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handoutMasterIdLst>
    <p:handoutMasterId r:id="rId14"/>
  </p:handoutMasterIdLst>
  <p:sldIdLst>
    <p:sldId id="300" r:id="rId2"/>
    <p:sldId id="293" r:id="rId3"/>
    <p:sldId id="301" r:id="rId4"/>
    <p:sldId id="294" r:id="rId5"/>
    <p:sldId id="295" r:id="rId6"/>
    <p:sldId id="291" r:id="rId7"/>
    <p:sldId id="296" r:id="rId8"/>
    <p:sldId id="297" r:id="rId9"/>
    <p:sldId id="292" r:id="rId10"/>
    <p:sldId id="298" r:id="rId11"/>
    <p:sldId id="299" r:id="rId12"/>
  </p:sldIdLst>
  <p:sldSz cx="9144000" cy="6858000" type="screen4x3"/>
  <p:notesSz cx="6797675" cy="9874250"/>
  <p:defaultTextStyle>
    <a:defPPr>
      <a:defRPr lang="en-GB"/>
    </a:defPPr>
    <a:lvl1pPr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33CC33"/>
    <a:srgbClr val="000099"/>
    <a:srgbClr val="3366CC"/>
    <a:srgbClr val="0066CC"/>
    <a:srgbClr val="0000FF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73143" autoAdjust="0"/>
  </p:normalViewPr>
  <p:slideViewPr>
    <p:cSldViewPr>
      <p:cViewPr>
        <p:scale>
          <a:sx n="104" d="100"/>
          <a:sy n="104" d="100"/>
        </p:scale>
        <p:origin x="-2556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8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01" cy="493953"/>
          </a:xfrm>
          <a:prstGeom prst="rect">
            <a:avLst/>
          </a:prstGeom>
        </p:spPr>
        <p:txBody>
          <a:bodyPr vert="horz" lIns="92391" tIns="46195" rIns="92391" bIns="4619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70" y="0"/>
            <a:ext cx="2946301" cy="493953"/>
          </a:xfrm>
          <a:prstGeom prst="rect">
            <a:avLst/>
          </a:prstGeom>
        </p:spPr>
        <p:txBody>
          <a:bodyPr vert="horz" lIns="92391" tIns="46195" rIns="92391" bIns="46195" rtlCol="0"/>
          <a:lstStyle>
            <a:lvl1pPr algn="r">
              <a:defRPr sz="1200"/>
            </a:lvl1pPr>
          </a:lstStyle>
          <a:p>
            <a:fld id="{0193895E-7564-4FA5-9523-8359BE51D5C3}" type="datetimeFigureOut">
              <a:rPr lang="en-GB" smtClean="0"/>
              <a:t>09/07/2014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693"/>
            <a:ext cx="2946301" cy="493953"/>
          </a:xfrm>
          <a:prstGeom prst="rect">
            <a:avLst/>
          </a:prstGeom>
        </p:spPr>
        <p:txBody>
          <a:bodyPr vert="horz" lIns="92391" tIns="46195" rIns="92391" bIns="4619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70" y="9378693"/>
            <a:ext cx="2946301" cy="493953"/>
          </a:xfrm>
          <a:prstGeom prst="rect">
            <a:avLst/>
          </a:prstGeom>
        </p:spPr>
        <p:txBody>
          <a:bodyPr vert="horz" lIns="92391" tIns="46195" rIns="92391" bIns="46195" rtlCol="0" anchor="b"/>
          <a:lstStyle>
            <a:lvl1pPr algn="r">
              <a:defRPr sz="1200"/>
            </a:lvl1pPr>
          </a:lstStyle>
          <a:p>
            <a:fld id="{A816980D-B87D-403F-A4B0-33E564A1A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74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01" cy="493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770" y="0"/>
            <a:ext cx="2946301" cy="493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10" y="4690951"/>
            <a:ext cx="5436856" cy="4442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693"/>
            <a:ext cx="2946301" cy="493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770" y="9378693"/>
            <a:ext cx="2946301" cy="493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57085ADC-8498-413C-B432-D3E4121BC6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0344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MAWP areas </a:t>
            </a:r>
            <a:r>
              <a:rPr lang="en-US" baseline="0" dirty="0" smtClean="0"/>
              <a:t>for Cross-cutting activities: </a:t>
            </a:r>
          </a:p>
          <a:p>
            <a:r>
              <a:rPr lang="en-US" baseline="0" dirty="0" smtClean="0"/>
              <a:t>These activities support the implementation of the other 2 pillars: Energy and Transport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802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IMPACTS </a:t>
            </a:r>
            <a:r>
              <a:rPr lang="en-US" dirty="0" smtClean="0"/>
              <a:t>of </a:t>
            </a:r>
            <a:r>
              <a:rPr lang="en-US" dirty="0" smtClean="0"/>
              <a:t>the project will be measured according </a:t>
            </a:r>
            <a:r>
              <a:rPr lang="en-US" dirty="0" smtClean="0"/>
              <a:t>to:</a:t>
            </a:r>
          </a:p>
          <a:p>
            <a:endParaRPr lang="en-US" dirty="0" smtClean="0"/>
          </a:p>
          <a:p>
            <a:pPr marL="173233" indent="-173233">
              <a:buFontTx/>
              <a:buChar char="-"/>
            </a:pPr>
            <a:r>
              <a:rPr lang="en-US" dirty="0" smtClean="0"/>
              <a:t>The input towards the international </a:t>
            </a:r>
            <a:r>
              <a:rPr lang="en-US" dirty="0" err="1" smtClean="0"/>
              <a:t>standardisation</a:t>
            </a:r>
            <a:endParaRPr lang="en-US" dirty="0" smtClean="0"/>
          </a:p>
          <a:p>
            <a:pPr marL="173233" indent="-173233">
              <a:buFontTx/>
              <a:buChar char="-"/>
            </a:pPr>
            <a:endParaRPr lang="en-US" dirty="0" smtClean="0"/>
          </a:p>
          <a:p>
            <a:pPr marL="173233" indent="-173233">
              <a:buFontTx/>
              <a:buChar char="-"/>
            </a:pPr>
            <a:r>
              <a:rPr lang="en-US" dirty="0" smtClean="0"/>
              <a:t>Advancement</a:t>
            </a:r>
            <a:r>
              <a:rPr lang="en-US" baseline="0" dirty="0" smtClean="0"/>
              <a:t> </a:t>
            </a:r>
            <a:r>
              <a:rPr lang="en-US" baseline="0" dirty="0" smtClean="0"/>
              <a:t>in harmonization and standardization of vent sizing requirements</a:t>
            </a:r>
          </a:p>
          <a:p>
            <a:pPr marL="173233" indent="-173233">
              <a:buFontTx/>
              <a:buChar char="-"/>
            </a:pPr>
            <a:endParaRPr lang="en-US" baseline="0" dirty="0" smtClean="0"/>
          </a:p>
          <a:p>
            <a:pPr marL="173233" indent="-173233">
              <a:buFontTx/>
              <a:buChar char="-"/>
            </a:pPr>
            <a:r>
              <a:rPr lang="en-US" baseline="0" dirty="0" smtClean="0"/>
              <a:t>Prediction </a:t>
            </a:r>
            <a:r>
              <a:rPr lang="en-US" baseline="0" dirty="0" smtClean="0"/>
              <a:t>of hydrogen explosion effects</a:t>
            </a:r>
          </a:p>
          <a:p>
            <a:pPr marL="173233" indent="-173233">
              <a:buFontTx/>
              <a:buChar char="-"/>
            </a:pPr>
            <a:endParaRPr lang="en-US" baseline="0" dirty="0" smtClean="0"/>
          </a:p>
          <a:p>
            <a:pPr marL="173233" indent="-173233">
              <a:buFontTx/>
              <a:buChar char="-"/>
            </a:pPr>
            <a:r>
              <a:rPr lang="en-US" baseline="0" dirty="0" smtClean="0"/>
              <a:t>Verification </a:t>
            </a:r>
            <a:r>
              <a:rPr lang="en-US" baseline="0" dirty="0" smtClean="0"/>
              <a:t>of models</a:t>
            </a:r>
          </a:p>
          <a:p>
            <a:pPr marL="173233" indent="-173233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9575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587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Cross-cutting research and development projects will support and facilitate the transition to market for fuel cell and hydrogen technologies. </a:t>
            </a:r>
          </a:p>
          <a:p>
            <a:endParaRPr lang="en-GB" dirty="0" smtClean="0"/>
          </a:p>
          <a:p>
            <a:r>
              <a:rPr lang="en-GB" dirty="0" smtClean="0"/>
              <a:t>The projects called for in 2014 will cover </a:t>
            </a:r>
          </a:p>
          <a:p>
            <a:pPr marL="173233" indent="-173233">
              <a:buFontTx/>
              <a:buChar char="-"/>
            </a:pPr>
            <a:r>
              <a:rPr lang="en-GB" dirty="0" smtClean="0"/>
              <a:t>Education</a:t>
            </a:r>
            <a:r>
              <a:rPr lang="en-GB" baseline="0" dirty="0" smtClean="0"/>
              <a:t> and training</a:t>
            </a:r>
            <a:endParaRPr lang="en-GB" dirty="0" smtClean="0"/>
          </a:p>
          <a:p>
            <a:pPr marL="173233" indent="-173233">
              <a:buFontTx/>
              <a:buChar char="-"/>
            </a:pPr>
            <a:r>
              <a:rPr lang="en-GB" dirty="0" smtClean="0"/>
              <a:t>public acceptance and </a:t>
            </a:r>
            <a:r>
              <a:rPr lang="en-GB" dirty="0" smtClean="0"/>
              <a:t>awareness on Fuel Cell</a:t>
            </a:r>
            <a:r>
              <a:rPr lang="en-GB" baseline="0" dirty="0" smtClean="0"/>
              <a:t> and Hydrogen technologies</a:t>
            </a:r>
            <a:r>
              <a:rPr lang="en-GB" dirty="0" smtClean="0"/>
              <a:t>, </a:t>
            </a:r>
            <a:r>
              <a:rPr lang="en-GB" dirty="0" smtClean="0"/>
              <a:t>and </a:t>
            </a:r>
          </a:p>
          <a:p>
            <a:pPr marL="173233" indent="-173233">
              <a:buFontTx/>
              <a:buChar char="-"/>
            </a:pPr>
            <a:r>
              <a:rPr lang="en-GB" dirty="0" smtClean="0"/>
              <a:t>Pre-normative research on safety</a:t>
            </a:r>
            <a:r>
              <a:rPr lang="en-GB" baseline="0" dirty="0" smtClean="0"/>
              <a:t> (of a </a:t>
            </a:r>
            <a:r>
              <a:rPr lang="en-GB" dirty="0" smtClean="0"/>
              <a:t>specific issue</a:t>
            </a:r>
            <a:r>
              <a:rPr lang="en-GB" dirty="0" smtClean="0"/>
              <a:t>).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59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2391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efforts on training and education for H2 and FC, by building on previous and on-going projects supported by the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FCH-JU (and others)</a:t>
            </a:r>
          </a:p>
          <a:p>
            <a:pPr defTabSz="923910"/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educational topic takes up the training of scientists and engineers after the last calls have concentrated on first responder and vocational training. </a:t>
            </a:r>
          </a:p>
          <a:p>
            <a:pPr defTabSz="923910"/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23910"/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CHALLENGE:</a:t>
            </a:r>
          </a:p>
          <a:p>
            <a:pPr defTabSz="923910"/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The project supported under this topic should establish</a:t>
            </a:r>
            <a:r>
              <a:rPr lang="en-GB" sz="10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a network of academic, and other relevant institutions (e.g. industry, business, vocational training and research organizations) for education and training in fuel cell and hydrogen.</a:t>
            </a:r>
          </a:p>
          <a:p>
            <a:pPr defTabSz="923910"/>
            <a:r>
              <a:rPr lang="en-GB" sz="10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- Develop and make available high-quality and harmonized teaching and experimental materials.</a:t>
            </a:r>
          </a:p>
          <a:p>
            <a:pPr defTabSz="923910"/>
            <a:endParaRPr lang="en-GB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SCOPE: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Deliver graduate and post-graduate courses,</a:t>
            </a:r>
            <a:r>
              <a:rPr lang="en-GB" sz="10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including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continuous professional development courses (as suggested in the SET-Plan Education and Training Roadmap).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And building on previous and on-going projects: </a:t>
            </a:r>
            <a:r>
              <a:rPr lang="en-GB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TrainHy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HyProfessionals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HyFacts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HyResponse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KnowHy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and others (e.g. US DoE). 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Access to research and industrial infrastructures in order to allow practical training in real environments. 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------------------------------------------------------------------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Previous:</a:t>
            </a:r>
            <a:endParaRPr lang="en-GB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u="sng" dirty="0" err="1">
                <a:latin typeface="Arial" panose="020B0604020202020204" pitchFamily="34" charset="0"/>
                <a:cs typeface="Arial" panose="020B0604020202020204" pitchFamily="34" charset="0"/>
              </a:rPr>
              <a:t>TrainHy</a:t>
            </a:r>
            <a:r>
              <a:rPr lang="en-GB" sz="800" u="sng" dirty="0">
                <a:latin typeface="Arial" panose="020B0604020202020204" pitchFamily="34" charset="0"/>
                <a:cs typeface="Arial" panose="020B0604020202020204" pitchFamily="34" charset="0"/>
              </a:rPr>
              <a:t> (2009-2012): post-graduate courses for scientists and engineers</a:t>
            </a:r>
          </a:p>
          <a:p>
            <a:r>
              <a:rPr lang="en-GB" sz="800" dirty="0" err="1">
                <a:latin typeface="Arial" panose="020B0604020202020204" pitchFamily="34" charset="0"/>
                <a:cs typeface="Arial" panose="020B0604020202020204" pitchFamily="34" charset="0"/>
              </a:rPr>
              <a:t>HyProfessionals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 (2011-2012): training of professional</a:t>
            </a:r>
          </a:p>
          <a:p>
            <a:r>
              <a:rPr lang="en-GB" sz="800" dirty="0" err="1">
                <a:latin typeface="Arial" panose="020B0604020202020204" pitchFamily="34" charset="0"/>
                <a:cs typeface="Arial" panose="020B0604020202020204" pitchFamily="34" charset="0"/>
              </a:rPr>
              <a:t>HyFacts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 (2011-2013): Training on safety for experts and </a:t>
            </a:r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regulators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On-going: </a:t>
            </a:r>
          </a:p>
          <a:p>
            <a:r>
              <a:rPr lang="en-GB" sz="800" dirty="0" err="1">
                <a:latin typeface="Arial" panose="020B0604020202020204" pitchFamily="34" charset="0"/>
                <a:cs typeface="Arial" panose="020B0604020202020204" pitchFamily="34" charset="0"/>
              </a:rPr>
              <a:t>HyResponse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 (2013-2016): Training on state of the art in H2 safety, real-scale installations and virtual training environment</a:t>
            </a:r>
          </a:p>
          <a:p>
            <a:r>
              <a:rPr lang="en-GB" sz="800" dirty="0" err="1">
                <a:latin typeface="Arial" panose="020B0604020202020204" pitchFamily="34" charset="0"/>
                <a:cs typeface="Arial" panose="020B0604020202020204" pitchFamily="34" charset="0"/>
              </a:rPr>
              <a:t>KnowHy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 (2014-2017): Training of technicians, workers and professionals in installation, maintenance and operation of H2 and FC.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963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impacts of the proposals </a:t>
            </a:r>
            <a:r>
              <a:rPr lang="en-US" dirty="0" smtClean="0"/>
              <a:t>will</a:t>
            </a:r>
            <a:r>
              <a:rPr lang="en-US" baseline="0" dirty="0" smtClean="0"/>
              <a:t> be measured according to:</a:t>
            </a:r>
          </a:p>
          <a:p>
            <a:endParaRPr lang="en-US" dirty="0" smtClean="0"/>
          </a:p>
          <a:p>
            <a:pPr marL="173233" indent="-173233">
              <a:buFontTx/>
              <a:buChar char="-"/>
            </a:pPr>
            <a:r>
              <a:rPr lang="en-US" dirty="0" smtClean="0"/>
              <a:t>Size of the European network of universities</a:t>
            </a:r>
            <a:r>
              <a:rPr lang="en-US" baseline="0" dirty="0" smtClean="0"/>
              <a:t> providing training in H2 and FC technologies, </a:t>
            </a:r>
            <a:endParaRPr lang="en-US" baseline="0" dirty="0" smtClean="0"/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173233" indent="-173233">
              <a:buFontTx/>
              <a:buChar char="-"/>
            </a:pPr>
            <a:r>
              <a:rPr lang="en-US" baseline="0" dirty="0" smtClean="0"/>
              <a:t>Quality of the common package of training materials available for the network of </a:t>
            </a:r>
            <a:r>
              <a:rPr lang="en-US" baseline="0" dirty="0" smtClean="0"/>
              <a:t>universities</a:t>
            </a:r>
          </a:p>
          <a:p>
            <a:pPr marL="173233" indent="-173233">
              <a:buFontTx/>
              <a:buChar char="-"/>
            </a:pPr>
            <a:endParaRPr lang="en-US" baseline="0" dirty="0" smtClean="0"/>
          </a:p>
          <a:p>
            <a:pPr marL="173233" indent="-173233">
              <a:buFontTx/>
              <a:buChar char="-"/>
            </a:pPr>
            <a:r>
              <a:rPr lang="en-US" dirty="0" smtClean="0"/>
              <a:t>The coverage</a:t>
            </a:r>
            <a:r>
              <a:rPr lang="en-US" baseline="0" dirty="0" smtClean="0"/>
              <a:t> of reasonable number of EU languages and </a:t>
            </a:r>
            <a:r>
              <a:rPr lang="en-US" baseline="0" dirty="0" smtClean="0"/>
              <a:t>countries (clearly more than 10, I would dare to say)</a:t>
            </a:r>
          </a:p>
          <a:p>
            <a:pPr marL="173233" indent="-173233">
              <a:buFontTx/>
              <a:buChar char="-"/>
            </a:pPr>
            <a:endParaRPr lang="en-US" baseline="0" dirty="0" smtClean="0"/>
          </a:p>
          <a:p>
            <a:pPr marL="173233" indent="-173233">
              <a:buFontTx/>
              <a:buChar char="-"/>
            </a:pPr>
            <a:r>
              <a:rPr lang="en-US" baseline="0" dirty="0" smtClean="0"/>
              <a:t>The use of Mutual </a:t>
            </a:r>
            <a:r>
              <a:rPr lang="en-US" baseline="0" dirty="0" smtClean="0"/>
              <a:t>recognition </a:t>
            </a:r>
            <a:r>
              <a:rPr lang="en-US" baseline="0" dirty="0" smtClean="0"/>
              <a:t>-  European Credit Transfer System (ECTS)</a:t>
            </a:r>
          </a:p>
          <a:p>
            <a:pPr marL="173233" indent="-173233">
              <a:buFontTx/>
              <a:buChar char="-"/>
            </a:pPr>
            <a:endParaRPr lang="en-US" baseline="0" dirty="0" smtClean="0"/>
          </a:p>
          <a:p>
            <a:pPr marL="173233" indent="-173233">
              <a:buFontTx/>
              <a:buChar char="-"/>
            </a:pPr>
            <a:r>
              <a:rPr lang="en-US" baseline="0" dirty="0" smtClean="0"/>
              <a:t>The quality and accessibility of the Website </a:t>
            </a:r>
            <a:r>
              <a:rPr lang="en-US" baseline="0" dirty="0" smtClean="0"/>
              <a:t>and e-learning </a:t>
            </a:r>
            <a:r>
              <a:rPr lang="en-US" baseline="0" dirty="0" smtClean="0"/>
              <a:t>platform</a:t>
            </a:r>
          </a:p>
          <a:p>
            <a:pPr marL="173233" indent="-173233">
              <a:buFontTx/>
              <a:buChar char="-"/>
            </a:pPr>
            <a:endParaRPr lang="en-US" baseline="0" dirty="0" smtClean="0"/>
          </a:p>
          <a:p>
            <a:pPr marL="173233" indent="-173233">
              <a:buFontTx/>
              <a:buChar char="-"/>
            </a:pPr>
            <a:r>
              <a:rPr lang="en-US" baseline="0" dirty="0" smtClean="0"/>
              <a:t>Number of Pilot </a:t>
            </a:r>
            <a:r>
              <a:rPr lang="en-US" baseline="0" dirty="0" smtClean="0"/>
              <a:t>courses during the project duration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511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833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This topic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is on </a:t>
            </a:r>
            <a:r>
              <a:rPr lang="en-GB" sz="1200" b="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public acceptance and awareness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regarding the potential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of fuel cell and hydrogen technologies in Europe. 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It will develop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and IMPLEMENT a strategy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and tools to communicate the advantages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technology to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future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customers.</a:t>
            </a:r>
          </a:p>
          <a:p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CHALLENGE: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- Make the public and</a:t>
            </a:r>
            <a:r>
              <a:rPr lang="en-GB" sz="12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decision makers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aware of the potential of Fuel Cell and Hydrogen technologies in order to prepare a commercial market entry.</a:t>
            </a:r>
          </a:p>
          <a:p>
            <a:endParaRPr lang="en-GB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SCOPE:</a:t>
            </a:r>
            <a:endParaRPr lang="en-GB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- Increase public awareness of fuel cell and hydrogen technologies and deliver well-founded information on opportunities to the general public and to private and public bodies (future potential clients). </a:t>
            </a: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- Address a range of economic of energy transition issues, marketing and communication experts, and web communication agency. </a:t>
            </a: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- Use an internet platform, innovative communication tools and the social media to allow the targeted audiences to better understand the opportunities and of fuel cell and hydrogen technology implementation.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109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b="1" dirty="0" smtClean="0"/>
              <a:t>IMPACT:</a:t>
            </a:r>
          </a:p>
          <a:p>
            <a:r>
              <a:rPr lang="en-GB" dirty="0" smtClean="0"/>
              <a:t>- The</a:t>
            </a:r>
            <a:r>
              <a:rPr lang="en-GB" baseline="0" dirty="0" smtClean="0"/>
              <a:t> quality of the review </a:t>
            </a:r>
            <a:r>
              <a:rPr lang="en-GB" dirty="0" smtClean="0"/>
              <a:t>study showing the potential long term macro benefits …</a:t>
            </a:r>
          </a:p>
          <a:p>
            <a:endParaRPr lang="en-GB" dirty="0" smtClean="0"/>
          </a:p>
          <a:p>
            <a:r>
              <a:rPr lang="en-GB" dirty="0" smtClean="0"/>
              <a:t>- The targeted</a:t>
            </a:r>
            <a:r>
              <a:rPr lang="en-GB" baseline="0" dirty="0" smtClean="0"/>
              <a:t> </a:t>
            </a:r>
            <a:r>
              <a:rPr lang="en-GB" dirty="0" smtClean="0"/>
              <a:t>dissemination of results to policy makers at European and national levels.</a:t>
            </a:r>
          </a:p>
          <a:p>
            <a:endParaRPr lang="en-GB" dirty="0" smtClean="0"/>
          </a:p>
          <a:p>
            <a:r>
              <a:rPr lang="en-GB" dirty="0" smtClean="0"/>
              <a:t>-</a:t>
            </a:r>
            <a:r>
              <a:rPr lang="en-GB" baseline="0" dirty="0" smtClean="0"/>
              <a:t> The implementation of the </a:t>
            </a:r>
            <a:r>
              <a:rPr lang="en-GB" dirty="0" smtClean="0"/>
              <a:t>one-stop-shop for information around hydrogen and fuel cell technologies by design and implementation of an internet communication strategy based on a specialised web portal.</a:t>
            </a:r>
          </a:p>
          <a:p>
            <a:endParaRPr lang="en-GB" dirty="0" smtClean="0"/>
          </a:p>
          <a:p>
            <a:r>
              <a:rPr lang="en-GB" dirty="0" smtClean="0"/>
              <a:t>- Improved public information by supply of technical content suitable for the general public to platforms such as Wikipedia and others.</a:t>
            </a:r>
          </a:p>
          <a:p>
            <a:endParaRPr lang="en-GB" dirty="0" smtClean="0"/>
          </a:p>
          <a:p>
            <a:r>
              <a:rPr lang="en-GB" dirty="0" smtClean="0"/>
              <a:t>-</a:t>
            </a:r>
            <a:r>
              <a:rPr lang="en-GB" baseline="0" dirty="0" smtClean="0"/>
              <a:t> </a:t>
            </a:r>
            <a:r>
              <a:rPr lang="en-GB" dirty="0" smtClean="0"/>
              <a:t>Supply of demonstrational items (other than vehicles) for exhibitions, fairs and other events.</a:t>
            </a:r>
          </a:p>
          <a:p>
            <a:endParaRPr lang="en-GB" dirty="0" smtClean="0"/>
          </a:p>
          <a:p>
            <a:r>
              <a:rPr lang="en-GB" dirty="0" smtClean="0"/>
              <a:t>- Organisation of public debates in different Member States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3452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405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3910"/>
            <a:r>
              <a:rPr lang="en-GB" dirty="0" smtClean="0"/>
              <a:t>This topic </a:t>
            </a:r>
            <a:r>
              <a:rPr lang="en-GB" dirty="0" smtClean="0"/>
              <a:t>focus on </a:t>
            </a:r>
            <a:r>
              <a:rPr lang="en-GB" dirty="0" smtClean="0"/>
              <a:t>safety </a:t>
            </a:r>
            <a:r>
              <a:rPr lang="en-GB" dirty="0" smtClean="0"/>
              <a:t>of the </a:t>
            </a:r>
            <a:r>
              <a:rPr lang="en-GB" dirty="0" smtClean="0"/>
              <a:t>housing of </a:t>
            </a:r>
            <a:r>
              <a:rPr lang="en-GB" dirty="0" smtClean="0"/>
              <a:t>hydrogen</a:t>
            </a:r>
            <a:r>
              <a:rPr lang="en-GB" baseline="0" dirty="0" smtClean="0"/>
              <a:t> containers and other small enclosures</a:t>
            </a:r>
            <a:r>
              <a:rPr lang="en-GB" dirty="0" smtClean="0"/>
              <a:t>. </a:t>
            </a:r>
            <a:endParaRPr lang="en-GB" dirty="0" smtClean="0"/>
          </a:p>
          <a:p>
            <a:endParaRPr lang="en-US" dirty="0" smtClean="0"/>
          </a:p>
          <a:p>
            <a:r>
              <a:rPr lang="en-GB" b="1" dirty="0" smtClean="0"/>
              <a:t>CHALLENGE:</a:t>
            </a:r>
          </a:p>
          <a:p>
            <a:r>
              <a:rPr lang="en-GB" dirty="0" smtClean="0"/>
              <a:t>- Many hydrogen-energy systems and applications such as electrolysers, fuel cell backup systems, refuelling stations, etc. are commonly designed and integrated into containers and/or small enclosures. </a:t>
            </a:r>
          </a:p>
          <a:p>
            <a:r>
              <a:rPr lang="en-GB" dirty="0" smtClean="0"/>
              <a:t>- Specific attention where best to apply safety barriers in order to ensure the highest level of safety for hydrogen energy applications. </a:t>
            </a:r>
          </a:p>
          <a:p>
            <a:endParaRPr lang="en-GB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SCOPE:</a:t>
            </a:r>
          </a:p>
          <a:p>
            <a:r>
              <a:rPr lang="en-GB" dirty="0" smtClean="0"/>
              <a:t>- Conduct pre-normative research on hydrogen-air vented deflagrations in real-scale containers to prepare an International Standard on “hydrogen explosion venting mitigation systems”.</a:t>
            </a:r>
          </a:p>
          <a:p>
            <a:r>
              <a:rPr lang="en-GB" dirty="0" smtClean="0"/>
              <a:t>- Performing experiments in real-life industrial enclosures is thus necessary to improve vent sizing techniques for hydrogen-energy products and further develop analytic and CFD modelling tools. </a:t>
            </a:r>
          </a:p>
          <a:p>
            <a:r>
              <a:rPr lang="en-GB" dirty="0" smtClean="0"/>
              <a:t>- Improve the understanding of the structural response of containers exposed to a vented explosion.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85ADC-8498-413C-B432-D3E4121BC6E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275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4B25B-666C-4DFC-B544-853BA8B756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56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D14A7-527A-49AD-B739-F2ADE30873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89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98425"/>
            <a:ext cx="2057400" cy="6224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98425"/>
            <a:ext cx="6019800" cy="6224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06A96-34FA-402C-A223-E10B53E56B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94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10DEB-0386-4F18-B778-08128EA436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52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B4E38-E48C-4D42-99E8-27E5B28B11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87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F4D4E-DA61-441B-8D78-5C24C263B6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70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39784-C70A-4070-9446-ECA92C42BA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809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761E7-6E50-4FEA-9363-799B75D395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05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33026-D543-4EC6-B075-ED63E6DFC7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23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94147-B44D-43C2-AD42-FE4A102F2D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5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C4764-F7E6-4003-9F08-7A5A49A6D1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65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CH JU - Power Point2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209675" y="-98425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25700"/>
            <a:ext cx="82296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AD4B573-D45F-4968-A5BA-CA3D1ACF40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2pPr>
      <a:lvl3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3pPr>
      <a:lvl4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4pPr>
      <a:lvl5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5pPr>
      <a:lvl6pPr marL="8001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6pPr>
      <a:lvl7pPr marL="12573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7pPr>
      <a:lvl8pPr marL="17145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8pPr>
      <a:lvl9pPr marL="21717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charset="0"/>
        <a:buChar char="•"/>
        <a:defRPr sz="3200">
          <a:solidFill>
            <a:srgbClr val="194C84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–"/>
        <a:defRPr sz="2800">
          <a:solidFill>
            <a:srgbClr val="008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58372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3" name="Rectangle 5"/>
          <p:cNvSpPr>
            <a:spLocks/>
          </p:cNvSpPr>
          <p:nvPr/>
        </p:nvSpPr>
        <p:spPr bwMode="auto">
          <a:xfrm>
            <a:off x="3563940" y="3716340"/>
            <a:ext cx="32400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 anchor="ctr"/>
          <a:lstStyle/>
          <a:p>
            <a:pPr marL="342828" indent="-342828" algn="r" defTabSz="457104"/>
            <a:r>
              <a:rPr lang="fr-BE" sz="4400">
                <a:solidFill>
                  <a:schemeClr val="bg2"/>
                </a:solidFill>
              </a:rPr>
              <a:t/>
            </a:r>
            <a:br>
              <a:rPr lang="fr-BE" sz="4400">
                <a:solidFill>
                  <a:schemeClr val="bg2"/>
                </a:solidFill>
              </a:rPr>
            </a:br>
            <a:endParaRPr lang="en-GB" sz="2000">
              <a:solidFill>
                <a:srgbClr val="3366CC"/>
              </a:solidFill>
            </a:endParaRP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2484438" y="47244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/>
          <a:lstStyle/>
          <a:p>
            <a:pPr marL="342828" indent="-342828" algn="ctr" defTabSz="457104">
              <a:buClr>
                <a:srgbClr val="194C84"/>
              </a:buClr>
            </a:pPr>
            <a:endParaRPr lang="en-US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526317" y="6308726"/>
            <a:ext cx="1597411" cy="280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0" tIns="45711" rIns="91420" bIns="45711">
            <a:spAutoFit/>
          </a:bodyPr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sz="1200" dirty="0">
                <a:solidFill>
                  <a:srgbClr val="3366CC"/>
                </a:solidFill>
              </a:rPr>
              <a:t>http://www.fch-ju.eu/</a:t>
            </a:r>
          </a:p>
        </p:txBody>
      </p:sp>
      <p:sp>
        <p:nvSpPr>
          <p:cNvPr id="58376" name="Rectangle 3"/>
          <p:cNvSpPr txBox="1">
            <a:spLocks/>
          </p:cNvSpPr>
          <p:nvPr/>
        </p:nvSpPr>
        <p:spPr bwMode="auto">
          <a:xfrm>
            <a:off x="395290" y="3405190"/>
            <a:ext cx="835342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/>
          <a:lstStyle>
            <a:lvl1pPr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9pPr>
          </a:lstStyle>
          <a:p>
            <a:pPr algn="r">
              <a:lnSpc>
                <a:spcPct val="80000"/>
              </a:lnSpc>
              <a:buClr>
                <a:srgbClr val="33CC33"/>
              </a:buClr>
              <a:buFont typeface="Arial" pitchFamily="34" charset="0"/>
              <a:buNone/>
            </a:pPr>
            <a:endParaRPr lang="en-GB" sz="3200" b="1">
              <a:latin typeface="Arial" pitchFamily="34" charset="0"/>
            </a:endParaRPr>
          </a:p>
          <a:p>
            <a:pPr algn="r">
              <a:lnSpc>
                <a:spcPct val="80000"/>
              </a:lnSpc>
              <a:buClr>
                <a:srgbClr val="33CC33"/>
              </a:buClr>
              <a:buFont typeface="Arial" pitchFamily="34" charset="0"/>
              <a:buNone/>
            </a:pPr>
            <a:endParaRPr lang="en-GB" sz="3200" b="1"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3" y="3718855"/>
            <a:ext cx="8137524" cy="2616083"/>
          </a:xfrm>
          <a:prstGeom prst="rect">
            <a:avLst/>
          </a:prstGeom>
          <a:noFill/>
        </p:spPr>
        <p:txBody>
          <a:bodyPr lIns="91420" tIns="45711" rIns="91420" bIns="45711">
            <a:spAutoFit/>
          </a:bodyPr>
          <a:lstStyle/>
          <a:p>
            <a:pPr algn="r">
              <a:defRPr/>
            </a:pPr>
            <a:endParaRPr lang="en-GB" sz="32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  <a:cs typeface="Arial" charset="0"/>
            </a:endParaRPr>
          </a:p>
          <a:p>
            <a:pPr algn="r">
              <a:defRPr/>
            </a:pPr>
            <a:endParaRPr lang="en-GB" sz="32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  <a:cs typeface="Arial" charset="0"/>
            </a:endParaRPr>
          </a:p>
          <a:p>
            <a:pPr algn="r">
              <a:defRPr/>
            </a:pPr>
            <a:endParaRPr lang="en-GB" sz="20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  <a:cs typeface="Arial" charset="0"/>
            </a:endParaRPr>
          </a:p>
          <a:p>
            <a:pPr algn="r">
              <a:defRPr/>
            </a:pPr>
            <a:endParaRPr lang="en-GB" sz="20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  <a:cs typeface="Arial" charset="0"/>
            </a:endParaRPr>
          </a:p>
          <a:p>
            <a:pPr algn="r">
              <a:defRPr/>
            </a:pPr>
            <a:r>
              <a:rPr lang="en-GB" sz="2000" i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  <a:cs typeface="Arial" charset="0"/>
              </a:rPr>
              <a:t>Vasco Ferreira </a:t>
            </a:r>
          </a:p>
          <a:p>
            <a:pPr algn="r">
              <a:defRPr/>
            </a:pPr>
            <a:r>
              <a:rPr lang="en-GB" i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  <a:cs typeface="Arial" charset="0"/>
              </a:rPr>
              <a:t>Project manager</a:t>
            </a:r>
            <a:endParaRPr lang="en-GB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6903" y="3647182"/>
            <a:ext cx="8017822" cy="1175688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nl-BE" sz="3200" b="1" dirty="0" smtClean="0">
                <a:solidFill>
                  <a:schemeClr val="accent1">
                    <a:lumMod val="75000"/>
                  </a:schemeClr>
                </a:solidFill>
              </a:rPr>
              <a:t>Cross-Cutting Topics </a:t>
            </a:r>
          </a:p>
          <a:p>
            <a:pPr algn="ctr"/>
            <a:r>
              <a:rPr lang="nl-BE" sz="3200" b="1" dirty="0" smtClean="0">
                <a:solidFill>
                  <a:schemeClr val="accent1">
                    <a:lumMod val="75000"/>
                  </a:schemeClr>
                </a:solidFill>
              </a:rPr>
              <a:t>2014 Call for Proposals</a:t>
            </a:r>
            <a:endParaRPr lang="nl-BE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87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Input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to an International Standard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on “hydrogen explosion venting mitigation systems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”.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Safe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and successful introduction of hydrogen-energy systems into the market by definition of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harmonised and standardised hydrogen vent sizing requirements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 for installations in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enclosures. 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Prediction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hydrogen explosion effects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for certification and planning purposes by developing, verifying and validating analytical and CFD predictive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models.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Verification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of models by performance of real-life hydrogen-air vented deflagrations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 in industry-representative hydrogen-energy enclosures and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containers.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2195736" y="329406"/>
            <a:ext cx="644502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FCH-04.3-2014: </a:t>
            </a: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>PNR on </a:t>
            </a: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vented deflagrations in containers and enclosures for hydrogen energy applications</a:t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31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Type of Action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Research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&amp; Innovation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Action.</a:t>
            </a: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Indicative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funding: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EUR 1.5 million </a:t>
            </a:r>
            <a:r>
              <a:rPr lang="en-GB" sz="1800" i="1" dirty="0">
                <a:solidFill>
                  <a:schemeClr val="tx1"/>
                </a:solidFill>
                <a:latin typeface="Calibri" pitchFamily="34" charset="0"/>
              </a:rPr>
              <a:t>(Nonetheless, this does not preclude submission and selection of proposals requesting other amounts).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Number of projects: a maximum of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1 project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may be funded under this topic.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Expected duration: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3 years</a:t>
            </a: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2195736" y="329406"/>
            <a:ext cx="644502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FCH-04.3-2014: </a:t>
            </a: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>PNR on </a:t>
            </a: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vented deflagrations in containers and enclosures for hydrogen energy applications</a:t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37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624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955675"/>
              </p:ext>
            </p:extLst>
          </p:nvPr>
        </p:nvGraphicFramePr>
        <p:xfrm>
          <a:off x="395536" y="2204863"/>
          <a:ext cx="8229600" cy="4320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2170584"/>
                <a:gridCol w="1882552"/>
              </a:tblGrid>
              <a:tr h="75825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TOPIC</a:t>
                      </a:r>
                      <a:endParaRPr lang="en-GB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TYPE OF ACTION</a:t>
                      </a:r>
                      <a:endParaRPr lang="en-GB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BUDGET</a:t>
                      </a:r>
                      <a:endParaRPr lang="en-GB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758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FCH-04.1-2014: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Educational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initiatives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Coordination and Support  (CSA)</a:t>
                      </a: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4.5 million EUR</a:t>
                      </a:r>
                      <a:endParaRPr lang="en-GB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12462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FCH-04.2-2014: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Develop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strategies to raise public awareness of fuel cell and hydrogen technologies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Coordination and Support  (CSA)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1557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FCH-04.3-2014: </a:t>
                      </a:r>
                      <a:endParaRPr lang="en-GB" sz="16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Pre-normative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research on vented deflagrations in containers and enclosures for hydrogen energy applications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</a:rPr>
                        <a:t>Research &amp; Innovation (RIA)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GB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41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Establish a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network of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academic, and other relevant institutions</a:t>
            </a:r>
            <a:r>
              <a:rPr lang="en-GB" sz="1800" dirty="0" smtClean="0">
                <a:solidFill>
                  <a:srgbClr val="339933"/>
                </a:solidFill>
                <a:latin typeface="Calibri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for education and training in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fuel cell and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hydrogen.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Develop and make available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high-quality</a:t>
            </a:r>
            <a:r>
              <a:rPr lang="en-GB" sz="1800" dirty="0" smtClean="0">
                <a:solidFill>
                  <a:srgbClr val="339933"/>
                </a:solidFill>
                <a:latin typeface="Calibri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and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harmonized</a:t>
            </a:r>
            <a:r>
              <a:rPr lang="en-GB" sz="1800" dirty="0" smtClean="0">
                <a:solidFill>
                  <a:srgbClr val="339933"/>
                </a:solidFill>
                <a:latin typeface="Calibri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teaching and experimental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materials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00B050"/>
                </a:solidFill>
                <a:latin typeface="Calibri" pitchFamily="34" charset="0"/>
              </a:rPr>
              <a:t>Graduate </a:t>
            </a:r>
            <a:r>
              <a:rPr lang="en-GB" sz="1800" b="1" dirty="0">
                <a:solidFill>
                  <a:srgbClr val="00B050"/>
                </a:solidFill>
                <a:latin typeface="Calibri" pitchFamily="34" charset="0"/>
              </a:rPr>
              <a:t>and </a:t>
            </a:r>
            <a:r>
              <a:rPr lang="en-GB" sz="1800" b="1" dirty="0" smtClean="0">
                <a:solidFill>
                  <a:srgbClr val="00B050"/>
                </a:solidFill>
                <a:latin typeface="Calibri" pitchFamily="34" charset="0"/>
              </a:rPr>
              <a:t>post-graduate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teaching and the equivalent level of vocational training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-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continuous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professional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development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Building on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previous and on-going projects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: </a:t>
            </a:r>
            <a:r>
              <a:rPr lang="en-GB" sz="1800" dirty="0" err="1">
                <a:solidFill>
                  <a:schemeClr val="tx1"/>
                </a:solidFill>
                <a:latin typeface="Calibri" pitchFamily="34" charset="0"/>
              </a:rPr>
              <a:t>TrainHy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800" dirty="0" err="1">
                <a:solidFill>
                  <a:schemeClr val="tx1"/>
                </a:solidFill>
                <a:latin typeface="Calibri" pitchFamily="34" charset="0"/>
              </a:rPr>
              <a:t>HyProfessionals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800" dirty="0" err="1">
                <a:solidFill>
                  <a:schemeClr val="tx1"/>
                </a:solidFill>
                <a:latin typeface="Calibri" pitchFamily="34" charset="0"/>
              </a:rPr>
              <a:t>HyFacts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800" dirty="0" err="1">
                <a:solidFill>
                  <a:schemeClr val="tx1"/>
                </a:solidFill>
                <a:latin typeface="Calibri" pitchFamily="34" charset="0"/>
              </a:rPr>
              <a:t>HyResponse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800" dirty="0" err="1">
                <a:solidFill>
                  <a:schemeClr val="tx1"/>
                </a:solidFill>
                <a:latin typeface="Calibri" pitchFamily="34" charset="0"/>
              </a:rPr>
              <a:t>KnowHy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and others (e.g. US DoE). 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Access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to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research and industrial infrastructures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in order to allow practical training in real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environments. 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624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FCH-04.1-2014: Educational initiatives</a:t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5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Network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of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universities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and other relevant organizations, and development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joint degree programmes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(when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interest).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Training materials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with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focus on learning outcomes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for students and trainers, by </a:t>
            </a:r>
            <a:r>
              <a:rPr lang="en-GB" sz="1800" b="1" dirty="0" smtClean="0">
                <a:solidFill>
                  <a:srgbClr val="00B050"/>
                </a:solidFill>
                <a:latin typeface="Calibri" pitchFamily="34" charset="0"/>
              </a:rPr>
              <a:t>developing further existing materials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(previous and on-going projects).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Coverage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a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reasonable number of EU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languages</a:t>
            </a: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Mutual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recognition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using </a:t>
            </a:r>
            <a:r>
              <a:rPr lang="en-GB" sz="1800" b="1" dirty="0" smtClean="0">
                <a:solidFill>
                  <a:srgbClr val="00B050"/>
                </a:solidFill>
                <a:latin typeface="Calibri" pitchFamily="34" charset="0"/>
              </a:rPr>
              <a:t>European </a:t>
            </a:r>
            <a:r>
              <a:rPr lang="en-GB" sz="1800" b="1" dirty="0">
                <a:solidFill>
                  <a:srgbClr val="00B050"/>
                </a:solidFill>
                <a:latin typeface="Calibri" pitchFamily="34" charset="0"/>
              </a:rPr>
              <a:t>Credit Transfer System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(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ECTS).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Web-site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 and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e-learning platform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for hosting teaching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materials.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Delivery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pilot courses during the project duration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(e.g. in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existing curricula, new courses, summer schools,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etc.). </a:t>
            </a: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624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FCH-04.1-2014: Educational initiatives</a:t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3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Type of Action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Coordination and Support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action.</a:t>
            </a: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Indicative budget: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EUR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1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to 1.5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million </a:t>
            </a:r>
            <a:r>
              <a:rPr lang="en-GB" sz="1800" i="1" dirty="0">
                <a:solidFill>
                  <a:schemeClr val="tx1"/>
                </a:solidFill>
                <a:latin typeface="Calibri" pitchFamily="34" charset="0"/>
              </a:rPr>
              <a:t>(Nonetheless, this does not preclude submission and selection of proposals requesting other amounts).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maximum of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1 one project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may be funded under this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topic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.</a:t>
            </a: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Expected duration: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maximum of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4 years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44624"/>
            <a:ext cx="788518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FCH-04.1-2014: Educational initiatives</a:t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73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Make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the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public (and other stakeholders) aware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the potential of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Fuel Cell and Hydrogen technologies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in order to prepare a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commercial market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entry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Increase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public awareness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fuel cell and hydrogen technologies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(in particular to future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potential clients). </a:t>
            </a: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Consortium to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include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energy transition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marketing</a:t>
            </a:r>
            <a:r>
              <a:rPr lang="en-GB" sz="1800" dirty="0">
                <a:solidFill>
                  <a:srgbClr val="339933"/>
                </a:solidFill>
                <a:latin typeface="Calibri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and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communication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 experts, and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web communication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agency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. 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Develop and use of an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internet platform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innovative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communication tools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and the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social media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 to communicate fuel cell and hydrogen technology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to targeted audiences. 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2411760" y="144016"/>
            <a:ext cx="6229003" cy="1196752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FCH-04.2-2014: Develop strategies to raise public awareness of fuel cell and hydrogen technologies</a:t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89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Impact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Overview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study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on potential long-term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macro benefits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in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terms of innovation, job creation, energy security and balance, and health in the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EU.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Dissemination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the results of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the study through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a well-defined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media strategy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reaching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out to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policy makers at European and national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levels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Supply a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one-stop-shop for information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on hydrogen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and fuel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cells via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internet communication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strategy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and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specialised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web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portal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Improved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public information by supply of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technical content suitable for the general public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 to platforms such as Wikipedia and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others.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Supply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demonstrational items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(other than vehicles) for exhibitions, fairs and other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events.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Organisation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of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public debates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in different Member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States.</a:t>
            </a:r>
            <a:endParaRPr lang="en-GB" sz="18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2411760" y="144016"/>
            <a:ext cx="6229003" cy="1196752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FCH-04.2-2014: Develop strategies to raise public awareness of fuel cell and hydrogen technologies</a:t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08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Type of Action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Coordination and Support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Action.</a:t>
            </a: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Other information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The project is expected to be active in a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minimum of ten Member States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, with preferably different languages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Indicative EU funding: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EUR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2 million </a:t>
            </a: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(Nonetheless</a:t>
            </a:r>
            <a:r>
              <a:rPr lang="en-GB" sz="1800" i="1" dirty="0">
                <a:solidFill>
                  <a:schemeClr val="tx1"/>
                </a:solidFill>
                <a:latin typeface="Calibri" pitchFamily="34" charset="0"/>
              </a:rPr>
              <a:t>, this does not preclude submission and selection of proposals requesting other </a:t>
            </a:r>
            <a:r>
              <a:rPr lang="en-GB" sz="1800" i="1" dirty="0" smtClean="0">
                <a:solidFill>
                  <a:schemeClr val="tx1"/>
                </a:solidFill>
                <a:latin typeface="Calibri" pitchFamily="34" charset="0"/>
              </a:rPr>
              <a:t>amounts).</a:t>
            </a:r>
            <a:endParaRPr lang="en-GB" sz="1800" i="1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Number of projects: a maximum of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1 project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may be funded under this topic.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Expected duration: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3 years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endParaRPr lang="en-US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2411760" y="144016"/>
            <a:ext cx="6229003" cy="1196752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FCH-04.2-2014: Develop strategies to raise public awareness of fuel cell and hydrogen technologies</a:t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9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229600" cy="4968552"/>
          </a:xfrm>
        </p:spPr>
        <p:txBody>
          <a:bodyPr/>
          <a:lstStyle/>
          <a:p>
            <a:pPr marL="457200" lvl="1" indent="0">
              <a:spcBef>
                <a:spcPts val="1800"/>
              </a:spcBef>
              <a:buClr>
                <a:schemeClr val="tx1"/>
              </a:buClr>
              <a:buFont typeface="Arial" charset="0"/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Challenge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Hydrogen-energy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systems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and applications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are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commonly designed and integrated into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containers and/or small enclosures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. </a:t>
            </a: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Specific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attention where best to apply safety barriers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in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order to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ensure the highest level of safety for hydrogen energy applications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. </a:t>
            </a:r>
            <a:endParaRPr lang="en-GB" sz="1800" b="1" dirty="0">
              <a:solidFill>
                <a:schemeClr val="tx1"/>
              </a:solidFill>
              <a:latin typeface="Calibri" pitchFamily="34" charset="0"/>
            </a:endParaRPr>
          </a:p>
          <a:p>
            <a:pPr marL="457200" lvl="1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</a:rPr>
              <a:t>Scope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Conduct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pre-normative research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on hydrogen-air vented deflagrations in real-scale containers to prepare an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International Standard on “hydrogen explosion venting mitigation systems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”.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Performing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experiments in real-life industrial enclosures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and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further develop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analytic and CFD modelling tools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. </a:t>
            </a:r>
            <a:endParaRPr lang="en-GB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Improve the understanding of the </a:t>
            </a:r>
            <a:r>
              <a:rPr lang="en-GB" sz="1800" b="1" dirty="0" smtClean="0">
                <a:solidFill>
                  <a:srgbClr val="339933"/>
                </a:solidFill>
                <a:latin typeface="Calibri" pitchFamily="34" charset="0"/>
              </a:rPr>
              <a:t>structural </a:t>
            </a:r>
            <a:r>
              <a:rPr lang="en-GB" sz="1800" b="1" dirty="0">
                <a:solidFill>
                  <a:srgbClr val="339933"/>
                </a:solidFill>
                <a:latin typeface="Calibri" pitchFamily="34" charset="0"/>
              </a:rPr>
              <a:t>response of containers </a:t>
            </a:r>
            <a:r>
              <a:rPr lang="en-GB" sz="1800" dirty="0">
                <a:solidFill>
                  <a:schemeClr val="tx1"/>
                </a:solidFill>
                <a:latin typeface="Calibri" pitchFamily="34" charset="0"/>
              </a:rPr>
              <a:t>exposed to a vented </a:t>
            </a:r>
            <a:r>
              <a:rPr lang="en-GB" sz="1800" dirty="0" smtClean="0">
                <a:solidFill>
                  <a:schemeClr val="tx1"/>
                </a:solidFill>
                <a:latin typeface="Calibri" pitchFamily="34" charset="0"/>
              </a:rPr>
              <a:t>explosion. 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2195736" y="329406"/>
            <a:ext cx="6445027" cy="795338"/>
          </a:xfrm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/>
                    </a:gs>
                    <a:gs pos="100000">
                      <a:srgbClr val="00CC99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464" tIns="43015" rIns="87464" bIns="43015"/>
          <a:lstStyle/>
          <a:p>
            <a:pPr marL="0" indent="0" defTabSz="966788"/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  <a:t>Cross-Cutting</a:t>
            </a:r>
            <a:br>
              <a:rPr lang="en-GB" altLang="en-US" sz="2800" b="1" dirty="0" smtClean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FCH-04.3-2014: </a:t>
            </a: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>PNR on </a:t>
            </a: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>vented deflagrations in containers and enclosures for hydrogen energy applications</a:t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>
                <a:solidFill>
                  <a:srgbClr val="33CC33"/>
                </a:solidFill>
                <a:latin typeface="Calibri" pitchFamily="34" charset="0"/>
              </a:rPr>
            </a:br>
            <a: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  <a:t/>
            </a:r>
            <a:br>
              <a:rPr lang="en-GB" altLang="en-US" sz="2000" b="1" dirty="0" smtClean="0">
                <a:solidFill>
                  <a:srgbClr val="33CC33"/>
                </a:solidFill>
                <a:latin typeface="Calibri" pitchFamily="34" charset="0"/>
              </a:rPr>
            </a:br>
            <a:endParaRPr lang="en-GB" altLang="en-US" sz="2000" b="1" i="1" dirty="0" smtClean="0">
              <a:solidFill>
                <a:srgbClr val="33CC33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89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ヒラギノ角ゴ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ED1C24"/>
          </a:buClr>
          <a:buSzTx/>
          <a:buFont typeface="Monotype Sorts" pitchFamily="2" charset="2"/>
          <a:buNone/>
          <a:tabLst>
            <a:tab pos="0" algn="l"/>
            <a:tab pos="914400" algn="l"/>
            <a:tab pos="1828800" algn="l"/>
            <a:tab pos="2743200" algn="l"/>
            <a:tab pos="3657600" algn="l"/>
            <a:tab pos="4572000" algn="l"/>
            <a:tab pos="5486400" algn="l"/>
            <a:tab pos="6400800" algn="l"/>
            <a:tab pos="7315200" algn="l"/>
            <a:tab pos="8229600" algn="l"/>
            <a:tab pos="9144000" algn="l"/>
            <a:tab pos="10058400" algn="l"/>
          </a:tabLst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ED1C24"/>
          </a:buClr>
          <a:buSzTx/>
          <a:buFont typeface="Monotype Sorts" pitchFamily="2" charset="2"/>
          <a:buNone/>
          <a:tabLst>
            <a:tab pos="0" algn="l"/>
            <a:tab pos="914400" algn="l"/>
            <a:tab pos="1828800" algn="l"/>
            <a:tab pos="2743200" algn="l"/>
            <a:tab pos="3657600" algn="l"/>
            <a:tab pos="4572000" algn="l"/>
            <a:tab pos="5486400" algn="l"/>
            <a:tab pos="6400800" algn="l"/>
            <a:tab pos="7315200" algn="l"/>
            <a:tab pos="8229600" algn="l"/>
            <a:tab pos="9144000" algn="l"/>
            <a:tab pos="10058400" algn="l"/>
          </a:tabLst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ヒラギノ角ゴ Pro W3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FCH JU - Power Point</Template>
  <TotalTime>6346</TotalTime>
  <Words>1683</Words>
  <Application>Microsoft Office PowerPoint</Application>
  <PresentationFormat>On-screen Show (4:3)</PresentationFormat>
  <Paragraphs>188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 Cross-Cutting   </vt:lpstr>
      <vt:lpstr> Cross-Cutting FCH-04.1-2014: Educational initiatives  </vt:lpstr>
      <vt:lpstr> Cross-Cutting FCH-04.1-2014: Educational initiatives  </vt:lpstr>
      <vt:lpstr> Cross-Cutting FCH-04.1-2014: Educational initiatives  </vt:lpstr>
      <vt:lpstr> Cross-Cutting FCH-04.2-2014: Develop strategies to raise public awareness of fuel cell and hydrogen technologies   </vt:lpstr>
      <vt:lpstr> Cross-Cutting FCH-04.2-2014: Develop strategies to raise public awareness of fuel cell and hydrogen technologies   </vt:lpstr>
      <vt:lpstr> Cross-Cutting FCH-04.2-2014: Develop strategies to raise public awareness of fuel cell and hydrogen technologies   </vt:lpstr>
      <vt:lpstr> Cross-Cutting FCH-04.3-2014: PNR on vented deflagrations in containers and enclosures for hydrogen energy applications   </vt:lpstr>
      <vt:lpstr> Cross-Cutting FCH-04.3-2014: PNR on vented deflagrations in containers and enclosures for hydrogen energy applications   </vt:lpstr>
      <vt:lpstr> Cross-Cutting FCH-04.3-2014: PNR on vented deflagrations in containers and enclosures for hydrogen energy applications 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AIP 2011</dc:title>
  <dc:creator>Delplje</dc:creator>
  <cp:lastModifiedBy>FERREIRA Vasco ( FCH )</cp:lastModifiedBy>
  <cp:revision>238</cp:revision>
  <cp:lastPrinted>2014-07-09T09:55:19Z</cp:lastPrinted>
  <dcterms:created xsi:type="dcterms:W3CDTF">2011-04-18T07:16:07Z</dcterms:created>
  <dcterms:modified xsi:type="dcterms:W3CDTF">2014-07-09T15:47:03Z</dcterms:modified>
</cp:coreProperties>
</file>