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5.xml" ContentType="application/vnd.openxmlformats-officedocument.presentationml.comment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9.xml" ContentType="application/vnd.openxmlformats-officedocument.presentationml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3"/>
  </p:notesMasterIdLst>
  <p:handoutMasterIdLst>
    <p:handoutMasterId r:id="rId34"/>
  </p:handoutMasterIdLst>
  <p:sldIdLst>
    <p:sldId id="555" r:id="rId2"/>
    <p:sldId id="559" r:id="rId3"/>
    <p:sldId id="562" r:id="rId4"/>
    <p:sldId id="563" r:id="rId5"/>
    <p:sldId id="564" r:id="rId6"/>
    <p:sldId id="565" r:id="rId7"/>
    <p:sldId id="566" r:id="rId8"/>
    <p:sldId id="567" r:id="rId9"/>
    <p:sldId id="568" r:id="rId10"/>
    <p:sldId id="569" r:id="rId11"/>
    <p:sldId id="570" r:id="rId12"/>
    <p:sldId id="571" r:id="rId13"/>
    <p:sldId id="572" r:id="rId14"/>
    <p:sldId id="576" r:id="rId15"/>
    <p:sldId id="574" r:id="rId16"/>
    <p:sldId id="575" r:id="rId17"/>
    <p:sldId id="573" r:id="rId18"/>
    <p:sldId id="577" r:id="rId19"/>
    <p:sldId id="578" r:id="rId20"/>
    <p:sldId id="561" r:id="rId21"/>
    <p:sldId id="609" r:id="rId22"/>
    <p:sldId id="579" r:id="rId23"/>
    <p:sldId id="582" r:id="rId24"/>
    <p:sldId id="589" r:id="rId25"/>
    <p:sldId id="592" r:id="rId26"/>
    <p:sldId id="597" r:id="rId27"/>
    <p:sldId id="603" r:id="rId28"/>
    <p:sldId id="604" r:id="rId29"/>
    <p:sldId id="606" r:id="rId30"/>
    <p:sldId id="607" r:id="rId31"/>
    <p:sldId id="608" r:id="rId32"/>
  </p:sldIdLst>
  <p:sldSz cx="24384000" cy="13716000"/>
  <p:notesSz cx="6808788" cy="9940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5pPr>
    <a:lvl6pPr marL="22860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6pPr>
    <a:lvl7pPr marL="27432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7pPr>
    <a:lvl8pPr marL="32004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8pPr>
    <a:lvl9pPr marL="36576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87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4665" userDrawn="1">
          <p15:clr>
            <a:srgbClr val="A4A3A4"/>
          </p15:clr>
        </p15:guide>
        <p15:guide id="4" orient="horz" pos="8538" userDrawn="1">
          <p15:clr>
            <a:srgbClr val="A4A3A4"/>
          </p15:clr>
        </p15:guide>
        <p15:guide id="5" pos="9540" userDrawn="1">
          <p15:clr>
            <a:srgbClr val="A4A3A4"/>
          </p15:clr>
        </p15:guide>
        <p15:guide id="6" orient="horz" pos="8357" userDrawn="1">
          <p15:clr>
            <a:srgbClr val="A4A3A4"/>
          </p15:clr>
        </p15:guide>
        <p15:guide id="7" pos="6047" userDrawn="1">
          <p15:clr>
            <a:srgbClr val="A4A3A4"/>
          </p15:clr>
        </p15:guide>
        <p15:guide id="8" orient="horz" pos="7541" userDrawn="1">
          <p15:clr>
            <a:srgbClr val="A4A3A4"/>
          </p15:clr>
        </p15:guide>
        <p15:guide id="9" pos="2328" userDrawn="1">
          <p15:clr>
            <a:srgbClr val="A4A3A4"/>
          </p15:clr>
        </p15:guide>
        <p15:guide id="10" orient="horz" pos="1780" userDrawn="1">
          <p15:clr>
            <a:srgbClr val="A4A3A4"/>
          </p15:clr>
        </p15:guide>
        <p15:guide id="11" orient="horz" pos="2959" userDrawn="1">
          <p15:clr>
            <a:srgbClr val="A4A3A4"/>
          </p15:clr>
        </p15:guide>
        <p15:guide id="12" pos="14166" userDrawn="1">
          <p15:clr>
            <a:srgbClr val="A4A3A4"/>
          </p15:clr>
        </p15:guide>
        <p15:guide id="13" pos="7771" userDrawn="1">
          <p15:clr>
            <a:srgbClr val="A4A3A4"/>
          </p15:clr>
        </p15:guide>
        <p15:guide id="14" pos="2645" userDrawn="1">
          <p15:clr>
            <a:srgbClr val="A4A3A4"/>
          </p15:clr>
        </p15:guide>
        <p15:guide id="15" pos="7090" userDrawn="1">
          <p15:clr>
            <a:srgbClr val="A4A3A4"/>
          </p15:clr>
        </p15:guide>
        <p15:guide id="16" pos="5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 ROLD Alessandro ( FCH )" initials="DRA(F)" lastIdx="15" clrIdx="0">
    <p:extLst>
      <p:ext uri="{19B8F6BF-5375-455C-9EA6-DF929625EA0E}">
        <p15:presenceInfo xmlns:p15="http://schemas.microsoft.com/office/powerpoint/2012/main" userId="S-1-5-21-3214036276-3936516857-452106995-7399" providerId="AD"/>
      </p:ext>
    </p:extLst>
  </p:cmAuthor>
  <p:cmAuthor id="2" name="ZAFEIRATOU Eleni ( FCH )" initials="ZE(F)" lastIdx="1" clrIdx="1">
    <p:extLst>
      <p:ext uri="{19B8F6BF-5375-455C-9EA6-DF929625EA0E}">
        <p15:presenceInfo xmlns:p15="http://schemas.microsoft.com/office/powerpoint/2012/main" userId="S-1-5-21-3214036276-3936516857-452106995-7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14D"/>
    <a:srgbClr val="004494"/>
    <a:srgbClr val="FFD616"/>
    <a:srgbClr val="F6AA34"/>
    <a:srgbClr val="0081C7"/>
    <a:srgbClr val="3DA7AB"/>
    <a:srgbClr val="174489"/>
    <a:srgbClr val="AF4035"/>
    <a:srgbClr val="ECEBE8"/>
    <a:srgbClr val="F8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2"/>
    <p:restoredTop sz="84729" autoAdjust="0"/>
  </p:normalViewPr>
  <p:slideViewPr>
    <p:cSldViewPr>
      <p:cViewPr varScale="1">
        <p:scale>
          <a:sx n="71" d="100"/>
          <a:sy n="71" d="100"/>
        </p:scale>
        <p:origin x="1488" y="60"/>
      </p:cViewPr>
      <p:guideLst>
        <p:guide orient="horz" pos="7087"/>
        <p:guide pos="695"/>
        <p:guide pos="14665"/>
        <p:guide orient="horz" pos="8538"/>
        <p:guide pos="9540"/>
        <p:guide orient="horz" pos="8357"/>
        <p:guide pos="6047"/>
        <p:guide orient="horz" pos="7541"/>
        <p:guide pos="2328"/>
        <p:guide orient="horz" pos="1780"/>
        <p:guide orient="horz" pos="2959"/>
        <p:guide pos="14166"/>
        <p:guide pos="7771"/>
        <p:guide pos="2645"/>
        <p:guide pos="7090"/>
        <p:guide pos="58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0" d="100"/>
          <a:sy n="130" d="100"/>
        </p:scale>
        <p:origin x="4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5.53125237582048E-2"/>
          <c:w val="0.74951345750060216"/>
          <c:h val="0.696688728126574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598703740943438E-2"/>
          <c:y val="0.69003391261143832"/>
          <c:w val="0.87582869040293476"/>
          <c:h val="0.18100380707540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449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B-44C8-84E2-24E68D03B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rgbClr val="3DA7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9A-4B25-88AA-A15411B14659}"/>
              </c:ext>
            </c:extLst>
          </c:dPt>
          <c:dPt>
            <c:idx val="1"/>
            <c:bubble3D val="0"/>
            <c:spPr>
              <a:solidFill>
                <a:srgbClr val="0181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9A-4B25-88AA-A15411B146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9A-4B25-88AA-A15411B14659}"/>
              </c:ext>
            </c:extLst>
          </c:dPt>
          <c:dPt>
            <c:idx val="3"/>
            <c:bubble3D val="0"/>
            <c:spPr>
              <a:solidFill>
                <a:srgbClr val="00449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9A-4B25-88AA-A15411B14659}"/>
              </c:ext>
            </c:extLst>
          </c:dPt>
          <c:dPt>
            <c:idx val="4"/>
            <c:bubble3D val="0"/>
            <c:spPr>
              <a:solidFill>
                <a:srgbClr val="A2C6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9A-4B25-88AA-A15411B14659}"/>
              </c:ext>
            </c:extLst>
          </c:dPt>
          <c:dPt>
            <c:idx val="5"/>
            <c:bubble3D val="0"/>
            <c:spPr>
              <a:solidFill>
                <a:srgbClr val="62C4D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9A-4B25-88AA-A15411B14659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9A-4B25-88AA-A15411B14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174489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A2C5F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25A14D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8-31T16:33:45.801" idx="1">
    <p:pos x="13525" y="5078"/>
    <p:text>By clicking "New Slide" you have the option to choose and enter your prefered type of slide for each section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25:26.961" idx="1">
    <p:pos x="3280" y="5370"/>
    <p:text>This is what a comment box looks like (it will not be visible on slide show mode)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38:29.044" idx="2">
    <p:pos x="9273" y="4519"/>
    <p:text>this is compulsory please make reference to the European but also non-European SoA relevant to your project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43:31.411" idx="3">
    <p:pos x="8937" y="622"/>
    <p:text>Please select up to 3 important "Aspects" for your projects and provide information to the respective slides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44:13.643" idx="4">
    <p:pos x="6804" y="2052"/>
    <p:text>Position red cursor according to achievement to date (Nov 2018)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12.950" idx="6">
    <p:pos x="5528" y="2546"/>
    <p:text>Indicate here the value of the parameter monitored at the beginning of the project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36.256" idx="7">
    <p:pos x="14010" y="2305"/>
    <p:text>Indicate the project target value for this parameter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3932" y="4456"/>
    <p:text>You are advised to consult the Addendum of the MAWP for the remaining period 2018-2020 (Please see slide 5).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15.641" idx="9">
    <p:pos x="7200" y="5714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33.152" idx="10">
    <p:pos x="7336" y="5850"/>
    <p:text>European and non-European SoA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0:36.256" idx="7">
    <p:pos x="14038" y="3940"/>
    <p:text>This is an illustrative example, please do not consider the same numbers or targets.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4164" y="4521"/>
    <p:text>Alternatively, for example for durability, two graphs showing the results of degradation and lifetime against the target could be illustrated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5:55.432" idx="8">
    <p:pos x="14164" y="452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20:54.389" idx="11">
    <p:pos x="14178" y="2593"/>
    <p:text>Indicate the number of conferences/workshops organised by the project and that the project has attended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21:07.997" idx="12">
    <p:pos x="8306" y="4562"/>
    <p:text>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42:52.896" idx="14">
    <p:pos x="2054" y="2974"/>
    <p:text>Please refer to any exploitation service offered by the European Commission that you may have used or use in the future. Please see: https://ec.europa.eu/research/participants/portal/desktop/en/support/about.html http://sserr.meta-group.com/SitePages/default.aspx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43:09.953" idx="15">
    <p:pos x="7991" y="642"/>
    <p:text>Feel free to enrich the slide  with figures, diagrams etc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35:42.104" idx="13">
    <p:pos x="3571" y="5786"/>
    <p:text>Please put a link to Cordis* webpage if any public deliverables have been already uploaded to the dedicated project webpage *https://cordis.europa.eu/home_en.html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B1E01-3AE2-2A4A-9955-66F7822CA254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9CA31-EC58-6049-824D-8AFDD64CA9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804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65C6E-F727-A04A-B75A-7CD07C0D603D}" type="datetimeFigureOut">
              <a:rPr lang="en-US" smtClean="0"/>
              <a:t>9/11/2018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B86CB-EBFE-E942-9D09-F1B023EE1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6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6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34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5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8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8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21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5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06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slide" Target="../slides/slide19.xml"/><Relationship Id="rId1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6925"/>
            <a:ext cx="24383999" cy="113385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8755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31" name="Image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07024" y="10890448"/>
            <a:ext cx="6696744" cy="745084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32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Date comes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3407024" y="4625752"/>
            <a:ext cx="6696744" cy="424847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60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quarter" idx="25" hasCustomPrompt="1"/>
          </p:nvPr>
        </p:nvSpPr>
        <p:spPr>
          <a:xfrm>
            <a:off x="3409257" y="8874224"/>
            <a:ext cx="6694512" cy="19031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5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Name forename</a:t>
            </a:r>
          </a:p>
          <a:p>
            <a:pPr lvl="0"/>
            <a:r>
              <a:rPr lang="en-US" dirty="0"/>
              <a:t>Job description</a:t>
            </a:r>
          </a:p>
        </p:txBody>
      </p:sp>
    </p:spTree>
    <p:extLst>
      <p:ext uri="{BB962C8B-B14F-4D97-AF65-F5344CB8AC3E}">
        <p14:creationId xmlns:p14="http://schemas.microsoft.com/office/powerpoint/2010/main" val="110974743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42341934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0599311" y="3368656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8985746" y="5586850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7113538" y="7761144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5499973" y="9979338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20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67710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44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608711"/>
            <a:ext cx="22185320" cy="282128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863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5282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2696056" y="3833664"/>
            <a:ext cx="10441757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1390650" y="3833814"/>
            <a:ext cx="10801351" cy="8353424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Screenshot of Google maps</a:t>
            </a:r>
          </a:p>
        </p:txBody>
      </p:sp>
    </p:spTree>
    <p:extLst>
      <p:ext uri="{BB962C8B-B14F-4D97-AF65-F5344CB8AC3E}">
        <p14:creationId xmlns:p14="http://schemas.microsoft.com/office/powerpoint/2010/main" val="18824845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49244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32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18963838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5844477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" y="575542"/>
            <a:ext cx="24393263" cy="11391652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 bwMode="auto">
          <a:xfrm rot="10800000">
            <a:off x="9263" y="2089529"/>
            <a:ext cx="24384000" cy="9886009"/>
          </a:xfrm>
          <a:prstGeom prst="rect">
            <a:avLst/>
          </a:prstGeom>
          <a:gradFill>
            <a:gsLst>
              <a:gs pos="0">
                <a:srgbClr val="004494"/>
              </a:gs>
              <a:gs pos="100000">
                <a:srgbClr val="3DA7AB">
                  <a:alpha val="58431"/>
                </a:srgbClr>
              </a:gs>
            </a:gsLst>
            <a:lin ang="108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1" name="Freeform 10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14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6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66" name="Freeform 65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3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pic>
        <p:nvPicPr>
          <p:cNvPr id="39" name="Espace réservé du contenu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768" y="10856358"/>
            <a:ext cx="5242052" cy="581263"/>
          </a:xfrm>
          <a:prstGeom prst="rect">
            <a:avLst/>
          </a:prstGeom>
        </p:spPr>
      </p:pic>
      <p:pic>
        <p:nvPicPr>
          <p:cNvPr id="40" name="Content Placeholder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/>
          <a:stretch/>
        </p:blipFill>
        <p:spPr>
          <a:xfrm>
            <a:off x="3694" y="8577611"/>
            <a:ext cx="5731854" cy="2266859"/>
          </a:xfrm>
          <a:prstGeom prst="rect">
            <a:avLst/>
          </a:prstGeom>
        </p:spPr>
      </p:pic>
      <p:pic>
        <p:nvPicPr>
          <p:cNvPr id="41" name="Picture 40">
            <a:hlinkClick r:id="rId6" action="ppaction://hlinksldjump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24" y="6724364"/>
            <a:ext cx="2767619" cy="18687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63" y="7011435"/>
            <a:ext cx="1610303" cy="1377564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48" y="9038060"/>
            <a:ext cx="2706565" cy="107839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30" y="9135198"/>
            <a:ext cx="849428" cy="61855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124" y="8500014"/>
            <a:ext cx="4035009" cy="145433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083" y="7584412"/>
            <a:ext cx="2838824" cy="1030633"/>
          </a:xfrm>
          <a:prstGeom prst="rect">
            <a:avLst/>
          </a:prstGeom>
        </p:spPr>
      </p:pic>
      <p:cxnSp>
        <p:nvCxnSpPr>
          <p:cNvPr id="48" name="Elbow Connector 47"/>
          <p:cNvCxnSpPr/>
          <p:nvPr userDrawn="1"/>
        </p:nvCxnSpPr>
        <p:spPr bwMode="auto">
          <a:xfrm rot="10800000" flipV="1">
            <a:off x="4006891" y="10035297"/>
            <a:ext cx="4962366" cy="1111691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Elbow Connector 48"/>
          <p:cNvCxnSpPr/>
          <p:nvPr userDrawn="1"/>
        </p:nvCxnSpPr>
        <p:spPr bwMode="auto">
          <a:xfrm flipV="1">
            <a:off x="8663608" y="11357840"/>
            <a:ext cx="2839740" cy="172747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Arrow Connector 49"/>
          <p:cNvCxnSpPr/>
          <p:nvPr userDrawn="1"/>
        </p:nvCxnSpPr>
        <p:spPr bwMode="auto">
          <a:xfrm flipV="1">
            <a:off x="12650017" y="7783342"/>
            <a:ext cx="1486199" cy="2415349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 userDrawn="1"/>
        </p:nvCxnSpPr>
        <p:spPr bwMode="auto">
          <a:xfrm flipV="1">
            <a:off x="13848184" y="8259087"/>
            <a:ext cx="3713877" cy="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Arrow Connector 51"/>
          <p:cNvCxnSpPr/>
          <p:nvPr userDrawn="1"/>
        </p:nvCxnSpPr>
        <p:spPr bwMode="auto">
          <a:xfrm>
            <a:off x="12650017" y="10195270"/>
            <a:ext cx="5589428" cy="26678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/>
          <p:nvPr userDrawn="1"/>
        </p:nvCxnSpPr>
        <p:spPr bwMode="auto">
          <a:xfrm>
            <a:off x="4729444" y="8259087"/>
            <a:ext cx="4274162" cy="117250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82" y="8259087"/>
            <a:ext cx="1610303" cy="13775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617" y="6711271"/>
            <a:ext cx="4309070" cy="12841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403" y="10076676"/>
            <a:ext cx="2460444" cy="171524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80" y="6785413"/>
            <a:ext cx="3684892" cy="16319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215" y="7779964"/>
            <a:ext cx="1425152" cy="144735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23" y="10168306"/>
            <a:ext cx="2384377" cy="178127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6" y="10197333"/>
            <a:ext cx="2202806" cy="1721375"/>
          </a:xfrm>
          <a:prstGeom prst="rect">
            <a:avLst/>
          </a:prstGeom>
        </p:spPr>
      </p:pic>
      <p:cxnSp>
        <p:nvCxnSpPr>
          <p:cNvPr id="62" name="Straight Arrow Connector 61"/>
          <p:cNvCxnSpPr/>
          <p:nvPr userDrawn="1"/>
        </p:nvCxnSpPr>
        <p:spPr bwMode="auto">
          <a:xfrm flipV="1">
            <a:off x="5912706" y="9711041"/>
            <a:ext cx="3090900" cy="37434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/>
          <p:nvPr userDrawn="1"/>
        </p:nvCxnSpPr>
        <p:spPr bwMode="auto">
          <a:xfrm flipH="1">
            <a:off x="10316270" y="10226799"/>
            <a:ext cx="3009" cy="113817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Arrow Connector 88"/>
          <p:cNvCxnSpPr/>
          <p:nvPr userDrawn="1"/>
        </p:nvCxnSpPr>
        <p:spPr bwMode="auto">
          <a:xfrm flipV="1">
            <a:off x="9530514" y="10168306"/>
            <a:ext cx="0" cy="136228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Arrow Connector 89"/>
          <p:cNvCxnSpPr/>
          <p:nvPr userDrawn="1"/>
        </p:nvCxnSpPr>
        <p:spPr bwMode="auto">
          <a:xfrm>
            <a:off x="11100146" y="10226799"/>
            <a:ext cx="957368" cy="375617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Arrow Connector 90"/>
          <p:cNvCxnSpPr/>
          <p:nvPr userDrawn="1"/>
        </p:nvCxnSpPr>
        <p:spPr bwMode="auto">
          <a:xfrm>
            <a:off x="11487364" y="9529840"/>
            <a:ext cx="1496724" cy="6979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/>
          <p:nvPr userDrawn="1"/>
        </p:nvCxnSpPr>
        <p:spPr bwMode="auto">
          <a:xfrm>
            <a:off x="13280500" y="9209731"/>
            <a:ext cx="1217152" cy="3489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9" name="Picture 58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>
            <a:off x="18404917" y="9810328"/>
            <a:ext cx="2883430" cy="69319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 flipH="1">
            <a:off x="18359963" y="10565783"/>
            <a:ext cx="2977053" cy="70466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43102"/>
          <a:stretch/>
        </p:blipFill>
        <p:spPr>
          <a:xfrm>
            <a:off x="21054378" y="10653383"/>
            <a:ext cx="832455" cy="7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7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23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070690"/>
            <a:ext cx="1296144" cy="864462"/>
          </a:xfrm>
          <a:prstGeom prst="rect">
            <a:avLst/>
          </a:prstGeom>
        </p:spPr>
      </p:pic>
      <p:pic>
        <p:nvPicPr>
          <p:cNvPr id="7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 userDrawn="1"/>
        </p:nvSpPr>
        <p:spPr bwMode="auto">
          <a:xfrm>
            <a:off x="0" y="1488"/>
            <a:ext cx="24384000" cy="13714512"/>
          </a:xfrm>
          <a:prstGeom prst="rect">
            <a:avLst/>
          </a:prstGeom>
          <a:solidFill>
            <a:srgbClr val="ECEBE8"/>
          </a:solidFill>
          <a:ln w="25400" cap="flat">
            <a:solidFill>
              <a:schemeClr val="tx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/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Imag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66974"/>
            <a:ext cx="1296144" cy="864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680" r:id="rId2"/>
    <p:sldLayoutId id="2147483713" r:id="rId3"/>
    <p:sldLayoutId id="2147483704" r:id="rId4"/>
    <p:sldLayoutId id="2147483712" r:id="rId5"/>
    <p:sldLayoutId id="2147483819" r:id="rId6"/>
    <p:sldLayoutId id="2147483708" r:id="rId7"/>
    <p:sldLayoutId id="2147483709" r:id="rId8"/>
    <p:sldLayoutId id="2147483827" r:id="rId9"/>
    <p:sldLayoutId id="2147483828" r:id="rId10"/>
    <p:sldLayoutId id="2147483830" r:id="rId11"/>
    <p:sldLayoutId id="2147483831" r:id="rId12"/>
  </p:sldLayoutIdLst>
  <p:transition/>
  <p:hf hdr="0" dt="0"/>
  <p:txStyles>
    <p:titleStyle>
      <a:lvl1pPr algn="ctr" rtl="0" fontAlgn="base">
        <a:spcBef>
          <a:spcPct val="0"/>
        </a:spcBef>
        <a:spcAft>
          <a:spcPct val="0"/>
        </a:spcAft>
        <a:defRPr sz="116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1117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1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6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comments" Target="../comments/comment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emf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9" Type="http://schemas.openxmlformats.org/officeDocument/2006/relationships/image" Target="../media/image69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41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5" Type="http://schemas.openxmlformats.org/officeDocument/2006/relationships/image" Target="../media/image35.png"/><Relationship Id="rId15" Type="http://schemas.openxmlformats.org/officeDocument/2006/relationships/image" Target="../media/image45.emf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emf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12" Type="http://schemas.openxmlformats.org/officeDocument/2006/relationships/image" Target="../media/image42.emf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9" Type="http://schemas.openxmlformats.org/officeDocument/2006/relationships/image" Target="../media/image108.png"/><Relationship Id="rId21" Type="http://schemas.openxmlformats.org/officeDocument/2006/relationships/image" Target="../media/image90.png"/><Relationship Id="rId34" Type="http://schemas.openxmlformats.org/officeDocument/2006/relationships/image" Target="../media/image103.png"/><Relationship Id="rId42" Type="http://schemas.openxmlformats.org/officeDocument/2006/relationships/image" Target="../media/image111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6" Type="http://schemas.openxmlformats.org/officeDocument/2006/relationships/image" Target="../media/image85.pn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37" Type="http://schemas.openxmlformats.org/officeDocument/2006/relationships/image" Target="../media/image106.png"/><Relationship Id="rId40" Type="http://schemas.openxmlformats.org/officeDocument/2006/relationships/image" Target="../media/image109.png"/><Relationship Id="rId45" Type="http://schemas.openxmlformats.org/officeDocument/2006/relationships/image" Target="../media/image114.png"/><Relationship Id="rId5" Type="http://schemas.openxmlformats.org/officeDocument/2006/relationships/image" Target="../media/image75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36" Type="http://schemas.openxmlformats.org/officeDocument/2006/relationships/image" Target="../media/image105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31" Type="http://schemas.openxmlformats.org/officeDocument/2006/relationships/image" Target="../media/image100.png"/><Relationship Id="rId44" Type="http://schemas.openxmlformats.org/officeDocument/2006/relationships/image" Target="../media/image113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Relationship Id="rId35" Type="http://schemas.openxmlformats.org/officeDocument/2006/relationships/image" Target="../media/image104.png"/><Relationship Id="rId43" Type="http://schemas.openxmlformats.org/officeDocument/2006/relationships/image" Target="../media/image112.png"/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38" Type="http://schemas.openxmlformats.org/officeDocument/2006/relationships/image" Target="../media/image107.png"/><Relationship Id="rId46" Type="http://schemas.openxmlformats.org/officeDocument/2006/relationships/image" Target="../media/image115.png"/><Relationship Id="rId20" Type="http://schemas.openxmlformats.org/officeDocument/2006/relationships/image" Target="../media/image89.png"/><Relationship Id="rId41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1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42" Type="http://schemas.openxmlformats.org/officeDocument/2006/relationships/image" Target="../media/image154.png"/><Relationship Id="rId47" Type="http://schemas.openxmlformats.org/officeDocument/2006/relationships/image" Target="../media/image50.png"/><Relationship Id="rId50" Type="http://schemas.openxmlformats.org/officeDocument/2006/relationships/image" Target="../media/image161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6" Type="http://schemas.openxmlformats.org/officeDocument/2006/relationships/image" Target="../media/image129.png"/><Relationship Id="rId29" Type="http://schemas.openxmlformats.org/officeDocument/2006/relationships/image" Target="../media/image142.png"/><Relationship Id="rId11" Type="http://schemas.openxmlformats.org/officeDocument/2006/relationships/image" Target="../media/image125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33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5" Type="http://schemas.openxmlformats.org/officeDocument/2006/relationships/image" Target="../media/image119.png"/><Relationship Id="rId15" Type="http://schemas.openxmlformats.org/officeDocument/2006/relationships/image" Target="../media/image8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49" Type="http://schemas.openxmlformats.org/officeDocument/2006/relationships/image" Target="../media/image160.png"/><Relationship Id="rId10" Type="http://schemas.openxmlformats.org/officeDocument/2006/relationships/image" Target="../media/image124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4" Type="http://schemas.openxmlformats.org/officeDocument/2006/relationships/image" Target="../media/image156.png"/><Relationship Id="rId52" Type="http://schemas.openxmlformats.org/officeDocument/2006/relationships/image" Target="../media/image16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Relationship Id="rId43" Type="http://schemas.openxmlformats.org/officeDocument/2006/relationships/image" Target="../media/image155.png"/><Relationship Id="rId48" Type="http://schemas.openxmlformats.org/officeDocument/2006/relationships/image" Target="../media/image159.png"/><Relationship Id="rId8" Type="http://schemas.openxmlformats.org/officeDocument/2006/relationships/image" Target="../media/image122.png"/><Relationship Id="rId51" Type="http://schemas.openxmlformats.org/officeDocument/2006/relationships/image" Target="../media/image162.png"/><Relationship Id="rId3" Type="http://schemas.openxmlformats.org/officeDocument/2006/relationships/image" Target="../media/image117.png"/><Relationship Id="rId12" Type="http://schemas.openxmlformats.org/officeDocument/2006/relationships/image" Target="../media/image126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20" Type="http://schemas.openxmlformats.org/officeDocument/2006/relationships/image" Target="../media/image133.png"/><Relationship Id="rId41" Type="http://schemas.openxmlformats.org/officeDocument/2006/relationships/image" Target="../media/image15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ch.europa.eu/page/programme-review-2017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ch.europa.eu/page/previous-calls-and-reference-documents" TargetMode="External"/><Relationship Id="rId11" Type="http://schemas.openxmlformats.org/officeDocument/2006/relationships/hyperlink" Target="https://www.nerghy.eu/" TargetMode="External"/><Relationship Id="rId5" Type="http://schemas.openxmlformats.org/officeDocument/2006/relationships/hyperlink" Target="https://www.fch.europa.eu/sites/default/files/MAWP%20final%20version_endorsed%20GB%2015062018%20(ID%203712421).pdf" TargetMode="External"/><Relationship Id="rId10" Type="http://schemas.openxmlformats.org/officeDocument/2006/relationships/hyperlink" Target="http://www.hydrogeneurope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ec.europa.eu/research/energy/eu/index_en.cf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786844" y="6281936"/>
            <a:ext cx="9505056" cy="5148572"/>
          </a:xfrm>
        </p:spPr>
        <p:txBody>
          <a:bodyPr/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PRD 2018 </a:t>
            </a:r>
          </a:p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&amp; TEMPLATE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30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963783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Durability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2000h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12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0" y="4533929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12040836" y="4511232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760952" y="4212169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6000h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01/11/2018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836312741"/>
              </p:ext>
            </p:extLst>
          </p:nvPr>
        </p:nvGraphicFramePr>
        <p:xfrm>
          <a:off x="6579379" y="6840774"/>
          <a:ext cx="13389485" cy="5770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3072" y="8178333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762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698411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Availability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88%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01/11/2017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5508" y="12177892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353339" y="337074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95%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00912" y="4533929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97%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05737871"/>
              </p:ext>
            </p:extLst>
          </p:nvPr>
        </p:nvGraphicFramePr>
        <p:xfrm>
          <a:off x="1100948" y="6966282"/>
          <a:ext cx="9362860" cy="521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2204363727"/>
              </p:ext>
            </p:extLst>
          </p:nvPr>
        </p:nvGraphicFramePr>
        <p:xfrm>
          <a:off x="12198592" y="6923910"/>
          <a:ext cx="9354447" cy="53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8074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Risks and Challenges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Please use text, graphs and digital material (pictures or videos) to explain and support your statements. 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6422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Communications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50840" y="4121696"/>
            <a:ext cx="2000598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You are highly advised to use pictures and/or videos from any communication activity performed.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also refer to the projects social media presence e.g. Facebook, LinkedIn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use the following icons: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pic>
        <p:nvPicPr>
          <p:cNvPr id="5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64" y="7491770"/>
            <a:ext cx="724783" cy="7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7466563"/>
            <a:ext cx="731375" cy="73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7493055" y="7470785"/>
            <a:ext cx="1109644" cy="7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103" y="7470785"/>
            <a:ext cx="727153" cy="7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stagram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143" y="7466563"/>
            <a:ext cx="727039" cy="72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80635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EXPLOITATION PLAN/EPECTED IMPACT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138251" y="4697413"/>
            <a:ext cx="9360519" cy="852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 smtClean="0">
                <a:solidFill>
                  <a:srgbClr val="004494"/>
                </a:solidFill>
                <a:latin typeface="+mn-lt"/>
              </a:rPr>
              <a:t>Exploitation</a:t>
            </a:r>
            <a:endParaRPr lang="en-US" sz="4000" b="1" u="sng" dirty="0">
              <a:solidFill>
                <a:srgbClr val="004494"/>
              </a:solidFill>
              <a:latin typeface="+mn-lt"/>
            </a:endParaRP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your exploitation strategy, plans and activities</a:t>
            </a: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For example: Exploitation of project findings, results and outcomes included in the project Description of Action or Description of Work (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DoA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 or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DoW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), how and through which means, this is/will be implemented.</a:t>
            </a:r>
            <a:br>
              <a:rPr lang="en-US" sz="3600" dirty="0">
                <a:solidFill>
                  <a:srgbClr val="25A14D"/>
                </a:solidFill>
                <a:latin typeface="+mn-lt"/>
              </a:rPr>
            </a:b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403393" y="4697413"/>
            <a:ext cx="93605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>
                <a:solidFill>
                  <a:srgbClr val="004494"/>
                </a:solidFill>
                <a:latin typeface="+mn-lt"/>
              </a:rPr>
              <a:t>Impact</a:t>
            </a: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the anticipated impact or </a:t>
            </a:r>
            <a:r>
              <a:rPr lang="en-US" sz="4400" b="1" dirty="0" err="1">
                <a:solidFill>
                  <a:srgbClr val="25A14D"/>
                </a:solidFill>
                <a:latin typeface="+mn-lt"/>
              </a:rPr>
              <a:t>realised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 impact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831960" y="4049688"/>
            <a:ext cx="83117" cy="9504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59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5720392" y="10576256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8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OPTIONAL SLIDES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You can use any of the following slides and insert them inside the presentation, otherwise </a:t>
            </a: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delete them.</a:t>
            </a:r>
            <a:endParaRPr lang="en-US" sz="40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53830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Dissemination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966864" y="4769768"/>
            <a:ext cx="2000598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include information as well as digital material (pictures, videos </a:t>
            </a:r>
            <a:r>
              <a:rPr lang="en-US" sz="4000" dirty="0" err="1">
                <a:solidFill>
                  <a:srgbClr val="25A14D"/>
                </a:solidFill>
                <a:latin typeface="+mn-lt"/>
              </a:rPr>
              <a:t>etc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) from dissemination activities such as, conferences, technical workshops publications and patents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Specifically: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 Indicate the number of conferences/workshops organized by the project and that the project has attended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Specify the number of publications and give reference up to 2 most relevant ones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provide the total number of patents (and patents applications) and give full reference to up to 2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In addition, please refer to the public deliverables of the project</a:t>
            </a:r>
          </a:p>
          <a:p>
            <a:pPr algn="just"/>
            <a:endParaRPr lang="en-GB" sz="40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17645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Horizontal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4400" dirty="0" err="1">
                <a:solidFill>
                  <a:srgbClr val="25A14D"/>
                </a:solidFill>
                <a:latin typeface="+mn-lt"/>
              </a:rPr>
              <a:t>LEssons</a:t>
            </a:r>
            <a:r>
              <a:rPr lang="en-US" sz="4400" dirty="0">
                <a:solidFill>
                  <a:srgbClr val="25A14D"/>
                </a:solidFill>
                <a:latin typeface="+mn-lt"/>
              </a:rPr>
              <a:t> Learned (HELLEN) and contribution to cross-cutting activities or any other activities not mentioned in the previous </a:t>
            </a:r>
            <a:r>
              <a:rPr lang="en-US" sz="4400" dirty="0" smtClean="0">
                <a:solidFill>
                  <a:srgbClr val="25A14D"/>
                </a:solidFill>
                <a:latin typeface="+mn-lt"/>
              </a:rPr>
              <a:t>slides.</a:t>
            </a:r>
            <a:endParaRPr lang="en-US" sz="44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32773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US" dirty="0"/>
              <a:t>SYNERGIES WITH OTHER PROJECTS AND PROGRAMMES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4409728"/>
            <a:ext cx="2000598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projects funded under EU </a:t>
            </a:r>
            <a:r>
              <a:rPr lang="en-US" sz="4400" dirty="0" err="1">
                <a:solidFill>
                  <a:srgbClr val="004494"/>
                </a:solidFill>
                <a:latin typeface="+mn-lt"/>
              </a:rPr>
              <a:t>programmes</a:t>
            </a:r>
            <a:endParaRPr lang="en-US" sz="4400" dirty="0">
              <a:solidFill>
                <a:srgbClr val="004494"/>
              </a:solidFill>
              <a:latin typeface="+mn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national and international-level projects and initiatives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26355174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Content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319511" y="4697413"/>
            <a:ext cx="22033904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4000" b="1" dirty="0" smtClean="0">
                <a:latin typeface="+mn-lt"/>
                <a:cs typeface="Arial" pitchFamily="34" charset="0"/>
              </a:rPr>
              <a:t>The </a:t>
            </a:r>
            <a:r>
              <a:rPr lang="en-US" sz="4000" b="1" dirty="0">
                <a:latin typeface="+mn-lt"/>
                <a:cs typeface="Arial" pitchFamily="34" charset="0"/>
              </a:rPr>
              <a:t>presentation must focus on targets and current state of project achievements in relation to the contractual objectives and overall strategic context of FCH JU and its </a:t>
            </a:r>
            <a:r>
              <a:rPr lang="en-US" sz="4000" b="1" dirty="0">
                <a:latin typeface="+mn-lt"/>
                <a:cs typeface="Arial" pitchFamily="34" charset="0"/>
                <a:hlinkClick r:id="rId3"/>
              </a:rPr>
              <a:t>annual</a:t>
            </a:r>
            <a:r>
              <a:rPr lang="en-US" sz="4000" b="1" dirty="0">
                <a:latin typeface="+mn-lt"/>
                <a:cs typeface="Arial" pitchFamily="34" charset="0"/>
              </a:rPr>
              <a:t> and </a:t>
            </a:r>
            <a:r>
              <a:rPr lang="en-US" sz="4000" b="1" dirty="0">
                <a:latin typeface="+mn-lt"/>
                <a:cs typeface="Arial" pitchFamily="34" charset="0"/>
                <a:hlinkClick r:id="rId4"/>
              </a:rPr>
              <a:t>multi-annual plans</a:t>
            </a:r>
            <a:r>
              <a:rPr lang="en-US" sz="4000" b="1" dirty="0">
                <a:latin typeface="+mn-lt"/>
                <a:cs typeface="Arial" pitchFamily="34" charset="0"/>
              </a:rPr>
              <a:t>.</a:t>
            </a:r>
          </a:p>
          <a:p>
            <a:pPr marL="0" lvl="0" indent="0">
              <a:buNone/>
              <a:defRPr/>
            </a:pPr>
            <a:endParaRPr lang="nl-BE" sz="4000" b="1" dirty="0">
              <a:latin typeface="+mn-lt"/>
              <a:cs typeface="Arial" pitchFamily="34" charset="0"/>
            </a:endParaRPr>
          </a:p>
          <a:p>
            <a:pPr marL="0" lvl="0" indent="0">
              <a:buNone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The presentation refers to the information provided in the self-assessment report, including: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as introduction: an overview and a summary with context, objectives, and position towards international state-of-art (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 main part with emphasis on advancement towards the objectives focusing on maximum 3 main aspects and actions planned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some slides about general activities such as main challenges, communication and dissemination </a:t>
            </a:r>
            <a:r>
              <a:rPr lang="en-US" sz="4000" dirty="0" smtClean="0">
                <a:latin typeface="+mn-lt"/>
                <a:cs typeface="Arial" pitchFamily="34" charset="0"/>
              </a:rPr>
              <a:t>activities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8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GB" dirty="0"/>
              <a:t>Icons/Tables and graphic material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462808" y="5561856"/>
            <a:ext cx="20162846" cy="10533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4000" dirty="0" smtClean="0">
                <a:solidFill>
                  <a:srgbClr val="25A14D"/>
                </a:solidFill>
              </a:rPr>
              <a:t>Please feel free to use any of the icons, tables </a:t>
            </a:r>
            <a:r>
              <a:rPr lang="en-GB" sz="4000" dirty="0" err="1" smtClean="0">
                <a:solidFill>
                  <a:srgbClr val="25A14D"/>
                </a:solidFill>
              </a:rPr>
              <a:t>etc</a:t>
            </a:r>
            <a:r>
              <a:rPr lang="en-GB" sz="4000" dirty="0" smtClean="0">
                <a:solidFill>
                  <a:srgbClr val="25A14D"/>
                </a:solidFill>
              </a:rPr>
              <a:t> provided in the following slides to your presentation</a:t>
            </a:r>
            <a:endParaRPr lang="en-GB" sz="4000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378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246784" y="1313384"/>
            <a:ext cx="20234248" cy="830997"/>
          </a:xfrm>
        </p:spPr>
        <p:txBody>
          <a:bodyPr/>
          <a:lstStyle/>
          <a:p>
            <a:r>
              <a:rPr lang="en-GB" dirty="0" smtClean="0"/>
              <a:t>Auxiliary Slides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71220" y="5777880"/>
            <a:ext cx="12385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5A14D"/>
                </a:solidFill>
              </a:rPr>
              <a:t>Please select one or more slides/graphs/icons according to your needs and delete the rest</a:t>
            </a:r>
            <a:endParaRPr lang="en-GB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0834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Simple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3313" y="3689350"/>
            <a:ext cx="10817583" cy="8281987"/>
            <a:chOff x="1103313" y="3689350"/>
            <a:chExt cx="10817583" cy="8281987"/>
          </a:xfrm>
        </p:grpSpPr>
        <p:sp>
          <p:nvSpPr>
            <p:cNvPr id="7" name="Rounded Rectangle 6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9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3153543" y="5082166"/>
            <a:ext cx="7494465" cy="59542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635185" y="3780321"/>
            <a:ext cx="10817583" cy="8281987"/>
            <a:chOff x="1103313" y="3689350"/>
            <a:chExt cx="10817583" cy="8281987"/>
          </a:xfrm>
        </p:grpSpPr>
        <p:sp>
          <p:nvSpPr>
            <p:cNvPr id="19" name="Rounded Rectangle 1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21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9" y="5143722"/>
            <a:ext cx="7768899" cy="52773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7608840" y="6270382"/>
              <a:ext cx="1860298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3200" b="1" i="1" dirty="0">
                  <a:solidFill>
                    <a:schemeClr val="bg1">
                      <a:lumMod val="50000"/>
                    </a:schemeClr>
                  </a:solidFill>
                </a:rPr>
                <a:t>Text here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7259026" y="6871916"/>
              <a:ext cx="2210112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571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07387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Triple level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03313" y="3689350"/>
            <a:ext cx="22034501" cy="8281988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390800" y="3885978"/>
            <a:ext cx="21530392" cy="667766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00" indent="0" algn="ctr" defTabSz="913526">
              <a:buClr>
                <a:srgbClr val="0C5EA7"/>
              </a:buClr>
              <a:buNone/>
            </a:pPr>
            <a:r>
              <a:rPr lang="en-US" sz="3200" b="1" dirty="0">
                <a:solidFill>
                  <a:srgbClr val="174489"/>
                </a:solidFill>
                <a:latin typeface="Calibri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/>
          </p:nvPr>
        </p:nvGraphicFramePr>
        <p:xfrm>
          <a:off x="1498812" y="4553745"/>
          <a:ext cx="21314368" cy="705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755695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 with icons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2768" y="4913313"/>
            <a:ext cx="5184999" cy="5666073"/>
            <a:chOff x="3084703" y="2194705"/>
            <a:chExt cx="5184999" cy="5666073"/>
          </a:xfrm>
        </p:grpSpPr>
        <p:sp>
          <p:nvSpPr>
            <p:cNvPr id="6" name="Oval 5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81C7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7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81C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82176" y="4913313"/>
            <a:ext cx="5184999" cy="5666073"/>
            <a:chOff x="3084703" y="2194705"/>
            <a:chExt cx="5184999" cy="5666073"/>
          </a:xfrm>
        </p:grpSpPr>
        <p:sp>
          <p:nvSpPr>
            <p:cNvPr id="9" name="Oval 8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449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0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4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473406" y="4913313"/>
            <a:ext cx="5184999" cy="5666073"/>
            <a:chOff x="3084703" y="2194705"/>
            <a:chExt cx="5184999" cy="5666073"/>
          </a:xfrm>
        </p:grpSpPr>
        <p:sp>
          <p:nvSpPr>
            <p:cNvPr id="12" name="Oval 11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3DA7AB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3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3DA7AB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952814" y="4913313"/>
            <a:ext cx="5184999" cy="5666073"/>
            <a:chOff x="3084703" y="2194705"/>
            <a:chExt cx="5184999" cy="5666073"/>
          </a:xfrm>
        </p:grpSpPr>
        <p:sp>
          <p:nvSpPr>
            <p:cNvPr id="15" name="Oval 14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62C4DD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6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62C4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1901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Square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1651734"/>
          </a:xfrm>
        </p:spPr>
        <p:txBody>
          <a:bodyPr/>
          <a:lstStyle/>
          <a:p>
            <a:r>
              <a:rPr lang="en-US" dirty="0"/>
              <a:t>Pictures can be added according to the content</a:t>
            </a:r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Rounded Rectangle 8"/>
          <p:cNvSpPr/>
          <p:nvPr/>
        </p:nvSpPr>
        <p:spPr bwMode="auto">
          <a:xfrm>
            <a:off x="1102769" y="3689648"/>
            <a:ext cx="19496542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102768" y="5863942"/>
            <a:ext cx="17882977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102769" y="8038236"/>
            <a:ext cx="16010769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102769" y="10212531"/>
            <a:ext cx="14397204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0437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Grid template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Insert icons as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98912" y="3931618"/>
            <a:ext cx="14892077" cy="8182595"/>
          </a:xfrm>
          <a:prstGeom prst="roundRect">
            <a:avLst>
              <a:gd name="adj" fmla="val 5506"/>
            </a:avLst>
          </a:prstGeom>
          <a:gradFill>
            <a:gsLst>
              <a:gs pos="10000">
                <a:srgbClr val="0181C7"/>
              </a:gs>
              <a:gs pos="100000">
                <a:srgbClr val="3DA7AB"/>
              </a:gs>
            </a:gsLst>
            <a:lin ang="2700000" scaled="1"/>
          </a:gra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graphicFrame>
        <p:nvGraphicFramePr>
          <p:cNvPr id="15" name="Content Placeholder 5"/>
          <p:cNvGraphicFramePr>
            <a:graphicFrameLocks/>
          </p:cNvGraphicFramePr>
          <p:nvPr>
            <p:extLst/>
          </p:nvPr>
        </p:nvGraphicFramePr>
        <p:xfrm>
          <a:off x="2860614" y="4176072"/>
          <a:ext cx="13968672" cy="76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6723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MATERIAL HANDLING VEHICLES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FCH JU projects results 2015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</a:t>
                      </a:r>
                      <a:r>
                        <a:rPr lang="en-US" sz="3200" i="1" baseline="0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2017</a:t>
                      </a:r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 2017 Objectives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81C7"/>
                          </a:solidFill>
                          <a:effectLst/>
                          <a:highlight>
                            <a:srgbClr val="FFFF00"/>
                          </a:highlight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3200" i="1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 cost, €/kW @10kW</a:t>
                      </a:r>
                      <a:endParaRPr lang="en-GB" sz="3200" dirty="0">
                        <a:solidFill>
                          <a:srgbClr val="0081C7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&lt;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1,500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</a:t>
                      </a:r>
                      <a:r>
                        <a:rPr lang="en-US" sz="3200" i="0" baseline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cost, €/kW @10kW</a:t>
                      </a:r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 bwMode="auto">
          <a:xfrm>
            <a:off x="17752690" y="3931619"/>
            <a:ext cx="4952903" cy="8182594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endParaRPr kumimoji="0" lang="en-US" sz="3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  <a:sym typeface="Gill Sans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23" y="6375143"/>
            <a:ext cx="632024" cy="561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80" y="7587823"/>
            <a:ext cx="449320" cy="443048"/>
          </a:xfrm>
          <a:prstGeom prst="rect">
            <a:avLst/>
          </a:prstGeom>
        </p:spPr>
      </p:pic>
      <p:sp>
        <p:nvSpPr>
          <p:cNvPr id="20" name="Ellipse 25"/>
          <p:cNvSpPr/>
          <p:nvPr/>
        </p:nvSpPr>
        <p:spPr bwMode="auto">
          <a:xfrm>
            <a:off x="19506995" y="325760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441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485197" y="5792732"/>
            <a:ext cx="7405193" cy="79841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11927226" y="6545633"/>
            <a:ext cx="50670" cy="35085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 flipV="1">
            <a:off x="6980739" y="6648116"/>
            <a:ext cx="4909651" cy="24071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12245491" y="6734770"/>
            <a:ext cx="4122221" cy="19036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V="1">
            <a:off x="13007965" y="5845246"/>
            <a:ext cx="6504169" cy="53917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Ellipse 16"/>
          <p:cNvSpPr/>
          <p:nvPr/>
        </p:nvSpPr>
        <p:spPr bwMode="auto">
          <a:xfrm>
            <a:off x="10352030" y="4924442"/>
            <a:ext cx="3312368" cy="3232058"/>
          </a:xfrm>
          <a:prstGeom prst="ellipse">
            <a:avLst/>
          </a:prstGeom>
          <a:gradFill>
            <a:gsLst>
              <a:gs pos="98000">
                <a:srgbClr val="3DA7AB"/>
              </a:gs>
              <a:gs pos="0">
                <a:srgbClr val="0081C7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1" name="Ellipse 16"/>
          <p:cNvSpPr/>
          <p:nvPr/>
        </p:nvSpPr>
        <p:spPr bwMode="auto">
          <a:xfrm>
            <a:off x="2811074" y="3998466"/>
            <a:ext cx="3583164" cy="3496290"/>
          </a:xfrm>
          <a:prstGeom prst="ellipse">
            <a:avLst/>
          </a:prstGeom>
          <a:solidFill>
            <a:srgbClr val="0081C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2" name="Ellipse 16"/>
          <p:cNvSpPr/>
          <p:nvPr/>
        </p:nvSpPr>
        <p:spPr bwMode="auto">
          <a:xfrm>
            <a:off x="5381403" y="7254348"/>
            <a:ext cx="3583164" cy="3496290"/>
          </a:xfrm>
          <a:prstGeom prst="ellipse">
            <a:avLst/>
          </a:prstGeom>
          <a:solidFill>
            <a:srgbClr val="174489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3" name="Ellipse 16"/>
          <p:cNvSpPr/>
          <p:nvPr/>
        </p:nvSpPr>
        <p:spPr bwMode="auto">
          <a:xfrm>
            <a:off x="10240338" y="8846090"/>
            <a:ext cx="3583164" cy="3496290"/>
          </a:xfrm>
          <a:prstGeom prst="ellipse">
            <a:avLst/>
          </a:prstGeom>
          <a:solidFill>
            <a:srgbClr val="A2C6F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4" name="Ellipse 16"/>
          <p:cNvSpPr/>
          <p:nvPr/>
        </p:nvSpPr>
        <p:spPr bwMode="auto">
          <a:xfrm>
            <a:off x="17784339" y="3998466"/>
            <a:ext cx="3583164" cy="3496290"/>
          </a:xfrm>
          <a:prstGeom prst="ellipse">
            <a:avLst/>
          </a:prstGeom>
          <a:solidFill>
            <a:srgbClr val="62C4DD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Ellipse 16"/>
          <p:cNvSpPr/>
          <p:nvPr/>
        </p:nvSpPr>
        <p:spPr bwMode="auto">
          <a:xfrm>
            <a:off x="14675452" y="7126417"/>
            <a:ext cx="3583164" cy="3496290"/>
          </a:xfrm>
          <a:prstGeom prst="ellipse">
            <a:avLst/>
          </a:prstGeom>
          <a:solidFill>
            <a:srgbClr val="3DA7A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6" name="Ellipse 25"/>
          <p:cNvSpPr/>
          <p:nvPr/>
        </p:nvSpPr>
        <p:spPr bwMode="auto">
          <a:xfrm>
            <a:off x="390366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0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7" name="Ellipse 25"/>
          <p:cNvSpPr/>
          <p:nvPr/>
        </p:nvSpPr>
        <p:spPr bwMode="auto">
          <a:xfrm>
            <a:off x="6458811" y="6903429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8" name="Ellipse 25"/>
          <p:cNvSpPr/>
          <p:nvPr/>
        </p:nvSpPr>
        <p:spPr bwMode="auto">
          <a:xfrm>
            <a:off x="1884739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9" name="Ellipse 25"/>
          <p:cNvSpPr/>
          <p:nvPr/>
        </p:nvSpPr>
        <p:spPr bwMode="auto">
          <a:xfrm>
            <a:off x="11243689" y="8448606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A2C6F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0" name="Ellipse 25"/>
          <p:cNvSpPr/>
          <p:nvPr/>
        </p:nvSpPr>
        <p:spPr bwMode="auto">
          <a:xfrm>
            <a:off x="15793027" y="648843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3DA7AB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4220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6811" flipV="1">
            <a:off x="8592711" y="3814312"/>
            <a:ext cx="12866945" cy="1000144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Arrow diagram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sp>
        <p:nvSpPr>
          <p:cNvPr id="21" name="Ellipse 36"/>
          <p:cNvSpPr/>
          <p:nvPr/>
        </p:nvSpPr>
        <p:spPr bwMode="auto">
          <a:xfrm>
            <a:off x="8364633" y="975935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10097489" y="10185640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3" name="Ellipse 36"/>
          <p:cNvSpPr/>
          <p:nvPr/>
        </p:nvSpPr>
        <p:spPr bwMode="auto">
          <a:xfrm>
            <a:off x="9923004" y="678618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1256070" y="7627374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5" name="Ellipse 36"/>
          <p:cNvSpPr/>
          <p:nvPr/>
        </p:nvSpPr>
        <p:spPr bwMode="auto">
          <a:xfrm>
            <a:off x="12874022" y="4814474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14065856" y="6275977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7" name="Ellipse 36"/>
          <p:cNvSpPr/>
          <p:nvPr/>
        </p:nvSpPr>
        <p:spPr bwMode="auto">
          <a:xfrm>
            <a:off x="16523327" y="4263518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407386" y="992207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3332338" y="9554933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4259925" y="600479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5606047" y="3312960"/>
            <a:ext cx="6903989" cy="2110716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8304279" y="7106816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5936416" y="3564672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70495448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286" y="4128835"/>
            <a:ext cx="950116" cy="971052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12" y="4261053"/>
            <a:ext cx="1111809" cy="7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938" y="4123014"/>
            <a:ext cx="645769" cy="982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07" y="4123798"/>
            <a:ext cx="981126" cy="981126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73" y="4204379"/>
            <a:ext cx="1035472" cy="819965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26" y="4166029"/>
            <a:ext cx="1172490" cy="896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350" y="4286934"/>
            <a:ext cx="1101231" cy="6548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412" y="4110567"/>
            <a:ext cx="1022932" cy="1007588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1" y="4134101"/>
            <a:ext cx="836847" cy="96052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24" y="5955339"/>
            <a:ext cx="1216954" cy="95254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6085" y="5986557"/>
            <a:ext cx="890104" cy="890104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1675" y="6086797"/>
            <a:ext cx="807008" cy="689625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18333" y="5949663"/>
            <a:ext cx="791770" cy="963892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464" y="6156900"/>
            <a:ext cx="1291135" cy="549419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74169" y="5958858"/>
            <a:ext cx="978678" cy="945503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60" y="7764148"/>
            <a:ext cx="1129694" cy="7558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11" y="7619693"/>
            <a:ext cx="1044758" cy="10447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26" y="7859507"/>
            <a:ext cx="950346" cy="5651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29" y="7791478"/>
            <a:ext cx="904375" cy="7011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961" y="7797516"/>
            <a:ext cx="758023" cy="6891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941" y="7824724"/>
            <a:ext cx="1023288" cy="6346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86" y="7669271"/>
            <a:ext cx="693754" cy="945602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898" y="7763459"/>
            <a:ext cx="1119218" cy="7572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20" y="9414216"/>
            <a:ext cx="902937" cy="972176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11" y="9465268"/>
            <a:ext cx="883322" cy="870073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887" y="9539816"/>
            <a:ext cx="714762" cy="72097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537" y="9454035"/>
            <a:ext cx="847911" cy="892538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203" y="9613516"/>
            <a:ext cx="1247780" cy="57357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002" y="9626534"/>
            <a:ext cx="1206716" cy="54754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273" y="9594077"/>
            <a:ext cx="1295302" cy="61245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36" y="11141895"/>
            <a:ext cx="879101" cy="874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02" y="11129876"/>
            <a:ext cx="907964" cy="89841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3" y="11206743"/>
            <a:ext cx="1644300" cy="744684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07" y="11151066"/>
            <a:ext cx="1618006" cy="85603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53" y="11206743"/>
            <a:ext cx="1644300" cy="74468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047" y="4131283"/>
            <a:ext cx="562958" cy="96615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592" y="5891973"/>
            <a:ext cx="1032006" cy="107927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063" y="10962233"/>
            <a:ext cx="581266" cy="1233704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07" y="11075746"/>
            <a:ext cx="819486" cy="1006679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423" y="11144493"/>
            <a:ext cx="749973" cy="86918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566" y="11157282"/>
            <a:ext cx="960671" cy="84360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500" y="10899570"/>
            <a:ext cx="496112" cy="13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082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/>
              <a:t>SLIDE STRUCTURE - TIME SCHEDULE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670720" y="4970761"/>
            <a:ext cx="11521727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itchFamily="2" charset="2"/>
              <a:buChar char="§"/>
              <a:defRPr/>
            </a:pPr>
            <a:r>
              <a:rPr lang="en-US" sz="4000" dirty="0" smtClean="0">
                <a:latin typeface="+mn-lt"/>
                <a:cs typeface="Arial" pitchFamily="34" charset="0"/>
              </a:rPr>
              <a:t>Use </a:t>
            </a:r>
            <a:r>
              <a:rPr lang="en-US" sz="4000" dirty="0">
                <a:latin typeface="+mn-lt"/>
                <a:cs typeface="Arial" pitchFamily="34" charset="0"/>
              </a:rPr>
              <a:t>the PowerPoint template of this presentation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Recommended (but not compulsory) font size for text is minimum 18 </a:t>
            </a:r>
            <a:r>
              <a:rPr lang="en-US" sz="4000" dirty="0" err="1">
                <a:latin typeface="+mn-lt"/>
                <a:cs typeface="Arial" pitchFamily="34" charset="0"/>
              </a:rPr>
              <a:t>pt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 around 10-15 </a:t>
            </a:r>
            <a:r>
              <a:rPr lang="en-US" sz="4000" dirty="0" smtClean="0">
                <a:latin typeface="+mn-lt"/>
                <a:cs typeface="Arial" pitchFamily="34" charset="0"/>
              </a:rPr>
              <a:t>slides: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title page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general info on the project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6 maximum on progress vs objectives/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 (3 aspects</a:t>
            </a:r>
            <a:r>
              <a:rPr lang="en-US" sz="4000" dirty="0" smtClean="0">
                <a:latin typeface="+mn-lt"/>
                <a:cs typeface="Arial" pitchFamily="34" charset="0"/>
              </a:rPr>
              <a:t>)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83088" y="3655423"/>
            <a:ext cx="151690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sz="4400" b="1" u="sng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15 MINUTES</a:t>
            </a:r>
            <a:endParaRPr lang="en-US" sz="4400" b="1" u="sng" dirty="0">
              <a:solidFill>
                <a:srgbClr val="194C84"/>
              </a:solidFill>
              <a:latin typeface="+mn-lt"/>
              <a:ea typeface="ヒラギノ角ゴ Pro W3" charset="-128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696056" y="5201816"/>
            <a:ext cx="1130480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Risks &amp; Challenges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Communication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Dissemination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Some “optional slides” (Please choose 1-2 most relevant)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Graphic material</a:t>
            </a:r>
          </a:p>
          <a:p>
            <a:pPr marL="342900" indent="-342900" algn="l" defTabSz="457200" eaLnBrk="0" hangingPunct="0">
              <a:spcBef>
                <a:spcPct val="20000"/>
              </a:spcBef>
              <a:buClr>
                <a:srgbClr val="194C84"/>
              </a:buClr>
              <a:buFont typeface="Wingdings" pitchFamily="2" charset="2"/>
              <a:buChar char="§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Please send the presentation to FCH JU by </a:t>
            </a:r>
            <a:r>
              <a:rPr lang="en-US" sz="4000" dirty="0" smtClean="0">
                <a:solidFill>
                  <a:srgbClr val="FF0000"/>
                </a:solidFill>
                <a:latin typeface="+mn-lt"/>
                <a:ea typeface="ヒラギノ角ゴ Pro W3" charset="-128"/>
                <a:cs typeface="Arial" pitchFamily="34" charset="0"/>
              </a:rPr>
              <a:t>26 October 2018</a:t>
            </a: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/>
            </a:r>
            <a:b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</a:b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(email to prd@fch.europa.eu)</a:t>
            </a:r>
          </a:p>
        </p:txBody>
      </p:sp>
    </p:spTree>
    <p:extLst>
      <p:ext uri="{BB962C8B-B14F-4D97-AF65-F5344CB8AC3E}">
        <p14:creationId xmlns:p14="http://schemas.microsoft.com/office/powerpoint/2010/main" val="256266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39" y="4125242"/>
            <a:ext cx="610068" cy="678396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950" y="4171716"/>
            <a:ext cx="590818" cy="58544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28" y="4165107"/>
            <a:ext cx="610068" cy="59866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31" y="4075270"/>
            <a:ext cx="747454" cy="77834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53" y="3924804"/>
            <a:ext cx="1032006" cy="10792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11" y="3992065"/>
            <a:ext cx="951499" cy="944751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370" y="4209399"/>
            <a:ext cx="1100634" cy="510082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502" y="4048708"/>
            <a:ext cx="370125" cy="831464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747" y="4261817"/>
            <a:ext cx="587314" cy="40524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808" y="4312174"/>
            <a:ext cx="835049" cy="3045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5708450"/>
            <a:ext cx="633170" cy="63317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50" y="5662446"/>
            <a:ext cx="725178" cy="72517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6" y="5704457"/>
            <a:ext cx="701502" cy="64115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9222806" y="5709165"/>
            <a:ext cx="853452" cy="63174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46" y="5494484"/>
            <a:ext cx="967685" cy="106110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19" y="5595016"/>
            <a:ext cx="922023" cy="86003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594" y="7347408"/>
            <a:ext cx="822936" cy="84991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815" y="5518329"/>
            <a:ext cx="748157" cy="101341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963" y="5540701"/>
            <a:ext cx="827256" cy="96866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930" y="5552118"/>
            <a:ext cx="977897" cy="94583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45" y="7377351"/>
            <a:ext cx="562139" cy="79003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880" y="7396075"/>
            <a:ext cx="609488" cy="75258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864" y="7464904"/>
            <a:ext cx="698780" cy="614926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26" y="7335291"/>
            <a:ext cx="924723" cy="87415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140" y="7371140"/>
            <a:ext cx="787038" cy="802455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164" y="7318144"/>
            <a:ext cx="706020" cy="908447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682" y="7275890"/>
            <a:ext cx="882040" cy="992955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443" y="8921702"/>
            <a:ext cx="583143" cy="913591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93" y="8934042"/>
            <a:ext cx="1027802" cy="88891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740" y="7415736"/>
            <a:ext cx="793928" cy="713262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674" y="7479247"/>
            <a:ext cx="968570" cy="58624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977" y="8885860"/>
            <a:ext cx="978029" cy="98527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89" y="8866810"/>
            <a:ext cx="684381" cy="1023374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02" y="8970957"/>
            <a:ext cx="809380" cy="81508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713" y="8880593"/>
            <a:ext cx="995808" cy="99580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171" y="10472462"/>
            <a:ext cx="774271" cy="888374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88" y="10469743"/>
            <a:ext cx="835880" cy="89381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228" y="9134354"/>
            <a:ext cx="1108989" cy="488286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0586" y="8984611"/>
            <a:ext cx="895195" cy="787772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924" y="9003239"/>
            <a:ext cx="786952" cy="75051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445" y="10515091"/>
            <a:ext cx="777620" cy="803116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68" y="10526281"/>
            <a:ext cx="576382" cy="780736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453" y="10506155"/>
            <a:ext cx="715255" cy="82098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711" y="10461054"/>
            <a:ext cx="911190" cy="911190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904" y="10597783"/>
            <a:ext cx="498229" cy="63773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136" y="10527532"/>
            <a:ext cx="881469" cy="778234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608" y="10531526"/>
            <a:ext cx="744571" cy="770246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80" y="10731681"/>
            <a:ext cx="1025732" cy="3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764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973" y="9368604"/>
            <a:ext cx="899286" cy="492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53" y="4077654"/>
            <a:ext cx="766688" cy="766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96" y="4077654"/>
            <a:ext cx="766688" cy="766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10" y="4228830"/>
            <a:ext cx="788549" cy="464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28" y="4236508"/>
            <a:ext cx="803731" cy="44898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28" y="4053171"/>
            <a:ext cx="718711" cy="8156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46" y="3997087"/>
            <a:ext cx="922267" cy="9278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408" y="4021233"/>
            <a:ext cx="661123" cy="8795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400" y="4072143"/>
            <a:ext cx="572677" cy="7777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082" y="4102334"/>
            <a:ext cx="694556" cy="717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05" y="4133399"/>
            <a:ext cx="694511" cy="655199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44" y="5805385"/>
            <a:ext cx="725916" cy="5704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904" y="5633329"/>
            <a:ext cx="920854" cy="914547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46" y="5660443"/>
            <a:ext cx="635134" cy="860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666" y="5740156"/>
            <a:ext cx="906488" cy="7008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40" y="5664458"/>
            <a:ext cx="852288" cy="8522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014" y="5731935"/>
            <a:ext cx="617704" cy="717334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04" y="5770043"/>
            <a:ext cx="930250" cy="6411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245" y="9314877"/>
            <a:ext cx="827178" cy="5576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174" y="7456234"/>
            <a:ext cx="561978" cy="6924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494" y="7549362"/>
            <a:ext cx="933624" cy="5061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44" y="7428298"/>
            <a:ext cx="779856" cy="7483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002" y="7499730"/>
            <a:ext cx="764664" cy="6054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18" y="7433104"/>
            <a:ext cx="533182" cy="7386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390" y="7419929"/>
            <a:ext cx="765048" cy="7650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40" y="5688266"/>
            <a:ext cx="801624" cy="804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450" y="5609536"/>
            <a:ext cx="786178" cy="9621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656" y="7438010"/>
            <a:ext cx="414532" cy="7288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545" y="5856840"/>
            <a:ext cx="1397642" cy="64112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08" y="7364003"/>
            <a:ext cx="748738" cy="8769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38490" y="9341673"/>
            <a:ext cx="1164491" cy="504056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50" y="9262795"/>
            <a:ext cx="661813" cy="661813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67" y="9169672"/>
            <a:ext cx="863474" cy="84805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585" y="9228653"/>
            <a:ext cx="656561" cy="73009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027" y="9231669"/>
            <a:ext cx="724064" cy="724064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95" y="9312396"/>
            <a:ext cx="885226" cy="56261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525" y="9338998"/>
            <a:ext cx="749127" cy="50940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256" y="9261606"/>
            <a:ext cx="769488" cy="664190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722" y="7375320"/>
            <a:ext cx="890278" cy="854266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25" y="7306525"/>
            <a:ext cx="865301" cy="8653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947" y="10711963"/>
            <a:ext cx="951203" cy="70451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125" y="10700743"/>
            <a:ext cx="1083804" cy="72695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815" y="10687320"/>
            <a:ext cx="1458293" cy="7537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0" y="10614871"/>
            <a:ext cx="885958" cy="8986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71" y="9278237"/>
            <a:ext cx="1144714" cy="6309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190" y="10878167"/>
            <a:ext cx="753130" cy="684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973" y="10895208"/>
            <a:ext cx="955000" cy="5247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734" y="10577102"/>
            <a:ext cx="904409" cy="81496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10644802"/>
            <a:ext cx="900912" cy="80081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849" y="10670440"/>
            <a:ext cx="904758" cy="78674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82" y="10639355"/>
            <a:ext cx="980820" cy="8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936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HOW TO USE THE TEMPLATE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534816" y="5057800"/>
            <a:ext cx="22394488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replace </a:t>
            </a:r>
            <a:r>
              <a:rPr lang="en-US" sz="4800" dirty="0">
                <a:solidFill>
                  <a:srgbClr val="FF0000"/>
                </a:solidFill>
                <a:latin typeface="+mn-lt"/>
                <a:cs typeface="Arial" pitchFamily="34" charset="0"/>
              </a:rPr>
              <a:t>text in red </a:t>
            </a:r>
            <a:r>
              <a:rPr lang="en-US" sz="4800" dirty="0">
                <a:latin typeface="+mn-lt"/>
                <a:cs typeface="Arial" pitchFamily="34" charset="0"/>
              </a:rPr>
              <a:t>with relevant information from the project and change its </a:t>
            </a:r>
            <a:r>
              <a:rPr lang="en-US" sz="4800" dirty="0" smtClean="0">
                <a:latin typeface="+mn-lt"/>
                <a:cs typeface="Arial" pitchFamily="34" charset="0"/>
              </a:rPr>
              <a:t>color </a:t>
            </a:r>
            <a:r>
              <a:rPr lang="en-US" sz="4800" dirty="0">
                <a:latin typeface="+mn-lt"/>
                <a:cs typeface="Arial" pitchFamily="34" charset="0"/>
              </a:rPr>
              <a:t>to blue or grey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</a:t>
            </a:r>
            <a:r>
              <a:rPr lang="en-US" sz="4800" dirty="0">
                <a:solidFill>
                  <a:srgbClr val="00B050"/>
                </a:solidFill>
                <a:latin typeface="+mn-lt"/>
                <a:cs typeface="Arial" pitchFamily="34" charset="0"/>
              </a:rPr>
              <a:t>text in green </a:t>
            </a:r>
            <a:r>
              <a:rPr lang="en-US" sz="4800" dirty="0">
                <a:latin typeface="+mn-lt"/>
                <a:cs typeface="Arial" pitchFamily="34" charset="0"/>
              </a:rPr>
              <a:t>is used for instruction/explanations: please remove it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click on the comment boxes for further instructions on how to provide the information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proposed “Optional slides” can be presented or should be removed from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7479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1202467"/>
            <a:ext cx="20234248" cy="830997"/>
          </a:xfrm>
        </p:spPr>
        <p:txBody>
          <a:bodyPr/>
          <a:lstStyle/>
          <a:p>
            <a:r>
              <a:rPr lang="en-US" dirty="0" smtClean="0"/>
              <a:t>USEFUL REFERENCES</a:t>
            </a:r>
            <a:endParaRPr lang="en-US" dirty="0"/>
          </a:p>
        </p:txBody>
      </p:sp>
      <p:sp>
        <p:nvSpPr>
          <p:cNvPr id="8" name="Rectangle 3"/>
          <p:cNvSpPr>
            <a:spLocks noGrp="1"/>
          </p:cNvSpPr>
          <p:nvPr>
            <p:ph type="body" idx="4294967295"/>
          </p:nvPr>
        </p:nvSpPr>
        <p:spPr>
          <a:xfrm>
            <a:off x="4559152" y="3775759"/>
            <a:ext cx="14545616" cy="7474854"/>
          </a:xfrm>
          <a:prstGeom prst="rect">
            <a:avLst/>
          </a:prstGeom>
        </p:spPr>
        <p:txBody>
          <a:bodyPr/>
          <a:lstStyle/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FCH JU Website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GB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Reference FCH JU documents (MAIP/AIPs and MAWP/AWPs):</a:t>
            </a: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4"/>
              </a:rPr>
              <a:t>Multi-annual plans (MAIP/MAWP</a:t>
            </a:r>
            <a:r>
              <a:rPr lang="en-GB" sz="3600" b="0" dirty="0" smtClean="0">
                <a:solidFill>
                  <a:schemeClr val="tx2"/>
                </a:solidFill>
                <a:hlinkClick r:id="rId4"/>
              </a:rPr>
              <a:t>)</a:t>
            </a:r>
            <a:endParaRPr lang="en-GB" sz="3600" dirty="0"/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hlinkClick r:id="rId5"/>
              </a:rPr>
              <a:t>Addendum </a:t>
            </a:r>
            <a:r>
              <a:rPr lang="en-GB" sz="3600" dirty="0">
                <a:hlinkClick r:id="rId5"/>
              </a:rPr>
              <a:t>to the FCH JU 2014-2020 </a:t>
            </a:r>
            <a:r>
              <a:rPr lang="en-GB" sz="3600" dirty="0" smtClean="0">
                <a:hlinkClick r:id="rId5"/>
              </a:rPr>
              <a:t>AWP</a:t>
            </a:r>
            <a:r>
              <a:rPr lang="en-GB" sz="3600" dirty="0" smtClean="0"/>
              <a:t> – </a:t>
            </a:r>
            <a:r>
              <a:rPr lang="en-GB" sz="3600" dirty="0" smtClean="0">
                <a:solidFill>
                  <a:srgbClr val="FF0000"/>
                </a:solidFill>
              </a:rPr>
              <a:t>New Document!</a:t>
            </a:r>
            <a:endParaRPr lang="en-GB" sz="3600" dirty="0">
              <a:solidFill>
                <a:srgbClr val="FF0000"/>
              </a:solidFill>
            </a:endParaRP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Annual plans: </a:t>
            </a: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6"/>
              </a:rPr>
              <a:t>2008-2013: AIPs </a:t>
            </a:r>
            <a:br>
              <a:rPr lang="en-GB" sz="3600" dirty="0" smtClean="0">
                <a:solidFill>
                  <a:schemeClr val="tx2"/>
                </a:solidFill>
                <a:hlinkClick r:id="rId6"/>
              </a:rPr>
            </a:br>
            <a:endParaRPr lang="en-GB" sz="3600" dirty="0" smtClean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7"/>
              </a:rPr>
              <a:t>2014-2020: AWPs </a:t>
            </a:r>
            <a:endParaRPr lang="en-GB" sz="3600" dirty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endParaRPr lang="en-GB" sz="3600" dirty="0">
              <a:solidFill>
                <a:schemeClr val="tx2"/>
              </a:solidFill>
              <a:hlinkClick r:id="rId8"/>
            </a:endParaRPr>
          </a:p>
          <a:p>
            <a:pPr marL="936625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Previous FCH JU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Programme Review 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Days</a:t>
            </a:r>
            <a:endParaRPr lang="en-GB" sz="3600" dirty="0">
              <a:solidFill>
                <a:schemeClr val="accent6">
                  <a:lumMod val="75000"/>
                </a:schemeClr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9"/>
              </a:rPr>
              <a:t>European Commission non-nuclear Energy Research </a:t>
            </a:r>
            <a:r>
              <a:rPr lang="en-GB" sz="3600" dirty="0" smtClean="0">
                <a:solidFill>
                  <a:srgbClr val="004494"/>
                </a:solidFill>
              </a:rPr>
              <a:t>(incl. FCH) </a:t>
            </a: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0"/>
              </a:rPr>
              <a:t>JU Industry Grouping: Hydrogen </a:t>
            </a: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Europe</a:t>
            </a:r>
            <a:endParaRPr lang="en-GB" sz="3600" dirty="0" smtClean="0">
              <a:solidFill>
                <a:schemeClr val="tx2"/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1"/>
              </a:rPr>
              <a:t>JU Research Grouping: </a:t>
            </a: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Hydrogen Europe Research</a:t>
            </a:r>
            <a:endParaRPr lang="en-GB" sz="3600" b="0" dirty="0" smtClean="0"/>
          </a:p>
        </p:txBody>
      </p:sp>
    </p:spTree>
    <p:extLst>
      <p:ext uri="{BB962C8B-B14F-4D97-AF65-F5344CB8AC3E}">
        <p14:creationId xmlns:p14="http://schemas.microsoft.com/office/powerpoint/2010/main" val="1131819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Website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coordinator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30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OVERIVEW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534816" y="4337720"/>
            <a:ext cx="22394488" cy="6153593"/>
          </a:xfrm>
          <a:prstGeom prst="rect">
            <a:avLst/>
          </a:prstGeom>
        </p:spPr>
        <p:txBody>
          <a:bodyPr/>
          <a:lstStyle/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year: </a:t>
            </a:r>
            <a:r>
              <a:rPr lang="en-GB" sz="3600" b="1" dirty="0" smtClean="0">
                <a:solidFill>
                  <a:srgbClr val="FF0000"/>
                </a:solidFill>
              </a:rPr>
              <a:t>[YYYY]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topic: </a:t>
            </a:r>
            <a:r>
              <a:rPr lang="en-GB" sz="3600" b="1" dirty="0" smtClean="0">
                <a:solidFill>
                  <a:srgbClr val="FF0000"/>
                </a:solidFill>
              </a:rPr>
              <a:t>[insert number and title of the call topic to which the proposal was originally submitted]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Project dates: </a:t>
            </a:r>
            <a:r>
              <a:rPr lang="en-GB" sz="3600" b="1" dirty="0" smtClean="0">
                <a:solidFill>
                  <a:srgbClr val="FF0000"/>
                </a:solidFill>
              </a:rPr>
              <a:t>[start date – end date]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>
                <a:solidFill>
                  <a:srgbClr val="004494"/>
                </a:solidFill>
              </a:rPr>
              <a:t>% </a:t>
            </a:r>
            <a:r>
              <a:rPr lang="en-GB" sz="3600" b="1" dirty="0" smtClean="0">
                <a:solidFill>
                  <a:srgbClr val="004494"/>
                </a:solidFill>
              </a:rPr>
              <a:t>stage of implementation 01/11/2017: </a:t>
            </a:r>
            <a:r>
              <a:rPr lang="en-GB" sz="3600" b="1" dirty="0" smtClean="0">
                <a:solidFill>
                  <a:srgbClr val="FF0000"/>
                </a:solidFill>
              </a:rPr>
              <a:t>[… </a:t>
            </a:r>
            <a:r>
              <a:rPr lang="en-GB" sz="3600" b="1" dirty="0"/>
              <a:t>%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Total project budget: </a:t>
            </a:r>
            <a:r>
              <a:rPr lang="en-GB" sz="3600" b="1" dirty="0" smtClean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FCH JU max. contribution: </a:t>
            </a:r>
            <a:r>
              <a:rPr lang="en-GB" sz="3600" b="1" dirty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Other financial contribution: </a:t>
            </a:r>
            <a:r>
              <a:rPr lang="en-GB" sz="3600" b="1" dirty="0" smtClean="0">
                <a:solidFill>
                  <a:srgbClr val="FF0000"/>
                </a:solidFill>
              </a:rPr>
              <a:t>[…….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Partners: </a:t>
            </a:r>
            <a:r>
              <a:rPr lang="en-GB" sz="3600" b="1" dirty="0" smtClean="0">
                <a:solidFill>
                  <a:srgbClr val="FF0000"/>
                </a:solidFill>
              </a:rPr>
              <a:t>[list all partners]</a:t>
            </a:r>
          </a:p>
        </p:txBody>
      </p:sp>
    </p:spTree>
    <p:extLst>
      <p:ext uri="{BB962C8B-B14F-4D97-AF65-F5344CB8AC3E}">
        <p14:creationId xmlns:p14="http://schemas.microsoft.com/office/powerpoint/2010/main" val="281626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03735" y="5057800"/>
            <a:ext cx="15817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Short project introduction describing 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Project Acronym, Full Title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Objectives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Global positioning vs 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international state-of the art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Application and market area </a:t>
            </a:r>
          </a:p>
          <a:p>
            <a:pPr lvl="1" algn="just"/>
            <a:endParaRPr lang="en-US" sz="4400" dirty="0">
              <a:solidFill>
                <a:srgbClr val="25A14D"/>
              </a:solidFill>
              <a:latin typeface="+mn-lt"/>
            </a:endParaRPr>
          </a:p>
          <a:p>
            <a:pPr lvl="1"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(Feel free to include pictures or figures)</a:t>
            </a:r>
          </a:p>
        </p:txBody>
      </p:sp>
    </p:spTree>
    <p:extLst>
      <p:ext uri="{BB962C8B-B14F-4D97-AF65-F5344CB8AC3E}">
        <p14:creationId xmlns:p14="http://schemas.microsoft.com/office/powerpoint/2010/main" val="280010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PROGRESS/ACTIONS – Aspect 1,2,3..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03313" y="3257600"/>
            <a:ext cx="969810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4400" dirty="0">
                <a:solidFill>
                  <a:srgbClr val="25A14D"/>
                </a:solidFill>
                <a:latin typeface="+mn-lt"/>
              </a:rPr>
              <a:t>Example and explanation in the next slide</a:t>
            </a:r>
            <a:endParaRPr lang="nl-BE" sz="44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1048984" y="4169951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TARGET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START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5605872" y="4511232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08950" y="4537573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57384" y="7074024"/>
            <a:ext cx="200059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 for ongoing similar activities, relevant to this aspect.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compare your projects achievements against the respective FCH JU targets and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. You are highly advised to use graphs and diagrams </a:t>
            </a:r>
            <a:r>
              <a:rPr lang="en-US" sz="2400" dirty="0">
                <a:solidFill>
                  <a:srgbClr val="25A14D"/>
                </a:solidFill>
                <a:latin typeface="+mn-lt"/>
              </a:rPr>
              <a:t>or tables (as a second option).</a:t>
            </a:r>
          </a:p>
          <a:p>
            <a:pPr algn="just"/>
            <a:r>
              <a:rPr lang="en-US" sz="3200" dirty="0">
                <a:solidFill>
                  <a:srgbClr val="25A14D"/>
                </a:solidFill>
                <a:latin typeface="+mn-lt"/>
              </a:rPr>
              <a:t>In addition: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explain briefly (orally or in bullet points) the performed activities and/or problems encountered to meet those targets as well as future steps to meet the targets</a:t>
            </a:r>
          </a:p>
          <a:p>
            <a:pPr algn="just"/>
            <a:r>
              <a:rPr lang="en-US" sz="3200" i="1" dirty="0">
                <a:solidFill>
                  <a:srgbClr val="25A14D"/>
                </a:solidFill>
                <a:latin typeface="+mn-lt"/>
              </a:rPr>
              <a:t>* If you would like to refer to a non measurable KPI which is important to your project please explain accordingly</a:t>
            </a:r>
            <a:endParaRPr lang="en-GB" sz="3200" i="1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9700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FCH JU Color Scheme Final">
      <a:dk1>
        <a:srgbClr val="7F7F7F"/>
      </a:dk1>
      <a:lt1>
        <a:srgbClr val="FFFFFF"/>
      </a:lt1>
      <a:dk2>
        <a:srgbClr val="7F7F7F"/>
      </a:dk2>
      <a:lt2>
        <a:srgbClr val="808080"/>
      </a:lt2>
      <a:accent1>
        <a:srgbClr val="004494"/>
      </a:accent1>
      <a:accent2>
        <a:srgbClr val="0081C7"/>
      </a:accent2>
      <a:accent3>
        <a:srgbClr val="3DA7AB"/>
      </a:accent3>
      <a:accent4>
        <a:srgbClr val="FFD616"/>
      </a:accent4>
      <a:accent5>
        <a:srgbClr val="25A14D"/>
      </a:accent5>
      <a:accent6>
        <a:srgbClr val="62C4DD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7088</TotalTime>
  <Pages>0</Pages>
  <Words>1474</Words>
  <Characters>0</Characters>
  <Application>Microsoft Office PowerPoint</Application>
  <PresentationFormat>Custom</PresentationFormat>
  <Lines>0</Lines>
  <Paragraphs>275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DIN Condensed</vt:lpstr>
      <vt:lpstr>Gill Sans</vt:lpstr>
      <vt:lpstr>Heiti SC Light</vt:lpstr>
      <vt:lpstr>Times New Roman</vt:lpstr>
      <vt:lpstr>Trebuchet MS</vt:lpstr>
      <vt:lpstr>Wingdings</vt:lpstr>
      <vt:lpstr>ヒラギノ角ゴ Pro W3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Aurelie Peters (AdGrafics Design Studio);info@adgrafics.eu</dc:creator>
  <cp:keywords/>
  <dc:description/>
  <cp:lastModifiedBy>ZAFEIRATOU Eleni ( FCH )</cp:lastModifiedBy>
  <cp:revision>713</cp:revision>
  <cp:lastPrinted>2017-11-03T14:36:53Z</cp:lastPrinted>
  <dcterms:modified xsi:type="dcterms:W3CDTF">2018-09-11T08:48:02Z</dcterms:modified>
</cp:coreProperties>
</file>