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  <p:sldMasterId id="2147483946" r:id="rId2"/>
  </p:sldMasterIdLst>
  <p:notesMasterIdLst>
    <p:notesMasterId r:id="rId20"/>
  </p:notesMasterIdLst>
  <p:handoutMasterIdLst>
    <p:handoutMasterId r:id="rId21"/>
  </p:handoutMasterIdLst>
  <p:sldIdLst>
    <p:sldId id="470" r:id="rId3"/>
    <p:sldId id="489" r:id="rId4"/>
    <p:sldId id="490" r:id="rId5"/>
    <p:sldId id="506" r:id="rId6"/>
    <p:sldId id="475" r:id="rId7"/>
    <p:sldId id="497" r:id="rId8"/>
    <p:sldId id="495" r:id="rId9"/>
    <p:sldId id="498" r:id="rId10"/>
    <p:sldId id="499" r:id="rId11"/>
    <p:sldId id="500" r:id="rId12"/>
    <p:sldId id="504" r:id="rId13"/>
    <p:sldId id="502" r:id="rId14"/>
    <p:sldId id="503" r:id="rId15"/>
    <p:sldId id="505" r:id="rId16"/>
    <p:sldId id="509" r:id="rId17"/>
    <p:sldId id="507" r:id="rId18"/>
    <p:sldId id="508" r:id="rId19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A9234"/>
    <a:srgbClr val="CC9900"/>
    <a:srgbClr val="FF9900"/>
    <a:srgbClr val="FFFFFF"/>
    <a:srgbClr val="79AFFF"/>
    <a:srgbClr val="FFFF66"/>
    <a:srgbClr val="1520AB"/>
    <a:srgbClr val="194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06" autoAdjust="0"/>
    <p:restoredTop sz="97368" autoAdjust="0"/>
  </p:normalViewPr>
  <p:slideViewPr>
    <p:cSldViewPr snapToGrid="0" snapToObjects="1">
      <p:cViewPr varScale="1">
        <p:scale>
          <a:sx n="87" d="100"/>
          <a:sy n="87" d="100"/>
        </p:scale>
        <p:origin x="-19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5" d="100"/>
          <a:sy n="115" d="100"/>
        </p:scale>
        <p:origin x="-258" y="-102"/>
      </p:cViewPr>
      <p:guideLst>
        <p:guide orient="horz" pos="3128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nikos:Downloads:Copy%20of%20Projects%20portfolio%20Guillaum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nikos:Downloads:Copy%20of%20Projects%20portfolio%20Guillaum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BE"/>
              <a:t>AA3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'[Copy%20of%20Projects%20portfolio%20Guillaume.xlsx]Data from CORDA_updated'!$A$1252</c:f>
              <c:strCache>
                <c:ptCount val="1"/>
                <c:pt idx="0">
                  <c:v>AA3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'[Copy%20of%20Projects%20portfolio%20Guillaume.xlsx]Data from CORDA_updated'!$B$1249:$E$1249</c:f>
              <c:strCache>
                <c:ptCount val="4"/>
                <c:pt idx="0">
                  <c:v>Large industry</c:v>
                </c:pt>
                <c:pt idx="1">
                  <c:v>SME</c:v>
                </c:pt>
                <c:pt idx="2">
                  <c:v>Researh organisations</c:v>
                </c:pt>
                <c:pt idx="3">
                  <c:v>Other</c:v>
                </c:pt>
              </c:strCache>
            </c:strRef>
          </c:cat>
          <c:val>
            <c:numRef>
              <c:f>'[Copy%20of%20Projects%20portfolio%20Guillaume.xlsx]Data from CORDA_updated'!$B$1252:$E$1252</c:f>
              <c:numCache>
                <c:formatCode>General</c:formatCode>
                <c:ptCount val="4"/>
                <c:pt idx="0">
                  <c:v>39.10288061</c:v>
                </c:pt>
                <c:pt idx="1">
                  <c:v>54.04530651</c:v>
                </c:pt>
                <c:pt idx="2">
                  <c:v>52.17910351</c:v>
                </c:pt>
                <c:pt idx="3">
                  <c:v>5.84076176000005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BE"/>
              <a:t>AA4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'[Copy%20of%20Projects%20portfolio%20Guillaume.xlsx]Data from CORDA_updated'!$A$1253</c:f>
              <c:strCache>
                <c:ptCount val="1"/>
                <c:pt idx="0">
                  <c:v>AA4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'[Copy%20of%20Projects%20portfolio%20Guillaume.xlsx]Data from CORDA_updated'!$B$1249:$E$1249</c:f>
              <c:strCache>
                <c:ptCount val="4"/>
                <c:pt idx="0">
                  <c:v>Large industry</c:v>
                </c:pt>
                <c:pt idx="1">
                  <c:v>SME</c:v>
                </c:pt>
                <c:pt idx="2">
                  <c:v>Researh organisations</c:v>
                </c:pt>
                <c:pt idx="3">
                  <c:v>Other</c:v>
                </c:pt>
              </c:strCache>
            </c:strRef>
          </c:cat>
          <c:val>
            <c:numRef>
              <c:f>'[Copy%20of%20Projects%20portfolio%20Guillaume.xlsx]Data from CORDA_updated'!$B$1253:$E$1253</c:f>
              <c:numCache>
                <c:formatCode>General</c:formatCode>
                <c:ptCount val="4"/>
                <c:pt idx="0">
                  <c:v>20.66538361</c:v>
                </c:pt>
                <c:pt idx="1">
                  <c:v>16.69074906</c:v>
                </c:pt>
                <c:pt idx="2">
                  <c:v>12.5640242</c:v>
                </c:pt>
                <c:pt idx="3">
                  <c:v>3.266174340000006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5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5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72E1F16-CAD0-4B54-936D-4CE350D7575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578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5" y="2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334" y="4716024"/>
            <a:ext cx="5439009" cy="446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5" y="9429730"/>
            <a:ext cx="2946674" cy="4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1" tIns="46041" rIns="92081" bIns="46041" numCol="1" anchor="b" anchorCtr="0" compatLnSpc="1">
            <a:prstTxWarp prst="textNoShape">
              <a:avLst/>
            </a:prstTxWarp>
          </a:bodyPr>
          <a:lstStyle>
            <a:lvl1pPr algn="r" defTabSz="920671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32C7099-BCC2-4FE7-B948-7574184EFC4F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3882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C7099-BCC2-4FE7-B948-7574184EFC4F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8073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C78-4B0E-4C93-996B-D1D22667E287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8EE09-F7F9-4747-9201-F1D378550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5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08D4-56B0-456A-B679-1DB4ADBA7B99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22F3F-AD6E-45C8-9F66-6F20192C4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5F92-6A24-4459-9865-339459DC6581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6C1F-C94A-42FF-B0FC-E022C249B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0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5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1747-A1DC-4621-B988-F058FF498A59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12F7-EB0F-422F-9E8B-2B824E4E9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4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09186" y="-365050"/>
            <a:ext cx="7477614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2426063"/>
            <a:ext cx="82296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4445-2A7C-48C1-9666-BF57420D0FB9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34269-314F-4B69-8B4F-16127814C5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6C0E-D575-4549-99B2-DD788E63941B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E3D66-2058-48F0-AC8A-DBD697057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E65DA-79BD-4A53-99A9-EFD96C39406D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3351-E52E-4E38-AADA-C315B62D9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2608-AC23-4053-8552-D85A0F95C3A0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162D-4413-46B8-B4DD-286C82474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-98425"/>
            <a:ext cx="8229600" cy="622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12833-18D5-4565-8F40-89D9743DA409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A284-028C-481F-819A-EB01C52CE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4058D-EE2B-49FF-B67C-0A970DE55CC9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CB560-A35E-449F-9B6B-9E42268F6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7886-D627-44F6-8FB7-DCBA02DC848E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E277-923D-41CC-9742-758B61768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7E839-D21A-4573-B19C-47BEB57B5046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4443-5719-4B04-8794-990CC17DD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2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862A-C978-465E-8DBF-0D3A474FAF32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AABE-8D66-4E4D-B6D0-D90F9EE3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3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9BEA-8030-49D0-9373-1E9ECBEA7B0A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D095-255F-4873-AC90-ECDE232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FDC3E-A2A7-4438-9603-66FB4ADE51B0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B603-09D4-4EEF-90E9-CF58FEA98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F1F-9FAA-4450-9484-66908B7AC4B0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A182-5A6B-4F8B-AB36-0B4A206D0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69FA-FC63-4B90-BCA1-D5F08E319498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D2498-B561-45ED-8243-AF6C6E25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theme" Target="../theme/theme2.xml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6BC824D-6311-4FB8-8AD6-355AAFD3E2B9}" type="datetime1">
              <a:rPr lang="en-US"/>
              <a:pPr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1C8A576-8684-416C-847F-80563609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7" descr="FCH JU - Power Point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563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0BC4B77B-9611-4892-87D6-8775F51162DC}" type="datetime1">
              <a:rPr lang="en-US"/>
              <a:pPr defTabSz="457200">
                <a:defRPr/>
              </a:pPr>
              <a:t>11/11/13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7576F2A8-8FA5-4F5C-963E-9241BB92EF73}" type="slidenum">
              <a:rPr lang="en-US"/>
              <a:pPr defTabSz="45720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Arial"/>
          <a:ea typeface="ヒラギノ角ゴ Pro W3" charset="-128"/>
          <a:cs typeface="Arial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3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png"/><Relationship Id="rId3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-ig.eu/" TargetMode="External"/><Relationship Id="rId4" Type="http://schemas.openxmlformats.org/officeDocument/2006/relationships/hyperlink" Target="http://www.nerghy.eu/" TargetMode="Externa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58372" name="Picture 3" descr="FCH JU - Power Point 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/>
          </p:cNvSpPr>
          <p:nvPr/>
        </p:nvSpPr>
        <p:spPr bwMode="auto">
          <a:xfrm>
            <a:off x="3563938" y="3716338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fr-BE" sz="4400" dirty="0">
                <a:solidFill>
                  <a:schemeClr val="bg2"/>
                </a:solidFill>
                <a:latin typeface="Arial" pitchFamily="34" charset="0"/>
              </a:rPr>
              <a:t/>
            </a:r>
            <a:br>
              <a:rPr lang="fr-BE" sz="4400" dirty="0">
                <a:solidFill>
                  <a:schemeClr val="bg2"/>
                </a:solidFill>
                <a:latin typeface="Arial" pitchFamily="34" charset="0"/>
              </a:rPr>
            </a:br>
            <a:endParaRPr lang="en-GB" sz="2000" dirty="0">
              <a:solidFill>
                <a:srgbClr val="3366CC"/>
              </a:solidFill>
              <a:latin typeface="Arial" pitchFamily="34" charset="0"/>
            </a:endParaRP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defTabSz="457200">
              <a:buClr>
                <a:srgbClr val="194C84"/>
              </a:buClr>
              <a:buFont typeface="Arial" pitchFamily="34" charset="0"/>
              <a:buNone/>
            </a:pPr>
            <a:endParaRPr lang="en-US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611188" y="6308725"/>
            <a:ext cx="15636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 dirty="0">
                <a:solidFill>
                  <a:srgbClr val="3366CC"/>
                </a:solidFill>
                <a:latin typeface="Arial" pitchFamily="34" charset="0"/>
              </a:rPr>
              <a:t>http://www.fch-ju.eu/</a:t>
            </a:r>
          </a:p>
        </p:txBody>
      </p:sp>
      <p:sp>
        <p:nvSpPr>
          <p:cNvPr id="58376" name="Rectangle 3"/>
          <p:cNvSpPr txBox="1">
            <a:spLocks/>
          </p:cNvSpPr>
          <p:nvPr/>
        </p:nvSpPr>
        <p:spPr bwMode="auto">
          <a:xfrm>
            <a:off x="395288" y="3405188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 dirty="0">
              <a:latin typeface="Arial" pitchFamily="34" charset="0"/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 dirty="0"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188" y="4001989"/>
            <a:ext cx="8137525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Program Review Days 2013 </a:t>
            </a:r>
          </a:p>
          <a:p>
            <a:pPr>
              <a:defRPr/>
            </a:pPr>
            <a:r>
              <a:rPr lang="en-US" sz="2400" i="1" dirty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Introduction to portfolio of System development, Components, </a:t>
            </a:r>
          </a:p>
          <a:p>
            <a:pPr>
              <a:defRPr/>
            </a:pPr>
            <a:r>
              <a:rPr lang="en-US" sz="2400" i="1" dirty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Materials and Operation Diagnostics projects </a:t>
            </a:r>
            <a:r>
              <a:rPr lang="en-US" sz="2400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– Energy </a:t>
            </a:r>
            <a:r>
              <a:rPr lang="en-US" sz="2400" i="1" dirty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R&amp;D </a:t>
            </a:r>
          </a:p>
          <a:p>
            <a:pPr algn="r">
              <a:defRPr/>
            </a:pPr>
            <a:endParaRPr lang="en-GB" sz="32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itchFamily="34" charset="-128"/>
                <a:cs typeface="Arial" charset="0"/>
              </a:rPr>
              <a:t>Nikolaos Lymperopoulos, Project Manager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itchFamily="34" charset="-128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72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0" y="3092296"/>
            <a:ext cx="8986684" cy="3613303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r>
              <a:rPr lang="fr-FR" sz="2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Degradation</a:t>
            </a:r>
            <a:r>
              <a:rPr lang="fr-FR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11 </a:t>
            </a:r>
            <a:r>
              <a:rPr lang="fr-FR" sz="2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projects</a:t>
            </a:r>
            <a:r>
              <a:rPr lang="fr-FR" sz="2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21.1 </a:t>
            </a:r>
            <a:r>
              <a:rPr lang="fr-FR" sz="2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200" b="1" dirty="0">
                <a:solidFill>
                  <a:schemeClr val="tx2"/>
                </a:solidFill>
                <a:cs typeface="Arial" pitchFamily="34" charset="0"/>
              </a:rPr>
              <a:t>€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Materials development for cells, stacks and </a:t>
            </a:r>
            <a:r>
              <a:rPr lang="en-US" sz="22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BoP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 projects, 10.1</a:t>
            </a:r>
            <a:r>
              <a:rPr lang="fr-FR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€</a:t>
            </a:r>
            <a:endParaRPr lang="fr-FR" sz="22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Next generation stack and cell design: 7 projects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, 16.5</a:t>
            </a: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€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Control and diagnostics: 4 projects, 6.7 M€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Improvement of components, 7 projects, 16.2 M€</a:t>
            </a:r>
          </a:p>
          <a:p>
            <a:pPr marL="457200" lvl="1" indent="0">
              <a:buNone/>
              <a:defRPr/>
            </a:pP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lvl="1">
              <a:defRPr/>
            </a:pPr>
            <a:endParaRPr lang="en-US" sz="2200" b="1" dirty="0" smtClean="0">
              <a:solidFill>
                <a:srgbClr val="1F497D"/>
              </a:solidFill>
              <a:cs typeface="Arial" pitchFamily="34" charset="0"/>
            </a:endParaRPr>
          </a:p>
          <a:p>
            <a:pPr lvl="1"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388266" y="130022"/>
            <a:ext cx="65135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AA3 Stationary CHP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Degradation </a:t>
            </a:r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&amp;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Materials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MAIP Coverage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0" y="232135"/>
            <a:ext cx="3244030" cy="274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502060" y="5476567"/>
            <a:ext cx="6554280" cy="108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charset="0"/>
              <a:buNone/>
              <a:defRPr/>
            </a:pPr>
            <a:endParaRPr lang="fr-FR" sz="2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r>
              <a:rPr lang="fr-FR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Total for R&amp;D: 34 </a:t>
            </a:r>
            <a:r>
              <a:rPr lang="fr-FR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projects</a:t>
            </a:r>
            <a:r>
              <a:rPr lang="fr-FR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70.6 M</a:t>
            </a:r>
            <a:r>
              <a:rPr lang="en-U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€</a:t>
            </a:r>
            <a:endParaRPr lang="fr-F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lvl="1">
              <a:defRPr/>
            </a:pPr>
            <a:endParaRPr lang="en-US" sz="2200" b="1" dirty="0" smtClean="0">
              <a:solidFill>
                <a:srgbClr val="1F497D"/>
              </a:solidFill>
              <a:cs typeface="Arial" pitchFamily="34" charset="0"/>
            </a:endParaRPr>
          </a:p>
          <a:p>
            <a:pPr lvl="1"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596897"/>
              </p:ext>
            </p:extLst>
          </p:nvPr>
        </p:nvGraphicFramePr>
        <p:xfrm>
          <a:off x="6814133" y="5124339"/>
          <a:ext cx="2329867" cy="173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3277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34260" y="2100503"/>
            <a:ext cx="8603673" cy="461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160-200</a:t>
            </a:r>
            <a:r>
              <a:rPr lang="en-US" sz="2000" b="1" baseline="30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 PEM stacks with &gt;20,000 h lifetime and </a:t>
            </a:r>
            <a:r>
              <a:rPr lang="el-G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&gt;45%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Metal supported tubular SOFC with &gt;40,000 h lifetime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Triode architecture of SOFCs for x10 power factor and </a:t>
            </a:r>
            <a:r>
              <a:rPr lang="el-G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&gt;55%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AFCs with advanced stack design –&gt; estimated 100MW @ 1,500-2,000 </a:t>
            </a:r>
            <a:r>
              <a:rPr lang="el-G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€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/kW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Ammonia fuelled 5kW AFCs for remote power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Membranes and MEAs with improved mechanical properties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Improving durability through accelerated testing procedures</a:t>
            </a:r>
            <a:endParaRPr lang="fr-F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388266" y="130022"/>
            <a:ext cx="65135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AA3 Stationary CHP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Degradation </a:t>
            </a:r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&amp;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Materials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Achievements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62" y="5477909"/>
            <a:ext cx="1202455" cy="89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4730" y="6410635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EVOLVE</a:t>
            </a:r>
            <a:endParaRPr lang="nl-BE" sz="9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137" y="5477908"/>
            <a:ext cx="1294268" cy="89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384282" y="6395891"/>
            <a:ext cx="6591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EUREKA</a:t>
            </a:r>
            <a:endParaRPr lang="nl-BE" sz="9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276" y="5477909"/>
            <a:ext cx="1140302" cy="86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85346" y="6390979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 smtClean="0"/>
              <a:t>DeMStack</a:t>
            </a:r>
            <a:endParaRPr lang="nl-BE" sz="9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772" y="5477908"/>
            <a:ext cx="871670" cy="86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11114" y="6395899"/>
            <a:ext cx="7553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MAESTRO</a:t>
            </a:r>
            <a:endParaRPr lang="nl-BE" sz="900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324" y="5469977"/>
            <a:ext cx="1238231" cy="87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13858" y="6390987"/>
            <a:ext cx="6206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CISTEM</a:t>
            </a:r>
            <a:endParaRPr lang="nl-BE" sz="900" dirty="0"/>
          </a:p>
        </p:txBody>
      </p:sp>
      <p:sp>
        <p:nvSpPr>
          <p:cNvPr id="17" name="TextBox 16"/>
          <p:cNvSpPr txBox="1"/>
          <p:nvPr/>
        </p:nvSpPr>
        <p:spPr>
          <a:xfrm>
            <a:off x="7487106" y="6395907"/>
            <a:ext cx="8579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ALKAMONIA</a:t>
            </a:r>
            <a:endParaRPr lang="nl-BE" sz="900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915" y="5477909"/>
            <a:ext cx="1147296" cy="865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78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83126" y="1929142"/>
            <a:ext cx="8603673" cy="4619142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Show the technology readiness of portable and micro FCs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R&amp;D on:</a:t>
            </a:r>
          </a:p>
          <a:p>
            <a:pPr lvl="2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Reduced cost of FC</a:t>
            </a:r>
          </a:p>
          <a:p>
            <a:pPr lvl="2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Improved efficiency &amp; lifetime</a:t>
            </a:r>
          </a:p>
          <a:p>
            <a:pPr lvl="2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Enhanced fuel supply, reduced H2 delivery costs (supply concepts, on-board reforming)</a:t>
            </a:r>
            <a:endParaRPr lang="fr-FR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fr-F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2378434" y="149686"/>
            <a:ext cx="6513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AA4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Early Markets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Portable </a:t>
            </a:r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Apps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MAIP objectives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604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0" y="3436416"/>
            <a:ext cx="8986684" cy="2384271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Fuel supply concepts for portables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: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 2 projects, 2.4</a:t>
            </a: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€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Durability of micro FCs: 1 project, 1.5 M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€ </a:t>
            </a: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R&amp;D of new portable FC systems: 4 projects, 7.7 M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€ </a:t>
            </a: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R&amp;D of 1-10kW FC systems: 1 project, 2 M€</a:t>
            </a:r>
          </a:p>
          <a:p>
            <a:pPr marL="457200" lvl="1" indent="0">
              <a:buNone/>
              <a:defRPr/>
            </a:pP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lvl="1">
              <a:defRPr/>
            </a:pPr>
            <a:endParaRPr lang="en-US" sz="2200" b="1" dirty="0" smtClean="0">
              <a:solidFill>
                <a:srgbClr val="1F497D"/>
              </a:solidFill>
              <a:cs typeface="Arial" pitchFamily="34" charset="0"/>
            </a:endParaRPr>
          </a:p>
          <a:p>
            <a:pPr lvl="1"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502060" y="5476567"/>
            <a:ext cx="6554280" cy="108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charset="0"/>
              <a:buNone/>
              <a:defRPr/>
            </a:pPr>
            <a:endParaRPr lang="fr-FR" sz="2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r>
              <a:rPr lang="fr-FR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Total for R&amp;D: 8 </a:t>
            </a:r>
            <a:r>
              <a:rPr lang="fr-FR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projects</a:t>
            </a:r>
            <a:r>
              <a:rPr lang="fr-FR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13.6 M</a:t>
            </a:r>
            <a:r>
              <a:rPr lang="en-U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€</a:t>
            </a:r>
            <a:endParaRPr lang="fr-F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lvl="1">
              <a:defRPr/>
            </a:pPr>
            <a:endParaRPr lang="en-US" sz="2200" b="1" dirty="0" smtClean="0">
              <a:solidFill>
                <a:srgbClr val="1F497D"/>
              </a:solidFill>
              <a:cs typeface="Arial" pitchFamily="34" charset="0"/>
            </a:endParaRPr>
          </a:p>
          <a:p>
            <a:pPr lvl="1"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4" y="298655"/>
            <a:ext cx="3309168" cy="278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378434" y="149686"/>
            <a:ext cx="6513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AA4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Early Markets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Portable </a:t>
            </a:r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Apps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MAIP Coverage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536050"/>
              </p:ext>
            </p:extLst>
          </p:nvPr>
        </p:nvGraphicFramePr>
        <p:xfrm>
          <a:off x="5780921" y="4846953"/>
          <a:ext cx="3363080" cy="2011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8169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8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34260" y="2100503"/>
            <a:ext cx="8603673" cy="461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Optimised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DMFC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componenents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with reduced cross-over and 2x&lt;degradation, PGM &lt;0.5 mg cm2</a:t>
            </a:r>
          </a:p>
          <a:p>
            <a:pPr lvl="1">
              <a:defRPr/>
            </a:pP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Miniaturised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SOFCs &amp;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BoP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for UAVs, resulting to doubling of flight times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H2 based power packs (20kg/kW, 20l/kW))for portable apps</a:t>
            </a:r>
          </a:p>
          <a:p>
            <a:pPr lvl="1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Portable internal reforming methanol high temperature PEM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7922" y="6410635"/>
            <a:ext cx="7553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DURAMET</a:t>
            </a:r>
            <a:endParaRPr lang="nl-BE" sz="900" dirty="0"/>
          </a:p>
        </p:txBody>
      </p:sp>
      <p:sp>
        <p:nvSpPr>
          <p:cNvPr id="9" name="TextBox 8"/>
          <p:cNvSpPr txBox="1"/>
          <p:nvPr/>
        </p:nvSpPr>
        <p:spPr>
          <a:xfrm>
            <a:off x="2384282" y="6395891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SUAV</a:t>
            </a:r>
            <a:endParaRPr lang="nl-BE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3785346" y="6390979"/>
            <a:ext cx="5822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HYPER</a:t>
            </a:r>
            <a:endParaRPr lang="nl-BE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5184497" y="6395899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IRMFC</a:t>
            </a:r>
            <a:endParaRPr lang="nl-BE" sz="900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78434" y="149686"/>
            <a:ext cx="65135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AA4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Early Markets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Portable Apps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Achievements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62" y="5748199"/>
            <a:ext cx="1706941" cy="59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37" y="5483154"/>
            <a:ext cx="1174643" cy="82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60" y="5483153"/>
            <a:ext cx="1108928" cy="82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628" y="5483154"/>
            <a:ext cx="1383198" cy="82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176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8554" y="2310930"/>
            <a:ext cx="7411915" cy="3724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 smtClean="0">
                <a:solidFill>
                  <a:srgbClr val="1F497D"/>
                </a:solidFill>
                <a:cs typeface="Arial" panose="020B0604020202020204" pitchFamily="34" charset="0"/>
              </a:rPr>
              <a:t>Comprehensive level of MAIP coverage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1F497D"/>
                </a:solidFill>
                <a:cs typeface="Arial" panose="020B0604020202020204" pitchFamily="34" charset="0"/>
              </a:rPr>
              <a:t>Conventional and innovative H2 production concepts supported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1F497D"/>
                </a:solidFill>
                <a:cs typeface="Arial" panose="020B0604020202020204" pitchFamily="34" charset="0"/>
              </a:rPr>
              <a:t>All FC technologies covered in CHP applications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1F497D"/>
                </a:solidFill>
                <a:cs typeface="Arial" panose="020B0604020202020204" pitchFamily="34" charset="0"/>
              </a:rPr>
              <a:t>PEM, </a:t>
            </a:r>
            <a:r>
              <a:rPr lang="en-US" sz="2800" b="1" dirty="0" smtClean="0">
                <a:solidFill>
                  <a:srgbClr val="1F497D"/>
                </a:solidFill>
                <a:cs typeface="Arial" panose="020B0604020202020204" pitchFamily="34" charset="0"/>
              </a:rPr>
              <a:t>DMFC, SOFC </a:t>
            </a:r>
            <a:r>
              <a:rPr lang="en-US" sz="2800" b="1" dirty="0" smtClean="0">
                <a:solidFill>
                  <a:srgbClr val="1F497D"/>
                </a:solidFill>
                <a:cs typeface="Arial" panose="020B0604020202020204" pitchFamily="34" charset="0"/>
              </a:rPr>
              <a:t>in portables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1F497D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251914" y="206656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 Conclusions: R&amp;D in Energy</a:t>
            </a:r>
            <a:endParaRPr lang="en-US" sz="24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689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34260" y="2100503"/>
            <a:ext cx="8603673" cy="461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FCs for power production: </a:t>
            </a:r>
            <a:r>
              <a:rPr lang="el-GR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increase, cost reduction to levels competitive with conventional technologies</a:t>
            </a:r>
          </a:p>
          <a:p>
            <a:pPr lvl="1"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H2 production: </a:t>
            </a:r>
            <a:r>
              <a:rPr lang="el-GR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increase, reduce capital cost</a:t>
            </a:r>
          </a:p>
          <a:p>
            <a:pPr lvl="1"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Demonstrate the feasibility of using H2 to support the integration of RES into the energy systems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78434" y="149686"/>
            <a:ext cx="6513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The Future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FCH 2 JU Objectives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64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54075" y="2914650"/>
            <a:ext cx="8305800" cy="3790950"/>
          </a:xfrm>
        </p:spPr>
        <p:txBody>
          <a:bodyPr/>
          <a:lstStyle/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sz="4000" b="1" dirty="0">
                <a:solidFill>
                  <a:srgbClr val="17375E"/>
                </a:solidFill>
                <a:cs typeface="+mn-cs"/>
              </a:rPr>
              <a:t>Thank you for </a:t>
            </a:r>
            <a:r>
              <a:rPr lang="fr-BE" sz="4000" b="1" dirty="0" err="1">
                <a:solidFill>
                  <a:srgbClr val="17375E"/>
                </a:solidFill>
                <a:cs typeface="+mn-cs"/>
              </a:rPr>
              <a:t>your</a:t>
            </a:r>
            <a:r>
              <a:rPr lang="fr-BE" sz="4000" b="1" dirty="0">
                <a:solidFill>
                  <a:srgbClr val="17375E"/>
                </a:solidFill>
                <a:cs typeface="+mn-cs"/>
              </a:rPr>
              <a:t> </a:t>
            </a:r>
            <a:r>
              <a:rPr lang="fr-BE" sz="4000" b="1" dirty="0" smtClean="0">
                <a:solidFill>
                  <a:srgbClr val="17375E"/>
                </a:solidFill>
                <a:cs typeface="+mn-cs"/>
              </a:rPr>
              <a:t>attention!</a:t>
            </a:r>
            <a:endParaRPr lang="fr-BE" sz="4000" b="1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sz="4000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dirty="0" err="1">
                <a:solidFill>
                  <a:srgbClr val="17375E"/>
                </a:solidFill>
                <a:cs typeface="+mn-cs"/>
              </a:rPr>
              <a:t>Further</a:t>
            </a:r>
            <a:r>
              <a:rPr lang="fr-BE" dirty="0">
                <a:solidFill>
                  <a:srgbClr val="17375E"/>
                </a:solidFill>
                <a:cs typeface="+mn-cs"/>
              </a:rPr>
              <a:t> </a:t>
            </a:r>
            <a:r>
              <a:rPr lang="fr-BE" dirty="0" smtClean="0">
                <a:solidFill>
                  <a:srgbClr val="17375E"/>
                </a:solidFill>
                <a:cs typeface="+mn-cs"/>
              </a:rPr>
              <a:t>info:</a:t>
            </a:r>
            <a:r>
              <a:rPr lang="fr-BE" sz="4000" dirty="0" smtClean="0">
                <a:solidFill>
                  <a:srgbClr val="17375E"/>
                </a:solidFill>
                <a:cs typeface="+mn-cs"/>
              </a:rPr>
              <a:t> </a:t>
            </a:r>
            <a:endParaRPr lang="fr-BE" sz="4000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cs typeface="+mn-cs"/>
              </a:rPr>
              <a:t>FCH </a:t>
            </a:r>
            <a:r>
              <a:rPr lang="fr-BE" sz="1800" b="1" dirty="0" smtClean="0">
                <a:solidFill>
                  <a:srgbClr val="17375E"/>
                </a:solidFill>
                <a:cs typeface="+mn-cs"/>
              </a:rPr>
              <a:t>JU: </a:t>
            </a:r>
            <a:r>
              <a:rPr lang="fr-BE" sz="1800" b="1" u="sng" dirty="0">
                <a:solidFill>
                  <a:srgbClr val="17375E"/>
                </a:solidFill>
                <a:cs typeface="+mn-cs"/>
              </a:rPr>
              <a:t>http://fch-ju.eu</a:t>
            </a: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 smtClean="0">
                <a:solidFill>
                  <a:srgbClr val="17375E"/>
                </a:solidFill>
                <a:cs typeface="+mn-cs"/>
              </a:rPr>
              <a:t>NEW-IG: </a:t>
            </a:r>
            <a:r>
              <a:rPr lang="fr-BE" sz="1800" b="1" u="sng" dirty="0">
                <a:solidFill>
                  <a:srgbClr val="17375E"/>
                </a:solidFill>
                <a:cs typeface="+mn-cs"/>
                <a:hlinkClick r:id="rId3"/>
              </a:rPr>
              <a:t>http://</a:t>
            </a:r>
            <a:r>
              <a:rPr lang="fr-BE" sz="1800" b="1" u="sng" dirty="0" smtClean="0">
                <a:solidFill>
                  <a:srgbClr val="17375E"/>
                </a:solidFill>
                <a:cs typeface="+mn-cs"/>
                <a:hlinkClick r:id="rId3"/>
              </a:rPr>
              <a:t>www.new-ig.eu</a:t>
            </a:r>
            <a:endParaRPr lang="fr-BE" sz="1800" b="1" u="sng" dirty="0">
              <a:solidFill>
                <a:srgbClr val="17375E"/>
              </a:solidFill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 smtClean="0">
                <a:solidFill>
                  <a:srgbClr val="17375E"/>
                </a:solidFill>
                <a:cs typeface="+mn-cs"/>
              </a:rPr>
              <a:t>N.ERGHY: </a:t>
            </a:r>
            <a:r>
              <a:rPr lang="fr-BE" sz="1800" b="1" u="sng" dirty="0">
                <a:solidFill>
                  <a:srgbClr val="17375E"/>
                </a:solidFill>
                <a:cs typeface="+mn-cs"/>
                <a:hlinkClick r:id="rId4"/>
              </a:rPr>
              <a:t>http://www.nerghy.eu</a:t>
            </a:r>
            <a:endParaRPr lang="fr-BE" sz="1800" b="1" u="sng" dirty="0">
              <a:solidFill>
                <a:srgbClr val="17375E"/>
              </a:solidFill>
              <a:cs typeface="+mn-cs"/>
            </a:endParaRPr>
          </a:p>
        </p:txBody>
      </p:sp>
      <p:sp>
        <p:nvSpPr>
          <p:cNvPr id="307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3C624292-6B33-4D7B-A679-70B54B3572CB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17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1821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6164827" y="20328"/>
            <a:ext cx="2866370" cy="11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2"/>
                </a:solidFill>
                <a:latin typeface="Arial"/>
                <a:ea typeface="ヒラギノ角ゴ Pro W3" charset="-128"/>
                <a:cs typeface="Arial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6pPr>
            <a:lvl7pPr marL="12573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7pPr>
            <a:lvl8pPr marL="17145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8pPr>
            <a:lvl9pPr marL="2171700" indent="-342900" algn="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</a:defRPr>
            </a:lvl9pPr>
          </a:lstStyle>
          <a:p>
            <a:r>
              <a:rPr lang="nl-BE" sz="3200" dirty="0" smtClean="0"/>
              <a:t>Agenda Day 2</a:t>
            </a:r>
            <a:br>
              <a:rPr lang="nl-BE" sz="3200" dirty="0" smtClean="0"/>
            </a:br>
            <a:r>
              <a:rPr lang="nl-BE" sz="3200" dirty="0" smtClean="0"/>
              <a:t>Morning</a:t>
            </a:r>
            <a:endParaRPr lang="nl-BE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52" y="759139"/>
            <a:ext cx="5857875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540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4827" y="20328"/>
            <a:ext cx="2866370" cy="1100550"/>
          </a:xfrm>
        </p:spPr>
        <p:txBody>
          <a:bodyPr/>
          <a:lstStyle/>
          <a:p>
            <a:r>
              <a:rPr lang="nl-BE" sz="3200" dirty="0" smtClean="0"/>
              <a:t>Agenda Day </a:t>
            </a:r>
            <a:r>
              <a:rPr lang="nl-BE" sz="3200" dirty="0"/>
              <a:t>2</a:t>
            </a:r>
            <a:br>
              <a:rPr lang="nl-BE" sz="3200" dirty="0"/>
            </a:br>
            <a:r>
              <a:rPr lang="nl-BE" sz="3200" dirty="0" smtClean="0"/>
              <a:t>Afternoon</a:t>
            </a:r>
            <a:endParaRPr lang="nl-BE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1" y="177872"/>
            <a:ext cx="58864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34" y="2706230"/>
            <a:ext cx="588645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736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48"/>
          <p:cNvSpPr>
            <a:spLocks noChangeArrowheads="1"/>
          </p:cNvSpPr>
          <p:nvPr/>
        </p:nvSpPr>
        <p:spPr bwMode="auto">
          <a:xfrm>
            <a:off x="3199606" y="4062415"/>
            <a:ext cx="2906712" cy="623588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en-GB" altLang="en-US" sz="1600">
              <a:latin typeface="Calibri" pitchFamily="34" charset="0"/>
            </a:endParaRPr>
          </a:p>
        </p:txBody>
      </p:sp>
      <p:sp>
        <p:nvSpPr>
          <p:cNvPr id="33" name="Oval 48"/>
          <p:cNvSpPr>
            <a:spLocks noChangeArrowheads="1"/>
          </p:cNvSpPr>
          <p:nvPr/>
        </p:nvSpPr>
        <p:spPr bwMode="auto">
          <a:xfrm>
            <a:off x="1812533" y="5232400"/>
            <a:ext cx="2906712" cy="49284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en-GB" altLang="en-US" sz="1600">
              <a:latin typeface="Calibri" pitchFamily="34" charset="0"/>
            </a:endParaRPr>
          </a:p>
        </p:txBody>
      </p:sp>
      <p:sp>
        <p:nvSpPr>
          <p:cNvPr id="29" name="Oval 48"/>
          <p:cNvSpPr>
            <a:spLocks noChangeArrowheads="1"/>
          </p:cNvSpPr>
          <p:nvPr/>
        </p:nvSpPr>
        <p:spPr bwMode="auto">
          <a:xfrm>
            <a:off x="1088231" y="5549433"/>
            <a:ext cx="2906712" cy="66086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en-GB" altLang="en-US" sz="1600">
              <a:latin typeface="Calibri" pitchFamily="34" charset="0"/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541588" y="-25399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FCH for ENERGY: 89 projects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11931" y="2905125"/>
            <a:ext cx="8932069" cy="3567590"/>
            <a:chOff x="211931" y="2905125"/>
            <a:chExt cx="8932069" cy="3567590"/>
          </a:xfrm>
        </p:grpSpPr>
        <p:sp>
          <p:nvSpPr>
            <p:cNvPr id="8" name="Text Box 42"/>
            <p:cNvSpPr txBox="1">
              <a:spLocks noChangeArrowheads="1"/>
            </p:cNvSpPr>
            <p:nvPr/>
          </p:nvSpPr>
          <p:spPr bwMode="auto">
            <a:xfrm>
              <a:off x="5829602" y="6103383"/>
              <a:ext cx="327019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b="1" i="1" dirty="0" smtClean="0">
                  <a:latin typeface="Calibri" pitchFamily="34" charset="0"/>
                </a:rPr>
                <a:t>Technology Readiness Level, TRL</a:t>
              </a:r>
              <a:endParaRPr lang="en-US" altLang="en-US" b="1" i="1" dirty="0">
                <a:latin typeface="Calibri" pitchFamily="34" charset="0"/>
              </a:endParaRPr>
            </a:p>
          </p:txBody>
        </p:sp>
        <p:sp>
          <p:nvSpPr>
            <p:cNvPr id="9" name="Oval 45"/>
            <p:cNvSpPr>
              <a:spLocks noChangeArrowheads="1"/>
            </p:cNvSpPr>
            <p:nvPr/>
          </p:nvSpPr>
          <p:spPr bwMode="auto">
            <a:xfrm>
              <a:off x="211931" y="4642346"/>
              <a:ext cx="2432050" cy="769441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46"/>
            <p:cNvSpPr txBox="1">
              <a:spLocks noChangeArrowheads="1"/>
            </p:cNvSpPr>
            <p:nvPr/>
          </p:nvSpPr>
          <p:spPr bwMode="auto">
            <a:xfrm>
              <a:off x="597408" y="4686003"/>
              <a:ext cx="1661096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solidFill>
                    <a:srgbClr val="FFFF99"/>
                  </a:solidFill>
                  <a:latin typeface="Calibri" pitchFamily="34" charset="0"/>
                </a:rPr>
                <a:t>Fundamentals of </a:t>
              </a:r>
            </a:p>
            <a:p>
              <a:pPr algn="ctr"/>
              <a:r>
                <a:rPr lang="en-US" altLang="en-US" sz="1600" b="1" i="1" dirty="0" smtClean="0">
                  <a:solidFill>
                    <a:srgbClr val="FFFF99"/>
                  </a:solidFill>
                  <a:latin typeface="Calibri" pitchFamily="34" charset="0"/>
                </a:rPr>
                <a:t>Degradation</a:t>
              </a:r>
            </a:p>
            <a:p>
              <a:pPr algn="ctr"/>
              <a:r>
                <a:rPr lang="fr-BE" altLang="en-US" sz="1200" i="1" dirty="0" smtClean="0">
                  <a:solidFill>
                    <a:srgbClr val="FFFF99"/>
                  </a:solidFill>
                  <a:latin typeface="Calibri" pitchFamily="34" charset="0"/>
                </a:rPr>
                <a:t>9 </a:t>
              </a:r>
              <a:r>
                <a:rPr lang="fr-BE" altLang="en-US" sz="1200" i="1" dirty="0" err="1" smtClean="0">
                  <a:solidFill>
                    <a:srgbClr val="FFFF99"/>
                  </a:solidFill>
                  <a:latin typeface="Calibri" pitchFamily="34" charset="0"/>
                </a:rPr>
                <a:t>projects</a:t>
              </a:r>
              <a:endParaRPr lang="en-US" altLang="en-US" sz="1200" i="1" dirty="0">
                <a:solidFill>
                  <a:srgbClr val="FFFF99"/>
                </a:solidFill>
                <a:latin typeface="Calibri" pitchFamily="34" charset="0"/>
              </a:endParaRPr>
            </a:p>
          </p:txBody>
        </p:sp>
        <p:sp>
          <p:nvSpPr>
            <p:cNvPr id="11" name="Oval 48"/>
            <p:cNvSpPr>
              <a:spLocks noChangeArrowheads="1"/>
            </p:cNvSpPr>
            <p:nvPr/>
          </p:nvSpPr>
          <p:spPr bwMode="auto">
            <a:xfrm>
              <a:off x="808037" y="3933426"/>
              <a:ext cx="2906712" cy="798513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altLang="en-US" sz="1600">
                <a:latin typeface="Calibri" pitchFamily="34" charset="0"/>
              </a:endParaRPr>
            </a:p>
          </p:txBody>
        </p:sp>
        <p:sp>
          <p:nvSpPr>
            <p:cNvPr id="12" name="Text Box 49"/>
            <p:cNvSpPr txBox="1">
              <a:spLocks noChangeArrowheads="1"/>
            </p:cNvSpPr>
            <p:nvPr/>
          </p:nvSpPr>
          <p:spPr bwMode="auto">
            <a:xfrm>
              <a:off x="1279907" y="3962498"/>
              <a:ext cx="2213426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latin typeface="Calibri" pitchFamily="34" charset="0"/>
                </a:rPr>
                <a:t>Materials development</a:t>
              </a:r>
              <a:r>
                <a:rPr lang="en-US" altLang="en-US" sz="1600" dirty="0">
                  <a:latin typeface="Calibri" pitchFamily="34" charset="0"/>
                </a:rPr>
                <a:t> </a:t>
              </a:r>
            </a:p>
            <a:p>
              <a:pPr algn="ctr"/>
              <a:r>
                <a:rPr lang="en-US" altLang="en-US" sz="1600" i="1" dirty="0">
                  <a:latin typeface="Calibri" pitchFamily="34" charset="0"/>
                </a:rPr>
                <a:t>for cells, stacks and </a:t>
              </a:r>
              <a:r>
                <a:rPr lang="en-US" altLang="en-US" sz="1600" i="1" dirty="0" err="1" smtClean="0">
                  <a:latin typeface="Calibri" pitchFamily="34" charset="0"/>
                </a:rPr>
                <a:t>BoP</a:t>
              </a:r>
              <a:endParaRPr lang="en-US" altLang="en-US" sz="1600" i="1" dirty="0" smtClean="0">
                <a:latin typeface="Calibri" pitchFamily="34" charset="0"/>
              </a:endParaRPr>
            </a:p>
            <a:p>
              <a:pPr algn="ctr"/>
              <a:r>
                <a:rPr lang="fr-BE" altLang="en-US" sz="1200" i="1" dirty="0" smtClean="0">
                  <a:latin typeface="Calibri" pitchFamily="34" charset="0"/>
                </a:rPr>
                <a:t>21 </a:t>
              </a:r>
              <a:r>
                <a:rPr lang="fr-BE" altLang="en-US" sz="1200" i="1" dirty="0" err="1" smtClean="0">
                  <a:latin typeface="Calibri" pitchFamily="34" charset="0"/>
                </a:rPr>
                <a:t>projects</a:t>
              </a:r>
              <a:endParaRPr lang="en-US" altLang="en-US" sz="1200" i="1" dirty="0">
                <a:latin typeface="Calibri" pitchFamily="34" charset="0"/>
              </a:endParaRPr>
            </a:p>
          </p:txBody>
        </p:sp>
        <p:sp>
          <p:nvSpPr>
            <p:cNvPr id="13" name="Oval 51"/>
            <p:cNvSpPr>
              <a:spLocks noChangeArrowheads="1"/>
            </p:cNvSpPr>
            <p:nvPr/>
          </p:nvSpPr>
          <p:spPr bwMode="auto">
            <a:xfrm>
              <a:off x="4792663" y="5303092"/>
              <a:ext cx="2271712" cy="677862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52"/>
            <p:cNvSpPr txBox="1">
              <a:spLocks noChangeArrowheads="1"/>
            </p:cNvSpPr>
            <p:nvPr/>
          </p:nvSpPr>
          <p:spPr bwMode="auto">
            <a:xfrm>
              <a:off x="5039117" y="5265680"/>
              <a:ext cx="1804988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600" b="1" i="1" dirty="0">
                  <a:solidFill>
                    <a:schemeClr val="bg1"/>
                  </a:solidFill>
                  <a:latin typeface="Calibri" pitchFamily="34" charset="0"/>
                </a:rPr>
                <a:t>Components</a:t>
              </a:r>
            </a:p>
            <a:p>
              <a:pPr algn="ctr"/>
              <a:r>
                <a:rPr lang="en-US" altLang="en-US" sz="1600" dirty="0" smtClean="0">
                  <a:solidFill>
                    <a:schemeClr val="bg1"/>
                  </a:solidFill>
                  <a:latin typeface="Calibri" pitchFamily="34" charset="0"/>
                </a:rPr>
                <a:t>Improvement</a:t>
              </a:r>
            </a:p>
            <a:p>
              <a:pPr algn="ctr"/>
              <a:r>
                <a:rPr lang="fr-BE" altLang="en-US" sz="1200" i="1" dirty="0" smtClean="0">
                  <a:solidFill>
                    <a:schemeClr val="bg1"/>
                  </a:solidFill>
                  <a:latin typeface="Calibri" pitchFamily="34" charset="0"/>
                </a:rPr>
                <a:t>6 </a:t>
              </a:r>
              <a:r>
                <a:rPr lang="fr-BE" altLang="en-US" sz="1200" i="1" dirty="0" err="1" smtClean="0">
                  <a:solidFill>
                    <a:schemeClr val="bg1"/>
                  </a:solidFill>
                  <a:latin typeface="Calibri" pitchFamily="34" charset="0"/>
                </a:rPr>
                <a:t>projects</a:t>
              </a:r>
              <a:endParaRPr lang="en-US" altLang="en-US" sz="1200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5" name="Oval 55"/>
            <p:cNvSpPr>
              <a:spLocks noChangeArrowheads="1"/>
            </p:cNvSpPr>
            <p:nvPr/>
          </p:nvSpPr>
          <p:spPr bwMode="auto">
            <a:xfrm>
              <a:off x="4471194" y="4525168"/>
              <a:ext cx="2654300" cy="720725"/>
            </a:xfrm>
            <a:prstGeom prst="ellipse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Text Box 56"/>
            <p:cNvSpPr txBox="1">
              <a:spLocks noChangeArrowheads="1"/>
            </p:cNvSpPr>
            <p:nvPr/>
          </p:nvSpPr>
          <p:spPr bwMode="auto">
            <a:xfrm>
              <a:off x="4719245" y="4540250"/>
              <a:ext cx="2077235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dirty="0">
                  <a:latin typeface="Calibri" pitchFamily="34" charset="0"/>
                </a:rPr>
                <a:t>Operation </a:t>
              </a:r>
              <a:r>
                <a:rPr lang="en-US" altLang="en-US" sz="1600" b="1" i="1" dirty="0">
                  <a:latin typeface="Calibri" pitchFamily="34" charset="0"/>
                </a:rPr>
                <a:t>diagnostics </a:t>
              </a:r>
            </a:p>
            <a:p>
              <a:pPr algn="ctr"/>
              <a:r>
                <a:rPr lang="en-US" altLang="en-US" sz="1600" dirty="0">
                  <a:latin typeface="Calibri" pitchFamily="34" charset="0"/>
                </a:rPr>
                <a:t>and </a:t>
              </a:r>
              <a:r>
                <a:rPr lang="en-US" altLang="en-US" sz="1600" dirty="0" smtClean="0">
                  <a:latin typeface="Calibri" pitchFamily="34" charset="0"/>
                </a:rPr>
                <a:t>control</a:t>
              </a:r>
            </a:p>
            <a:p>
              <a:pPr algn="ctr"/>
              <a:r>
                <a:rPr lang="fr-BE" altLang="en-US" sz="1200" i="1" dirty="0" smtClean="0">
                  <a:latin typeface="Calibri" pitchFamily="34" charset="0"/>
                </a:rPr>
                <a:t>5 </a:t>
              </a:r>
              <a:r>
                <a:rPr lang="fr-BE" altLang="en-US" sz="1200" i="1" dirty="0" err="1" smtClean="0">
                  <a:latin typeface="Calibri" pitchFamily="34" charset="0"/>
                </a:rPr>
                <a:t>projects</a:t>
              </a:r>
              <a:endParaRPr lang="en-US" altLang="en-US" sz="1200" i="1" dirty="0">
                <a:latin typeface="Calibri" pitchFamily="34" charset="0"/>
              </a:endParaRPr>
            </a:p>
          </p:txBody>
        </p:sp>
        <p:sp>
          <p:nvSpPr>
            <p:cNvPr id="17" name="Oval 58"/>
            <p:cNvSpPr>
              <a:spLocks noChangeArrowheads="1"/>
            </p:cNvSpPr>
            <p:nvPr/>
          </p:nvSpPr>
          <p:spPr bwMode="auto">
            <a:xfrm>
              <a:off x="7050088" y="4538663"/>
              <a:ext cx="2093912" cy="693737"/>
            </a:xfrm>
            <a:prstGeom prst="ellipse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59"/>
            <p:cNvSpPr txBox="1">
              <a:spLocks noChangeArrowheads="1"/>
            </p:cNvSpPr>
            <p:nvPr/>
          </p:nvSpPr>
          <p:spPr bwMode="auto">
            <a:xfrm>
              <a:off x="7273392" y="4529385"/>
              <a:ext cx="1660006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solidFill>
                    <a:schemeClr val="bg1"/>
                  </a:solidFill>
                  <a:latin typeface="Calibri" pitchFamily="34" charset="0"/>
                </a:rPr>
                <a:t>Proof-of- concept</a:t>
              </a:r>
            </a:p>
            <a:p>
              <a:pPr algn="ctr"/>
              <a:r>
                <a:rPr lang="en-US" altLang="en-US" sz="1600" dirty="0" smtClean="0">
                  <a:solidFill>
                    <a:schemeClr val="bg1"/>
                  </a:solidFill>
                  <a:latin typeface="Calibri" pitchFamily="34" charset="0"/>
                </a:rPr>
                <a:t>Systems</a:t>
              </a:r>
            </a:p>
            <a:p>
              <a:pPr algn="ctr"/>
              <a:r>
                <a:rPr lang="fr-BE" altLang="en-US" sz="1200" dirty="0" smtClean="0">
                  <a:solidFill>
                    <a:schemeClr val="bg1"/>
                  </a:solidFill>
                  <a:latin typeface="Calibri" pitchFamily="34" charset="0"/>
                </a:rPr>
                <a:t>4 </a:t>
              </a:r>
              <a:r>
                <a:rPr lang="fr-BE" altLang="en-US" sz="1200" dirty="0" err="1" smtClean="0">
                  <a:solidFill>
                    <a:schemeClr val="bg1"/>
                  </a:solidFill>
                  <a:latin typeface="Calibri" pitchFamily="34" charset="0"/>
                </a:rPr>
                <a:t>projects</a:t>
              </a:r>
              <a:endParaRPr lang="en-US" altLang="en-US" sz="12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9" name="Oval 61"/>
            <p:cNvSpPr>
              <a:spLocks noChangeArrowheads="1"/>
            </p:cNvSpPr>
            <p:nvPr/>
          </p:nvSpPr>
          <p:spPr bwMode="auto">
            <a:xfrm>
              <a:off x="6532563" y="3773488"/>
              <a:ext cx="2611437" cy="766762"/>
            </a:xfrm>
            <a:prstGeom prst="ellipse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62"/>
            <p:cNvSpPr txBox="1">
              <a:spLocks noChangeArrowheads="1"/>
            </p:cNvSpPr>
            <p:nvPr/>
          </p:nvSpPr>
          <p:spPr bwMode="auto">
            <a:xfrm>
              <a:off x="6741770" y="3806825"/>
              <a:ext cx="2185085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dirty="0">
                  <a:solidFill>
                    <a:schemeClr val="bg1"/>
                  </a:solidFill>
                  <a:latin typeface="Calibri" pitchFamily="34" charset="0"/>
                </a:rPr>
                <a:t>Validation of integrated </a:t>
              </a:r>
            </a:p>
            <a:p>
              <a:pPr algn="ctr"/>
              <a:r>
                <a:rPr lang="en-US" altLang="en-US" sz="1600" b="1" i="1" dirty="0">
                  <a:solidFill>
                    <a:schemeClr val="bg1"/>
                  </a:solidFill>
                  <a:latin typeface="Calibri" pitchFamily="34" charset="0"/>
                </a:rPr>
                <a:t>systems </a:t>
              </a:r>
              <a:r>
                <a:rPr lang="en-US" altLang="en-US" sz="1600" b="1" i="1" dirty="0" smtClean="0">
                  <a:solidFill>
                    <a:schemeClr val="bg1"/>
                  </a:solidFill>
                  <a:latin typeface="Calibri" pitchFamily="34" charset="0"/>
                </a:rPr>
                <a:t>readiness</a:t>
              </a:r>
            </a:p>
            <a:p>
              <a:pPr algn="ctr"/>
              <a:r>
                <a:rPr lang="fr-BE" altLang="en-US" sz="1200" i="1" dirty="0" smtClean="0">
                  <a:solidFill>
                    <a:schemeClr val="bg1"/>
                  </a:solidFill>
                  <a:latin typeface="Calibri" pitchFamily="34" charset="0"/>
                </a:rPr>
                <a:t>5 </a:t>
              </a:r>
              <a:r>
                <a:rPr lang="fr-BE" altLang="en-US" sz="1200" i="1" dirty="0" err="1" smtClean="0">
                  <a:solidFill>
                    <a:schemeClr val="bg1"/>
                  </a:solidFill>
                  <a:latin typeface="Calibri" pitchFamily="34" charset="0"/>
                </a:rPr>
                <a:t>projects</a:t>
              </a:r>
              <a:endParaRPr lang="en-US" altLang="en-US" sz="1200" i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1" name="Oval 64"/>
            <p:cNvSpPr>
              <a:spLocks noChangeArrowheads="1"/>
            </p:cNvSpPr>
            <p:nvPr/>
          </p:nvSpPr>
          <p:spPr bwMode="auto">
            <a:xfrm>
              <a:off x="6696075" y="2905125"/>
              <a:ext cx="2447925" cy="677863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65"/>
            <p:cNvSpPr txBox="1">
              <a:spLocks noChangeArrowheads="1"/>
            </p:cNvSpPr>
            <p:nvPr/>
          </p:nvSpPr>
          <p:spPr bwMode="auto">
            <a:xfrm>
              <a:off x="6964975" y="3052763"/>
              <a:ext cx="189584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b="1" i="1" dirty="0">
                  <a:latin typeface="Calibri" pitchFamily="34" charset="0"/>
                </a:rPr>
                <a:t>Field </a:t>
              </a:r>
              <a:r>
                <a:rPr lang="en-US" altLang="en-US" sz="1600" b="1" i="1" dirty="0" smtClean="0">
                  <a:latin typeface="Calibri" pitchFamily="34" charset="0"/>
                </a:rPr>
                <a:t>demonstration</a:t>
              </a:r>
            </a:p>
            <a:p>
              <a:pPr algn="ctr"/>
              <a:r>
                <a:rPr lang="fr-BE" altLang="en-US" sz="1200" i="1" dirty="0" smtClean="0">
                  <a:latin typeface="Calibri" pitchFamily="34" charset="0"/>
                </a:rPr>
                <a:t>7 </a:t>
              </a:r>
              <a:r>
                <a:rPr lang="fr-BE" altLang="en-US" sz="1200" i="1" dirty="0" err="1" smtClean="0">
                  <a:latin typeface="Calibri" pitchFamily="34" charset="0"/>
                </a:rPr>
                <a:t>projects</a:t>
              </a:r>
              <a:endParaRPr lang="en-US" altLang="en-US" sz="1200" i="1" dirty="0" smtClean="0">
                <a:latin typeface="Calibri" pitchFamily="34" charset="0"/>
              </a:endParaRP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 flipV="1">
            <a:off x="250825" y="6103383"/>
            <a:ext cx="8804275" cy="106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Line 44"/>
          <p:cNvSpPr>
            <a:spLocks noChangeShapeType="1"/>
          </p:cNvSpPr>
          <p:nvPr/>
        </p:nvSpPr>
        <p:spPr bwMode="auto">
          <a:xfrm>
            <a:off x="5059363" y="2676525"/>
            <a:ext cx="14287" cy="348376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8" name="Picture 4" descr="P20_Graph"/>
          <p:cNvPicPr>
            <a:picLocks noChangeAspect="1" noChangeArrowheads="1"/>
          </p:cNvPicPr>
          <p:nvPr/>
        </p:nvPicPr>
        <p:blipFill>
          <a:blip r:embed="rId3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2" y="452319"/>
            <a:ext cx="4856163" cy="3321169"/>
          </a:xfrm>
          <a:prstGeom prst="rect">
            <a:avLst/>
          </a:prstGeom>
          <a:solidFill>
            <a:schemeClr val="accent1"/>
          </a:solidFill>
          <a:ln w="9525">
            <a:solidFill>
              <a:srgbClr val="800080"/>
            </a:solidFill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7126288" y="1941949"/>
            <a:ext cx="1928812" cy="646331"/>
          </a:xfrm>
          <a:prstGeom prst="rect">
            <a:avLst/>
          </a:prstGeom>
          <a:solidFill>
            <a:srgbClr val="C55B98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u="sng" dirty="0" smtClean="0"/>
              <a:t>DEMO: </a:t>
            </a:r>
          </a:p>
          <a:p>
            <a:pPr algn="ctr"/>
            <a:r>
              <a:rPr lang="fr-BE" b="1" u="sng" dirty="0" smtClean="0"/>
              <a:t>27 </a:t>
            </a:r>
            <a:r>
              <a:rPr lang="fr-BE" b="1" u="sng" dirty="0" err="1" smtClean="0"/>
              <a:t>projects</a:t>
            </a:r>
            <a:endParaRPr lang="en-US" b="1" u="sng" dirty="0"/>
          </a:p>
        </p:txBody>
      </p:sp>
      <p:sp>
        <p:nvSpPr>
          <p:cNvPr id="30" name="Text Box 49"/>
          <p:cNvSpPr txBox="1">
            <a:spLocks noChangeArrowheads="1"/>
          </p:cNvSpPr>
          <p:nvPr/>
        </p:nvSpPr>
        <p:spPr bwMode="auto">
          <a:xfrm>
            <a:off x="1284340" y="5616108"/>
            <a:ext cx="24304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 b="1" i="1" dirty="0" smtClean="0">
                <a:latin typeface="Calibri" pitchFamily="34" charset="0"/>
              </a:rPr>
              <a:t>Sustainable H2 production</a:t>
            </a:r>
            <a:endParaRPr lang="en-US" altLang="en-US" sz="1600" dirty="0">
              <a:latin typeface="Calibri" pitchFamily="34" charset="0"/>
            </a:endParaRPr>
          </a:p>
          <a:p>
            <a:pPr algn="ctr"/>
            <a:r>
              <a:rPr lang="fr-BE" altLang="en-US" sz="1200" i="1" dirty="0" smtClean="0">
                <a:latin typeface="Calibri" pitchFamily="34" charset="0"/>
              </a:rPr>
              <a:t>22 </a:t>
            </a:r>
            <a:r>
              <a:rPr lang="fr-BE" altLang="en-US" sz="1200" i="1" dirty="0" err="1" smtClean="0">
                <a:latin typeface="Calibri" pitchFamily="34" charset="0"/>
              </a:rPr>
              <a:t>projects</a:t>
            </a:r>
            <a:endParaRPr lang="en-US" altLang="en-US" sz="1200" i="1" dirty="0">
              <a:latin typeface="Calibri" pitchFamily="34" charset="0"/>
            </a:endParaRPr>
          </a:p>
        </p:txBody>
      </p:sp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2710192" y="5232400"/>
            <a:ext cx="11113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 b="1" i="1" dirty="0" smtClean="0">
                <a:latin typeface="Calibri" pitchFamily="34" charset="0"/>
              </a:rPr>
              <a:t>H2 storage</a:t>
            </a:r>
            <a:endParaRPr lang="en-US" altLang="en-US" sz="1600" dirty="0">
              <a:latin typeface="Calibri" pitchFamily="34" charset="0"/>
            </a:endParaRPr>
          </a:p>
          <a:p>
            <a:pPr algn="ctr"/>
            <a:r>
              <a:rPr lang="fr-BE" altLang="en-US" sz="1200" i="1" dirty="0" smtClean="0">
                <a:latin typeface="Calibri" pitchFamily="34" charset="0"/>
              </a:rPr>
              <a:t>3 </a:t>
            </a:r>
            <a:r>
              <a:rPr lang="fr-BE" altLang="en-US" sz="1200" i="1" dirty="0" err="1" smtClean="0">
                <a:latin typeface="Calibri" pitchFamily="34" charset="0"/>
              </a:rPr>
              <a:t>projects</a:t>
            </a:r>
            <a:endParaRPr lang="en-US" altLang="en-US" sz="1200" i="1" dirty="0">
              <a:latin typeface="Calibri" pitchFamily="34" charset="0"/>
            </a:endParaRP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4198831" y="4085608"/>
            <a:ext cx="9082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600" b="1" i="1" dirty="0" smtClean="0">
                <a:latin typeface="Calibri" pitchFamily="34" charset="0"/>
              </a:rPr>
              <a:t>Portable</a:t>
            </a:r>
            <a:endParaRPr lang="en-US" altLang="en-US" sz="1600" dirty="0">
              <a:latin typeface="Calibri" pitchFamily="34" charset="0"/>
            </a:endParaRPr>
          </a:p>
          <a:p>
            <a:pPr algn="ctr"/>
            <a:r>
              <a:rPr lang="fr-BE" altLang="en-US" sz="1200" i="1" dirty="0" smtClean="0">
                <a:latin typeface="Calibri" pitchFamily="34" charset="0"/>
              </a:rPr>
              <a:t>7 </a:t>
            </a:r>
            <a:r>
              <a:rPr lang="fr-BE" altLang="en-US" sz="1200" i="1" dirty="0" err="1" smtClean="0">
                <a:latin typeface="Calibri" pitchFamily="34" charset="0"/>
              </a:rPr>
              <a:t>projects</a:t>
            </a:r>
            <a:endParaRPr lang="en-US" altLang="en-US" sz="1200" i="1" dirty="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99174" y="1949232"/>
            <a:ext cx="2058687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b="1" u="sng" dirty="0" smtClean="0"/>
              <a:t>RTD: </a:t>
            </a:r>
          </a:p>
          <a:p>
            <a:pPr algn="ctr"/>
            <a:r>
              <a:rPr lang="fr-BE" b="1" u="sng" dirty="0" smtClean="0"/>
              <a:t>62 </a:t>
            </a:r>
            <a:r>
              <a:rPr lang="fr-BE" b="1" u="sng" dirty="0" err="1" smtClean="0"/>
              <a:t>projects</a:t>
            </a:r>
            <a:endParaRPr lang="en-US" b="1" u="sng" dirty="0"/>
          </a:p>
        </p:txBody>
      </p:sp>
      <p:sp>
        <p:nvSpPr>
          <p:cNvPr id="31" name="Rounded Rectangle 30"/>
          <p:cNvSpPr/>
          <p:nvPr/>
        </p:nvSpPr>
        <p:spPr>
          <a:xfrm>
            <a:off x="1459828" y="2116893"/>
            <a:ext cx="2535115" cy="1094944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59082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287338"/>
            <a:ext cx="6513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>
                <a:solidFill>
                  <a:srgbClr val="EEECE1"/>
                </a:solidFill>
                <a:latin typeface="Arial" charset="0"/>
                <a:cs typeface="Arial" charset="0"/>
              </a:rPr>
              <a:t>MAIP </a:t>
            </a:r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objectives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125" y="2241248"/>
            <a:ext cx="8245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n-US" sz="2800" b="1" dirty="0" smtClean="0">
                <a:solidFill>
                  <a:srgbClr val="1F497D"/>
                </a:solidFill>
                <a:cs typeface="Arial" pitchFamily="34" charset="0"/>
              </a:rPr>
              <a:t>470 M</a:t>
            </a:r>
            <a:r>
              <a:rPr lang="el-GR" sz="2800" b="1" dirty="0" smtClean="0">
                <a:solidFill>
                  <a:srgbClr val="1F497D"/>
                </a:solidFill>
                <a:cs typeface="Arial" pitchFamily="34" charset="0"/>
              </a:rPr>
              <a:t>€</a:t>
            </a:r>
            <a:r>
              <a:rPr lang="en-US" sz="2800" b="1" dirty="0" smtClean="0">
                <a:solidFill>
                  <a:srgbClr val="1F497D"/>
                </a:solidFill>
                <a:cs typeface="Arial" pitchFamily="34" charset="0"/>
              </a:rPr>
              <a:t> FCH JU Budget </a:t>
            </a:r>
            <a:r>
              <a:rPr lang="en-US" sz="2800" b="1" dirty="0">
                <a:solidFill>
                  <a:srgbClr val="1F497D"/>
                </a:solidFill>
                <a:cs typeface="Arial" pitchFamily="34" charset="0"/>
              </a:rPr>
              <a:t>distribution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1" r="50000"/>
          <a:stretch/>
        </p:blipFill>
        <p:spPr bwMode="auto">
          <a:xfrm>
            <a:off x="150125" y="2764468"/>
            <a:ext cx="4525302" cy="36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024118" y="4067081"/>
            <a:ext cx="511229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1F497D"/>
                </a:solidFill>
                <a:cs typeface="Arial" pitchFamily="34" charset="0"/>
              </a:rPr>
              <a:t>FCH JU Support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H2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Production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&amp; Storage 10.4% (</a:t>
            </a:r>
            <a:r>
              <a:rPr lang="el-GR" sz="20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50.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9M€)</a:t>
            </a:r>
          </a:p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Materials for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CHP 15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% (70.6M€)</a:t>
            </a:r>
          </a:p>
          <a:p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Materials for portable 3% (13.6M€) 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347615" y="3366852"/>
            <a:ext cx="2691331" cy="2642680"/>
            <a:chOff x="1347615" y="3366852"/>
            <a:chExt cx="2691331" cy="2642680"/>
          </a:xfrm>
        </p:grpSpPr>
        <p:grpSp>
          <p:nvGrpSpPr>
            <p:cNvPr id="7" name="Group 6"/>
            <p:cNvGrpSpPr/>
            <p:nvPr/>
          </p:nvGrpSpPr>
          <p:grpSpPr>
            <a:xfrm>
              <a:off x="2635045" y="4698023"/>
              <a:ext cx="1084656" cy="1270158"/>
              <a:chOff x="2635045" y="4698023"/>
              <a:chExt cx="1084656" cy="1270158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2635045" y="4698023"/>
                <a:ext cx="412955" cy="1270158"/>
              </a:xfrm>
              <a:prstGeom prst="line">
                <a:avLst/>
              </a:prstGeom>
              <a:ln w="571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>
                <a:endCxn id="22" idx="0"/>
              </p:cNvCxnSpPr>
              <p:nvPr/>
            </p:nvCxnSpPr>
            <p:spPr>
              <a:xfrm>
                <a:off x="2635045" y="4698023"/>
                <a:ext cx="1084656" cy="855198"/>
              </a:xfrm>
              <a:prstGeom prst="line">
                <a:avLst/>
              </a:prstGeom>
              <a:ln w="5715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Arc 21"/>
            <p:cNvSpPr/>
            <p:nvPr/>
          </p:nvSpPr>
          <p:spPr>
            <a:xfrm rot="6516797">
              <a:off x="1371941" y="3342526"/>
              <a:ext cx="2642680" cy="2691331"/>
            </a:xfrm>
            <a:prstGeom prst="arc">
              <a:avLst>
                <a:gd name="adj1" fmla="val 17490582"/>
                <a:gd name="adj2" fmla="val 19585164"/>
              </a:avLst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81081" y="3518704"/>
            <a:ext cx="2624401" cy="2513729"/>
            <a:chOff x="1381081" y="3518704"/>
            <a:chExt cx="2624401" cy="2513729"/>
          </a:xfrm>
        </p:grpSpPr>
        <p:cxnSp>
          <p:nvCxnSpPr>
            <p:cNvPr id="11" name="Straight Connector 10"/>
            <p:cNvCxnSpPr>
              <a:endCxn id="24" idx="0"/>
            </p:cNvCxnSpPr>
            <p:nvPr/>
          </p:nvCxnSpPr>
          <p:spPr>
            <a:xfrm>
              <a:off x="2556387" y="4698023"/>
              <a:ext cx="435388" cy="1302631"/>
            </a:xfrm>
            <a:prstGeom prst="line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1808163" y="4688191"/>
              <a:ext cx="748226" cy="1073512"/>
            </a:xfrm>
            <a:prstGeom prst="line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Arc 23"/>
            <p:cNvSpPr/>
            <p:nvPr/>
          </p:nvSpPr>
          <p:spPr>
            <a:xfrm rot="9005990">
              <a:off x="1381081" y="3518704"/>
              <a:ext cx="2624401" cy="2513729"/>
            </a:xfrm>
            <a:prstGeom prst="arc">
              <a:avLst>
                <a:gd name="adj1" fmla="val 17172406"/>
                <a:gd name="adj2" fmla="val 20477132"/>
              </a:avLst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59400" name="Group 59399"/>
          <p:cNvGrpSpPr/>
          <p:nvPr/>
        </p:nvGrpSpPr>
        <p:grpSpPr>
          <a:xfrm>
            <a:off x="1328737" y="3305174"/>
            <a:ext cx="2088666" cy="1953798"/>
            <a:chOff x="1328737" y="3305174"/>
            <a:chExt cx="2088666" cy="1953798"/>
          </a:xfrm>
        </p:grpSpPr>
        <p:cxnSp>
          <p:nvCxnSpPr>
            <p:cNvPr id="59393" name="Straight Connector 59392"/>
            <p:cNvCxnSpPr/>
            <p:nvPr/>
          </p:nvCxnSpPr>
          <p:spPr>
            <a:xfrm flipH="1" flipV="1">
              <a:off x="1957390" y="3395661"/>
              <a:ext cx="557213" cy="1157268"/>
            </a:xfrm>
            <a:prstGeom prst="line">
              <a:avLst/>
            </a:prstGeom>
            <a:ln w="571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1685925" y="3548063"/>
              <a:ext cx="828680" cy="1019157"/>
            </a:xfrm>
            <a:prstGeom prst="line">
              <a:avLst/>
            </a:prstGeom>
            <a:ln w="571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399" name="Arc 59398"/>
            <p:cNvSpPr/>
            <p:nvPr/>
          </p:nvSpPr>
          <p:spPr>
            <a:xfrm>
              <a:off x="1328737" y="3305174"/>
              <a:ext cx="2088666" cy="1953798"/>
            </a:xfrm>
            <a:prstGeom prst="arc">
              <a:avLst>
                <a:gd name="adj1" fmla="val 13538228"/>
                <a:gd name="adj2" fmla="val 14739845"/>
              </a:avLst>
            </a:prstGeom>
            <a:ln w="571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64630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28524" y="2135619"/>
            <a:ext cx="8603673" cy="4619142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Develop cost-competitive, energy efficient, sustainable H2 production processes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Various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feedstocks</a:t>
            </a:r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Centralised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(large scale) or distributed (small scale)</a:t>
            </a:r>
          </a:p>
          <a:p>
            <a:pPr lvl="1"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Short-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term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meet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demand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mature technologies</a:t>
            </a:r>
          </a:p>
          <a:p>
            <a:pPr lvl="1"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Longer-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term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variety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of technologies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exploiting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mainly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renewable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sources</a:t>
            </a:r>
          </a:p>
          <a:p>
            <a:pPr lvl="1">
              <a:defRPr/>
            </a:pP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Hydrogen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storage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gaseous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liquid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solid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form</a:t>
            </a:r>
            <a:endParaRPr lang="fr-F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2388266" y="130022"/>
            <a:ext cx="6513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AA2 Sustainable H2 Production 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MAIP objectives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141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0" y="3092296"/>
            <a:ext cx="8986684" cy="3613303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  <a:defRPr/>
            </a:pPr>
            <a:r>
              <a:rPr lang="fr-FR" sz="22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Low</a:t>
            </a:r>
            <a:r>
              <a:rPr lang="fr-FR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Cost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200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low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Temp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electrolysis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fr-FR" sz="2200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projects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€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High temp </a:t>
            </a:r>
            <a:r>
              <a:rPr lang="en-US" sz="22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electrolysers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4 projects, 10.1 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€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Materials for PEM </a:t>
            </a:r>
            <a:r>
              <a:rPr lang="en-US" sz="22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electrolysers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2 projects, 4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M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€</a:t>
            </a:r>
            <a:endParaRPr lang="fr-FR" sz="22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fr-FR" sz="22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Biomass</a:t>
            </a: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to H2: 1 </a:t>
            </a:r>
            <a:r>
              <a:rPr lang="fr-FR" sz="22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project</a:t>
            </a:r>
            <a:r>
              <a:rPr lang="fr-FR" sz="2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2.2 M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€</a:t>
            </a:r>
            <a:endParaRPr lang="fr-FR" sz="2200" b="1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High </a:t>
            </a:r>
            <a:r>
              <a:rPr lang="fr-FR" sz="2200" b="1" dirty="0" err="1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2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emp</a:t>
            </a: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2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thermochemical</a:t>
            </a: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water </a:t>
            </a:r>
            <a:r>
              <a:rPr lang="fr-FR" sz="22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decomposition</a:t>
            </a: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457200" lvl="1" indent="0">
              <a:buNone/>
              <a:defRPr/>
            </a:pP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fr-FR" sz="22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projects</a:t>
            </a:r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5.3 </a:t>
            </a:r>
            <a:r>
              <a:rPr lang="fr-FR" sz="2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€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Low temp H2 prod. 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rocesses: 4 projects, 8.1</a:t>
            </a:r>
            <a:r>
              <a:rPr lang="fr-FR" sz="2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M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€</a:t>
            </a:r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H2 Storage &amp; Distribution: 3 projects, 4.5 M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 €</a:t>
            </a:r>
            <a:endParaRPr lang="en-US" sz="2200" b="1" dirty="0" smtClean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PNR &amp; RCS: 2 projects, 2.9M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€</a:t>
            </a:r>
          </a:p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Solid and Liquid Storage: 2 projects, 2.9 M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 €</a:t>
            </a:r>
          </a:p>
          <a:p>
            <a:pPr marL="457200" lvl="1" indent="0">
              <a:buNone/>
              <a:defRPr/>
            </a:pPr>
            <a:r>
              <a:rPr lang="fr-FR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Fuel </a:t>
            </a:r>
            <a:r>
              <a:rPr lang="fr-FR" sz="2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processing</a:t>
            </a:r>
            <a:r>
              <a:rPr lang="fr-FR" sz="2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and </a:t>
            </a:r>
            <a:r>
              <a:rPr lang="fr-FR" sz="2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gas</a:t>
            </a:r>
            <a:r>
              <a:rPr lang="fr-FR" sz="2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purification: 3 </a:t>
            </a:r>
            <a:r>
              <a:rPr lang="fr-FR" sz="2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projects</a:t>
            </a:r>
            <a:r>
              <a:rPr lang="fr-FR" sz="2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4.9 M</a:t>
            </a:r>
            <a:r>
              <a:rPr lang="en-US" sz="2200" b="1" dirty="0" smtClean="0">
                <a:solidFill>
                  <a:schemeClr val="tx2"/>
                </a:solidFill>
                <a:cs typeface="Arial" pitchFamily="34" charset="0"/>
              </a:rPr>
              <a:t>€</a:t>
            </a:r>
          </a:p>
          <a:p>
            <a:pPr marL="457200" lvl="1" indent="0">
              <a:buNone/>
              <a:defRPr/>
            </a:pPr>
            <a:endParaRPr lang="fr-FR" sz="22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lvl="1">
              <a:defRPr/>
            </a:pPr>
            <a:endParaRPr lang="en-US" sz="2200" b="1" dirty="0" smtClean="0">
              <a:solidFill>
                <a:srgbClr val="1F497D"/>
              </a:solidFill>
              <a:cs typeface="Arial" pitchFamily="34" charset="0"/>
            </a:endParaRPr>
          </a:p>
          <a:p>
            <a:pPr lvl="1"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388266" y="130022"/>
            <a:ext cx="6513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AA2 Sustainable H2 Production 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MAIP Coverage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64" y="454486"/>
            <a:ext cx="3455176" cy="250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3217607" y="2433586"/>
            <a:ext cx="5169310" cy="53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  <a:defRPr/>
            </a:pPr>
            <a:r>
              <a:rPr lang="en-U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Total R&amp;D: 28 projects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50.9M€</a:t>
            </a:r>
            <a:endParaRPr lang="en-US" sz="2200" b="1" dirty="0" smtClean="0">
              <a:solidFill>
                <a:schemeClr val="tx1"/>
              </a:solidFill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fr-FR" sz="2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en-US" sz="2200" b="1" dirty="0" smtClean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  <a:p>
            <a:pPr lvl="1">
              <a:defRPr/>
            </a:pPr>
            <a:endParaRPr lang="en-US" sz="2200" b="1" dirty="0" smtClean="0">
              <a:solidFill>
                <a:srgbClr val="1F497D"/>
              </a:solidFill>
              <a:cs typeface="Arial" pitchFamily="34" charset="0"/>
            </a:endParaRPr>
          </a:p>
          <a:p>
            <a:pPr lvl="1"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fr-FR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390" y="3849380"/>
            <a:ext cx="20859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309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388266" y="130022"/>
            <a:ext cx="6513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AA2 Sustainable H2 Production 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Main Technical Achievements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0" y="1962853"/>
            <a:ext cx="8901778" cy="361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Alkaline </a:t>
            </a:r>
            <a:r>
              <a:rPr lang="en-US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electrolysers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with advanced membranes, </a:t>
            </a:r>
            <a:r>
              <a:rPr lang="el-GR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η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&gt;80%, 1000 on/off cycles, 3,000</a:t>
            </a:r>
            <a:r>
              <a:rPr lang="el-GR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€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/(Nm3/</a:t>
            </a:r>
            <a:r>
              <a:rPr lang="en-US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hr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defRPr/>
            </a:pP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Development of large scale PEM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electrolysers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aiming for MW scale commercial 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units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SOE electrodes operating at 700</a:t>
            </a:r>
            <a:r>
              <a:rPr lang="en-US" sz="1800" b="1" baseline="30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C, 15% increased performance @ 0.9A/cm2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Advanced catalysts for steam reforming at 400-550</a:t>
            </a:r>
            <a:r>
              <a:rPr lang="en-US" sz="18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Thermochemical water splitting using solar energy: simulations - pilot-scale demonstration</a:t>
            </a:r>
          </a:p>
          <a:p>
            <a:pPr lvl="1">
              <a:defRPr/>
            </a:pP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1-10kg/day H2 production from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thermophilic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fermentation of 2</a:t>
            </a:r>
            <a:r>
              <a:rPr lang="en-US" sz="1800" b="1" baseline="30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gen </a:t>
            </a:r>
            <a:r>
              <a:rPr lang="en-US" sz="18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biomass</a:t>
            </a:r>
            <a:endParaRPr lang="en-US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% reduction of energy consumption for the liquefaction of hydrogen through up-scaling and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optimisation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Improved designs and testing procedures for </a:t>
            </a:r>
            <a:r>
              <a:rPr lang="en-US" sz="18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pressurised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hydrogen 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tanks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Hydrogen delivery with 400bar composite tanks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wt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% H2 in MH tanks capable of 20Nl/min for 2h, </a:t>
            </a:r>
            <a:r>
              <a:rPr lang="en-US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ntegrated with FC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96" y="5669952"/>
            <a:ext cx="1173653" cy="82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84962" y="6466578"/>
            <a:ext cx="729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 smtClean="0"/>
              <a:t>RESelyser</a:t>
            </a:r>
            <a:endParaRPr lang="nl-BE" sz="9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330" y="5535510"/>
            <a:ext cx="766916" cy="93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773057" y="6474066"/>
            <a:ext cx="5757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 smtClean="0"/>
              <a:t>UNIfHY</a:t>
            </a:r>
            <a:endParaRPr lang="nl-BE" sz="9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916" y="5669953"/>
            <a:ext cx="1109900" cy="83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564682" y="6461666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SSH2S</a:t>
            </a:r>
            <a:endParaRPr lang="nl-BE" sz="900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946" y="5669264"/>
            <a:ext cx="894698" cy="82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680618" y="6466586"/>
            <a:ext cx="6206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HYTIME</a:t>
            </a:r>
            <a:endParaRPr lang="nl-BE" sz="900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074" y="5669952"/>
            <a:ext cx="688480" cy="8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580250" y="6461674"/>
            <a:ext cx="9412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PRIMOLYSER</a:t>
            </a:r>
            <a:endParaRPr lang="nl-BE" sz="900" dirty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022" y="5688545"/>
            <a:ext cx="1090152" cy="815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745346" y="6476426"/>
            <a:ext cx="8386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DELIVERHY</a:t>
            </a:r>
            <a:endParaRPr lang="nl-BE" sz="900" dirty="0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705" y="5654504"/>
            <a:ext cx="591386" cy="80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930106" y="6471514"/>
            <a:ext cx="62709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SOL2H2</a:t>
            </a:r>
            <a:endParaRPr lang="nl-BE" sz="900" dirty="0"/>
          </a:p>
        </p:txBody>
      </p:sp>
    </p:spTree>
    <p:extLst>
      <p:ext uri="{BB962C8B-B14F-4D97-AF65-F5344CB8AC3E}">
        <p14:creationId xmlns:p14="http://schemas.microsoft.com/office/powerpoint/2010/main" val="24064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83126" y="1929142"/>
            <a:ext cx="8603673" cy="4619142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Improve FC stack and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BoP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components</a:t>
            </a:r>
          </a:p>
          <a:p>
            <a:pPr lvl="1"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R&amp;D on:</a:t>
            </a:r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2">
              <a:defRPr/>
            </a:pP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Degradation</a:t>
            </a:r>
            <a:r>
              <a:rPr lang="fr-FR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lifetime</a:t>
            </a: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fundamentals</a:t>
            </a:r>
            <a:endParaRPr lang="fr-F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2">
              <a:defRPr/>
            </a:pP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New and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improved</a:t>
            </a: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materials</a:t>
            </a: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2">
              <a:defRPr/>
            </a:pP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Control and diagnostic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tools</a:t>
            </a:r>
            <a:endParaRPr lang="fr-F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2">
              <a:defRPr/>
            </a:pP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Components and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sub-systems</a:t>
            </a:r>
            <a:endParaRPr lang="fr-F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2">
              <a:defRPr/>
            </a:pP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Novel</a:t>
            </a: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cell</a:t>
            </a: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fr-F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stack</a:t>
            </a:r>
            <a:r>
              <a:rPr lang="fr-F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architectures</a:t>
            </a:r>
          </a:p>
          <a:p>
            <a:pPr lvl="1">
              <a:defRPr/>
            </a:pPr>
            <a:endParaRPr lang="fr-F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  <a:defRPr/>
            </a:pP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Step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change in endurance,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robustness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durability</a:t>
            </a:r>
            <a:r>
              <a:rPr lang="fr-FR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cost</a:t>
            </a:r>
            <a:endParaRPr lang="fr-F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fr-FR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2378434" y="149686"/>
            <a:ext cx="6513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AA3 Stationary CHP</a:t>
            </a:r>
          </a:p>
          <a:p>
            <a:pPr algn="r" defTabSz="457200"/>
            <a:r>
              <a:rPr lang="en-US" sz="2400" b="1" dirty="0" smtClean="0">
                <a:solidFill>
                  <a:srgbClr val="EEECE1"/>
                </a:solidFill>
                <a:latin typeface="Arial" charset="0"/>
                <a:cs typeface="Arial" charset="0"/>
              </a:rPr>
              <a:t>Degradation &amp; Materials MAIP objectives</a:t>
            </a:r>
            <a:endParaRPr lang="en-US" sz="2400" b="1" dirty="0">
              <a:solidFill>
                <a:srgbClr val="EEECE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780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for JUs v3.0</Template>
  <TotalTime>5516</TotalTime>
  <Words>1017</Words>
  <Application>Microsoft Macintosh PowerPoint</Application>
  <PresentationFormat>On-screen Show (4:3)</PresentationFormat>
  <Paragraphs>188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PowerPoint Presentation</vt:lpstr>
      <vt:lpstr>PowerPoint Presentation</vt:lpstr>
      <vt:lpstr>Agenda Day 2 Afternoon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Kellen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presentation</dc:title>
  <dc:subject>European Hydrogen &amp; Fuel Cell Week | HFP General Stakeholder Assembly, Exhibition and Drive&amp;Ride</dc:subject>
  <dc:creator>Silvia Vaghi</dc:creator>
  <cp:keywords>HFP, GSA'08, EC, JTI</cp:keywords>
  <cp:lastModifiedBy>nikos lymberopoulos</cp:lastModifiedBy>
  <cp:revision>374</cp:revision>
  <cp:lastPrinted>2013-11-08T15:10:56Z</cp:lastPrinted>
  <dcterms:created xsi:type="dcterms:W3CDTF">2008-07-29T15:49:23Z</dcterms:created>
  <dcterms:modified xsi:type="dcterms:W3CDTF">2013-11-11T22:34:43Z</dcterms:modified>
  <cp:category>Presentation</cp:category>
</cp:coreProperties>
</file>