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3"/>
  </p:notesMasterIdLst>
  <p:sldIdLst>
    <p:sldId id="284" r:id="rId2"/>
    <p:sldId id="290" r:id="rId3"/>
    <p:sldId id="285" r:id="rId4"/>
    <p:sldId id="291" r:id="rId5"/>
    <p:sldId id="306" r:id="rId6"/>
    <p:sldId id="294" r:id="rId7"/>
    <p:sldId id="293" r:id="rId8"/>
    <p:sldId id="295" r:id="rId9"/>
    <p:sldId id="296" r:id="rId10"/>
    <p:sldId id="308" r:id="rId11"/>
    <p:sldId id="312" r:id="rId12"/>
    <p:sldId id="297" r:id="rId13"/>
    <p:sldId id="309" r:id="rId14"/>
    <p:sldId id="298" r:id="rId15"/>
    <p:sldId id="310" r:id="rId16"/>
    <p:sldId id="302" r:id="rId17"/>
    <p:sldId id="303" r:id="rId18"/>
    <p:sldId id="304" r:id="rId19"/>
    <p:sldId id="313" r:id="rId20"/>
    <p:sldId id="311" r:id="rId21"/>
    <p:sldId id="307" r:id="rId22"/>
  </p:sldIdLst>
  <p:sldSz cx="9144000" cy="6858000" type="screen4x3"/>
  <p:notesSz cx="7099300" cy="10234613"/>
  <p:defaultTextStyle>
    <a:defPPr>
      <a:defRPr lang="en-GB"/>
    </a:defPPr>
    <a:lvl1pPr algn="l" rtl="0" eaLnBrk="0" fontAlgn="base" hangingPunct="0">
      <a:spcBef>
        <a:spcPct val="20000"/>
      </a:spcBef>
      <a:spcAft>
        <a:spcPct val="0"/>
      </a:spcAft>
      <a:buClr>
        <a:srgbClr val="ED1C24"/>
      </a:buClr>
      <a:buFont typeface="Monotype Sorts" pitchFamily="2" charset="2"/>
      <a:defRPr b="1" kern="1200">
        <a:solidFill>
          <a:schemeClr val="tx1"/>
        </a:solidFill>
        <a:latin typeface="Calibri" pitchFamily="34" charset="0"/>
        <a:ea typeface="ヒラギノ角ゴ Pro W3" charset="-128"/>
        <a:cs typeface="Arial" pitchFamily="34" charset="0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rgbClr val="ED1C24"/>
      </a:buClr>
      <a:buFont typeface="Monotype Sorts" pitchFamily="2" charset="2"/>
      <a:defRPr b="1" kern="1200">
        <a:solidFill>
          <a:schemeClr val="tx1"/>
        </a:solidFill>
        <a:latin typeface="Calibri" pitchFamily="34" charset="0"/>
        <a:ea typeface="ヒラギノ角ゴ Pro W3" charset="-128"/>
        <a:cs typeface="Arial" pitchFamily="34" charset="0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rgbClr val="ED1C24"/>
      </a:buClr>
      <a:buFont typeface="Monotype Sorts" pitchFamily="2" charset="2"/>
      <a:defRPr b="1" kern="1200">
        <a:solidFill>
          <a:schemeClr val="tx1"/>
        </a:solidFill>
        <a:latin typeface="Calibri" pitchFamily="34" charset="0"/>
        <a:ea typeface="ヒラギノ角ゴ Pro W3" charset="-128"/>
        <a:cs typeface="Arial" pitchFamily="34" charset="0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rgbClr val="ED1C24"/>
      </a:buClr>
      <a:buFont typeface="Monotype Sorts" pitchFamily="2" charset="2"/>
      <a:defRPr b="1" kern="1200">
        <a:solidFill>
          <a:schemeClr val="tx1"/>
        </a:solidFill>
        <a:latin typeface="Calibri" pitchFamily="34" charset="0"/>
        <a:ea typeface="ヒラギノ角ゴ Pro W3" charset="-128"/>
        <a:cs typeface="Arial" pitchFamily="34" charset="0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rgbClr val="ED1C24"/>
      </a:buClr>
      <a:buFont typeface="Monotype Sorts" pitchFamily="2" charset="2"/>
      <a:defRPr b="1" kern="1200">
        <a:solidFill>
          <a:schemeClr val="tx1"/>
        </a:solidFill>
        <a:latin typeface="Calibri" pitchFamily="34" charset="0"/>
        <a:ea typeface="ヒラギノ角ゴ Pro W3" charset="-128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ヒラギノ角ゴ Pro W3" charset="-128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ヒラギノ角ゴ Pro W3" charset="-128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ヒラギノ角ゴ Pro W3" charset="-128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ヒラギノ角ゴ Pro W3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339933"/>
    <a:srgbClr val="000099"/>
    <a:srgbClr val="3366CC"/>
    <a:srgbClr val="0066CC"/>
    <a:srgbClr val="0000FF"/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SOFC%20raw%20data\Copy%20of%20mass_gain_table_jf_RS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29738323370612"/>
          <c:y val="5.0875984251968528E-2"/>
          <c:w val="0.7525036659028651"/>
          <c:h val="0.65116075691289588"/>
        </c:manualLayout>
      </c:layout>
      <c:scatterChart>
        <c:scatterStyle val="lineMarker"/>
        <c:varyColors val="0"/>
        <c:ser>
          <c:idx val="3"/>
          <c:order val="0"/>
          <c:tx>
            <c:strRef>
              <c:f>Blad1!$B$23</c:f>
              <c:strCache>
                <c:ptCount val="1"/>
                <c:pt idx="0">
                  <c:v>Uncoated</c:v>
                </c:pt>
              </c:strCache>
            </c:strRef>
          </c:tx>
          <c:spPr>
            <a:ln w="22225">
              <a:solidFill>
                <a:sysClr val="windowText" lastClr="000000"/>
              </a:solidFill>
            </a:ln>
          </c:spPr>
          <c:marker>
            <c:symbol val="x"/>
            <c:size val="7"/>
            <c:spPr>
              <a:ln w="15875">
                <a:solidFill>
                  <a:schemeClr val="tx1"/>
                </a:solidFill>
              </a:ln>
            </c:spPr>
          </c:marker>
          <c:xVal>
            <c:numRef>
              <c:f>(Blad1!$C$19;Blad1!$D$19;Blad1!$E$19;Blad1!$F$19;Blad1!$G$19;Blad1!$H$19;Blad1!$J$19)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24</c:v>
                </c:pt>
                <c:pt idx="3">
                  <c:v>72</c:v>
                </c:pt>
                <c:pt idx="4">
                  <c:v>168</c:v>
                </c:pt>
                <c:pt idx="5">
                  <c:v>500</c:v>
                </c:pt>
                <c:pt idx="6">
                  <c:v>3000</c:v>
                </c:pt>
              </c:numCache>
            </c:numRef>
          </c:xVal>
          <c:yVal>
            <c:numRef>
              <c:f>(Blad1!$C$23;Blad1!$D$23;Blad1!$E$23;Blad1!$F$23;Blad1!$G$23;Blad1!$H$23;Blad1!$J$23)</c:f>
              <c:numCache>
                <c:formatCode>0.00</c:formatCode>
                <c:ptCount val="7"/>
                <c:pt idx="0">
                  <c:v>0</c:v>
                </c:pt>
                <c:pt idx="1">
                  <c:v>5.000000000000001E-2</c:v>
                </c:pt>
                <c:pt idx="2" formatCode="General">
                  <c:v>0.1</c:v>
                </c:pt>
                <c:pt idx="3" formatCode="General">
                  <c:v>0.18900000000000064</c:v>
                </c:pt>
                <c:pt idx="4">
                  <c:v>0.31324074074074132</c:v>
                </c:pt>
                <c:pt idx="5">
                  <c:v>0.43000000000000038</c:v>
                </c:pt>
                <c:pt idx="6">
                  <c:v>1.3068888888888943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Blad1!$B$22</c:f>
              <c:strCache>
                <c:ptCount val="1"/>
                <c:pt idx="0">
                  <c:v>Co 800nm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triangl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Blad1!$C$19:$J$19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24</c:v>
                </c:pt>
                <c:pt idx="3">
                  <c:v>72</c:v>
                </c:pt>
                <c:pt idx="4">
                  <c:v>168</c:v>
                </c:pt>
                <c:pt idx="5">
                  <c:v>500</c:v>
                </c:pt>
                <c:pt idx="6">
                  <c:v>1000</c:v>
                </c:pt>
                <c:pt idx="7">
                  <c:v>3000</c:v>
                </c:pt>
              </c:numCache>
            </c:numRef>
          </c:xVal>
          <c:yVal>
            <c:numRef>
              <c:f>Blad1!$C$22:$J$22</c:f>
              <c:numCache>
                <c:formatCode>0.00</c:formatCode>
                <c:ptCount val="8"/>
                <c:pt idx="0">
                  <c:v>0</c:v>
                </c:pt>
                <c:pt idx="1">
                  <c:v>0.24000000000000021</c:v>
                </c:pt>
                <c:pt idx="2" formatCode="General">
                  <c:v>0.41000000000000031</c:v>
                </c:pt>
                <c:pt idx="3" formatCode="General">
                  <c:v>0.52800000000000002</c:v>
                </c:pt>
                <c:pt idx="4">
                  <c:v>0.58000000000000018</c:v>
                </c:pt>
                <c:pt idx="5">
                  <c:v>0.8</c:v>
                </c:pt>
                <c:pt idx="6">
                  <c:v>1.1700000000000021</c:v>
                </c:pt>
                <c:pt idx="7">
                  <c:v>1.8984444444444371</c:v>
                </c:pt>
              </c:numCache>
            </c:numRef>
          </c:yVal>
          <c:smooth val="0"/>
        </c:ser>
        <c:ser>
          <c:idx val="9"/>
          <c:order val="2"/>
          <c:tx>
            <c:strRef>
              <c:f>Blad1!$B$20</c:f>
              <c:strCache>
                <c:ptCount val="1"/>
                <c:pt idx="0">
                  <c:v>Ce 10/Co800nm</c:v>
                </c:pt>
              </c:strCache>
            </c:strRef>
          </c:tx>
          <c:spPr>
            <a:ln w="25400">
              <a:solidFill>
                <a:srgbClr val="EDA413"/>
              </a:solidFill>
            </a:ln>
          </c:spPr>
          <c:marker>
            <c:symbol val="x"/>
            <c:size val="7"/>
            <c:spPr>
              <a:ln w="15875">
                <a:solidFill>
                  <a:srgbClr val="FFC000"/>
                </a:solidFill>
              </a:ln>
            </c:spPr>
          </c:marker>
          <c:xVal>
            <c:numRef>
              <c:f>(Blad1!$C$19;Blad1!$D$19;Blad1!$G$19;Blad1!$H$19;Blad1!$I$19;Blad1!$J$19)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168</c:v>
                </c:pt>
                <c:pt idx="3">
                  <c:v>500</c:v>
                </c:pt>
                <c:pt idx="4">
                  <c:v>1000</c:v>
                </c:pt>
                <c:pt idx="5">
                  <c:v>3000</c:v>
                </c:pt>
              </c:numCache>
            </c:numRef>
          </c:xVal>
          <c:yVal>
            <c:numRef>
              <c:f>(Blad1!$C$20;Blad1!$D$20;Blad1!$G$20;Blad1!$H$20;Blad1!$I$20;Blad1!$J$20)</c:f>
              <c:numCache>
                <c:formatCode>0.00</c:formatCode>
                <c:ptCount val="6"/>
                <c:pt idx="0">
                  <c:v>0</c:v>
                </c:pt>
                <c:pt idx="1">
                  <c:v>0.22000000000000003</c:v>
                </c:pt>
                <c:pt idx="2">
                  <c:v>0.54</c:v>
                </c:pt>
                <c:pt idx="3">
                  <c:v>0.74000000000000243</c:v>
                </c:pt>
                <c:pt idx="4">
                  <c:v>0.89000000000000012</c:v>
                </c:pt>
                <c:pt idx="5">
                  <c:v>0.9684444444444531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186944"/>
        <c:axId val="81524608"/>
      </c:scatterChart>
      <c:valAx>
        <c:axId val="37186944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/>
                  <a:t>Time [h]</a:t>
                </a:r>
              </a:p>
            </c:rich>
          </c:tx>
          <c:layout>
            <c:manualLayout>
              <c:xMode val="edge"/>
              <c:yMode val="edge"/>
              <c:x val="0.48763171161531466"/>
              <c:y val="0.8136205586766636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81524608"/>
        <c:crosses val="autoZero"/>
        <c:crossBetween val="midCat"/>
      </c:valAx>
      <c:valAx>
        <c:axId val="81524608"/>
        <c:scaling>
          <c:orientation val="minMax"/>
          <c:max val="2.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sv-SE" sz="1200" b="0"/>
                  <a:t>Mas Gain [mg/cm</a:t>
                </a:r>
                <a:r>
                  <a:rPr lang="sv-SE" sz="1200" b="0" baseline="30000"/>
                  <a:t>2</a:t>
                </a:r>
                <a:r>
                  <a:rPr lang="sv-SE" sz="1200" b="0"/>
                  <a:t>]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37186944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0DE6FC-D6B7-4A8D-8E78-275C8F2F2B6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</dgm:pt>
    <dgm:pt modelId="{3D4ED45A-1D5D-4165-8D80-B8F9265EC5C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alt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</a:rPr>
            <a:t>WP3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altLang="en-US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</a:rPr>
            <a:t>Testing</a:t>
          </a:r>
        </a:p>
      </dgm:t>
    </dgm:pt>
    <dgm:pt modelId="{86B1CAEF-E007-40FC-9170-9ECD4D7E2969}" type="parTrans" cxnId="{FB675A4E-1716-4CE3-8D98-7DE9E7F5E45F}">
      <dgm:prSet/>
      <dgm:spPr/>
      <dgm:t>
        <a:bodyPr/>
        <a:lstStyle/>
        <a:p>
          <a:endParaRPr lang="en-US"/>
        </a:p>
      </dgm:t>
    </dgm:pt>
    <dgm:pt modelId="{7ED6AF32-8770-44AF-8BAF-0524710E6324}" type="sibTrans" cxnId="{FB675A4E-1716-4CE3-8D98-7DE9E7F5E45F}">
      <dgm:prSet/>
      <dgm:spPr/>
      <dgm:t>
        <a:bodyPr/>
        <a:lstStyle/>
        <a:p>
          <a:endParaRPr lang="en-US"/>
        </a:p>
      </dgm:t>
    </dgm:pt>
    <dgm:pt modelId="{635F1E54-99AE-4715-927A-8505747981F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da-DK" altLang="en-US" sz="1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ea typeface="ヒラギノ角ゴ Pro W3" charset="-128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</a:rPr>
            <a:t>WP4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altLang="en-US" sz="10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</a:rPr>
            <a:t>Modelling</a:t>
          </a:r>
          <a:r>
            <a:rPr kumimoji="0" lang="da-DK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</a:rPr>
            <a:t>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altLang="en-US" sz="10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</a:rPr>
            <a:t>reliability</a:t>
          </a:r>
          <a:endParaRPr kumimoji="0" lang="da-DK" altLang="en-US" sz="1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ea typeface="ヒラギノ角ゴ Pro W3" charset="-128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</a:rPr>
            <a:t>and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altLang="en-US" sz="10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</a:rPr>
            <a:t>durability</a:t>
          </a:r>
          <a:endParaRPr kumimoji="0" lang="da-DK" altLang="en-US" sz="1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ea typeface="ヒラギノ角ゴ Pro W3" charset="-128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da-DK" altLang="en-US" sz="1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ea typeface="ヒラギノ角ゴ Pro W3" charset="-128"/>
          </a:endParaRPr>
        </a:p>
      </dgm:t>
    </dgm:pt>
    <dgm:pt modelId="{CDF5C1A0-3079-4CBB-BDD2-2774A232627B}" type="parTrans" cxnId="{41B6DF88-CD0D-4E21-8170-57C3B77484C5}">
      <dgm:prSet/>
      <dgm:spPr/>
      <dgm:t>
        <a:bodyPr/>
        <a:lstStyle/>
        <a:p>
          <a:endParaRPr lang="en-US"/>
        </a:p>
      </dgm:t>
    </dgm:pt>
    <dgm:pt modelId="{5245BA66-A285-490A-AB88-7845E9BF4144}" type="sibTrans" cxnId="{41B6DF88-CD0D-4E21-8170-57C3B77484C5}">
      <dgm:prSet/>
      <dgm:spPr/>
      <dgm:t>
        <a:bodyPr/>
        <a:lstStyle/>
        <a:p>
          <a:endParaRPr lang="en-US"/>
        </a:p>
      </dgm:t>
    </dgm:pt>
    <dgm:pt modelId="{0CFAFCD9-D1A8-40AE-AEDB-4830B105259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</a:rPr>
            <a:t>WP5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altLang="en-US" sz="10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</a:rPr>
            <a:t>Stack</a:t>
          </a:r>
          <a:endParaRPr kumimoji="0" lang="da-DK" altLang="en-US" sz="1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ea typeface="ヒラギノ角ゴ Pro W3" charset="-128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altLang="en-US" sz="10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</a:rPr>
            <a:t>development</a:t>
          </a:r>
          <a:endParaRPr kumimoji="0" lang="da-DK" altLang="en-US" sz="1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ea typeface="ヒラギノ角ゴ Pro W3" charset="-128"/>
          </a:endParaRPr>
        </a:p>
      </dgm:t>
    </dgm:pt>
    <dgm:pt modelId="{4328863A-BE09-432E-AF27-9A58AF2FA7CA}" type="parTrans" cxnId="{40E5F3D3-CB54-4E1A-9068-9C901DB8D236}">
      <dgm:prSet/>
      <dgm:spPr/>
      <dgm:t>
        <a:bodyPr/>
        <a:lstStyle/>
        <a:p>
          <a:endParaRPr lang="en-US"/>
        </a:p>
      </dgm:t>
    </dgm:pt>
    <dgm:pt modelId="{D57ABB3D-4FB9-438C-B006-EC4A4DC80D35}" type="sibTrans" cxnId="{40E5F3D3-CB54-4E1A-9068-9C901DB8D236}">
      <dgm:prSet/>
      <dgm:spPr/>
      <dgm:t>
        <a:bodyPr/>
        <a:lstStyle/>
        <a:p>
          <a:endParaRPr lang="en-US"/>
        </a:p>
      </dgm:t>
    </dgm:pt>
    <dgm:pt modelId="{08A912FF-4055-4F90-875F-F190F945009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</a:rPr>
            <a:t>WP6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altLang="en-US" sz="10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</a:rPr>
            <a:t>Alloys</a:t>
          </a:r>
          <a:endParaRPr kumimoji="0" lang="da-DK" altLang="en-US" sz="1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ea typeface="ヒラギノ角ゴ Pro W3" charset="-128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</a:rPr>
            <a:t>and </a:t>
          </a:r>
          <a:r>
            <a:rPr kumimoji="0" lang="da-DK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</a:rPr>
            <a:t>coatings</a:t>
          </a:r>
        </a:p>
      </dgm:t>
    </dgm:pt>
    <dgm:pt modelId="{414B70E7-8B78-46BE-86ED-81B8A9972411}" type="parTrans" cxnId="{0DC16FAA-92D0-47C6-97ED-F4EE9E580BEE}">
      <dgm:prSet/>
      <dgm:spPr/>
      <dgm:t>
        <a:bodyPr/>
        <a:lstStyle/>
        <a:p>
          <a:endParaRPr lang="en-US"/>
        </a:p>
      </dgm:t>
    </dgm:pt>
    <dgm:pt modelId="{06EDB2E2-EF6F-47EE-B64E-50CD0466D564}" type="sibTrans" cxnId="{0DC16FAA-92D0-47C6-97ED-F4EE9E580BEE}">
      <dgm:prSet/>
      <dgm:spPr/>
      <dgm:t>
        <a:bodyPr/>
        <a:lstStyle/>
        <a:p>
          <a:endParaRPr lang="en-US"/>
        </a:p>
      </dgm:t>
    </dgm:pt>
    <dgm:pt modelId="{2D13496E-94CB-4906-A0A1-5EAB229ACC5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</a:rPr>
            <a:t>WP2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</a:rPr>
            <a:t>Cell </a:t>
          </a:r>
          <a:r>
            <a:rPr kumimoji="0" lang="da-DK" altLang="en-US" sz="10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</a:rPr>
            <a:t>development</a:t>
          </a:r>
          <a:endParaRPr kumimoji="0" lang="da-DK" altLang="en-US" sz="1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ea typeface="ヒラギノ角ゴ Pro W3" charset="-128"/>
          </a:endParaRPr>
        </a:p>
      </dgm:t>
    </dgm:pt>
    <dgm:pt modelId="{F0C140FB-E7A0-4488-AC14-43ADB818CFB7}" type="parTrans" cxnId="{501D168D-8F2F-4B9F-847C-54843166A873}">
      <dgm:prSet/>
      <dgm:spPr/>
      <dgm:t>
        <a:bodyPr/>
        <a:lstStyle/>
        <a:p>
          <a:endParaRPr lang="en-US"/>
        </a:p>
      </dgm:t>
    </dgm:pt>
    <dgm:pt modelId="{1C7FF4CF-0C6C-421E-B9B7-3F9496EA6EC0}" type="sibTrans" cxnId="{501D168D-8F2F-4B9F-847C-54843166A873}">
      <dgm:prSet/>
      <dgm:spPr/>
      <dgm:t>
        <a:bodyPr/>
        <a:lstStyle/>
        <a:p>
          <a:endParaRPr lang="en-US"/>
        </a:p>
      </dgm:t>
    </dgm:pt>
    <dgm:pt modelId="{24EB55B0-45DF-489B-B161-F668FFADB9DD}" type="pres">
      <dgm:prSet presAssocID="{BE0DE6FC-D6B7-4A8D-8E78-275C8F2F2B65}" presName="cycle" presStyleCnt="0">
        <dgm:presLayoutVars>
          <dgm:dir/>
          <dgm:resizeHandles val="exact"/>
        </dgm:presLayoutVars>
      </dgm:prSet>
      <dgm:spPr/>
    </dgm:pt>
    <dgm:pt modelId="{E8C537C7-A906-4D6F-B602-232DDE53A2CD}" type="pres">
      <dgm:prSet presAssocID="{3D4ED45A-1D5D-4165-8D80-B8F9265EC5C7}" presName="dummy" presStyleCnt="0"/>
      <dgm:spPr/>
    </dgm:pt>
    <dgm:pt modelId="{35E0E24C-E650-4980-9417-B85C59A54660}" type="pres">
      <dgm:prSet presAssocID="{3D4ED45A-1D5D-4165-8D80-B8F9265EC5C7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37320D-ABC3-427D-A2B1-D92B48279662}" type="pres">
      <dgm:prSet presAssocID="{7ED6AF32-8770-44AF-8BAF-0524710E6324}" presName="sibTrans" presStyleLbl="node1" presStyleIdx="0" presStyleCnt="5"/>
      <dgm:spPr/>
    </dgm:pt>
    <dgm:pt modelId="{C377A574-589C-443B-94D7-9935E2261D78}" type="pres">
      <dgm:prSet presAssocID="{635F1E54-99AE-4715-927A-8505747981F0}" presName="dummy" presStyleCnt="0"/>
      <dgm:spPr/>
    </dgm:pt>
    <dgm:pt modelId="{37FBCC0C-0291-4AE9-919E-DC7C212B2EB1}" type="pres">
      <dgm:prSet presAssocID="{635F1E54-99AE-4715-927A-8505747981F0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DEBCE-F5C9-4CE6-8868-7B349ACDDDE3}" type="pres">
      <dgm:prSet presAssocID="{5245BA66-A285-490A-AB88-7845E9BF4144}" presName="sibTrans" presStyleLbl="node1" presStyleIdx="1" presStyleCnt="5"/>
      <dgm:spPr/>
    </dgm:pt>
    <dgm:pt modelId="{4A98AD38-A1F2-4465-A8CC-D492026A50CD}" type="pres">
      <dgm:prSet presAssocID="{0CFAFCD9-D1A8-40AE-AEDB-4830B105259A}" presName="dummy" presStyleCnt="0"/>
      <dgm:spPr/>
    </dgm:pt>
    <dgm:pt modelId="{0B69D141-A130-46CF-8D1B-17B2A9FED665}" type="pres">
      <dgm:prSet presAssocID="{0CFAFCD9-D1A8-40AE-AEDB-4830B105259A}" presName="node" presStyleLbl="revTx" presStyleIdx="2" presStyleCnt="5" custScaleX="151239" custRadScaleRad="111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27C7A-25FB-421A-BC09-506AD697F321}" type="pres">
      <dgm:prSet presAssocID="{D57ABB3D-4FB9-438C-B006-EC4A4DC80D35}" presName="sibTrans" presStyleLbl="node1" presStyleIdx="2" presStyleCnt="5"/>
      <dgm:spPr/>
    </dgm:pt>
    <dgm:pt modelId="{6C4AB3B1-FEF7-481C-9DE0-AA30BBDDC684}" type="pres">
      <dgm:prSet presAssocID="{08A912FF-4055-4F90-875F-F190F945009D}" presName="dummy" presStyleCnt="0"/>
      <dgm:spPr/>
    </dgm:pt>
    <dgm:pt modelId="{4C2412D6-195F-4280-A1B2-A11778054865}" type="pres">
      <dgm:prSet presAssocID="{08A912FF-4055-4F90-875F-F190F945009D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A08C8-DB51-4BD3-A85C-4CF8E8573397}" type="pres">
      <dgm:prSet presAssocID="{06EDB2E2-EF6F-47EE-B64E-50CD0466D564}" presName="sibTrans" presStyleLbl="node1" presStyleIdx="3" presStyleCnt="5"/>
      <dgm:spPr/>
    </dgm:pt>
    <dgm:pt modelId="{1C97D052-1643-4DD5-9CB5-05864A002297}" type="pres">
      <dgm:prSet presAssocID="{2D13496E-94CB-4906-A0A1-5EAB229ACC50}" presName="dummy" presStyleCnt="0"/>
      <dgm:spPr/>
    </dgm:pt>
    <dgm:pt modelId="{2EC05696-BDB3-4F80-A3B2-0260839433B3}" type="pres">
      <dgm:prSet presAssocID="{2D13496E-94CB-4906-A0A1-5EAB229ACC50}" presName="node" presStyleLbl="revTx" presStyleIdx="4" presStyleCnt="5" custScaleX="111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D83AD-67C3-469B-8ECC-379ECE13B446}" type="pres">
      <dgm:prSet presAssocID="{1C7FF4CF-0C6C-421E-B9B7-3F9496EA6EC0}" presName="sibTrans" presStyleLbl="node1" presStyleIdx="4" presStyleCnt="5"/>
      <dgm:spPr/>
    </dgm:pt>
  </dgm:ptLst>
  <dgm:cxnLst>
    <dgm:cxn modelId="{40E5F3D3-CB54-4E1A-9068-9C901DB8D236}" srcId="{BE0DE6FC-D6B7-4A8D-8E78-275C8F2F2B65}" destId="{0CFAFCD9-D1A8-40AE-AEDB-4830B105259A}" srcOrd="2" destOrd="0" parTransId="{4328863A-BE09-432E-AF27-9A58AF2FA7CA}" sibTransId="{D57ABB3D-4FB9-438C-B006-EC4A4DC80D35}"/>
    <dgm:cxn modelId="{8C863DC0-2036-4EE1-8859-69A80D518239}" type="presOf" srcId="{06EDB2E2-EF6F-47EE-B64E-50CD0466D564}" destId="{490A08C8-DB51-4BD3-A85C-4CF8E8573397}" srcOrd="0" destOrd="0" presId="urn:microsoft.com/office/officeart/2005/8/layout/cycle1"/>
    <dgm:cxn modelId="{501D168D-8F2F-4B9F-847C-54843166A873}" srcId="{BE0DE6FC-D6B7-4A8D-8E78-275C8F2F2B65}" destId="{2D13496E-94CB-4906-A0A1-5EAB229ACC50}" srcOrd="4" destOrd="0" parTransId="{F0C140FB-E7A0-4488-AC14-43ADB818CFB7}" sibTransId="{1C7FF4CF-0C6C-421E-B9B7-3F9496EA6EC0}"/>
    <dgm:cxn modelId="{1DF14994-8C03-4E90-9FCB-A4B7374347A8}" type="presOf" srcId="{08A912FF-4055-4F90-875F-F190F945009D}" destId="{4C2412D6-195F-4280-A1B2-A11778054865}" srcOrd="0" destOrd="0" presId="urn:microsoft.com/office/officeart/2005/8/layout/cycle1"/>
    <dgm:cxn modelId="{2050184D-1242-4897-9FC8-885C70DAF6BB}" type="presOf" srcId="{0CFAFCD9-D1A8-40AE-AEDB-4830B105259A}" destId="{0B69D141-A130-46CF-8D1B-17B2A9FED665}" srcOrd="0" destOrd="0" presId="urn:microsoft.com/office/officeart/2005/8/layout/cycle1"/>
    <dgm:cxn modelId="{007C5299-0099-4CAF-8597-3E46BB0E0B13}" type="presOf" srcId="{BE0DE6FC-D6B7-4A8D-8E78-275C8F2F2B65}" destId="{24EB55B0-45DF-489B-B161-F668FFADB9DD}" srcOrd="0" destOrd="0" presId="urn:microsoft.com/office/officeart/2005/8/layout/cycle1"/>
    <dgm:cxn modelId="{0DC16FAA-92D0-47C6-97ED-F4EE9E580BEE}" srcId="{BE0DE6FC-D6B7-4A8D-8E78-275C8F2F2B65}" destId="{08A912FF-4055-4F90-875F-F190F945009D}" srcOrd="3" destOrd="0" parTransId="{414B70E7-8B78-46BE-86ED-81B8A9972411}" sibTransId="{06EDB2E2-EF6F-47EE-B64E-50CD0466D564}"/>
    <dgm:cxn modelId="{9B399C5F-E545-4697-BEAC-2E7953EC0C11}" type="presOf" srcId="{1C7FF4CF-0C6C-421E-B9B7-3F9496EA6EC0}" destId="{241D83AD-67C3-469B-8ECC-379ECE13B446}" srcOrd="0" destOrd="0" presId="urn:microsoft.com/office/officeart/2005/8/layout/cycle1"/>
    <dgm:cxn modelId="{A5918958-3DB3-48C1-BFA0-892AC3735280}" type="presOf" srcId="{D57ABB3D-4FB9-438C-B006-EC4A4DC80D35}" destId="{F6D27C7A-25FB-421A-BC09-506AD697F321}" srcOrd="0" destOrd="0" presId="urn:microsoft.com/office/officeart/2005/8/layout/cycle1"/>
    <dgm:cxn modelId="{08F0276A-59DE-431D-9AA0-9134DF5AB14B}" type="presOf" srcId="{2D13496E-94CB-4906-A0A1-5EAB229ACC50}" destId="{2EC05696-BDB3-4F80-A3B2-0260839433B3}" srcOrd="0" destOrd="0" presId="urn:microsoft.com/office/officeart/2005/8/layout/cycle1"/>
    <dgm:cxn modelId="{FB675A4E-1716-4CE3-8D98-7DE9E7F5E45F}" srcId="{BE0DE6FC-D6B7-4A8D-8E78-275C8F2F2B65}" destId="{3D4ED45A-1D5D-4165-8D80-B8F9265EC5C7}" srcOrd="0" destOrd="0" parTransId="{86B1CAEF-E007-40FC-9170-9ECD4D7E2969}" sibTransId="{7ED6AF32-8770-44AF-8BAF-0524710E6324}"/>
    <dgm:cxn modelId="{99C025D5-DAE9-4AB1-951A-88AE399A7160}" type="presOf" srcId="{5245BA66-A285-490A-AB88-7845E9BF4144}" destId="{4A4DEBCE-F5C9-4CE6-8868-7B349ACDDDE3}" srcOrd="0" destOrd="0" presId="urn:microsoft.com/office/officeart/2005/8/layout/cycle1"/>
    <dgm:cxn modelId="{41B6DF88-CD0D-4E21-8170-57C3B77484C5}" srcId="{BE0DE6FC-D6B7-4A8D-8E78-275C8F2F2B65}" destId="{635F1E54-99AE-4715-927A-8505747981F0}" srcOrd="1" destOrd="0" parTransId="{CDF5C1A0-3079-4CBB-BDD2-2774A232627B}" sibTransId="{5245BA66-A285-490A-AB88-7845E9BF4144}"/>
    <dgm:cxn modelId="{CB9E3865-1607-4292-A0A1-7F0372517C7D}" type="presOf" srcId="{7ED6AF32-8770-44AF-8BAF-0524710E6324}" destId="{A137320D-ABC3-427D-A2B1-D92B48279662}" srcOrd="0" destOrd="0" presId="urn:microsoft.com/office/officeart/2005/8/layout/cycle1"/>
    <dgm:cxn modelId="{226EAC7C-2C39-4885-984B-60498EDAD585}" type="presOf" srcId="{635F1E54-99AE-4715-927A-8505747981F0}" destId="{37FBCC0C-0291-4AE9-919E-DC7C212B2EB1}" srcOrd="0" destOrd="0" presId="urn:microsoft.com/office/officeart/2005/8/layout/cycle1"/>
    <dgm:cxn modelId="{779C0FDD-258F-480B-8B74-C64753A2338C}" type="presOf" srcId="{3D4ED45A-1D5D-4165-8D80-B8F9265EC5C7}" destId="{35E0E24C-E650-4980-9417-B85C59A54660}" srcOrd="0" destOrd="0" presId="urn:microsoft.com/office/officeart/2005/8/layout/cycle1"/>
    <dgm:cxn modelId="{E67AEA4A-7B96-4271-B963-F34DE5AD17AA}" type="presParOf" srcId="{24EB55B0-45DF-489B-B161-F668FFADB9DD}" destId="{E8C537C7-A906-4D6F-B602-232DDE53A2CD}" srcOrd="0" destOrd="0" presId="urn:microsoft.com/office/officeart/2005/8/layout/cycle1"/>
    <dgm:cxn modelId="{5A99D614-3BF0-4255-8B1D-FDCF6BC71ECB}" type="presParOf" srcId="{24EB55B0-45DF-489B-B161-F668FFADB9DD}" destId="{35E0E24C-E650-4980-9417-B85C59A54660}" srcOrd="1" destOrd="0" presId="urn:microsoft.com/office/officeart/2005/8/layout/cycle1"/>
    <dgm:cxn modelId="{BB533DFE-7855-48B7-91A0-8A668FB01AD2}" type="presParOf" srcId="{24EB55B0-45DF-489B-B161-F668FFADB9DD}" destId="{A137320D-ABC3-427D-A2B1-D92B48279662}" srcOrd="2" destOrd="0" presId="urn:microsoft.com/office/officeart/2005/8/layout/cycle1"/>
    <dgm:cxn modelId="{F507A3B2-C2B2-4D7B-9E68-DF58B44FC2D8}" type="presParOf" srcId="{24EB55B0-45DF-489B-B161-F668FFADB9DD}" destId="{C377A574-589C-443B-94D7-9935E2261D78}" srcOrd="3" destOrd="0" presId="urn:microsoft.com/office/officeart/2005/8/layout/cycle1"/>
    <dgm:cxn modelId="{76DE686D-5022-48F3-9ADD-A575D6D2C379}" type="presParOf" srcId="{24EB55B0-45DF-489B-B161-F668FFADB9DD}" destId="{37FBCC0C-0291-4AE9-919E-DC7C212B2EB1}" srcOrd="4" destOrd="0" presId="urn:microsoft.com/office/officeart/2005/8/layout/cycle1"/>
    <dgm:cxn modelId="{F426841E-59E4-49EF-9B29-FEFBED9E08E0}" type="presParOf" srcId="{24EB55B0-45DF-489B-B161-F668FFADB9DD}" destId="{4A4DEBCE-F5C9-4CE6-8868-7B349ACDDDE3}" srcOrd="5" destOrd="0" presId="urn:microsoft.com/office/officeart/2005/8/layout/cycle1"/>
    <dgm:cxn modelId="{CB7AF085-CE62-4956-9F3C-5FA4FB930BAF}" type="presParOf" srcId="{24EB55B0-45DF-489B-B161-F668FFADB9DD}" destId="{4A98AD38-A1F2-4465-A8CC-D492026A50CD}" srcOrd="6" destOrd="0" presId="urn:microsoft.com/office/officeart/2005/8/layout/cycle1"/>
    <dgm:cxn modelId="{EBDBBD05-595A-4A15-97A1-BE00438229E5}" type="presParOf" srcId="{24EB55B0-45DF-489B-B161-F668FFADB9DD}" destId="{0B69D141-A130-46CF-8D1B-17B2A9FED665}" srcOrd="7" destOrd="0" presId="urn:microsoft.com/office/officeart/2005/8/layout/cycle1"/>
    <dgm:cxn modelId="{E8F2C2CF-7035-439C-9D0C-B8301B6FC7F5}" type="presParOf" srcId="{24EB55B0-45DF-489B-B161-F668FFADB9DD}" destId="{F6D27C7A-25FB-421A-BC09-506AD697F321}" srcOrd="8" destOrd="0" presId="urn:microsoft.com/office/officeart/2005/8/layout/cycle1"/>
    <dgm:cxn modelId="{E174EF34-F013-43F6-A20A-06AD88F8F57B}" type="presParOf" srcId="{24EB55B0-45DF-489B-B161-F668FFADB9DD}" destId="{6C4AB3B1-FEF7-481C-9DE0-AA30BBDDC684}" srcOrd="9" destOrd="0" presId="urn:microsoft.com/office/officeart/2005/8/layout/cycle1"/>
    <dgm:cxn modelId="{F2EA54AC-1938-4A9F-876C-DC79B6FFDF6A}" type="presParOf" srcId="{24EB55B0-45DF-489B-B161-F668FFADB9DD}" destId="{4C2412D6-195F-4280-A1B2-A11778054865}" srcOrd="10" destOrd="0" presId="urn:microsoft.com/office/officeart/2005/8/layout/cycle1"/>
    <dgm:cxn modelId="{2CEFF398-7DAC-470F-B99D-57485DEED87B}" type="presParOf" srcId="{24EB55B0-45DF-489B-B161-F668FFADB9DD}" destId="{490A08C8-DB51-4BD3-A85C-4CF8E8573397}" srcOrd="11" destOrd="0" presId="urn:microsoft.com/office/officeart/2005/8/layout/cycle1"/>
    <dgm:cxn modelId="{538A4A09-4A77-43ED-9C66-DF43579D9372}" type="presParOf" srcId="{24EB55B0-45DF-489B-B161-F668FFADB9DD}" destId="{1C97D052-1643-4DD5-9CB5-05864A002297}" srcOrd="12" destOrd="0" presId="urn:microsoft.com/office/officeart/2005/8/layout/cycle1"/>
    <dgm:cxn modelId="{4626773F-749C-456E-BA2B-16BCEF96881B}" type="presParOf" srcId="{24EB55B0-45DF-489B-B161-F668FFADB9DD}" destId="{2EC05696-BDB3-4F80-A3B2-0260839433B3}" srcOrd="13" destOrd="0" presId="urn:microsoft.com/office/officeart/2005/8/layout/cycle1"/>
    <dgm:cxn modelId="{CC323A69-A5F6-4BB2-819C-CABF33551706}" type="presParOf" srcId="{24EB55B0-45DF-489B-B161-F668FFADB9DD}" destId="{241D83AD-67C3-469B-8ECC-379ECE13B446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0E24C-E650-4980-9417-B85C59A54660}">
      <dsp:nvSpPr>
        <dsp:cNvPr id="0" name=""/>
        <dsp:cNvSpPr/>
      </dsp:nvSpPr>
      <dsp:spPr>
        <a:xfrm>
          <a:off x="2008720" y="95121"/>
          <a:ext cx="783268" cy="783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altLang="en-US" sz="10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</a:rPr>
            <a:t>WP3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altLang="en-US" sz="10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</a:rPr>
            <a:t>Testing</a:t>
          </a:r>
        </a:p>
      </dsp:txBody>
      <dsp:txXfrm>
        <a:off x="2008720" y="95121"/>
        <a:ext cx="783268" cy="783268"/>
      </dsp:txXfrm>
    </dsp:sp>
    <dsp:sp modelId="{A137320D-ABC3-427D-A2B1-D92B48279662}">
      <dsp:nvSpPr>
        <dsp:cNvPr id="0" name=""/>
        <dsp:cNvSpPr/>
      </dsp:nvSpPr>
      <dsp:spPr>
        <a:xfrm>
          <a:off x="163485" y="72136"/>
          <a:ext cx="2940104" cy="2940104"/>
        </a:xfrm>
        <a:prstGeom prst="circularArrow">
          <a:avLst>
            <a:gd name="adj1" fmla="val 5195"/>
            <a:gd name="adj2" fmla="val 335535"/>
            <a:gd name="adj3" fmla="val 21294783"/>
            <a:gd name="adj4" fmla="val 19764888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BCC0C-0291-4AE9-919E-DC7C212B2EB1}">
      <dsp:nvSpPr>
        <dsp:cNvPr id="0" name=""/>
        <dsp:cNvSpPr/>
      </dsp:nvSpPr>
      <dsp:spPr>
        <a:xfrm>
          <a:off x="2482638" y="1553693"/>
          <a:ext cx="783268" cy="783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da-DK" altLang="en-US" sz="1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ea typeface="ヒラギノ角ゴ Pro W3" charset="-128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alt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</a:rPr>
            <a:t>WP4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altLang="en-US" sz="10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</a:rPr>
            <a:t>Modelling</a:t>
          </a:r>
          <a:r>
            <a:rPr kumimoji="0" lang="da-DK" alt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</a:rPr>
            <a:t>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altLang="en-US" sz="10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</a:rPr>
            <a:t>reliability</a:t>
          </a:r>
          <a:endParaRPr kumimoji="0" lang="da-DK" altLang="en-US" sz="1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ea typeface="ヒラギノ角ゴ Pro W3" charset="-128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alt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</a:rPr>
            <a:t>and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altLang="en-US" sz="10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</a:rPr>
            <a:t>durability</a:t>
          </a:r>
          <a:endParaRPr kumimoji="0" lang="da-DK" altLang="en-US" sz="1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ea typeface="ヒラギノ角ゴ Pro W3" charset="-128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da-DK" altLang="en-US" sz="1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ea typeface="ヒラギノ角ゴ Pro W3" charset="-128"/>
          </a:endParaRPr>
        </a:p>
      </dsp:txBody>
      <dsp:txXfrm>
        <a:off x="2482638" y="1553693"/>
        <a:ext cx="783268" cy="783268"/>
      </dsp:txXfrm>
    </dsp:sp>
    <dsp:sp modelId="{4A4DEBCE-F5C9-4CE6-8868-7B349ACDDDE3}">
      <dsp:nvSpPr>
        <dsp:cNvPr id="0" name=""/>
        <dsp:cNvSpPr/>
      </dsp:nvSpPr>
      <dsp:spPr>
        <a:xfrm>
          <a:off x="74878" y="203225"/>
          <a:ext cx="2940104" cy="2940104"/>
        </a:xfrm>
        <a:prstGeom prst="circularArrow">
          <a:avLst>
            <a:gd name="adj1" fmla="val 5195"/>
            <a:gd name="adj2" fmla="val 335535"/>
            <a:gd name="adj3" fmla="val 3176732"/>
            <a:gd name="adj4" fmla="val 1834764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9D141-A130-46CF-8D1B-17B2A9FED665}">
      <dsp:nvSpPr>
        <dsp:cNvPr id="0" name=""/>
        <dsp:cNvSpPr/>
      </dsp:nvSpPr>
      <dsp:spPr>
        <a:xfrm>
          <a:off x="1041233" y="2528256"/>
          <a:ext cx="1184607" cy="783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alt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</a:rPr>
            <a:t>WP5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altLang="en-US" sz="10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</a:rPr>
            <a:t>Stack</a:t>
          </a:r>
          <a:endParaRPr kumimoji="0" lang="da-DK" altLang="en-US" sz="1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ea typeface="ヒラギノ角ゴ Pro W3" charset="-128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altLang="en-US" sz="10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</a:rPr>
            <a:t>development</a:t>
          </a:r>
          <a:endParaRPr kumimoji="0" lang="da-DK" altLang="en-US" sz="1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ea typeface="ヒラギノ角ゴ Pro W3" charset="-128"/>
          </a:endParaRPr>
        </a:p>
      </dsp:txBody>
      <dsp:txXfrm>
        <a:off x="1041233" y="2528256"/>
        <a:ext cx="1184607" cy="783268"/>
      </dsp:txXfrm>
    </dsp:sp>
    <dsp:sp modelId="{F6D27C7A-25FB-421A-BC09-506AD697F321}">
      <dsp:nvSpPr>
        <dsp:cNvPr id="0" name=""/>
        <dsp:cNvSpPr/>
      </dsp:nvSpPr>
      <dsp:spPr>
        <a:xfrm>
          <a:off x="252092" y="203225"/>
          <a:ext cx="2940104" cy="2940104"/>
        </a:xfrm>
        <a:prstGeom prst="circularArrow">
          <a:avLst>
            <a:gd name="adj1" fmla="val 5195"/>
            <a:gd name="adj2" fmla="val 335535"/>
            <a:gd name="adj3" fmla="val 8629701"/>
            <a:gd name="adj4" fmla="val 7287733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412D6-195F-4280-A1B2-A11778054865}">
      <dsp:nvSpPr>
        <dsp:cNvPr id="0" name=""/>
        <dsp:cNvSpPr/>
      </dsp:nvSpPr>
      <dsp:spPr>
        <a:xfrm>
          <a:off x="1167" y="1553693"/>
          <a:ext cx="783268" cy="783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alt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</a:rPr>
            <a:t>WP6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altLang="en-US" sz="10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</a:rPr>
            <a:t>Alloys</a:t>
          </a:r>
          <a:endParaRPr kumimoji="0" lang="da-DK" altLang="en-US" sz="1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ea typeface="ヒラギノ角ゴ Pro W3" charset="-128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alt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</a:rPr>
            <a:t>and </a:t>
          </a:r>
          <a:r>
            <a:rPr kumimoji="0" lang="da-DK" alt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</a:rPr>
            <a:t>coatings</a:t>
          </a:r>
        </a:p>
      </dsp:txBody>
      <dsp:txXfrm>
        <a:off x="1167" y="1553693"/>
        <a:ext cx="783268" cy="783268"/>
      </dsp:txXfrm>
    </dsp:sp>
    <dsp:sp modelId="{490A08C8-DB51-4BD3-A85C-4CF8E8573397}">
      <dsp:nvSpPr>
        <dsp:cNvPr id="0" name=""/>
        <dsp:cNvSpPr/>
      </dsp:nvSpPr>
      <dsp:spPr>
        <a:xfrm>
          <a:off x="163485" y="72136"/>
          <a:ext cx="2940104" cy="2940104"/>
        </a:xfrm>
        <a:prstGeom prst="circularArrow">
          <a:avLst>
            <a:gd name="adj1" fmla="val 5195"/>
            <a:gd name="adj2" fmla="val 335535"/>
            <a:gd name="adj3" fmla="val 12299577"/>
            <a:gd name="adj4" fmla="val 10769682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05696-BDB3-4F80-A3B2-0260839433B3}">
      <dsp:nvSpPr>
        <dsp:cNvPr id="0" name=""/>
        <dsp:cNvSpPr/>
      </dsp:nvSpPr>
      <dsp:spPr>
        <a:xfrm>
          <a:off x="431901" y="95121"/>
          <a:ext cx="869639" cy="783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alt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</a:rPr>
            <a:t>WP2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da-DK" altLang="en-US" sz="1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</a:rPr>
            <a:t>Cell </a:t>
          </a:r>
          <a:r>
            <a:rPr kumimoji="0" lang="da-DK" altLang="en-US" sz="10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</a:rPr>
            <a:t>development</a:t>
          </a:r>
          <a:endParaRPr kumimoji="0" lang="da-DK" altLang="en-US" sz="10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  <a:ea typeface="ヒラギノ角ゴ Pro W3" charset="-128"/>
          </a:endParaRPr>
        </a:p>
      </dsp:txBody>
      <dsp:txXfrm>
        <a:off x="431901" y="95121"/>
        <a:ext cx="869639" cy="783268"/>
      </dsp:txXfrm>
    </dsp:sp>
    <dsp:sp modelId="{241D83AD-67C3-469B-8ECC-379ECE13B446}">
      <dsp:nvSpPr>
        <dsp:cNvPr id="0" name=""/>
        <dsp:cNvSpPr/>
      </dsp:nvSpPr>
      <dsp:spPr>
        <a:xfrm>
          <a:off x="163485" y="72136"/>
          <a:ext cx="2940104" cy="2940104"/>
        </a:xfrm>
        <a:prstGeom prst="circularArrow">
          <a:avLst>
            <a:gd name="adj1" fmla="val 5195"/>
            <a:gd name="adj2" fmla="val 335535"/>
            <a:gd name="adj3" fmla="val 16867279"/>
            <a:gd name="adj4" fmla="val 15315418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0.74304</cdr:x>
      <cdr:y>0.45946</cdr:y>
    </cdr:from>
    <cdr:to>
      <cdr:x>0.817</cdr:x>
      <cdr:y>0.5472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033236" y="1224136"/>
          <a:ext cx="301920" cy="2337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200" dirty="0" err="1" smtClean="0">
              <a:solidFill>
                <a:srgbClr val="EDA413"/>
              </a:solidFill>
              <a:latin typeface="+mn-lt"/>
            </a:rPr>
            <a:t>Co+Ce</a:t>
          </a:r>
          <a:endParaRPr lang="de-DE" sz="1200" dirty="0">
            <a:solidFill>
              <a:srgbClr val="EDA413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0.75475</cdr:x>
      <cdr:y>0.1688</cdr:y>
    </cdr:from>
    <cdr:to>
      <cdr:x>0.82871</cdr:x>
      <cdr:y>0.25654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081041" y="504056"/>
          <a:ext cx="301921" cy="262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200" dirty="0">
              <a:solidFill>
                <a:srgbClr val="00B050"/>
              </a:solidFill>
              <a:latin typeface="+mn-lt"/>
            </a:rPr>
            <a:t>Co</a:t>
          </a:r>
        </a:p>
      </cdr:txBody>
    </cdr:sp>
  </cdr:relSizeAnchor>
  <cdr:relSizeAnchor xmlns:cdr="http://schemas.openxmlformats.org/drawingml/2006/chartDrawing">
    <cdr:from>
      <cdr:x>0.75475</cdr:x>
      <cdr:y>0.33324</cdr:y>
    </cdr:from>
    <cdr:to>
      <cdr:x>0.82871</cdr:x>
      <cdr:y>0.42098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081041" y="995097"/>
          <a:ext cx="301921" cy="262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200" dirty="0" err="1">
              <a:solidFill>
                <a:schemeClr val="tx1"/>
              </a:solidFill>
              <a:latin typeface="+mn-lt"/>
            </a:rPr>
            <a:t>uncoated</a:t>
          </a:r>
          <a:endParaRPr lang="de-DE" sz="1200" dirty="0">
            <a:solidFill>
              <a:schemeClr val="tx1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0.00496</cdr:x>
      <cdr:y>0.00715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spcBef>
                <a:spcPct val="0"/>
              </a:spcBef>
              <a:buClrTx/>
              <a:buFontTx/>
              <a:buNone/>
              <a:defRPr sz="1300" b="0">
                <a:latin typeface="Arial" pitchFamily="34" charset="0"/>
              </a:defRPr>
            </a:lvl1pPr>
          </a:lstStyle>
          <a:p>
            <a:endParaRPr lang="da-DK" alt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spcBef>
                <a:spcPct val="0"/>
              </a:spcBef>
              <a:buClrTx/>
              <a:buFontTx/>
              <a:buNone/>
              <a:defRPr sz="1300" b="0">
                <a:latin typeface="Arial" pitchFamily="34" charset="0"/>
              </a:defRPr>
            </a:lvl1pPr>
          </a:lstStyle>
          <a:p>
            <a:endParaRPr lang="da-DK" alt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spcBef>
                <a:spcPct val="0"/>
              </a:spcBef>
              <a:buClrTx/>
              <a:buFontTx/>
              <a:buNone/>
              <a:defRPr sz="1300" b="0">
                <a:latin typeface="Arial" pitchFamily="34" charset="0"/>
              </a:defRPr>
            </a:lvl1pPr>
          </a:lstStyle>
          <a:p>
            <a:endParaRPr lang="da-DK" altLang="en-US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spcBef>
                <a:spcPct val="0"/>
              </a:spcBef>
              <a:buClrTx/>
              <a:buFontTx/>
              <a:buNone/>
              <a:defRPr sz="1300" b="0">
                <a:latin typeface="Arial" pitchFamily="34" charset="0"/>
              </a:defRPr>
            </a:lvl1pPr>
          </a:lstStyle>
          <a:p>
            <a:fld id="{AD74F2C5-E1CE-4D3B-A893-312B216F7C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2298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686050" indent="-24765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3143250" indent="-24765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600450" indent="-24765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4057650" indent="-24765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fld id="{8234EFED-1F3C-4A9F-A3D6-6080050132B7}" type="slidenum">
              <a:rPr lang="en-GB" altLang="en-US">
                <a:latin typeface="Arial" pitchFamily="34" charset="0"/>
              </a:rPr>
              <a:pPr/>
              <a:t>1</a:t>
            </a:fld>
            <a:endParaRPr lang="en-GB" altLang="en-US">
              <a:latin typeface="Arial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8863" y="804863"/>
            <a:ext cx="5027612" cy="3770312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897438"/>
            <a:ext cx="5213350" cy="4576762"/>
          </a:xfrm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686050" indent="-24765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3143250" indent="-24765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600450" indent="-24765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4057650" indent="-24765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fld id="{6A750C06-6066-410C-B02D-2FED04F74EF8}" type="slidenum">
              <a:rPr lang="en-GB" altLang="en-US">
                <a:latin typeface="Arial" pitchFamily="34" charset="0"/>
              </a:rPr>
              <a:pPr/>
              <a:t>3</a:t>
            </a:fld>
            <a:endParaRPr lang="en-GB" altLang="en-US"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8863" y="804863"/>
            <a:ext cx="5027612" cy="3770312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897438"/>
            <a:ext cx="5213350" cy="4576762"/>
          </a:xfrm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8" tIns="49520" rIns="99038" bIns="49520" anchor="b"/>
          <a:lstStyle>
            <a:lvl1pPr defTabSz="990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686050" indent="-24765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3143250" indent="-24765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600450" indent="-24765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4057650" indent="-24765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1A9AC7A-4ACA-4258-B7C9-92E9C95F3437}" type="slidenum">
              <a:rPr lang="en-GB" altLang="en-US" sz="1300" b="0">
                <a:latin typeface="Arial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GB" altLang="en-US" sz="1300" b="0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8863" y="804863"/>
            <a:ext cx="5027612" cy="3770312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025" y="4897438"/>
            <a:ext cx="5213350" cy="4576762"/>
          </a:xfrm>
        </p:spPr>
        <p:txBody>
          <a:bodyPr lIns="99038" tIns="49520" rIns="99038" bIns="49520"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da-DK" altLang="en-US" smtClean="0">
              <a:latin typeface="Arial" pitchFamily="34" charset="0"/>
            </a:endParaRPr>
          </a:p>
        </p:txBody>
      </p:sp>
      <p:sp>
        <p:nvSpPr>
          <p:cNvPr id="44036" name="Foliennummernplatzhalt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686050" indent="-24765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3143250" indent="-24765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600450" indent="-24765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4057650" indent="-24765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C69D16D-2B39-4AF9-9A3E-1027FAFDF19F}" type="slidenum">
              <a:rPr lang="de-DE" altLang="en-US" sz="1300" b="0">
                <a:latin typeface="Calibri" pitchFamily="34" charset="0"/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en-US" sz="1300" b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da-DK" altLang="en-US" smtClean="0">
              <a:latin typeface="Arial" pitchFamily="34" charset="0"/>
            </a:endParaRPr>
          </a:p>
        </p:txBody>
      </p:sp>
      <p:sp>
        <p:nvSpPr>
          <p:cNvPr id="46084" name="Foliennummernplatzhalt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686050" indent="-24765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3143250" indent="-24765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600450" indent="-24765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4057650" indent="-247650" defTabSz="990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707ED4A-9978-46B1-9A04-7BDCD4C94A5D}" type="slidenum">
              <a:rPr lang="de-DE" altLang="en-US" sz="1300" b="0">
                <a:latin typeface="Calibri" pitchFamily="34" charset="0"/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en-US" sz="1300" b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>
          <a:xfrm>
            <a:off x="955675" y="4872038"/>
            <a:ext cx="5173663" cy="4562475"/>
          </a:xfrm>
        </p:spPr>
        <p:txBody>
          <a:bodyPr lIns="0" tIns="0" rIns="0" bIns="0"/>
          <a:lstStyle/>
          <a:p>
            <a:pPr eaLnBrk="1" hangingPunct="1"/>
            <a:endParaRPr lang="da-DK" altLang="en-US" smtClean="0">
              <a:latin typeface="Arial" pitchFamily="34" charset="0"/>
            </a:endParaRPr>
          </a:p>
        </p:txBody>
      </p:sp>
      <p:sp>
        <p:nvSpPr>
          <p:cNvPr id="48132" name="Foliennummernplatzhalter 3"/>
          <p:cNvSpPr txBox="1">
            <a:spLocks noGrp="1"/>
          </p:cNvSpPr>
          <p:nvPr/>
        </p:nvSpPr>
        <p:spPr bwMode="auto">
          <a:xfrm>
            <a:off x="4060825" y="9745663"/>
            <a:ext cx="3025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968375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804863" indent="-309563" defTabSz="968375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238250" indent="-247650" defTabSz="968375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733550" indent="-247650" defTabSz="968375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228850" indent="-247650" defTabSz="968375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686050" indent="-24765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3143250" indent="-24765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600450" indent="-24765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4057650" indent="-24765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446BF6F2-AABB-43A3-B62A-C88BC7B2D541}" type="slidenum">
              <a:rPr lang="de-DE" altLang="en-US" sz="1300" b="0">
                <a:latin typeface="Times New Roman" pitchFamily="18" charset="0"/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en-US" sz="1300" b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79" name="Notizenplatzhalter 2"/>
          <p:cNvSpPr>
            <a:spLocks noGrp="1"/>
          </p:cNvSpPr>
          <p:nvPr>
            <p:ph type="body" idx="1"/>
          </p:nvPr>
        </p:nvSpPr>
        <p:spPr>
          <a:xfrm>
            <a:off x="955675" y="4872038"/>
            <a:ext cx="5173663" cy="4562475"/>
          </a:xfrm>
        </p:spPr>
        <p:txBody>
          <a:bodyPr lIns="0" tIns="0" rIns="0" bIns="0"/>
          <a:lstStyle/>
          <a:p>
            <a:pPr eaLnBrk="1" hangingPunct="1"/>
            <a:endParaRPr lang="da-DK" altLang="en-US" smtClean="0">
              <a:latin typeface="Arial" pitchFamily="34" charset="0"/>
            </a:endParaRPr>
          </a:p>
        </p:txBody>
      </p:sp>
      <p:sp>
        <p:nvSpPr>
          <p:cNvPr id="50180" name="Foliennummernplatzhalter 3"/>
          <p:cNvSpPr txBox="1">
            <a:spLocks noGrp="1"/>
          </p:cNvSpPr>
          <p:nvPr/>
        </p:nvSpPr>
        <p:spPr bwMode="auto">
          <a:xfrm>
            <a:off x="4060825" y="9745663"/>
            <a:ext cx="3025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968375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804863" indent="-309563" defTabSz="968375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238250" indent="-247650" defTabSz="968375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733550" indent="-247650" defTabSz="968375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228850" indent="-247650" defTabSz="968375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686050" indent="-24765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3143250" indent="-24765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600450" indent="-24765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4057650" indent="-247650" defTabSz="9683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CB59D13B-39FD-43D9-BCE7-6B76D3D13ED4}" type="slidenum">
              <a:rPr lang="de-DE" altLang="en-US" sz="1300" b="0">
                <a:latin typeface="Times New Roman" pitchFamily="18" charset="0"/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DE" altLang="en-US" sz="1300" b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3605C-85D5-4EBE-9093-56432B155E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17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7A68E-EE21-4AFF-910C-222F354D80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885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98425"/>
            <a:ext cx="2057400" cy="6224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98425"/>
            <a:ext cx="6019800" cy="6224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01BFA-FAA5-48E2-8C9B-CD5358994A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D822E-2BD6-4D55-9204-71151960D7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44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BE5B6-84C2-41F4-8BC9-7D855A9896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20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57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57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26F4E-7779-4C9F-82E5-4213088966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22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F8D99-F62C-43E7-AD66-CADDE06D41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01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D60C6-ABB4-47EC-B21A-A5BCBE0F5E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422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586B2-7866-44B6-817B-CBA60E9F1B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29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D514F-71EB-4FF7-B77D-403681814C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34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33E32-03AA-4084-A3A7-3761F66E41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49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CH JU - Power Point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09675" y="-98425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25700"/>
            <a:ext cx="82296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 b="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sz="1200" b="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 b="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C9DFB9D-931D-4112-A697-1811667CCC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2pPr>
      <a:lvl3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3pPr>
      <a:lvl4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4pPr>
      <a:lvl5pPr marL="3429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5pPr>
      <a:lvl6pPr marL="8001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6pPr>
      <a:lvl7pPr marL="12573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7pPr>
      <a:lvl8pPr marL="17145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8pPr>
      <a:lvl9pPr marL="2171700" indent="-342900" algn="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  <a:ea typeface="ヒラギノ角ゴ Pro W3" charset="-128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94C84"/>
        </a:buClr>
        <a:buFont typeface="Arial" pitchFamily="34" charset="0"/>
        <a:buChar char="•"/>
        <a:defRPr sz="3200">
          <a:solidFill>
            <a:srgbClr val="194C84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Arial" pitchFamily="34" charset="0"/>
        <a:buChar char="–"/>
        <a:defRPr sz="2800">
          <a:solidFill>
            <a:srgbClr val="008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Microsoft_Excel_97-2003_Worksheet2.xls"/><Relationship Id="rId7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emf"/><Relationship Id="rId11" Type="http://schemas.openxmlformats.org/officeDocument/2006/relationships/image" Target="../media/image30.jpeg"/><Relationship Id="rId5" Type="http://schemas.openxmlformats.org/officeDocument/2006/relationships/oleObject" Target="../embeddings/Microsoft_Excel_97-2003_Worksheet3.xls"/><Relationship Id="rId10" Type="http://schemas.openxmlformats.org/officeDocument/2006/relationships/image" Target="../media/image29.jpeg"/><Relationship Id="rId4" Type="http://schemas.openxmlformats.org/officeDocument/2006/relationships/image" Target="../media/image25.emf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Excel_97-2003_Worksheet5.xls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body" idx="1"/>
          </p:nvPr>
        </p:nvSpPr>
        <p:spPr>
          <a:xfrm>
            <a:off x="755650" y="1989138"/>
            <a:ext cx="7780338" cy="4548187"/>
          </a:xfrm>
        </p:spPr>
        <p:txBody>
          <a:bodyPr/>
          <a:lstStyle/>
          <a:p>
            <a:pPr marL="361950" indent="-361950" algn="ctr" defTabSz="966788"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4400" b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METSAPP</a:t>
            </a:r>
          </a:p>
          <a:p>
            <a:pPr marL="361950" indent="-361950" algn="ctr" defTabSz="966788"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2800" b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Metal supported SOFC technology for stationary and mobile applications</a:t>
            </a:r>
          </a:p>
          <a:p>
            <a:pPr marL="361950" indent="-361950" algn="ctr" defTabSz="966788"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4400" b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(GA number 278257)</a:t>
            </a:r>
          </a:p>
          <a:p>
            <a:pPr marL="361950" indent="-361950" algn="ctr" defTabSz="966788">
              <a:spcBef>
                <a:spcPct val="0"/>
              </a:spcBef>
              <a:buFont typeface="Arial" pitchFamily="34" charset="0"/>
              <a:buNone/>
            </a:pPr>
            <a:endParaRPr lang="fr-BE" altLang="en-US" sz="2800" i="1" smtClean="0">
              <a:solidFill>
                <a:schemeClr val="tx1"/>
              </a:solidFill>
              <a:latin typeface="Calibri" pitchFamily="34" charset="0"/>
            </a:endParaRPr>
          </a:p>
          <a:p>
            <a:pPr marL="361950" indent="-361950" algn="ctr" defTabSz="966788">
              <a:spcBef>
                <a:spcPct val="0"/>
              </a:spcBef>
              <a:buFont typeface="Arial" pitchFamily="34" charset="0"/>
              <a:buNone/>
            </a:pPr>
            <a:endParaRPr lang="fr-BE" altLang="en-US" sz="2800" i="1" smtClean="0">
              <a:solidFill>
                <a:schemeClr val="tx1"/>
              </a:solidFill>
              <a:latin typeface="Calibri" pitchFamily="34" charset="0"/>
            </a:endParaRPr>
          </a:p>
          <a:p>
            <a:pPr marL="361950" indent="-361950" algn="ctr" defTabSz="966788">
              <a:spcBef>
                <a:spcPct val="0"/>
              </a:spcBef>
              <a:buFont typeface="Arial" pitchFamily="34" charset="0"/>
              <a:buNone/>
            </a:pPr>
            <a:r>
              <a:rPr lang="fr-BE" altLang="en-US" sz="2800" i="1" smtClean="0">
                <a:solidFill>
                  <a:schemeClr val="tx1"/>
                </a:solidFill>
                <a:latin typeface="Calibri" pitchFamily="34" charset="0"/>
              </a:rPr>
              <a:t>Niels Christiansen</a:t>
            </a:r>
          </a:p>
          <a:p>
            <a:pPr marL="361950" indent="-361950" algn="ctr" defTabSz="966788"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2800" smtClean="0">
                <a:solidFill>
                  <a:schemeClr val="tx1"/>
                </a:solidFill>
                <a:latin typeface="Calibri" pitchFamily="34" charset="0"/>
              </a:rPr>
              <a:t>Topsoe Fuel Cell A/S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/>
          </p:cNvSpPr>
          <p:nvPr>
            <p:ph type="title"/>
          </p:nvPr>
        </p:nvSpPr>
        <p:spPr>
          <a:xfrm>
            <a:off x="4572000" y="-100013"/>
            <a:ext cx="4381500" cy="1008063"/>
          </a:xfrm>
        </p:spPr>
        <p:txBody>
          <a:bodyPr/>
          <a:lstStyle/>
          <a:p>
            <a:r>
              <a:rPr lang="da-DK" altLang="en-US" sz="2400" b="1" smtClean="0">
                <a:latin typeface="Calibri" pitchFamily="34" charset="0"/>
              </a:rPr>
              <a:t>Cell performance and durability </a:t>
            </a:r>
          </a:p>
        </p:txBody>
      </p:sp>
      <p:graphicFrame>
        <p:nvGraphicFramePr>
          <p:cNvPr id="61444" name="Diagramm 675"/>
          <p:cNvGraphicFramePr>
            <a:graphicFrameLocks noGrp="1"/>
          </p:cNvGraphicFramePr>
          <p:nvPr>
            <p:ph idx="1"/>
          </p:nvPr>
        </p:nvGraphicFramePr>
        <p:xfrm>
          <a:off x="323850" y="1665288"/>
          <a:ext cx="4133850" cy="248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9" r:id="rId3" imgW="4133446" imgH="2481287" progId="Excel.Chart.8">
                  <p:embed/>
                </p:oleObj>
              </mc:Choice>
              <mc:Fallback>
                <p:oleObj r:id="rId3" imgW="4133446" imgH="2481287" progId="Excel.Chart.8">
                  <p:embed/>
                  <p:pic>
                    <p:nvPicPr>
                      <p:cNvPr id="0" name="Diagramm 67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665288"/>
                        <a:ext cx="4133850" cy="248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2411413" y="1736725"/>
            <a:ext cx="1349375" cy="739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"/>
              </a:spcAft>
              <a:buClrTx/>
              <a:buFontTx/>
              <a:buNone/>
            </a:pPr>
            <a:r>
              <a:rPr lang="de-DE" altLang="en-US" sz="1000">
                <a:latin typeface="Arial" pitchFamily="34" charset="0"/>
                <a:ea typeface="ＭＳ Ｐゴシック" pitchFamily="34" charset="-128"/>
              </a:rPr>
              <a:t>anode infiltration A</a:t>
            </a:r>
          </a:p>
          <a:p>
            <a:pPr eaLnBrk="1" hangingPunct="1">
              <a:spcBef>
                <a:spcPct val="0"/>
              </a:spcBef>
              <a:spcAft>
                <a:spcPts val="100"/>
              </a:spcAft>
              <a:buClrTx/>
              <a:buFontTx/>
              <a:buNone/>
            </a:pPr>
            <a:r>
              <a:rPr lang="de-DE" altLang="en-US" sz="1000">
                <a:latin typeface="Arial" pitchFamily="34" charset="0"/>
                <a:ea typeface="ＭＳ Ｐゴシック" pitchFamily="34" charset="-128"/>
              </a:rPr>
              <a:t>anode infiltration B</a:t>
            </a:r>
          </a:p>
          <a:p>
            <a:pPr eaLnBrk="1" hangingPunct="1">
              <a:spcBef>
                <a:spcPct val="0"/>
              </a:spcBef>
              <a:spcAft>
                <a:spcPts val="100"/>
              </a:spcAft>
              <a:buClrTx/>
              <a:buFontTx/>
              <a:buNone/>
            </a:pPr>
            <a:r>
              <a:rPr lang="de-DE" altLang="en-US" sz="1000">
                <a:latin typeface="Arial" pitchFamily="34" charset="0"/>
                <a:ea typeface="ＭＳ Ｐゴシック" pitchFamily="34" charset="-128"/>
              </a:rPr>
              <a:t>anode infiltration C</a:t>
            </a:r>
          </a:p>
          <a:p>
            <a:pPr eaLnBrk="1" hangingPunct="1">
              <a:spcBef>
                <a:spcPct val="0"/>
              </a:spcBef>
              <a:spcAft>
                <a:spcPts val="100"/>
              </a:spcAft>
              <a:buClrTx/>
              <a:buFontTx/>
              <a:buNone/>
            </a:pPr>
            <a:r>
              <a:rPr lang="de-DE" altLang="en-US" sz="1000">
                <a:latin typeface="Arial" pitchFamily="34" charset="0"/>
                <a:ea typeface="ＭＳ Ｐゴシック" pitchFamily="34" charset="-128"/>
              </a:rPr>
              <a:t>anode infiltration D</a:t>
            </a:r>
            <a:endParaRPr lang="da-DK" altLang="en-US" sz="100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61449" name="Picture 2" descr="Test_durability_05vs16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3" b="4727"/>
          <a:stretch>
            <a:fillRect/>
          </a:stretch>
        </p:blipFill>
        <p:spPr bwMode="auto">
          <a:xfrm>
            <a:off x="611188" y="4437063"/>
            <a:ext cx="34956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284538"/>
            <a:ext cx="28575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5076825" y="2522538"/>
            <a:ext cx="2746375" cy="762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algn="ctr"/>
            <a:r>
              <a:rPr lang="da-DK" altLang="en-US" sz="2000" dirty="0">
                <a:latin typeface="Calibri" pitchFamily="34" charset="0"/>
              </a:rPr>
              <a:t>STN/</a:t>
            </a:r>
            <a:r>
              <a:rPr lang="da-DK" altLang="en-US" sz="2000" dirty="0" err="1">
                <a:latin typeface="Calibri" pitchFamily="34" charset="0"/>
              </a:rPr>
              <a:t>FeCr</a:t>
            </a:r>
            <a:r>
              <a:rPr lang="da-DK" altLang="en-US" sz="2000" dirty="0">
                <a:latin typeface="Calibri" pitchFamily="34" charset="0"/>
              </a:rPr>
              <a:t> anode </a:t>
            </a:r>
          </a:p>
          <a:p>
            <a:pPr algn="ctr"/>
            <a:r>
              <a:rPr lang="da-DK" altLang="en-US" sz="2000" dirty="0">
                <a:latin typeface="Calibri" pitchFamily="34" charset="0"/>
              </a:rPr>
              <a:t>Ni/CeO</a:t>
            </a:r>
            <a:r>
              <a:rPr lang="da-DK" altLang="en-US" sz="2000" baseline="-25000" dirty="0">
                <a:latin typeface="Calibri" pitchFamily="34" charset="0"/>
              </a:rPr>
              <a:t>2</a:t>
            </a:r>
            <a:r>
              <a:rPr lang="da-DK" altLang="en-US" sz="2000" dirty="0">
                <a:latin typeface="Calibri" pitchFamily="34" charset="0"/>
              </a:rPr>
              <a:t> </a:t>
            </a:r>
            <a:r>
              <a:rPr lang="da-DK" altLang="en-US" sz="2000" dirty="0" err="1">
                <a:latin typeface="Calibri" pitchFamily="34" charset="0"/>
              </a:rPr>
              <a:t>nano</a:t>
            </a:r>
            <a:r>
              <a:rPr lang="da-DK" altLang="en-US" sz="2000" dirty="0">
                <a:latin typeface="Calibri" pitchFamily="34" charset="0"/>
              </a:rPr>
              <a:t> </a:t>
            </a:r>
            <a:r>
              <a:rPr lang="da-DK" altLang="en-US" sz="2000" dirty="0" err="1">
                <a:latin typeface="Calibri" pitchFamily="34" charset="0"/>
              </a:rPr>
              <a:t>infiltrated</a:t>
            </a:r>
            <a:endParaRPr lang="da-DK" altLang="en-US" sz="2000" dirty="0">
              <a:latin typeface="Calibri" pitchFamily="34" charset="0"/>
            </a:endParaRP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7253288" y="6021388"/>
            <a:ext cx="990600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a-DK" altLang="en-US">
                <a:latin typeface="Calibri" pitchFamily="34" charset="0"/>
              </a:rPr>
              <a:t>(DTU)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755650" y="1341438"/>
            <a:ext cx="2266880" cy="40229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da-DK" alt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Materials screening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755650" y="4076700"/>
            <a:ext cx="1229289" cy="40229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da-DK" altLang="en-US" sz="20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Durability</a:t>
            </a:r>
            <a:endParaRPr lang="da-DK" altLang="en-US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7824" y="188640"/>
            <a:ext cx="6141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solidFill>
                  <a:schemeClr val="bg1"/>
                </a:solidFill>
              </a:rPr>
              <a:t>Break </a:t>
            </a:r>
            <a:r>
              <a:rPr lang="da-DK" sz="2800" dirty="0" err="1" smtClean="0">
                <a:solidFill>
                  <a:schemeClr val="bg1"/>
                </a:solidFill>
              </a:rPr>
              <a:t>through</a:t>
            </a:r>
            <a:r>
              <a:rPr lang="da-DK" sz="2800" dirty="0" smtClean="0">
                <a:solidFill>
                  <a:schemeClr val="bg1"/>
                </a:solidFill>
              </a:rPr>
              <a:t> in new anode </a:t>
            </a:r>
            <a:r>
              <a:rPr lang="da-DK" sz="2800" dirty="0" err="1" smtClean="0">
                <a:solidFill>
                  <a:schemeClr val="bg1"/>
                </a:solidFill>
              </a:rPr>
              <a:t>materials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488" y="1124744"/>
            <a:ext cx="26093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/>
              <a:t>In </a:t>
            </a:r>
            <a:r>
              <a:rPr lang="da-DK" sz="2000" dirty="0" err="1" smtClean="0"/>
              <a:t>situ</a:t>
            </a:r>
            <a:r>
              <a:rPr lang="da-DK" sz="2000" dirty="0" smtClean="0"/>
              <a:t> </a:t>
            </a:r>
            <a:r>
              <a:rPr lang="da-DK" sz="2000" dirty="0" err="1" smtClean="0"/>
              <a:t>growth</a:t>
            </a:r>
            <a:r>
              <a:rPr lang="da-DK" sz="2000" dirty="0" smtClean="0"/>
              <a:t> of metal</a:t>
            </a:r>
          </a:p>
          <a:p>
            <a:r>
              <a:rPr lang="da-DK" sz="2000" dirty="0" err="1" smtClean="0"/>
              <a:t>nanoparticles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321250" y="2511710"/>
            <a:ext cx="2735044" cy="136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Exolution</a:t>
            </a:r>
            <a:r>
              <a:rPr lang="da-DK" dirty="0" smtClean="0"/>
              <a:t> of </a:t>
            </a:r>
            <a:r>
              <a:rPr lang="da-DK" dirty="0" err="1" smtClean="0"/>
              <a:t>both</a:t>
            </a:r>
            <a:r>
              <a:rPr lang="da-DK" dirty="0" smtClean="0"/>
              <a:t> </a:t>
            </a:r>
          </a:p>
          <a:p>
            <a:r>
              <a:rPr lang="da-DK" dirty="0" smtClean="0"/>
              <a:t>Ni and CeO</a:t>
            </a:r>
            <a:r>
              <a:rPr lang="da-DK" baseline="-25000" dirty="0" smtClean="0"/>
              <a:t>2</a:t>
            </a:r>
            <a:r>
              <a:rPr lang="da-DK" dirty="0" smtClean="0"/>
              <a:t> </a:t>
            </a:r>
            <a:r>
              <a:rPr lang="da-DK" dirty="0" err="1" smtClean="0"/>
              <a:t>nanoparticles</a:t>
            </a:r>
            <a:r>
              <a:rPr lang="da-DK" dirty="0" smtClean="0"/>
              <a:t> </a:t>
            </a:r>
          </a:p>
          <a:p>
            <a:r>
              <a:rPr lang="da-DK" dirty="0" smtClean="0"/>
              <a:t>from</a:t>
            </a:r>
          </a:p>
          <a:p>
            <a:r>
              <a:rPr lang="da-DK" dirty="0" smtClean="0"/>
              <a:t>La</a:t>
            </a:r>
            <a:r>
              <a:rPr lang="da-DK" baseline="-25000" dirty="0" smtClean="0"/>
              <a:t>0.8</a:t>
            </a:r>
            <a:r>
              <a:rPr lang="da-DK" dirty="0" smtClean="0"/>
              <a:t>Ce</a:t>
            </a:r>
            <a:r>
              <a:rPr lang="da-DK" baseline="-25000" dirty="0" smtClean="0"/>
              <a:t>0.1</a:t>
            </a:r>
            <a:r>
              <a:rPr lang="da-DK" dirty="0" smtClean="0"/>
              <a:t>Ni</a:t>
            </a:r>
            <a:r>
              <a:rPr lang="da-DK" baseline="-25000" dirty="0" smtClean="0"/>
              <a:t>0.4</a:t>
            </a:r>
            <a:r>
              <a:rPr lang="da-DK" dirty="0" smtClean="0"/>
              <a:t>Ti</a:t>
            </a:r>
            <a:r>
              <a:rPr lang="da-DK" baseline="-25000" dirty="0" smtClean="0"/>
              <a:t>0.6</a:t>
            </a:r>
            <a:r>
              <a:rPr lang="da-DK" dirty="0" smtClean="0"/>
              <a:t>O</a:t>
            </a:r>
            <a:r>
              <a:rPr lang="da-DK" baseline="-25000" dirty="0" smtClean="0"/>
              <a:t>3</a:t>
            </a:r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"/>
          <a:stretch/>
        </p:blipFill>
        <p:spPr bwMode="auto">
          <a:xfrm>
            <a:off x="90489" y="1915537"/>
            <a:ext cx="5968129" cy="483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 flipV="1">
            <a:off x="5292080" y="2511710"/>
            <a:ext cx="1029170" cy="485242"/>
          </a:xfrm>
          <a:prstGeom prst="straightConnector1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6656164" y="5799572"/>
            <a:ext cx="2308324" cy="941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i="1" dirty="0" smtClean="0"/>
              <a:t>D. </a:t>
            </a:r>
            <a:r>
              <a:rPr lang="da-DK" sz="1200" i="1" dirty="0" err="1" smtClean="0"/>
              <a:t>Neagu</a:t>
            </a:r>
            <a:r>
              <a:rPr lang="da-DK" sz="1200" i="1" dirty="0" smtClean="0"/>
              <a:t> et al., In </a:t>
            </a:r>
            <a:r>
              <a:rPr lang="da-DK" sz="1200" i="1" dirty="0" err="1" smtClean="0"/>
              <a:t>situ</a:t>
            </a:r>
            <a:r>
              <a:rPr lang="da-DK" sz="1200" i="1" dirty="0" smtClean="0"/>
              <a:t> </a:t>
            </a:r>
            <a:r>
              <a:rPr lang="da-DK" sz="1200" i="1" dirty="0" err="1" smtClean="0"/>
              <a:t>growth</a:t>
            </a:r>
            <a:r>
              <a:rPr lang="da-DK" sz="1200" i="1" dirty="0" smtClean="0"/>
              <a:t> of </a:t>
            </a:r>
          </a:p>
          <a:p>
            <a:r>
              <a:rPr lang="da-DK" sz="1200" i="1" dirty="0" err="1"/>
              <a:t>n</a:t>
            </a:r>
            <a:r>
              <a:rPr lang="da-DK" sz="1200" i="1" dirty="0" err="1" smtClean="0"/>
              <a:t>anoparticles</a:t>
            </a:r>
            <a:r>
              <a:rPr lang="da-DK" sz="1200" i="1" dirty="0" smtClean="0"/>
              <a:t> </a:t>
            </a:r>
            <a:r>
              <a:rPr lang="da-DK" sz="1200" i="1" dirty="0" err="1" smtClean="0"/>
              <a:t>through</a:t>
            </a:r>
            <a:r>
              <a:rPr lang="da-DK" sz="1200" i="1" dirty="0" smtClean="0"/>
              <a:t> </a:t>
            </a:r>
            <a:r>
              <a:rPr lang="da-DK" sz="1200" i="1" dirty="0" err="1" smtClean="0"/>
              <a:t>control</a:t>
            </a:r>
            <a:r>
              <a:rPr lang="da-DK" sz="1200" i="1" dirty="0" smtClean="0"/>
              <a:t> </a:t>
            </a:r>
          </a:p>
          <a:p>
            <a:r>
              <a:rPr lang="da-DK" sz="1200" i="1" dirty="0" smtClean="0"/>
              <a:t>of non-</a:t>
            </a:r>
            <a:r>
              <a:rPr lang="da-DK" sz="1200" i="1" dirty="0" err="1" smtClean="0"/>
              <a:t>stoichiometry</a:t>
            </a:r>
            <a:r>
              <a:rPr lang="da-DK" sz="1200" i="1" dirty="0" smtClean="0"/>
              <a:t>, </a:t>
            </a:r>
          </a:p>
          <a:p>
            <a:r>
              <a:rPr lang="da-DK" sz="1200" i="1" dirty="0" smtClean="0"/>
              <a:t>Nature </a:t>
            </a:r>
            <a:r>
              <a:rPr lang="da-DK" sz="1200" i="1" dirty="0" err="1"/>
              <a:t>C</a:t>
            </a:r>
            <a:r>
              <a:rPr lang="da-DK" sz="1200" i="1" dirty="0" err="1" smtClean="0"/>
              <a:t>hemistry</a:t>
            </a:r>
            <a:r>
              <a:rPr lang="da-DK" sz="1200" i="1" dirty="0" smtClean="0"/>
              <a:t>, </a:t>
            </a:r>
            <a:r>
              <a:rPr lang="da-DK" sz="1200" i="1" dirty="0" err="1" smtClean="0"/>
              <a:t>October</a:t>
            </a:r>
            <a:r>
              <a:rPr lang="da-DK" sz="1200" i="1" dirty="0" smtClean="0"/>
              <a:t>, 2013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6524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 idx="4294967295"/>
          </p:nvPr>
        </p:nvSpPr>
        <p:spPr>
          <a:xfrm>
            <a:off x="3492500" y="188913"/>
            <a:ext cx="5395913" cy="379412"/>
          </a:xfrm>
        </p:spPr>
        <p:txBody>
          <a:bodyPr lIns="0" tIns="0" rIns="0" bIns="0" anchor="b"/>
          <a:lstStyle/>
          <a:p>
            <a:pPr algn="l"/>
            <a:r>
              <a:rPr lang="de-DE" altLang="en-US" sz="2400" b="1" smtClean="0">
                <a:latin typeface="Calibri" pitchFamily="34" charset="0"/>
              </a:rPr>
              <a:t>WP4 - Modelling, reliability and durability</a:t>
            </a:r>
            <a:r>
              <a:rPr lang="de-DE" altLang="en-US" sz="2000" b="1" smtClean="0">
                <a:latin typeface="Calibri" pitchFamily="34" charset="0"/>
              </a:rPr>
              <a:t>  </a:t>
            </a:r>
            <a:r>
              <a:rPr lang="de-DE" altLang="en-US" sz="4000" smtClean="0"/>
              <a:t> </a:t>
            </a:r>
          </a:p>
        </p:txBody>
      </p:sp>
      <p:sp>
        <p:nvSpPr>
          <p:cNvPr id="47107" name="Textfeld 3"/>
          <p:cNvSpPr txBox="1">
            <a:spLocks noChangeArrowheads="1"/>
          </p:cNvSpPr>
          <p:nvPr/>
        </p:nvSpPr>
        <p:spPr bwMode="auto">
          <a:xfrm>
            <a:off x="179388" y="1484313"/>
            <a:ext cx="5040312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FontTx/>
              <a:buNone/>
            </a:pPr>
            <a:r>
              <a:rPr lang="en-US" altLang="en-US" sz="2000">
                <a:latin typeface="Calibri" pitchFamily="34" charset="0"/>
                <a:ea typeface="ＭＳ Ｐゴシック" pitchFamily="34" charset="-128"/>
              </a:rPr>
              <a:t>WP4 – Tasks</a:t>
            </a:r>
            <a:r>
              <a:rPr lang="en-US" altLang="en-US"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FontTx/>
              <a:buNone/>
            </a:pPr>
            <a:r>
              <a:rPr lang="en-US" altLang="en-US">
                <a:latin typeface="Calibri" pitchFamily="34" charset="0"/>
                <a:ea typeface="ＭＳ Ｐゴシック" pitchFamily="34" charset="-128"/>
              </a:rPr>
              <a:t>4.1 Identification of material parameters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FontTx/>
              <a:buNone/>
            </a:pPr>
            <a:r>
              <a:rPr lang="en-US" altLang="en-US">
                <a:latin typeface="Calibri" pitchFamily="34" charset="0"/>
                <a:ea typeface="ＭＳ Ｐゴシック" pitchFamily="34" charset="-128"/>
              </a:rPr>
              <a:t>4.2 Electrochemical Modeling of MSCs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FontTx/>
              <a:buNone/>
            </a:pPr>
            <a:r>
              <a:rPr lang="en-US" altLang="en-US">
                <a:latin typeface="Calibri" pitchFamily="34" charset="0"/>
                <a:ea typeface="ＭＳ Ｐゴシック" pitchFamily="34" charset="-128"/>
              </a:rPr>
              <a:t>4.3 FEM-modelling and simulation of repeat units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FontTx/>
              <a:buNone/>
            </a:pPr>
            <a:r>
              <a:rPr lang="en-US" altLang="en-US">
                <a:latin typeface="Calibri" pitchFamily="34" charset="0"/>
                <a:ea typeface="ＭＳ Ｐゴシック" pitchFamily="34" charset="-128"/>
              </a:rPr>
              <a:t>4.4 FEM-modelling and simulation of internal    reforming in MSCs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FontTx/>
              <a:buNone/>
            </a:pPr>
            <a:r>
              <a:rPr lang="en-US" altLang="en-US">
                <a:latin typeface="Calibri" pitchFamily="34" charset="0"/>
                <a:ea typeface="ＭＳ Ｐゴシック" pitchFamily="34" charset="-128"/>
              </a:rPr>
              <a:t>4.5 Failure mode identification and assessment 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FontTx/>
              <a:buNone/>
            </a:pPr>
            <a:r>
              <a:rPr lang="en-US" altLang="en-US">
                <a:latin typeface="Calibri" pitchFamily="34" charset="0"/>
                <a:ea typeface="ＭＳ Ｐゴシック" pitchFamily="34" charset="-128"/>
              </a:rPr>
              <a:t>4.6 Failure mode model development</a:t>
            </a:r>
          </a:p>
          <a:p>
            <a:pPr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FontTx/>
              <a:buNone/>
            </a:pPr>
            <a:r>
              <a:rPr lang="en-US" altLang="en-US">
                <a:latin typeface="Calibri" pitchFamily="34" charset="0"/>
                <a:ea typeface="ＭＳ Ｐゴシック" pitchFamily="34" charset="-128"/>
              </a:rPr>
              <a:t>4.7 Development of accelerated test procedures</a:t>
            </a:r>
          </a:p>
        </p:txBody>
      </p:sp>
      <p:sp>
        <p:nvSpPr>
          <p:cNvPr id="47461" name="Textfeld 435"/>
          <p:cNvSpPr txBox="1">
            <a:spLocks noChangeArrowheads="1"/>
          </p:cNvSpPr>
          <p:nvPr/>
        </p:nvSpPr>
        <p:spPr bwMode="auto">
          <a:xfrm>
            <a:off x="5076825" y="3860800"/>
            <a:ext cx="40243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</a:rPr>
              <a:t>Material parameters identified and collected in an database (AVL)</a:t>
            </a:r>
            <a:r>
              <a:rPr lang="en-US" altLang="en-US" sz="2000" b="0" dirty="0">
                <a:solidFill>
                  <a:srgbClr val="005A99"/>
                </a:solidFill>
                <a:latin typeface="Arial" pitchFamily="34" charset="0"/>
                <a:ea typeface="ＭＳ Ｐゴシック" pitchFamily="34" charset="-128"/>
              </a:rPr>
              <a:t> </a:t>
            </a:r>
          </a:p>
        </p:txBody>
      </p:sp>
      <p:pic>
        <p:nvPicPr>
          <p:cNvPr id="474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30566" b="9055"/>
          <a:stretch>
            <a:fillRect/>
          </a:stretch>
        </p:blipFill>
        <p:spPr bwMode="auto">
          <a:xfrm>
            <a:off x="5292725" y="4508500"/>
            <a:ext cx="3459163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463" name="Rectangle 359"/>
          <p:cNvSpPr>
            <a:spLocks noChangeArrowheads="1"/>
          </p:cNvSpPr>
          <p:nvPr/>
        </p:nvSpPr>
        <p:spPr bwMode="auto">
          <a:xfrm>
            <a:off x="5076825" y="3789363"/>
            <a:ext cx="3959225" cy="2879725"/>
          </a:xfrm>
          <a:prstGeom prst="rect">
            <a:avLst/>
          </a:prstGeom>
          <a:noFill/>
          <a:ln w="12700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7464" name="Rectangle 360"/>
          <p:cNvSpPr>
            <a:spLocks noChangeArrowheads="1"/>
          </p:cNvSpPr>
          <p:nvPr/>
        </p:nvSpPr>
        <p:spPr bwMode="auto">
          <a:xfrm>
            <a:off x="250825" y="4989513"/>
            <a:ext cx="4572000" cy="1679575"/>
          </a:xfrm>
          <a:prstGeom prst="rect">
            <a:avLst/>
          </a:prstGeom>
          <a:noFill/>
          <a:ln w="12700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en-US" altLang="en-US" dirty="0">
                <a:solidFill>
                  <a:schemeClr val="tx2"/>
                </a:solidFill>
                <a:latin typeface="Calibri" pitchFamily="34" charset="0"/>
              </a:rPr>
              <a:t>Failure mode identification and prioritization.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dirty="0">
                <a:latin typeface="Calibri" pitchFamily="34" charset="0"/>
              </a:rPr>
              <a:t> A total of 17 “high priority” failure  modes have been identified.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dirty="0">
                <a:latin typeface="Calibri" pitchFamily="34" charset="0"/>
              </a:rPr>
              <a:t> These modes are driven by 5 classes of damage drivers</a:t>
            </a:r>
            <a:r>
              <a:rPr lang="en-US" altLang="en-US" sz="2400" b="0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>
          <a:xfrm>
            <a:off x="2979737" y="260648"/>
            <a:ext cx="5905500" cy="649287"/>
          </a:xfrm>
        </p:spPr>
        <p:txBody>
          <a:bodyPr/>
          <a:lstStyle/>
          <a:p>
            <a:pPr algn="l"/>
            <a:r>
              <a:rPr lang="da-DK" altLang="en-US" sz="2400" b="1" dirty="0" smtClean="0">
                <a:latin typeface="Calibri" pitchFamily="34" charset="0"/>
              </a:rPr>
              <a:t>From fundamental </a:t>
            </a:r>
            <a:r>
              <a:rPr lang="da-DK" altLang="en-US" sz="2400" b="1" dirty="0" err="1" smtClean="0">
                <a:latin typeface="Calibri" pitchFamily="34" charset="0"/>
              </a:rPr>
              <a:t>modelling</a:t>
            </a:r>
            <a:r>
              <a:rPr lang="da-DK" altLang="en-US" sz="2400" b="1" dirty="0" smtClean="0">
                <a:latin typeface="Calibri" pitchFamily="34" charset="0"/>
              </a:rPr>
              <a:t> to </a:t>
            </a:r>
            <a:r>
              <a:rPr lang="da-DK" altLang="en-US" sz="2400" b="1" dirty="0" err="1" smtClean="0">
                <a:latin typeface="Calibri" pitchFamily="34" charset="0"/>
              </a:rPr>
              <a:t>stack</a:t>
            </a:r>
            <a:r>
              <a:rPr lang="da-DK" altLang="en-US" sz="2400" b="1" dirty="0" smtClean="0">
                <a:latin typeface="Calibri" pitchFamily="34" charset="0"/>
              </a:rPr>
              <a:t> design </a:t>
            </a:r>
            <a:r>
              <a:rPr lang="da-DK" altLang="en-US" sz="2400" b="1" dirty="0" err="1" smtClean="0">
                <a:latin typeface="Calibri" pitchFamily="34" charset="0"/>
              </a:rPr>
              <a:t>optimisation</a:t>
            </a:r>
            <a:endParaRPr lang="da-DK" altLang="en-US" sz="2400" b="1" dirty="0" smtClean="0">
              <a:latin typeface="Calibri" pitchFamily="34" charset="0"/>
            </a:endParaRPr>
          </a:p>
        </p:txBody>
      </p:sp>
      <p:sp>
        <p:nvSpPr>
          <p:cNvPr id="63492" name="Textfeld 651"/>
          <p:cNvSpPr txBox="1">
            <a:spLocks noChangeArrowheads="1"/>
          </p:cNvSpPr>
          <p:nvPr/>
        </p:nvSpPr>
        <p:spPr bwMode="auto">
          <a:xfrm>
            <a:off x="1915460" y="3212976"/>
            <a:ext cx="524323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latin typeface="Calibri" pitchFamily="34" charset="0"/>
                <a:ea typeface="ＭＳ Ｐゴシック" pitchFamily="34" charset="-128"/>
              </a:rPr>
              <a:t>FEM-</a:t>
            </a:r>
            <a:r>
              <a:rPr lang="en-US" altLang="en-US" sz="2000" dirty="0" err="1">
                <a:latin typeface="Calibri" pitchFamily="34" charset="0"/>
                <a:ea typeface="ＭＳ Ｐゴシック" pitchFamily="34" charset="-128"/>
              </a:rPr>
              <a:t>modelling</a:t>
            </a:r>
            <a:r>
              <a:rPr lang="en-US" altLang="en-US" sz="2000" dirty="0">
                <a:latin typeface="Calibri" pitchFamily="34" charset="0"/>
                <a:ea typeface="ＭＳ Ｐゴシック" pitchFamily="34" charset="-128"/>
              </a:rPr>
              <a:t> of stack repeat units</a:t>
            </a:r>
          </a:p>
          <a:p>
            <a:pPr algn="ctr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latin typeface="Calibri" pitchFamily="34" charset="0"/>
                <a:ea typeface="ＭＳ Ｐゴシック" pitchFamily="34" charset="-128"/>
              </a:rPr>
              <a:t>combined with detailed electrochemical model</a:t>
            </a:r>
            <a:r>
              <a:rPr lang="en-US" altLang="en-US" sz="2000" dirty="0">
                <a:solidFill>
                  <a:srgbClr val="005A99"/>
                </a:solidFill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endParaRPr lang="de-DE" altLang="en-US" sz="2000" baseline="30000" dirty="0">
              <a:solidFill>
                <a:srgbClr val="005A99"/>
              </a:solidFill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pic>
        <p:nvPicPr>
          <p:cNvPr id="638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1" t="15916"/>
          <a:stretch>
            <a:fillRect/>
          </a:stretch>
        </p:blipFill>
        <p:spPr bwMode="auto">
          <a:xfrm>
            <a:off x="683568" y="1184275"/>
            <a:ext cx="208280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814" name="Gruppieren 404"/>
          <p:cNvGrpSpPr>
            <a:grpSpLocks/>
          </p:cNvGrpSpPr>
          <p:nvPr/>
        </p:nvGrpSpPr>
        <p:grpSpPr bwMode="auto">
          <a:xfrm>
            <a:off x="3107531" y="3933825"/>
            <a:ext cx="3163887" cy="2547938"/>
            <a:chOff x="466644" y="3299948"/>
            <a:chExt cx="3164051" cy="2548868"/>
          </a:xfrm>
        </p:grpSpPr>
        <p:sp>
          <p:nvSpPr>
            <p:cNvPr id="406" name="Rechteck 405"/>
            <p:cNvSpPr/>
            <p:nvPr/>
          </p:nvSpPr>
          <p:spPr bwMode="auto">
            <a:xfrm>
              <a:off x="560311" y="4498948"/>
              <a:ext cx="357207" cy="17468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200" b="0" kern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63816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67" t="14000" r="55779" b="28999"/>
            <a:stretch>
              <a:fillRect/>
            </a:stretch>
          </p:blipFill>
          <p:spPr bwMode="auto">
            <a:xfrm>
              <a:off x="865075" y="3396402"/>
              <a:ext cx="1862942" cy="245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817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62" b="50000"/>
            <a:stretch>
              <a:fillRect/>
            </a:stretch>
          </p:blipFill>
          <p:spPr bwMode="auto">
            <a:xfrm>
              <a:off x="3074359" y="3354768"/>
              <a:ext cx="556336" cy="1026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" name="Textfeld 408"/>
            <p:cNvSpPr txBox="1"/>
            <p:nvPr/>
          </p:nvSpPr>
          <p:spPr>
            <a:xfrm>
              <a:off x="3084567" y="4314731"/>
              <a:ext cx="414359" cy="12228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de-DE" sz="800" b="0" kern="0" dirty="0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1E-5 </a:t>
              </a:r>
              <a:r>
                <a:rPr lang="de-DE" sz="800" b="0" kern="0" dirty="0" err="1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atm</a:t>
              </a:r>
              <a:endParaRPr lang="de-DE" sz="800" b="0" kern="0" dirty="0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0" name="Rechteck 409"/>
            <p:cNvSpPr/>
            <p:nvPr/>
          </p:nvSpPr>
          <p:spPr bwMode="auto">
            <a:xfrm>
              <a:off x="3319529" y="3409526"/>
              <a:ext cx="198448" cy="779747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400" b="0" ker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11" name="Textfeld 410"/>
            <p:cNvSpPr txBox="1"/>
            <p:nvPr/>
          </p:nvSpPr>
          <p:spPr>
            <a:xfrm>
              <a:off x="3324292" y="3825603"/>
              <a:ext cx="201622" cy="12387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de-DE" sz="800" b="0" kern="0" dirty="0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412" name="Textfeld 411"/>
            <p:cNvSpPr txBox="1"/>
            <p:nvPr/>
          </p:nvSpPr>
          <p:spPr>
            <a:xfrm>
              <a:off x="3324292" y="3531808"/>
              <a:ext cx="257188" cy="12228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de-DE" sz="800" b="0" kern="0" dirty="0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0.018</a:t>
              </a:r>
            </a:p>
          </p:txBody>
        </p:sp>
        <p:sp>
          <p:nvSpPr>
            <p:cNvPr id="413" name="Textfeld 412"/>
            <p:cNvSpPr txBox="1"/>
            <p:nvPr/>
          </p:nvSpPr>
          <p:spPr>
            <a:xfrm>
              <a:off x="3324292" y="4103516"/>
              <a:ext cx="257188" cy="12228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de-DE" sz="800" b="0" kern="0" dirty="0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0.002</a:t>
              </a:r>
            </a:p>
          </p:txBody>
        </p:sp>
        <p:sp>
          <p:nvSpPr>
            <p:cNvPr id="414" name="Textfeld 413"/>
            <p:cNvSpPr txBox="1"/>
            <p:nvPr/>
          </p:nvSpPr>
          <p:spPr>
            <a:xfrm>
              <a:off x="3084567" y="3299948"/>
              <a:ext cx="398484" cy="12228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de-DE" sz="800" b="0" kern="0" dirty="0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0.02 </a:t>
              </a:r>
              <a:r>
                <a:rPr lang="de-DE" sz="800" b="0" kern="0" dirty="0" err="1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atm</a:t>
              </a:r>
              <a:endParaRPr lang="de-DE" sz="800" b="0" kern="0" dirty="0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5" name="Textfeld 414"/>
            <p:cNvSpPr txBox="1"/>
            <p:nvPr/>
          </p:nvSpPr>
          <p:spPr>
            <a:xfrm>
              <a:off x="2516212" y="3736670"/>
              <a:ext cx="649322" cy="2413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36000" tIns="36000" rIns="36000" bIns="36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de-DE" sz="1100" b="0" kern="0" dirty="0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pO</a:t>
              </a:r>
              <a:r>
                <a:rPr lang="de-DE" sz="1100" b="0" kern="0" baseline="-25000" dirty="0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2,cathode</a:t>
              </a:r>
            </a:p>
          </p:txBody>
        </p:sp>
        <p:pic>
          <p:nvPicPr>
            <p:cNvPr id="63825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62" t="50000"/>
            <a:stretch>
              <a:fillRect/>
            </a:stretch>
          </p:blipFill>
          <p:spPr bwMode="auto">
            <a:xfrm>
              <a:off x="3080938" y="4601306"/>
              <a:ext cx="537054" cy="1089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7" name="Textfeld 416"/>
            <p:cNvSpPr txBox="1"/>
            <p:nvPr/>
          </p:nvSpPr>
          <p:spPr>
            <a:xfrm>
              <a:off x="2522563" y="5007134"/>
              <a:ext cx="641383" cy="2413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36000" tIns="36000" rIns="36000" bIns="36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de-DE" sz="1100" b="0" kern="0" dirty="0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pH</a:t>
              </a:r>
              <a:r>
                <a:rPr lang="de-DE" sz="1100" b="0" kern="0" baseline="-25000" dirty="0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2,anode</a:t>
              </a:r>
              <a:endParaRPr lang="de-DE" sz="1100" b="0" kern="0" dirty="0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8" name="Textfeld 417"/>
            <p:cNvSpPr txBox="1"/>
            <p:nvPr/>
          </p:nvSpPr>
          <p:spPr>
            <a:xfrm>
              <a:off x="3106793" y="4541826"/>
              <a:ext cx="427060" cy="122283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de-DE" sz="800" b="0" kern="0" dirty="0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0.40  </a:t>
              </a:r>
              <a:r>
                <a:rPr lang="de-DE" sz="800" b="0" kern="0" dirty="0" err="1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atm</a:t>
              </a:r>
              <a:endParaRPr lang="de-DE" sz="800" b="0" kern="0" dirty="0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9" name="Textfeld 418"/>
            <p:cNvSpPr txBox="1"/>
            <p:nvPr/>
          </p:nvSpPr>
          <p:spPr>
            <a:xfrm>
              <a:off x="3189347" y="5620133"/>
              <a:ext cx="398484" cy="12228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de-DE" sz="800" b="0" kern="0" dirty="0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0.31 </a:t>
              </a:r>
              <a:r>
                <a:rPr lang="de-DE" sz="800" b="0" kern="0" dirty="0" err="1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atm</a:t>
              </a:r>
              <a:endParaRPr lang="de-DE" sz="800" b="0" kern="0" dirty="0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0" name="Rechteck 419"/>
            <p:cNvSpPr/>
            <p:nvPr/>
          </p:nvSpPr>
          <p:spPr bwMode="auto">
            <a:xfrm>
              <a:off x="3335405" y="4694282"/>
              <a:ext cx="152408" cy="94967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400" b="0" ker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21" name="Textfeld 420"/>
            <p:cNvSpPr txBox="1"/>
            <p:nvPr/>
          </p:nvSpPr>
          <p:spPr>
            <a:xfrm>
              <a:off x="3338580" y="4730808"/>
              <a:ext cx="201623" cy="12228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de-DE" sz="800" b="0" kern="0" dirty="0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0.39</a:t>
              </a:r>
            </a:p>
          </p:txBody>
        </p:sp>
        <p:sp>
          <p:nvSpPr>
            <p:cNvPr id="422" name="Textfeld 421"/>
            <p:cNvSpPr txBox="1"/>
            <p:nvPr/>
          </p:nvSpPr>
          <p:spPr>
            <a:xfrm>
              <a:off x="3338580" y="5424798"/>
              <a:ext cx="201623" cy="12387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de-DE" sz="800" b="0" kern="0" dirty="0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0.32</a:t>
              </a:r>
            </a:p>
          </p:txBody>
        </p:sp>
        <p:sp>
          <p:nvSpPr>
            <p:cNvPr id="423" name="Textfeld 422"/>
            <p:cNvSpPr txBox="1"/>
            <p:nvPr/>
          </p:nvSpPr>
          <p:spPr>
            <a:xfrm>
              <a:off x="3338580" y="5070657"/>
              <a:ext cx="201623" cy="12387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de-DE" sz="800" b="0" kern="0" dirty="0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0.36</a:t>
              </a:r>
            </a:p>
          </p:txBody>
        </p:sp>
        <p:sp>
          <p:nvSpPr>
            <p:cNvPr id="424" name="Rechteck 423"/>
            <p:cNvSpPr/>
            <p:nvPr/>
          </p:nvSpPr>
          <p:spPr bwMode="auto">
            <a:xfrm>
              <a:off x="977845" y="3922475"/>
              <a:ext cx="52390" cy="58759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400" b="0" ker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25" name="Rechteck 424"/>
            <p:cNvSpPr/>
            <p:nvPr/>
          </p:nvSpPr>
          <p:spPr bwMode="auto">
            <a:xfrm>
              <a:off x="977845" y="3978058"/>
              <a:ext cx="52390" cy="28585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400" b="0" ker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26" name="Rechteck 425"/>
            <p:cNvSpPr/>
            <p:nvPr/>
          </p:nvSpPr>
          <p:spPr bwMode="auto">
            <a:xfrm>
              <a:off x="977845" y="4005055"/>
              <a:ext cx="52390" cy="119106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de-DE" sz="1400" b="0" ker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27" name="Textfeld 426"/>
            <p:cNvSpPr txBox="1"/>
            <p:nvPr/>
          </p:nvSpPr>
          <p:spPr>
            <a:xfrm>
              <a:off x="1182643" y="3555629"/>
              <a:ext cx="471512" cy="122282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de-DE" sz="800" b="0" kern="0" dirty="0" err="1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contact</a:t>
              </a:r>
              <a:r>
                <a:rPr lang="de-DE" sz="800" b="0" kern="0" dirty="0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 </a:t>
              </a:r>
              <a:r>
                <a:rPr lang="de-DE" sz="800" b="0" kern="0" dirty="0" err="1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rib</a:t>
              </a:r>
              <a:endParaRPr lang="de-DE" sz="800" b="0" kern="0" dirty="0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837" name="Textfeld 427"/>
            <p:cNvSpPr txBox="1">
              <a:spLocks noChangeArrowheads="1"/>
            </p:cNvSpPr>
            <p:nvPr/>
          </p:nvSpPr>
          <p:spPr bwMode="auto">
            <a:xfrm>
              <a:off x="1255672" y="4332200"/>
              <a:ext cx="976363" cy="45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200" b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U</a:t>
              </a:r>
              <a:r>
                <a:rPr lang="de-DE" altLang="en-US" sz="1200" b="0" baseline="-25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cell</a:t>
              </a:r>
              <a:r>
                <a:rPr lang="de-DE" altLang="en-US" sz="1200" b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 = 0.7 V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200" b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T = 800°C</a:t>
              </a:r>
            </a:p>
          </p:txBody>
        </p:sp>
        <p:sp>
          <p:nvSpPr>
            <p:cNvPr id="429" name="Textfeld 428"/>
            <p:cNvSpPr txBox="1"/>
            <p:nvPr/>
          </p:nvSpPr>
          <p:spPr>
            <a:xfrm>
              <a:off x="1816089" y="3555629"/>
              <a:ext cx="552479" cy="122282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de-DE" sz="800" b="0" kern="0" dirty="0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gas </a:t>
              </a:r>
              <a:r>
                <a:rPr lang="de-DE" sz="800" b="0" kern="0" dirty="0" err="1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channel</a:t>
              </a:r>
              <a:endParaRPr lang="de-DE" sz="800" b="0" kern="0" dirty="0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30" name="Textfeld 429"/>
            <p:cNvSpPr txBox="1"/>
            <p:nvPr/>
          </p:nvSpPr>
          <p:spPr>
            <a:xfrm>
              <a:off x="1289012" y="3771608"/>
              <a:ext cx="922385" cy="122282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de-DE" sz="800" b="0" kern="0" dirty="0" err="1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cathode</a:t>
              </a:r>
              <a:r>
                <a:rPr lang="de-DE" sz="800" b="0" kern="0" dirty="0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 </a:t>
              </a:r>
              <a:r>
                <a:rPr lang="de-DE" sz="800" b="0" kern="0" dirty="0" err="1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contact</a:t>
              </a:r>
              <a:r>
                <a:rPr lang="de-DE" sz="800" b="0" kern="0" dirty="0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 </a:t>
              </a:r>
              <a:r>
                <a:rPr lang="de-DE" sz="800" b="0" kern="0" dirty="0" err="1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grid</a:t>
              </a:r>
              <a:endParaRPr lang="de-DE" sz="800" b="0" kern="0" dirty="0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31" name="Textfeld 430"/>
            <p:cNvSpPr txBox="1"/>
            <p:nvPr/>
          </p:nvSpPr>
          <p:spPr>
            <a:xfrm>
              <a:off x="1331876" y="5294576"/>
              <a:ext cx="843007" cy="12228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de-DE" sz="800" b="0" kern="0" dirty="0" err="1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anode</a:t>
              </a:r>
              <a:r>
                <a:rPr lang="de-DE" sz="800" b="0" kern="0" dirty="0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 </a:t>
              </a:r>
              <a:r>
                <a:rPr lang="de-DE" sz="800" b="0" kern="0" dirty="0" err="1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contact</a:t>
              </a:r>
              <a:r>
                <a:rPr lang="de-DE" sz="800" b="0" kern="0" dirty="0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 </a:t>
              </a:r>
              <a:r>
                <a:rPr lang="de-DE" sz="800" b="0" kern="0" dirty="0" err="1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grid</a:t>
              </a:r>
              <a:endParaRPr lang="de-DE" sz="800" b="0" kern="0" dirty="0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32" name="Textfeld 431"/>
            <p:cNvSpPr txBox="1"/>
            <p:nvPr/>
          </p:nvSpPr>
          <p:spPr>
            <a:xfrm>
              <a:off x="466644" y="3800194"/>
              <a:ext cx="465161" cy="36684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de-DE" sz="800" b="0" kern="0" dirty="0" err="1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cathode</a:t>
              </a:r>
              <a:endParaRPr lang="de-DE" sz="800" b="0" kern="0" dirty="0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de-DE" sz="800" b="0" kern="0" dirty="0" err="1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electrolyte</a:t>
              </a:r>
              <a:endParaRPr lang="de-DE" sz="800" b="0" kern="0" dirty="0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endParaRPr>
            </a:p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de-DE" sz="800" b="0" kern="0" dirty="0" err="1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anode</a:t>
              </a:r>
              <a:endParaRPr lang="de-DE" sz="800" b="0" kern="0" dirty="0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33" name="Textfeld 432"/>
            <p:cNvSpPr txBox="1"/>
            <p:nvPr/>
          </p:nvSpPr>
          <p:spPr>
            <a:xfrm>
              <a:off x="1182643" y="5597899"/>
              <a:ext cx="471512" cy="122282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de-DE" sz="800" b="0" kern="0" dirty="0" err="1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contact</a:t>
              </a:r>
              <a:r>
                <a:rPr lang="de-DE" sz="800" b="0" kern="0" dirty="0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 </a:t>
              </a:r>
              <a:r>
                <a:rPr lang="de-DE" sz="800" b="0" kern="0" dirty="0" err="1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rib</a:t>
              </a:r>
              <a:endParaRPr lang="de-DE" sz="800" b="0" kern="0" dirty="0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34" name="Textfeld 433"/>
            <p:cNvSpPr txBox="1"/>
            <p:nvPr/>
          </p:nvSpPr>
          <p:spPr>
            <a:xfrm>
              <a:off x="1816089" y="5597899"/>
              <a:ext cx="552479" cy="122282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de-DE" sz="800" b="0" kern="0" dirty="0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gas </a:t>
              </a:r>
              <a:r>
                <a:rPr lang="de-DE" sz="800" b="0" kern="0" dirty="0" err="1">
                  <a:solidFill>
                    <a:sysClr val="windowText" lastClr="000000"/>
                  </a:solidFill>
                  <a:latin typeface="Arial" charset="0"/>
                  <a:ea typeface="+mn-ea"/>
                  <a:cs typeface="+mn-cs"/>
                </a:rPr>
                <a:t>channel</a:t>
              </a:r>
              <a:endParaRPr lang="de-DE" sz="800" b="0" kern="0" dirty="0">
                <a:solidFill>
                  <a:sysClr val="windowText" lastClr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63844" name="Text Box 356"/>
          <p:cNvSpPr txBox="1">
            <a:spLocks noChangeArrowheads="1"/>
          </p:cNvSpPr>
          <p:nvPr/>
        </p:nvSpPr>
        <p:spPr bwMode="auto">
          <a:xfrm>
            <a:off x="6203156" y="6056313"/>
            <a:ext cx="67310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da-DK" altLang="en-US" sz="2000">
                <a:latin typeface="Calibri" pitchFamily="34" charset="0"/>
              </a:rPr>
              <a:t>(KIT)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/>
          <p:cNvSpPr>
            <a:spLocks noGrp="1"/>
          </p:cNvSpPr>
          <p:nvPr>
            <p:ph type="title" idx="4294967295"/>
          </p:nvPr>
        </p:nvSpPr>
        <p:spPr>
          <a:xfrm>
            <a:off x="5652392" y="260648"/>
            <a:ext cx="3240088" cy="360362"/>
          </a:xfrm>
        </p:spPr>
        <p:txBody>
          <a:bodyPr lIns="0" tIns="0" rIns="0" bIns="0" anchor="b"/>
          <a:lstStyle/>
          <a:p>
            <a:pPr algn="l"/>
            <a:r>
              <a:rPr lang="de-DE" altLang="en-US" sz="2400" b="1" dirty="0" smtClean="0">
                <a:latin typeface="Calibri" pitchFamily="34" charset="0"/>
              </a:rPr>
              <a:t>Critical </a:t>
            </a:r>
            <a:r>
              <a:rPr lang="de-DE" altLang="en-US" sz="2400" b="1" dirty="0" err="1" smtClean="0">
                <a:latin typeface="Calibri" pitchFamily="34" charset="0"/>
              </a:rPr>
              <a:t>failure</a:t>
            </a:r>
            <a:r>
              <a:rPr lang="de-DE" altLang="en-US" sz="2400" b="1" dirty="0" smtClean="0">
                <a:latin typeface="Calibri" pitchFamily="34" charset="0"/>
              </a:rPr>
              <a:t> </a:t>
            </a:r>
            <a:r>
              <a:rPr lang="de-DE" altLang="en-US" sz="2400" b="1" dirty="0" err="1" smtClean="0">
                <a:latin typeface="Calibri" pitchFamily="34" charset="0"/>
              </a:rPr>
              <a:t>modes</a:t>
            </a:r>
            <a:endParaRPr lang="de-DE" altLang="en-US" sz="2400" b="1" dirty="0" smtClean="0">
              <a:latin typeface="Calibri" pitchFamily="34" charset="0"/>
            </a:endParaRPr>
          </a:p>
        </p:txBody>
      </p:sp>
      <p:pic>
        <p:nvPicPr>
          <p:cNvPr id="4915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20938"/>
            <a:ext cx="1525588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Inhaltsplatzhalter 1"/>
          <p:cNvSpPr>
            <a:spLocks noGrp="1"/>
          </p:cNvSpPr>
          <p:nvPr>
            <p:ph idx="4294967295"/>
          </p:nvPr>
        </p:nvSpPr>
        <p:spPr>
          <a:xfrm>
            <a:off x="3923928" y="2903339"/>
            <a:ext cx="5112568" cy="2709862"/>
          </a:xfrm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914400">
              <a:buClr>
                <a:schemeClr val="accent1"/>
              </a:buClr>
              <a:buFont typeface="Wingdings" pitchFamily="2" charset="2"/>
              <a:buChar char="§"/>
            </a:pPr>
            <a:endParaRPr lang="en-US" altLang="en-US" sz="1800" b="1" dirty="0" smtClean="0">
              <a:solidFill>
                <a:schemeClr val="tx1"/>
              </a:solidFill>
              <a:latin typeface="Calibri" pitchFamily="34" charset="0"/>
              <a:sym typeface="Wingdings" pitchFamily="2" charset="2"/>
            </a:endParaRPr>
          </a:p>
          <a:p>
            <a:pPr defTabSz="914400">
              <a:buClr>
                <a:schemeClr val="accent1"/>
              </a:buClr>
              <a:buFont typeface="Wingdings" pitchFamily="2" charset="2"/>
              <a:buChar char="§"/>
            </a:pPr>
            <a:endParaRPr lang="en-US" altLang="en-US" sz="1800" b="1" dirty="0" smtClean="0">
              <a:solidFill>
                <a:schemeClr val="tx1"/>
              </a:solidFill>
              <a:latin typeface="Calibri" pitchFamily="34" charset="0"/>
              <a:sym typeface="Wingdings" pitchFamily="2" charset="2"/>
            </a:endParaRPr>
          </a:p>
          <a:p>
            <a:pPr defTabSz="9144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sym typeface="Wingdings" pitchFamily="2" charset="2"/>
              </a:rPr>
              <a:t>Determination of  d</a:t>
            </a:r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iffusion in anode (micro-structure).</a:t>
            </a:r>
            <a:endParaRPr lang="en-US" altLang="en-US" sz="20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defTabSz="9144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sym typeface="Wingdings" pitchFamily="2" charset="2"/>
              </a:rPr>
              <a:t>Investigation of corrosion and influence on diffusion (in progress)</a:t>
            </a:r>
          </a:p>
          <a:p>
            <a:pPr defTabSz="9144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sym typeface="Wingdings" pitchFamily="2" charset="2"/>
              </a:rPr>
              <a:t>Next step: Understanding Creep of metal-support</a:t>
            </a:r>
            <a:endParaRPr lang="en-US" altLang="en-US" sz="20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9161" name="Textfeld 374"/>
          <p:cNvSpPr txBox="1">
            <a:spLocks noChangeArrowheads="1"/>
          </p:cNvSpPr>
          <p:nvPr/>
        </p:nvSpPr>
        <p:spPr bwMode="auto">
          <a:xfrm>
            <a:off x="4211960" y="3041709"/>
            <a:ext cx="4536504" cy="3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34" charset="-128"/>
              </a:rPr>
              <a:t>Failure mode model development</a:t>
            </a:r>
          </a:p>
        </p:txBody>
      </p:sp>
      <p:sp>
        <p:nvSpPr>
          <p:cNvPr id="49163" name="Textfeld 375"/>
          <p:cNvSpPr txBox="1">
            <a:spLocks noChangeArrowheads="1"/>
          </p:cNvSpPr>
          <p:nvPr/>
        </p:nvSpPr>
        <p:spPr bwMode="auto">
          <a:xfrm>
            <a:off x="19930" y="1772816"/>
            <a:ext cx="5200142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latin typeface="Calibri" pitchFamily="34" charset="0"/>
                <a:ea typeface="ＭＳ Ｐゴシック" pitchFamily="34" charset="-128"/>
              </a:rPr>
              <a:t>FEM-</a:t>
            </a:r>
            <a:r>
              <a:rPr lang="en-US" altLang="en-US" dirty="0" err="1">
                <a:latin typeface="Calibri" pitchFamily="34" charset="0"/>
                <a:ea typeface="ＭＳ Ｐゴシック" pitchFamily="34" charset="-128"/>
              </a:rPr>
              <a:t>modelling</a:t>
            </a:r>
            <a:r>
              <a:rPr lang="en-US" altLang="en-US" dirty="0">
                <a:latin typeface="Calibri" pitchFamily="34" charset="0"/>
                <a:ea typeface="ＭＳ Ｐゴシック" pitchFamily="34" charset="-128"/>
              </a:rPr>
              <a:t> and simulation of internal reforming </a:t>
            </a:r>
          </a:p>
          <a:p>
            <a:pPr algn="ctr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latin typeface="Calibri" pitchFamily="34" charset="0"/>
                <a:ea typeface="ＭＳ Ｐゴシック" pitchFamily="34" charset="-128"/>
              </a:rPr>
              <a:t>in metal supported cells </a:t>
            </a:r>
            <a:endParaRPr lang="de-DE" altLang="en-US" dirty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49164" name="Picture 12" descr="Delta_elmetsup_3G_5A-25A_P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13176"/>
            <a:ext cx="2232025" cy="15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434299" y="4258270"/>
            <a:ext cx="2769326" cy="74084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da-DK" altLang="en-US" sz="2000" dirty="0">
                <a:latin typeface="Calibri" pitchFamily="34" charset="0"/>
              </a:rPr>
              <a:t>Distribution of principal </a:t>
            </a:r>
          </a:p>
          <a:p>
            <a:pPr>
              <a:lnSpc>
                <a:spcPct val="95000"/>
              </a:lnSpc>
            </a:pPr>
            <a:r>
              <a:rPr lang="da-DK" altLang="en-US" sz="2000" dirty="0" err="1">
                <a:latin typeface="Calibri" pitchFamily="34" charset="0"/>
              </a:rPr>
              <a:t>mechanical</a:t>
            </a:r>
            <a:r>
              <a:rPr lang="da-DK" altLang="en-US" sz="2000" dirty="0">
                <a:latin typeface="Calibri" pitchFamily="34" charset="0"/>
              </a:rPr>
              <a:t> stress in </a:t>
            </a:r>
            <a:r>
              <a:rPr lang="da-DK" altLang="en-US" sz="2000" dirty="0" err="1">
                <a:latin typeface="Calibri" pitchFamily="34" charset="0"/>
              </a:rPr>
              <a:t>cell</a:t>
            </a:r>
            <a:endParaRPr lang="da-DK" altLang="en-US" sz="20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>
          <a:xfrm>
            <a:off x="5637213" y="0"/>
            <a:ext cx="3506787" cy="649288"/>
          </a:xfrm>
        </p:spPr>
        <p:txBody>
          <a:bodyPr/>
          <a:lstStyle/>
          <a:p>
            <a:pPr algn="l"/>
            <a:r>
              <a:rPr lang="en-US" altLang="en-US" sz="2400" b="1" smtClean="0">
                <a:latin typeface="Calibri" pitchFamily="34" charset="0"/>
              </a:rPr>
              <a:t>WP5 - Stack development</a:t>
            </a:r>
            <a:endParaRPr lang="da-DK" altLang="en-US" sz="2400" b="1" smtClean="0">
              <a:latin typeface="Calibri" pitchFamily="34" charset="0"/>
            </a:endParaRP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5181600" y="2752725"/>
          <a:ext cx="1158875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5" name="Chart" r:id="rId3" imgW="2400300" imgH="3685961" progId="Excel.Sheet.8">
                  <p:embed/>
                </p:oleObj>
              </mc:Choice>
              <mc:Fallback>
                <p:oleObj name="Chart" r:id="rId3" imgW="2400300" imgH="3685961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752725"/>
                        <a:ext cx="1158875" cy="154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Text Box 52"/>
          <p:cNvSpPr txBox="1">
            <a:spLocks noChangeArrowheads="1"/>
          </p:cNvSpPr>
          <p:nvPr/>
        </p:nvSpPr>
        <p:spPr bwMode="auto">
          <a:xfrm>
            <a:off x="5059363" y="4179888"/>
            <a:ext cx="1693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en-US" sz="1400">
                <a:latin typeface="Calibri" pitchFamily="34" charset="0"/>
              </a:rPr>
              <a:t>More compression…</a:t>
            </a:r>
          </a:p>
        </p:txBody>
      </p:sp>
      <p:sp>
        <p:nvSpPr>
          <p:cNvPr id="64517" name="Line 59"/>
          <p:cNvSpPr>
            <a:spLocks noChangeShapeType="1"/>
          </p:cNvSpPr>
          <p:nvPr/>
        </p:nvSpPr>
        <p:spPr bwMode="auto">
          <a:xfrm flipV="1">
            <a:off x="5446713" y="3986213"/>
            <a:ext cx="9525" cy="238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6607175" y="2744788"/>
          <a:ext cx="2028825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6" name="Chart" r:id="rId5" imgW="4200525" imgH="3705463" progId="Excel.Sheet.8">
                  <p:embed/>
                </p:oleObj>
              </mc:Choice>
              <mc:Fallback>
                <p:oleObj name="Chart" r:id="rId5" imgW="4200525" imgH="3705463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7175" y="2744788"/>
                        <a:ext cx="2028825" cy="155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9" name="Text Box 57"/>
          <p:cNvSpPr txBox="1">
            <a:spLocks noChangeArrowheads="1"/>
          </p:cNvSpPr>
          <p:nvPr/>
        </p:nvSpPr>
        <p:spPr bwMode="auto">
          <a:xfrm>
            <a:off x="6823075" y="4183063"/>
            <a:ext cx="180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en-US" sz="1400">
                <a:latin typeface="Calibri" pitchFamily="34" charset="0"/>
              </a:rPr>
              <a:t>Too high compression</a:t>
            </a:r>
          </a:p>
        </p:txBody>
      </p:sp>
      <p:sp>
        <p:nvSpPr>
          <p:cNvPr id="64520" name="Line 58"/>
          <p:cNvSpPr>
            <a:spLocks noChangeShapeType="1"/>
          </p:cNvSpPr>
          <p:nvPr/>
        </p:nvSpPr>
        <p:spPr bwMode="auto">
          <a:xfrm>
            <a:off x="6883400" y="2881313"/>
            <a:ext cx="0" cy="185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1" name="Line 60"/>
          <p:cNvSpPr>
            <a:spLocks noChangeShapeType="1"/>
          </p:cNvSpPr>
          <p:nvPr/>
        </p:nvSpPr>
        <p:spPr bwMode="auto">
          <a:xfrm>
            <a:off x="7062788" y="2892425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2" name="Line 61"/>
          <p:cNvSpPr>
            <a:spLocks noChangeShapeType="1"/>
          </p:cNvSpPr>
          <p:nvPr/>
        </p:nvSpPr>
        <p:spPr bwMode="auto">
          <a:xfrm>
            <a:off x="7729538" y="2895600"/>
            <a:ext cx="0" cy="185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3" name="Line 62"/>
          <p:cNvSpPr>
            <a:spLocks noChangeShapeType="1"/>
          </p:cNvSpPr>
          <p:nvPr/>
        </p:nvSpPr>
        <p:spPr bwMode="auto">
          <a:xfrm>
            <a:off x="8018463" y="3094038"/>
            <a:ext cx="0" cy="185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4524" name="Object 12"/>
          <p:cNvGraphicFramePr>
            <a:graphicFrameLocks noChangeAspect="1"/>
          </p:cNvGraphicFramePr>
          <p:nvPr/>
        </p:nvGraphicFramePr>
        <p:xfrm>
          <a:off x="3203575" y="2727325"/>
          <a:ext cx="1701800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7" name="Chart" r:id="rId7" imgW="3524440" imgH="3685961" progId="Excel.Sheet.8">
                  <p:embed/>
                </p:oleObj>
              </mc:Choice>
              <mc:Fallback>
                <p:oleObj name="Chart" r:id="rId7" imgW="3524440" imgH="3685961" progId="Excel.Shee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727325"/>
                        <a:ext cx="1701800" cy="154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5" name="Text Box 50"/>
          <p:cNvSpPr txBox="1">
            <a:spLocks noChangeArrowheads="1"/>
          </p:cNvSpPr>
          <p:nvPr/>
        </p:nvSpPr>
        <p:spPr bwMode="auto">
          <a:xfrm>
            <a:off x="3276600" y="4179888"/>
            <a:ext cx="187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en-US" sz="1400">
                <a:latin typeface="Calibri" pitchFamily="34" charset="0"/>
              </a:rPr>
              <a:t>Too low compression…</a:t>
            </a:r>
          </a:p>
        </p:txBody>
      </p:sp>
      <p:sp>
        <p:nvSpPr>
          <p:cNvPr id="64526" name="Oval 63"/>
          <p:cNvSpPr>
            <a:spLocks noChangeArrowheads="1"/>
          </p:cNvSpPr>
          <p:nvPr/>
        </p:nvSpPr>
        <p:spPr bwMode="auto">
          <a:xfrm>
            <a:off x="3686175" y="3289300"/>
            <a:ext cx="777875" cy="7572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a-DK" altLang="en-US" sz="1200" b="0" i="1">
              <a:latin typeface="Calibri" pitchFamily="34" charset="0"/>
            </a:endParaRPr>
          </a:p>
        </p:txBody>
      </p:sp>
      <p:sp>
        <p:nvSpPr>
          <p:cNvPr id="64527" name="Oval 65"/>
          <p:cNvSpPr>
            <a:spLocks noChangeArrowheads="1"/>
          </p:cNvSpPr>
          <p:nvPr/>
        </p:nvSpPr>
        <p:spPr bwMode="auto">
          <a:xfrm>
            <a:off x="4618038" y="3040063"/>
            <a:ext cx="198437" cy="2730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a-DK" altLang="en-US" sz="1200" b="0" i="1">
              <a:latin typeface="Calibri" pitchFamily="34" charset="0"/>
            </a:endParaRPr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>
            <a:off x="3419475" y="2709863"/>
            <a:ext cx="5183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3419475" y="2360613"/>
            <a:ext cx="587375" cy="30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da-DK" altLang="en-US" sz="1400" b="0"/>
              <a:t>leaky</a:t>
            </a:r>
          </a:p>
        </p:txBody>
      </p:sp>
      <p:sp>
        <p:nvSpPr>
          <p:cNvPr id="64531" name="Text Box 19"/>
          <p:cNvSpPr txBox="1">
            <a:spLocks noChangeArrowheads="1"/>
          </p:cNvSpPr>
          <p:nvPr/>
        </p:nvSpPr>
        <p:spPr bwMode="auto">
          <a:xfrm>
            <a:off x="7110413" y="2349500"/>
            <a:ext cx="1349375" cy="30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da-DK" altLang="en-US" sz="1400" b="0"/>
              <a:t>short-circuiting</a:t>
            </a:r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3276600" y="2349500"/>
            <a:ext cx="5688013" cy="20891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pic>
        <p:nvPicPr>
          <p:cNvPr id="64533" name="Picture 21" descr="P817006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2484438" cy="12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34" name="Picture 22" descr="IMG_045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2366963" cy="16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35" name="AutoShape 23"/>
          <p:cNvSpPr>
            <a:spLocks noChangeArrowheads="1"/>
          </p:cNvSpPr>
          <p:nvPr/>
        </p:nvSpPr>
        <p:spPr bwMode="auto">
          <a:xfrm rot="5400000">
            <a:off x="1320800" y="2862263"/>
            <a:ext cx="334963" cy="4587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7" name="Rectangle 25"/>
          <p:cNvSpPr>
            <a:spLocks noChangeArrowheads="1"/>
          </p:cNvSpPr>
          <p:nvPr/>
        </p:nvSpPr>
        <p:spPr bwMode="auto">
          <a:xfrm>
            <a:off x="1165225" y="6308725"/>
            <a:ext cx="7799389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defTabSz="457200">
              <a:buClr>
                <a:srgbClr val="194C84"/>
              </a:buClr>
              <a:buFont typeface="Arial" pitchFamily="34" charset="0"/>
              <a:buChar char="•"/>
              <a:defRPr sz="3200">
                <a:solidFill>
                  <a:srgbClr val="194C84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defTabSz="457200">
              <a:buClr>
                <a:srgbClr val="008000"/>
              </a:buClr>
              <a:buFont typeface="Arial" pitchFamily="34" charset="0"/>
              <a:buChar char="–"/>
              <a:defRPr sz="2800">
                <a:solidFill>
                  <a:srgbClr val="008000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defTabSz="457200"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defTabSz="457200"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defTabSz="457200"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da-DK" altLang="en-US" sz="20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Correct</a:t>
            </a:r>
            <a:r>
              <a:rPr lang="da-DK" alt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procedure </a:t>
            </a:r>
            <a:r>
              <a:rPr lang="da-DK" altLang="en-US" sz="20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leads</a:t>
            </a:r>
            <a:r>
              <a:rPr lang="da-DK" alt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to stable operation and </a:t>
            </a:r>
            <a:r>
              <a:rPr lang="da-DK" altLang="en-US" sz="20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high</a:t>
            </a:r>
            <a:r>
              <a:rPr lang="da-DK" alt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performance</a:t>
            </a:r>
          </a:p>
        </p:txBody>
      </p:sp>
      <p:pic>
        <p:nvPicPr>
          <p:cNvPr id="64538" name="Picture 26" descr="B51-operati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652963"/>
            <a:ext cx="5184775" cy="155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6588125" y="5516563"/>
            <a:ext cx="2062163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da-DK" altLang="en-US">
                <a:latin typeface="Calibri" pitchFamily="34" charset="0"/>
              </a:rPr>
              <a:t>SoA cells, 250 hours</a:t>
            </a:r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3203575" y="1989138"/>
            <a:ext cx="3671888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a-DK" altLang="en-US" dirty="0" err="1">
                <a:latin typeface="Calibri" pitchFamily="34" charset="0"/>
              </a:rPr>
              <a:t>Stack</a:t>
            </a:r>
            <a:r>
              <a:rPr lang="da-DK" altLang="en-US" dirty="0">
                <a:latin typeface="Calibri" pitchFamily="34" charset="0"/>
              </a:rPr>
              <a:t> </a:t>
            </a:r>
            <a:r>
              <a:rPr lang="da-DK" altLang="en-US" dirty="0" err="1">
                <a:latin typeface="Calibri" pitchFamily="34" charset="0"/>
              </a:rPr>
              <a:t>conditioning</a:t>
            </a:r>
            <a:r>
              <a:rPr lang="da-DK" altLang="en-US" dirty="0">
                <a:latin typeface="Calibri" pitchFamily="34" charset="0"/>
              </a:rPr>
              <a:t> procedure</a:t>
            </a: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1093788" y="765175"/>
            <a:ext cx="6699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da-DK" altLang="en-US" sz="2000">
                <a:latin typeface="Calibri" pitchFamily="34" charset="0"/>
              </a:rPr>
              <a:t>Cells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1165225" y="4581525"/>
            <a:ext cx="742950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da-DK" altLang="en-US" sz="2000">
                <a:latin typeface="Calibri" pitchFamily="34" charset="0"/>
              </a:rPr>
              <a:t>Stack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1"/>
          <p:cNvSpPr>
            <a:spLocks noGrp="1"/>
          </p:cNvSpPr>
          <p:nvPr>
            <p:ph type="title" idx="4294967295"/>
          </p:nvPr>
        </p:nvSpPr>
        <p:spPr>
          <a:xfrm>
            <a:off x="3132138" y="188913"/>
            <a:ext cx="5810250" cy="549275"/>
          </a:xfrm>
        </p:spPr>
        <p:txBody>
          <a:bodyPr/>
          <a:lstStyle/>
          <a:p>
            <a:pPr algn="l"/>
            <a:r>
              <a:rPr lang="da-DK" altLang="en-US" sz="2400" b="1" smtClean="0">
                <a:latin typeface="Calibri" pitchFamily="34" charset="0"/>
              </a:rPr>
              <a:t>Laser welding of cells and stack components</a:t>
            </a:r>
            <a:endParaRPr lang="en-US" altLang="en-US" sz="2400" b="1" smtClean="0">
              <a:latin typeface="Calibri" pitchFamily="34" charset="0"/>
            </a:endParaRPr>
          </a:p>
        </p:txBody>
      </p:sp>
      <p:pic>
        <p:nvPicPr>
          <p:cNvPr id="54275" name="Picture 5" descr="X:\Div005\Dep181\YAG Laser\Administration\02 Kunder\Topsoe fuel cell\109-22266\1200_m_keram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9205"/>
            <a:ext cx="2592388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 descr="X:\Div005\Dep181\YAG Laser\Administration\02 Kunder\Topsoe fuel cell\Foto\2-01-2012\Mikroskopi\Reduced\TFC.44_Top_50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986213"/>
            <a:ext cx="25209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2" descr="X:\Div005\Dep181\YAG Laser\Administration\02 Kunder\Topsoe fuel cell\109-25342 - HTF Brint-fremstilling\Fotos\Emnenr.TFC 44 a 1  ætset i oxsalsyre 6,3x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393281"/>
            <a:ext cx="31210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36536" y="3284538"/>
            <a:ext cx="25701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en-US" sz="2000" dirty="0" err="1">
                <a:latin typeface="Calibri" pitchFamily="34" charset="0"/>
                <a:ea typeface="ＭＳ Ｐゴシック" pitchFamily="34" charset="-128"/>
              </a:rPr>
              <a:t>Previous</a:t>
            </a:r>
            <a:r>
              <a:rPr lang="da-DK" altLang="en-US" sz="2000" dirty="0">
                <a:latin typeface="Calibri" pitchFamily="34" charset="0"/>
                <a:ea typeface="ＭＳ Ｐゴシック" pitchFamily="34" charset="-128"/>
              </a:rPr>
              <a:t> laser </a:t>
            </a:r>
            <a:r>
              <a:rPr lang="da-DK" altLang="en-US" sz="2000" dirty="0" err="1">
                <a:latin typeface="Calibri" pitchFamily="34" charset="0"/>
                <a:ea typeface="ＭＳ Ｐゴシック" pitchFamily="34" charset="-128"/>
              </a:rPr>
              <a:t>welding</a:t>
            </a:r>
            <a:endParaRPr lang="da-DK" altLang="en-US" sz="20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69557" y="5876925"/>
            <a:ext cx="3251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en-US" sz="2000" dirty="0">
                <a:latin typeface="Calibri" pitchFamily="34" charset="0"/>
                <a:ea typeface="ＭＳ Ｐゴシック" pitchFamily="34" charset="-128"/>
              </a:rPr>
              <a:t>Recent </a:t>
            </a:r>
            <a:r>
              <a:rPr lang="da-DK" altLang="en-US" sz="2000" dirty="0" err="1">
                <a:latin typeface="Calibri" pitchFamily="34" charset="0"/>
                <a:ea typeface="ＭＳ Ｐゴシック" pitchFamily="34" charset="-128"/>
              </a:rPr>
              <a:t>result</a:t>
            </a:r>
            <a:r>
              <a:rPr lang="da-DK" altLang="en-US" sz="2000" dirty="0">
                <a:latin typeface="Calibri" pitchFamily="34" charset="0"/>
                <a:ea typeface="ＭＳ Ｐゴシック" pitchFamily="34" charset="-128"/>
              </a:rPr>
              <a:t> with fiber laser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5364163" y="2996406"/>
            <a:ext cx="2427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en-US" sz="2000" dirty="0">
                <a:latin typeface="Calibri" pitchFamily="34" charset="0"/>
                <a:ea typeface="ＭＳ Ｐゴシック" pitchFamily="34" charset="-128"/>
              </a:rPr>
              <a:t>Weld in </a:t>
            </a:r>
            <a:r>
              <a:rPr lang="da-DK" altLang="en-US" sz="2000" dirty="0" err="1">
                <a:latin typeface="Calibri" pitchFamily="34" charset="0"/>
                <a:ea typeface="ＭＳ Ｐゴシック" pitchFamily="34" charset="-128"/>
              </a:rPr>
              <a:t>cross-section</a:t>
            </a:r>
            <a:endParaRPr lang="da-DK" altLang="en-US" sz="20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2976848" y="6308725"/>
            <a:ext cx="5499432" cy="3715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da-DK" altLang="en-US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Target: Robust </a:t>
            </a:r>
            <a:r>
              <a:rPr lang="da-DK" altLang="en-US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seal</a:t>
            </a:r>
            <a:r>
              <a:rPr lang="da-DK" altLang="en-US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da-DK" altLang="en-US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optimized</a:t>
            </a:r>
            <a:r>
              <a:rPr lang="da-DK" altLang="en-US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for </a:t>
            </a:r>
            <a:r>
              <a:rPr lang="da-DK" altLang="en-US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manufacturing</a:t>
            </a:r>
            <a:endParaRPr lang="da-DK" altLang="en-US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98731" y="2168177"/>
            <a:ext cx="2399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err="1" smtClean="0">
                <a:solidFill>
                  <a:schemeClr val="tx2">
                    <a:lumMod val="75000"/>
                  </a:schemeClr>
                </a:solidFill>
              </a:rPr>
              <a:t>Novel</a:t>
            </a:r>
            <a:r>
              <a:rPr lang="da-DK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a-DK" sz="2400" dirty="0" err="1" smtClean="0">
                <a:solidFill>
                  <a:schemeClr val="tx2">
                    <a:lumMod val="75000"/>
                  </a:schemeClr>
                </a:solidFill>
              </a:rPr>
              <a:t>seal</a:t>
            </a:r>
            <a:r>
              <a:rPr lang="da-DK" sz="2400" dirty="0" smtClean="0">
                <a:solidFill>
                  <a:schemeClr val="tx2">
                    <a:lumMod val="75000"/>
                  </a:schemeClr>
                </a:solidFill>
              </a:rPr>
              <a:t> design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5056960" y="4299214"/>
          <a:ext cx="408221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5299" name="Picture 6" descr="SOFC-Co-3000h-ny_0000-Preview-BF_DF-Scanning-Display1-Preview-BF_DF-0.jpg"/>
          <p:cNvPicPr>
            <a:picLocks noChangeAspect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7" r="13144" b="54710"/>
          <a:stretch>
            <a:fillRect/>
          </a:stretch>
        </p:blipFill>
        <p:spPr bwMode="auto">
          <a:xfrm>
            <a:off x="5876925" y="2349500"/>
            <a:ext cx="128746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7" descr="SOFC-Co+Ce-3000h_0003-Preview-BF_DF-Scanning-Display1-Preview-BF_DF-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5"/>
          <a:stretch>
            <a:fillRect/>
          </a:stretch>
        </p:blipFill>
        <p:spPr bwMode="auto">
          <a:xfrm>
            <a:off x="7342188" y="2349500"/>
            <a:ext cx="1550987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1"/>
          <p:cNvSpPr>
            <a:spLocks noChangeArrowheads="1"/>
          </p:cNvSpPr>
          <p:nvPr/>
        </p:nvSpPr>
        <p:spPr bwMode="auto">
          <a:xfrm>
            <a:off x="5435600" y="4005263"/>
            <a:ext cx="3616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latin typeface="Calibri" pitchFamily="34" charset="0"/>
                <a:ea typeface="ＭＳ Ｐゴシック" pitchFamily="34" charset="-128"/>
              </a:rPr>
              <a:t>Accelerated test at 850°C in air + 3% H</a:t>
            </a:r>
            <a:r>
              <a:rPr lang="en-US" altLang="en-US" sz="1600" baseline="-25000" dirty="0">
                <a:latin typeface="Calibri" pitchFamily="34" charset="0"/>
                <a:ea typeface="ＭＳ Ｐゴシック" pitchFamily="34" charset="-128"/>
              </a:rPr>
              <a:t>2</a:t>
            </a:r>
            <a:r>
              <a:rPr lang="en-US" altLang="en-US" sz="1600" dirty="0">
                <a:latin typeface="Calibri" pitchFamily="34" charset="0"/>
                <a:ea typeface="ＭＳ Ｐゴシック" pitchFamily="34" charset="-128"/>
              </a:rPr>
              <a:t>O</a:t>
            </a:r>
            <a:endParaRPr lang="sv-SE" altLang="en-US" sz="16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5303" name="TextBox 2"/>
          <p:cNvSpPr txBox="1">
            <a:spLocks noChangeArrowheads="1"/>
          </p:cNvSpPr>
          <p:nvPr/>
        </p:nvSpPr>
        <p:spPr bwMode="auto">
          <a:xfrm>
            <a:off x="179388" y="1920314"/>
            <a:ext cx="561657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sv-SE" altLang="en-US" sz="2000" dirty="0">
                <a:latin typeface="Calibri" panose="020F0502020204030204" pitchFamily="34" charset="0"/>
                <a:ea typeface="ＭＳ Ｐゴシック" pitchFamily="34" charset="-128"/>
              </a:rPr>
              <a:t>Metal interconnects need to be coated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sv-SE" altLang="en-US" sz="2000" dirty="0">
                <a:latin typeface="Calibri" panose="020F0502020204030204" pitchFamily="34" charset="0"/>
                <a:ea typeface="ＭＳ Ｐゴシック" pitchFamily="34" charset="-128"/>
              </a:rPr>
              <a:t>640nm Co are sufficient to block Cr evaporation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sv-SE" altLang="en-US" sz="2000" dirty="0">
                <a:latin typeface="Calibri" panose="020F0502020204030204" pitchFamily="34" charset="0"/>
                <a:ea typeface="ＭＳ Ｐゴシック" pitchFamily="34" charset="-128"/>
              </a:rPr>
              <a:t>10nm Ce coating reduces corrosion substantially </a:t>
            </a:r>
          </a:p>
          <a:p>
            <a:pPr eaLnBrk="1" hangingPunct="1">
              <a:spcBef>
                <a:spcPct val="0"/>
              </a:spcBef>
              <a:buClrTx/>
              <a:buFont typeface="Arial" pitchFamily="34" charset="0"/>
              <a:buChar char="•"/>
            </a:pPr>
            <a:endParaRPr lang="sv-SE" altLang="en-US" dirty="0">
              <a:latin typeface="+mj-lt"/>
              <a:ea typeface="ＭＳ Ｐゴシック" pitchFamily="34" charset="-128"/>
            </a:endParaRPr>
          </a:p>
        </p:txBody>
      </p:sp>
      <p:sp>
        <p:nvSpPr>
          <p:cNvPr id="55304" name="Title 10"/>
          <p:cNvSpPr>
            <a:spLocks noGrp="1"/>
          </p:cNvSpPr>
          <p:nvPr>
            <p:ph type="title" idx="4294967295"/>
          </p:nvPr>
        </p:nvSpPr>
        <p:spPr>
          <a:xfrm>
            <a:off x="5435600" y="0"/>
            <a:ext cx="3600450" cy="765175"/>
          </a:xfrm>
        </p:spPr>
        <p:txBody>
          <a:bodyPr lIns="90487" tIns="44450" rIns="90487" bIns="44450"/>
          <a:lstStyle/>
          <a:p>
            <a:pPr algn="l" eaLnBrk="1" hangingPunct="1"/>
            <a:r>
              <a:rPr lang="sv-SE" altLang="en-US" sz="2400" b="1" smtClean="0">
                <a:latin typeface="Calibri" pitchFamily="34" charset="0"/>
              </a:rPr>
              <a:t>WP6 - Alloys and coatings</a:t>
            </a:r>
          </a:p>
        </p:txBody>
      </p:sp>
      <p:graphicFrame>
        <p:nvGraphicFramePr>
          <p:cNvPr id="55305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537713"/>
              </p:ext>
            </p:extLst>
          </p:nvPr>
        </p:nvGraphicFramePr>
        <p:xfrm>
          <a:off x="395288" y="3428206"/>
          <a:ext cx="4321175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7" r:id="rId6" imgW="3840813" imgH="2554445" progId="Excel.Chart.8">
                  <p:embed/>
                </p:oleObj>
              </mc:Choice>
              <mc:Fallback>
                <p:oleObj r:id="rId6" imgW="3840813" imgH="2554445" progId="Excel.Chart.8">
                  <p:embed/>
                  <p:pic>
                    <p:nvPicPr>
                      <p:cNvPr id="0" name="Char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428206"/>
                        <a:ext cx="4321175" cy="230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6" name="TextBox 13"/>
          <p:cNvSpPr txBox="1">
            <a:spLocks noChangeArrowheads="1"/>
          </p:cNvSpPr>
          <p:nvPr/>
        </p:nvSpPr>
        <p:spPr bwMode="auto">
          <a:xfrm>
            <a:off x="251520" y="5734050"/>
            <a:ext cx="46803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sv-SE" alt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</a:rPr>
              <a:t>Less corrosion </a:t>
            </a:r>
            <a:r>
              <a:rPr lang="sv-SE" alt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sym typeface="Symbol" pitchFamily="18" charset="2"/>
              </a:rPr>
              <a:t> l</a:t>
            </a:r>
            <a:r>
              <a:rPr lang="sv-SE" alt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</a:rPr>
              <a:t>onger lifetime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sv-SE" alt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</a:rPr>
              <a:t>Thinner scale </a:t>
            </a:r>
            <a:r>
              <a:rPr lang="sv-SE" alt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sym typeface="Symbol" pitchFamily="18" charset="2"/>
              </a:rPr>
              <a:t> l</a:t>
            </a:r>
            <a:r>
              <a:rPr lang="sv-SE" alt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</a:rPr>
              <a:t>ower ASR values</a:t>
            </a:r>
          </a:p>
        </p:txBody>
      </p:sp>
      <p:sp>
        <p:nvSpPr>
          <p:cNvPr id="55308" name="TextBox 14"/>
          <p:cNvSpPr txBox="1">
            <a:spLocks noChangeArrowheads="1"/>
          </p:cNvSpPr>
          <p:nvPr/>
        </p:nvSpPr>
        <p:spPr bwMode="auto">
          <a:xfrm>
            <a:off x="6084888" y="3068638"/>
            <a:ext cx="915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en-US" sz="14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Co coated</a:t>
            </a:r>
          </a:p>
        </p:txBody>
      </p:sp>
      <p:sp>
        <p:nvSpPr>
          <p:cNvPr id="55309" name="TextBox 16"/>
          <p:cNvSpPr txBox="1">
            <a:spLocks noChangeArrowheads="1"/>
          </p:cNvSpPr>
          <p:nvPr/>
        </p:nvSpPr>
        <p:spPr bwMode="auto">
          <a:xfrm>
            <a:off x="7500938" y="3068638"/>
            <a:ext cx="1174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en-US" sz="14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Co/Ce coated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039938" y="5770563"/>
            <a:ext cx="3095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12" name="TextBox 19"/>
          <p:cNvSpPr txBox="1">
            <a:spLocks noChangeArrowheads="1"/>
          </p:cNvSpPr>
          <p:nvPr/>
        </p:nvSpPr>
        <p:spPr bwMode="auto">
          <a:xfrm>
            <a:off x="1954213" y="5499100"/>
            <a:ext cx="482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en-US" sz="1200" b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2µm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Sandvik coa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76700"/>
            <a:ext cx="4033837" cy="184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168116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3419475" y="2843204"/>
            <a:ext cx="5454650" cy="101784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sv-SE" alt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Large scale continuous thin film (PVD) coating production established at Sandvik (roll to roll process</a:t>
            </a:r>
            <a:r>
              <a:rPr lang="sv-SE" altLang="en-US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)</a:t>
            </a:r>
            <a:endParaRPr lang="sv-SE" altLang="en-US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067175" y="188913"/>
            <a:ext cx="4710113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da-DK" altLang="en-US" sz="2400" dirty="0" err="1">
                <a:solidFill>
                  <a:schemeClr val="bg2"/>
                </a:solidFill>
                <a:latin typeface="Calibri" pitchFamily="34" charset="0"/>
              </a:rPr>
              <a:t>Upscaled</a:t>
            </a:r>
            <a:r>
              <a:rPr lang="da-DK" altLang="en-US" sz="2400" dirty="0">
                <a:solidFill>
                  <a:schemeClr val="bg2"/>
                </a:solidFill>
                <a:latin typeface="Calibri" pitchFamily="34" charset="0"/>
              </a:rPr>
              <a:t> PVD coating of strip </a:t>
            </a:r>
            <a:r>
              <a:rPr lang="da-DK" altLang="en-US" sz="2400" dirty="0" err="1">
                <a:solidFill>
                  <a:schemeClr val="bg2"/>
                </a:solidFill>
                <a:latin typeface="Calibri" pitchFamily="34" charset="0"/>
              </a:rPr>
              <a:t>steels</a:t>
            </a:r>
            <a:endParaRPr lang="da-DK" altLang="en-US" sz="2400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3"/>
          <a:stretch>
            <a:fillRect/>
          </a:stretch>
        </p:blipFill>
        <p:spPr bwMode="auto">
          <a:xfrm>
            <a:off x="241300" y="4043363"/>
            <a:ext cx="43307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8" name="Line 8"/>
          <p:cNvSpPr>
            <a:spLocks noChangeShapeType="1"/>
          </p:cNvSpPr>
          <p:nvPr/>
        </p:nvSpPr>
        <p:spPr bwMode="auto">
          <a:xfrm flipV="1">
            <a:off x="900113" y="6021388"/>
            <a:ext cx="3024187" cy="215900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 flipV="1">
            <a:off x="971550" y="6021388"/>
            <a:ext cx="2808288" cy="215900"/>
          </a:xfrm>
          <a:prstGeom prst="line">
            <a:avLst/>
          </a:prstGeom>
          <a:noFill/>
          <a:ln w="0">
            <a:solidFill>
              <a:schemeClr val="folHlink"/>
            </a:solidFill>
            <a:round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39769" y="2303690"/>
            <a:ext cx="6388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err="1" smtClean="0">
                <a:solidFill>
                  <a:schemeClr val="tx2">
                    <a:lumMod val="75000"/>
                  </a:schemeClr>
                </a:solidFill>
              </a:rPr>
              <a:t>Novel</a:t>
            </a:r>
            <a:r>
              <a:rPr lang="da-DK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a-DK" sz="2400" dirty="0" err="1" smtClean="0">
                <a:solidFill>
                  <a:schemeClr val="tx2">
                    <a:lumMod val="75000"/>
                  </a:schemeClr>
                </a:solidFill>
              </a:rPr>
              <a:t>cost</a:t>
            </a:r>
            <a:r>
              <a:rPr lang="da-DK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a-DK" sz="2400" dirty="0" err="1" smtClean="0">
                <a:solidFill>
                  <a:schemeClr val="tx2">
                    <a:lumMod val="75000"/>
                  </a:schemeClr>
                </a:solidFill>
              </a:rPr>
              <a:t>effective</a:t>
            </a:r>
            <a:r>
              <a:rPr lang="da-DK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a-DK" sz="2400" dirty="0" err="1" smtClean="0">
                <a:solidFill>
                  <a:schemeClr val="tx2">
                    <a:lumMod val="75000"/>
                  </a:schemeClr>
                </a:solidFill>
              </a:rPr>
              <a:t>coated</a:t>
            </a:r>
            <a:r>
              <a:rPr lang="da-DK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a-DK" sz="2400" dirty="0" err="1" smtClean="0">
                <a:solidFill>
                  <a:schemeClr val="tx2">
                    <a:lumMod val="75000"/>
                  </a:schemeClr>
                </a:solidFill>
              </a:rPr>
              <a:t>interconnect</a:t>
            </a:r>
            <a:r>
              <a:rPr lang="da-DK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a-DK" sz="2400" dirty="0" err="1" smtClean="0">
                <a:solidFill>
                  <a:schemeClr val="tx2">
                    <a:lumMod val="75000"/>
                  </a:schemeClr>
                </a:solidFill>
              </a:rPr>
              <a:t>concept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" y="2091167"/>
            <a:ext cx="5510085" cy="451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dobjekt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09081"/>
            <a:ext cx="1141938" cy="588271"/>
          </a:xfrm>
          <a:prstGeom prst="rect">
            <a:avLst/>
          </a:prstGeom>
        </p:spPr>
      </p:pic>
      <p:sp>
        <p:nvSpPr>
          <p:cNvPr id="4" name="Text Placeholder 7"/>
          <p:cNvSpPr txBox="1">
            <a:spLocks/>
          </p:cNvSpPr>
          <p:nvPr/>
        </p:nvSpPr>
        <p:spPr>
          <a:xfrm>
            <a:off x="5662750" y="2523215"/>
            <a:ext cx="3373746" cy="3066025"/>
          </a:xfrm>
          <a:prstGeom prst="rect">
            <a:avLst/>
          </a:prstGeom>
        </p:spPr>
        <p:txBody>
          <a:bodyPr vert="horz" lIns="91132" tIns="45580" rIns="91132" bIns="45580" rtlCol="0">
            <a:normAutofit/>
          </a:bodyPr>
          <a:lstStyle>
            <a:lvl1pPr marL="87032" indent="-87032" algn="l" defTabSz="911321" rtl="0" eaLnBrk="1" latinLnBrk="0" hangingPunct="1">
              <a:lnSpc>
                <a:spcPts val="1800"/>
              </a:lnSpc>
              <a:spcBef>
                <a:spcPts val="700"/>
              </a:spcBef>
              <a:buClr>
                <a:schemeClr val="accent6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80" indent="-89709" algn="l" defTabSz="911321" rtl="0" eaLnBrk="1" latinLnBrk="0" hangingPunct="1">
              <a:lnSpc>
                <a:spcPts val="1800"/>
              </a:lnSpc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82" indent="-87032" algn="l" defTabSz="911321" rtl="0" eaLnBrk="1" latinLnBrk="0" hangingPunct="1">
              <a:lnSpc>
                <a:spcPts val="1800"/>
              </a:lnSpc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74" indent="-88619" algn="l" defTabSz="911321" rtl="0" eaLnBrk="1" latinLnBrk="0" hangingPunct="1">
              <a:lnSpc>
                <a:spcPts val="1800"/>
              </a:lnSpc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4561" indent="-87032" algn="l" defTabSz="911321" rtl="0" eaLnBrk="1" latinLnBrk="0" hangingPunct="1">
              <a:lnSpc>
                <a:spcPts val="1800"/>
              </a:lnSpc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6164" indent="-227831" algn="l" defTabSz="9113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1834" indent="-227831" algn="l" defTabSz="9113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7499" indent="-227831" algn="l" defTabSz="9113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3169" indent="-227831" algn="l" defTabSz="9113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4780" marR="0" lvl="0" indent="-284780" algn="l" defTabSz="911321" rtl="0" eaLnBrk="1" fontAlgn="auto" latinLnBrk="0" hangingPunct="1">
              <a:lnSpc>
                <a:spcPts val="1800"/>
              </a:lnSpc>
              <a:spcBef>
                <a:spcPts val="700"/>
              </a:spcBef>
              <a:spcAft>
                <a:spcPts val="0"/>
              </a:spcAft>
              <a:buClr>
                <a:srgbClr val="AA201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v-SE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</a:rPr>
              <a:t>Interconnectors for SOFC</a:t>
            </a:r>
          </a:p>
          <a:p>
            <a:pPr marL="465157" marR="0" lvl="1" indent="-284780" algn="l" defTabSz="911321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rgbClr val="333333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v-SE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</a:rPr>
              <a:t>Specialized Steel – Sandvik SanergyHT</a:t>
            </a:r>
          </a:p>
          <a:p>
            <a:pPr marL="465157" marR="0" lvl="1" indent="-284780" algn="l" defTabSz="911321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rgbClr val="333333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v-SE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</a:rPr>
              <a:t>Standard Ferritic Steel – AISI441, 430</a:t>
            </a:r>
          </a:p>
          <a:p>
            <a:pPr marL="465157" marR="0" lvl="1" indent="-284780" algn="l" defTabSz="911321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rgbClr val="333333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v-SE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</a:rPr>
              <a:t>Continuous PVD Coatings</a:t>
            </a:r>
          </a:p>
          <a:p>
            <a:pPr marL="284780" marR="0" lvl="0" indent="-284780" algn="l" defTabSz="911321" rtl="0" eaLnBrk="1" fontAlgn="auto" latinLnBrk="0" hangingPunct="1">
              <a:lnSpc>
                <a:spcPts val="1800"/>
              </a:lnSpc>
              <a:spcBef>
                <a:spcPts val="700"/>
              </a:spcBef>
              <a:spcAft>
                <a:spcPts val="0"/>
              </a:spcAft>
              <a:buClr>
                <a:srgbClr val="AA201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sv-SE" sz="180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284780" marR="0" lvl="0" indent="-284780" algn="l" defTabSz="911321" rtl="0" eaLnBrk="1" fontAlgn="auto" latinLnBrk="0" hangingPunct="1">
              <a:lnSpc>
                <a:spcPts val="1800"/>
              </a:lnSpc>
              <a:spcBef>
                <a:spcPts val="700"/>
              </a:spcBef>
              <a:spcAft>
                <a:spcPts val="0"/>
              </a:spcAft>
              <a:buClr>
                <a:srgbClr val="AA201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v-SE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</a:rPr>
              <a:t>Bipolar plates for PEMFC</a:t>
            </a:r>
          </a:p>
          <a:p>
            <a:pPr marL="465157" marR="0" lvl="1" indent="-284780" algn="l" defTabSz="911321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>
                <a:srgbClr val="333333">
                  <a:lumMod val="60000"/>
                  <a:lumOff val="4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v-SE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</a:rPr>
              <a:t>Standard Steel – 316L, 304L</a:t>
            </a:r>
          </a:p>
          <a:p>
            <a:pPr marL="465157" lvl="1" indent="-284780" fontAlgn="auto">
              <a:spcAft>
                <a:spcPts val="0"/>
              </a:spcAft>
              <a:buClr>
                <a:srgbClr val="333333">
                  <a:lumMod val="60000"/>
                  <a:lumOff val="40000"/>
                </a:srgbClr>
              </a:buClr>
            </a:pPr>
            <a:r>
              <a:rPr lang="sv-SE" sz="1800" dirty="0">
                <a:solidFill>
                  <a:srgbClr val="333333"/>
                </a:solidFill>
                <a:latin typeface="Calibri" panose="020F0502020204030204" pitchFamily="34" charset="0"/>
              </a:rPr>
              <a:t>Continuous PVD </a:t>
            </a:r>
            <a:r>
              <a:rPr kumimoji="0" lang="sv-SE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</a:rPr>
              <a:t>Coatings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</a:rPr>
              <a:t>	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260648"/>
            <a:ext cx="4529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>
                <a:solidFill>
                  <a:schemeClr val="bg1"/>
                </a:solidFill>
              </a:rPr>
              <a:t>New </a:t>
            </a:r>
            <a:r>
              <a:rPr lang="da-DK" sz="2400" dirty="0" err="1" smtClean="0">
                <a:solidFill>
                  <a:schemeClr val="bg1"/>
                </a:solidFill>
              </a:rPr>
              <a:t>industrial</a:t>
            </a:r>
            <a:r>
              <a:rPr lang="da-DK" sz="2400" dirty="0" smtClean="0">
                <a:solidFill>
                  <a:schemeClr val="bg1"/>
                </a:solidFill>
              </a:rPr>
              <a:t> </a:t>
            </a:r>
            <a:r>
              <a:rPr lang="da-DK" sz="2400" dirty="0" err="1" smtClean="0">
                <a:solidFill>
                  <a:schemeClr val="bg1"/>
                </a:solidFill>
              </a:rPr>
              <a:t>steels</a:t>
            </a:r>
            <a:r>
              <a:rPr lang="da-DK" sz="2400" dirty="0" smtClean="0">
                <a:solidFill>
                  <a:schemeClr val="bg1"/>
                </a:solidFill>
              </a:rPr>
              <a:t> and coatings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3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/>
          </p:cNvSpPr>
          <p:nvPr>
            <p:ph type="body" idx="1"/>
          </p:nvPr>
        </p:nvSpPr>
        <p:spPr>
          <a:xfrm>
            <a:off x="-323850" y="1774825"/>
            <a:ext cx="8066088" cy="3382963"/>
          </a:xfrm>
        </p:spPr>
        <p:txBody>
          <a:bodyPr/>
          <a:lstStyle/>
          <a:p>
            <a:pPr marL="457200" lvl="1" indent="0">
              <a:buClr>
                <a:schemeClr val="tx1"/>
              </a:buClr>
              <a:buFont typeface="Arial" pitchFamily="34" charset="0"/>
              <a:buNone/>
            </a:pPr>
            <a:r>
              <a:rPr lang="fr-BE" altLang="en-US" sz="2000" b="1" smtClean="0">
                <a:solidFill>
                  <a:schemeClr val="tx1"/>
                </a:solidFill>
                <a:latin typeface="Calibri" pitchFamily="34" charset="0"/>
              </a:rPr>
              <a:t>General Overview</a:t>
            </a:r>
            <a:endParaRPr lang="fr-BE" altLang="en-US" sz="2000" smtClean="0">
              <a:solidFill>
                <a:schemeClr val="tx1"/>
              </a:solidFill>
              <a:latin typeface="Calibri" pitchFamily="34" charset="0"/>
            </a:endParaRPr>
          </a:p>
          <a:p>
            <a:pPr marL="457200" lvl="1" indent="0">
              <a:buClr>
                <a:schemeClr val="tx1"/>
              </a:buClr>
              <a:buFontTx/>
              <a:buChar char="•"/>
            </a:pPr>
            <a:r>
              <a:rPr lang="fr-BE" altLang="en-US" sz="1800" smtClean="0">
                <a:solidFill>
                  <a:schemeClr val="tx1"/>
                </a:solidFill>
                <a:latin typeface="Calibri" pitchFamily="34" charset="0"/>
              </a:rPr>
              <a:t>Metal supported SOFC technology for stationary and mobile  applications</a:t>
            </a:r>
          </a:p>
          <a:p>
            <a:pPr marL="457200" lvl="1" indent="0">
              <a:buClr>
                <a:schemeClr val="tx1"/>
              </a:buClr>
              <a:buFontTx/>
              <a:buChar char="•"/>
            </a:pPr>
            <a:r>
              <a:rPr lang="fr-BE" altLang="en-US" sz="1800" smtClean="0">
                <a:solidFill>
                  <a:schemeClr val="tx1"/>
                </a:solidFill>
                <a:latin typeface="Calibri" pitchFamily="34" charset="0"/>
              </a:rPr>
              <a:t> 3 years (2012-2014)</a:t>
            </a:r>
          </a:p>
          <a:p>
            <a:pPr marL="457200" lvl="1" indent="0">
              <a:buClr>
                <a:schemeClr val="tx1"/>
              </a:buClr>
              <a:buFontTx/>
              <a:buChar char="•"/>
            </a:pPr>
            <a:r>
              <a:rPr lang="fr-BE" altLang="en-US" sz="1800" smtClean="0">
                <a:solidFill>
                  <a:schemeClr val="tx1"/>
                </a:solidFill>
                <a:latin typeface="Calibri" pitchFamily="34" charset="0"/>
              </a:rPr>
              <a:t> Budget </a:t>
            </a:r>
          </a:p>
          <a:p>
            <a:pPr marL="457200" lvl="1" indent="0">
              <a:buClr>
                <a:schemeClr val="tx1"/>
              </a:buClr>
              <a:buFontTx/>
              <a:buNone/>
            </a:pPr>
            <a:r>
              <a:rPr lang="fr-BE" altLang="en-US" sz="1800" smtClean="0">
                <a:solidFill>
                  <a:schemeClr val="tx1"/>
                </a:solidFill>
                <a:latin typeface="Calibri" pitchFamily="34" charset="0"/>
              </a:rPr>
              <a:t>   Total: 7.886.781 EURO</a:t>
            </a:r>
          </a:p>
          <a:p>
            <a:pPr marL="457200" lvl="1" indent="0">
              <a:buClr>
                <a:schemeClr val="tx1"/>
              </a:buClr>
              <a:buFontTx/>
              <a:buNone/>
            </a:pPr>
            <a:r>
              <a:rPr lang="fr-BE" altLang="en-US" sz="1800" smtClean="0">
                <a:solidFill>
                  <a:schemeClr val="tx1"/>
                </a:solidFill>
                <a:latin typeface="Calibri" pitchFamily="34" charset="0"/>
              </a:rPr>
              <a:t>   EU contribution: 3.396.470 EURO</a:t>
            </a:r>
          </a:p>
          <a:p>
            <a:pPr marL="457200" lvl="1" indent="0">
              <a:buClr>
                <a:schemeClr val="tx1"/>
              </a:buClr>
              <a:buFontTx/>
              <a:buNone/>
            </a:pPr>
            <a:r>
              <a:rPr lang="fr-BE" altLang="en-US" sz="1800" smtClean="0">
                <a:solidFill>
                  <a:schemeClr val="tx1"/>
                </a:solidFill>
                <a:latin typeface="Calibri" pitchFamily="34" charset="0"/>
              </a:rPr>
              <a:t>   Danish top up support: 1.034.732 EURO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3851275" y="44450"/>
            <a:ext cx="4789488" cy="795338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4" tIns="43015" rIns="87464" bIns="43015"/>
          <a:lstStyle/>
          <a:p>
            <a:pPr marL="0" indent="0" defTabSz="966788"/>
            <a:r>
              <a:rPr lang="en-US" altLang="en-US" sz="2400" b="1" smtClean="0">
                <a:latin typeface="Calibri" pitchFamily="34" charset="0"/>
              </a:rPr>
              <a:t>Project &amp; Partnership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284663" y="2852738"/>
            <a:ext cx="4679950" cy="3708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lvl="1"/>
            <a:r>
              <a:rPr lang="fr-BE" altLang="en-US" sz="2000">
                <a:latin typeface="Calibri" pitchFamily="34" charset="0"/>
              </a:rPr>
              <a:t>Consortium</a:t>
            </a:r>
          </a:p>
          <a:p>
            <a:pPr lvl="1"/>
            <a:r>
              <a:rPr lang="fr-BE" altLang="en-US" b="0">
                <a:latin typeface="Calibri" pitchFamily="34" charset="0"/>
              </a:rPr>
              <a:t>Topsoe Fuel Cell A/S (DK) </a:t>
            </a:r>
          </a:p>
          <a:p>
            <a:pPr lvl="1"/>
            <a:r>
              <a:rPr lang="fr-BE" altLang="en-US" b="0">
                <a:latin typeface="Calibri" pitchFamily="34" charset="0"/>
              </a:rPr>
              <a:t>Sandvik Materials AB (SE)</a:t>
            </a:r>
          </a:p>
          <a:p>
            <a:pPr lvl="1"/>
            <a:r>
              <a:rPr lang="fr-BE" altLang="en-US" b="0">
                <a:latin typeface="Calibri" pitchFamily="34" charset="0"/>
              </a:rPr>
              <a:t>AVL List GmbH (AT) </a:t>
            </a:r>
          </a:p>
          <a:p>
            <a:pPr lvl="1"/>
            <a:r>
              <a:rPr lang="fr-BE" altLang="en-US" b="0">
                <a:latin typeface="Calibri" pitchFamily="34" charset="0"/>
              </a:rPr>
              <a:t>ICE Stroemungsforschung GmbH (AT)</a:t>
            </a:r>
          </a:p>
          <a:p>
            <a:pPr lvl="1"/>
            <a:r>
              <a:rPr lang="fr-BE" altLang="en-US" b="0">
                <a:latin typeface="Calibri" pitchFamily="34" charset="0"/>
              </a:rPr>
              <a:t>DTU Technical University of Denmark (DK)</a:t>
            </a:r>
          </a:p>
          <a:p>
            <a:pPr lvl="1"/>
            <a:r>
              <a:rPr lang="fr-BE" altLang="en-US" b="0">
                <a:latin typeface="Calibri" pitchFamily="34" charset="0"/>
              </a:rPr>
              <a:t>Chalmars University of Technology (SE)</a:t>
            </a:r>
          </a:p>
          <a:p>
            <a:pPr lvl="1"/>
            <a:r>
              <a:rPr lang="fr-BE" altLang="en-US" b="0">
                <a:latin typeface="Calibri" pitchFamily="34" charset="0"/>
              </a:rPr>
              <a:t>Karlsruhe Institute of Technology (DE</a:t>
            </a:r>
          </a:p>
          <a:p>
            <a:pPr lvl="1"/>
            <a:r>
              <a:rPr lang="fr-BE" altLang="en-US" b="0">
                <a:latin typeface="Calibri" pitchFamily="34" charset="0"/>
              </a:rPr>
              <a:t>University of St Andrews (UK)</a:t>
            </a:r>
          </a:p>
          <a:p>
            <a:pPr lvl="1"/>
            <a:r>
              <a:rPr lang="fr-BE" altLang="en-US" b="0">
                <a:latin typeface="Calibri" pitchFamily="34" charset="0"/>
              </a:rPr>
              <a:t>EC Joint Research Centre (NL)</a:t>
            </a:r>
            <a:endParaRPr lang="en-GB" altLang="en-US">
              <a:latin typeface="Calibri" pitchFamily="34" charset="0"/>
            </a:endParaRPr>
          </a:p>
          <a:p>
            <a:endParaRPr lang="da-DK" altLang="en-US" b="0">
              <a:latin typeface="Calibri" pitchFamily="34" charset="0"/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4373563" y="3357563"/>
            <a:ext cx="269875" cy="2879725"/>
          </a:xfrm>
          <a:prstGeom prst="upArrow">
            <a:avLst>
              <a:gd name="adj1" fmla="val 50000"/>
              <a:gd name="adj2" fmla="val 266765"/>
            </a:avLst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051050" y="5876925"/>
            <a:ext cx="2154238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da-DK" altLang="en-US" sz="2000" dirty="0" err="1">
                <a:solidFill>
                  <a:schemeClr val="accent1"/>
                </a:solidFill>
                <a:latin typeface="Calibri" pitchFamily="34" charset="0"/>
              </a:rPr>
              <a:t>Vertical</a:t>
            </a:r>
            <a:r>
              <a:rPr lang="da-DK" altLang="en-US" sz="2000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da-DK" altLang="en-US" sz="2000" dirty="0" err="1">
                <a:solidFill>
                  <a:schemeClr val="accent1"/>
                </a:solidFill>
                <a:latin typeface="Calibri" pitchFamily="34" charset="0"/>
              </a:rPr>
              <a:t>integrated</a:t>
            </a:r>
            <a:endParaRPr lang="da-DK" altLang="en-US" sz="2000" dirty="0">
              <a:solidFill>
                <a:schemeClr val="accent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5" descr="Schoenbein med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r="1485"/>
          <a:stretch>
            <a:fillRect/>
          </a:stretch>
        </p:blipFill>
        <p:spPr bwMode="auto">
          <a:xfrm>
            <a:off x="403559" y="1988840"/>
            <a:ext cx="4129858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4284663" y="188913"/>
            <a:ext cx="4608512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a-DK" altLang="en-US" sz="2400" dirty="0" err="1">
                <a:solidFill>
                  <a:schemeClr val="bg2"/>
                </a:solidFill>
                <a:latin typeface="Calibri" pitchFamily="34" charset="0"/>
              </a:rPr>
              <a:t>Dissimination</a:t>
            </a:r>
            <a:r>
              <a:rPr lang="da-DK" altLang="en-US" sz="2400" dirty="0">
                <a:solidFill>
                  <a:schemeClr val="bg2"/>
                </a:solidFill>
                <a:latin typeface="Calibri" pitchFamily="34" charset="0"/>
              </a:rPr>
              <a:t> &amp; public </a:t>
            </a:r>
            <a:r>
              <a:rPr lang="da-DK" altLang="en-US" sz="2400" dirty="0" err="1">
                <a:solidFill>
                  <a:schemeClr val="bg2"/>
                </a:solidFill>
                <a:latin typeface="Calibri" pitchFamily="34" charset="0"/>
              </a:rPr>
              <a:t>awareness</a:t>
            </a:r>
            <a:r>
              <a:rPr lang="da-DK" altLang="en-US" sz="2400" dirty="0">
                <a:solidFill>
                  <a:schemeClr val="bg2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374237" y="4941168"/>
            <a:ext cx="4721225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da-DK" altLang="en-US" dirty="0" err="1">
                <a:latin typeface="Calibri" pitchFamily="34" charset="0"/>
              </a:rPr>
              <a:t>Schoenbein</a:t>
            </a:r>
            <a:r>
              <a:rPr lang="da-DK" altLang="en-US" dirty="0">
                <a:latin typeface="Calibri" pitchFamily="34" charset="0"/>
              </a:rPr>
              <a:t> </a:t>
            </a:r>
            <a:r>
              <a:rPr lang="da-DK" altLang="en-US" dirty="0" err="1">
                <a:latin typeface="Calibri" pitchFamily="34" charset="0"/>
              </a:rPr>
              <a:t>Contribution</a:t>
            </a:r>
            <a:r>
              <a:rPr lang="da-DK" altLang="en-US" dirty="0">
                <a:latin typeface="Calibri" pitchFamily="34" charset="0"/>
              </a:rPr>
              <a:t> to Science </a:t>
            </a:r>
            <a:r>
              <a:rPr lang="da-DK" altLang="en-US" dirty="0" err="1">
                <a:latin typeface="Calibri" pitchFamily="34" charset="0"/>
              </a:rPr>
              <a:t>Medal</a:t>
            </a:r>
            <a:r>
              <a:rPr lang="da-DK" altLang="en-US" dirty="0">
                <a:latin typeface="Calibri" pitchFamily="34" charset="0"/>
              </a:rPr>
              <a:t> 2012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428873" y="5505450"/>
            <a:ext cx="3998700" cy="77162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da-DK" altLang="en-US" sz="2000" i="1" dirty="0">
                <a:latin typeface="Calibri" pitchFamily="34" charset="0"/>
              </a:rPr>
              <a:t>”For an </a:t>
            </a:r>
            <a:r>
              <a:rPr lang="da-DK" altLang="en-US" sz="2000" i="1" dirty="0" err="1">
                <a:latin typeface="Calibri" pitchFamily="34" charset="0"/>
              </a:rPr>
              <a:t>outstanding</a:t>
            </a:r>
            <a:r>
              <a:rPr lang="da-DK" altLang="en-US" sz="2000" i="1" dirty="0">
                <a:latin typeface="Calibri" pitchFamily="34" charset="0"/>
              </a:rPr>
              <a:t> </a:t>
            </a:r>
            <a:r>
              <a:rPr lang="da-DK" altLang="en-US" sz="2000" i="1" dirty="0" err="1">
                <a:latin typeface="Calibri" pitchFamily="34" charset="0"/>
              </a:rPr>
              <a:t>contribution</a:t>
            </a:r>
            <a:r>
              <a:rPr lang="da-DK" altLang="en-US" sz="2000" i="1" dirty="0">
                <a:latin typeface="Calibri" pitchFamily="34" charset="0"/>
              </a:rPr>
              <a:t> to:</a:t>
            </a:r>
          </a:p>
          <a:p>
            <a:r>
              <a:rPr lang="da-DK" altLang="en-US" sz="2000" i="1" dirty="0" err="1">
                <a:latin typeface="Calibri" pitchFamily="34" charset="0"/>
              </a:rPr>
              <a:t>Advances</a:t>
            </a:r>
            <a:r>
              <a:rPr lang="da-DK" altLang="en-US" sz="2000" i="1" dirty="0">
                <a:latin typeface="Calibri" pitchFamily="34" charset="0"/>
              </a:rPr>
              <a:t> in Metal </a:t>
            </a:r>
            <a:r>
              <a:rPr lang="da-DK" altLang="en-US" sz="2000" i="1" dirty="0" err="1">
                <a:latin typeface="Calibri" pitchFamily="34" charset="0"/>
              </a:rPr>
              <a:t>Supported</a:t>
            </a:r>
            <a:r>
              <a:rPr lang="da-DK" altLang="en-US" sz="2000" i="1" dirty="0">
                <a:latin typeface="Calibri" pitchFamily="34" charset="0"/>
              </a:rPr>
              <a:t> </a:t>
            </a:r>
            <a:r>
              <a:rPr lang="da-DK" altLang="en-US" sz="2000" i="1" dirty="0" smtClean="0">
                <a:latin typeface="Calibri" pitchFamily="34" charset="0"/>
              </a:rPr>
              <a:t>Cells”</a:t>
            </a:r>
            <a:endParaRPr lang="da-DK" altLang="en-US" sz="2000" i="1" dirty="0">
              <a:latin typeface="Calibri" pitchFamily="34" charset="0"/>
            </a:endParaRP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251520" y="1495425"/>
            <a:ext cx="364807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da-DK" altLang="en-US" sz="2000" dirty="0">
                <a:latin typeface="Calibri" pitchFamily="34" charset="0"/>
              </a:rPr>
              <a:t>10th European SOFC Forum 2012</a:t>
            </a:r>
          </a:p>
        </p:txBody>
      </p:sp>
      <p:pic>
        <p:nvPicPr>
          <p:cNvPr id="66564" name="Picture 4" descr="Schoenbein award BRJM&amp;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60" y="3736342"/>
            <a:ext cx="1720168" cy="114677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innerShdw blurRad="63500" dist="50800" dir="2700000">
              <a:schemeClr val="bg1">
                <a:lumMod val="95000"/>
                <a:alpha val="50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5292080" y="2029098"/>
            <a:ext cx="0" cy="4640262"/>
          </a:xfrm>
          <a:prstGeom prst="line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2" name="Picture 1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76"/>
          <a:stretch/>
        </p:blipFill>
        <p:spPr bwMode="auto">
          <a:xfrm>
            <a:off x="5436095" y="2276872"/>
            <a:ext cx="2736305" cy="284765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436095" y="5205622"/>
            <a:ext cx="3457079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i="1" dirty="0" smtClean="0"/>
              <a:t>D. </a:t>
            </a:r>
            <a:r>
              <a:rPr lang="da-DK" sz="1600" i="1" dirty="0" err="1" smtClean="0"/>
              <a:t>Neagu</a:t>
            </a:r>
            <a:r>
              <a:rPr lang="da-DK" sz="1600" i="1" dirty="0" smtClean="0"/>
              <a:t> et al.,</a:t>
            </a:r>
          </a:p>
          <a:p>
            <a:r>
              <a:rPr lang="da-DK" sz="1600" i="1" dirty="0" smtClean="0"/>
              <a:t>In </a:t>
            </a:r>
            <a:r>
              <a:rPr lang="da-DK" sz="1600" i="1" dirty="0" err="1" smtClean="0"/>
              <a:t>situ</a:t>
            </a:r>
            <a:r>
              <a:rPr lang="da-DK" sz="1600" i="1" dirty="0" smtClean="0"/>
              <a:t> </a:t>
            </a:r>
            <a:r>
              <a:rPr lang="da-DK" sz="1600" i="1" dirty="0" err="1" smtClean="0"/>
              <a:t>growth</a:t>
            </a:r>
            <a:r>
              <a:rPr lang="da-DK" sz="1600" i="1" dirty="0" smtClean="0"/>
              <a:t> of </a:t>
            </a:r>
            <a:r>
              <a:rPr lang="da-DK" sz="1600" i="1" dirty="0" err="1" smtClean="0"/>
              <a:t>nanoparticles</a:t>
            </a:r>
            <a:r>
              <a:rPr lang="da-DK" sz="1600" i="1" dirty="0" smtClean="0"/>
              <a:t> </a:t>
            </a:r>
            <a:r>
              <a:rPr lang="da-DK" sz="1600" i="1" dirty="0" err="1" smtClean="0"/>
              <a:t>through</a:t>
            </a:r>
            <a:r>
              <a:rPr lang="da-DK" sz="1600" i="1" dirty="0" smtClean="0"/>
              <a:t> </a:t>
            </a:r>
            <a:r>
              <a:rPr lang="da-DK" sz="1600" i="1" dirty="0" err="1" smtClean="0"/>
              <a:t>control</a:t>
            </a:r>
            <a:r>
              <a:rPr lang="da-DK" sz="1600" i="1" dirty="0" smtClean="0"/>
              <a:t> of non-</a:t>
            </a:r>
            <a:r>
              <a:rPr lang="da-DK" sz="1600" i="1" dirty="0" err="1" smtClean="0"/>
              <a:t>stoichiometry</a:t>
            </a:r>
            <a:r>
              <a:rPr lang="da-DK" sz="1600" i="1" dirty="0" smtClean="0"/>
              <a:t>, </a:t>
            </a:r>
          </a:p>
          <a:p>
            <a:r>
              <a:rPr lang="da-DK" sz="1600" i="1" dirty="0" smtClean="0"/>
              <a:t>Nature </a:t>
            </a:r>
            <a:r>
              <a:rPr lang="da-DK" sz="1600" i="1" dirty="0" err="1"/>
              <a:t>C</a:t>
            </a:r>
            <a:r>
              <a:rPr lang="da-DK" sz="1600" i="1" dirty="0" err="1" smtClean="0"/>
              <a:t>hemistry</a:t>
            </a:r>
            <a:r>
              <a:rPr lang="da-DK" sz="1600" i="1" dirty="0" smtClean="0"/>
              <a:t>, </a:t>
            </a:r>
            <a:r>
              <a:rPr lang="da-DK" sz="1600" i="1" dirty="0" err="1" smtClean="0"/>
              <a:t>October</a:t>
            </a:r>
            <a:r>
              <a:rPr lang="da-DK" sz="1600" i="1" dirty="0" smtClean="0"/>
              <a:t>, 2013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a-DK" altLang="en-US" sz="2400" b="1" dirty="0" err="1" smtClean="0">
                <a:latin typeface="Calibri" pitchFamily="34" charset="0"/>
              </a:rPr>
              <a:t>Cooperation</a:t>
            </a:r>
            <a:r>
              <a:rPr lang="da-DK" altLang="en-US" sz="2400" b="1" dirty="0" smtClean="0">
                <a:latin typeface="Calibri" pitchFamily="34" charset="0"/>
              </a:rPr>
              <a:t> and future </a:t>
            </a:r>
            <a:r>
              <a:rPr lang="da-DK" altLang="en-US" sz="2400" b="1" dirty="0" err="1" smtClean="0">
                <a:latin typeface="Calibri" pitchFamily="34" charset="0"/>
              </a:rPr>
              <a:t>perspectives</a:t>
            </a:r>
            <a:endParaRPr lang="da-DK" altLang="en-US" sz="2400" b="1" dirty="0" smtClean="0">
              <a:latin typeface="Calibri" pitchFamily="34" charset="0"/>
            </a:endParaRPr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3492997" y="2420938"/>
            <a:ext cx="3059112" cy="3059112"/>
          </a:xfrm>
          <a:prstGeom prst="ellipse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0423" name="Oval 7"/>
          <p:cNvSpPr>
            <a:spLocks noChangeArrowheads="1"/>
          </p:cNvSpPr>
          <p:nvPr/>
        </p:nvSpPr>
        <p:spPr bwMode="auto">
          <a:xfrm>
            <a:off x="827584" y="2420938"/>
            <a:ext cx="3059113" cy="3059112"/>
          </a:xfrm>
          <a:prstGeom prst="ellips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1719759" y="2600325"/>
            <a:ext cx="119697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da-DK" altLang="en-US" sz="2000" dirty="0">
                <a:latin typeface="Calibri" pitchFamily="34" charset="0"/>
              </a:rPr>
              <a:t>METSAPP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3924797" y="2636838"/>
            <a:ext cx="2259012" cy="762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algn="ctr"/>
            <a:r>
              <a:rPr lang="da-DK" altLang="en-US" sz="2000">
                <a:latin typeface="Calibri" pitchFamily="34" charset="0"/>
              </a:rPr>
              <a:t>Cooperation </a:t>
            </a:r>
          </a:p>
          <a:p>
            <a:pPr algn="ctr"/>
            <a:r>
              <a:rPr lang="da-DK" altLang="en-US" sz="2000">
                <a:latin typeface="Calibri" pitchFamily="34" charset="0"/>
              </a:rPr>
              <a:t>with other projects </a:t>
            </a:r>
          </a:p>
        </p:txBody>
      </p:sp>
      <p:grpSp>
        <p:nvGrpSpPr>
          <p:cNvPr id="60426" name="Group 31"/>
          <p:cNvGrpSpPr>
            <a:grpSpLocks/>
          </p:cNvGrpSpPr>
          <p:nvPr/>
        </p:nvGrpSpPr>
        <p:grpSpPr bwMode="auto">
          <a:xfrm>
            <a:off x="1403847" y="3141663"/>
            <a:ext cx="1873250" cy="1655762"/>
            <a:chOff x="6659190" y="4149080"/>
            <a:chExt cx="1873250" cy="1655764"/>
          </a:xfrm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6659190" y="5228581"/>
              <a:ext cx="1873250" cy="576263"/>
            </a:xfrm>
            <a:prstGeom prst="rect">
              <a:avLst/>
            </a:prstGeom>
            <a:solidFill>
              <a:srgbClr val="00808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08400" tIns="254203" rIns="508400" bIns="254203" anchor="ctr"/>
            <a:lstStyle>
              <a:lvl1pPr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FeCr</a:t>
              </a:r>
            </a:p>
          </p:txBody>
        </p:sp>
        <p:sp>
          <p:nvSpPr>
            <p:cNvPr id="60428" name="Rectangle 17"/>
            <p:cNvSpPr>
              <a:spLocks noChangeArrowheads="1"/>
            </p:cNvSpPr>
            <p:nvPr/>
          </p:nvSpPr>
          <p:spPr bwMode="auto">
            <a:xfrm>
              <a:off x="6659190" y="4149080"/>
              <a:ext cx="1873250" cy="376238"/>
            </a:xfrm>
            <a:prstGeom prst="rect">
              <a:avLst/>
            </a:prstGeom>
            <a:solidFill>
              <a:srgbClr val="8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08400" tIns="108000" rIns="508400" bIns="254203" anchor="ctr"/>
            <a:lstStyle>
              <a:lvl1pPr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solidFill>
                    <a:srgbClr val="FF9900"/>
                  </a:solidFill>
                  <a:latin typeface="Calibri" pitchFamily="34" charset="0"/>
                  <a:cs typeface="Times New Roman" pitchFamily="18" charset="0"/>
                </a:rPr>
                <a:t>MIEC</a:t>
              </a:r>
            </a:p>
          </p:txBody>
        </p:sp>
        <p:sp>
          <p:nvSpPr>
            <p:cNvPr id="60429" name="Rectangle 18"/>
            <p:cNvSpPr>
              <a:spLocks noChangeArrowheads="1"/>
            </p:cNvSpPr>
            <p:nvPr/>
          </p:nvSpPr>
          <p:spPr bwMode="auto">
            <a:xfrm>
              <a:off x="6659190" y="4436418"/>
              <a:ext cx="1873250" cy="307975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08400" tIns="108000" rIns="508400" bIns="254203" anchor="ctr"/>
            <a:lstStyle>
              <a:lvl1pPr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CGO</a:t>
              </a:r>
            </a:p>
          </p:txBody>
        </p:sp>
        <p:sp>
          <p:nvSpPr>
            <p:cNvPr id="60430" name="Rectangle 16"/>
            <p:cNvSpPr>
              <a:spLocks noChangeArrowheads="1"/>
            </p:cNvSpPr>
            <p:nvPr/>
          </p:nvSpPr>
          <p:spPr bwMode="auto">
            <a:xfrm>
              <a:off x="6659190" y="4652318"/>
              <a:ext cx="1873250" cy="3413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08400" tIns="144000" rIns="508400" bIns="254203" anchor="ctr"/>
            <a:lstStyle>
              <a:lvl1pPr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a-DK" altLang="en-US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ScYSZ</a:t>
              </a:r>
              <a:endParaRPr lang="en-US" altLang="en-US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0431" name="Rectangle 16"/>
            <p:cNvSpPr>
              <a:spLocks noChangeArrowheads="1"/>
            </p:cNvSpPr>
            <p:nvPr/>
          </p:nvSpPr>
          <p:spPr bwMode="auto">
            <a:xfrm>
              <a:off x="6659190" y="4941169"/>
              <a:ext cx="1873250" cy="30328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08400" tIns="144000" rIns="508400" bIns="254203" anchor="ctr"/>
            <a:lstStyle>
              <a:lvl1pPr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a-DK" altLang="en-US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Ceramic- Infiltrate</a:t>
              </a:r>
              <a:endParaRPr lang="en-US" altLang="en-US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4175845" y="3429000"/>
            <a:ext cx="1934545" cy="22489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altLang="en-US" sz="2000" dirty="0" err="1" smtClean="0">
                <a:latin typeface="Calibri" pitchFamily="34" charset="0"/>
              </a:rPr>
              <a:t>EuroFC</a:t>
            </a:r>
            <a:r>
              <a:rPr lang="da-DK" altLang="en-US" sz="2000" dirty="0" smtClean="0">
                <a:latin typeface="Calibri" pitchFamily="34" charset="0"/>
              </a:rPr>
              <a:t>-Life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altLang="en-US" sz="2000" dirty="0" err="1" smtClean="0">
                <a:latin typeface="Calibri" pitchFamily="34" charset="0"/>
              </a:rPr>
              <a:t>ProSOFC</a:t>
            </a:r>
            <a:endParaRPr lang="da-DK" altLang="en-US" sz="2000" dirty="0">
              <a:latin typeface="Calibri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altLang="en-US" sz="2000" dirty="0">
                <a:latin typeface="Calibri" pitchFamily="34" charset="0"/>
              </a:rPr>
              <a:t>SCOTAS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altLang="en-US" sz="2000" dirty="0">
                <a:latin typeface="Calibri" pitchFamily="34" charset="0"/>
              </a:rPr>
              <a:t>METPROCELL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a-DK" altLang="en-US" sz="2000" dirty="0">
                <a:latin typeface="Calibri" pitchFamily="34" charset="0"/>
              </a:rPr>
              <a:t>DESTA</a:t>
            </a:r>
          </a:p>
          <a:p>
            <a:endParaRPr lang="da-DK" altLang="en-US" sz="2000" b="0" dirty="0">
              <a:latin typeface="Calibri" pitchFamily="34" charset="0"/>
            </a:endParaRPr>
          </a:p>
        </p:txBody>
      </p:sp>
      <p:sp>
        <p:nvSpPr>
          <p:cNvPr id="60445" name="Text Box 29"/>
          <p:cNvSpPr txBox="1">
            <a:spLocks noChangeArrowheads="1"/>
          </p:cNvSpPr>
          <p:nvPr/>
        </p:nvSpPr>
        <p:spPr bwMode="auto">
          <a:xfrm>
            <a:off x="1764209" y="4941888"/>
            <a:ext cx="1177925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da-DK" altLang="en-US">
                <a:latin typeface="Calibri" pitchFamily="34" charset="0"/>
              </a:rPr>
              <a:t>2012-2014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7812360" y="4221163"/>
            <a:ext cx="978408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ヒラギノ角ゴ Pro W3" charset="-128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7160391" y="3212976"/>
            <a:ext cx="978408" cy="1636364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ヒラギノ角ゴ Pro W3" charset="-128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6876256" y="4221162"/>
            <a:ext cx="978408" cy="904081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ヒラギノ角ゴ Pro W3" charset="-128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7020272" y="3815556"/>
            <a:ext cx="978408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Tx/>
              <a:buFont typeface="Monotype Sort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ヒラギノ角ゴ Pro W3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0630" y="4923879"/>
            <a:ext cx="27379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/>
              <a:t>Demonstration </a:t>
            </a:r>
            <a:r>
              <a:rPr lang="da-DK" sz="2000" dirty="0" err="1" smtClean="0"/>
              <a:t>network</a:t>
            </a:r>
            <a:endParaRPr lang="da-DK" sz="2000" dirty="0" smtClean="0"/>
          </a:p>
          <a:p>
            <a:r>
              <a:rPr lang="da-DK" sz="2000" dirty="0" err="1" smtClean="0"/>
              <a:t>established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44450"/>
            <a:ext cx="5724947" cy="795338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rgbClr val="00CC99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464" tIns="43015" rIns="87464" bIns="43015"/>
          <a:lstStyle/>
          <a:p>
            <a:pPr marL="0" indent="0" defTabSz="966788"/>
            <a:r>
              <a:rPr lang="en-US" altLang="en-US" sz="2800" b="1" dirty="0" smtClean="0">
                <a:latin typeface="Calibri" pitchFamily="34" charset="0"/>
              </a:rPr>
              <a:t>Project goals, targets, and milestones</a:t>
            </a:r>
            <a:endParaRPr lang="en-US" altLang="en-US" sz="2800" b="1" i="1" dirty="0" smtClean="0">
              <a:solidFill>
                <a:srgbClr val="33CC33"/>
              </a:solidFill>
              <a:latin typeface="Calibri" pitchFamily="34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23850" y="1916113"/>
            <a:ext cx="7232650" cy="33797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r>
              <a:rPr lang="en-GB" altLang="en-US" sz="2000" dirty="0">
                <a:ea typeface="Times New Roman" pitchFamily="18" charset="0"/>
              </a:rPr>
              <a:t>The aim of the METSAPP project is to develop novel </a:t>
            </a:r>
          </a:p>
          <a:p>
            <a:r>
              <a:rPr lang="en-GB" altLang="en-US" sz="2000" dirty="0">
                <a:ea typeface="Times New Roman" pitchFamily="18" charset="0"/>
              </a:rPr>
              <a:t>cells and stacks based on a robust and reliable up-scale-able </a:t>
            </a:r>
          </a:p>
          <a:p>
            <a:r>
              <a:rPr lang="en-GB" altLang="en-US" sz="2000" dirty="0">
                <a:ea typeface="Times New Roman" pitchFamily="18" charset="0"/>
              </a:rPr>
              <a:t>metal supported technology with the following primary objectives</a:t>
            </a:r>
            <a:r>
              <a:rPr lang="en-GB" altLang="en-US" b="0" dirty="0">
                <a:ea typeface="Times New Roman" pitchFamily="18" charset="0"/>
              </a:rPr>
              <a:t>:</a:t>
            </a:r>
          </a:p>
          <a:p>
            <a:endParaRPr lang="da-DK" altLang="en-US" b="0" dirty="0">
              <a:ea typeface="Times New Roman" pitchFamily="18" charset="0"/>
            </a:endParaRPr>
          </a:p>
          <a:p>
            <a:pPr>
              <a:spcBef>
                <a:spcPct val="0"/>
              </a:spcBef>
              <a:buClrTx/>
              <a:buFontTx/>
              <a:buAutoNum type="arabicPeriod"/>
            </a:pPr>
            <a:r>
              <a:rPr lang="en-GB" altLang="en-US" b="0" dirty="0">
                <a:ea typeface="Times New Roman" pitchFamily="18" charset="0"/>
              </a:rPr>
              <a:t> Robust metal-supported cell design, </a:t>
            </a:r>
            <a:r>
              <a:rPr lang="en-GB" altLang="en-US" b="0" dirty="0" err="1">
                <a:ea typeface="Times New Roman" pitchFamily="18" charset="0"/>
              </a:rPr>
              <a:t>ASR</a:t>
            </a:r>
            <a:r>
              <a:rPr lang="en-GB" altLang="en-US" b="0" baseline="-30000" dirty="0" err="1">
                <a:ea typeface="Times New Roman" pitchFamily="18" charset="0"/>
              </a:rPr>
              <a:t>cell</a:t>
            </a:r>
            <a:r>
              <a:rPr lang="en-GB" altLang="en-US" b="0" baseline="-30000" dirty="0">
                <a:ea typeface="Times New Roman" pitchFamily="18" charset="0"/>
              </a:rPr>
              <a:t> </a:t>
            </a:r>
            <a:r>
              <a:rPr lang="en-GB" altLang="en-US" b="0" dirty="0">
                <a:ea typeface="Times New Roman" pitchFamily="18" charset="0"/>
              </a:rPr>
              <a:t>&lt; 0.5 Ωcm</a:t>
            </a:r>
            <a:r>
              <a:rPr lang="en-GB" altLang="en-US" b="0" baseline="30000" dirty="0">
                <a:ea typeface="Times New Roman" pitchFamily="18" charset="0"/>
              </a:rPr>
              <a:t>2</a:t>
            </a:r>
            <a:r>
              <a:rPr lang="en-GB" altLang="en-US" b="0" dirty="0">
                <a:ea typeface="Times New Roman" pitchFamily="18" charset="0"/>
              </a:rPr>
              <a:t>, 650ºC </a:t>
            </a:r>
          </a:p>
          <a:p>
            <a:pPr>
              <a:spcBef>
                <a:spcPct val="0"/>
              </a:spcBef>
              <a:buClrTx/>
              <a:buFontTx/>
              <a:buAutoNum type="arabicPeriod"/>
            </a:pPr>
            <a:r>
              <a:rPr lang="en-GB" altLang="en-US" b="0" dirty="0">
                <a:ea typeface="Times New Roman" pitchFamily="18" charset="0"/>
              </a:rPr>
              <a:t> Cell optimized and up-scaled to &gt; 300 cm</a:t>
            </a:r>
            <a:r>
              <a:rPr lang="en-GB" altLang="en-US" b="0" baseline="30000" dirty="0">
                <a:ea typeface="Times New Roman" pitchFamily="18" charset="0"/>
              </a:rPr>
              <a:t>2 </a:t>
            </a:r>
            <a:r>
              <a:rPr lang="en-GB" altLang="en-US" b="0" dirty="0">
                <a:ea typeface="Times New Roman" pitchFamily="18" charset="0"/>
              </a:rPr>
              <a:t>footprint</a:t>
            </a:r>
          </a:p>
          <a:p>
            <a:pPr>
              <a:spcBef>
                <a:spcPct val="0"/>
              </a:spcBef>
              <a:buClrTx/>
              <a:buFontTx/>
              <a:buAutoNum type="arabicPeriod"/>
            </a:pPr>
            <a:r>
              <a:rPr lang="en-GB" altLang="en-US" b="0" dirty="0">
                <a:ea typeface="Times New Roman" pitchFamily="18" charset="0"/>
              </a:rPr>
              <a:t> Improved durability for stationary applications, degradation &lt; 0.25%/</a:t>
            </a:r>
            <a:r>
              <a:rPr lang="en-GB" altLang="en-US" b="0" dirty="0" err="1">
                <a:ea typeface="Times New Roman" pitchFamily="18" charset="0"/>
              </a:rPr>
              <a:t>kh</a:t>
            </a:r>
            <a:endParaRPr lang="en-GB" altLang="en-US" b="0" dirty="0">
              <a:ea typeface="Times New Roman" pitchFamily="18" charset="0"/>
            </a:endParaRPr>
          </a:p>
          <a:p>
            <a:pPr>
              <a:spcBef>
                <a:spcPct val="0"/>
              </a:spcBef>
              <a:buClrTx/>
              <a:buFontTx/>
              <a:buAutoNum type="arabicPeriod"/>
            </a:pPr>
            <a:r>
              <a:rPr lang="en-GB" altLang="en-US" b="0" dirty="0">
                <a:ea typeface="Times New Roman" pitchFamily="18" charset="0"/>
              </a:rPr>
              <a:t> Modular, up-scaled stack design, stack </a:t>
            </a:r>
            <a:r>
              <a:rPr lang="en-GB" altLang="en-US" b="0" dirty="0" err="1">
                <a:ea typeface="Times New Roman" pitchFamily="18" charset="0"/>
              </a:rPr>
              <a:t>ASR</a:t>
            </a:r>
            <a:r>
              <a:rPr lang="en-GB" altLang="en-US" b="0" baseline="-30000" dirty="0" err="1">
                <a:ea typeface="Times New Roman" pitchFamily="18" charset="0"/>
              </a:rPr>
              <a:t>stack</a:t>
            </a:r>
            <a:r>
              <a:rPr lang="en-GB" altLang="en-US" b="0" dirty="0">
                <a:ea typeface="Times New Roman" pitchFamily="18" charset="0"/>
              </a:rPr>
              <a:t> &lt; 0.6 Ωcm</a:t>
            </a:r>
            <a:r>
              <a:rPr lang="en-GB" altLang="en-US" b="0" baseline="30000" dirty="0">
                <a:ea typeface="Times New Roman" pitchFamily="18" charset="0"/>
              </a:rPr>
              <a:t>2</a:t>
            </a:r>
            <a:r>
              <a:rPr lang="en-GB" altLang="en-US" b="0" dirty="0">
                <a:ea typeface="Times New Roman" pitchFamily="18" charset="0"/>
              </a:rPr>
              <a:t>, 650ºC</a:t>
            </a:r>
          </a:p>
          <a:p>
            <a:pPr>
              <a:spcBef>
                <a:spcPct val="0"/>
              </a:spcBef>
              <a:buClrTx/>
              <a:buFontTx/>
              <a:buAutoNum type="arabicPeriod"/>
            </a:pPr>
            <a:r>
              <a:rPr lang="en-GB" altLang="en-US" b="0" dirty="0">
                <a:ea typeface="Times New Roman" pitchFamily="18" charset="0"/>
              </a:rPr>
              <a:t> Robustness of 1-3 kW stack verified</a:t>
            </a:r>
          </a:p>
          <a:p>
            <a:pPr>
              <a:spcBef>
                <a:spcPct val="0"/>
              </a:spcBef>
              <a:buClrTx/>
              <a:buFontTx/>
              <a:buAutoNum type="arabicPeriod"/>
            </a:pPr>
            <a:r>
              <a:rPr lang="en-GB" altLang="en-US" b="0" dirty="0">
                <a:ea typeface="Times New Roman" pitchFamily="18" charset="0"/>
              </a:rPr>
              <a:t> Cost effectiveness, industrially relevance, up-scale-ability illustrated.</a:t>
            </a:r>
            <a:endParaRPr lang="da-DK" altLang="en-US" b="0" dirty="0"/>
          </a:p>
          <a:p>
            <a:pPr>
              <a:spcBef>
                <a:spcPct val="0"/>
              </a:spcBef>
              <a:buClrTx/>
              <a:buFontTx/>
              <a:buNone/>
            </a:pPr>
            <a:endParaRPr lang="da-DK" altLang="en-US" b="0" dirty="0"/>
          </a:p>
        </p:txBody>
      </p:sp>
      <p:pic>
        <p:nvPicPr>
          <p:cNvPr id="10247" name="Picture 7" descr="metal suppor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5157788"/>
            <a:ext cx="2520950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235825" y="5949950"/>
            <a:ext cx="1655763" cy="720725"/>
          </a:xfrm>
          <a:prstGeom prst="rect">
            <a:avLst/>
          </a:prstGeom>
          <a:solidFill>
            <a:srgbClr val="3333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algn="ctr"/>
            <a:r>
              <a:rPr lang="da-DK" altLang="en-US">
                <a:solidFill>
                  <a:schemeClr val="bg1"/>
                </a:solidFill>
              </a:rPr>
              <a:t>Stainless </a:t>
            </a:r>
          </a:p>
          <a:p>
            <a:pPr algn="ctr"/>
            <a:r>
              <a:rPr lang="da-DK" altLang="en-US">
                <a:solidFill>
                  <a:schemeClr val="bg1"/>
                </a:solidFill>
              </a:rPr>
              <a:t>steel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235825" y="5445125"/>
            <a:ext cx="1655763" cy="2174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algn="ctr"/>
            <a:r>
              <a:rPr lang="da-DK" altLang="en-US" sz="1400"/>
              <a:t>ScYSZ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235825" y="5661025"/>
            <a:ext cx="1655763" cy="288925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algn="ctr"/>
            <a:r>
              <a:rPr lang="da-DK" altLang="en-US" sz="1400"/>
              <a:t>Novel anode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7235825" y="5373688"/>
            <a:ext cx="1655763" cy="73025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algn="ctr"/>
            <a:endParaRPr lang="da-DK" altLang="en-US" sz="1400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7235825" y="5157788"/>
            <a:ext cx="1655763" cy="21748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algn="ctr"/>
            <a:r>
              <a:rPr lang="da-DK" altLang="en-US" sz="1400">
                <a:solidFill>
                  <a:schemeClr val="bg1"/>
                </a:solidFill>
              </a:rPr>
              <a:t>Novel cathode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2916238" y="188913"/>
            <a:ext cx="5684837" cy="552450"/>
          </a:xfrm>
        </p:spPr>
        <p:txBody>
          <a:bodyPr/>
          <a:lstStyle/>
          <a:p>
            <a:r>
              <a:rPr lang="da-DK" altLang="en-US" sz="2800" b="1" dirty="0" err="1" smtClean="0">
                <a:latin typeface="Calibri" pitchFamily="34" charset="0"/>
              </a:rPr>
              <a:t>Next</a:t>
            </a:r>
            <a:r>
              <a:rPr lang="da-DK" altLang="en-US" sz="2800" b="1" dirty="0" smtClean="0">
                <a:latin typeface="Calibri" pitchFamily="34" charset="0"/>
              </a:rPr>
              <a:t> Gen SOFC </a:t>
            </a:r>
            <a:r>
              <a:rPr lang="da-DK" altLang="en-US" sz="2800" b="1" dirty="0" err="1" smtClean="0">
                <a:latin typeface="Calibri" pitchFamily="34" charset="0"/>
              </a:rPr>
              <a:t>development</a:t>
            </a:r>
            <a:endParaRPr lang="en-US" altLang="en-US" sz="2800" b="1" dirty="0" smtClean="0">
              <a:latin typeface="Calibri" pitchFamily="34" charset="0"/>
            </a:endParaRPr>
          </a:p>
        </p:txBody>
      </p:sp>
      <p:grpSp>
        <p:nvGrpSpPr>
          <p:cNvPr id="38915" name="Group 31"/>
          <p:cNvGrpSpPr>
            <a:grpSpLocks/>
          </p:cNvGrpSpPr>
          <p:nvPr/>
        </p:nvGrpSpPr>
        <p:grpSpPr bwMode="auto">
          <a:xfrm>
            <a:off x="6761163" y="3713163"/>
            <a:ext cx="1873250" cy="1655762"/>
            <a:chOff x="6659190" y="4149080"/>
            <a:chExt cx="1873250" cy="1655764"/>
          </a:xfrm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6659190" y="5228581"/>
              <a:ext cx="1873250" cy="576263"/>
            </a:xfrm>
            <a:prstGeom prst="rect">
              <a:avLst/>
            </a:prstGeom>
            <a:solidFill>
              <a:srgbClr val="00808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08400" tIns="254203" rIns="508400" bIns="254203" anchor="ctr"/>
            <a:lstStyle>
              <a:lvl1pPr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FeCr</a:t>
              </a:r>
            </a:p>
          </p:txBody>
        </p:sp>
        <p:sp>
          <p:nvSpPr>
            <p:cNvPr id="38917" name="Rectangle 17"/>
            <p:cNvSpPr>
              <a:spLocks noChangeArrowheads="1"/>
            </p:cNvSpPr>
            <p:nvPr/>
          </p:nvSpPr>
          <p:spPr bwMode="auto">
            <a:xfrm>
              <a:off x="6659190" y="4149080"/>
              <a:ext cx="1873250" cy="376238"/>
            </a:xfrm>
            <a:prstGeom prst="rect">
              <a:avLst/>
            </a:prstGeom>
            <a:solidFill>
              <a:srgbClr val="8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08400" tIns="108000" rIns="508400" bIns="254203" anchor="ctr"/>
            <a:lstStyle>
              <a:lvl1pPr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solidFill>
                    <a:srgbClr val="FF9900"/>
                  </a:solidFill>
                  <a:latin typeface="Calibri" pitchFamily="34" charset="0"/>
                  <a:cs typeface="Times New Roman" pitchFamily="18" charset="0"/>
                </a:rPr>
                <a:t>MIEC</a:t>
              </a:r>
            </a:p>
          </p:txBody>
        </p:sp>
        <p:sp>
          <p:nvSpPr>
            <p:cNvPr id="38918" name="Rectangle 18"/>
            <p:cNvSpPr>
              <a:spLocks noChangeArrowheads="1"/>
            </p:cNvSpPr>
            <p:nvPr/>
          </p:nvSpPr>
          <p:spPr bwMode="auto">
            <a:xfrm>
              <a:off x="6659190" y="4436418"/>
              <a:ext cx="1873250" cy="307975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08400" tIns="108000" rIns="508400" bIns="254203" anchor="ctr"/>
            <a:lstStyle>
              <a:lvl1pPr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CGO</a:t>
              </a:r>
            </a:p>
          </p:txBody>
        </p:sp>
        <p:sp>
          <p:nvSpPr>
            <p:cNvPr id="38919" name="Rectangle 16"/>
            <p:cNvSpPr>
              <a:spLocks noChangeArrowheads="1"/>
            </p:cNvSpPr>
            <p:nvPr/>
          </p:nvSpPr>
          <p:spPr bwMode="auto">
            <a:xfrm>
              <a:off x="6659190" y="4652318"/>
              <a:ext cx="1873250" cy="3413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08400" tIns="144000" rIns="508400" bIns="254203" anchor="ctr"/>
            <a:lstStyle>
              <a:lvl1pPr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a-DK" altLang="en-US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ScYSZ</a:t>
              </a:r>
              <a:endParaRPr lang="en-US" altLang="en-US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8920" name="Rectangle 16"/>
            <p:cNvSpPr>
              <a:spLocks noChangeArrowheads="1"/>
            </p:cNvSpPr>
            <p:nvPr/>
          </p:nvSpPr>
          <p:spPr bwMode="auto">
            <a:xfrm>
              <a:off x="6659190" y="4941169"/>
              <a:ext cx="1873250" cy="303284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08400" tIns="144000" rIns="508400" bIns="254203" anchor="ctr"/>
            <a:lstStyle>
              <a:lvl1pPr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 defTabSz="1006475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a-DK" altLang="en-US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Ceramic- Infiltrate</a:t>
              </a:r>
              <a:endParaRPr lang="en-US" altLang="en-US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31" name="Right Arrow 30"/>
          <p:cNvSpPr/>
          <p:nvPr/>
        </p:nvSpPr>
        <p:spPr bwMode="auto">
          <a:xfrm>
            <a:off x="5969000" y="4437063"/>
            <a:ext cx="576263" cy="36036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sz="1200" b="0" i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grpSp>
        <p:nvGrpSpPr>
          <p:cNvPr id="38922" name="Group 21"/>
          <p:cNvGrpSpPr>
            <a:grpSpLocks/>
          </p:cNvGrpSpPr>
          <p:nvPr/>
        </p:nvGrpSpPr>
        <p:grpSpPr bwMode="auto">
          <a:xfrm>
            <a:off x="342900" y="3757613"/>
            <a:ext cx="5483225" cy="2216150"/>
            <a:chOff x="1835150" y="981078"/>
            <a:chExt cx="5483225" cy="2216147"/>
          </a:xfrm>
        </p:grpSpPr>
        <p:pic>
          <p:nvPicPr>
            <p:cNvPr id="38923" name="Picture 11" descr="SEM_40test38_22.t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538" y="1052513"/>
              <a:ext cx="2890837" cy="2144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924" name="Group 8"/>
            <p:cNvGrpSpPr>
              <a:grpSpLocks/>
            </p:cNvGrpSpPr>
            <p:nvPr/>
          </p:nvGrpSpPr>
          <p:grpSpPr bwMode="auto">
            <a:xfrm>
              <a:off x="1835150" y="981078"/>
              <a:ext cx="1873250" cy="1655764"/>
              <a:chOff x="6660232" y="1269184"/>
              <a:chExt cx="1872208" cy="1655764"/>
            </a:xfrm>
          </p:grpSpPr>
          <p:grpSp>
            <p:nvGrpSpPr>
              <p:cNvPr id="38925" name="Group 14"/>
              <p:cNvGrpSpPr>
                <a:grpSpLocks/>
              </p:cNvGrpSpPr>
              <p:nvPr/>
            </p:nvGrpSpPr>
            <p:grpSpPr bwMode="auto">
              <a:xfrm>
                <a:off x="6660232" y="1269184"/>
                <a:ext cx="1872208" cy="1655764"/>
                <a:chOff x="2942" y="1639"/>
                <a:chExt cx="1024" cy="1043"/>
              </a:xfrm>
            </p:grpSpPr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2942" y="2319"/>
                  <a:ext cx="1024" cy="363"/>
                </a:xfrm>
                <a:prstGeom prst="rect">
                  <a:avLst/>
                </a:prstGeom>
                <a:solidFill>
                  <a:srgbClr val="000099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508400" tIns="254203" rIns="508400" bIns="254203" anchor="ctr"/>
                <a:lstStyle>
                  <a:lvl1pPr defTabSz="1006475">
                    <a:defRPr>
                      <a:solidFill>
                        <a:schemeClr val="tx1"/>
                      </a:solidFill>
                      <a:latin typeface="Tahoma" pitchFamily="34" charset="0"/>
                      <a:ea typeface="ヒラギノ角ゴ Pro W3" charset="-128"/>
                    </a:defRPr>
                  </a:lvl1pPr>
                  <a:lvl2pPr marL="742950" indent="-285750" defTabSz="1006475">
                    <a:defRPr>
                      <a:solidFill>
                        <a:schemeClr val="tx1"/>
                      </a:solidFill>
                      <a:latin typeface="Tahoma" pitchFamily="34" charset="0"/>
                      <a:ea typeface="ヒラギノ角ゴ Pro W3" charset="-128"/>
                    </a:defRPr>
                  </a:lvl2pPr>
                  <a:lvl3pPr marL="1143000" indent="-228600" defTabSz="1006475">
                    <a:defRPr>
                      <a:solidFill>
                        <a:schemeClr val="tx1"/>
                      </a:solidFill>
                      <a:latin typeface="Tahoma" pitchFamily="34" charset="0"/>
                      <a:ea typeface="ヒラギノ角ゴ Pro W3" charset="-128"/>
                    </a:defRPr>
                  </a:lvl3pPr>
                  <a:lvl4pPr marL="1600200" indent="-228600" defTabSz="1006475">
                    <a:defRPr>
                      <a:solidFill>
                        <a:schemeClr val="tx1"/>
                      </a:solidFill>
                      <a:latin typeface="Tahoma" pitchFamily="34" charset="0"/>
                      <a:ea typeface="ヒラギノ角ゴ Pro W3" charset="-128"/>
                    </a:defRPr>
                  </a:lvl4pPr>
                  <a:lvl5pPr marL="2057400" indent="-228600" defTabSz="1006475">
                    <a:defRPr>
                      <a:solidFill>
                        <a:schemeClr val="tx1"/>
                      </a:solidFill>
                      <a:latin typeface="Tahoma" pitchFamily="34" charset="0"/>
                      <a:ea typeface="ヒラギノ角ゴ Pro W3" charset="-128"/>
                    </a:defRPr>
                  </a:lvl5pPr>
                  <a:lvl6pPr marL="2514600" indent="-228600" defTabSz="10064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D1C24"/>
                    </a:buClr>
                    <a:buFont typeface="Monotype Sorts" pitchFamily="2" charset="2"/>
                    <a:defRPr>
                      <a:solidFill>
                        <a:schemeClr val="tx1"/>
                      </a:solidFill>
                      <a:latin typeface="Tahoma" pitchFamily="34" charset="0"/>
                      <a:ea typeface="ヒラギノ角ゴ Pro W3" charset="-128"/>
                    </a:defRPr>
                  </a:lvl6pPr>
                  <a:lvl7pPr marL="2971800" indent="-228600" defTabSz="10064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D1C24"/>
                    </a:buClr>
                    <a:buFont typeface="Monotype Sorts" pitchFamily="2" charset="2"/>
                    <a:defRPr>
                      <a:solidFill>
                        <a:schemeClr val="tx1"/>
                      </a:solidFill>
                      <a:latin typeface="Tahoma" pitchFamily="34" charset="0"/>
                      <a:ea typeface="ヒラギノ角ゴ Pro W3" charset="-128"/>
                    </a:defRPr>
                  </a:lvl7pPr>
                  <a:lvl8pPr marL="3429000" indent="-228600" defTabSz="10064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D1C24"/>
                    </a:buClr>
                    <a:buFont typeface="Monotype Sorts" pitchFamily="2" charset="2"/>
                    <a:defRPr>
                      <a:solidFill>
                        <a:schemeClr val="tx1"/>
                      </a:solidFill>
                      <a:latin typeface="Tahoma" pitchFamily="34" charset="0"/>
                      <a:ea typeface="ヒラギノ角ゴ Pro W3" charset="-128"/>
                    </a:defRPr>
                  </a:lvl8pPr>
                  <a:lvl9pPr marL="3886200" indent="-228600" defTabSz="10064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D1C24"/>
                    </a:buClr>
                    <a:buFont typeface="Monotype Sorts" pitchFamily="2" charset="2"/>
                    <a:defRPr>
                      <a:solidFill>
                        <a:schemeClr val="tx1"/>
                      </a:solidFill>
                      <a:latin typeface="Tahoma" pitchFamily="34" charset="0"/>
                      <a:ea typeface="ヒラギノ角ゴ Pro W3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>
                      <a:solidFill>
                        <a:schemeClr val="bg1"/>
                      </a:solidFill>
                      <a:latin typeface="Calibri" pitchFamily="34" charset="0"/>
                      <a:cs typeface="Times New Roman" pitchFamily="18" charset="0"/>
                    </a:rPr>
                    <a:t>FeCr</a:t>
                  </a:r>
                </a:p>
              </p:txBody>
            </p:sp>
            <p:sp>
              <p:nvSpPr>
                <p:cNvPr id="38927" name="Rectangle 17"/>
                <p:cNvSpPr>
                  <a:spLocks noChangeArrowheads="1"/>
                </p:cNvSpPr>
                <p:nvPr/>
              </p:nvSpPr>
              <p:spPr bwMode="auto">
                <a:xfrm>
                  <a:off x="2942" y="1639"/>
                  <a:ext cx="1024" cy="237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508400" tIns="108000" rIns="508400" bIns="254203" anchor="ctr"/>
                <a:lstStyle>
                  <a:lvl1pPr defTabSz="1006475">
                    <a:defRPr>
                      <a:solidFill>
                        <a:schemeClr val="tx1"/>
                      </a:solidFill>
                      <a:latin typeface="Tahoma" pitchFamily="34" charset="0"/>
                      <a:ea typeface="ヒラギノ角ゴ Pro W3" charset="-128"/>
                    </a:defRPr>
                  </a:lvl1pPr>
                  <a:lvl2pPr marL="742950" indent="-285750" defTabSz="1006475">
                    <a:defRPr>
                      <a:solidFill>
                        <a:schemeClr val="tx1"/>
                      </a:solidFill>
                      <a:latin typeface="Tahoma" pitchFamily="34" charset="0"/>
                      <a:ea typeface="ヒラギノ角ゴ Pro W3" charset="-128"/>
                    </a:defRPr>
                  </a:lvl2pPr>
                  <a:lvl3pPr marL="1143000" indent="-228600" defTabSz="1006475">
                    <a:defRPr>
                      <a:solidFill>
                        <a:schemeClr val="tx1"/>
                      </a:solidFill>
                      <a:latin typeface="Tahoma" pitchFamily="34" charset="0"/>
                      <a:ea typeface="ヒラギノ角ゴ Pro W3" charset="-128"/>
                    </a:defRPr>
                  </a:lvl3pPr>
                  <a:lvl4pPr marL="1600200" indent="-228600" defTabSz="1006475">
                    <a:defRPr>
                      <a:solidFill>
                        <a:schemeClr val="tx1"/>
                      </a:solidFill>
                      <a:latin typeface="Tahoma" pitchFamily="34" charset="0"/>
                      <a:ea typeface="ヒラギノ角ゴ Pro W3" charset="-128"/>
                    </a:defRPr>
                  </a:lvl4pPr>
                  <a:lvl5pPr marL="2057400" indent="-228600" defTabSz="1006475">
                    <a:defRPr>
                      <a:solidFill>
                        <a:schemeClr val="tx1"/>
                      </a:solidFill>
                      <a:latin typeface="Tahoma" pitchFamily="34" charset="0"/>
                      <a:ea typeface="ヒラギノ角ゴ Pro W3" charset="-128"/>
                    </a:defRPr>
                  </a:lvl5pPr>
                  <a:lvl6pPr marL="2514600" indent="-228600" defTabSz="10064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D1C24"/>
                    </a:buClr>
                    <a:buFont typeface="Monotype Sorts" pitchFamily="2" charset="2"/>
                    <a:defRPr>
                      <a:solidFill>
                        <a:schemeClr val="tx1"/>
                      </a:solidFill>
                      <a:latin typeface="Tahoma" pitchFamily="34" charset="0"/>
                      <a:ea typeface="ヒラギノ角ゴ Pro W3" charset="-128"/>
                    </a:defRPr>
                  </a:lvl6pPr>
                  <a:lvl7pPr marL="2971800" indent="-228600" defTabSz="10064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D1C24"/>
                    </a:buClr>
                    <a:buFont typeface="Monotype Sorts" pitchFamily="2" charset="2"/>
                    <a:defRPr>
                      <a:solidFill>
                        <a:schemeClr val="tx1"/>
                      </a:solidFill>
                      <a:latin typeface="Tahoma" pitchFamily="34" charset="0"/>
                      <a:ea typeface="ヒラギノ角ゴ Pro W3" charset="-128"/>
                    </a:defRPr>
                  </a:lvl7pPr>
                  <a:lvl8pPr marL="3429000" indent="-228600" defTabSz="10064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D1C24"/>
                    </a:buClr>
                    <a:buFont typeface="Monotype Sorts" pitchFamily="2" charset="2"/>
                    <a:defRPr>
                      <a:solidFill>
                        <a:schemeClr val="tx1"/>
                      </a:solidFill>
                      <a:latin typeface="Tahoma" pitchFamily="34" charset="0"/>
                      <a:ea typeface="ヒラギノ角ゴ Pro W3" charset="-128"/>
                    </a:defRPr>
                  </a:lvl8pPr>
                  <a:lvl9pPr marL="3886200" indent="-228600" defTabSz="10064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D1C24"/>
                    </a:buClr>
                    <a:buFont typeface="Monotype Sorts" pitchFamily="2" charset="2"/>
                    <a:defRPr>
                      <a:solidFill>
                        <a:schemeClr val="tx1"/>
                      </a:solidFill>
                      <a:latin typeface="Tahoma" pitchFamily="34" charset="0"/>
                      <a:ea typeface="ヒラギノ角ゴ Pro W3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>
                      <a:solidFill>
                        <a:srgbClr val="FF9900"/>
                      </a:solidFill>
                      <a:latin typeface="Calibri" pitchFamily="34" charset="0"/>
                      <a:cs typeface="Times New Roman" pitchFamily="18" charset="0"/>
                    </a:rPr>
                    <a:t>MIEC</a:t>
                  </a:r>
                </a:p>
              </p:txBody>
            </p:sp>
            <p:sp>
              <p:nvSpPr>
                <p:cNvPr id="38928" name="Rectangle 18"/>
                <p:cNvSpPr>
                  <a:spLocks noChangeArrowheads="1"/>
                </p:cNvSpPr>
                <p:nvPr/>
              </p:nvSpPr>
              <p:spPr bwMode="auto">
                <a:xfrm>
                  <a:off x="2942" y="1820"/>
                  <a:ext cx="1024" cy="194"/>
                </a:xfrm>
                <a:prstGeom prst="rect">
                  <a:avLst/>
                </a:prstGeom>
                <a:solidFill>
                  <a:srgbClr val="FFCC99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508400" tIns="108000" rIns="508400" bIns="254203" anchor="ctr"/>
                <a:lstStyle>
                  <a:lvl1pPr defTabSz="1006475">
                    <a:defRPr>
                      <a:solidFill>
                        <a:schemeClr val="tx1"/>
                      </a:solidFill>
                      <a:latin typeface="Tahoma" pitchFamily="34" charset="0"/>
                      <a:ea typeface="ヒラギノ角ゴ Pro W3" charset="-128"/>
                    </a:defRPr>
                  </a:lvl1pPr>
                  <a:lvl2pPr marL="742950" indent="-285750" defTabSz="1006475">
                    <a:defRPr>
                      <a:solidFill>
                        <a:schemeClr val="tx1"/>
                      </a:solidFill>
                      <a:latin typeface="Tahoma" pitchFamily="34" charset="0"/>
                      <a:ea typeface="ヒラギノ角ゴ Pro W3" charset="-128"/>
                    </a:defRPr>
                  </a:lvl2pPr>
                  <a:lvl3pPr marL="1143000" indent="-228600" defTabSz="1006475">
                    <a:defRPr>
                      <a:solidFill>
                        <a:schemeClr val="tx1"/>
                      </a:solidFill>
                      <a:latin typeface="Tahoma" pitchFamily="34" charset="0"/>
                      <a:ea typeface="ヒラギノ角ゴ Pro W3" charset="-128"/>
                    </a:defRPr>
                  </a:lvl3pPr>
                  <a:lvl4pPr marL="1600200" indent="-228600" defTabSz="1006475">
                    <a:defRPr>
                      <a:solidFill>
                        <a:schemeClr val="tx1"/>
                      </a:solidFill>
                      <a:latin typeface="Tahoma" pitchFamily="34" charset="0"/>
                      <a:ea typeface="ヒラギノ角ゴ Pro W3" charset="-128"/>
                    </a:defRPr>
                  </a:lvl4pPr>
                  <a:lvl5pPr marL="2057400" indent="-228600" defTabSz="1006475">
                    <a:defRPr>
                      <a:solidFill>
                        <a:schemeClr val="tx1"/>
                      </a:solidFill>
                      <a:latin typeface="Tahoma" pitchFamily="34" charset="0"/>
                      <a:ea typeface="ヒラギノ角ゴ Pro W3" charset="-128"/>
                    </a:defRPr>
                  </a:lvl5pPr>
                  <a:lvl6pPr marL="2514600" indent="-228600" defTabSz="10064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D1C24"/>
                    </a:buClr>
                    <a:buFont typeface="Monotype Sorts" pitchFamily="2" charset="2"/>
                    <a:defRPr>
                      <a:solidFill>
                        <a:schemeClr val="tx1"/>
                      </a:solidFill>
                      <a:latin typeface="Tahoma" pitchFamily="34" charset="0"/>
                      <a:ea typeface="ヒラギノ角ゴ Pro W3" charset="-128"/>
                    </a:defRPr>
                  </a:lvl6pPr>
                  <a:lvl7pPr marL="2971800" indent="-228600" defTabSz="10064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D1C24"/>
                    </a:buClr>
                    <a:buFont typeface="Monotype Sorts" pitchFamily="2" charset="2"/>
                    <a:defRPr>
                      <a:solidFill>
                        <a:schemeClr val="tx1"/>
                      </a:solidFill>
                      <a:latin typeface="Tahoma" pitchFamily="34" charset="0"/>
                      <a:ea typeface="ヒラギノ角ゴ Pro W3" charset="-128"/>
                    </a:defRPr>
                  </a:lvl7pPr>
                  <a:lvl8pPr marL="3429000" indent="-228600" defTabSz="10064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D1C24"/>
                    </a:buClr>
                    <a:buFont typeface="Monotype Sorts" pitchFamily="2" charset="2"/>
                    <a:defRPr>
                      <a:solidFill>
                        <a:schemeClr val="tx1"/>
                      </a:solidFill>
                      <a:latin typeface="Tahoma" pitchFamily="34" charset="0"/>
                      <a:ea typeface="ヒラギノ角ゴ Pro W3" charset="-128"/>
                    </a:defRPr>
                  </a:lvl8pPr>
                  <a:lvl9pPr marL="3886200" indent="-228600" defTabSz="10064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D1C24"/>
                    </a:buClr>
                    <a:buFont typeface="Monotype Sorts" pitchFamily="2" charset="2"/>
                    <a:defRPr>
                      <a:solidFill>
                        <a:schemeClr val="tx1"/>
                      </a:solidFill>
                      <a:latin typeface="Tahoma" pitchFamily="34" charset="0"/>
                      <a:ea typeface="ヒラギノ角ゴ Pro W3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n-US">
                      <a:solidFill>
                        <a:srgbClr val="000000"/>
                      </a:solidFill>
                      <a:latin typeface="Calibri" pitchFamily="34" charset="0"/>
                      <a:cs typeface="Times New Roman" pitchFamily="18" charset="0"/>
                    </a:rPr>
                    <a:t>CGO</a:t>
                  </a:r>
                </a:p>
              </p:txBody>
            </p:sp>
            <p:sp>
              <p:nvSpPr>
                <p:cNvPr id="38929" name="Rectangle 16"/>
                <p:cNvSpPr>
                  <a:spLocks noChangeArrowheads="1"/>
                </p:cNvSpPr>
                <p:nvPr/>
              </p:nvSpPr>
              <p:spPr bwMode="auto">
                <a:xfrm>
                  <a:off x="2942" y="1956"/>
                  <a:ext cx="1024" cy="21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508400" tIns="144000" rIns="508400" bIns="254203" anchor="ctr"/>
                <a:lstStyle>
                  <a:lvl1pPr defTabSz="1006475">
                    <a:defRPr>
                      <a:solidFill>
                        <a:schemeClr val="tx1"/>
                      </a:solidFill>
                      <a:latin typeface="Tahoma" pitchFamily="34" charset="0"/>
                      <a:ea typeface="ヒラギノ角ゴ Pro W3" charset="-128"/>
                    </a:defRPr>
                  </a:lvl1pPr>
                  <a:lvl2pPr marL="742950" indent="-285750" defTabSz="1006475">
                    <a:defRPr>
                      <a:solidFill>
                        <a:schemeClr val="tx1"/>
                      </a:solidFill>
                      <a:latin typeface="Tahoma" pitchFamily="34" charset="0"/>
                      <a:ea typeface="ヒラギノ角ゴ Pro W3" charset="-128"/>
                    </a:defRPr>
                  </a:lvl2pPr>
                  <a:lvl3pPr marL="1143000" indent="-228600" defTabSz="1006475">
                    <a:defRPr>
                      <a:solidFill>
                        <a:schemeClr val="tx1"/>
                      </a:solidFill>
                      <a:latin typeface="Tahoma" pitchFamily="34" charset="0"/>
                      <a:ea typeface="ヒラギノ角ゴ Pro W3" charset="-128"/>
                    </a:defRPr>
                  </a:lvl3pPr>
                  <a:lvl4pPr marL="1600200" indent="-228600" defTabSz="1006475">
                    <a:defRPr>
                      <a:solidFill>
                        <a:schemeClr val="tx1"/>
                      </a:solidFill>
                      <a:latin typeface="Tahoma" pitchFamily="34" charset="0"/>
                      <a:ea typeface="ヒラギノ角ゴ Pro W3" charset="-128"/>
                    </a:defRPr>
                  </a:lvl4pPr>
                  <a:lvl5pPr marL="2057400" indent="-228600" defTabSz="1006475">
                    <a:defRPr>
                      <a:solidFill>
                        <a:schemeClr val="tx1"/>
                      </a:solidFill>
                      <a:latin typeface="Tahoma" pitchFamily="34" charset="0"/>
                      <a:ea typeface="ヒラギノ角ゴ Pro W3" charset="-128"/>
                    </a:defRPr>
                  </a:lvl5pPr>
                  <a:lvl6pPr marL="2514600" indent="-228600" defTabSz="10064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D1C24"/>
                    </a:buClr>
                    <a:buFont typeface="Monotype Sorts" pitchFamily="2" charset="2"/>
                    <a:defRPr>
                      <a:solidFill>
                        <a:schemeClr val="tx1"/>
                      </a:solidFill>
                      <a:latin typeface="Tahoma" pitchFamily="34" charset="0"/>
                      <a:ea typeface="ヒラギノ角ゴ Pro W3" charset="-128"/>
                    </a:defRPr>
                  </a:lvl6pPr>
                  <a:lvl7pPr marL="2971800" indent="-228600" defTabSz="10064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D1C24"/>
                    </a:buClr>
                    <a:buFont typeface="Monotype Sorts" pitchFamily="2" charset="2"/>
                    <a:defRPr>
                      <a:solidFill>
                        <a:schemeClr val="tx1"/>
                      </a:solidFill>
                      <a:latin typeface="Tahoma" pitchFamily="34" charset="0"/>
                      <a:ea typeface="ヒラギノ角ゴ Pro W3" charset="-128"/>
                    </a:defRPr>
                  </a:lvl7pPr>
                  <a:lvl8pPr marL="3429000" indent="-228600" defTabSz="10064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D1C24"/>
                    </a:buClr>
                    <a:buFont typeface="Monotype Sorts" pitchFamily="2" charset="2"/>
                    <a:defRPr>
                      <a:solidFill>
                        <a:schemeClr val="tx1"/>
                      </a:solidFill>
                      <a:latin typeface="Tahoma" pitchFamily="34" charset="0"/>
                      <a:ea typeface="ヒラギノ角ゴ Pro W3" charset="-128"/>
                    </a:defRPr>
                  </a:lvl8pPr>
                  <a:lvl9pPr marL="3886200" indent="-228600" defTabSz="1006475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ED1C24"/>
                    </a:buClr>
                    <a:buFont typeface="Monotype Sorts" pitchFamily="2" charset="2"/>
                    <a:defRPr>
                      <a:solidFill>
                        <a:schemeClr val="tx1"/>
                      </a:solidFill>
                      <a:latin typeface="Tahoma" pitchFamily="34" charset="0"/>
                      <a:ea typeface="ヒラギノ角ゴ Pro W3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da-DK" altLang="en-US">
                      <a:solidFill>
                        <a:srgbClr val="000000"/>
                      </a:solidFill>
                      <a:latin typeface="Calibri" pitchFamily="34" charset="0"/>
                      <a:cs typeface="Times New Roman" pitchFamily="18" charset="0"/>
                    </a:rPr>
                    <a:t>ScYSZ</a:t>
                  </a:r>
                  <a:endParaRPr lang="en-US" altLang="en-US">
                    <a:solidFill>
                      <a:srgbClr val="000000"/>
                    </a:solidFill>
                    <a:latin typeface="Calibri" pitchFamily="34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6660232" y="2061345"/>
                <a:ext cx="1872208" cy="30321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08400" tIns="144000" rIns="508400" bIns="254203" anchor="ctr"/>
              <a:lstStyle>
                <a:lvl1pPr defTabSz="1006475">
                  <a:defRPr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1pPr>
                <a:lvl2pPr marL="742950" indent="-285750" defTabSz="1006475">
                  <a:defRPr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2pPr>
                <a:lvl3pPr marL="1143000" indent="-228600" defTabSz="1006475">
                  <a:defRPr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3pPr>
                <a:lvl4pPr marL="1600200" indent="-228600" defTabSz="1006475">
                  <a:defRPr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4pPr>
                <a:lvl5pPr marL="2057400" indent="-228600" defTabSz="1006475">
                  <a:defRPr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5pPr>
                <a:lvl6pPr marL="2514600" indent="-228600" defTabSz="100647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D1C24"/>
                  </a:buClr>
                  <a:buFont typeface="Monotype Sorts" pitchFamily="2" charset="2"/>
                  <a:defRPr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6pPr>
                <a:lvl7pPr marL="2971800" indent="-228600" defTabSz="100647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D1C24"/>
                  </a:buClr>
                  <a:buFont typeface="Monotype Sorts" pitchFamily="2" charset="2"/>
                  <a:defRPr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7pPr>
                <a:lvl8pPr marL="3429000" indent="-228600" defTabSz="100647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D1C24"/>
                  </a:buClr>
                  <a:buFont typeface="Monotype Sorts" pitchFamily="2" charset="2"/>
                  <a:defRPr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8pPr>
                <a:lvl9pPr marL="3886200" indent="-228600" defTabSz="1006475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D1C24"/>
                  </a:buClr>
                  <a:buFont typeface="Monotype Sorts" pitchFamily="2" charset="2"/>
                  <a:defRPr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da-DK" altLang="en-US">
                    <a:solidFill>
                      <a:srgbClr val="000000"/>
                    </a:solidFill>
                    <a:latin typeface="Calibri" pitchFamily="34" charset="0"/>
                    <a:cs typeface="Times New Roman" pitchFamily="18" charset="0"/>
                  </a:rPr>
                  <a:t>Cermet - Infiltrate</a:t>
                </a:r>
                <a:endParaRPr lang="en-US" altLang="en-US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8931" name="Straight Connector 32"/>
            <p:cNvCxnSpPr>
              <a:cxnSpLocks noChangeShapeType="1"/>
            </p:cNvCxnSpPr>
            <p:nvPr/>
          </p:nvCxnSpPr>
          <p:spPr bwMode="auto">
            <a:xfrm flipV="1">
              <a:off x="3779838" y="1557338"/>
              <a:ext cx="720725" cy="50323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32" name="Straight Connector 37"/>
            <p:cNvCxnSpPr>
              <a:cxnSpLocks noChangeShapeType="1"/>
            </p:cNvCxnSpPr>
            <p:nvPr/>
          </p:nvCxnSpPr>
          <p:spPr bwMode="auto">
            <a:xfrm flipV="1">
              <a:off x="3779838" y="1341438"/>
              <a:ext cx="720725" cy="28733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33" name="Straight Connector 40"/>
            <p:cNvCxnSpPr>
              <a:cxnSpLocks noChangeShapeType="1"/>
            </p:cNvCxnSpPr>
            <p:nvPr/>
          </p:nvCxnSpPr>
          <p:spPr bwMode="auto">
            <a:xfrm>
              <a:off x="3779838" y="1196975"/>
              <a:ext cx="720725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260350" y="2268538"/>
            <a:ext cx="20526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en-US"/>
              <a:t>EU METSOFC Cell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en-US" b="0"/>
              <a:t>2008 -2011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en-US"/>
              <a:t>5000 h lifetime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en-US"/>
              <a:t>Mobile applications</a:t>
            </a:r>
            <a:endParaRPr lang="en-US" altLang="en-US"/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6467475" y="2284413"/>
            <a:ext cx="23637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en-US" dirty="0"/>
              <a:t>EU METSAPP Cell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en-US" b="0" dirty="0"/>
              <a:t>2012 – 2014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en-US" dirty="0"/>
              <a:t>40.000 h </a:t>
            </a:r>
            <a:r>
              <a:rPr lang="da-DK" altLang="en-US" dirty="0" err="1"/>
              <a:t>lifetime</a:t>
            </a:r>
            <a:endParaRPr lang="da-DK" altLang="en-US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en-US" dirty="0" err="1"/>
              <a:t>Stationary</a:t>
            </a:r>
            <a:r>
              <a:rPr lang="da-DK" altLang="en-US" dirty="0"/>
              <a:t> </a:t>
            </a:r>
            <a:r>
              <a:rPr lang="da-DK" altLang="en-US" dirty="0" err="1"/>
              <a:t>applications</a:t>
            </a:r>
            <a:endParaRPr lang="en-US" altLang="en-US" dirty="0"/>
          </a:p>
        </p:txBody>
      </p:sp>
      <p:sp>
        <p:nvSpPr>
          <p:cNvPr id="38936" name="AutoShape 24"/>
          <p:cNvSpPr>
            <a:spLocks noChangeArrowheads="1"/>
          </p:cNvSpPr>
          <p:nvPr/>
        </p:nvSpPr>
        <p:spPr bwMode="auto">
          <a:xfrm>
            <a:off x="6550025" y="5961063"/>
            <a:ext cx="2389188" cy="563562"/>
          </a:xfrm>
          <a:prstGeom prst="wedgeRoundRectCallout">
            <a:avLst>
              <a:gd name="adj1" fmla="val 27741"/>
              <a:gd name="adj2" fmla="val -18493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en-US" sz="1400">
                <a:latin typeface="Arial" pitchFamily="34" charset="0"/>
              </a:rPr>
              <a:t>Corrosion passivation infiltrated</a:t>
            </a:r>
            <a:endParaRPr lang="en-US" altLang="en-US" sz="1400">
              <a:latin typeface="Arial" pitchFamily="34" charset="0"/>
            </a:endParaRP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233363" y="1658938"/>
            <a:ext cx="1984174" cy="46384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da-DK" alt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Start platform</a:t>
            </a:r>
          </a:p>
        </p:txBody>
      </p:sp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3059113" y="3333750"/>
            <a:ext cx="2568117" cy="3715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da-DK" alt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ASR: 0.27 </a:t>
            </a:r>
            <a:r>
              <a:rPr lang="el-GR" alt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Ω</a:t>
            </a:r>
            <a:r>
              <a:rPr lang="da-DK" alt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cm</a:t>
            </a:r>
            <a:r>
              <a:rPr lang="da-DK" altLang="en-US" baseline="30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2</a:t>
            </a:r>
            <a:r>
              <a:rPr lang="da-DK" alt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 at 650 </a:t>
            </a:r>
            <a:r>
              <a:rPr lang="da-DK" altLang="en-US" baseline="300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o</a:t>
            </a:r>
            <a:r>
              <a:rPr lang="da-DK" altLang="en-US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ahoma" pitchFamily="34" charset="0"/>
              </a:rPr>
              <a:t>C</a:t>
            </a:r>
            <a:endParaRPr lang="el-GR" altLang="en-US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9885" y="2081151"/>
            <a:ext cx="4014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err="1" smtClean="0">
                <a:solidFill>
                  <a:schemeClr val="tx2">
                    <a:lumMod val="75000"/>
                  </a:schemeClr>
                </a:solidFill>
              </a:rPr>
              <a:t>Novel</a:t>
            </a:r>
            <a:r>
              <a:rPr lang="da-DK" sz="2000" dirty="0" smtClean="0">
                <a:solidFill>
                  <a:schemeClr val="tx2">
                    <a:lumMod val="75000"/>
                  </a:schemeClr>
                </a:solidFill>
              </a:rPr>
              <a:t> ”</a:t>
            </a:r>
            <a:r>
              <a:rPr lang="da-DK" sz="2000" dirty="0" err="1" smtClean="0">
                <a:solidFill>
                  <a:schemeClr val="tx2">
                    <a:lumMod val="75000"/>
                  </a:schemeClr>
                </a:solidFill>
              </a:rPr>
              <a:t>beyond</a:t>
            </a:r>
            <a:r>
              <a:rPr lang="da-DK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a-DK" sz="2000" dirty="0" err="1" smtClean="0">
                <a:solidFill>
                  <a:schemeClr val="tx2">
                    <a:lumMod val="75000"/>
                  </a:schemeClr>
                </a:solidFill>
              </a:rPr>
              <a:t>state</a:t>
            </a:r>
            <a:r>
              <a:rPr lang="da-DK" sz="2000" dirty="0" smtClean="0">
                <a:solidFill>
                  <a:schemeClr val="tx2">
                    <a:lumMod val="75000"/>
                  </a:schemeClr>
                </a:solidFill>
              </a:rPr>
              <a:t> of art” </a:t>
            </a:r>
            <a:r>
              <a:rPr lang="da-DK" sz="2000" dirty="0" err="1" smtClean="0">
                <a:solidFill>
                  <a:schemeClr val="tx2">
                    <a:lumMod val="75000"/>
                  </a:schemeClr>
                </a:solidFill>
              </a:rPr>
              <a:t>concept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02649" y="0"/>
            <a:ext cx="2673473" cy="795337"/>
          </a:xfrm>
        </p:spPr>
        <p:txBody>
          <a:bodyPr lIns="87464" tIns="43015" rIns="87464" bIns="43015"/>
          <a:lstStyle/>
          <a:p>
            <a:pPr marL="0" indent="0" algn="l" defTabSz="966788"/>
            <a:r>
              <a:rPr lang="en-US" altLang="en-US" sz="2800" b="1" dirty="0" smtClean="0">
                <a:latin typeface="Calibri" pitchFamily="34" charset="0"/>
              </a:rPr>
              <a:t>Project concept</a:t>
            </a: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179388" y="1863725"/>
            <a:ext cx="49688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342900" indent="-342900" defTabSz="4572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  <a:latin typeface="Calibri" pitchFamily="34" charset="0"/>
              </a:rPr>
              <a:t>LEAN Development in a Complex Technology</a:t>
            </a:r>
          </a:p>
        </p:txBody>
      </p:sp>
      <p:sp>
        <p:nvSpPr>
          <p:cNvPr id="58373" name="Text Box 19"/>
          <p:cNvSpPr txBox="1">
            <a:spLocks noChangeArrowheads="1"/>
          </p:cNvSpPr>
          <p:nvPr/>
        </p:nvSpPr>
        <p:spPr bwMode="auto">
          <a:xfrm>
            <a:off x="323850" y="4433888"/>
            <a:ext cx="4059238" cy="1300162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dirty="0">
                <a:latin typeface="Calibri" pitchFamily="34" charset="0"/>
              </a:rPr>
              <a:t> Critical iteration (Lean spirals)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dirty="0">
                <a:latin typeface="Calibri" pitchFamily="34" charset="0"/>
              </a:rPr>
              <a:t>   based on new acquired knowledge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dirty="0">
                <a:latin typeface="Calibri" pitchFamily="34" charset="0"/>
              </a:rPr>
              <a:t> Effective short cuts for rapid feedback of 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dirty="0">
                <a:latin typeface="Calibri" pitchFamily="34" charset="0"/>
              </a:rPr>
              <a:t>   information and results</a:t>
            </a:r>
            <a:r>
              <a:rPr lang="en-US" altLang="en-US" sz="2000" b="0" dirty="0">
                <a:latin typeface="Calibri" pitchFamily="34" charset="0"/>
              </a:rPr>
              <a:t> </a:t>
            </a:r>
          </a:p>
        </p:txBody>
      </p:sp>
      <p:sp>
        <p:nvSpPr>
          <p:cNvPr id="58374" name="Text Box 20"/>
          <p:cNvSpPr txBox="1">
            <a:spLocks noChangeArrowheads="1"/>
          </p:cNvSpPr>
          <p:nvPr/>
        </p:nvSpPr>
        <p:spPr bwMode="auto">
          <a:xfrm>
            <a:off x="179388" y="2297113"/>
            <a:ext cx="594201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266700" indent="-266700" defTabSz="966788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sz="1600">
                <a:latin typeface="Calibri" pitchFamily="34" charset="0"/>
              </a:rPr>
              <a:t>Project groups (WPs) with a strong background and competences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sz="1600">
                <a:latin typeface="Calibri" pitchFamily="34" charset="0"/>
              </a:rPr>
              <a:t>Vertical integrated project structure (no overlap between partners)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sz="1600">
                <a:latin typeface="Calibri" pitchFamily="34" charset="0"/>
              </a:rPr>
              <a:t>Several links to other SOFC projects (EU, national, in-house)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sz="1600">
                <a:latin typeface="Calibri" pitchFamily="34" charset="0"/>
              </a:rPr>
              <a:t>Rapid cell and stack prototypes at optimal scale for test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US" sz="1600">
                <a:latin typeface="Calibri" pitchFamily="34" charset="0"/>
              </a:rPr>
              <a:t>Rapid critical optimization loops (critical iteration)</a:t>
            </a:r>
          </a:p>
        </p:txBody>
      </p:sp>
      <p:grpSp>
        <p:nvGrpSpPr>
          <p:cNvPr id="2" name="Diagram 7"/>
          <p:cNvGrpSpPr>
            <a:grpSpLocks/>
          </p:cNvGrpSpPr>
          <p:nvPr/>
        </p:nvGrpSpPr>
        <p:grpSpPr bwMode="auto">
          <a:xfrm>
            <a:off x="5565285" y="3419475"/>
            <a:ext cx="3267075" cy="3311525"/>
            <a:chOff x="2640" y="78"/>
            <a:chExt cx="7907" cy="8013"/>
          </a:xfrm>
        </p:grpSpPr>
        <p:graphicFrame>
          <p:nvGraphicFramePr>
            <p:cNvPr id="11" name="Diagram 10"/>
            <p:cNvGraphicFramePr/>
            <p:nvPr>
              <p:extLst>
                <p:ext uri="{D42A27DB-BD31-4B8C-83A1-F6EECF244321}">
                  <p14:modId xmlns:p14="http://schemas.microsoft.com/office/powerpoint/2010/main" val="1640282362"/>
                </p:ext>
              </p:extLst>
            </p:nvPr>
          </p:nvGraphicFramePr>
          <p:xfrm>
            <a:off x="2640" y="78"/>
            <a:ext cx="7907" cy="80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cxnSp>
          <p:nvCxnSpPr>
            <p:cNvPr id="58387" name="AutoShape 19"/>
            <p:cNvCxnSpPr>
              <a:cxnSpLocks noChangeShapeType="1"/>
            </p:cNvCxnSpPr>
            <p:nvPr/>
          </p:nvCxnSpPr>
          <p:spPr bwMode="auto">
            <a:xfrm>
              <a:off x="8220" y="2238"/>
              <a:ext cx="909" cy="135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Line 20"/>
            <p:cNvSpPr>
              <a:spLocks noChangeShapeType="1"/>
            </p:cNvSpPr>
            <p:nvPr/>
          </p:nvSpPr>
          <p:spPr bwMode="auto">
            <a:xfrm flipH="1" flipV="1">
              <a:off x="5160" y="2238"/>
              <a:ext cx="3600" cy="25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Line 21"/>
            <p:cNvSpPr>
              <a:spLocks noChangeShapeType="1"/>
            </p:cNvSpPr>
            <p:nvPr/>
          </p:nvSpPr>
          <p:spPr bwMode="auto">
            <a:xfrm flipH="1">
              <a:off x="6780" y="2238"/>
              <a:ext cx="1260" cy="4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22"/>
            <p:cNvSpPr>
              <a:spLocks noChangeShapeType="1"/>
            </p:cNvSpPr>
            <p:nvPr/>
          </p:nvSpPr>
          <p:spPr bwMode="auto">
            <a:xfrm flipH="1">
              <a:off x="7140" y="5298"/>
              <a:ext cx="162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23"/>
            <p:cNvSpPr>
              <a:spLocks noChangeShapeType="1"/>
            </p:cNvSpPr>
            <p:nvPr/>
          </p:nvSpPr>
          <p:spPr bwMode="auto">
            <a:xfrm>
              <a:off x="4980" y="2238"/>
              <a:ext cx="1620" cy="4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24"/>
            <p:cNvSpPr>
              <a:spLocks noChangeShapeType="1"/>
            </p:cNvSpPr>
            <p:nvPr/>
          </p:nvSpPr>
          <p:spPr bwMode="auto">
            <a:xfrm flipV="1">
              <a:off x="4077" y="2238"/>
              <a:ext cx="723" cy="13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25"/>
            <p:cNvSpPr>
              <a:spLocks noChangeShapeType="1"/>
            </p:cNvSpPr>
            <p:nvPr/>
          </p:nvSpPr>
          <p:spPr bwMode="auto">
            <a:xfrm>
              <a:off x="4440" y="5478"/>
              <a:ext cx="1270" cy="10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26"/>
            <p:cNvSpPr>
              <a:spLocks noChangeShapeType="1"/>
            </p:cNvSpPr>
            <p:nvPr/>
          </p:nvSpPr>
          <p:spPr bwMode="auto">
            <a:xfrm flipV="1">
              <a:off x="4440" y="2238"/>
              <a:ext cx="3420" cy="27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27"/>
            <p:cNvSpPr>
              <a:spLocks noChangeShapeType="1"/>
            </p:cNvSpPr>
            <p:nvPr/>
          </p:nvSpPr>
          <p:spPr bwMode="auto">
            <a:xfrm>
              <a:off x="5790" y="1698"/>
              <a:ext cx="18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396" name="Text Box 28"/>
          <p:cNvSpPr txBox="1">
            <a:spLocks noChangeArrowheads="1"/>
          </p:cNvSpPr>
          <p:nvPr/>
        </p:nvSpPr>
        <p:spPr bwMode="auto">
          <a:xfrm>
            <a:off x="6156325" y="2565400"/>
            <a:ext cx="2087563" cy="854075"/>
          </a:xfrm>
          <a:prstGeom prst="rect">
            <a:avLst/>
          </a:prstGeom>
          <a:solidFill>
            <a:srgbClr val="B9E3EB"/>
          </a:solidFill>
          <a:ln>
            <a:noFill/>
          </a:ln>
          <a:effectLst>
            <a:outerShdw dist="35921" dir="18900000" algn="ctr" rotWithShape="0">
              <a:srgbClr val="333333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en-US" sz="1000" dirty="0" smtClean="0">
                <a:latin typeface="Times New Roman" pitchFamily="18" charset="0"/>
              </a:rPr>
              <a:t>WP1</a:t>
            </a:r>
            <a:endParaRPr lang="da-DK" altLang="en-US" sz="10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en-US" sz="1000" b="0" dirty="0">
                <a:latin typeface="Times New Roman" pitchFamily="18" charset="0"/>
              </a:rPr>
              <a:t>Project management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en-US" sz="1000" dirty="0" smtClean="0">
                <a:latin typeface="Times New Roman" pitchFamily="18" charset="0"/>
              </a:rPr>
              <a:t>WP7&amp;8</a:t>
            </a:r>
            <a:endParaRPr lang="da-DK" altLang="en-US" sz="10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en-US" sz="1000" b="0" dirty="0">
                <a:latin typeface="Times New Roman" pitchFamily="18" charset="0"/>
              </a:rPr>
              <a:t>RTD </a:t>
            </a:r>
            <a:r>
              <a:rPr lang="da-DK" altLang="en-US" sz="1000" b="0" dirty="0" err="1">
                <a:latin typeface="Times New Roman" pitchFamily="18" charset="0"/>
              </a:rPr>
              <a:t>coordination</a:t>
            </a:r>
            <a:r>
              <a:rPr lang="da-DK" altLang="en-US" sz="1000" b="0" dirty="0">
                <a:latin typeface="Times New Roman" pitchFamily="18" charset="0"/>
              </a:rPr>
              <a:t>, </a:t>
            </a:r>
            <a:r>
              <a:rPr lang="da-DK" altLang="en-US" sz="1000" b="0" dirty="0" err="1">
                <a:latin typeface="Times New Roman" pitchFamily="18" charset="0"/>
              </a:rPr>
              <a:t>exploitation</a:t>
            </a:r>
            <a:r>
              <a:rPr lang="da-DK" altLang="en-US" sz="1000" b="0" dirty="0">
                <a:latin typeface="Times New Roman" pitchFamily="18" charset="0"/>
              </a:rPr>
              <a:t> and </a:t>
            </a:r>
            <a:r>
              <a:rPr lang="da-DK" altLang="en-US" sz="1000" b="0" dirty="0" err="1">
                <a:latin typeface="Times New Roman" pitchFamily="18" charset="0"/>
              </a:rPr>
              <a:t>dissemination</a:t>
            </a:r>
            <a:endParaRPr lang="da-DK" altLang="en-US" sz="1000" b="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Number Placeholder 3"/>
          <p:cNvSpPr txBox="1">
            <a:spLocks noGrp="1"/>
          </p:cNvSpPr>
          <p:nvPr/>
        </p:nvSpPr>
        <p:spPr bwMode="auto">
          <a:xfrm>
            <a:off x="609600" y="6477000"/>
            <a:ext cx="306388" cy="3063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fld id="{96903EDF-AAB1-40F4-A9C9-046FD19D5319}" type="slidenum">
              <a:rPr lang="da-DK" sz="900" b="0">
                <a:solidFill>
                  <a:srgbClr val="000000"/>
                </a:solidFill>
                <a:latin typeface="+mn-lt"/>
                <a:ea typeface="ＭＳ Ｐゴシック"/>
                <a:cs typeface="ＭＳ Ｐゴシック"/>
              </a:rPr>
              <a:pPr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t>6</a:t>
            </a:fld>
            <a:endParaRPr lang="da-DK" sz="900" b="0">
              <a:solidFill>
                <a:srgbClr val="000000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41987" name="Titel 1"/>
          <p:cNvSpPr txBox="1">
            <a:spLocks/>
          </p:cNvSpPr>
          <p:nvPr/>
        </p:nvSpPr>
        <p:spPr bwMode="auto">
          <a:xfrm>
            <a:off x="3708400" y="115888"/>
            <a:ext cx="51847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en-US" sz="2400" dirty="0">
                <a:latin typeface="Verdana" pitchFamily="34" charset="0"/>
                <a:ea typeface="ＭＳ Ｐゴシック" pitchFamily="34" charset="-128"/>
              </a:rPr>
              <a:t/>
            </a:r>
            <a:br>
              <a:rPr lang="da-DK" altLang="en-US" sz="2400" dirty="0">
                <a:latin typeface="Verdana" pitchFamily="34" charset="0"/>
                <a:ea typeface="ＭＳ Ｐゴシック" pitchFamily="34" charset="-128"/>
              </a:rPr>
            </a:br>
            <a:r>
              <a:rPr lang="da-DK" altLang="en-US" sz="2400" dirty="0">
                <a:solidFill>
                  <a:schemeClr val="bg2"/>
                </a:solidFill>
                <a:latin typeface="Calibri" pitchFamily="34" charset="0"/>
                <a:ea typeface="ＭＳ Ｐゴシック" pitchFamily="34" charset="-128"/>
              </a:rPr>
              <a:t>Project </a:t>
            </a:r>
            <a:r>
              <a:rPr lang="da-DK" altLang="en-US" sz="2400" dirty="0" err="1">
                <a:solidFill>
                  <a:schemeClr val="bg2"/>
                </a:solidFill>
                <a:latin typeface="Calibri" pitchFamily="34" charset="0"/>
                <a:ea typeface="ＭＳ Ｐゴシック" pitchFamily="34" charset="-128"/>
              </a:rPr>
              <a:t>achievements</a:t>
            </a:r>
            <a:r>
              <a:rPr lang="da-DK" altLang="en-US" sz="2400" dirty="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rPr>
              <a:t> -</a:t>
            </a:r>
            <a:r>
              <a:rPr lang="da-DK" altLang="en-US" sz="2400" dirty="0">
                <a:latin typeface="Verdana" pitchFamily="34" charset="0"/>
                <a:ea typeface="ＭＳ Ｐゴシック" pitchFamily="34" charset="-128"/>
              </a:rPr>
              <a:t> </a:t>
            </a:r>
            <a:r>
              <a:rPr lang="da-DK" altLang="en-US" sz="2400" dirty="0">
                <a:solidFill>
                  <a:schemeClr val="bg2"/>
                </a:solidFill>
                <a:latin typeface="Calibri" pitchFamily="34" charset="0"/>
                <a:ea typeface="ＭＳ Ｐゴシック" pitchFamily="34" charset="-128"/>
              </a:rPr>
              <a:t>Cell </a:t>
            </a:r>
            <a:r>
              <a:rPr lang="da-DK" altLang="en-US" sz="2400" dirty="0" err="1">
                <a:solidFill>
                  <a:schemeClr val="bg2"/>
                </a:solidFill>
                <a:latin typeface="Calibri" pitchFamily="34" charset="0"/>
                <a:ea typeface="ＭＳ Ｐゴシック" pitchFamily="34" charset="-128"/>
              </a:rPr>
              <a:t>processing</a:t>
            </a:r>
            <a:endParaRPr lang="da-DK" altLang="en-US" sz="2400" dirty="0">
              <a:solidFill>
                <a:schemeClr val="bg2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825" y="1773238"/>
            <a:ext cx="3762375" cy="321468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en-US" sz="2000" dirty="0">
                <a:latin typeface="Calibri" pitchFamily="34" charset="0"/>
                <a:ea typeface="ＭＳ Ｐゴシック" pitchFamily="34" charset="-128"/>
              </a:rPr>
              <a:t>Co-</a:t>
            </a:r>
            <a:r>
              <a:rPr lang="da-DK" altLang="en-US" sz="2000" dirty="0" err="1">
                <a:latin typeface="Calibri" pitchFamily="34" charset="0"/>
                <a:ea typeface="ＭＳ Ｐゴシック" pitchFamily="34" charset="-128"/>
              </a:rPr>
              <a:t>processing</a:t>
            </a:r>
            <a:r>
              <a:rPr lang="da-DK" altLang="en-US" sz="2000" dirty="0">
                <a:latin typeface="Calibri" pitchFamily="34" charset="0"/>
                <a:ea typeface="ＭＳ Ｐゴシック" pitchFamily="34" charset="-128"/>
              </a:rPr>
              <a:t> of </a:t>
            </a:r>
            <a:r>
              <a:rPr lang="da-DK" altLang="en-US" sz="2000" dirty="0" err="1">
                <a:latin typeface="Calibri" pitchFamily="34" charset="0"/>
                <a:ea typeface="ＭＳ Ｐゴシック" pitchFamily="34" charset="-128"/>
              </a:rPr>
              <a:t>ceramics</a:t>
            </a:r>
            <a:r>
              <a:rPr lang="da-DK" altLang="en-US" sz="2000" dirty="0">
                <a:latin typeface="Calibri" pitchFamily="34" charset="0"/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en-US" sz="2000" dirty="0">
                <a:latin typeface="Calibri" pitchFamily="34" charset="0"/>
                <a:ea typeface="ＭＳ Ｐゴシック" pitchFamily="34" charset="-128"/>
              </a:rPr>
              <a:t>and metals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da-DK" altLang="en-US" sz="2000" b="0" dirty="0">
              <a:latin typeface="Calibri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da-DK" altLang="en-US" sz="2000" b="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da-DK" altLang="en-US" sz="2000" b="0" dirty="0" err="1">
                <a:latin typeface="Calibri" pitchFamily="34" charset="0"/>
                <a:ea typeface="ＭＳ Ｐゴシック" pitchFamily="34" charset="-128"/>
              </a:rPr>
              <a:t>Multi</a:t>
            </a:r>
            <a:r>
              <a:rPr lang="da-DK" altLang="en-US" sz="2000" b="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da-DK" altLang="en-US" sz="2000" b="0" dirty="0" err="1">
                <a:latin typeface="Calibri" pitchFamily="34" charset="0"/>
                <a:ea typeface="ＭＳ Ｐゴシック" pitchFamily="34" charset="-128"/>
              </a:rPr>
              <a:t>layer</a:t>
            </a:r>
            <a:r>
              <a:rPr lang="da-DK" altLang="en-US" sz="2000" b="0" dirty="0">
                <a:latin typeface="Calibri" pitchFamily="34" charset="0"/>
                <a:ea typeface="ＭＳ Ｐゴシック" pitchFamily="34" charset="-128"/>
              </a:rPr>
              <a:t> tape casting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da-DK" altLang="en-US" sz="2000" b="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da-DK" altLang="en-US" sz="2000" b="0" dirty="0" err="1">
                <a:latin typeface="Calibri" pitchFamily="34" charset="0"/>
                <a:ea typeface="ＭＳ Ｐゴシック" pitchFamily="34" charset="-128"/>
              </a:rPr>
              <a:t>Lamination</a:t>
            </a:r>
            <a:endParaRPr lang="da-DK" altLang="en-US" sz="2000" b="0" dirty="0">
              <a:latin typeface="Calibri" pitchFamily="34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da-DK" altLang="en-US" sz="2000" b="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da-DK" altLang="en-US" sz="2000" b="0" dirty="0" err="1">
                <a:latin typeface="Calibri" pitchFamily="34" charset="0"/>
                <a:ea typeface="ＭＳ Ｐゴシック" pitchFamily="34" charset="-128"/>
              </a:rPr>
              <a:t>Sintering</a:t>
            </a:r>
            <a:r>
              <a:rPr lang="da-DK" altLang="en-US" sz="2000" b="0" dirty="0">
                <a:latin typeface="Calibri" pitchFamily="34" charset="0"/>
                <a:ea typeface="ＭＳ Ｐゴシック" pitchFamily="34" charset="-128"/>
              </a:rPr>
              <a:t> (</a:t>
            </a:r>
            <a:r>
              <a:rPr lang="da-DK" altLang="en-US" sz="2000" b="0" dirty="0" err="1">
                <a:latin typeface="Calibri" pitchFamily="34" charset="0"/>
                <a:ea typeface="ＭＳ Ｐゴシック" pitchFamily="34" charset="-128"/>
              </a:rPr>
              <a:t>atmospheric</a:t>
            </a:r>
            <a:r>
              <a:rPr lang="da-DK" altLang="en-US" sz="2000" b="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da-DK" altLang="en-US" sz="2000" b="0" dirty="0" err="1">
                <a:latin typeface="Calibri" pitchFamily="34" charset="0"/>
                <a:ea typeface="ＭＳ Ｐゴシック" pitchFamily="34" charset="-128"/>
              </a:rPr>
              <a:t>avoided</a:t>
            </a:r>
            <a:r>
              <a:rPr lang="da-DK" altLang="en-US" sz="2000" b="0" dirty="0">
                <a:latin typeface="Calibri" pitchFamily="34" charset="0"/>
                <a:ea typeface="ＭＳ Ｐゴシック" pitchFamily="34" charset="-128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da-DK" altLang="en-US" sz="2000" b="0" dirty="0">
                <a:latin typeface="Calibri" pitchFamily="34" charset="0"/>
                <a:ea typeface="ＭＳ Ｐゴシック" pitchFamily="34" charset="-128"/>
              </a:rPr>
              <a:t> Screen </a:t>
            </a:r>
            <a:r>
              <a:rPr lang="da-DK" altLang="en-US" sz="2000" b="0" dirty="0" err="1">
                <a:latin typeface="Calibri" pitchFamily="34" charset="0"/>
                <a:ea typeface="ＭＳ Ｐゴシック" pitchFamily="34" charset="-128"/>
              </a:rPr>
              <a:t>printing</a:t>
            </a:r>
            <a:endParaRPr lang="da-DK" altLang="en-US" sz="2000" b="0" dirty="0">
              <a:latin typeface="Calibri" pitchFamily="34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da-DK" altLang="en-US" sz="2000" b="0" dirty="0">
                <a:latin typeface="Calibri" pitchFamily="34" charset="0"/>
                <a:ea typeface="ＭＳ Ｐゴシック" pitchFamily="34" charset="-128"/>
              </a:rPr>
              <a:t> Infiltration (</a:t>
            </a:r>
            <a:r>
              <a:rPr lang="da-DK" altLang="en-US" sz="2000" b="0" dirty="0" err="1">
                <a:latin typeface="Calibri" pitchFamily="34" charset="0"/>
                <a:ea typeface="ＭＳ Ｐゴシック" pitchFamily="34" charset="-128"/>
              </a:rPr>
              <a:t>nano</a:t>
            </a:r>
            <a:r>
              <a:rPr lang="da-DK" altLang="en-US" sz="2000" b="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da-DK" altLang="en-US" sz="2000" b="0" dirty="0" err="1">
                <a:latin typeface="Calibri" pitchFamily="34" charset="0"/>
                <a:ea typeface="ＭＳ Ｐゴシック" pitchFamily="34" charset="-128"/>
              </a:rPr>
              <a:t>structuring</a:t>
            </a:r>
            <a:r>
              <a:rPr lang="da-DK" altLang="en-US" sz="2000" b="0" dirty="0">
                <a:latin typeface="Calibri" pitchFamily="34" charset="0"/>
                <a:ea typeface="ＭＳ Ｐゴシック" pitchFamily="34" charset="-128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a-DK" altLang="en-US" sz="2000" b="0" dirty="0">
              <a:latin typeface="Calibri" pitchFamily="34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a-DK" altLang="en-US" sz="2000" b="0" dirty="0">
              <a:solidFill>
                <a:srgbClr val="990000"/>
              </a:solidFill>
              <a:latin typeface="Calibri" pitchFamily="34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a-DK" altLang="en-US" sz="2000" b="0" dirty="0">
              <a:solidFill>
                <a:srgbClr val="99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4198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3" t="15295" r="24162" b="22766"/>
          <a:stretch>
            <a:fillRect/>
          </a:stretch>
        </p:blipFill>
        <p:spPr bwMode="auto">
          <a:xfrm>
            <a:off x="3995738" y="2154238"/>
            <a:ext cx="2592387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0" name="Group 6"/>
          <p:cNvGrpSpPr>
            <a:grpSpLocks/>
          </p:cNvGrpSpPr>
          <p:nvPr/>
        </p:nvGrpSpPr>
        <p:grpSpPr bwMode="auto">
          <a:xfrm>
            <a:off x="539750" y="4321175"/>
            <a:ext cx="4635500" cy="2536825"/>
            <a:chOff x="3220" y="692696"/>
            <a:chExt cx="7173955" cy="3926669"/>
          </a:xfrm>
        </p:grpSpPr>
        <p:grpSp>
          <p:nvGrpSpPr>
            <p:cNvPr id="41991" name="Group 16"/>
            <p:cNvGrpSpPr>
              <a:grpSpLocks/>
            </p:cNvGrpSpPr>
            <p:nvPr/>
          </p:nvGrpSpPr>
          <p:grpSpPr bwMode="auto">
            <a:xfrm>
              <a:off x="3220" y="692696"/>
              <a:ext cx="5648900" cy="3134465"/>
              <a:chOff x="291253" y="846003"/>
              <a:chExt cx="5648900" cy="3134465"/>
            </a:xfrm>
          </p:grpSpPr>
          <p:pic>
            <p:nvPicPr>
              <p:cNvPr id="41992" name="Picture 12" descr="3G_foto_2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05" t="1701" r="7014" b="9052"/>
              <a:stretch>
                <a:fillRect/>
              </a:stretch>
            </p:blipFill>
            <p:spPr bwMode="auto">
              <a:xfrm rot="-5400000">
                <a:off x="1708624" y="-251060"/>
                <a:ext cx="3134465" cy="5328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993" name="TextBox 13"/>
              <p:cNvSpPr txBox="1">
                <a:spLocks noChangeArrowheads="1"/>
              </p:cNvSpPr>
              <p:nvPr/>
            </p:nvSpPr>
            <p:spPr bwMode="auto">
              <a:xfrm>
                <a:off x="291253" y="2462365"/>
                <a:ext cx="1098329" cy="56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D1C24"/>
                  </a:buClr>
                  <a:buFont typeface="Monotype Sorts" pitchFamily="2" charset="2"/>
                  <a:defRPr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D1C24"/>
                  </a:buClr>
                  <a:buFont typeface="Monotype Sorts" pitchFamily="2" charset="2"/>
                  <a:defRPr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D1C24"/>
                  </a:buClr>
                  <a:buFont typeface="Monotype Sorts" pitchFamily="2" charset="2"/>
                  <a:defRPr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D1C24"/>
                  </a:buClr>
                  <a:buFont typeface="Monotype Sorts" pitchFamily="2" charset="2"/>
                  <a:defRPr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9pPr>
              </a:lstStyle>
              <a:p>
                <a:r>
                  <a:rPr lang="da-DK" altLang="en-US">
                    <a:latin typeface="Calibri" pitchFamily="34" charset="0"/>
                  </a:rPr>
                  <a:t>4 cm</a:t>
                </a:r>
                <a:r>
                  <a:rPr lang="da-DK" altLang="en-US" baseline="30000">
                    <a:latin typeface="Calibri" pitchFamily="34" charset="0"/>
                  </a:rPr>
                  <a:t>2</a:t>
                </a:r>
                <a:endParaRPr lang="en-US" altLang="en-US" baseline="30000">
                  <a:latin typeface="Calibri" pitchFamily="34" charset="0"/>
                </a:endParaRPr>
              </a:p>
            </p:txBody>
          </p:sp>
          <p:sp>
            <p:nvSpPr>
              <p:cNvPr id="41994" name="TextBox 14"/>
              <p:cNvSpPr txBox="1">
                <a:spLocks noChangeArrowheads="1"/>
              </p:cNvSpPr>
              <p:nvPr/>
            </p:nvSpPr>
            <p:spPr bwMode="auto">
              <a:xfrm>
                <a:off x="849017" y="1966157"/>
                <a:ext cx="1277699" cy="56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D1C24"/>
                  </a:buClr>
                  <a:buFont typeface="Monotype Sorts" pitchFamily="2" charset="2"/>
                  <a:defRPr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D1C24"/>
                  </a:buClr>
                  <a:buFont typeface="Monotype Sorts" pitchFamily="2" charset="2"/>
                  <a:defRPr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D1C24"/>
                  </a:buClr>
                  <a:buFont typeface="Monotype Sorts" pitchFamily="2" charset="2"/>
                  <a:defRPr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D1C24"/>
                  </a:buClr>
                  <a:buFont typeface="Monotype Sorts" pitchFamily="2" charset="2"/>
                  <a:defRPr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9pPr>
              </a:lstStyle>
              <a:p>
                <a:r>
                  <a:rPr lang="da-DK" altLang="en-US">
                    <a:latin typeface="Calibri" pitchFamily="34" charset="0"/>
                  </a:rPr>
                  <a:t>25 cm</a:t>
                </a:r>
                <a:r>
                  <a:rPr lang="da-DK" altLang="en-US" baseline="30000">
                    <a:latin typeface="Calibri" pitchFamily="34" charset="0"/>
                  </a:rPr>
                  <a:t>2</a:t>
                </a:r>
                <a:endParaRPr lang="en-US" altLang="en-US" baseline="30000">
                  <a:latin typeface="Calibri" pitchFamily="34" charset="0"/>
                </a:endParaRPr>
              </a:p>
            </p:txBody>
          </p:sp>
          <p:sp>
            <p:nvSpPr>
              <p:cNvPr id="41995" name="TextBox 15"/>
              <p:cNvSpPr txBox="1">
                <a:spLocks noChangeArrowheads="1"/>
              </p:cNvSpPr>
              <p:nvPr/>
            </p:nvSpPr>
            <p:spPr bwMode="auto">
              <a:xfrm>
                <a:off x="2185686" y="2079155"/>
                <a:ext cx="1457067" cy="567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D1C24"/>
                  </a:buClr>
                  <a:buFont typeface="Monotype Sorts" pitchFamily="2" charset="2"/>
                  <a:defRPr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D1C24"/>
                  </a:buClr>
                  <a:buFont typeface="Monotype Sorts" pitchFamily="2" charset="2"/>
                  <a:defRPr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D1C24"/>
                  </a:buClr>
                  <a:buFont typeface="Monotype Sorts" pitchFamily="2" charset="2"/>
                  <a:defRPr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D1C24"/>
                  </a:buClr>
                  <a:buFont typeface="Monotype Sorts" pitchFamily="2" charset="2"/>
                  <a:defRPr>
                    <a:solidFill>
                      <a:schemeClr val="tx1"/>
                    </a:solidFill>
                    <a:latin typeface="Tahoma" pitchFamily="34" charset="0"/>
                    <a:ea typeface="ヒラギノ角ゴ Pro W3" charset="-128"/>
                  </a:defRPr>
                </a:lvl9pPr>
              </a:lstStyle>
              <a:p>
                <a:r>
                  <a:rPr lang="da-DK" altLang="en-US">
                    <a:solidFill>
                      <a:schemeClr val="bg1"/>
                    </a:solidFill>
                    <a:latin typeface="Calibri" pitchFamily="34" charset="0"/>
                  </a:rPr>
                  <a:t>144 cm</a:t>
                </a:r>
                <a:r>
                  <a:rPr lang="da-DK" altLang="en-US" baseline="30000">
                    <a:solidFill>
                      <a:schemeClr val="bg1"/>
                    </a:solidFill>
                    <a:latin typeface="Calibri" pitchFamily="34" charset="0"/>
                  </a:rPr>
                  <a:t>2</a:t>
                </a:r>
                <a:endParaRPr lang="en-US" altLang="en-US" baseline="3000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1996" name="TextBox 8"/>
            <p:cNvSpPr txBox="1">
              <a:spLocks noChangeArrowheads="1"/>
            </p:cNvSpPr>
            <p:nvPr/>
          </p:nvSpPr>
          <p:spPr bwMode="auto">
            <a:xfrm>
              <a:off x="538810" y="4005055"/>
              <a:ext cx="284992" cy="614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endParaRPr lang="en-US" altLang="en-US" sz="2000" b="0">
                <a:latin typeface="Calibri" pitchFamily="34" charset="0"/>
              </a:endParaRPr>
            </a:p>
          </p:txBody>
        </p:sp>
        <p:sp>
          <p:nvSpPr>
            <p:cNvPr id="41997" name="TextBox 9"/>
            <p:cNvSpPr txBox="1">
              <a:spLocks noChangeArrowheads="1"/>
            </p:cNvSpPr>
            <p:nvPr/>
          </p:nvSpPr>
          <p:spPr bwMode="auto">
            <a:xfrm>
              <a:off x="3012841" y="4005055"/>
              <a:ext cx="284993" cy="614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endParaRPr lang="en-US" altLang="en-US" sz="2000" b="0">
                <a:latin typeface="Calibri" pitchFamily="34" charset="0"/>
              </a:endParaRPr>
            </a:p>
          </p:txBody>
        </p:sp>
        <p:sp>
          <p:nvSpPr>
            <p:cNvPr id="11" name="Right Arrow 10"/>
            <p:cNvSpPr/>
            <p:nvPr/>
          </p:nvSpPr>
          <p:spPr bwMode="auto">
            <a:xfrm>
              <a:off x="180112" y="3860079"/>
              <a:ext cx="5975020" cy="216237"/>
            </a:xfrm>
            <a:prstGeom prst="rightArrow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sz="2000" b="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41999" name="TextBox 11"/>
            <p:cNvSpPr txBox="1">
              <a:spLocks noChangeArrowheads="1"/>
            </p:cNvSpPr>
            <p:nvPr/>
          </p:nvSpPr>
          <p:spPr bwMode="auto">
            <a:xfrm>
              <a:off x="6155132" y="3788818"/>
              <a:ext cx="1022043" cy="614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r>
                <a:rPr lang="da-DK" altLang="en-US" sz="2000">
                  <a:latin typeface="Calibri" pitchFamily="34" charset="0"/>
                </a:rPr>
                <a:t>Year</a:t>
              </a:r>
              <a:endParaRPr lang="en-US" altLang="en-US" sz="2000">
                <a:latin typeface="Calibri" pitchFamily="34" charset="0"/>
              </a:endParaRPr>
            </a:p>
          </p:txBody>
        </p:sp>
      </p:grpSp>
      <p:pic>
        <p:nvPicPr>
          <p:cNvPr id="4200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3903663"/>
            <a:ext cx="3209925" cy="2790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588125" y="2565400"/>
            <a:ext cx="23510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EEF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en-US">
                <a:ea typeface="ＭＳ Ｐゴシック" pitchFamily="34" charset="-128"/>
              </a:rPr>
              <a:t>Fabrication routes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en-US">
                <a:ea typeface="ＭＳ Ｐゴシック" pitchFamily="34" charset="-128"/>
              </a:rPr>
              <a:t>based on low-cost and  upscalable processes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1116013" y="6459538"/>
            <a:ext cx="644525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da-DK" altLang="en-US">
                <a:latin typeface="Calibri" pitchFamily="34" charset="0"/>
              </a:rPr>
              <a:t>2010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2124075" y="6459538"/>
            <a:ext cx="644525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da-DK" altLang="en-US">
                <a:latin typeface="Calibri" pitchFamily="34" charset="0"/>
              </a:rPr>
              <a:t>2011</a:t>
            </a: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3132138" y="6459538"/>
            <a:ext cx="644525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da-DK" altLang="en-US">
                <a:latin typeface="Calibri" pitchFamily="34" charset="0"/>
              </a:rPr>
              <a:t>2012</a:t>
            </a:r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3059113" y="4954588"/>
            <a:ext cx="938212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da-DK" altLang="en-US">
                <a:solidFill>
                  <a:schemeClr val="bg1"/>
                </a:solidFill>
                <a:latin typeface="Calibri" pitchFamily="34" charset="0"/>
              </a:rPr>
              <a:t>300 cm</a:t>
            </a:r>
            <a:r>
              <a:rPr lang="da-DK" altLang="en-US" baseline="3000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da-DK" alt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2007" name="AutoShape 23"/>
          <p:cNvSpPr>
            <a:spLocks noChangeArrowheads="1"/>
          </p:cNvSpPr>
          <p:nvPr/>
        </p:nvSpPr>
        <p:spPr bwMode="auto">
          <a:xfrm>
            <a:off x="1692275" y="1503363"/>
            <a:ext cx="287338" cy="69850"/>
          </a:xfrm>
          <a:prstGeom prst="rightArrow">
            <a:avLst>
              <a:gd name="adj1" fmla="val 50000"/>
              <a:gd name="adj2" fmla="val 102841"/>
            </a:avLst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250825" y="1303338"/>
            <a:ext cx="13176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da-DK" altLang="en-US" sz="2000">
                <a:solidFill>
                  <a:schemeClr val="accent1"/>
                </a:solidFill>
                <a:latin typeface="Calibri" pitchFamily="34" charset="0"/>
              </a:rPr>
              <a:t>Challenges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2051050" y="1303338"/>
            <a:ext cx="1233488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da-DK" altLang="en-US" sz="2000" dirty="0">
                <a:solidFill>
                  <a:schemeClr val="accent1"/>
                </a:solidFill>
                <a:latin typeface="Calibri" pitchFamily="34" charset="0"/>
              </a:rPr>
              <a:t>Strategies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Number Placeholder 3"/>
          <p:cNvSpPr txBox="1">
            <a:spLocks noGrp="1"/>
          </p:cNvSpPr>
          <p:nvPr/>
        </p:nvSpPr>
        <p:spPr bwMode="auto">
          <a:xfrm>
            <a:off x="609600" y="6477000"/>
            <a:ext cx="306388" cy="3063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fld id="{503D540E-B7D6-4A54-81C6-BCAFD1AC3C9C}" type="slidenum">
              <a:rPr lang="da-DK" sz="900" b="0">
                <a:solidFill>
                  <a:srgbClr val="000000"/>
                </a:solidFill>
                <a:latin typeface="+mn-lt"/>
                <a:ea typeface="ＭＳ Ｐゴシック"/>
                <a:cs typeface="ＭＳ Ｐゴシック"/>
              </a:rPr>
              <a:pPr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t>7</a:t>
            </a:fld>
            <a:endParaRPr lang="da-DK" sz="900" b="0">
              <a:solidFill>
                <a:srgbClr val="000000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40963" name="Titel 1"/>
          <p:cNvSpPr txBox="1">
            <a:spLocks/>
          </p:cNvSpPr>
          <p:nvPr/>
        </p:nvSpPr>
        <p:spPr bwMode="auto">
          <a:xfrm>
            <a:off x="5508625" y="188913"/>
            <a:ext cx="32416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2400">
                <a:solidFill>
                  <a:schemeClr val="bg2"/>
                </a:solidFill>
                <a:latin typeface="Calibri" pitchFamily="34" charset="0"/>
                <a:ea typeface="ＭＳ Ｐゴシック" pitchFamily="34" charset="-128"/>
              </a:rPr>
              <a:t>WP2 – Cell development</a:t>
            </a:r>
          </a:p>
        </p:txBody>
      </p:sp>
      <p:sp>
        <p:nvSpPr>
          <p:cNvPr id="40964" name="Textfeld 3"/>
          <p:cNvSpPr txBox="1">
            <a:spLocks noChangeArrowheads="1"/>
          </p:cNvSpPr>
          <p:nvPr/>
        </p:nvSpPr>
        <p:spPr bwMode="auto">
          <a:xfrm>
            <a:off x="250825" y="2126853"/>
            <a:ext cx="7315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300"/>
              </a:spcAft>
              <a:buClrTx/>
              <a:buFontTx/>
              <a:buNone/>
            </a:pPr>
            <a:r>
              <a:rPr lang="en-US" altLang="en-US" sz="2000" dirty="0">
                <a:latin typeface="Calibri" pitchFamily="34" charset="0"/>
                <a:ea typeface="ＭＳ Ｐゴシック" pitchFamily="34" charset="-128"/>
              </a:rPr>
              <a:t>Tasks 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ClrTx/>
              <a:buFontTx/>
              <a:buNone/>
            </a:pPr>
            <a:r>
              <a:rPr lang="en-US" altLang="en-US" sz="2000" b="0" dirty="0">
                <a:latin typeface="Calibri" pitchFamily="34" charset="0"/>
                <a:ea typeface="ＭＳ Ｐゴシック" pitchFamily="34" charset="-128"/>
              </a:rPr>
              <a:t>2.1 Metal powder development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ClrTx/>
              <a:buFontTx/>
              <a:buNone/>
            </a:pPr>
            <a:r>
              <a:rPr lang="en-US" altLang="en-US" sz="2000" b="0" dirty="0">
                <a:latin typeface="Calibri" pitchFamily="34" charset="0"/>
                <a:ea typeface="ＭＳ Ｐゴシック" pitchFamily="34" charset="-128"/>
              </a:rPr>
              <a:t>2.2 Development of cermet layer and </a:t>
            </a:r>
            <a:r>
              <a:rPr lang="en-US" altLang="en-US" sz="2000" b="0" dirty="0" err="1">
                <a:latin typeface="Calibri" pitchFamily="34" charset="0"/>
                <a:ea typeface="ＭＳ Ｐゴシック" pitchFamily="34" charset="-128"/>
              </a:rPr>
              <a:t>nano</a:t>
            </a:r>
            <a:r>
              <a:rPr lang="en-US" altLang="en-US" sz="2000" b="0" dirty="0">
                <a:latin typeface="Calibri" pitchFamily="34" charset="0"/>
                <a:ea typeface="ＭＳ Ｐゴシック" pitchFamily="34" charset="-128"/>
              </a:rPr>
              <a:t>-structured coatings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ClrTx/>
              <a:buFontTx/>
              <a:buNone/>
            </a:pPr>
            <a:r>
              <a:rPr lang="en-US" altLang="en-US" sz="2000" b="0" dirty="0">
                <a:latin typeface="Calibri" pitchFamily="34" charset="0"/>
                <a:ea typeface="ＭＳ Ｐゴシック" pitchFamily="34" charset="-128"/>
              </a:rPr>
              <a:t>2.3 Development of novel anode designs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ClrTx/>
              <a:buFontTx/>
              <a:buNone/>
            </a:pPr>
            <a:r>
              <a:rPr lang="en-US" altLang="en-US" sz="2000" b="0" dirty="0">
                <a:latin typeface="Calibri" pitchFamily="34" charset="0"/>
                <a:ea typeface="ＭＳ Ｐゴシック" pitchFamily="34" charset="-128"/>
              </a:rPr>
              <a:t>2.4 Integration of high performance cathodes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ClrTx/>
              <a:buFontTx/>
              <a:buNone/>
            </a:pPr>
            <a:r>
              <a:rPr lang="en-US" altLang="en-US" sz="2000" b="0" dirty="0">
                <a:latin typeface="Calibri" pitchFamily="34" charset="0"/>
                <a:ea typeface="ＭＳ Ｐゴシック" pitchFamily="34" charset="-128"/>
              </a:rPr>
              <a:t>2.5 Integration of components to cells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ClrTx/>
              <a:buFontTx/>
              <a:buNone/>
            </a:pPr>
            <a:r>
              <a:rPr lang="en-US" altLang="en-US" sz="2000" b="0" dirty="0">
                <a:latin typeface="Calibri" pitchFamily="34" charset="0"/>
                <a:ea typeface="ＭＳ Ｐゴシック" pitchFamily="34" charset="-128"/>
              </a:rPr>
              <a:t>2.6 Component and cell manufacturing</a:t>
            </a:r>
            <a:endParaRPr lang="de-DE" altLang="en-US" sz="2000" b="0" dirty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79205"/>
            <a:ext cx="23050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 descr="S:\Arbejdsgrupper_Workgroups\3G campaign\4. 3G task groups\Electrodes\Infiltration of cermet anodes\Results\SEM - EDS\Cu sample B2-1\CS images\Cu B2-1_CS_05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2837" r="11044" b="13799"/>
          <a:stretch>
            <a:fillRect/>
          </a:stretch>
        </p:blipFill>
        <p:spPr bwMode="auto">
          <a:xfrm>
            <a:off x="7164388" y="2781300"/>
            <a:ext cx="1655762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2987675" y="4653136"/>
            <a:ext cx="5868988" cy="2125839"/>
          </a:xfrm>
          <a:prstGeom prst="rect">
            <a:avLst/>
          </a:prstGeom>
          <a:noFill/>
          <a:ln w="12700" algn="ctr">
            <a:solidFill>
              <a:schemeClr val="accent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en-GB" altLang="en-US" sz="2400" dirty="0">
                <a:solidFill>
                  <a:schemeClr val="tx2"/>
                </a:solidFill>
                <a:latin typeface="Calibri" pitchFamily="34" charset="0"/>
              </a:rPr>
              <a:t>Novel anodes </a:t>
            </a:r>
            <a:endParaRPr lang="en-GB" altLang="en-US" dirty="0">
              <a:solidFill>
                <a:schemeClr val="tx2"/>
              </a:solidFill>
              <a:latin typeface="Calibri" pitchFamily="34" charset="0"/>
            </a:endParaRP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GB" altLang="en-US" dirty="0">
                <a:latin typeface="Calibri" pitchFamily="34" charset="0"/>
              </a:rPr>
              <a:t> High electronic conductivity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GB" altLang="en-US" dirty="0">
                <a:latin typeface="Calibri" pitchFamily="34" charset="0"/>
              </a:rPr>
              <a:t> Enhanced electro-catalytic activity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GB" altLang="en-US" i="1" dirty="0">
                <a:latin typeface="Calibri" pitchFamily="34" charset="0"/>
              </a:rPr>
              <a:t> In-situ</a:t>
            </a:r>
            <a:r>
              <a:rPr lang="en-GB" altLang="en-US" dirty="0">
                <a:latin typeface="Calibri" pitchFamily="34" charset="0"/>
              </a:rPr>
              <a:t> growth of catalytically active </a:t>
            </a:r>
            <a:r>
              <a:rPr lang="en-GB" altLang="en-US" dirty="0" err="1">
                <a:latin typeface="Calibri" pitchFamily="34" charset="0"/>
              </a:rPr>
              <a:t>nano</a:t>
            </a:r>
            <a:r>
              <a:rPr lang="en-GB" altLang="en-US" dirty="0">
                <a:latin typeface="Calibri" pitchFamily="34" charset="0"/>
              </a:rPr>
              <a:t>-particles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§"/>
            </a:pPr>
            <a:r>
              <a:rPr lang="en-GB" altLang="en-US" dirty="0">
                <a:latin typeface="Calibri" pitchFamily="34" charset="0"/>
              </a:rPr>
              <a:t> Improved corrosion protection of metal components</a:t>
            </a:r>
          </a:p>
          <a:p>
            <a:endParaRPr lang="da-DK" altLang="en-US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255" y="1599183"/>
            <a:ext cx="5526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err="1" smtClean="0"/>
              <a:t>Material</a:t>
            </a:r>
            <a:r>
              <a:rPr lang="da-DK" sz="2400" dirty="0" smtClean="0"/>
              <a:t> and Processing  R&amp;D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 idx="4294967295"/>
          </p:nvPr>
        </p:nvSpPr>
        <p:spPr>
          <a:xfrm>
            <a:off x="7019925" y="188913"/>
            <a:ext cx="1943100" cy="365125"/>
          </a:xfrm>
        </p:spPr>
        <p:txBody>
          <a:bodyPr lIns="0" tIns="0" rIns="0" bIns="0" anchor="t">
            <a:spAutoFit/>
          </a:bodyPr>
          <a:lstStyle/>
          <a:p>
            <a:pPr algn="l" eaLnBrk="1" hangingPunct="1"/>
            <a:r>
              <a:rPr lang="de-DE" altLang="en-US" sz="2400" b="1" smtClean="0">
                <a:latin typeface="Calibri" pitchFamily="34" charset="0"/>
              </a:rPr>
              <a:t>WP3 – Testing</a:t>
            </a:r>
          </a:p>
        </p:txBody>
      </p:sp>
      <p:sp>
        <p:nvSpPr>
          <p:cNvPr id="43011" name="Textfeld 3"/>
          <p:cNvSpPr txBox="1">
            <a:spLocks noChangeArrowheads="1"/>
          </p:cNvSpPr>
          <p:nvPr/>
        </p:nvSpPr>
        <p:spPr bwMode="auto">
          <a:xfrm>
            <a:off x="228600" y="765175"/>
            <a:ext cx="47244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300"/>
              </a:spcAft>
              <a:buClrTx/>
              <a:buFontTx/>
              <a:buNone/>
            </a:pPr>
            <a:r>
              <a:rPr lang="en-US" altLang="en-US" dirty="0">
                <a:latin typeface="Calibri" pitchFamily="34" charset="0"/>
                <a:ea typeface="ＭＳ Ｐゴシック" pitchFamily="34" charset="-128"/>
              </a:rPr>
              <a:t>Tasks 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ClrTx/>
              <a:buFontTx/>
              <a:buNone/>
            </a:pPr>
            <a:r>
              <a:rPr lang="en-US" altLang="en-US" b="0" dirty="0">
                <a:latin typeface="Calibri" pitchFamily="34" charset="0"/>
                <a:ea typeface="ＭＳ Ｐゴシック" pitchFamily="34" charset="-128"/>
              </a:rPr>
              <a:t>3.1 Corrosion testing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ClrTx/>
              <a:buFontTx/>
              <a:buNone/>
            </a:pPr>
            <a:r>
              <a:rPr lang="en-US" altLang="en-US" b="0" dirty="0">
                <a:latin typeface="Calibri" pitchFamily="34" charset="0"/>
                <a:ea typeface="ＭＳ Ｐゴシック" pitchFamily="34" charset="-128"/>
              </a:rPr>
              <a:t>3.2 Mechanical testing 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ClrTx/>
              <a:buFontTx/>
              <a:buNone/>
            </a:pPr>
            <a:r>
              <a:rPr lang="en-US" altLang="en-US" b="0" dirty="0">
                <a:latin typeface="Calibri" pitchFamily="34" charset="0"/>
                <a:ea typeface="ＭＳ Ｐゴシック" pitchFamily="34" charset="-128"/>
              </a:rPr>
              <a:t>3.3 Electrochemical testing of MSCs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ClrTx/>
              <a:buFontTx/>
              <a:buNone/>
            </a:pPr>
            <a:r>
              <a:rPr lang="en-US" altLang="en-US" b="0" dirty="0">
                <a:latin typeface="Calibri" pitchFamily="34" charset="0"/>
                <a:ea typeface="ＭＳ Ｐゴシック" pitchFamily="34" charset="-128"/>
              </a:rPr>
              <a:t>3.4 Analysis of the catalytic properties of MSCs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ClrTx/>
              <a:buFontTx/>
              <a:buNone/>
            </a:pPr>
            <a:r>
              <a:rPr lang="en-US" altLang="en-US" b="0" dirty="0">
                <a:latin typeface="Calibri" pitchFamily="34" charset="0"/>
                <a:ea typeface="ＭＳ Ｐゴシック" pitchFamily="34" charset="-128"/>
              </a:rPr>
              <a:t>3.5 Long term stability and corrosion of MSCs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ClrTx/>
              <a:buFontTx/>
              <a:buNone/>
            </a:pPr>
            <a:r>
              <a:rPr lang="en-US" altLang="en-US" b="0" dirty="0">
                <a:latin typeface="Calibri" pitchFamily="34" charset="0"/>
                <a:ea typeface="ＭＳ Ｐゴシック" pitchFamily="34" charset="-128"/>
              </a:rPr>
              <a:t>3.6 Accelerated testing on cell level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ClrTx/>
              <a:buFontTx/>
              <a:buNone/>
            </a:pPr>
            <a:r>
              <a:rPr lang="en-US" altLang="en-US" b="0" dirty="0">
                <a:latin typeface="Calibri" pitchFamily="34" charset="0"/>
                <a:ea typeface="ＭＳ Ｐゴシック" pitchFamily="34" charset="-128"/>
              </a:rPr>
              <a:t>3.7 Accelerated testing on stack level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ClrTx/>
              <a:buFontTx/>
              <a:buNone/>
            </a:pPr>
            <a:r>
              <a:rPr lang="en-US" altLang="en-US" b="0" dirty="0">
                <a:latin typeface="Calibri" pitchFamily="34" charset="0"/>
                <a:ea typeface="ＭＳ Ｐゴシック" pitchFamily="34" charset="-128"/>
              </a:rPr>
              <a:t>3.8 Performance monitoring of MSC-stacks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ClrTx/>
              <a:buFontTx/>
              <a:buNone/>
            </a:pPr>
            <a:r>
              <a:rPr lang="en-US" altLang="en-US" b="0" dirty="0">
                <a:latin typeface="Calibri" pitchFamily="34" charset="0"/>
                <a:ea typeface="ＭＳ Ｐゴシック" pitchFamily="34" charset="-128"/>
              </a:rPr>
              <a:t>3.9 Vibration tests of MSC-stacks</a:t>
            </a:r>
            <a:endParaRPr lang="de-DE" altLang="en-US" b="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3012" name="Rechteck 4"/>
          <p:cNvSpPr>
            <a:spLocks noChangeArrowheads="1"/>
          </p:cNvSpPr>
          <p:nvPr/>
        </p:nvSpPr>
        <p:spPr bwMode="auto">
          <a:xfrm>
            <a:off x="717550" y="4872038"/>
            <a:ext cx="331788" cy="174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a-DK" altLang="en-US" sz="1200" b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430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89150"/>
            <a:ext cx="16891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" t="2049" r="11646" b="2753"/>
          <a:stretch>
            <a:fillRect/>
          </a:stretch>
        </p:blipFill>
        <p:spPr bwMode="auto">
          <a:xfrm>
            <a:off x="6846888" y="1930400"/>
            <a:ext cx="2043112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Textfeld 2"/>
          <p:cNvSpPr txBox="1">
            <a:spLocks noChangeArrowheads="1"/>
          </p:cNvSpPr>
          <p:nvPr/>
        </p:nvSpPr>
        <p:spPr bwMode="auto">
          <a:xfrm>
            <a:off x="5651500" y="3717032"/>
            <a:ext cx="1905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</a:rPr>
              <a:t>New setup </a:t>
            </a:r>
            <a:r>
              <a:rPr lang="en-US" altLang="en-US" sz="1600" dirty="0" smtClean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</a:rPr>
              <a:t>mechanical </a:t>
            </a:r>
            <a:r>
              <a:rPr lang="en-US" altLang="en-US" sz="1600" dirty="0">
                <a:solidFill>
                  <a:schemeClr val="tx2"/>
                </a:solidFill>
                <a:latin typeface="Calibri" pitchFamily="34" charset="0"/>
                <a:ea typeface="ＭＳ Ｐゴシック" pitchFamily="34" charset="-128"/>
              </a:rPr>
              <a:t>testing at high temperature  constructed</a:t>
            </a:r>
            <a:endParaRPr lang="de-DE" altLang="en-US" sz="1600" dirty="0">
              <a:solidFill>
                <a:schemeClr val="tx2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43018" name="Picture 2" descr="S:\Arbejdsgrupper_Workgroups\3G campaign\3. Sample testing and evaluation\Corrosion\9. Protective impregnation_coating\Impregnated\Micrographs of oxidized samples\SM3145-3NiCGO-L1_500h_650C_out\3145_3N1L10009(x5,0k)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2" t="7077" r="9665" b="52310"/>
          <a:stretch>
            <a:fillRect/>
          </a:stretch>
        </p:blipFill>
        <p:spPr bwMode="auto">
          <a:xfrm>
            <a:off x="6248400" y="5105400"/>
            <a:ext cx="26860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3" descr="S:\Arbejdsgrupper_Workgroups\3G campaign\3. Sample testing and evaluation\Corrosion\9. Protective impregnation_coating\Impregnated\Micrographs of oxidized samples\SM3267-3NiCGO-L1_500h_650C_out\3267_3N1L10010(x5,0k)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0" t="29622" r="16518" b="15683"/>
          <a:stretch>
            <a:fillRect/>
          </a:stretch>
        </p:blipFill>
        <p:spPr bwMode="auto">
          <a:xfrm>
            <a:off x="4038600" y="5105400"/>
            <a:ext cx="20780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0" name="Right Arrow 10"/>
          <p:cNvSpPr>
            <a:spLocks noChangeArrowheads="1"/>
          </p:cNvSpPr>
          <p:nvPr/>
        </p:nvSpPr>
        <p:spPr bwMode="auto">
          <a:xfrm>
            <a:off x="4495800" y="6019800"/>
            <a:ext cx="3810000" cy="504825"/>
          </a:xfrm>
          <a:prstGeom prst="rightArrow">
            <a:avLst>
              <a:gd name="adj1" fmla="val 50000"/>
              <a:gd name="adj2" fmla="val 48008"/>
            </a:avLst>
          </a:prstGeom>
          <a:solidFill>
            <a:srgbClr val="0099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a-DK" altLang="en-US" b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New cermet layer = less corrosion</a:t>
            </a: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685800" y="4419600"/>
            <a:ext cx="2590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023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92588"/>
            <a:ext cx="4176713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24" name="AutoShape 16"/>
          <p:cNvSpPr>
            <a:spLocks noChangeArrowheads="1"/>
          </p:cNvSpPr>
          <p:nvPr/>
        </p:nvSpPr>
        <p:spPr bwMode="auto">
          <a:xfrm>
            <a:off x="4356100" y="4149725"/>
            <a:ext cx="914400" cy="762000"/>
          </a:xfrm>
          <a:prstGeom prst="wedgeRoundRectCallout">
            <a:avLst>
              <a:gd name="adj1" fmla="val -143056"/>
              <a:gd name="adj2" fmla="val 27708"/>
              <a:gd name="adj3" fmla="val 16667"/>
            </a:avLst>
          </a:prstGeom>
          <a:solidFill>
            <a:srgbClr val="D7EE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en-US">
                <a:ea typeface="ＭＳ Ｐゴシック" pitchFamily="34" charset="-128"/>
              </a:rPr>
              <a:t>Novel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en-US">
                <a:ea typeface="ＭＳ Ｐゴシック" pitchFamily="34" charset="-128"/>
              </a:rPr>
              <a:t>anode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 idx="4294967295"/>
          </p:nvPr>
        </p:nvSpPr>
        <p:spPr>
          <a:xfrm>
            <a:off x="3851275" y="188913"/>
            <a:ext cx="4968875" cy="365125"/>
          </a:xfrm>
        </p:spPr>
        <p:txBody>
          <a:bodyPr lIns="0" tIns="0" rIns="0" bIns="0" anchor="t">
            <a:spAutoFit/>
          </a:bodyPr>
          <a:lstStyle/>
          <a:p>
            <a:pPr eaLnBrk="1" hangingPunct="1"/>
            <a:r>
              <a:rPr lang="de-DE" altLang="en-US" sz="2400" b="1" dirty="0" smtClean="0">
                <a:latin typeface="Calibri" pitchFamily="34" charset="0"/>
              </a:rPr>
              <a:t>Fundamental </a:t>
            </a:r>
            <a:r>
              <a:rPr lang="de-DE" altLang="en-US" sz="2400" b="1" dirty="0" err="1" smtClean="0">
                <a:latin typeface="Calibri" pitchFamily="34" charset="0"/>
              </a:rPr>
              <a:t>electrochemical</a:t>
            </a:r>
            <a:r>
              <a:rPr lang="de-DE" altLang="en-US" sz="2400" b="1" dirty="0" smtClean="0">
                <a:latin typeface="Calibri" pitchFamily="34" charset="0"/>
              </a:rPr>
              <a:t> </a:t>
            </a:r>
            <a:r>
              <a:rPr lang="de-DE" altLang="en-US" sz="2400" b="1" dirty="0" err="1" smtClean="0">
                <a:latin typeface="Calibri" pitchFamily="34" charset="0"/>
              </a:rPr>
              <a:t>testing</a:t>
            </a:r>
            <a:r>
              <a:rPr lang="de-DE" altLang="en-US" sz="2400" b="1" dirty="0" smtClean="0">
                <a:latin typeface="Calibri" pitchFamily="34" charset="0"/>
              </a:rPr>
              <a:t> </a:t>
            </a:r>
          </a:p>
        </p:txBody>
      </p:sp>
      <p:sp>
        <p:nvSpPr>
          <p:cNvPr id="45059" name="Rectangle 1668"/>
          <p:cNvSpPr>
            <a:spLocks noChangeArrowheads="1"/>
          </p:cNvSpPr>
          <p:nvPr/>
        </p:nvSpPr>
        <p:spPr bwMode="auto">
          <a:xfrm>
            <a:off x="5295404" y="4330700"/>
            <a:ext cx="2906712" cy="16954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a-DK" altLang="en-US" b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060" name="Line 1669"/>
          <p:cNvSpPr>
            <a:spLocks noChangeShapeType="1"/>
          </p:cNvSpPr>
          <p:nvPr/>
        </p:nvSpPr>
        <p:spPr bwMode="auto">
          <a:xfrm>
            <a:off x="5295404" y="5837238"/>
            <a:ext cx="2906712" cy="0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Line 1670"/>
          <p:cNvSpPr>
            <a:spLocks noChangeShapeType="1"/>
          </p:cNvSpPr>
          <p:nvPr/>
        </p:nvSpPr>
        <p:spPr bwMode="auto">
          <a:xfrm>
            <a:off x="5295404" y="5648325"/>
            <a:ext cx="2906712" cy="0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2" name="Line 1671"/>
          <p:cNvSpPr>
            <a:spLocks noChangeShapeType="1"/>
          </p:cNvSpPr>
          <p:nvPr/>
        </p:nvSpPr>
        <p:spPr bwMode="auto">
          <a:xfrm>
            <a:off x="5295404" y="5461000"/>
            <a:ext cx="2906712" cy="0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3" name="Line 1672"/>
          <p:cNvSpPr>
            <a:spLocks noChangeShapeType="1"/>
          </p:cNvSpPr>
          <p:nvPr/>
        </p:nvSpPr>
        <p:spPr bwMode="auto">
          <a:xfrm>
            <a:off x="5295404" y="5272088"/>
            <a:ext cx="2906712" cy="0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4" name="Line 1673"/>
          <p:cNvSpPr>
            <a:spLocks noChangeShapeType="1"/>
          </p:cNvSpPr>
          <p:nvPr/>
        </p:nvSpPr>
        <p:spPr bwMode="auto">
          <a:xfrm>
            <a:off x="5295404" y="5083175"/>
            <a:ext cx="2906712" cy="0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5" name="Line 1674"/>
          <p:cNvSpPr>
            <a:spLocks noChangeShapeType="1"/>
          </p:cNvSpPr>
          <p:nvPr/>
        </p:nvSpPr>
        <p:spPr bwMode="auto">
          <a:xfrm>
            <a:off x="5295404" y="4895850"/>
            <a:ext cx="2906712" cy="0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6" name="Line 1675"/>
          <p:cNvSpPr>
            <a:spLocks noChangeShapeType="1"/>
          </p:cNvSpPr>
          <p:nvPr/>
        </p:nvSpPr>
        <p:spPr bwMode="auto">
          <a:xfrm>
            <a:off x="5295404" y="4706938"/>
            <a:ext cx="2906712" cy="0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7" name="Line 1676"/>
          <p:cNvSpPr>
            <a:spLocks noChangeShapeType="1"/>
          </p:cNvSpPr>
          <p:nvPr/>
        </p:nvSpPr>
        <p:spPr bwMode="auto">
          <a:xfrm>
            <a:off x="5295404" y="4518025"/>
            <a:ext cx="2906712" cy="0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8" name="Line 1677"/>
          <p:cNvSpPr>
            <a:spLocks noChangeShapeType="1"/>
          </p:cNvSpPr>
          <p:nvPr/>
        </p:nvSpPr>
        <p:spPr bwMode="auto">
          <a:xfrm>
            <a:off x="5295404" y="4330700"/>
            <a:ext cx="2906712" cy="0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9" name="Line 1678"/>
          <p:cNvSpPr>
            <a:spLocks noChangeShapeType="1"/>
          </p:cNvSpPr>
          <p:nvPr/>
        </p:nvSpPr>
        <p:spPr bwMode="auto">
          <a:xfrm>
            <a:off x="5711329" y="4330700"/>
            <a:ext cx="0" cy="1695450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0" name="Line 1679"/>
          <p:cNvSpPr>
            <a:spLocks noChangeShapeType="1"/>
          </p:cNvSpPr>
          <p:nvPr/>
        </p:nvSpPr>
        <p:spPr bwMode="auto">
          <a:xfrm>
            <a:off x="6127254" y="4330700"/>
            <a:ext cx="0" cy="1695450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1" name="Line 1680"/>
          <p:cNvSpPr>
            <a:spLocks noChangeShapeType="1"/>
          </p:cNvSpPr>
          <p:nvPr/>
        </p:nvSpPr>
        <p:spPr bwMode="auto">
          <a:xfrm>
            <a:off x="6541591" y="4330700"/>
            <a:ext cx="0" cy="1695450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2" name="Line 1681"/>
          <p:cNvSpPr>
            <a:spLocks noChangeShapeType="1"/>
          </p:cNvSpPr>
          <p:nvPr/>
        </p:nvSpPr>
        <p:spPr bwMode="auto">
          <a:xfrm>
            <a:off x="6954341" y="4330700"/>
            <a:ext cx="0" cy="1695450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3" name="Line 1682"/>
          <p:cNvSpPr>
            <a:spLocks noChangeShapeType="1"/>
          </p:cNvSpPr>
          <p:nvPr/>
        </p:nvSpPr>
        <p:spPr bwMode="auto">
          <a:xfrm>
            <a:off x="7370266" y="4330700"/>
            <a:ext cx="0" cy="1695450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4" name="Line 1683"/>
          <p:cNvSpPr>
            <a:spLocks noChangeShapeType="1"/>
          </p:cNvSpPr>
          <p:nvPr/>
        </p:nvSpPr>
        <p:spPr bwMode="auto">
          <a:xfrm>
            <a:off x="7786191" y="4330700"/>
            <a:ext cx="0" cy="1695450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5" name="Line 1684"/>
          <p:cNvSpPr>
            <a:spLocks noChangeShapeType="1"/>
          </p:cNvSpPr>
          <p:nvPr/>
        </p:nvSpPr>
        <p:spPr bwMode="auto">
          <a:xfrm>
            <a:off x="8202116" y="4330700"/>
            <a:ext cx="0" cy="1695450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6" name="Rectangle 1685"/>
          <p:cNvSpPr>
            <a:spLocks noChangeArrowheads="1"/>
          </p:cNvSpPr>
          <p:nvPr/>
        </p:nvSpPr>
        <p:spPr bwMode="auto">
          <a:xfrm>
            <a:off x="5295404" y="4330700"/>
            <a:ext cx="2906712" cy="1695450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a-DK" altLang="en-US" b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077" name="Line 1686"/>
          <p:cNvSpPr>
            <a:spLocks noChangeShapeType="1"/>
          </p:cNvSpPr>
          <p:nvPr/>
        </p:nvSpPr>
        <p:spPr bwMode="auto">
          <a:xfrm>
            <a:off x="5295404" y="4330700"/>
            <a:ext cx="0" cy="1695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8" name="Line 1696"/>
          <p:cNvSpPr>
            <a:spLocks noChangeShapeType="1"/>
          </p:cNvSpPr>
          <p:nvPr/>
        </p:nvSpPr>
        <p:spPr bwMode="auto">
          <a:xfrm>
            <a:off x="5295404" y="6026150"/>
            <a:ext cx="29067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9" name="Line 1697"/>
          <p:cNvSpPr>
            <a:spLocks noChangeShapeType="1"/>
          </p:cNvSpPr>
          <p:nvPr/>
        </p:nvSpPr>
        <p:spPr bwMode="auto">
          <a:xfrm flipV="1">
            <a:off x="5419229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0" name="Line 1698"/>
          <p:cNvSpPr>
            <a:spLocks noChangeShapeType="1"/>
          </p:cNvSpPr>
          <p:nvPr/>
        </p:nvSpPr>
        <p:spPr bwMode="auto">
          <a:xfrm flipV="1">
            <a:off x="5492254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1" name="Line 1699"/>
          <p:cNvSpPr>
            <a:spLocks noChangeShapeType="1"/>
          </p:cNvSpPr>
          <p:nvPr/>
        </p:nvSpPr>
        <p:spPr bwMode="auto">
          <a:xfrm flipV="1">
            <a:off x="5543054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2" name="Line 1700"/>
          <p:cNvSpPr>
            <a:spLocks noChangeShapeType="1"/>
          </p:cNvSpPr>
          <p:nvPr/>
        </p:nvSpPr>
        <p:spPr bwMode="auto">
          <a:xfrm flipV="1">
            <a:off x="5585916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3" name="Line 1701"/>
          <p:cNvSpPr>
            <a:spLocks noChangeShapeType="1"/>
          </p:cNvSpPr>
          <p:nvPr/>
        </p:nvSpPr>
        <p:spPr bwMode="auto">
          <a:xfrm flipV="1">
            <a:off x="5617666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4" name="Line 1702"/>
          <p:cNvSpPr>
            <a:spLocks noChangeShapeType="1"/>
          </p:cNvSpPr>
          <p:nvPr/>
        </p:nvSpPr>
        <p:spPr bwMode="auto">
          <a:xfrm flipV="1">
            <a:off x="5646241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5" name="Line 1703"/>
          <p:cNvSpPr>
            <a:spLocks noChangeShapeType="1"/>
          </p:cNvSpPr>
          <p:nvPr/>
        </p:nvSpPr>
        <p:spPr bwMode="auto">
          <a:xfrm flipV="1">
            <a:off x="5671641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6" name="Line 1704"/>
          <p:cNvSpPr>
            <a:spLocks noChangeShapeType="1"/>
          </p:cNvSpPr>
          <p:nvPr/>
        </p:nvSpPr>
        <p:spPr bwMode="auto">
          <a:xfrm flipV="1">
            <a:off x="5690691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7" name="Line 1705"/>
          <p:cNvSpPr>
            <a:spLocks noChangeShapeType="1"/>
          </p:cNvSpPr>
          <p:nvPr/>
        </p:nvSpPr>
        <p:spPr bwMode="auto">
          <a:xfrm flipV="1">
            <a:off x="5711329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8" name="Line 1706"/>
          <p:cNvSpPr>
            <a:spLocks noChangeShapeType="1"/>
          </p:cNvSpPr>
          <p:nvPr/>
        </p:nvSpPr>
        <p:spPr bwMode="auto">
          <a:xfrm flipV="1">
            <a:off x="5833566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9" name="Line 1707"/>
          <p:cNvSpPr>
            <a:spLocks noChangeShapeType="1"/>
          </p:cNvSpPr>
          <p:nvPr/>
        </p:nvSpPr>
        <p:spPr bwMode="auto">
          <a:xfrm flipV="1">
            <a:off x="5909766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0" name="Line 1708"/>
          <p:cNvSpPr>
            <a:spLocks noChangeShapeType="1"/>
          </p:cNvSpPr>
          <p:nvPr/>
        </p:nvSpPr>
        <p:spPr bwMode="auto">
          <a:xfrm flipV="1">
            <a:off x="5958979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1" name="Line 1709"/>
          <p:cNvSpPr>
            <a:spLocks noChangeShapeType="1"/>
          </p:cNvSpPr>
          <p:nvPr/>
        </p:nvSpPr>
        <p:spPr bwMode="auto">
          <a:xfrm flipV="1">
            <a:off x="5998666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2" name="Line 1710"/>
          <p:cNvSpPr>
            <a:spLocks noChangeShapeType="1"/>
          </p:cNvSpPr>
          <p:nvPr/>
        </p:nvSpPr>
        <p:spPr bwMode="auto">
          <a:xfrm flipV="1">
            <a:off x="6033591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3" name="Line 1711"/>
          <p:cNvSpPr>
            <a:spLocks noChangeShapeType="1"/>
          </p:cNvSpPr>
          <p:nvPr/>
        </p:nvSpPr>
        <p:spPr bwMode="auto">
          <a:xfrm flipV="1">
            <a:off x="6062166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4" name="Line 1712"/>
          <p:cNvSpPr>
            <a:spLocks noChangeShapeType="1"/>
          </p:cNvSpPr>
          <p:nvPr/>
        </p:nvSpPr>
        <p:spPr bwMode="auto">
          <a:xfrm flipV="1">
            <a:off x="6087566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5" name="Line 1713"/>
          <p:cNvSpPr>
            <a:spLocks noChangeShapeType="1"/>
          </p:cNvSpPr>
          <p:nvPr/>
        </p:nvSpPr>
        <p:spPr bwMode="auto">
          <a:xfrm flipV="1">
            <a:off x="6106616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6" name="Line 1714"/>
          <p:cNvSpPr>
            <a:spLocks noChangeShapeType="1"/>
          </p:cNvSpPr>
          <p:nvPr/>
        </p:nvSpPr>
        <p:spPr bwMode="auto">
          <a:xfrm flipV="1">
            <a:off x="6127254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7" name="Line 1715"/>
          <p:cNvSpPr>
            <a:spLocks noChangeShapeType="1"/>
          </p:cNvSpPr>
          <p:nvPr/>
        </p:nvSpPr>
        <p:spPr bwMode="auto">
          <a:xfrm flipV="1">
            <a:off x="6251079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8" name="Line 1716"/>
          <p:cNvSpPr>
            <a:spLocks noChangeShapeType="1"/>
          </p:cNvSpPr>
          <p:nvPr/>
        </p:nvSpPr>
        <p:spPr bwMode="auto">
          <a:xfrm flipV="1">
            <a:off x="6325691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99" name="Line 1717"/>
          <p:cNvSpPr>
            <a:spLocks noChangeShapeType="1"/>
          </p:cNvSpPr>
          <p:nvPr/>
        </p:nvSpPr>
        <p:spPr bwMode="auto">
          <a:xfrm flipV="1">
            <a:off x="6374904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0" name="Line 1718"/>
          <p:cNvSpPr>
            <a:spLocks noChangeShapeType="1"/>
          </p:cNvSpPr>
          <p:nvPr/>
        </p:nvSpPr>
        <p:spPr bwMode="auto">
          <a:xfrm flipV="1">
            <a:off x="6414591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1" name="Line 1719"/>
          <p:cNvSpPr>
            <a:spLocks noChangeShapeType="1"/>
          </p:cNvSpPr>
          <p:nvPr/>
        </p:nvSpPr>
        <p:spPr bwMode="auto">
          <a:xfrm flipV="1">
            <a:off x="6447929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2" name="Line 1720"/>
          <p:cNvSpPr>
            <a:spLocks noChangeShapeType="1"/>
          </p:cNvSpPr>
          <p:nvPr/>
        </p:nvSpPr>
        <p:spPr bwMode="auto">
          <a:xfrm flipV="1">
            <a:off x="6479679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3" name="Line 1721"/>
          <p:cNvSpPr>
            <a:spLocks noChangeShapeType="1"/>
          </p:cNvSpPr>
          <p:nvPr/>
        </p:nvSpPr>
        <p:spPr bwMode="auto">
          <a:xfrm flipV="1">
            <a:off x="6498729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4" name="Line 1722"/>
          <p:cNvSpPr>
            <a:spLocks noChangeShapeType="1"/>
          </p:cNvSpPr>
          <p:nvPr/>
        </p:nvSpPr>
        <p:spPr bwMode="auto">
          <a:xfrm flipV="1">
            <a:off x="6522541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5" name="Line 1723"/>
          <p:cNvSpPr>
            <a:spLocks noChangeShapeType="1"/>
          </p:cNvSpPr>
          <p:nvPr/>
        </p:nvSpPr>
        <p:spPr bwMode="auto">
          <a:xfrm flipV="1">
            <a:off x="6541591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6" name="Line 1724"/>
          <p:cNvSpPr>
            <a:spLocks noChangeShapeType="1"/>
          </p:cNvSpPr>
          <p:nvPr/>
        </p:nvSpPr>
        <p:spPr bwMode="auto">
          <a:xfrm flipV="1">
            <a:off x="6667004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7" name="Line 1725"/>
          <p:cNvSpPr>
            <a:spLocks noChangeShapeType="1"/>
          </p:cNvSpPr>
          <p:nvPr/>
        </p:nvSpPr>
        <p:spPr bwMode="auto">
          <a:xfrm flipV="1">
            <a:off x="6741616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8" name="Line 1726"/>
          <p:cNvSpPr>
            <a:spLocks noChangeShapeType="1"/>
          </p:cNvSpPr>
          <p:nvPr/>
        </p:nvSpPr>
        <p:spPr bwMode="auto">
          <a:xfrm flipV="1">
            <a:off x="6789241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09" name="Line 1727"/>
          <p:cNvSpPr>
            <a:spLocks noChangeShapeType="1"/>
          </p:cNvSpPr>
          <p:nvPr/>
        </p:nvSpPr>
        <p:spPr bwMode="auto">
          <a:xfrm flipV="1">
            <a:off x="6828929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10" name="Line 1728"/>
          <p:cNvSpPr>
            <a:spLocks noChangeShapeType="1"/>
          </p:cNvSpPr>
          <p:nvPr/>
        </p:nvSpPr>
        <p:spPr bwMode="auto">
          <a:xfrm flipV="1">
            <a:off x="6863854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11" name="Line 1729"/>
          <p:cNvSpPr>
            <a:spLocks noChangeShapeType="1"/>
          </p:cNvSpPr>
          <p:nvPr/>
        </p:nvSpPr>
        <p:spPr bwMode="auto">
          <a:xfrm flipV="1">
            <a:off x="6889254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12" name="Line 1730"/>
          <p:cNvSpPr>
            <a:spLocks noChangeShapeType="1"/>
          </p:cNvSpPr>
          <p:nvPr/>
        </p:nvSpPr>
        <p:spPr bwMode="auto">
          <a:xfrm flipV="1">
            <a:off x="6914654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13" name="Line 1731"/>
          <p:cNvSpPr>
            <a:spLocks noChangeShapeType="1"/>
          </p:cNvSpPr>
          <p:nvPr/>
        </p:nvSpPr>
        <p:spPr bwMode="auto">
          <a:xfrm flipV="1">
            <a:off x="6938466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14" name="Line 1732"/>
          <p:cNvSpPr>
            <a:spLocks noChangeShapeType="1"/>
          </p:cNvSpPr>
          <p:nvPr/>
        </p:nvSpPr>
        <p:spPr bwMode="auto">
          <a:xfrm flipV="1">
            <a:off x="6954341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15" name="Line 1733"/>
          <p:cNvSpPr>
            <a:spLocks noChangeShapeType="1"/>
          </p:cNvSpPr>
          <p:nvPr/>
        </p:nvSpPr>
        <p:spPr bwMode="auto">
          <a:xfrm flipV="1">
            <a:off x="7082929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16" name="Line 1734"/>
          <p:cNvSpPr>
            <a:spLocks noChangeShapeType="1"/>
          </p:cNvSpPr>
          <p:nvPr/>
        </p:nvSpPr>
        <p:spPr bwMode="auto">
          <a:xfrm flipV="1">
            <a:off x="7151191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17" name="Line 1735"/>
          <p:cNvSpPr>
            <a:spLocks noChangeShapeType="1"/>
          </p:cNvSpPr>
          <p:nvPr/>
        </p:nvSpPr>
        <p:spPr bwMode="auto">
          <a:xfrm flipV="1">
            <a:off x="7205166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18" name="Line 1736"/>
          <p:cNvSpPr>
            <a:spLocks noChangeShapeType="1"/>
          </p:cNvSpPr>
          <p:nvPr/>
        </p:nvSpPr>
        <p:spPr bwMode="auto">
          <a:xfrm flipV="1">
            <a:off x="7244854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19" name="Line 1737"/>
          <p:cNvSpPr>
            <a:spLocks noChangeShapeType="1"/>
          </p:cNvSpPr>
          <p:nvPr/>
        </p:nvSpPr>
        <p:spPr bwMode="auto">
          <a:xfrm flipV="1">
            <a:off x="7281366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20" name="Line 1738"/>
          <p:cNvSpPr>
            <a:spLocks noChangeShapeType="1"/>
          </p:cNvSpPr>
          <p:nvPr/>
        </p:nvSpPr>
        <p:spPr bwMode="auto">
          <a:xfrm flipV="1">
            <a:off x="7305179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21" name="Line 1739"/>
          <p:cNvSpPr>
            <a:spLocks noChangeShapeType="1"/>
          </p:cNvSpPr>
          <p:nvPr/>
        </p:nvSpPr>
        <p:spPr bwMode="auto">
          <a:xfrm flipV="1">
            <a:off x="7330579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22" name="Line 1740"/>
          <p:cNvSpPr>
            <a:spLocks noChangeShapeType="1"/>
          </p:cNvSpPr>
          <p:nvPr/>
        </p:nvSpPr>
        <p:spPr bwMode="auto">
          <a:xfrm flipV="1">
            <a:off x="7351216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23" name="Line 1741"/>
          <p:cNvSpPr>
            <a:spLocks noChangeShapeType="1"/>
          </p:cNvSpPr>
          <p:nvPr/>
        </p:nvSpPr>
        <p:spPr bwMode="auto">
          <a:xfrm flipV="1">
            <a:off x="7370266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24" name="Line 1742"/>
          <p:cNvSpPr>
            <a:spLocks noChangeShapeType="1"/>
          </p:cNvSpPr>
          <p:nvPr/>
        </p:nvSpPr>
        <p:spPr bwMode="auto">
          <a:xfrm flipV="1">
            <a:off x="7498854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25" name="Line 1743"/>
          <p:cNvSpPr>
            <a:spLocks noChangeShapeType="1"/>
          </p:cNvSpPr>
          <p:nvPr/>
        </p:nvSpPr>
        <p:spPr bwMode="auto">
          <a:xfrm flipV="1">
            <a:off x="7567116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26" name="Line 1744"/>
          <p:cNvSpPr>
            <a:spLocks noChangeShapeType="1"/>
          </p:cNvSpPr>
          <p:nvPr/>
        </p:nvSpPr>
        <p:spPr bwMode="auto">
          <a:xfrm flipV="1">
            <a:off x="7622679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27" name="Line 1745"/>
          <p:cNvSpPr>
            <a:spLocks noChangeShapeType="1"/>
          </p:cNvSpPr>
          <p:nvPr/>
        </p:nvSpPr>
        <p:spPr bwMode="auto">
          <a:xfrm flipV="1">
            <a:off x="7662366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28" name="Line 1746"/>
          <p:cNvSpPr>
            <a:spLocks noChangeShapeType="1"/>
          </p:cNvSpPr>
          <p:nvPr/>
        </p:nvSpPr>
        <p:spPr bwMode="auto">
          <a:xfrm flipV="1">
            <a:off x="7697291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29" name="Line 1747"/>
          <p:cNvSpPr>
            <a:spLocks noChangeShapeType="1"/>
          </p:cNvSpPr>
          <p:nvPr/>
        </p:nvSpPr>
        <p:spPr bwMode="auto">
          <a:xfrm flipV="1">
            <a:off x="7721104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30" name="Line 1748"/>
          <p:cNvSpPr>
            <a:spLocks noChangeShapeType="1"/>
          </p:cNvSpPr>
          <p:nvPr/>
        </p:nvSpPr>
        <p:spPr bwMode="auto">
          <a:xfrm flipV="1">
            <a:off x="7746504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31" name="Line 1749"/>
          <p:cNvSpPr>
            <a:spLocks noChangeShapeType="1"/>
          </p:cNvSpPr>
          <p:nvPr/>
        </p:nvSpPr>
        <p:spPr bwMode="auto">
          <a:xfrm flipV="1">
            <a:off x="7765554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32" name="Line 1750"/>
          <p:cNvSpPr>
            <a:spLocks noChangeShapeType="1"/>
          </p:cNvSpPr>
          <p:nvPr/>
        </p:nvSpPr>
        <p:spPr bwMode="auto">
          <a:xfrm flipV="1">
            <a:off x="7786191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33" name="Line 1751"/>
          <p:cNvSpPr>
            <a:spLocks noChangeShapeType="1"/>
          </p:cNvSpPr>
          <p:nvPr/>
        </p:nvSpPr>
        <p:spPr bwMode="auto">
          <a:xfrm flipV="1">
            <a:off x="7910016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34" name="Line 1752"/>
          <p:cNvSpPr>
            <a:spLocks noChangeShapeType="1"/>
          </p:cNvSpPr>
          <p:nvPr/>
        </p:nvSpPr>
        <p:spPr bwMode="auto">
          <a:xfrm flipV="1">
            <a:off x="7984629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35" name="Line 1753"/>
          <p:cNvSpPr>
            <a:spLocks noChangeShapeType="1"/>
          </p:cNvSpPr>
          <p:nvPr/>
        </p:nvSpPr>
        <p:spPr bwMode="auto">
          <a:xfrm flipV="1">
            <a:off x="8038604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36" name="Line 1754"/>
          <p:cNvSpPr>
            <a:spLocks noChangeShapeType="1"/>
          </p:cNvSpPr>
          <p:nvPr/>
        </p:nvSpPr>
        <p:spPr bwMode="auto">
          <a:xfrm flipV="1">
            <a:off x="8078291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37" name="Line 1755"/>
          <p:cNvSpPr>
            <a:spLocks noChangeShapeType="1"/>
          </p:cNvSpPr>
          <p:nvPr/>
        </p:nvSpPr>
        <p:spPr bwMode="auto">
          <a:xfrm flipV="1">
            <a:off x="8106866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38" name="Line 1756"/>
          <p:cNvSpPr>
            <a:spLocks noChangeShapeType="1"/>
          </p:cNvSpPr>
          <p:nvPr/>
        </p:nvSpPr>
        <p:spPr bwMode="auto">
          <a:xfrm flipV="1">
            <a:off x="8138616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39" name="Line 1757"/>
          <p:cNvSpPr>
            <a:spLocks noChangeShapeType="1"/>
          </p:cNvSpPr>
          <p:nvPr/>
        </p:nvSpPr>
        <p:spPr bwMode="auto">
          <a:xfrm flipV="1">
            <a:off x="8162429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40" name="Line 1758"/>
          <p:cNvSpPr>
            <a:spLocks noChangeShapeType="1"/>
          </p:cNvSpPr>
          <p:nvPr/>
        </p:nvSpPr>
        <p:spPr bwMode="auto">
          <a:xfrm flipV="1">
            <a:off x="8181479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41" name="Line 1759"/>
          <p:cNvSpPr>
            <a:spLocks noChangeShapeType="1"/>
          </p:cNvSpPr>
          <p:nvPr/>
        </p:nvSpPr>
        <p:spPr bwMode="auto">
          <a:xfrm flipV="1">
            <a:off x="8202116" y="6008688"/>
            <a:ext cx="0" cy="17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42" name="Line 1760"/>
          <p:cNvSpPr>
            <a:spLocks noChangeShapeType="1"/>
          </p:cNvSpPr>
          <p:nvPr/>
        </p:nvSpPr>
        <p:spPr bwMode="auto">
          <a:xfrm flipV="1">
            <a:off x="5711329" y="6003925"/>
            <a:ext cx="0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43" name="Line 1761"/>
          <p:cNvSpPr>
            <a:spLocks noChangeShapeType="1"/>
          </p:cNvSpPr>
          <p:nvPr/>
        </p:nvSpPr>
        <p:spPr bwMode="auto">
          <a:xfrm flipV="1">
            <a:off x="6127254" y="6003925"/>
            <a:ext cx="0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44" name="Line 1762"/>
          <p:cNvSpPr>
            <a:spLocks noChangeShapeType="1"/>
          </p:cNvSpPr>
          <p:nvPr/>
        </p:nvSpPr>
        <p:spPr bwMode="auto">
          <a:xfrm flipV="1">
            <a:off x="6541591" y="6003925"/>
            <a:ext cx="0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45" name="Line 1763"/>
          <p:cNvSpPr>
            <a:spLocks noChangeShapeType="1"/>
          </p:cNvSpPr>
          <p:nvPr/>
        </p:nvSpPr>
        <p:spPr bwMode="auto">
          <a:xfrm flipV="1">
            <a:off x="6954341" y="6003925"/>
            <a:ext cx="0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46" name="Line 1764"/>
          <p:cNvSpPr>
            <a:spLocks noChangeShapeType="1"/>
          </p:cNvSpPr>
          <p:nvPr/>
        </p:nvSpPr>
        <p:spPr bwMode="auto">
          <a:xfrm flipV="1">
            <a:off x="7370266" y="6003925"/>
            <a:ext cx="0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47" name="Line 1765"/>
          <p:cNvSpPr>
            <a:spLocks noChangeShapeType="1"/>
          </p:cNvSpPr>
          <p:nvPr/>
        </p:nvSpPr>
        <p:spPr bwMode="auto">
          <a:xfrm flipV="1">
            <a:off x="7786191" y="6003925"/>
            <a:ext cx="0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48" name="Line 1766"/>
          <p:cNvSpPr>
            <a:spLocks noChangeShapeType="1"/>
          </p:cNvSpPr>
          <p:nvPr/>
        </p:nvSpPr>
        <p:spPr bwMode="auto">
          <a:xfrm flipV="1">
            <a:off x="8202116" y="6003925"/>
            <a:ext cx="0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49" name="Line 1768"/>
          <p:cNvSpPr>
            <a:spLocks noChangeShapeType="1"/>
          </p:cNvSpPr>
          <p:nvPr/>
        </p:nvSpPr>
        <p:spPr bwMode="auto">
          <a:xfrm flipH="1">
            <a:off x="8005266" y="6026150"/>
            <a:ext cx="428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50" name="Line 1769"/>
          <p:cNvSpPr>
            <a:spLocks noChangeShapeType="1"/>
          </p:cNvSpPr>
          <p:nvPr/>
        </p:nvSpPr>
        <p:spPr bwMode="auto">
          <a:xfrm flipH="1">
            <a:off x="7959229" y="6026150"/>
            <a:ext cx="460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51" name="Freeform 1770"/>
          <p:cNvSpPr>
            <a:spLocks/>
          </p:cNvSpPr>
          <p:nvPr/>
        </p:nvSpPr>
        <p:spPr bwMode="auto">
          <a:xfrm>
            <a:off x="7919541" y="6026150"/>
            <a:ext cx="39688" cy="4763"/>
          </a:xfrm>
          <a:custGeom>
            <a:avLst/>
            <a:gdLst>
              <a:gd name="T0" fmla="*/ 2147483647 w 48"/>
              <a:gd name="T1" fmla="*/ 0 h 6"/>
              <a:gd name="T2" fmla="*/ 2147483647 w 48"/>
              <a:gd name="T3" fmla="*/ 0 h 6"/>
              <a:gd name="T4" fmla="*/ 2147483647 w 48"/>
              <a:gd name="T5" fmla="*/ 2147483647 h 6"/>
              <a:gd name="T6" fmla="*/ 2147483647 w 48"/>
              <a:gd name="T7" fmla="*/ 2147483647 h 6"/>
              <a:gd name="T8" fmla="*/ 0 w 48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6"/>
              <a:gd name="T17" fmla="*/ 48 w 4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6">
                <a:moveTo>
                  <a:pt x="48" y="0"/>
                </a:moveTo>
                <a:lnTo>
                  <a:pt x="36" y="0"/>
                </a:lnTo>
                <a:lnTo>
                  <a:pt x="24" y="6"/>
                </a:lnTo>
                <a:lnTo>
                  <a:pt x="12" y="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52" name="Freeform 1771"/>
          <p:cNvSpPr>
            <a:spLocks/>
          </p:cNvSpPr>
          <p:nvPr/>
        </p:nvSpPr>
        <p:spPr bwMode="auto">
          <a:xfrm>
            <a:off x="7875091" y="5956300"/>
            <a:ext cx="44450" cy="69850"/>
          </a:xfrm>
          <a:custGeom>
            <a:avLst/>
            <a:gdLst>
              <a:gd name="T0" fmla="*/ 2147483647 w 54"/>
              <a:gd name="T1" fmla="*/ 2147483647 h 78"/>
              <a:gd name="T2" fmla="*/ 2147483647 w 54"/>
              <a:gd name="T3" fmla="*/ 2147483647 h 78"/>
              <a:gd name="T4" fmla="*/ 2147483647 w 54"/>
              <a:gd name="T5" fmla="*/ 2147483647 h 78"/>
              <a:gd name="T6" fmla="*/ 2147483647 w 54"/>
              <a:gd name="T7" fmla="*/ 2147483647 h 78"/>
              <a:gd name="T8" fmla="*/ 0 w 54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78"/>
              <a:gd name="T17" fmla="*/ 54 w 54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78">
                <a:moveTo>
                  <a:pt x="54" y="78"/>
                </a:moveTo>
                <a:lnTo>
                  <a:pt x="42" y="66"/>
                </a:lnTo>
                <a:lnTo>
                  <a:pt x="30" y="48"/>
                </a:lnTo>
                <a:lnTo>
                  <a:pt x="12" y="2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53" name="Freeform 1772"/>
          <p:cNvSpPr>
            <a:spLocks/>
          </p:cNvSpPr>
          <p:nvPr/>
        </p:nvSpPr>
        <p:spPr bwMode="auto">
          <a:xfrm>
            <a:off x="7830641" y="5826125"/>
            <a:ext cx="44450" cy="130175"/>
          </a:xfrm>
          <a:custGeom>
            <a:avLst/>
            <a:gdLst>
              <a:gd name="T0" fmla="*/ 2147483647 w 54"/>
              <a:gd name="T1" fmla="*/ 2147483647 h 144"/>
              <a:gd name="T2" fmla="*/ 2147483647 w 54"/>
              <a:gd name="T3" fmla="*/ 2147483647 h 144"/>
              <a:gd name="T4" fmla="*/ 2147483647 w 54"/>
              <a:gd name="T5" fmla="*/ 2147483647 h 144"/>
              <a:gd name="T6" fmla="*/ 2147483647 w 54"/>
              <a:gd name="T7" fmla="*/ 2147483647 h 144"/>
              <a:gd name="T8" fmla="*/ 0 w 54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144"/>
              <a:gd name="T17" fmla="*/ 54 w 54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144">
                <a:moveTo>
                  <a:pt x="54" y="144"/>
                </a:moveTo>
                <a:lnTo>
                  <a:pt x="42" y="114"/>
                </a:lnTo>
                <a:lnTo>
                  <a:pt x="24" y="72"/>
                </a:lnTo>
                <a:lnTo>
                  <a:pt x="12" y="3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54" name="Freeform 1773"/>
          <p:cNvSpPr>
            <a:spLocks/>
          </p:cNvSpPr>
          <p:nvPr/>
        </p:nvSpPr>
        <p:spPr bwMode="auto">
          <a:xfrm>
            <a:off x="7786191" y="5724525"/>
            <a:ext cx="44450" cy="101600"/>
          </a:xfrm>
          <a:custGeom>
            <a:avLst/>
            <a:gdLst>
              <a:gd name="T0" fmla="*/ 2147483647 w 54"/>
              <a:gd name="T1" fmla="*/ 2147483647 h 114"/>
              <a:gd name="T2" fmla="*/ 2147483647 w 54"/>
              <a:gd name="T3" fmla="*/ 2147483647 h 114"/>
              <a:gd name="T4" fmla="*/ 2147483647 w 54"/>
              <a:gd name="T5" fmla="*/ 2147483647 h 114"/>
              <a:gd name="T6" fmla="*/ 0 w 54"/>
              <a:gd name="T7" fmla="*/ 0 h 114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114"/>
              <a:gd name="T14" fmla="*/ 54 w 54"/>
              <a:gd name="T15" fmla="*/ 114 h 1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114">
                <a:moveTo>
                  <a:pt x="54" y="114"/>
                </a:moveTo>
                <a:lnTo>
                  <a:pt x="24" y="48"/>
                </a:lnTo>
                <a:lnTo>
                  <a:pt x="12" y="2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55" name="Freeform 1774"/>
          <p:cNvSpPr>
            <a:spLocks/>
          </p:cNvSpPr>
          <p:nvPr/>
        </p:nvSpPr>
        <p:spPr bwMode="auto">
          <a:xfrm>
            <a:off x="7740154" y="5702300"/>
            <a:ext cx="46037" cy="22225"/>
          </a:xfrm>
          <a:custGeom>
            <a:avLst/>
            <a:gdLst>
              <a:gd name="T0" fmla="*/ 2147483647 w 54"/>
              <a:gd name="T1" fmla="*/ 2147483647 h 24"/>
              <a:gd name="T2" fmla="*/ 2147483647 w 54"/>
              <a:gd name="T3" fmla="*/ 2147483647 h 24"/>
              <a:gd name="T4" fmla="*/ 2147483647 w 54"/>
              <a:gd name="T5" fmla="*/ 0 h 24"/>
              <a:gd name="T6" fmla="*/ 2147483647 w 54"/>
              <a:gd name="T7" fmla="*/ 0 h 24"/>
              <a:gd name="T8" fmla="*/ 0 w 54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4"/>
              <a:gd name="T17" fmla="*/ 54 w 54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4">
                <a:moveTo>
                  <a:pt x="54" y="24"/>
                </a:moveTo>
                <a:lnTo>
                  <a:pt x="42" y="12"/>
                </a:lnTo>
                <a:lnTo>
                  <a:pt x="24" y="0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56" name="Freeform 1775"/>
          <p:cNvSpPr>
            <a:spLocks/>
          </p:cNvSpPr>
          <p:nvPr/>
        </p:nvSpPr>
        <p:spPr bwMode="auto">
          <a:xfrm>
            <a:off x="7700466" y="5702300"/>
            <a:ext cx="39688" cy="60325"/>
          </a:xfrm>
          <a:custGeom>
            <a:avLst/>
            <a:gdLst>
              <a:gd name="T0" fmla="*/ 2147483647 w 48"/>
              <a:gd name="T1" fmla="*/ 0 h 66"/>
              <a:gd name="T2" fmla="*/ 2147483647 w 48"/>
              <a:gd name="T3" fmla="*/ 2147483647 h 66"/>
              <a:gd name="T4" fmla="*/ 2147483647 w 48"/>
              <a:gd name="T5" fmla="*/ 2147483647 h 66"/>
              <a:gd name="T6" fmla="*/ 0 w 48"/>
              <a:gd name="T7" fmla="*/ 2147483647 h 66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66"/>
              <a:gd name="T14" fmla="*/ 48 w 48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66">
                <a:moveTo>
                  <a:pt x="48" y="0"/>
                </a:moveTo>
                <a:lnTo>
                  <a:pt x="36" y="12"/>
                </a:lnTo>
                <a:lnTo>
                  <a:pt x="24" y="24"/>
                </a:lnTo>
                <a:lnTo>
                  <a:pt x="0" y="66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57" name="Freeform 1776"/>
          <p:cNvSpPr>
            <a:spLocks/>
          </p:cNvSpPr>
          <p:nvPr/>
        </p:nvSpPr>
        <p:spPr bwMode="auto">
          <a:xfrm>
            <a:off x="7657604" y="5762625"/>
            <a:ext cx="42862" cy="90488"/>
          </a:xfrm>
          <a:custGeom>
            <a:avLst/>
            <a:gdLst>
              <a:gd name="T0" fmla="*/ 2147483647 w 54"/>
              <a:gd name="T1" fmla="*/ 0 h 102"/>
              <a:gd name="T2" fmla="*/ 2147483647 w 54"/>
              <a:gd name="T3" fmla="*/ 2147483647 h 102"/>
              <a:gd name="T4" fmla="*/ 2147483647 w 54"/>
              <a:gd name="T5" fmla="*/ 2147483647 h 102"/>
              <a:gd name="T6" fmla="*/ 2147483647 w 54"/>
              <a:gd name="T7" fmla="*/ 2147483647 h 102"/>
              <a:gd name="T8" fmla="*/ 0 w 54"/>
              <a:gd name="T9" fmla="*/ 2147483647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102"/>
              <a:gd name="T17" fmla="*/ 54 w 54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102">
                <a:moveTo>
                  <a:pt x="54" y="0"/>
                </a:moveTo>
                <a:lnTo>
                  <a:pt x="42" y="24"/>
                </a:lnTo>
                <a:lnTo>
                  <a:pt x="30" y="48"/>
                </a:lnTo>
                <a:lnTo>
                  <a:pt x="12" y="78"/>
                </a:lnTo>
                <a:lnTo>
                  <a:pt x="0" y="102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58" name="Freeform 1777"/>
          <p:cNvSpPr>
            <a:spLocks/>
          </p:cNvSpPr>
          <p:nvPr/>
        </p:nvSpPr>
        <p:spPr bwMode="auto">
          <a:xfrm>
            <a:off x="7611566" y="5853113"/>
            <a:ext cx="46038" cy="69850"/>
          </a:xfrm>
          <a:custGeom>
            <a:avLst/>
            <a:gdLst>
              <a:gd name="T0" fmla="*/ 2147483647 w 54"/>
              <a:gd name="T1" fmla="*/ 0 h 78"/>
              <a:gd name="T2" fmla="*/ 2147483647 w 54"/>
              <a:gd name="T3" fmla="*/ 2147483647 h 78"/>
              <a:gd name="T4" fmla="*/ 0 w 54"/>
              <a:gd name="T5" fmla="*/ 2147483647 h 78"/>
              <a:gd name="T6" fmla="*/ 0 60000 65536"/>
              <a:gd name="T7" fmla="*/ 0 60000 65536"/>
              <a:gd name="T8" fmla="*/ 0 60000 65536"/>
              <a:gd name="T9" fmla="*/ 0 w 54"/>
              <a:gd name="T10" fmla="*/ 0 h 78"/>
              <a:gd name="T11" fmla="*/ 54 w 54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78">
                <a:moveTo>
                  <a:pt x="54" y="0"/>
                </a:moveTo>
                <a:lnTo>
                  <a:pt x="24" y="42"/>
                </a:lnTo>
                <a:lnTo>
                  <a:pt x="0" y="78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59" name="Freeform 1778"/>
          <p:cNvSpPr>
            <a:spLocks/>
          </p:cNvSpPr>
          <p:nvPr/>
        </p:nvSpPr>
        <p:spPr bwMode="auto">
          <a:xfrm>
            <a:off x="7567116" y="5922963"/>
            <a:ext cx="44450" cy="26987"/>
          </a:xfrm>
          <a:custGeom>
            <a:avLst/>
            <a:gdLst>
              <a:gd name="T0" fmla="*/ 2147483647 w 54"/>
              <a:gd name="T1" fmla="*/ 0 h 30"/>
              <a:gd name="T2" fmla="*/ 2147483647 w 54"/>
              <a:gd name="T3" fmla="*/ 2147483647 h 30"/>
              <a:gd name="T4" fmla="*/ 0 w 54"/>
              <a:gd name="T5" fmla="*/ 2147483647 h 30"/>
              <a:gd name="T6" fmla="*/ 0 60000 65536"/>
              <a:gd name="T7" fmla="*/ 0 60000 65536"/>
              <a:gd name="T8" fmla="*/ 0 60000 65536"/>
              <a:gd name="T9" fmla="*/ 0 w 54"/>
              <a:gd name="T10" fmla="*/ 0 h 30"/>
              <a:gd name="T11" fmla="*/ 54 w 54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30">
                <a:moveTo>
                  <a:pt x="54" y="0"/>
                </a:moveTo>
                <a:lnTo>
                  <a:pt x="24" y="18"/>
                </a:lnTo>
                <a:lnTo>
                  <a:pt x="0" y="3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60" name="Freeform 1779"/>
          <p:cNvSpPr>
            <a:spLocks/>
          </p:cNvSpPr>
          <p:nvPr/>
        </p:nvSpPr>
        <p:spPr bwMode="auto">
          <a:xfrm>
            <a:off x="7529016" y="5938838"/>
            <a:ext cx="38100" cy="11112"/>
          </a:xfrm>
          <a:custGeom>
            <a:avLst/>
            <a:gdLst>
              <a:gd name="T0" fmla="*/ 2147483647 w 48"/>
              <a:gd name="T1" fmla="*/ 2147483647 h 12"/>
              <a:gd name="T2" fmla="*/ 2147483647 w 48"/>
              <a:gd name="T3" fmla="*/ 2147483647 h 12"/>
              <a:gd name="T4" fmla="*/ 0 w 48"/>
              <a:gd name="T5" fmla="*/ 0 h 12"/>
              <a:gd name="T6" fmla="*/ 0 60000 65536"/>
              <a:gd name="T7" fmla="*/ 0 60000 65536"/>
              <a:gd name="T8" fmla="*/ 0 60000 65536"/>
              <a:gd name="T9" fmla="*/ 0 w 48"/>
              <a:gd name="T10" fmla="*/ 0 h 12"/>
              <a:gd name="T11" fmla="*/ 48 w 48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2">
                <a:moveTo>
                  <a:pt x="48" y="12"/>
                </a:moveTo>
                <a:lnTo>
                  <a:pt x="24" y="1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61" name="Freeform 1780"/>
          <p:cNvSpPr>
            <a:spLocks/>
          </p:cNvSpPr>
          <p:nvPr/>
        </p:nvSpPr>
        <p:spPr bwMode="auto">
          <a:xfrm>
            <a:off x="7484566" y="5902325"/>
            <a:ext cx="44450" cy="36513"/>
          </a:xfrm>
          <a:custGeom>
            <a:avLst/>
            <a:gdLst>
              <a:gd name="T0" fmla="*/ 2147483647 w 54"/>
              <a:gd name="T1" fmla="*/ 2147483647 h 42"/>
              <a:gd name="T2" fmla="*/ 2147483647 w 54"/>
              <a:gd name="T3" fmla="*/ 2147483647 h 42"/>
              <a:gd name="T4" fmla="*/ 0 w 54"/>
              <a:gd name="T5" fmla="*/ 0 h 42"/>
              <a:gd name="T6" fmla="*/ 0 60000 65536"/>
              <a:gd name="T7" fmla="*/ 0 60000 65536"/>
              <a:gd name="T8" fmla="*/ 0 60000 65536"/>
              <a:gd name="T9" fmla="*/ 0 w 54"/>
              <a:gd name="T10" fmla="*/ 0 h 42"/>
              <a:gd name="T11" fmla="*/ 54 w 5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42">
                <a:moveTo>
                  <a:pt x="54" y="42"/>
                </a:moveTo>
                <a:lnTo>
                  <a:pt x="30" y="2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62" name="Freeform 1781"/>
          <p:cNvSpPr>
            <a:spLocks/>
          </p:cNvSpPr>
          <p:nvPr/>
        </p:nvSpPr>
        <p:spPr bwMode="auto">
          <a:xfrm>
            <a:off x="7438529" y="5868988"/>
            <a:ext cx="46037" cy="33337"/>
          </a:xfrm>
          <a:custGeom>
            <a:avLst/>
            <a:gdLst>
              <a:gd name="T0" fmla="*/ 2147483647 w 54"/>
              <a:gd name="T1" fmla="*/ 2147483647 h 36"/>
              <a:gd name="T2" fmla="*/ 2147483647 w 54"/>
              <a:gd name="T3" fmla="*/ 2147483647 h 36"/>
              <a:gd name="T4" fmla="*/ 0 w 54"/>
              <a:gd name="T5" fmla="*/ 0 h 36"/>
              <a:gd name="T6" fmla="*/ 0 60000 65536"/>
              <a:gd name="T7" fmla="*/ 0 60000 65536"/>
              <a:gd name="T8" fmla="*/ 0 60000 65536"/>
              <a:gd name="T9" fmla="*/ 0 w 54"/>
              <a:gd name="T10" fmla="*/ 0 h 36"/>
              <a:gd name="T11" fmla="*/ 54 w 54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36">
                <a:moveTo>
                  <a:pt x="54" y="36"/>
                </a:moveTo>
                <a:lnTo>
                  <a:pt x="24" y="1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63" name="Line 1782"/>
          <p:cNvSpPr>
            <a:spLocks noChangeShapeType="1"/>
          </p:cNvSpPr>
          <p:nvPr/>
        </p:nvSpPr>
        <p:spPr bwMode="auto">
          <a:xfrm flipH="1" flipV="1">
            <a:off x="7395666" y="5853113"/>
            <a:ext cx="42863" cy="158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64" name="Freeform 1783"/>
          <p:cNvSpPr>
            <a:spLocks/>
          </p:cNvSpPr>
          <p:nvPr/>
        </p:nvSpPr>
        <p:spPr bwMode="auto">
          <a:xfrm>
            <a:off x="7355979" y="5853113"/>
            <a:ext cx="39687" cy="0"/>
          </a:xfrm>
          <a:custGeom>
            <a:avLst/>
            <a:gdLst>
              <a:gd name="T0" fmla="*/ 2147483647 w 48"/>
              <a:gd name="T1" fmla="*/ 2147483647 w 48"/>
              <a:gd name="T2" fmla="*/ 0 w 48"/>
              <a:gd name="T3" fmla="*/ 0 60000 65536"/>
              <a:gd name="T4" fmla="*/ 0 60000 65536"/>
              <a:gd name="T5" fmla="*/ 0 60000 65536"/>
              <a:gd name="T6" fmla="*/ 0 w 48"/>
              <a:gd name="T7" fmla="*/ 48 w 4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48">
                <a:moveTo>
                  <a:pt x="48" y="0"/>
                </a:moveTo>
                <a:lnTo>
                  <a:pt x="24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65" name="Freeform 1784"/>
          <p:cNvSpPr>
            <a:spLocks/>
          </p:cNvSpPr>
          <p:nvPr/>
        </p:nvSpPr>
        <p:spPr bwMode="auto">
          <a:xfrm>
            <a:off x="7309941" y="5853113"/>
            <a:ext cx="46038" cy="6350"/>
          </a:xfrm>
          <a:custGeom>
            <a:avLst/>
            <a:gdLst>
              <a:gd name="T0" fmla="*/ 2147483647 w 54"/>
              <a:gd name="T1" fmla="*/ 0 h 6"/>
              <a:gd name="T2" fmla="*/ 2147483647 w 54"/>
              <a:gd name="T3" fmla="*/ 2147483647 h 6"/>
              <a:gd name="T4" fmla="*/ 0 w 54"/>
              <a:gd name="T5" fmla="*/ 2147483647 h 6"/>
              <a:gd name="T6" fmla="*/ 0 60000 65536"/>
              <a:gd name="T7" fmla="*/ 0 60000 65536"/>
              <a:gd name="T8" fmla="*/ 0 60000 65536"/>
              <a:gd name="T9" fmla="*/ 0 w 54"/>
              <a:gd name="T10" fmla="*/ 0 h 6"/>
              <a:gd name="T11" fmla="*/ 54 w 54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6">
                <a:moveTo>
                  <a:pt x="54" y="0"/>
                </a:moveTo>
                <a:lnTo>
                  <a:pt x="30" y="6"/>
                </a:lnTo>
                <a:lnTo>
                  <a:pt x="0" y="6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66" name="Line 1785"/>
          <p:cNvSpPr>
            <a:spLocks noChangeShapeType="1"/>
          </p:cNvSpPr>
          <p:nvPr/>
        </p:nvSpPr>
        <p:spPr bwMode="auto">
          <a:xfrm flipH="1" flipV="1">
            <a:off x="7265491" y="5853113"/>
            <a:ext cx="44450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67" name="Line 1786"/>
          <p:cNvSpPr>
            <a:spLocks noChangeShapeType="1"/>
          </p:cNvSpPr>
          <p:nvPr/>
        </p:nvSpPr>
        <p:spPr bwMode="auto">
          <a:xfrm flipH="1" flipV="1">
            <a:off x="7222629" y="5842000"/>
            <a:ext cx="42862" cy="11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68" name="Freeform 1787"/>
          <p:cNvSpPr>
            <a:spLocks/>
          </p:cNvSpPr>
          <p:nvPr/>
        </p:nvSpPr>
        <p:spPr bwMode="auto">
          <a:xfrm>
            <a:off x="7182941" y="5832475"/>
            <a:ext cx="39688" cy="9525"/>
          </a:xfrm>
          <a:custGeom>
            <a:avLst/>
            <a:gdLst>
              <a:gd name="T0" fmla="*/ 2147483647 w 48"/>
              <a:gd name="T1" fmla="*/ 2147483647 h 12"/>
              <a:gd name="T2" fmla="*/ 2147483647 w 48"/>
              <a:gd name="T3" fmla="*/ 2147483647 h 12"/>
              <a:gd name="T4" fmla="*/ 0 w 48"/>
              <a:gd name="T5" fmla="*/ 0 h 12"/>
              <a:gd name="T6" fmla="*/ 0 60000 65536"/>
              <a:gd name="T7" fmla="*/ 0 60000 65536"/>
              <a:gd name="T8" fmla="*/ 0 60000 65536"/>
              <a:gd name="T9" fmla="*/ 0 w 48"/>
              <a:gd name="T10" fmla="*/ 0 h 12"/>
              <a:gd name="T11" fmla="*/ 48 w 48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2">
                <a:moveTo>
                  <a:pt x="48" y="12"/>
                </a:moveTo>
                <a:lnTo>
                  <a:pt x="24" y="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69" name="Freeform 1788"/>
          <p:cNvSpPr>
            <a:spLocks/>
          </p:cNvSpPr>
          <p:nvPr/>
        </p:nvSpPr>
        <p:spPr bwMode="auto">
          <a:xfrm>
            <a:off x="7136904" y="5832475"/>
            <a:ext cx="46037" cy="0"/>
          </a:xfrm>
          <a:custGeom>
            <a:avLst/>
            <a:gdLst>
              <a:gd name="T0" fmla="*/ 2147483647 w 54"/>
              <a:gd name="T1" fmla="*/ 2147483647 w 54"/>
              <a:gd name="T2" fmla="*/ 0 w 54"/>
              <a:gd name="T3" fmla="*/ 0 60000 65536"/>
              <a:gd name="T4" fmla="*/ 0 60000 65536"/>
              <a:gd name="T5" fmla="*/ 0 60000 65536"/>
              <a:gd name="T6" fmla="*/ 0 w 54"/>
              <a:gd name="T7" fmla="*/ 54 w 54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54">
                <a:moveTo>
                  <a:pt x="54" y="0"/>
                </a:moveTo>
                <a:lnTo>
                  <a:pt x="30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70" name="Freeform 1789"/>
          <p:cNvSpPr>
            <a:spLocks/>
          </p:cNvSpPr>
          <p:nvPr/>
        </p:nvSpPr>
        <p:spPr bwMode="auto">
          <a:xfrm>
            <a:off x="7092454" y="5832475"/>
            <a:ext cx="44450" cy="15875"/>
          </a:xfrm>
          <a:custGeom>
            <a:avLst/>
            <a:gdLst>
              <a:gd name="T0" fmla="*/ 2147483647 w 54"/>
              <a:gd name="T1" fmla="*/ 0 h 18"/>
              <a:gd name="T2" fmla="*/ 2147483647 w 54"/>
              <a:gd name="T3" fmla="*/ 2147483647 h 18"/>
              <a:gd name="T4" fmla="*/ 0 w 54"/>
              <a:gd name="T5" fmla="*/ 2147483647 h 18"/>
              <a:gd name="T6" fmla="*/ 0 60000 65536"/>
              <a:gd name="T7" fmla="*/ 0 60000 65536"/>
              <a:gd name="T8" fmla="*/ 0 60000 65536"/>
              <a:gd name="T9" fmla="*/ 0 w 54"/>
              <a:gd name="T10" fmla="*/ 0 h 18"/>
              <a:gd name="T11" fmla="*/ 54 w 54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8">
                <a:moveTo>
                  <a:pt x="54" y="0"/>
                </a:moveTo>
                <a:lnTo>
                  <a:pt x="24" y="6"/>
                </a:lnTo>
                <a:lnTo>
                  <a:pt x="0" y="18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71" name="Freeform 1790"/>
          <p:cNvSpPr>
            <a:spLocks/>
          </p:cNvSpPr>
          <p:nvPr/>
        </p:nvSpPr>
        <p:spPr bwMode="auto">
          <a:xfrm>
            <a:off x="7048004" y="5848350"/>
            <a:ext cx="44450" cy="26988"/>
          </a:xfrm>
          <a:custGeom>
            <a:avLst/>
            <a:gdLst>
              <a:gd name="T0" fmla="*/ 2147483647 w 54"/>
              <a:gd name="T1" fmla="*/ 0 h 30"/>
              <a:gd name="T2" fmla="*/ 2147483647 w 54"/>
              <a:gd name="T3" fmla="*/ 2147483647 h 30"/>
              <a:gd name="T4" fmla="*/ 0 w 54"/>
              <a:gd name="T5" fmla="*/ 2147483647 h 30"/>
              <a:gd name="T6" fmla="*/ 0 60000 65536"/>
              <a:gd name="T7" fmla="*/ 0 60000 65536"/>
              <a:gd name="T8" fmla="*/ 0 60000 65536"/>
              <a:gd name="T9" fmla="*/ 0 w 54"/>
              <a:gd name="T10" fmla="*/ 0 h 30"/>
              <a:gd name="T11" fmla="*/ 54 w 54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30">
                <a:moveTo>
                  <a:pt x="54" y="0"/>
                </a:moveTo>
                <a:lnTo>
                  <a:pt x="24" y="12"/>
                </a:lnTo>
                <a:lnTo>
                  <a:pt x="0" y="3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72" name="Freeform 1791"/>
          <p:cNvSpPr>
            <a:spLocks/>
          </p:cNvSpPr>
          <p:nvPr/>
        </p:nvSpPr>
        <p:spPr bwMode="auto">
          <a:xfrm>
            <a:off x="7008316" y="5875338"/>
            <a:ext cx="39688" cy="26987"/>
          </a:xfrm>
          <a:custGeom>
            <a:avLst/>
            <a:gdLst>
              <a:gd name="T0" fmla="*/ 2147483647 w 48"/>
              <a:gd name="T1" fmla="*/ 0 h 30"/>
              <a:gd name="T2" fmla="*/ 2147483647 w 48"/>
              <a:gd name="T3" fmla="*/ 2147483647 h 30"/>
              <a:gd name="T4" fmla="*/ 0 w 48"/>
              <a:gd name="T5" fmla="*/ 2147483647 h 30"/>
              <a:gd name="T6" fmla="*/ 0 60000 65536"/>
              <a:gd name="T7" fmla="*/ 0 60000 65536"/>
              <a:gd name="T8" fmla="*/ 0 60000 65536"/>
              <a:gd name="T9" fmla="*/ 0 w 48"/>
              <a:gd name="T10" fmla="*/ 0 h 30"/>
              <a:gd name="T11" fmla="*/ 48 w 48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30">
                <a:moveTo>
                  <a:pt x="48" y="0"/>
                </a:moveTo>
                <a:lnTo>
                  <a:pt x="24" y="18"/>
                </a:lnTo>
                <a:lnTo>
                  <a:pt x="0" y="3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73" name="Freeform 1792"/>
          <p:cNvSpPr>
            <a:spLocks/>
          </p:cNvSpPr>
          <p:nvPr/>
        </p:nvSpPr>
        <p:spPr bwMode="auto">
          <a:xfrm>
            <a:off x="6963866" y="5902325"/>
            <a:ext cx="44450" cy="4763"/>
          </a:xfrm>
          <a:custGeom>
            <a:avLst/>
            <a:gdLst>
              <a:gd name="T0" fmla="*/ 2147483647 w 54"/>
              <a:gd name="T1" fmla="*/ 0 h 6"/>
              <a:gd name="T2" fmla="*/ 2147483647 w 54"/>
              <a:gd name="T3" fmla="*/ 2147483647 h 6"/>
              <a:gd name="T4" fmla="*/ 0 w 54"/>
              <a:gd name="T5" fmla="*/ 2147483647 h 6"/>
              <a:gd name="T6" fmla="*/ 0 60000 65536"/>
              <a:gd name="T7" fmla="*/ 0 60000 65536"/>
              <a:gd name="T8" fmla="*/ 0 60000 65536"/>
              <a:gd name="T9" fmla="*/ 0 w 54"/>
              <a:gd name="T10" fmla="*/ 0 h 6"/>
              <a:gd name="T11" fmla="*/ 54 w 54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6">
                <a:moveTo>
                  <a:pt x="54" y="0"/>
                </a:moveTo>
                <a:lnTo>
                  <a:pt x="30" y="6"/>
                </a:lnTo>
                <a:lnTo>
                  <a:pt x="0" y="6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74" name="Freeform 1793"/>
          <p:cNvSpPr>
            <a:spLocks/>
          </p:cNvSpPr>
          <p:nvPr/>
        </p:nvSpPr>
        <p:spPr bwMode="auto">
          <a:xfrm>
            <a:off x="6919416" y="5875338"/>
            <a:ext cx="44450" cy="31750"/>
          </a:xfrm>
          <a:custGeom>
            <a:avLst/>
            <a:gdLst>
              <a:gd name="T0" fmla="*/ 2147483647 w 54"/>
              <a:gd name="T1" fmla="*/ 2147483647 h 36"/>
              <a:gd name="T2" fmla="*/ 2147483647 w 54"/>
              <a:gd name="T3" fmla="*/ 2147483647 h 36"/>
              <a:gd name="T4" fmla="*/ 0 w 54"/>
              <a:gd name="T5" fmla="*/ 0 h 36"/>
              <a:gd name="T6" fmla="*/ 0 60000 65536"/>
              <a:gd name="T7" fmla="*/ 0 60000 65536"/>
              <a:gd name="T8" fmla="*/ 0 60000 65536"/>
              <a:gd name="T9" fmla="*/ 0 w 54"/>
              <a:gd name="T10" fmla="*/ 0 h 36"/>
              <a:gd name="T11" fmla="*/ 54 w 54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36">
                <a:moveTo>
                  <a:pt x="54" y="36"/>
                </a:moveTo>
                <a:lnTo>
                  <a:pt x="24" y="2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75" name="Freeform 1794"/>
          <p:cNvSpPr>
            <a:spLocks/>
          </p:cNvSpPr>
          <p:nvPr/>
        </p:nvSpPr>
        <p:spPr bwMode="auto">
          <a:xfrm>
            <a:off x="6874966" y="5810250"/>
            <a:ext cx="44450" cy="65088"/>
          </a:xfrm>
          <a:custGeom>
            <a:avLst/>
            <a:gdLst>
              <a:gd name="T0" fmla="*/ 2147483647 w 54"/>
              <a:gd name="T1" fmla="*/ 2147483647 h 72"/>
              <a:gd name="T2" fmla="*/ 2147483647 w 54"/>
              <a:gd name="T3" fmla="*/ 2147483647 h 72"/>
              <a:gd name="T4" fmla="*/ 0 w 54"/>
              <a:gd name="T5" fmla="*/ 0 h 72"/>
              <a:gd name="T6" fmla="*/ 0 60000 65536"/>
              <a:gd name="T7" fmla="*/ 0 60000 65536"/>
              <a:gd name="T8" fmla="*/ 0 60000 65536"/>
              <a:gd name="T9" fmla="*/ 0 w 54"/>
              <a:gd name="T10" fmla="*/ 0 h 72"/>
              <a:gd name="T11" fmla="*/ 54 w 54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72">
                <a:moveTo>
                  <a:pt x="54" y="72"/>
                </a:moveTo>
                <a:lnTo>
                  <a:pt x="24" y="4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76" name="Freeform 1795"/>
          <p:cNvSpPr>
            <a:spLocks/>
          </p:cNvSpPr>
          <p:nvPr/>
        </p:nvSpPr>
        <p:spPr bwMode="auto">
          <a:xfrm>
            <a:off x="6828929" y="5729288"/>
            <a:ext cx="46037" cy="80962"/>
          </a:xfrm>
          <a:custGeom>
            <a:avLst/>
            <a:gdLst>
              <a:gd name="T0" fmla="*/ 2147483647 w 54"/>
              <a:gd name="T1" fmla="*/ 2147483647 h 90"/>
              <a:gd name="T2" fmla="*/ 2147483647 w 54"/>
              <a:gd name="T3" fmla="*/ 2147483647 h 90"/>
              <a:gd name="T4" fmla="*/ 0 w 54"/>
              <a:gd name="T5" fmla="*/ 0 h 90"/>
              <a:gd name="T6" fmla="*/ 0 60000 65536"/>
              <a:gd name="T7" fmla="*/ 0 60000 65536"/>
              <a:gd name="T8" fmla="*/ 0 60000 65536"/>
              <a:gd name="T9" fmla="*/ 0 w 54"/>
              <a:gd name="T10" fmla="*/ 0 h 90"/>
              <a:gd name="T11" fmla="*/ 54 w 54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90">
                <a:moveTo>
                  <a:pt x="54" y="90"/>
                </a:moveTo>
                <a:lnTo>
                  <a:pt x="24" y="4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77" name="Freeform 1796"/>
          <p:cNvSpPr>
            <a:spLocks/>
          </p:cNvSpPr>
          <p:nvPr/>
        </p:nvSpPr>
        <p:spPr bwMode="auto">
          <a:xfrm>
            <a:off x="6789241" y="5643563"/>
            <a:ext cx="39688" cy="85725"/>
          </a:xfrm>
          <a:custGeom>
            <a:avLst/>
            <a:gdLst>
              <a:gd name="T0" fmla="*/ 2147483647 w 48"/>
              <a:gd name="T1" fmla="*/ 2147483647 h 96"/>
              <a:gd name="T2" fmla="*/ 2147483647 w 48"/>
              <a:gd name="T3" fmla="*/ 2147483647 h 96"/>
              <a:gd name="T4" fmla="*/ 0 w 48"/>
              <a:gd name="T5" fmla="*/ 0 h 96"/>
              <a:gd name="T6" fmla="*/ 0 60000 65536"/>
              <a:gd name="T7" fmla="*/ 0 60000 65536"/>
              <a:gd name="T8" fmla="*/ 0 60000 65536"/>
              <a:gd name="T9" fmla="*/ 0 w 48"/>
              <a:gd name="T10" fmla="*/ 0 h 96"/>
              <a:gd name="T11" fmla="*/ 48 w 4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96">
                <a:moveTo>
                  <a:pt x="48" y="96"/>
                </a:moveTo>
                <a:lnTo>
                  <a:pt x="24" y="4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78" name="Freeform 1797"/>
          <p:cNvSpPr>
            <a:spLocks/>
          </p:cNvSpPr>
          <p:nvPr/>
        </p:nvSpPr>
        <p:spPr bwMode="auto">
          <a:xfrm>
            <a:off x="6746379" y="5568950"/>
            <a:ext cx="42862" cy="74613"/>
          </a:xfrm>
          <a:custGeom>
            <a:avLst/>
            <a:gdLst>
              <a:gd name="T0" fmla="*/ 2147483647 w 54"/>
              <a:gd name="T1" fmla="*/ 2147483647 h 84"/>
              <a:gd name="T2" fmla="*/ 2147483647 w 54"/>
              <a:gd name="T3" fmla="*/ 2147483647 h 84"/>
              <a:gd name="T4" fmla="*/ 0 w 54"/>
              <a:gd name="T5" fmla="*/ 0 h 84"/>
              <a:gd name="T6" fmla="*/ 0 60000 65536"/>
              <a:gd name="T7" fmla="*/ 0 60000 65536"/>
              <a:gd name="T8" fmla="*/ 0 60000 65536"/>
              <a:gd name="T9" fmla="*/ 0 w 54"/>
              <a:gd name="T10" fmla="*/ 0 h 84"/>
              <a:gd name="T11" fmla="*/ 54 w 54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84">
                <a:moveTo>
                  <a:pt x="54" y="84"/>
                </a:moveTo>
                <a:lnTo>
                  <a:pt x="30" y="4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79" name="Freeform 1798"/>
          <p:cNvSpPr>
            <a:spLocks/>
          </p:cNvSpPr>
          <p:nvPr/>
        </p:nvSpPr>
        <p:spPr bwMode="auto">
          <a:xfrm>
            <a:off x="6701929" y="5519738"/>
            <a:ext cx="44450" cy="49212"/>
          </a:xfrm>
          <a:custGeom>
            <a:avLst/>
            <a:gdLst>
              <a:gd name="T0" fmla="*/ 2147483647 w 54"/>
              <a:gd name="T1" fmla="*/ 2147483647 h 54"/>
              <a:gd name="T2" fmla="*/ 2147483647 w 54"/>
              <a:gd name="T3" fmla="*/ 2147483647 h 54"/>
              <a:gd name="T4" fmla="*/ 0 w 54"/>
              <a:gd name="T5" fmla="*/ 0 h 54"/>
              <a:gd name="T6" fmla="*/ 0 60000 65536"/>
              <a:gd name="T7" fmla="*/ 0 60000 65536"/>
              <a:gd name="T8" fmla="*/ 0 60000 65536"/>
              <a:gd name="T9" fmla="*/ 0 w 54"/>
              <a:gd name="T10" fmla="*/ 0 h 54"/>
              <a:gd name="T11" fmla="*/ 54 w 54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54">
                <a:moveTo>
                  <a:pt x="54" y="54"/>
                </a:moveTo>
                <a:lnTo>
                  <a:pt x="24" y="2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80" name="Freeform 1799"/>
          <p:cNvSpPr>
            <a:spLocks/>
          </p:cNvSpPr>
          <p:nvPr/>
        </p:nvSpPr>
        <p:spPr bwMode="auto">
          <a:xfrm>
            <a:off x="6655891" y="5492750"/>
            <a:ext cx="46038" cy="26988"/>
          </a:xfrm>
          <a:custGeom>
            <a:avLst/>
            <a:gdLst>
              <a:gd name="T0" fmla="*/ 2147483647 w 54"/>
              <a:gd name="T1" fmla="*/ 2147483647 h 30"/>
              <a:gd name="T2" fmla="*/ 2147483647 w 54"/>
              <a:gd name="T3" fmla="*/ 2147483647 h 30"/>
              <a:gd name="T4" fmla="*/ 0 w 54"/>
              <a:gd name="T5" fmla="*/ 0 h 30"/>
              <a:gd name="T6" fmla="*/ 0 60000 65536"/>
              <a:gd name="T7" fmla="*/ 0 60000 65536"/>
              <a:gd name="T8" fmla="*/ 0 60000 65536"/>
              <a:gd name="T9" fmla="*/ 0 w 54"/>
              <a:gd name="T10" fmla="*/ 0 h 30"/>
              <a:gd name="T11" fmla="*/ 54 w 54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30">
                <a:moveTo>
                  <a:pt x="54" y="30"/>
                </a:moveTo>
                <a:lnTo>
                  <a:pt x="24" y="1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81" name="Freeform 1800"/>
          <p:cNvSpPr>
            <a:spLocks/>
          </p:cNvSpPr>
          <p:nvPr/>
        </p:nvSpPr>
        <p:spPr bwMode="auto">
          <a:xfrm>
            <a:off x="6616204" y="5492750"/>
            <a:ext cx="39687" cy="0"/>
          </a:xfrm>
          <a:custGeom>
            <a:avLst/>
            <a:gdLst>
              <a:gd name="T0" fmla="*/ 2147483647 w 48"/>
              <a:gd name="T1" fmla="*/ 2147483647 w 48"/>
              <a:gd name="T2" fmla="*/ 0 w 48"/>
              <a:gd name="T3" fmla="*/ 0 60000 65536"/>
              <a:gd name="T4" fmla="*/ 0 60000 65536"/>
              <a:gd name="T5" fmla="*/ 0 60000 65536"/>
              <a:gd name="T6" fmla="*/ 0 w 48"/>
              <a:gd name="T7" fmla="*/ 48 w 4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48">
                <a:moveTo>
                  <a:pt x="48" y="0"/>
                </a:moveTo>
                <a:lnTo>
                  <a:pt x="24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82" name="Line 1801"/>
          <p:cNvSpPr>
            <a:spLocks noChangeShapeType="1"/>
          </p:cNvSpPr>
          <p:nvPr/>
        </p:nvSpPr>
        <p:spPr bwMode="auto">
          <a:xfrm flipH="1">
            <a:off x="6573341" y="5492750"/>
            <a:ext cx="42863" cy="158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83" name="Freeform 1802"/>
          <p:cNvSpPr>
            <a:spLocks/>
          </p:cNvSpPr>
          <p:nvPr/>
        </p:nvSpPr>
        <p:spPr bwMode="auto">
          <a:xfrm>
            <a:off x="6528891" y="5508625"/>
            <a:ext cx="44450" cy="33338"/>
          </a:xfrm>
          <a:custGeom>
            <a:avLst/>
            <a:gdLst>
              <a:gd name="T0" fmla="*/ 2147483647 w 54"/>
              <a:gd name="T1" fmla="*/ 0 h 36"/>
              <a:gd name="T2" fmla="*/ 2147483647 w 54"/>
              <a:gd name="T3" fmla="*/ 2147483647 h 36"/>
              <a:gd name="T4" fmla="*/ 0 w 54"/>
              <a:gd name="T5" fmla="*/ 2147483647 h 36"/>
              <a:gd name="T6" fmla="*/ 0 60000 65536"/>
              <a:gd name="T7" fmla="*/ 0 60000 65536"/>
              <a:gd name="T8" fmla="*/ 0 60000 65536"/>
              <a:gd name="T9" fmla="*/ 0 w 54"/>
              <a:gd name="T10" fmla="*/ 0 h 36"/>
              <a:gd name="T11" fmla="*/ 54 w 54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36">
                <a:moveTo>
                  <a:pt x="54" y="0"/>
                </a:moveTo>
                <a:lnTo>
                  <a:pt x="24" y="18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84" name="Line 1803"/>
          <p:cNvSpPr>
            <a:spLocks noChangeShapeType="1"/>
          </p:cNvSpPr>
          <p:nvPr/>
        </p:nvSpPr>
        <p:spPr bwMode="auto">
          <a:xfrm flipH="1">
            <a:off x="6482854" y="5541963"/>
            <a:ext cx="46037" cy="365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85" name="Freeform 1804"/>
          <p:cNvSpPr>
            <a:spLocks/>
          </p:cNvSpPr>
          <p:nvPr/>
        </p:nvSpPr>
        <p:spPr bwMode="auto">
          <a:xfrm>
            <a:off x="6443166" y="5578475"/>
            <a:ext cx="39688" cy="42863"/>
          </a:xfrm>
          <a:custGeom>
            <a:avLst/>
            <a:gdLst>
              <a:gd name="T0" fmla="*/ 2147483647 w 48"/>
              <a:gd name="T1" fmla="*/ 0 h 48"/>
              <a:gd name="T2" fmla="*/ 2147483647 w 48"/>
              <a:gd name="T3" fmla="*/ 2147483647 h 48"/>
              <a:gd name="T4" fmla="*/ 0 w 48"/>
              <a:gd name="T5" fmla="*/ 2147483647 h 48"/>
              <a:gd name="T6" fmla="*/ 0 60000 65536"/>
              <a:gd name="T7" fmla="*/ 0 60000 65536"/>
              <a:gd name="T8" fmla="*/ 0 60000 65536"/>
              <a:gd name="T9" fmla="*/ 0 w 48"/>
              <a:gd name="T10" fmla="*/ 0 h 48"/>
              <a:gd name="T11" fmla="*/ 48 w 4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48">
                <a:moveTo>
                  <a:pt x="48" y="0"/>
                </a:moveTo>
                <a:lnTo>
                  <a:pt x="24" y="24"/>
                </a:lnTo>
                <a:lnTo>
                  <a:pt x="0" y="48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86" name="Freeform 1805"/>
          <p:cNvSpPr>
            <a:spLocks/>
          </p:cNvSpPr>
          <p:nvPr/>
        </p:nvSpPr>
        <p:spPr bwMode="auto">
          <a:xfrm>
            <a:off x="6400304" y="5621338"/>
            <a:ext cx="42862" cy="33337"/>
          </a:xfrm>
          <a:custGeom>
            <a:avLst/>
            <a:gdLst>
              <a:gd name="T0" fmla="*/ 2147483647 w 54"/>
              <a:gd name="T1" fmla="*/ 0 h 36"/>
              <a:gd name="T2" fmla="*/ 2147483647 w 54"/>
              <a:gd name="T3" fmla="*/ 2147483647 h 36"/>
              <a:gd name="T4" fmla="*/ 0 w 54"/>
              <a:gd name="T5" fmla="*/ 2147483647 h 36"/>
              <a:gd name="T6" fmla="*/ 0 60000 65536"/>
              <a:gd name="T7" fmla="*/ 0 60000 65536"/>
              <a:gd name="T8" fmla="*/ 0 60000 65536"/>
              <a:gd name="T9" fmla="*/ 0 w 54"/>
              <a:gd name="T10" fmla="*/ 0 h 36"/>
              <a:gd name="T11" fmla="*/ 54 w 54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36">
                <a:moveTo>
                  <a:pt x="54" y="0"/>
                </a:moveTo>
                <a:lnTo>
                  <a:pt x="30" y="18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87" name="Freeform 1806"/>
          <p:cNvSpPr>
            <a:spLocks/>
          </p:cNvSpPr>
          <p:nvPr/>
        </p:nvSpPr>
        <p:spPr bwMode="auto">
          <a:xfrm>
            <a:off x="6354266" y="5654675"/>
            <a:ext cx="46038" cy="11113"/>
          </a:xfrm>
          <a:custGeom>
            <a:avLst/>
            <a:gdLst>
              <a:gd name="T0" fmla="*/ 2147483647 w 54"/>
              <a:gd name="T1" fmla="*/ 0 h 12"/>
              <a:gd name="T2" fmla="*/ 2147483647 w 54"/>
              <a:gd name="T3" fmla="*/ 2147483647 h 12"/>
              <a:gd name="T4" fmla="*/ 0 w 54"/>
              <a:gd name="T5" fmla="*/ 2147483647 h 12"/>
              <a:gd name="T6" fmla="*/ 0 60000 65536"/>
              <a:gd name="T7" fmla="*/ 0 60000 65536"/>
              <a:gd name="T8" fmla="*/ 0 60000 65536"/>
              <a:gd name="T9" fmla="*/ 0 w 54"/>
              <a:gd name="T10" fmla="*/ 0 h 12"/>
              <a:gd name="T11" fmla="*/ 54 w 54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2">
                <a:moveTo>
                  <a:pt x="54" y="0"/>
                </a:moveTo>
                <a:lnTo>
                  <a:pt x="24" y="12"/>
                </a:lnTo>
                <a:lnTo>
                  <a:pt x="0" y="12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88" name="Freeform 1807"/>
          <p:cNvSpPr>
            <a:spLocks/>
          </p:cNvSpPr>
          <p:nvPr/>
        </p:nvSpPr>
        <p:spPr bwMode="auto">
          <a:xfrm>
            <a:off x="6309816" y="5638800"/>
            <a:ext cx="44450" cy="26988"/>
          </a:xfrm>
          <a:custGeom>
            <a:avLst/>
            <a:gdLst>
              <a:gd name="T0" fmla="*/ 2147483647 w 54"/>
              <a:gd name="T1" fmla="*/ 2147483647 h 30"/>
              <a:gd name="T2" fmla="*/ 2147483647 w 54"/>
              <a:gd name="T3" fmla="*/ 2147483647 h 30"/>
              <a:gd name="T4" fmla="*/ 0 w 54"/>
              <a:gd name="T5" fmla="*/ 0 h 30"/>
              <a:gd name="T6" fmla="*/ 0 60000 65536"/>
              <a:gd name="T7" fmla="*/ 0 60000 65536"/>
              <a:gd name="T8" fmla="*/ 0 60000 65536"/>
              <a:gd name="T9" fmla="*/ 0 w 54"/>
              <a:gd name="T10" fmla="*/ 0 h 30"/>
              <a:gd name="T11" fmla="*/ 54 w 54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30">
                <a:moveTo>
                  <a:pt x="54" y="30"/>
                </a:moveTo>
                <a:lnTo>
                  <a:pt x="24" y="1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89" name="Freeform 1808"/>
          <p:cNvSpPr>
            <a:spLocks/>
          </p:cNvSpPr>
          <p:nvPr/>
        </p:nvSpPr>
        <p:spPr bwMode="auto">
          <a:xfrm>
            <a:off x="6271716" y="5562600"/>
            <a:ext cx="38100" cy="76200"/>
          </a:xfrm>
          <a:custGeom>
            <a:avLst/>
            <a:gdLst>
              <a:gd name="T0" fmla="*/ 2147483647 w 48"/>
              <a:gd name="T1" fmla="*/ 2147483647 h 84"/>
              <a:gd name="T2" fmla="*/ 2147483647 w 48"/>
              <a:gd name="T3" fmla="*/ 2147483647 h 84"/>
              <a:gd name="T4" fmla="*/ 0 w 48"/>
              <a:gd name="T5" fmla="*/ 0 h 84"/>
              <a:gd name="T6" fmla="*/ 0 60000 65536"/>
              <a:gd name="T7" fmla="*/ 0 60000 65536"/>
              <a:gd name="T8" fmla="*/ 0 60000 65536"/>
              <a:gd name="T9" fmla="*/ 0 w 48"/>
              <a:gd name="T10" fmla="*/ 0 h 84"/>
              <a:gd name="T11" fmla="*/ 48 w 48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84">
                <a:moveTo>
                  <a:pt x="48" y="84"/>
                </a:moveTo>
                <a:lnTo>
                  <a:pt x="24" y="4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90" name="Freeform 1809"/>
          <p:cNvSpPr>
            <a:spLocks/>
          </p:cNvSpPr>
          <p:nvPr/>
        </p:nvSpPr>
        <p:spPr bwMode="auto">
          <a:xfrm>
            <a:off x="6225679" y="5438775"/>
            <a:ext cx="46037" cy="123825"/>
          </a:xfrm>
          <a:custGeom>
            <a:avLst/>
            <a:gdLst>
              <a:gd name="T0" fmla="*/ 2147483647 w 54"/>
              <a:gd name="T1" fmla="*/ 2147483647 h 138"/>
              <a:gd name="T2" fmla="*/ 2147483647 w 54"/>
              <a:gd name="T3" fmla="*/ 2147483647 h 138"/>
              <a:gd name="T4" fmla="*/ 2147483647 w 54"/>
              <a:gd name="T5" fmla="*/ 2147483647 h 138"/>
              <a:gd name="T6" fmla="*/ 0 w 54"/>
              <a:gd name="T7" fmla="*/ 0 h 138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138"/>
              <a:gd name="T14" fmla="*/ 54 w 54"/>
              <a:gd name="T15" fmla="*/ 138 h 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138">
                <a:moveTo>
                  <a:pt x="54" y="138"/>
                </a:moveTo>
                <a:lnTo>
                  <a:pt x="30" y="78"/>
                </a:lnTo>
                <a:lnTo>
                  <a:pt x="12" y="4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91" name="Freeform 1810"/>
          <p:cNvSpPr>
            <a:spLocks/>
          </p:cNvSpPr>
          <p:nvPr/>
        </p:nvSpPr>
        <p:spPr bwMode="auto">
          <a:xfrm>
            <a:off x="6181229" y="5256213"/>
            <a:ext cx="44450" cy="182562"/>
          </a:xfrm>
          <a:custGeom>
            <a:avLst/>
            <a:gdLst>
              <a:gd name="T0" fmla="*/ 2147483647 w 54"/>
              <a:gd name="T1" fmla="*/ 2147483647 h 204"/>
              <a:gd name="T2" fmla="*/ 2147483647 w 54"/>
              <a:gd name="T3" fmla="*/ 2147483647 h 204"/>
              <a:gd name="T4" fmla="*/ 2147483647 w 54"/>
              <a:gd name="T5" fmla="*/ 2147483647 h 204"/>
              <a:gd name="T6" fmla="*/ 0 w 54"/>
              <a:gd name="T7" fmla="*/ 0 h 204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204"/>
              <a:gd name="T14" fmla="*/ 54 w 54"/>
              <a:gd name="T15" fmla="*/ 204 h 2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204">
                <a:moveTo>
                  <a:pt x="54" y="204"/>
                </a:moveTo>
                <a:lnTo>
                  <a:pt x="42" y="156"/>
                </a:lnTo>
                <a:lnTo>
                  <a:pt x="24" y="10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92" name="Freeform 1811"/>
          <p:cNvSpPr>
            <a:spLocks/>
          </p:cNvSpPr>
          <p:nvPr/>
        </p:nvSpPr>
        <p:spPr bwMode="auto">
          <a:xfrm>
            <a:off x="6136779" y="5024438"/>
            <a:ext cx="44450" cy="231775"/>
          </a:xfrm>
          <a:custGeom>
            <a:avLst/>
            <a:gdLst>
              <a:gd name="T0" fmla="*/ 2147483647 w 54"/>
              <a:gd name="T1" fmla="*/ 2147483647 h 258"/>
              <a:gd name="T2" fmla="*/ 2147483647 w 54"/>
              <a:gd name="T3" fmla="*/ 2147483647 h 258"/>
              <a:gd name="T4" fmla="*/ 0 w 54"/>
              <a:gd name="T5" fmla="*/ 0 h 258"/>
              <a:gd name="T6" fmla="*/ 0 60000 65536"/>
              <a:gd name="T7" fmla="*/ 0 60000 65536"/>
              <a:gd name="T8" fmla="*/ 0 60000 65536"/>
              <a:gd name="T9" fmla="*/ 0 w 54"/>
              <a:gd name="T10" fmla="*/ 0 h 258"/>
              <a:gd name="T11" fmla="*/ 54 w 54"/>
              <a:gd name="T12" fmla="*/ 258 h 2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258">
                <a:moveTo>
                  <a:pt x="54" y="258"/>
                </a:moveTo>
                <a:lnTo>
                  <a:pt x="24" y="13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93" name="Freeform 1812"/>
          <p:cNvSpPr>
            <a:spLocks/>
          </p:cNvSpPr>
          <p:nvPr/>
        </p:nvSpPr>
        <p:spPr bwMode="auto">
          <a:xfrm>
            <a:off x="6097091" y="4749800"/>
            <a:ext cx="39688" cy="274638"/>
          </a:xfrm>
          <a:custGeom>
            <a:avLst/>
            <a:gdLst>
              <a:gd name="T0" fmla="*/ 2147483647 w 48"/>
              <a:gd name="T1" fmla="*/ 2147483647 h 306"/>
              <a:gd name="T2" fmla="*/ 2147483647 w 48"/>
              <a:gd name="T3" fmla="*/ 2147483647 h 306"/>
              <a:gd name="T4" fmla="*/ 2147483647 w 48"/>
              <a:gd name="T5" fmla="*/ 2147483647 h 306"/>
              <a:gd name="T6" fmla="*/ 0 w 48"/>
              <a:gd name="T7" fmla="*/ 0 h 306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06"/>
              <a:gd name="T14" fmla="*/ 48 w 48"/>
              <a:gd name="T15" fmla="*/ 306 h 3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06">
                <a:moveTo>
                  <a:pt x="48" y="306"/>
                </a:moveTo>
                <a:lnTo>
                  <a:pt x="36" y="234"/>
                </a:lnTo>
                <a:lnTo>
                  <a:pt x="24" y="15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94" name="Freeform 1813"/>
          <p:cNvSpPr>
            <a:spLocks/>
          </p:cNvSpPr>
          <p:nvPr/>
        </p:nvSpPr>
        <p:spPr bwMode="auto">
          <a:xfrm>
            <a:off x="6052641" y="4470400"/>
            <a:ext cx="44450" cy="279400"/>
          </a:xfrm>
          <a:custGeom>
            <a:avLst/>
            <a:gdLst>
              <a:gd name="T0" fmla="*/ 2147483647 w 54"/>
              <a:gd name="T1" fmla="*/ 2147483647 h 312"/>
              <a:gd name="T2" fmla="*/ 2147483647 w 54"/>
              <a:gd name="T3" fmla="*/ 2147483647 h 312"/>
              <a:gd name="T4" fmla="*/ 2147483647 w 54"/>
              <a:gd name="T5" fmla="*/ 2147483647 h 312"/>
              <a:gd name="T6" fmla="*/ 0 w 54"/>
              <a:gd name="T7" fmla="*/ 0 h 312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312"/>
              <a:gd name="T14" fmla="*/ 54 w 54"/>
              <a:gd name="T15" fmla="*/ 312 h 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312">
                <a:moveTo>
                  <a:pt x="54" y="312"/>
                </a:moveTo>
                <a:lnTo>
                  <a:pt x="30" y="156"/>
                </a:lnTo>
                <a:lnTo>
                  <a:pt x="12" y="7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95" name="Freeform 1814"/>
          <p:cNvSpPr>
            <a:spLocks/>
          </p:cNvSpPr>
          <p:nvPr/>
        </p:nvSpPr>
        <p:spPr bwMode="auto">
          <a:xfrm>
            <a:off x="6006604" y="4233863"/>
            <a:ext cx="46037" cy="236537"/>
          </a:xfrm>
          <a:custGeom>
            <a:avLst/>
            <a:gdLst>
              <a:gd name="T0" fmla="*/ 2147483647 w 54"/>
              <a:gd name="T1" fmla="*/ 2147483647 h 264"/>
              <a:gd name="T2" fmla="*/ 2147483647 w 54"/>
              <a:gd name="T3" fmla="*/ 2147483647 h 264"/>
              <a:gd name="T4" fmla="*/ 2147483647 w 54"/>
              <a:gd name="T5" fmla="*/ 2147483647 h 264"/>
              <a:gd name="T6" fmla="*/ 2147483647 w 54"/>
              <a:gd name="T7" fmla="*/ 2147483647 h 264"/>
              <a:gd name="T8" fmla="*/ 0 w 54"/>
              <a:gd name="T9" fmla="*/ 0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64"/>
              <a:gd name="T17" fmla="*/ 54 w 54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64">
                <a:moveTo>
                  <a:pt x="54" y="264"/>
                </a:moveTo>
                <a:lnTo>
                  <a:pt x="42" y="192"/>
                </a:lnTo>
                <a:lnTo>
                  <a:pt x="24" y="120"/>
                </a:lnTo>
                <a:lnTo>
                  <a:pt x="12" y="6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96" name="Freeform 1815"/>
          <p:cNvSpPr>
            <a:spLocks/>
          </p:cNvSpPr>
          <p:nvPr/>
        </p:nvSpPr>
        <p:spPr bwMode="auto">
          <a:xfrm>
            <a:off x="5963741" y="4094163"/>
            <a:ext cx="42863" cy="139700"/>
          </a:xfrm>
          <a:custGeom>
            <a:avLst/>
            <a:gdLst>
              <a:gd name="T0" fmla="*/ 2147483647 w 54"/>
              <a:gd name="T1" fmla="*/ 2147483647 h 156"/>
              <a:gd name="T2" fmla="*/ 2147483647 w 54"/>
              <a:gd name="T3" fmla="*/ 2147483647 h 156"/>
              <a:gd name="T4" fmla="*/ 2147483647 w 54"/>
              <a:gd name="T5" fmla="*/ 2147483647 h 156"/>
              <a:gd name="T6" fmla="*/ 2147483647 w 54"/>
              <a:gd name="T7" fmla="*/ 2147483647 h 156"/>
              <a:gd name="T8" fmla="*/ 0 w 54"/>
              <a:gd name="T9" fmla="*/ 0 h 1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156"/>
              <a:gd name="T17" fmla="*/ 54 w 54"/>
              <a:gd name="T18" fmla="*/ 156 h 1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156">
                <a:moveTo>
                  <a:pt x="54" y="156"/>
                </a:moveTo>
                <a:lnTo>
                  <a:pt x="42" y="108"/>
                </a:lnTo>
                <a:lnTo>
                  <a:pt x="24" y="60"/>
                </a:lnTo>
                <a:lnTo>
                  <a:pt x="12" y="2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97" name="Freeform 1816"/>
          <p:cNvSpPr>
            <a:spLocks/>
          </p:cNvSpPr>
          <p:nvPr/>
        </p:nvSpPr>
        <p:spPr bwMode="auto">
          <a:xfrm>
            <a:off x="5919291" y="4087813"/>
            <a:ext cx="44450" cy="22225"/>
          </a:xfrm>
          <a:custGeom>
            <a:avLst/>
            <a:gdLst>
              <a:gd name="T0" fmla="*/ 2147483647 w 54"/>
              <a:gd name="T1" fmla="*/ 2147483647 h 24"/>
              <a:gd name="T2" fmla="*/ 2147483647 w 54"/>
              <a:gd name="T3" fmla="*/ 0 h 24"/>
              <a:gd name="T4" fmla="*/ 2147483647 w 54"/>
              <a:gd name="T5" fmla="*/ 0 h 24"/>
              <a:gd name="T6" fmla="*/ 2147483647 w 54"/>
              <a:gd name="T7" fmla="*/ 2147483647 h 24"/>
              <a:gd name="T8" fmla="*/ 0 w 54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4"/>
              <a:gd name="T17" fmla="*/ 54 w 54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4">
                <a:moveTo>
                  <a:pt x="54" y="6"/>
                </a:moveTo>
                <a:lnTo>
                  <a:pt x="42" y="0"/>
                </a:lnTo>
                <a:lnTo>
                  <a:pt x="24" y="0"/>
                </a:lnTo>
                <a:lnTo>
                  <a:pt x="12" y="6"/>
                </a:lnTo>
                <a:lnTo>
                  <a:pt x="0" y="24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98" name="Freeform 1817"/>
          <p:cNvSpPr>
            <a:spLocks/>
          </p:cNvSpPr>
          <p:nvPr/>
        </p:nvSpPr>
        <p:spPr bwMode="auto">
          <a:xfrm>
            <a:off x="5879604" y="4110038"/>
            <a:ext cx="39687" cy="188912"/>
          </a:xfrm>
          <a:custGeom>
            <a:avLst/>
            <a:gdLst>
              <a:gd name="T0" fmla="*/ 2147483647 w 48"/>
              <a:gd name="T1" fmla="*/ 0 h 210"/>
              <a:gd name="T2" fmla="*/ 2147483647 w 48"/>
              <a:gd name="T3" fmla="*/ 2147483647 h 210"/>
              <a:gd name="T4" fmla="*/ 2147483647 w 48"/>
              <a:gd name="T5" fmla="*/ 2147483647 h 210"/>
              <a:gd name="T6" fmla="*/ 2147483647 w 48"/>
              <a:gd name="T7" fmla="*/ 2147483647 h 210"/>
              <a:gd name="T8" fmla="*/ 0 w 48"/>
              <a:gd name="T9" fmla="*/ 2147483647 h 2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210"/>
              <a:gd name="T17" fmla="*/ 48 w 48"/>
              <a:gd name="T18" fmla="*/ 210 h 2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210">
                <a:moveTo>
                  <a:pt x="48" y="0"/>
                </a:moveTo>
                <a:lnTo>
                  <a:pt x="36" y="36"/>
                </a:lnTo>
                <a:lnTo>
                  <a:pt x="24" y="84"/>
                </a:lnTo>
                <a:lnTo>
                  <a:pt x="12" y="138"/>
                </a:lnTo>
                <a:lnTo>
                  <a:pt x="0" y="21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99" name="Freeform 1818"/>
          <p:cNvSpPr>
            <a:spLocks/>
          </p:cNvSpPr>
          <p:nvPr/>
        </p:nvSpPr>
        <p:spPr bwMode="auto">
          <a:xfrm>
            <a:off x="5833566" y="4298950"/>
            <a:ext cx="46038" cy="349250"/>
          </a:xfrm>
          <a:custGeom>
            <a:avLst/>
            <a:gdLst>
              <a:gd name="T0" fmla="*/ 2147483647 w 54"/>
              <a:gd name="T1" fmla="*/ 0 h 390"/>
              <a:gd name="T2" fmla="*/ 2147483647 w 54"/>
              <a:gd name="T3" fmla="*/ 2147483647 h 390"/>
              <a:gd name="T4" fmla="*/ 2147483647 w 54"/>
              <a:gd name="T5" fmla="*/ 2147483647 h 390"/>
              <a:gd name="T6" fmla="*/ 2147483647 w 54"/>
              <a:gd name="T7" fmla="*/ 2147483647 h 390"/>
              <a:gd name="T8" fmla="*/ 0 w 54"/>
              <a:gd name="T9" fmla="*/ 2147483647 h 3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390"/>
              <a:gd name="T17" fmla="*/ 54 w 54"/>
              <a:gd name="T18" fmla="*/ 390 h 3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390">
                <a:moveTo>
                  <a:pt x="54" y="0"/>
                </a:moveTo>
                <a:lnTo>
                  <a:pt x="42" y="84"/>
                </a:lnTo>
                <a:lnTo>
                  <a:pt x="30" y="174"/>
                </a:lnTo>
                <a:lnTo>
                  <a:pt x="12" y="282"/>
                </a:lnTo>
                <a:lnTo>
                  <a:pt x="0" y="39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00" name="Freeform 1819"/>
          <p:cNvSpPr>
            <a:spLocks/>
          </p:cNvSpPr>
          <p:nvPr/>
        </p:nvSpPr>
        <p:spPr bwMode="auto">
          <a:xfrm>
            <a:off x="5790704" y="4648200"/>
            <a:ext cx="42862" cy="452438"/>
          </a:xfrm>
          <a:custGeom>
            <a:avLst/>
            <a:gdLst>
              <a:gd name="T0" fmla="*/ 2147483647 w 54"/>
              <a:gd name="T1" fmla="*/ 0 h 504"/>
              <a:gd name="T2" fmla="*/ 2147483647 w 54"/>
              <a:gd name="T3" fmla="*/ 2147483647 h 504"/>
              <a:gd name="T4" fmla="*/ 2147483647 w 54"/>
              <a:gd name="T5" fmla="*/ 2147483647 h 504"/>
              <a:gd name="T6" fmla="*/ 2147483647 w 54"/>
              <a:gd name="T7" fmla="*/ 2147483647 h 504"/>
              <a:gd name="T8" fmla="*/ 0 w 54"/>
              <a:gd name="T9" fmla="*/ 2147483647 h 5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504"/>
              <a:gd name="T17" fmla="*/ 54 w 54"/>
              <a:gd name="T18" fmla="*/ 504 h 5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504">
                <a:moveTo>
                  <a:pt x="54" y="0"/>
                </a:moveTo>
                <a:lnTo>
                  <a:pt x="42" y="120"/>
                </a:lnTo>
                <a:lnTo>
                  <a:pt x="24" y="246"/>
                </a:lnTo>
                <a:lnTo>
                  <a:pt x="12" y="378"/>
                </a:lnTo>
                <a:lnTo>
                  <a:pt x="0" y="504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01" name="Freeform 1820"/>
          <p:cNvSpPr>
            <a:spLocks/>
          </p:cNvSpPr>
          <p:nvPr/>
        </p:nvSpPr>
        <p:spPr bwMode="auto">
          <a:xfrm>
            <a:off x="5746254" y="5100638"/>
            <a:ext cx="44450" cy="441325"/>
          </a:xfrm>
          <a:custGeom>
            <a:avLst/>
            <a:gdLst>
              <a:gd name="T0" fmla="*/ 2147483647 w 54"/>
              <a:gd name="T1" fmla="*/ 0 h 492"/>
              <a:gd name="T2" fmla="*/ 2147483647 w 54"/>
              <a:gd name="T3" fmla="*/ 2147483647 h 492"/>
              <a:gd name="T4" fmla="*/ 2147483647 w 54"/>
              <a:gd name="T5" fmla="*/ 2147483647 h 492"/>
              <a:gd name="T6" fmla="*/ 2147483647 w 54"/>
              <a:gd name="T7" fmla="*/ 2147483647 h 492"/>
              <a:gd name="T8" fmla="*/ 0 w 54"/>
              <a:gd name="T9" fmla="*/ 2147483647 h 4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492"/>
              <a:gd name="T17" fmla="*/ 54 w 54"/>
              <a:gd name="T18" fmla="*/ 492 h 4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492">
                <a:moveTo>
                  <a:pt x="54" y="0"/>
                </a:moveTo>
                <a:lnTo>
                  <a:pt x="42" y="126"/>
                </a:lnTo>
                <a:lnTo>
                  <a:pt x="24" y="252"/>
                </a:lnTo>
                <a:lnTo>
                  <a:pt x="12" y="378"/>
                </a:lnTo>
                <a:lnTo>
                  <a:pt x="0" y="492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02" name="Freeform 1821"/>
          <p:cNvSpPr>
            <a:spLocks/>
          </p:cNvSpPr>
          <p:nvPr/>
        </p:nvSpPr>
        <p:spPr bwMode="auto">
          <a:xfrm>
            <a:off x="5706566" y="5541963"/>
            <a:ext cx="39688" cy="333375"/>
          </a:xfrm>
          <a:custGeom>
            <a:avLst/>
            <a:gdLst>
              <a:gd name="T0" fmla="*/ 2147483647 w 48"/>
              <a:gd name="T1" fmla="*/ 0 h 372"/>
              <a:gd name="T2" fmla="*/ 2147483647 w 48"/>
              <a:gd name="T3" fmla="*/ 2147483647 h 372"/>
              <a:gd name="T4" fmla="*/ 2147483647 w 48"/>
              <a:gd name="T5" fmla="*/ 2147483647 h 372"/>
              <a:gd name="T6" fmla="*/ 2147483647 w 48"/>
              <a:gd name="T7" fmla="*/ 2147483647 h 372"/>
              <a:gd name="T8" fmla="*/ 0 w 48"/>
              <a:gd name="T9" fmla="*/ 2147483647 h 3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372"/>
              <a:gd name="T17" fmla="*/ 48 w 48"/>
              <a:gd name="T18" fmla="*/ 372 h 3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372">
                <a:moveTo>
                  <a:pt x="48" y="0"/>
                </a:moveTo>
                <a:lnTo>
                  <a:pt x="36" y="108"/>
                </a:lnTo>
                <a:lnTo>
                  <a:pt x="24" y="204"/>
                </a:lnTo>
                <a:lnTo>
                  <a:pt x="12" y="294"/>
                </a:lnTo>
                <a:lnTo>
                  <a:pt x="0" y="372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03" name="Freeform 1822"/>
          <p:cNvSpPr>
            <a:spLocks/>
          </p:cNvSpPr>
          <p:nvPr/>
        </p:nvSpPr>
        <p:spPr bwMode="auto">
          <a:xfrm>
            <a:off x="5662116" y="5875338"/>
            <a:ext cx="44450" cy="150812"/>
          </a:xfrm>
          <a:custGeom>
            <a:avLst/>
            <a:gdLst>
              <a:gd name="T0" fmla="*/ 2147483647 w 54"/>
              <a:gd name="T1" fmla="*/ 0 h 168"/>
              <a:gd name="T2" fmla="*/ 2147483647 w 54"/>
              <a:gd name="T3" fmla="*/ 2147483647 h 168"/>
              <a:gd name="T4" fmla="*/ 2147483647 w 54"/>
              <a:gd name="T5" fmla="*/ 2147483647 h 168"/>
              <a:gd name="T6" fmla="*/ 2147483647 w 54"/>
              <a:gd name="T7" fmla="*/ 2147483647 h 168"/>
              <a:gd name="T8" fmla="*/ 0 w 54"/>
              <a:gd name="T9" fmla="*/ 2147483647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168"/>
              <a:gd name="T17" fmla="*/ 54 w 54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168">
                <a:moveTo>
                  <a:pt x="54" y="0"/>
                </a:moveTo>
                <a:lnTo>
                  <a:pt x="42" y="60"/>
                </a:lnTo>
                <a:lnTo>
                  <a:pt x="30" y="108"/>
                </a:lnTo>
                <a:lnTo>
                  <a:pt x="12" y="144"/>
                </a:lnTo>
                <a:lnTo>
                  <a:pt x="0" y="168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04" name="Freeform 1823"/>
          <p:cNvSpPr>
            <a:spLocks/>
          </p:cNvSpPr>
          <p:nvPr/>
        </p:nvSpPr>
        <p:spPr bwMode="auto">
          <a:xfrm>
            <a:off x="5617666" y="6026150"/>
            <a:ext cx="44450" cy="9525"/>
          </a:xfrm>
          <a:custGeom>
            <a:avLst/>
            <a:gdLst>
              <a:gd name="T0" fmla="*/ 2147483647 w 54"/>
              <a:gd name="T1" fmla="*/ 0 h 12"/>
              <a:gd name="T2" fmla="*/ 2147483647 w 54"/>
              <a:gd name="T3" fmla="*/ 2147483647 h 12"/>
              <a:gd name="T4" fmla="*/ 2147483647 w 54"/>
              <a:gd name="T5" fmla="*/ 2147483647 h 12"/>
              <a:gd name="T6" fmla="*/ 2147483647 w 54"/>
              <a:gd name="T7" fmla="*/ 2147483647 h 12"/>
              <a:gd name="T8" fmla="*/ 0 w 54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12"/>
              <a:gd name="T17" fmla="*/ 54 w 54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12">
                <a:moveTo>
                  <a:pt x="54" y="0"/>
                </a:moveTo>
                <a:lnTo>
                  <a:pt x="42" y="12"/>
                </a:lnTo>
                <a:lnTo>
                  <a:pt x="24" y="6"/>
                </a:lnTo>
                <a:lnTo>
                  <a:pt x="12" y="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05" name="Line 1824"/>
          <p:cNvSpPr>
            <a:spLocks noChangeShapeType="1"/>
          </p:cNvSpPr>
          <p:nvPr/>
        </p:nvSpPr>
        <p:spPr bwMode="auto">
          <a:xfrm flipH="1">
            <a:off x="5571629" y="6026150"/>
            <a:ext cx="460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06" name="Line 1825"/>
          <p:cNvSpPr>
            <a:spLocks noChangeShapeType="1"/>
          </p:cNvSpPr>
          <p:nvPr/>
        </p:nvSpPr>
        <p:spPr bwMode="auto">
          <a:xfrm flipH="1">
            <a:off x="5531941" y="6026150"/>
            <a:ext cx="396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07" name="Line 1826"/>
          <p:cNvSpPr>
            <a:spLocks noChangeShapeType="1"/>
          </p:cNvSpPr>
          <p:nvPr/>
        </p:nvSpPr>
        <p:spPr bwMode="auto">
          <a:xfrm flipH="1">
            <a:off x="5489079" y="6026150"/>
            <a:ext cx="4286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08" name="Line 1827"/>
          <p:cNvSpPr>
            <a:spLocks noChangeShapeType="1"/>
          </p:cNvSpPr>
          <p:nvPr/>
        </p:nvSpPr>
        <p:spPr bwMode="auto">
          <a:xfrm flipH="1">
            <a:off x="5443041" y="6026150"/>
            <a:ext cx="460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09" name="Line 1828"/>
          <p:cNvSpPr>
            <a:spLocks noChangeShapeType="1"/>
          </p:cNvSpPr>
          <p:nvPr/>
        </p:nvSpPr>
        <p:spPr bwMode="auto">
          <a:xfrm flipH="1">
            <a:off x="5398591" y="6026150"/>
            <a:ext cx="444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10" name="Line 1829"/>
          <p:cNvSpPr>
            <a:spLocks noChangeShapeType="1"/>
          </p:cNvSpPr>
          <p:nvPr/>
        </p:nvSpPr>
        <p:spPr bwMode="auto">
          <a:xfrm flipH="1">
            <a:off x="5358904" y="6026150"/>
            <a:ext cx="396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11" name="Line 1831"/>
          <p:cNvSpPr>
            <a:spLocks noChangeShapeType="1"/>
          </p:cNvSpPr>
          <p:nvPr/>
        </p:nvSpPr>
        <p:spPr bwMode="auto">
          <a:xfrm flipH="1">
            <a:off x="8005266" y="6026150"/>
            <a:ext cx="428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12" name="Line 1832"/>
          <p:cNvSpPr>
            <a:spLocks noChangeShapeType="1"/>
          </p:cNvSpPr>
          <p:nvPr/>
        </p:nvSpPr>
        <p:spPr bwMode="auto">
          <a:xfrm flipH="1">
            <a:off x="7959229" y="6026150"/>
            <a:ext cx="4603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13" name="Freeform 1833"/>
          <p:cNvSpPr>
            <a:spLocks/>
          </p:cNvSpPr>
          <p:nvPr/>
        </p:nvSpPr>
        <p:spPr bwMode="auto">
          <a:xfrm>
            <a:off x="7919541" y="6026150"/>
            <a:ext cx="39688" cy="4763"/>
          </a:xfrm>
          <a:custGeom>
            <a:avLst/>
            <a:gdLst>
              <a:gd name="T0" fmla="*/ 2147483647 w 48"/>
              <a:gd name="T1" fmla="*/ 0 h 6"/>
              <a:gd name="T2" fmla="*/ 2147483647 w 48"/>
              <a:gd name="T3" fmla="*/ 0 h 6"/>
              <a:gd name="T4" fmla="*/ 2147483647 w 48"/>
              <a:gd name="T5" fmla="*/ 2147483647 h 6"/>
              <a:gd name="T6" fmla="*/ 2147483647 w 48"/>
              <a:gd name="T7" fmla="*/ 2147483647 h 6"/>
              <a:gd name="T8" fmla="*/ 0 w 48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6"/>
              <a:gd name="T17" fmla="*/ 48 w 4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6">
                <a:moveTo>
                  <a:pt x="48" y="0"/>
                </a:moveTo>
                <a:lnTo>
                  <a:pt x="36" y="0"/>
                </a:lnTo>
                <a:lnTo>
                  <a:pt x="24" y="6"/>
                </a:lnTo>
                <a:lnTo>
                  <a:pt x="12" y="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14" name="Freeform 1834"/>
          <p:cNvSpPr>
            <a:spLocks/>
          </p:cNvSpPr>
          <p:nvPr/>
        </p:nvSpPr>
        <p:spPr bwMode="auto">
          <a:xfrm>
            <a:off x="7875091" y="5949950"/>
            <a:ext cx="44450" cy="76200"/>
          </a:xfrm>
          <a:custGeom>
            <a:avLst/>
            <a:gdLst>
              <a:gd name="T0" fmla="*/ 2147483647 w 54"/>
              <a:gd name="T1" fmla="*/ 2147483647 h 84"/>
              <a:gd name="T2" fmla="*/ 2147483647 w 54"/>
              <a:gd name="T3" fmla="*/ 2147483647 h 84"/>
              <a:gd name="T4" fmla="*/ 2147483647 w 54"/>
              <a:gd name="T5" fmla="*/ 2147483647 h 84"/>
              <a:gd name="T6" fmla="*/ 2147483647 w 54"/>
              <a:gd name="T7" fmla="*/ 2147483647 h 84"/>
              <a:gd name="T8" fmla="*/ 0 w 54"/>
              <a:gd name="T9" fmla="*/ 0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84"/>
              <a:gd name="T17" fmla="*/ 54 w 54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84">
                <a:moveTo>
                  <a:pt x="54" y="84"/>
                </a:moveTo>
                <a:lnTo>
                  <a:pt x="42" y="72"/>
                </a:lnTo>
                <a:lnTo>
                  <a:pt x="30" y="48"/>
                </a:lnTo>
                <a:lnTo>
                  <a:pt x="12" y="3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15" name="Freeform 1835"/>
          <p:cNvSpPr>
            <a:spLocks/>
          </p:cNvSpPr>
          <p:nvPr/>
        </p:nvSpPr>
        <p:spPr bwMode="auto">
          <a:xfrm>
            <a:off x="7830641" y="5821363"/>
            <a:ext cx="44450" cy="128587"/>
          </a:xfrm>
          <a:custGeom>
            <a:avLst/>
            <a:gdLst>
              <a:gd name="T0" fmla="*/ 2147483647 w 54"/>
              <a:gd name="T1" fmla="*/ 2147483647 h 144"/>
              <a:gd name="T2" fmla="*/ 2147483647 w 54"/>
              <a:gd name="T3" fmla="*/ 2147483647 h 144"/>
              <a:gd name="T4" fmla="*/ 2147483647 w 54"/>
              <a:gd name="T5" fmla="*/ 2147483647 h 144"/>
              <a:gd name="T6" fmla="*/ 2147483647 w 54"/>
              <a:gd name="T7" fmla="*/ 2147483647 h 144"/>
              <a:gd name="T8" fmla="*/ 0 w 54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144"/>
              <a:gd name="T17" fmla="*/ 54 w 54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144">
                <a:moveTo>
                  <a:pt x="54" y="144"/>
                </a:moveTo>
                <a:lnTo>
                  <a:pt x="42" y="114"/>
                </a:lnTo>
                <a:lnTo>
                  <a:pt x="24" y="72"/>
                </a:lnTo>
                <a:lnTo>
                  <a:pt x="12" y="3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16" name="Freeform 1836"/>
          <p:cNvSpPr>
            <a:spLocks/>
          </p:cNvSpPr>
          <p:nvPr/>
        </p:nvSpPr>
        <p:spPr bwMode="auto">
          <a:xfrm>
            <a:off x="7786191" y="5718175"/>
            <a:ext cx="44450" cy="103188"/>
          </a:xfrm>
          <a:custGeom>
            <a:avLst/>
            <a:gdLst>
              <a:gd name="T0" fmla="*/ 2147483647 w 54"/>
              <a:gd name="T1" fmla="*/ 2147483647 h 114"/>
              <a:gd name="T2" fmla="*/ 2147483647 w 54"/>
              <a:gd name="T3" fmla="*/ 2147483647 h 114"/>
              <a:gd name="T4" fmla="*/ 2147483647 w 54"/>
              <a:gd name="T5" fmla="*/ 2147483647 h 114"/>
              <a:gd name="T6" fmla="*/ 0 w 54"/>
              <a:gd name="T7" fmla="*/ 0 h 114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114"/>
              <a:gd name="T14" fmla="*/ 54 w 54"/>
              <a:gd name="T15" fmla="*/ 114 h 1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114">
                <a:moveTo>
                  <a:pt x="54" y="114"/>
                </a:moveTo>
                <a:lnTo>
                  <a:pt x="24" y="48"/>
                </a:lnTo>
                <a:lnTo>
                  <a:pt x="12" y="1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17" name="Freeform 1837"/>
          <p:cNvSpPr>
            <a:spLocks/>
          </p:cNvSpPr>
          <p:nvPr/>
        </p:nvSpPr>
        <p:spPr bwMode="auto">
          <a:xfrm>
            <a:off x="7740154" y="5697538"/>
            <a:ext cx="46037" cy="20637"/>
          </a:xfrm>
          <a:custGeom>
            <a:avLst/>
            <a:gdLst>
              <a:gd name="T0" fmla="*/ 2147483647 w 54"/>
              <a:gd name="T1" fmla="*/ 2147483647 h 24"/>
              <a:gd name="T2" fmla="*/ 2147483647 w 54"/>
              <a:gd name="T3" fmla="*/ 2147483647 h 24"/>
              <a:gd name="T4" fmla="*/ 2147483647 w 54"/>
              <a:gd name="T5" fmla="*/ 2147483647 h 24"/>
              <a:gd name="T6" fmla="*/ 2147483647 w 54"/>
              <a:gd name="T7" fmla="*/ 0 h 24"/>
              <a:gd name="T8" fmla="*/ 0 w 54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4"/>
              <a:gd name="T17" fmla="*/ 54 w 54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4">
                <a:moveTo>
                  <a:pt x="54" y="24"/>
                </a:moveTo>
                <a:lnTo>
                  <a:pt x="42" y="12"/>
                </a:lnTo>
                <a:lnTo>
                  <a:pt x="24" y="6"/>
                </a:lnTo>
                <a:lnTo>
                  <a:pt x="12" y="0"/>
                </a:lnTo>
                <a:lnTo>
                  <a:pt x="0" y="6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18" name="Freeform 1838"/>
          <p:cNvSpPr>
            <a:spLocks/>
          </p:cNvSpPr>
          <p:nvPr/>
        </p:nvSpPr>
        <p:spPr bwMode="auto">
          <a:xfrm>
            <a:off x="7700466" y="5702300"/>
            <a:ext cx="39688" cy="53975"/>
          </a:xfrm>
          <a:custGeom>
            <a:avLst/>
            <a:gdLst>
              <a:gd name="T0" fmla="*/ 2147483647 w 48"/>
              <a:gd name="T1" fmla="*/ 0 h 60"/>
              <a:gd name="T2" fmla="*/ 2147483647 w 48"/>
              <a:gd name="T3" fmla="*/ 2147483647 h 60"/>
              <a:gd name="T4" fmla="*/ 2147483647 w 48"/>
              <a:gd name="T5" fmla="*/ 2147483647 h 60"/>
              <a:gd name="T6" fmla="*/ 0 w 48"/>
              <a:gd name="T7" fmla="*/ 2147483647 h 60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60"/>
              <a:gd name="T14" fmla="*/ 48 w 48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60">
                <a:moveTo>
                  <a:pt x="48" y="0"/>
                </a:moveTo>
                <a:lnTo>
                  <a:pt x="36" y="6"/>
                </a:lnTo>
                <a:lnTo>
                  <a:pt x="24" y="24"/>
                </a:lnTo>
                <a:lnTo>
                  <a:pt x="0" y="6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19" name="Freeform 1839"/>
          <p:cNvSpPr>
            <a:spLocks/>
          </p:cNvSpPr>
          <p:nvPr/>
        </p:nvSpPr>
        <p:spPr bwMode="auto">
          <a:xfrm>
            <a:off x="7657604" y="5756275"/>
            <a:ext cx="42862" cy="85725"/>
          </a:xfrm>
          <a:custGeom>
            <a:avLst/>
            <a:gdLst>
              <a:gd name="T0" fmla="*/ 2147483647 w 54"/>
              <a:gd name="T1" fmla="*/ 0 h 96"/>
              <a:gd name="T2" fmla="*/ 2147483647 w 54"/>
              <a:gd name="T3" fmla="*/ 2147483647 h 96"/>
              <a:gd name="T4" fmla="*/ 2147483647 w 54"/>
              <a:gd name="T5" fmla="*/ 2147483647 h 96"/>
              <a:gd name="T6" fmla="*/ 2147483647 w 54"/>
              <a:gd name="T7" fmla="*/ 2147483647 h 96"/>
              <a:gd name="T8" fmla="*/ 0 w 54"/>
              <a:gd name="T9" fmla="*/ 2147483647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96"/>
              <a:gd name="T17" fmla="*/ 54 w 54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96">
                <a:moveTo>
                  <a:pt x="54" y="0"/>
                </a:moveTo>
                <a:lnTo>
                  <a:pt x="42" y="24"/>
                </a:lnTo>
                <a:lnTo>
                  <a:pt x="30" y="48"/>
                </a:lnTo>
                <a:lnTo>
                  <a:pt x="12" y="72"/>
                </a:lnTo>
                <a:lnTo>
                  <a:pt x="0" y="96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20" name="Freeform 1840"/>
          <p:cNvSpPr>
            <a:spLocks/>
          </p:cNvSpPr>
          <p:nvPr/>
        </p:nvSpPr>
        <p:spPr bwMode="auto">
          <a:xfrm>
            <a:off x="7611566" y="5842000"/>
            <a:ext cx="46038" cy="69850"/>
          </a:xfrm>
          <a:custGeom>
            <a:avLst/>
            <a:gdLst>
              <a:gd name="T0" fmla="*/ 2147483647 w 54"/>
              <a:gd name="T1" fmla="*/ 0 h 78"/>
              <a:gd name="T2" fmla="*/ 2147483647 w 54"/>
              <a:gd name="T3" fmla="*/ 2147483647 h 78"/>
              <a:gd name="T4" fmla="*/ 2147483647 w 54"/>
              <a:gd name="T5" fmla="*/ 2147483647 h 78"/>
              <a:gd name="T6" fmla="*/ 0 w 54"/>
              <a:gd name="T7" fmla="*/ 2147483647 h 78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78"/>
              <a:gd name="T14" fmla="*/ 54 w 54"/>
              <a:gd name="T15" fmla="*/ 78 h 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78">
                <a:moveTo>
                  <a:pt x="54" y="0"/>
                </a:moveTo>
                <a:lnTo>
                  <a:pt x="24" y="42"/>
                </a:lnTo>
                <a:lnTo>
                  <a:pt x="12" y="60"/>
                </a:lnTo>
                <a:lnTo>
                  <a:pt x="0" y="78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21" name="Freeform 1841"/>
          <p:cNvSpPr>
            <a:spLocks/>
          </p:cNvSpPr>
          <p:nvPr/>
        </p:nvSpPr>
        <p:spPr bwMode="auto">
          <a:xfrm>
            <a:off x="7567116" y="5911850"/>
            <a:ext cx="44450" cy="26988"/>
          </a:xfrm>
          <a:custGeom>
            <a:avLst/>
            <a:gdLst>
              <a:gd name="T0" fmla="*/ 2147483647 w 54"/>
              <a:gd name="T1" fmla="*/ 0 h 30"/>
              <a:gd name="T2" fmla="*/ 2147483647 w 54"/>
              <a:gd name="T3" fmla="*/ 2147483647 h 30"/>
              <a:gd name="T4" fmla="*/ 0 w 54"/>
              <a:gd name="T5" fmla="*/ 2147483647 h 30"/>
              <a:gd name="T6" fmla="*/ 0 60000 65536"/>
              <a:gd name="T7" fmla="*/ 0 60000 65536"/>
              <a:gd name="T8" fmla="*/ 0 60000 65536"/>
              <a:gd name="T9" fmla="*/ 0 w 54"/>
              <a:gd name="T10" fmla="*/ 0 h 30"/>
              <a:gd name="T11" fmla="*/ 54 w 54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30">
                <a:moveTo>
                  <a:pt x="54" y="0"/>
                </a:moveTo>
                <a:lnTo>
                  <a:pt x="24" y="18"/>
                </a:lnTo>
                <a:lnTo>
                  <a:pt x="0" y="3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22" name="Freeform 1842"/>
          <p:cNvSpPr>
            <a:spLocks/>
          </p:cNvSpPr>
          <p:nvPr/>
        </p:nvSpPr>
        <p:spPr bwMode="auto">
          <a:xfrm>
            <a:off x="7529016" y="5929313"/>
            <a:ext cx="38100" cy="9525"/>
          </a:xfrm>
          <a:custGeom>
            <a:avLst/>
            <a:gdLst>
              <a:gd name="T0" fmla="*/ 2147483647 w 48"/>
              <a:gd name="T1" fmla="*/ 2147483647 h 12"/>
              <a:gd name="T2" fmla="*/ 2147483647 w 48"/>
              <a:gd name="T3" fmla="*/ 2147483647 h 12"/>
              <a:gd name="T4" fmla="*/ 0 w 48"/>
              <a:gd name="T5" fmla="*/ 0 h 12"/>
              <a:gd name="T6" fmla="*/ 0 60000 65536"/>
              <a:gd name="T7" fmla="*/ 0 60000 65536"/>
              <a:gd name="T8" fmla="*/ 0 60000 65536"/>
              <a:gd name="T9" fmla="*/ 0 w 48"/>
              <a:gd name="T10" fmla="*/ 0 h 12"/>
              <a:gd name="T11" fmla="*/ 48 w 48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2">
                <a:moveTo>
                  <a:pt x="48" y="12"/>
                </a:moveTo>
                <a:lnTo>
                  <a:pt x="24" y="1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23" name="Freeform 1843"/>
          <p:cNvSpPr>
            <a:spLocks/>
          </p:cNvSpPr>
          <p:nvPr/>
        </p:nvSpPr>
        <p:spPr bwMode="auto">
          <a:xfrm>
            <a:off x="7484566" y="5891213"/>
            <a:ext cx="44450" cy="38100"/>
          </a:xfrm>
          <a:custGeom>
            <a:avLst/>
            <a:gdLst>
              <a:gd name="T0" fmla="*/ 2147483647 w 54"/>
              <a:gd name="T1" fmla="*/ 2147483647 h 42"/>
              <a:gd name="T2" fmla="*/ 2147483647 w 54"/>
              <a:gd name="T3" fmla="*/ 2147483647 h 42"/>
              <a:gd name="T4" fmla="*/ 0 w 54"/>
              <a:gd name="T5" fmla="*/ 0 h 42"/>
              <a:gd name="T6" fmla="*/ 0 60000 65536"/>
              <a:gd name="T7" fmla="*/ 0 60000 65536"/>
              <a:gd name="T8" fmla="*/ 0 60000 65536"/>
              <a:gd name="T9" fmla="*/ 0 w 54"/>
              <a:gd name="T10" fmla="*/ 0 h 42"/>
              <a:gd name="T11" fmla="*/ 54 w 5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42">
                <a:moveTo>
                  <a:pt x="54" y="42"/>
                </a:moveTo>
                <a:lnTo>
                  <a:pt x="30" y="2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24" name="Line 1844"/>
          <p:cNvSpPr>
            <a:spLocks noChangeShapeType="1"/>
          </p:cNvSpPr>
          <p:nvPr/>
        </p:nvSpPr>
        <p:spPr bwMode="auto">
          <a:xfrm flipH="1" flipV="1">
            <a:off x="7438529" y="5864225"/>
            <a:ext cx="46037" cy="269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25" name="Freeform 1845"/>
          <p:cNvSpPr>
            <a:spLocks/>
          </p:cNvSpPr>
          <p:nvPr/>
        </p:nvSpPr>
        <p:spPr bwMode="auto">
          <a:xfrm>
            <a:off x="7395666" y="5848350"/>
            <a:ext cx="42863" cy="15875"/>
          </a:xfrm>
          <a:custGeom>
            <a:avLst/>
            <a:gdLst>
              <a:gd name="T0" fmla="*/ 2147483647 w 54"/>
              <a:gd name="T1" fmla="*/ 2147483647 h 18"/>
              <a:gd name="T2" fmla="*/ 2147483647 w 54"/>
              <a:gd name="T3" fmla="*/ 2147483647 h 18"/>
              <a:gd name="T4" fmla="*/ 0 w 54"/>
              <a:gd name="T5" fmla="*/ 0 h 18"/>
              <a:gd name="T6" fmla="*/ 0 60000 65536"/>
              <a:gd name="T7" fmla="*/ 0 60000 65536"/>
              <a:gd name="T8" fmla="*/ 0 60000 65536"/>
              <a:gd name="T9" fmla="*/ 0 w 54"/>
              <a:gd name="T10" fmla="*/ 0 h 18"/>
              <a:gd name="T11" fmla="*/ 54 w 54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8">
                <a:moveTo>
                  <a:pt x="54" y="18"/>
                </a:moveTo>
                <a:lnTo>
                  <a:pt x="24" y="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26" name="Freeform 1846"/>
          <p:cNvSpPr>
            <a:spLocks/>
          </p:cNvSpPr>
          <p:nvPr/>
        </p:nvSpPr>
        <p:spPr bwMode="auto">
          <a:xfrm>
            <a:off x="7355979" y="5848350"/>
            <a:ext cx="39687" cy="0"/>
          </a:xfrm>
          <a:custGeom>
            <a:avLst/>
            <a:gdLst>
              <a:gd name="T0" fmla="*/ 2147483647 w 48"/>
              <a:gd name="T1" fmla="*/ 2147483647 w 48"/>
              <a:gd name="T2" fmla="*/ 0 w 48"/>
              <a:gd name="T3" fmla="*/ 0 60000 65536"/>
              <a:gd name="T4" fmla="*/ 0 60000 65536"/>
              <a:gd name="T5" fmla="*/ 0 60000 65536"/>
              <a:gd name="T6" fmla="*/ 0 w 48"/>
              <a:gd name="T7" fmla="*/ 48 w 4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48">
                <a:moveTo>
                  <a:pt x="48" y="0"/>
                </a:moveTo>
                <a:lnTo>
                  <a:pt x="24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27" name="Line 1847"/>
          <p:cNvSpPr>
            <a:spLocks noChangeShapeType="1"/>
          </p:cNvSpPr>
          <p:nvPr/>
        </p:nvSpPr>
        <p:spPr bwMode="auto">
          <a:xfrm flipH="1">
            <a:off x="7309941" y="5848350"/>
            <a:ext cx="4603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28" name="Line 1848"/>
          <p:cNvSpPr>
            <a:spLocks noChangeShapeType="1"/>
          </p:cNvSpPr>
          <p:nvPr/>
        </p:nvSpPr>
        <p:spPr bwMode="auto">
          <a:xfrm flipH="1" flipV="1">
            <a:off x="7265491" y="5842000"/>
            <a:ext cx="44450" cy="63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29" name="Freeform 1849"/>
          <p:cNvSpPr>
            <a:spLocks/>
          </p:cNvSpPr>
          <p:nvPr/>
        </p:nvSpPr>
        <p:spPr bwMode="auto">
          <a:xfrm>
            <a:off x="7222629" y="5826125"/>
            <a:ext cx="42862" cy="15875"/>
          </a:xfrm>
          <a:custGeom>
            <a:avLst/>
            <a:gdLst>
              <a:gd name="T0" fmla="*/ 2147483647 w 54"/>
              <a:gd name="T1" fmla="*/ 2147483647 h 18"/>
              <a:gd name="T2" fmla="*/ 2147483647 w 54"/>
              <a:gd name="T3" fmla="*/ 2147483647 h 18"/>
              <a:gd name="T4" fmla="*/ 0 w 54"/>
              <a:gd name="T5" fmla="*/ 0 h 18"/>
              <a:gd name="T6" fmla="*/ 0 60000 65536"/>
              <a:gd name="T7" fmla="*/ 0 60000 65536"/>
              <a:gd name="T8" fmla="*/ 0 60000 65536"/>
              <a:gd name="T9" fmla="*/ 0 w 54"/>
              <a:gd name="T10" fmla="*/ 0 h 18"/>
              <a:gd name="T11" fmla="*/ 54 w 54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8">
                <a:moveTo>
                  <a:pt x="54" y="18"/>
                </a:moveTo>
                <a:lnTo>
                  <a:pt x="24" y="1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30" name="Line 1850"/>
          <p:cNvSpPr>
            <a:spLocks noChangeShapeType="1"/>
          </p:cNvSpPr>
          <p:nvPr/>
        </p:nvSpPr>
        <p:spPr bwMode="auto">
          <a:xfrm flipH="1" flipV="1">
            <a:off x="7182941" y="5815013"/>
            <a:ext cx="39688" cy="111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31" name="Freeform 1851"/>
          <p:cNvSpPr>
            <a:spLocks/>
          </p:cNvSpPr>
          <p:nvPr/>
        </p:nvSpPr>
        <p:spPr bwMode="auto">
          <a:xfrm>
            <a:off x="7136904" y="5810250"/>
            <a:ext cx="46037" cy="4763"/>
          </a:xfrm>
          <a:custGeom>
            <a:avLst/>
            <a:gdLst>
              <a:gd name="T0" fmla="*/ 2147483647 w 54"/>
              <a:gd name="T1" fmla="*/ 2147483647 h 6"/>
              <a:gd name="T2" fmla="*/ 2147483647 w 54"/>
              <a:gd name="T3" fmla="*/ 0 h 6"/>
              <a:gd name="T4" fmla="*/ 0 w 54"/>
              <a:gd name="T5" fmla="*/ 0 h 6"/>
              <a:gd name="T6" fmla="*/ 0 60000 65536"/>
              <a:gd name="T7" fmla="*/ 0 60000 65536"/>
              <a:gd name="T8" fmla="*/ 0 60000 65536"/>
              <a:gd name="T9" fmla="*/ 0 w 54"/>
              <a:gd name="T10" fmla="*/ 0 h 6"/>
              <a:gd name="T11" fmla="*/ 54 w 54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6">
                <a:moveTo>
                  <a:pt x="54" y="6"/>
                </a:moveTo>
                <a:lnTo>
                  <a:pt x="30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32" name="Freeform 1852"/>
          <p:cNvSpPr>
            <a:spLocks/>
          </p:cNvSpPr>
          <p:nvPr/>
        </p:nvSpPr>
        <p:spPr bwMode="auto">
          <a:xfrm>
            <a:off x="7092454" y="5810250"/>
            <a:ext cx="44450" cy="22225"/>
          </a:xfrm>
          <a:custGeom>
            <a:avLst/>
            <a:gdLst>
              <a:gd name="T0" fmla="*/ 2147483647 w 54"/>
              <a:gd name="T1" fmla="*/ 0 h 24"/>
              <a:gd name="T2" fmla="*/ 2147483647 w 54"/>
              <a:gd name="T3" fmla="*/ 2147483647 h 24"/>
              <a:gd name="T4" fmla="*/ 0 w 54"/>
              <a:gd name="T5" fmla="*/ 2147483647 h 24"/>
              <a:gd name="T6" fmla="*/ 0 60000 65536"/>
              <a:gd name="T7" fmla="*/ 0 60000 65536"/>
              <a:gd name="T8" fmla="*/ 0 60000 65536"/>
              <a:gd name="T9" fmla="*/ 0 w 54"/>
              <a:gd name="T10" fmla="*/ 0 h 24"/>
              <a:gd name="T11" fmla="*/ 54 w 54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24">
                <a:moveTo>
                  <a:pt x="54" y="0"/>
                </a:moveTo>
                <a:lnTo>
                  <a:pt x="24" y="12"/>
                </a:lnTo>
                <a:lnTo>
                  <a:pt x="0" y="24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33" name="Line 1853"/>
          <p:cNvSpPr>
            <a:spLocks noChangeShapeType="1"/>
          </p:cNvSpPr>
          <p:nvPr/>
        </p:nvSpPr>
        <p:spPr bwMode="auto">
          <a:xfrm flipH="1">
            <a:off x="7048004" y="5832475"/>
            <a:ext cx="44450" cy="269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34" name="Freeform 1854"/>
          <p:cNvSpPr>
            <a:spLocks/>
          </p:cNvSpPr>
          <p:nvPr/>
        </p:nvSpPr>
        <p:spPr bwMode="auto">
          <a:xfrm>
            <a:off x="7008316" y="5859463"/>
            <a:ext cx="39688" cy="26987"/>
          </a:xfrm>
          <a:custGeom>
            <a:avLst/>
            <a:gdLst>
              <a:gd name="T0" fmla="*/ 2147483647 w 48"/>
              <a:gd name="T1" fmla="*/ 0 h 30"/>
              <a:gd name="T2" fmla="*/ 2147483647 w 48"/>
              <a:gd name="T3" fmla="*/ 2147483647 h 30"/>
              <a:gd name="T4" fmla="*/ 0 w 48"/>
              <a:gd name="T5" fmla="*/ 2147483647 h 30"/>
              <a:gd name="T6" fmla="*/ 0 60000 65536"/>
              <a:gd name="T7" fmla="*/ 0 60000 65536"/>
              <a:gd name="T8" fmla="*/ 0 60000 65536"/>
              <a:gd name="T9" fmla="*/ 0 w 48"/>
              <a:gd name="T10" fmla="*/ 0 h 30"/>
              <a:gd name="T11" fmla="*/ 48 w 48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30">
                <a:moveTo>
                  <a:pt x="48" y="0"/>
                </a:moveTo>
                <a:lnTo>
                  <a:pt x="24" y="18"/>
                </a:lnTo>
                <a:lnTo>
                  <a:pt x="0" y="3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35" name="Freeform 1855"/>
          <p:cNvSpPr>
            <a:spLocks/>
          </p:cNvSpPr>
          <p:nvPr/>
        </p:nvSpPr>
        <p:spPr bwMode="auto">
          <a:xfrm>
            <a:off x="6963866" y="5886450"/>
            <a:ext cx="44450" cy="4763"/>
          </a:xfrm>
          <a:custGeom>
            <a:avLst/>
            <a:gdLst>
              <a:gd name="T0" fmla="*/ 2147483647 w 54"/>
              <a:gd name="T1" fmla="*/ 0 h 6"/>
              <a:gd name="T2" fmla="*/ 2147483647 w 54"/>
              <a:gd name="T3" fmla="*/ 2147483647 h 6"/>
              <a:gd name="T4" fmla="*/ 2147483647 w 54"/>
              <a:gd name="T5" fmla="*/ 2147483647 h 6"/>
              <a:gd name="T6" fmla="*/ 0 w 54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6"/>
              <a:gd name="T14" fmla="*/ 54 w 54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6">
                <a:moveTo>
                  <a:pt x="54" y="0"/>
                </a:moveTo>
                <a:lnTo>
                  <a:pt x="30" y="6"/>
                </a:lnTo>
                <a:lnTo>
                  <a:pt x="12" y="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36" name="Freeform 1856"/>
          <p:cNvSpPr>
            <a:spLocks/>
          </p:cNvSpPr>
          <p:nvPr/>
        </p:nvSpPr>
        <p:spPr bwMode="auto">
          <a:xfrm>
            <a:off x="6919416" y="5837238"/>
            <a:ext cx="44450" cy="49212"/>
          </a:xfrm>
          <a:custGeom>
            <a:avLst/>
            <a:gdLst>
              <a:gd name="T0" fmla="*/ 2147483647 w 54"/>
              <a:gd name="T1" fmla="*/ 2147483647 h 54"/>
              <a:gd name="T2" fmla="*/ 2147483647 w 54"/>
              <a:gd name="T3" fmla="*/ 2147483647 h 54"/>
              <a:gd name="T4" fmla="*/ 0 w 54"/>
              <a:gd name="T5" fmla="*/ 0 h 54"/>
              <a:gd name="T6" fmla="*/ 0 60000 65536"/>
              <a:gd name="T7" fmla="*/ 0 60000 65536"/>
              <a:gd name="T8" fmla="*/ 0 60000 65536"/>
              <a:gd name="T9" fmla="*/ 0 w 54"/>
              <a:gd name="T10" fmla="*/ 0 h 54"/>
              <a:gd name="T11" fmla="*/ 54 w 54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54">
                <a:moveTo>
                  <a:pt x="54" y="54"/>
                </a:moveTo>
                <a:lnTo>
                  <a:pt x="24" y="3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37" name="Freeform 1857"/>
          <p:cNvSpPr>
            <a:spLocks/>
          </p:cNvSpPr>
          <p:nvPr/>
        </p:nvSpPr>
        <p:spPr bwMode="auto">
          <a:xfrm>
            <a:off x="6874966" y="5751513"/>
            <a:ext cx="44450" cy="85725"/>
          </a:xfrm>
          <a:custGeom>
            <a:avLst/>
            <a:gdLst>
              <a:gd name="T0" fmla="*/ 2147483647 w 54"/>
              <a:gd name="T1" fmla="*/ 2147483647 h 96"/>
              <a:gd name="T2" fmla="*/ 2147483647 w 54"/>
              <a:gd name="T3" fmla="*/ 2147483647 h 96"/>
              <a:gd name="T4" fmla="*/ 0 w 54"/>
              <a:gd name="T5" fmla="*/ 0 h 96"/>
              <a:gd name="T6" fmla="*/ 0 60000 65536"/>
              <a:gd name="T7" fmla="*/ 0 60000 65536"/>
              <a:gd name="T8" fmla="*/ 0 60000 65536"/>
              <a:gd name="T9" fmla="*/ 0 w 54"/>
              <a:gd name="T10" fmla="*/ 0 h 96"/>
              <a:gd name="T11" fmla="*/ 54 w 54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96">
                <a:moveTo>
                  <a:pt x="54" y="96"/>
                </a:moveTo>
                <a:lnTo>
                  <a:pt x="24" y="5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38" name="Freeform 1858"/>
          <p:cNvSpPr>
            <a:spLocks/>
          </p:cNvSpPr>
          <p:nvPr/>
        </p:nvSpPr>
        <p:spPr bwMode="auto">
          <a:xfrm>
            <a:off x="6828929" y="5643563"/>
            <a:ext cx="46037" cy="107950"/>
          </a:xfrm>
          <a:custGeom>
            <a:avLst/>
            <a:gdLst>
              <a:gd name="T0" fmla="*/ 2147483647 w 54"/>
              <a:gd name="T1" fmla="*/ 2147483647 h 120"/>
              <a:gd name="T2" fmla="*/ 2147483647 w 54"/>
              <a:gd name="T3" fmla="*/ 2147483647 h 120"/>
              <a:gd name="T4" fmla="*/ 0 w 54"/>
              <a:gd name="T5" fmla="*/ 0 h 120"/>
              <a:gd name="T6" fmla="*/ 0 60000 65536"/>
              <a:gd name="T7" fmla="*/ 0 60000 65536"/>
              <a:gd name="T8" fmla="*/ 0 60000 65536"/>
              <a:gd name="T9" fmla="*/ 0 w 54"/>
              <a:gd name="T10" fmla="*/ 0 h 120"/>
              <a:gd name="T11" fmla="*/ 54 w 54"/>
              <a:gd name="T12" fmla="*/ 120 h 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20">
                <a:moveTo>
                  <a:pt x="54" y="120"/>
                </a:moveTo>
                <a:lnTo>
                  <a:pt x="24" y="6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39" name="Freeform 1859"/>
          <p:cNvSpPr>
            <a:spLocks/>
          </p:cNvSpPr>
          <p:nvPr/>
        </p:nvSpPr>
        <p:spPr bwMode="auto">
          <a:xfrm>
            <a:off x="6789241" y="5535613"/>
            <a:ext cx="39688" cy="107950"/>
          </a:xfrm>
          <a:custGeom>
            <a:avLst/>
            <a:gdLst>
              <a:gd name="T0" fmla="*/ 2147483647 w 48"/>
              <a:gd name="T1" fmla="*/ 2147483647 h 120"/>
              <a:gd name="T2" fmla="*/ 2147483647 w 48"/>
              <a:gd name="T3" fmla="*/ 2147483647 h 120"/>
              <a:gd name="T4" fmla="*/ 2147483647 w 48"/>
              <a:gd name="T5" fmla="*/ 2147483647 h 120"/>
              <a:gd name="T6" fmla="*/ 0 w 48"/>
              <a:gd name="T7" fmla="*/ 0 h 120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120"/>
              <a:gd name="T14" fmla="*/ 48 w 48"/>
              <a:gd name="T15" fmla="*/ 120 h 1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120">
                <a:moveTo>
                  <a:pt x="48" y="120"/>
                </a:moveTo>
                <a:lnTo>
                  <a:pt x="24" y="60"/>
                </a:lnTo>
                <a:lnTo>
                  <a:pt x="12" y="3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40" name="Freeform 1860"/>
          <p:cNvSpPr>
            <a:spLocks/>
          </p:cNvSpPr>
          <p:nvPr/>
        </p:nvSpPr>
        <p:spPr bwMode="auto">
          <a:xfrm>
            <a:off x="6746379" y="5461000"/>
            <a:ext cx="42862" cy="74613"/>
          </a:xfrm>
          <a:custGeom>
            <a:avLst/>
            <a:gdLst>
              <a:gd name="T0" fmla="*/ 2147483647 w 54"/>
              <a:gd name="T1" fmla="*/ 2147483647 h 84"/>
              <a:gd name="T2" fmla="*/ 2147483647 w 54"/>
              <a:gd name="T3" fmla="*/ 2147483647 h 84"/>
              <a:gd name="T4" fmla="*/ 2147483647 w 54"/>
              <a:gd name="T5" fmla="*/ 2147483647 h 84"/>
              <a:gd name="T6" fmla="*/ 0 w 54"/>
              <a:gd name="T7" fmla="*/ 0 h 84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84"/>
              <a:gd name="T14" fmla="*/ 54 w 54"/>
              <a:gd name="T15" fmla="*/ 84 h 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84">
                <a:moveTo>
                  <a:pt x="54" y="84"/>
                </a:moveTo>
                <a:lnTo>
                  <a:pt x="30" y="36"/>
                </a:lnTo>
                <a:lnTo>
                  <a:pt x="12" y="1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41" name="Freeform 1861"/>
          <p:cNvSpPr>
            <a:spLocks/>
          </p:cNvSpPr>
          <p:nvPr/>
        </p:nvSpPr>
        <p:spPr bwMode="auto">
          <a:xfrm>
            <a:off x="6701929" y="5434013"/>
            <a:ext cx="44450" cy="26987"/>
          </a:xfrm>
          <a:custGeom>
            <a:avLst/>
            <a:gdLst>
              <a:gd name="T0" fmla="*/ 2147483647 w 54"/>
              <a:gd name="T1" fmla="*/ 2147483647 h 30"/>
              <a:gd name="T2" fmla="*/ 2147483647 w 54"/>
              <a:gd name="T3" fmla="*/ 2147483647 h 30"/>
              <a:gd name="T4" fmla="*/ 0 w 54"/>
              <a:gd name="T5" fmla="*/ 0 h 30"/>
              <a:gd name="T6" fmla="*/ 0 60000 65536"/>
              <a:gd name="T7" fmla="*/ 0 60000 65536"/>
              <a:gd name="T8" fmla="*/ 0 60000 65536"/>
              <a:gd name="T9" fmla="*/ 0 w 54"/>
              <a:gd name="T10" fmla="*/ 0 h 30"/>
              <a:gd name="T11" fmla="*/ 54 w 54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30">
                <a:moveTo>
                  <a:pt x="54" y="30"/>
                </a:moveTo>
                <a:lnTo>
                  <a:pt x="24" y="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42" name="Freeform 1862"/>
          <p:cNvSpPr>
            <a:spLocks/>
          </p:cNvSpPr>
          <p:nvPr/>
        </p:nvSpPr>
        <p:spPr bwMode="auto">
          <a:xfrm>
            <a:off x="6655891" y="5434013"/>
            <a:ext cx="46038" cy="26987"/>
          </a:xfrm>
          <a:custGeom>
            <a:avLst/>
            <a:gdLst>
              <a:gd name="T0" fmla="*/ 2147483647 w 54"/>
              <a:gd name="T1" fmla="*/ 0 h 30"/>
              <a:gd name="T2" fmla="*/ 2147483647 w 54"/>
              <a:gd name="T3" fmla="*/ 0 h 30"/>
              <a:gd name="T4" fmla="*/ 2147483647 w 54"/>
              <a:gd name="T5" fmla="*/ 2147483647 h 30"/>
              <a:gd name="T6" fmla="*/ 0 w 54"/>
              <a:gd name="T7" fmla="*/ 2147483647 h 30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30"/>
              <a:gd name="T14" fmla="*/ 54 w 54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30">
                <a:moveTo>
                  <a:pt x="54" y="0"/>
                </a:moveTo>
                <a:lnTo>
                  <a:pt x="42" y="0"/>
                </a:lnTo>
                <a:lnTo>
                  <a:pt x="24" y="12"/>
                </a:lnTo>
                <a:lnTo>
                  <a:pt x="0" y="3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43" name="Freeform 1863"/>
          <p:cNvSpPr>
            <a:spLocks/>
          </p:cNvSpPr>
          <p:nvPr/>
        </p:nvSpPr>
        <p:spPr bwMode="auto">
          <a:xfrm>
            <a:off x="6616204" y="5461000"/>
            <a:ext cx="39687" cy="58738"/>
          </a:xfrm>
          <a:custGeom>
            <a:avLst/>
            <a:gdLst>
              <a:gd name="T0" fmla="*/ 2147483647 w 48"/>
              <a:gd name="T1" fmla="*/ 0 h 66"/>
              <a:gd name="T2" fmla="*/ 2147483647 w 48"/>
              <a:gd name="T3" fmla="*/ 2147483647 h 66"/>
              <a:gd name="T4" fmla="*/ 0 w 48"/>
              <a:gd name="T5" fmla="*/ 2147483647 h 66"/>
              <a:gd name="T6" fmla="*/ 0 60000 65536"/>
              <a:gd name="T7" fmla="*/ 0 60000 65536"/>
              <a:gd name="T8" fmla="*/ 0 60000 65536"/>
              <a:gd name="T9" fmla="*/ 0 w 48"/>
              <a:gd name="T10" fmla="*/ 0 h 66"/>
              <a:gd name="T11" fmla="*/ 48 w 48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66">
                <a:moveTo>
                  <a:pt x="48" y="0"/>
                </a:moveTo>
                <a:lnTo>
                  <a:pt x="24" y="30"/>
                </a:lnTo>
                <a:lnTo>
                  <a:pt x="0" y="66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44" name="Freeform 1864"/>
          <p:cNvSpPr>
            <a:spLocks/>
          </p:cNvSpPr>
          <p:nvPr/>
        </p:nvSpPr>
        <p:spPr bwMode="auto">
          <a:xfrm>
            <a:off x="6573341" y="5519738"/>
            <a:ext cx="42863" cy="85725"/>
          </a:xfrm>
          <a:custGeom>
            <a:avLst/>
            <a:gdLst>
              <a:gd name="T0" fmla="*/ 2147483647 w 54"/>
              <a:gd name="T1" fmla="*/ 0 h 96"/>
              <a:gd name="T2" fmla="*/ 2147483647 w 54"/>
              <a:gd name="T3" fmla="*/ 2147483647 h 96"/>
              <a:gd name="T4" fmla="*/ 0 w 54"/>
              <a:gd name="T5" fmla="*/ 2147483647 h 96"/>
              <a:gd name="T6" fmla="*/ 0 60000 65536"/>
              <a:gd name="T7" fmla="*/ 0 60000 65536"/>
              <a:gd name="T8" fmla="*/ 0 60000 65536"/>
              <a:gd name="T9" fmla="*/ 0 w 54"/>
              <a:gd name="T10" fmla="*/ 0 h 96"/>
              <a:gd name="T11" fmla="*/ 54 w 54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96">
                <a:moveTo>
                  <a:pt x="54" y="0"/>
                </a:moveTo>
                <a:lnTo>
                  <a:pt x="30" y="48"/>
                </a:lnTo>
                <a:lnTo>
                  <a:pt x="0" y="96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45" name="Freeform 1865"/>
          <p:cNvSpPr>
            <a:spLocks/>
          </p:cNvSpPr>
          <p:nvPr/>
        </p:nvSpPr>
        <p:spPr bwMode="auto">
          <a:xfrm>
            <a:off x="6528891" y="5605463"/>
            <a:ext cx="44450" cy="80962"/>
          </a:xfrm>
          <a:custGeom>
            <a:avLst/>
            <a:gdLst>
              <a:gd name="T0" fmla="*/ 2147483647 w 54"/>
              <a:gd name="T1" fmla="*/ 0 h 90"/>
              <a:gd name="T2" fmla="*/ 2147483647 w 54"/>
              <a:gd name="T3" fmla="*/ 2147483647 h 90"/>
              <a:gd name="T4" fmla="*/ 0 w 54"/>
              <a:gd name="T5" fmla="*/ 2147483647 h 90"/>
              <a:gd name="T6" fmla="*/ 0 60000 65536"/>
              <a:gd name="T7" fmla="*/ 0 60000 65536"/>
              <a:gd name="T8" fmla="*/ 0 60000 65536"/>
              <a:gd name="T9" fmla="*/ 0 w 54"/>
              <a:gd name="T10" fmla="*/ 0 h 90"/>
              <a:gd name="T11" fmla="*/ 54 w 54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90">
                <a:moveTo>
                  <a:pt x="54" y="0"/>
                </a:moveTo>
                <a:lnTo>
                  <a:pt x="24" y="48"/>
                </a:lnTo>
                <a:lnTo>
                  <a:pt x="0" y="9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46" name="Freeform 1866"/>
          <p:cNvSpPr>
            <a:spLocks/>
          </p:cNvSpPr>
          <p:nvPr/>
        </p:nvSpPr>
        <p:spPr bwMode="auto">
          <a:xfrm>
            <a:off x="6482854" y="5686425"/>
            <a:ext cx="46037" cy="69850"/>
          </a:xfrm>
          <a:custGeom>
            <a:avLst/>
            <a:gdLst>
              <a:gd name="T0" fmla="*/ 2147483647 w 54"/>
              <a:gd name="T1" fmla="*/ 0 h 78"/>
              <a:gd name="T2" fmla="*/ 2147483647 w 54"/>
              <a:gd name="T3" fmla="*/ 2147483647 h 78"/>
              <a:gd name="T4" fmla="*/ 2147483647 w 54"/>
              <a:gd name="T5" fmla="*/ 2147483647 h 78"/>
              <a:gd name="T6" fmla="*/ 0 w 54"/>
              <a:gd name="T7" fmla="*/ 2147483647 h 78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78"/>
              <a:gd name="T14" fmla="*/ 54 w 54"/>
              <a:gd name="T15" fmla="*/ 78 h 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78">
                <a:moveTo>
                  <a:pt x="54" y="0"/>
                </a:moveTo>
                <a:lnTo>
                  <a:pt x="24" y="42"/>
                </a:lnTo>
                <a:lnTo>
                  <a:pt x="12" y="60"/>
                </a:lnTo>
                <a:lnTo>
                  <a:pt x="0" y="78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47" name="Freeform 1867"/>
          <p:cNvSpPr>
            <a:spLocks/>
          </p:cNvSpPr>
          <p:nvPr/>
        </p:nvSpPr>
        <p:spPr bwMode="auto">
          <a:xfrm>
            <a:off x="6443166" y="5756275"/>
            <a:ext cx="39688" cy="33338"/>
          </a:xfrm>
          <a:custGeom>
            <a:avLst/>
            <a:gdLst>
              <a:gd name="T0" fmla="*/ 2147483647 w 48"/>
              <a:gd name="T1" fmla="*/ 0 h 36"/>
              <a:gd name="T2" fmla="*/ 2147483647 w 48"/>
              <a:gd name="T3" fmla="*/ 2147483647 h 36"/>
              <a:gd name="T4" fmla="*/ 0 w 48"/>
              <a:gd name="T5" fmla="*/ 2147483647 h 36"/>
              <a:gd name="T6" fmla="*/ 0 60000 65536"/>
              <a:gd name="T7" fmla="*/ 0 60000 65536"/>
              <a:gd name="T8" fmla="*/ 0 60000 65536"/>
              <a:gd name="T9" fmla="*/ 0 w 48"/>
              <a:gd name="T10" fmla="*/ 0 h 36"/>
              <a:gd name="T11" fmla="*/ 48 w 48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36">
                <a:moveTo>
                  <a:pt x="48" y="0"/>
                </a:moveTo>
                <a:lnTo>
                  <a:pt x="24" y="24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48" name="Freeform 1868"/>
          <p:cNvSpPr>
            <a:spLocks/>
          </p:cNvSpPr>
          <p:nvPr/>
        </p:nvSpPr>
        <p:spPr bwMode="auto">
          <a:xfrm>
            <a:off x="6400304" y="5778500"/>
            <a:ext cx="42862" cy="11113"/>
          </a:xfrm>
          <a:custGeom>
            <a:avLst/>
            <a:gdLst>
              <a:gd name="T0" fmla="*/ 2147483647 w 54"/>
              <a:gd name="T1" fmla="*/ 2147483647 h 12"/>
              <a:gd name="T2" fmla="*/ 2147483647 w 54"/>
              <a:gd name="T3" fmla="*/ 2147483647 h 12"/>
              <a:gd name="T4" fmla="*/ 0 w 54"/>
              <a:gd name="T5" fmla="*/ 0 h 12"/>
              <a:gd name="T6" fmla="*/ 0 60000 65536"/>
              <a:gd name="T7" fmla="*/ 0 60000 65536"/>
              <a:gd name="T8" fmla="*/ 0 60000 65536"/>
              <a:gd name="T9" fmla="*/ 0 w 54"/>
              <a:gd name="T10" fmla="*/ 0 h 12"/>
              <a:gd name="T11" fmla="*/ 54 w 54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2">
                <a:moveTo>
                  <a:pt x="54" y="12"/>
                </a:moveTo>
                <a:lnTo>
                  <a:pt x="30" y="1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49" name="Freeform 1869"/>
          <p:cNvSpPr>
            <a:spLocks/>
          </p:cNvSpPr>
          <p:nvPr/>
        </p:nvSpPr>
        <p:spPr bwMode="auto">
          <a:xfrm>
            <a:off x="6354266" y="5713413"/>
            <a:ext cx="46038" cy="65087"/>
          </a:xfrm>
          <a:custGeom>
            <a:avLst/>
            <a:gdLst>
              <a:gd name="T0" fmla="*/ 2147483647 w 54"/>
              <a:gd name="T1" fmla="*/ 2147483647 h 72"/>
              <a:gd name="T2" fmla="*/ 2147483647 w 54"/>
              <a:gd name="T3" fmla="*/ 2147483647 h 72"/>
              <a:gd name="T4" fmla="*/ 2147483647 w 54"/>
              <a:gd name="T5" fmla="*/ 2147483647 h 72"/>
              <a:gd name="T6" fmla="*/ 0 w 54"/>
              <a:gd name="T7" fmla="*/ 0 h 72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72"/>
              <a:gd name="T14" fmla="*/ 54 w 54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72">
                <a:moveTo>
                  <a:pt x="54" y="72"/>
                </a:moveTo>
                <a:lnTo>
                  <a:pt x="24" y="42"/>
                </a:lnTo>
                <a:lnTo>
                  <a:pt x="12" y="2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50" name="Freeform 1870"/>
          <p:cNvSpPr>
            <a:spLocks/>
          </p:cNvSpPr>
          <p:nvPr/>
        </p:nvSpPr>
        <p:spPr bwMode="auto">
          <a:xfrm>
            <a:off x="6309816" y="5584825"/>
            <a:ext cx="44450" cy="128588"/>
          </a:xfrm>
          <a:custGeom>
            <a:avLst/>
            <a:gdLst>
              <a:gd name="T0" fmla="*/ 2147483647 w 54"/>
              <a:gd name="T1" fmla="*/ 2147483647 h 144"/>
              <a:gd name="T2" fmla="*/ 2147483647 w 54"/>
              <a:gd name="T3" fmla="*/ 2147483647 h 144"/>
              <a:gd name="T4" fmla="*/ 2147483647 w 54"/>
              <a:gd name="T5" fmla="*/ 2147483647 h 144"/>
              <a:gd name="T6" fmla="*/ 0 w 54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144"/>
              <a:gd name="T14" fmla="*/ 54 w 54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144">
                <a:moveTo>
                  <a:pt x="54" y="144"/>
                </a:moveTo>
                <a:lnTo>
                  <a:pt x="42" y="114"/>
                </a:lnTo>
                <a:lnTo>
                  <a:pt x="24" y="7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51" name="Freeform 1871"/>
          <p:cNvSpPr>
            <a:spLocks/>
          </p:cNvSpPr>
          <p:nvPr/>
        </p:nvSpPr>
        <p:spPr bwMode="auto">
          <a:xfrm>
            <a:off x="6271716" y="5407025"/>
            <a:ext cx="38100" cy="177800"/>
          </a:xfrm>
          <a:custGeom>
            <a:avLst/>
            <a:gdLst>
              <a:gd name="T0" fmla="*/ 2147483647 w 48"/>
              <a:gd name="T1" fmla="*/ 2147483647 h 198"/>
              <a:gd name="T2" fmla="*/ 2147483647 w 48"/>
              <a:gd name="T3" fmla="*/ 2147483647 h 198"/>
              <a:gd name="T4" fmla="*/ 0 w 48"/>
              <a:gd name="T5" fmla="*/ 0 h 198"/>
              <a:gd name="T6" fmla="*/ 0 60000 65536"/>
              <a:gd name="T7" fmla="*/ 0 60000 65536"/>
              <a:gd name="T8" fmla="*/ 0 60000 65536"/>
              <a:gd name="T9" fmla="*/ 0 w 48"/>
              <a:gd name="T10" fmla="*/ 0 h 198"/>
              <a:gd name="T11" fmla="*/ 48 w 48"/>
              <a:gd name="T12" fmla="*/ 198 h 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98">
                <a:moveTo>
                  <a:pt x="48" y="198"/>
                </a:moveTo>
                <a:lnTo>
                  <a:pt x="24" y="10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52" name="Freeform 1872"/>
          <p:cNvSpPr>
            <a:spLocks/>
          </p:cNvSpPr>
          <p:nvPr/>
        </p:nvSpPr>
        <p:spPr bwMode="auto">
          <a:xfrm>
            <a:off x="6225679" y="5191125"/>
            <a:ext cx="46037" cy="215900"/>
          </a:xfrm>
          <a:custGeom>
            <a:avLst/>
            <a:gdLst>
              <a:gd name="T0" fmla="*/ 2147483647 w 54"/>
              <a:gd name="T1" fmla="*/ 2147483647 h 240"/>
              <a:gd name="T2" fmla="*/ 2147483647 w 54"/>
              <a:gd name="T3" fmla="*/ 2147483647 h 240"/>
              <a:gd name="T4" fmla="*/ 2147483647 w 54"/>
              <a:gd name="T5" fmla="*/ 2147483647 h 240"/>
              <a:gd name="T6" fmla="*/ 0 w 54"/>
              <a:gd name="T7" fmla="*/ 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240"/>
              <a:gd name="T14" fmla="*/ 54 w 54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240">
                <a:moveTo>
                  <a:pt x="54" y="240"/>
                </a:moveTo>
                <a:lnTo>
                  <a:pt x="42" y="186"/>
                </a:lnTo>
                <a:lnTo>
                  <a:pt x="30" y="12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53" name="Freeform 1873"/>
          <p:cNvSpPr>
            <a:spLocks/>
          </p:cNvSpPr>
          <p:nvPr/>
        </p:nvSpPr>
        <p:spPr bwMode="auto">
          <a:xfrm>
            <a:off x="6181229" y="4970463"/>
            <a:ext cx="44450" cy="220662"/>
          </a:xfrm>
          <a:custGeom>
            <a:avLst/>
            <a:gdLst>
              <a:gd name="T0" fmla="*/ 2147483647 w 54"/>
              <a:gd name="T1" fmla="*/ 2147483647 h 246"/>
              <a:gd name="T2" fmla="*/ 2147483647 w 54"/>
              <a:gd name="T3" fmla="*/ 2147483647 h 246"/>
              <a:gd name="T4" fmla="*/ 2147483647 w 54"/>
              <a:gd name="T5" fmla="*/ 2147483647 h 246"/>
              <a:gd name="T6" fmla="*/ 0 w 54"/>
              <a:gd name="T7" fmla="*/ 0 h 246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246"/>
              <a:gd name="T14" fmla="*/ 54 w 54"/>
              <a:gd name="T15" fmla="*/ 246 h 2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246">
                <a:moveTo>
                  <a:pt x="54" y="246"/>
                </a:moveTo>
                <a:lnTo>
                  <a:pt x="24" y="120"/>
                </a:lnTo>
                <a:lnTo>
                  <a:pt x="12" y="6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54" name="Freeform 1874"/>
          <p:cNvSpPr>
            <a:spLocks/>
          </p:cNvSpPr>
          <p:nvPr/>
        </p:nvSpPr>
        <p:spPr bwMode="auto">
          <a:xfrm>
            <a:off x="6136779" y="4783138"/>
            <a:ext cx="44450" cy="187325"/>
          </a:xfrm>
          <a:custGeom>
            <a:avLst/>
            <a:gdLst>
              <a:gd name="T0" fmla="*/ 2147483647 w 54"/>
              <a:gd name="T1" fmla="*/ 2147483647 h 210"/>
              <a:gd name="T2" fmla="*/ 2147483647 w 54"/>
              <a:gd name="T3" fmla="*/ 2147483647 h 210"/>
              <a:gd name="T4" fmla="*/ 2147483647 w 54"/>
              <a:gd name="T5" fmla="*/ 2147483647 h 210"/>
              <a:gd name="T6" fmla="*/ 0 w 54"/>
              <a:gd name="T7" fmla="*/ 0 h 210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210"/>
              <a:gd name="T14" fmla="*/ 54 w 54"/>
              <a:gd name="T15" fmla="*/ 210 h 2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210">
                <a:moveTo>
                  <a:pt x="54" y="210"/>
                </a:moveTo>
                <a:lnTo>
                  <a:pt x="24" y="96"/>
                </a:lnTo>
                <a:lnTo>
                  <a:pt x="12" y="4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55" name="Freeform 1875"/>
          <p:cNvSpPr>
            <a:spLocks/>
          </p:cNvSpPr>
          <p:nvPr/>
        </p:nvSpPr>
        <p:spPr bwMode="auto">
          <a:xfrm>
            <a:off x="6097091" y="4675188"/>
            <a:ext cx="39688" cy="107950"/>
          </a:xfrm>
          <a:custGeom>
            <a:avLst/>
            <a:gdLst>
              <a:gd name="T0" fmla="*/ 2147483647 w 48"/>
              <a:gd name="T1" fmla="*/ 2147483647 h 120"/>
              <a:gd name="T2" fmla="*/ 2147483647 w 48"/>
              <a:gd name="T3" fmla="*/ 2147483647 h 120"/>
              <a:gd name="T4" fmla="*/ 2147483647 w 48"/>
              <a:gd name="T5" fmla="*/ 2147483647 h 120"/>
              <a:gd name="T6" fmla="*/ 2147483647 w 48"/>
              <a:gd name="T7" fmla="*/ 2147483647 h 120"/>
              <a:gd name="T8" fmla="*/ 0 w 48"/>
              <a:gd name="T9" fmla="*/ 0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120"/>
              <a:gd name="T17" fmla="*/ 48 w 48"/>
              <a:gd name="T18" fmla="*/ 120 h 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120">
                <a:moveTo>
                  <a:pt x="48" y="120"/>
                </a:moveTo>
                <a:lnTo>
                  <a:pt x="36" y="78"/>
                </a:lnTo>
                <a:lnTo>
                  <a:pt x="24" y="48"/>
                </a:lnTo>
                <a:lnTo>
                  <a:pt x="12" y="1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56" name="Freeform 1876"/>
          <p:cNvSpPr>
            <a:spLocks/>
          </p:cNvSpPr>
          <p:nvPr/>
        </p:nvSpPr>
        <p:spPr bwMode="auto">
          <a:xfrm>
            <a:off x="6052641" y="4664075"/>
            <a:ext cx="44450" cy="11113"/>
          </a:xfrm>
          <a:custGeom>
            <a:avLst/>
            <a:gdLst>
              <a:gd name="T0" fmla="*/ 2147483647 w 54"/>
              <a:gd name="T1" fmla="*/ 2147483647 h 12"/>
              <a:gd name="T2" fmla="*/ 2147483647 w 54"/>
              <a:gd name="T3" fmla="*/ 0 h 12"/>
              <a:gd name="T4" fmla="*/ 2147483647 w 54"/>
              <a:gd name="T5" fmla="*/ 0 h 12"/>
              <a:gd name="T6" fmla="*/ 2147483647 w 54"/>
              <a:gd name="T7" fmla="*/ 0 h 12"/>
              <a:gd name="T8" fmla="*/ 0 w 54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12"/>
              <a:gd name="T17" fmla="*/ 54 w 54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12">
                <a:moveTo>
                  <a:pt x="54" y="12"/>
                </a:moveTo>
                <a:lnTo>
                  <a:pt x="42" y="0"/>
                </a:lnTo>
                <a:lnTo>
                  <a:pt x="30" y="0"/>
                </a:lnTo>
                <a:lnTo>
                  <a:pt x="12" y="0"/>
                </a:lnTo>
                <a:lnTo>
                  <a:pt x="0" y="12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57" name="Freeform 1877"/>
          <p:cNvSpPr>
            <a:spLocks/>
          </p:cNvSpPr>
          <p:nvPr/>
        </p:nvSpPr>
        <p:spPr bwMode="auto">
          <a:xfrm>
            <a:off x="6006604" y="4675188"/>
            <a:ext cx="46037" cy="128587"/>
          </a:xfrm>
          <a:custGeom>
            <a:avLst/>
            <a:gdLst>
              <a:gd name="T0" fmla="*/ 2147483647 w 54"/>
              <a:gd name="T1" fmla="*/ 0 h 144"/>
              <a:gd name="T2" fmla="*/ 2147483647 w 54"/>
              <a:gd name="T3" fmla="*/ 2147483647 h 144"/>
              <a:gd name="T4" fmla="*/ 2147483647 w 54"/>
              <a:gd name="T5" fmla="*/ 2147483647 h 144"/>
              <a:gd name="T6" fmla="*/ 2147483647 w 54"/>
              <a:gd name="T7" fmla="*/ 2147483647 h 144"/>
              <a:gd name="T8" fmla="*/ 0 w 54"/>
              <a:gd name="T9" fmla="*/ 2147483647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144"/>
              <a:gd name="T17" fmla="*/ 54 w 54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144">
                <a:moveTo>
                  <a:pt x="54" y="0"/>
                </a:moveTo>
                <a:lnTo>
                  <a:pt x="42" y="24"/>
                </a:lnTo>
                <a:lnTo>
                  <a:pt x="24" y="54"/>
                </a:lnTo>
                <a:lnTo>
                  <a:pt x="12" y="96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58" name="Freeform 1878"/>
          <p:cNvSpPr>
            <a:spLocks/>
          </p:cNvSpPr>
          <p:nvPr/>
        </p:nvSpPr>
        <p:spPr bwMode="auto">
          <a:xfrm>
            <a:off x="5963741" y="4803775"/>
            <a:ext cx="42863" cy="242888"/>
          </a:xfrm>
          <a:custGeom>
            <a:avLst/>
            <a:gdLst>
              <a:gd name="T0" fmla="*/ 2147483647 w 54"/>
              <a:gd name="T1" fmla="*/ 0 h 270"/>
              <a:gd name="T2" fmla="*/ 2147483647 w 54"/>
              <a:gd name="T3" fmla="*/ 2147483647 h 270"/>
              <a:gd name="T4" fmla="*/ 2147483647 w 54"/>
              <a:gd name="T5" fmla="*/ 2147483647 h 270"/>
              <a:gd name="T6" fmla="*/ 2147483647 w 54"/>
              <a:gd name="T7" fmla="*/ 2147483647 h 270"/>
              <a:gd name="T8" fmla="*/ 0 w 54"/>
              <a:gd name="T9" fmla="*/ 2147483647 h 2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70"/>
              <a:gd name="T17" fmla="*/ 54 w 54"/>
              <a:gd name="T18" fmla="*/ 270 h 2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70">
                <a:moveTo>
                  <a:pt x="54" y="0"/>
                </a:moveTo>
                <a:lnTo>
                  <a:pt x="42" y="54"/>
                </a:lnTo>
                <a:lnTo>
                  <a:pt x="24" y="120"/>
                </a:lnTo>
                <a:lnTo>
                  <a:pt x="12" y="192"/>
                </a:lnTo>
                <a:lnTo>
                  <a:pt x="0" y="27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59" name="Freeform 1879"/>
          <p:cNvSpPr>
            <a:spLocks/>
          </p:cNvSpPr>
          <p:nvPr/>
        </p:nvSpPr>
        <p:spPr bwMode="auto">
          <a:xfrm>
            <a:off x="5919291" y="5046663"/>
            <a:ext cx="44450" cy="311150"/>
          </a:xfrm>
          <a:custGeom>
            <a:avLst/>
            <a:gdLst>
              <a:gd name="T0" fmla="*/ 2147483647 w 54"/>
              <a:gd name="T1" fmla="*/ 0 h 348"/>
              <a:gd name="T2" fmla="*/ 2147483647 w 54"/>
              <a:gd name="T3" fmla="*/ 2147483647 h 348"/>
              <a:gd name="T4" fmla="*/ 2147483647 w 54"/>
              <a:gd name="T5" fmla="*/ 2147483647 h 348"/>
              <a:gd name="T6" fmla="*/ 2147483647 w 54"/>
              <a:gd name="T7" fmla="*/ 2147483647 h 348"/>
              <a:gd name="T8" fmla="*/ 0 w 54"/>
              <a:gd name="T9" fmla="*/ 2147483647 h 3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348"/>
              <a:gd name="T17" fmla="*/ 54 w 54"/>
              <a:gd name="T18" fmla="*/ 348 h 3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348">
                <a:moveTo>
                  <a:pt x="54" y="0"/>
                </a:moveTo>
                <a:lnTo>
                  <a:pt x="42" y="84"/>
                </a:lnTo>
                <a:lnTo>
                  <a:pt x="24" y="168"/>
                </a:lnTo>
                <a:lnTo>
                  <a:pt x="12" y="258"/>
                </a:lnTo>
                <a:lnTo>
                  <a:pt x="0" y="348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60" name="Freeform 1880"/>
          <p:cNvSpPr>
            <a:spLocks/>
          </p:cNvSpPr>
          <p:nvPr/>
        </p:nvSpPr>
        <p:spPr bwMode="auto">
          <a:xfrm>
            <a:off x="5879604" y="5357813"/>
            <a:ext cx="39687" cy="307975"/>
          </a:xfrm>
          <a:custGeom>
            <a:avLst/>
            <a:gdLst>
              <a:gd name="T0" fmla="*/ 2147483647 w 48"/>
              <a:gd name="T1" fmla="*/ 0 h 342"/>
              <a:gd name="T2" fmla="*/ 2147483647 w 48"/>
              <a:gd name="T3" fmla="*/ 2147483647 h 342"/>
              <a:gd name="T4" fmla="*/ 2147483647 w 48"/>
              <a:gd name="T5" fmla="*/ 2147483647 h 342"/>
              <a:gd name="T6" fmla="*/ 2147483647 w 48"/>
              <a:gd name="T7" fmla="*/ 2147483647 h 342"/>
              <a:gd name="T8" fmla="*/ 0 w 48"/>
              <a:gd name="T9" fmla="*/ 2147483647 h 3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342"/>
              <a:gd name="T17" fmla="*/ 48 w 48"/>
              <a:gd name="T18" fmla="*/ 342 h 3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342">
                <a:moveTo>
                  <a:pt x="48" y="0"/>
                </a:moveTo>
                <a:lnTo>
                  <a:pt x="36" y="90"/>
                </a:lnTo>
                <a:lnTo>
                  <a:pt x="24" y="174"/>
                </a:lnTo>
                <a:lnTo>
                  <a:pt x="12" y="264"/>
                </a:lnTo>
                <a:lnTo>
                  <a:pt x="0" y="342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61" name="Freeform 1881"/>
          <p:cNvSpPr>
            <a:spLocks/>
          </p:cNvSpPr>
          <p:nvPr/>
        </p:nvSpPr>
        <p:spPr bwMode="auto">
          <a:xfrm>
            <a:off x="5833566" y="5665788"/>
            <a:ext cx="46038" cy="230187"/>
          </a:xfrm>
          <a:custGeom>
            <a:avLst/>
            <a:gdLst>
              <a:gd name="T0" fmla="*/ 2147483647 w 54"/>
              <a:gd name="T1" fmla="*/ 0 h 258"/>
              <a:gd name="T2" fmla="*/ 2147483647 w 54"/>
              <a:gd name="T3" fmla="*/ 2147483647 h 258"/>
              <a:gd name="T4" fmla="*/ 2147483647 w 54"/>
              <a:gd name="T5" fmla="*/ 2147483647 h 258"/>
              <a:gd name="T6" fmla="*/ 2147483647 w 54"/>
              <a:gd name="T7" fmla="*/ 2147483647 h 258"/>
              <a:gd name="T8" fmla="*/ 0 w 54"/>
              <a:gd name="T9" fmla="*/ 2147483647 h 2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58"/>
              <a:gd name="T17" fmla="*/ 54 w 54"/>
              <a:gd name="T18" fmla="*/ 258 h 2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58">
                <a:moveTo>
                  <a:pt x="54" y="0"/>
                </a:moveTo>
                <a:lnTo>
                  <a:pt x="42" y="72"/>
                </a:lnTo>
                <a:lnTo>
                  <a:pt x="30" y="144"/>
                </a:lnTo>
                <a:lnTo>
                  <a:pt x="12" y="204"/>
                </a:lnTo>
                <a:lnTo>
                  <a:pt x="0" y="258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62" name="Freeform 1882"/>
          <p:cNvSpPr>
            <a:spLocks/>
          </p:cNvSpPr>
          <p:nvPr/>
        </p:nvSpPr>
        <p:spPr bwMode="auto">
          <a:xfrm>
            <a:off x="5790704" y="5895975"/>
            <a:ext cx="42862" cy="119063"/>
          </a:xfrm>
          <a:custGeom>
            <a:avLst/>
            <a:gdLst>
              <a:gd name="T0" fmla="*/ 2147483647 w 54"/>
              <a:gd name="T1" fmla="*/ 0 h 132"/>
              <a:gd name="T2" fmla="*/ 2147483647 w 54"/>
              <a:gd name="T3" fmla="*/ 2147483647 h 132"/>
              <a:gd name="T4" fmla="*/ 2147483647 w 54"/>
              <a:gd name="T5" fmla="*/ 2147483647 h 132"/>
              <a:gd name="T6" fmla="*/ 2147483647 w 54"/>
              <a:gd name="T7" fmla="*/ 2147483647 h 132"/>
              <a:gd name="T8" fmla="*/ 0 w 54"/>
              <a:gd name="T9" fmla="*/ 2147483647 h 1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132"/>
              <a:gd name="T17" fmla="*/ 54 w 54"/>
              <a:gd name="T18" fmla="*/ 132 h 1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132">
                <a:moveTo>
                  <a:pt x="54" y="0"/>
                </a:moveTo>
                <a:lnTo>
                  <a:pt x="42" y="42"/>
                </a:lnTo>
                <a:lnTo>
                  <a:pt x="24" y="84"/>
                </a:lnTo>
                <a:lnTo>
                  <a:pt x="12" y="108"/>
                </a:lnTo>
                <a:lnTo>
                  <a:pt x="0" y="132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63" name="Freeform 1883"/>
          <p:cNvSpPr>
            <a:spLocks/>
          </p:cNvSpPr>
          <p:nvPr/>
        </p:nvSpPr>
        <p:spPr bwMode="auto">
          <a:xfrm>
            <a:off x="5746254" y="6015038"/>
            <a:ext cx="44450" cy="11112"/>
          </a:xfrm>
          <a:custGeom>
            <a:avLst/>
            <a:gdLst>
              <a:gd name="T0" fmla="*/ 2147483647 w 54"/>
              <a:gd name="T1" fmla="*/ 0 h 12"/>
              <a:gd name="T2" fmla="*/ 2147483647 w 54"/>
              <a:gd name="T3" fmla="*/ 2147483647 h 12"/>
              <a:gd name="T4" fmla="*/ 2147483647 w 54"/>
              <a:gd name="T5" fmla="*/ 2147483647 h 12"/>
              <a:gd name="T6" fmla="*/ 2147483647 w 54"/>
              <a:gd name="T7" fmla="*/ 2147483647 h 12"/>
              <a:gd name="T8" fmla="*/ 0 w 54"/>
              <a:gd name="T9" fmla="*/ 2147483647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12"/>
              <a:gd name="T17" fmla="*/ 54 w 54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12">
                <a:moveTo>
                  <a:pt x="54" y="0"/>
                </a:moveTo>
                <a:lnTo>
                  <a:pt x="42" y="12"/>
                </a:lnTo>
                <a:lnTo>
                  <a:pt x="24" y="12"/>
                </a:lnTo>
                <a:lnTo>
                  <a:pt x="12" y="12"/>
                </a:lnTo>
                <a:lnTo>
                  <a:pt x="0" y="12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64" name="Freeform 1884"/>
          <p:cNvSpPr>
            <a:spLocks/>
          </p:cNvSpPr>
          <p:nvPr/>
        </p:nvSpPr>
        <p:spPr bwMode="auto">
          <a:xfrm>
            <a:off x="5706566" y="6026150"/>
            <a:ext cx="39688" cy="0"/>
          </a:xfrm>
          <a:custGeom>
            <a:avLst/>
            <a:gdLst>
              <a:gd name="T0" fmla="*/ 2147483647 w 48"/>
              <a:gd name="T1" fmla="*/ 2147483647 w 48"/>
              <a:gd name="T2" fmla="*/ 0 w 48"/>
              <a:gd name="T3" fmla="*/ 0 60000 65536"/>
              <a:gd name="T4" fmla="*/ 0 60000 65536"/>
              <a:gd name="T5" fmla="*/ 0 60000 65536"/>
              <a:gd name="T6" fmla="*/ 0 w 48"/>
              <a:gd name="T7" fmla="*/ 48 w 4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48">
                <a:moveTo>
                  <a:pt x="48" y="0"/>
                </a:moveTo>
                <a:lnTo>
                  <a:pt x="24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65" name="Line 1885"/>
          <p:cNvSpPr>
            <a:spLocks noChangeShapeType="1"/>
          </p:cNvSpPr>
          <p:nvPr/>
        </p:nvSpPr>
        <p:spPr bwMode="auto">
          <a:xfrm flipH="1">
            <a:off x="5662116" y="6026150"/>
            <a:ext cx="444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66" name="Line 1886"/>
          <p:cNvSpPr>
            <a:spLocks noChangeShapeType="1"/>
          </p:cNvSpPr>
          <p:nvPr/>
        </p:nvSpPr>
        <p:spPr bwMode="auto">
          <a:xfrm flipH="1">
            <a:off x="5617666" y="6026150"/>
            <a:ext cx="444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67" name="Line 1887"/>
          <p:cNvSpPr>
            <a:spLocks noChangeShapeType="1"/>
          </p:cNvSpPr>
          <p:nvPr/>
        </p:nvSpPr>
        <p:spPr bwMode="auto">
          <a:xfrm flipH="1">
            <a:off x="5571629" y="6026150"/>
            <a:ext cx="4603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68" name="Line 1888"/>
          <p:cNvSpPr>
            <a:spLocks noChangeShapeType="1"/>
          </p:cNvSpPr>
          <p:nvPr/>
        </p:nvSpPr>
        <p:spPr bwMode="auto">
          <a:xfrm flipH="1">
            <a:off x="5531941" y="6026150"/>
            <a:ext cx="3968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69" name="Line 1889"/>
          <p:cNvSpPr>
            <a:spLocks noChangeShapeType="1"/>
          </p:cNvSpPr>
          <p:nvPr/>
        </p:nvSpPr>
        <p:spPr bwMode="auto">
          <a:xfrm flipH="1">
            <a:off x="5489079" y="6026150"/>
            <a:ext cx="428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70" name="Line 1890"/>
          <p:cNvSpPr>
            <a:spLocks noChangeShapeType="1"/>
          </p:cNvSpPr>
          <p:nvPr/>
        </p:nvSpPr>
        <p:spPr bwMode="auto">
          <a:xfrm flipH="1">
            <a:off x="5443041" y="6026150"/>
            <a:ext cx="4603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71" name="Line 1891"/>
          <p:cNvSpPr>
            <a:spLocks noChangeShapeType="1"/>
          </p:cNvSpPr>
          <p:nvPr/>
        </p:nvSpPr>
        <p:spPr bwMode="auto">
          <a:xfrm flipH="1">
            <a:off x="5398591" y="6026150"/>
            <a:ext cx="444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72" name="Line 1892"/>
          <p:cNvSpPr>
            <a:spLocks noChangeShapeType="1"/>
          </p:cNvSpPr>
          <p:nvPr/>
        </p:nvSpPr>
        <p:spPr bwMode="auto">
          <a:xfrm flipH="1">
            <a:off x="5358904" y="6026150"/>
            <a:ext cx="3968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73" name="Line 1894"/>
          <p:cNvSpPr>
            <a:spLocks noChangeShapeType="1"/>
          </p:cNvSpPr>
          <p:nvPr/>
        </p:nvSpPr>
        <p:spPr bwMode="auto">
          <a:xfrm flipH="1">
            <a:off x="8005266" y="6026150"/>
            <a:ext cx="42863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74" name="Line 1895"/>
          <p:cNvSpPr>
            <a:spLocks noChangeShapeType="1"/>
          </p:cNvSpPr>
          <p:nvPr/>
        </p:nvSpPr>
        <p:spPr bwMode="auto">
          <a:xfrm flipH="1">
            <a:off x="7959229" y="6026150"/>
            <a:ext cx="46037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75" name="Freeform 1896"/>
          <p:cNvSpPr>
            <a:spLocks/>
          </p:cNvSpPr>
          <p:nvPr/>
        </p:nvSpPr>
        <p:spPr bwMode="auto">
          <a:xfrm>
            <a:off x="7919541" y="6026150"/>
            <a:ext cx="39688" cy="4763"/>
          </a:xfrm>
          <a:custGeom>
            <a:avLst/>
            <a:gdLst>
              <a:gd name="T0" fmla="*/ 2147483647 w 48"/>
              <a:gd name="T1" fmla="*/ 0 h 6"/>
              <a:gd name="T2" fmla="*/ 2147483647 w 48"/>
              <a:gd name="T3" fmla="*/ 0 h 6"/>
              <a:gd name="T4" fmla="*/ 2147483647 w 48"/>
              <a:gd name="T5" fmla="*/ 2147483647 h 6"/>
              <a:gd name="T6" fmla="*/ 2147483647 w 48"/>
              <a:gd name="T7" fmla="*/ 2147483647 h 6"/>
              <a:gd name="T8" fmla="*/ 0 w 48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6"/>
              <a:gd name="T17" fmla="*/ 48 w 4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6">
                <a:moveTo>
                  <a:pt x="48" y="0"/>
                </a:moveTo>
                <a:lnTo>
                  <a:pt x="36" y="0"/>
                </a:lnTo>
                <a:lnTo>
                  <a:pt x="24" y="6"/>
                </a:lnTo>
                <a:lnTo>
                  <a:pt x="12" y="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76" name="Freeform 1897"/>
          <p:cNvSpPr>
            <a:spLocks/>
          </p:cNvSpPr>
          <p:nvPr/>
        </p:nvSpPr>
        <p:spPr bwMode="auto">
          <a:xfrm>
            <a:off x="7875091" y="5945188"/>
            <a:ext cx="44450" cy="80962"/>
          </a:xfrm>
          <a:custGeom>
            <a:avLst/>
            <a:gdLst>
              <a:gd name="T0" fmla="*/ 2147483647 w 54"/>
              <a:gd name="T1" fmla="*/ 2147483647 h 90"/>
              <a:gd name="T2" fmla="*/ 2147483647 w 54"/>
              <a:gd name="T3" fmla="*/ 2147483647 h 90"/>
              <a:gd name="T4" fmla="*/ 2147483647 w 54"/>
              <a:gd name="T5" fmla="*/ 2147483647 h 90"/>
              <a:gd name="T6" fmla="*/ 2147483647 w 54"/>
              <a:gd name="T7" fmla="*/ 2147483647 h 90"/>
              <a:gd name="T8" fmla="*/ 0 w 54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90"/>
              <a:gd name="T17" fmla="*/ 54 w 54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90">
                <a:moveTo>
                  <a:pt x="54" y="90"/>
                </a:moveTo>
                <a:lnTo>
                  <a:pt x="42" y="78"/>
                </a:lnTo>
                <a:lnTo>
                  <a:pt x="30" y="54"/>
                </a:lnTo>
                <a:lnTo>
                  <a:pt x="12" y="3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77" name="Freeform 1898"/>
          <p:cNvSpPr>
            <a:spLocks/>
          </p:cNvSpPr>
          <p:nvPr/>
        </p:nvSpPr>
        <p:spPr bwMode="auto">
          <a:xfrm>
            <a:off x="7830641" y="5815013"/>
            <a:ext cx="44450" cy="130175"/>
          </a:xfrm>
          <a:custGeom>
            <a:avLst/>
            <a:gdLst>
              <a:gd name="T0" fmla="*/ 2147483647 w 54"/>
              <a:gd name="T1" fmla="*/ 2147483647 h 144"/>
              <a:gd name="T2" fmla="*/ 2147483647 w 54"/>
              <a:gd name="T3" fmla="*/ 2147483647 h 144"/>
              <a:gd name="T4" fmla="*/ 2147483647 w 54"/>
              <a:gd name="T5" fmla="*/ 2147483647 h 144"/>
              <a:gd name="T6" fmla="*/ 2147483647 w 54"/>
              <a:gd name="T7" fmla="*/ 2147483647 h 144"/>
              <a:gd name="T8" fmla="*/ 0 w 54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144"/>
              <a:gd name="T17" fmla="*/ 54 w 54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144">
                <a:moveTo>
                  <a:pt x="54" y="144"/>
                </a:moveTo>
                <a:lnTo>
                  <a:pt x="42" y="108"/>
                </a:lnTo>
                <a:lnTo>
                  <a:pt x="24" y="72"/>
                </a:lnTo>
                <a:lnTo>
                  <a:pt x="12" y="3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78" name="Freeform 1899"/>
          <p:cNvSpPr>
            <a:spLocks/>
          </p:cNvSpPr>
          <p:nvPr/>
        </p:nvSpPr>
        <p:spPr bwMode="auto">
          <a:xfrm>
            <a:off x="7786191" y="5718175"/>
            <a:ext cx="44450" cy="96838"/>
          </a:xfrm>
          <a:custGeom>
            <a:avLst/>
            <a:gdLst>
              <a:gd name="T0" fmla="*/ 2147483647 w 54"/>
              <a:gd name="T1" fmla="*/ 2147483647 h 108"/>
              <a:gd name="T2" fmla="*/ 2147483647 w 54"/>
              <a:gd name="T3" fmla="*/ 2147483647 h 108"/>
              <a:gd name="T4" fmla="*/ 2147483647 w 54"/>
              <a:gd name="T5" fmla="*/ 2147483647 h 108"/>
              <a:gd name="T6" fmla="*/ 0 w 54"/>
              <a:gd name="T7" fmla="*/ 0 h 108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108"/>
              <a:gd name="T14" fmla="*/ 54 w 54"/>
              <a:gd name="T15" fmla="*/ 108 h 1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108">
                <a:moveTo>
                  <a:pt x="54" y="108"/>
                </a:moveTo>
                <a:lnTo>
                  <a:pt x="24" y="48"/>
                </a:lnTo>
                <a:lnTo>
                  <a:pt x="12" y="1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79" name="Freeform 1900"/>
          <p:cNvSpPr>
            <a:spLocks/>
          </p:cNvSpPr>
          <p:nvPr/>
        </p:nvSpPr>
        <p:spPr bwMode="auto">
          <a:xfrm>
            <a:off x="7740154" y="5697538"/>
            <a:ext cx="46037" cy="20637"/>
          </a:xfrm>
          <a:custGeom>
            <a:avLst/>
            <a:gdLst>
              <a:gd name="T0" fmla="*/ 2147483647 w 54"/>
              <a:gd name="T1" fmla="*/ 2147483647 h 24"/>
              <a:gd name="T2" fmla="*/ 2147483647 w 54"/>
              <a:gd name="T3" fmla="*/ 2147483647 h 24"/>
              <a:gd name="T4" fmla="*/ 2147483647 w 54"/>
              <a:gd name="T5" fmla="*/ 0 h 24"/>
              <a:gd name="T6" fmla="*/ 2147483647 w 54"/>
              <a:gd name="T7" fmla="*/ 0 h 24"/>
              <a:gd name="T8" fmla="*/ 0 w 54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4"/>
              <a:gd name="T17" fmla="*/ 54 w 54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4">
                <a:moveTo>
                  <a:pt x="54" y="24"/>
                </a:moveTo>
                <a:lnTo>
                  <a:pt x="42" y="12"/>
                </a:lnTo>
                <a:lnTo>
                  <a:pt x="24" y="0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80" name="Freeform 1901"/>
          <p:cNvSpPr>
            <a:spLocks/>
          </p:cNvSpPr>
          <p:nvPr/>
        </p:nvSpPr>
        <p:spPr bwMode="auto">
          <a:xfrm>
            <a:off x="7700466" y="5697538"/>
            <a:ext cx="39688" cy="53975"/>
          </a:xfrm>
          <a:custGeom>
            <a:avLst/>
            <a:gdLst>
              <a:gd name="T0" fmla="*/ 2147483647 w 48"/>
              <a:gd name="T1" fmla="*/ 0 h 60"/>
              <a:gd name="T2" fmla="*/ 2147483647 w 48"/>
              <a:gd name="T3" fmla="*/ 2147483647 h 60"/>
              <a:gd name="T4" fmla="*/ 2147483647 w 48"/>
              <a:gd name="T5" fmla="*/ 2147483647 h 60"/>
              <a:gd name="T6" fmla="*/ 0 w 48"/>
              <a:gd name="T7" fmla="*/ 2147483647 h 60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60"/>
              <a:gd name="T14" fmla="*/ 48 w 48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60">
                <a:moveTo>
                  <a:pt x="48" y="0"/>
                </a:moveTo>
                <a:lnTo>
                  <a:pt x="36" y="6"/>
                </a:lnTo>
                <a:lnTo>
                  <a:pt x="24" y="24"/>
                </a:lnTo>
                <a:lnTo>
                  <a:pt x="0" y="60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81" name="Freeform 1902"/>
          <p:cNvSpPr>
            <a:spLocks/>
          </p:cNvSpPr>
          <p:nvPr/>
        </p:nvSpPr>
        <p:spPr bwMode="auto">
          <a:xfrm>
            <a:off x="7657604" y="5751513"/>
            <a:ext cx="42862" cy="80962"/>
          </a:xfrm>
          <a:custGeom>
            <a:avLst/>
            <a:gdLst>
              <a:gd name="T0" fmla="*/ 2147483647 w 54"/>
              <a:gd name="T1" fmla="*/ 0 h 90"/>
              <a:gd name="T2" fmla="*/ 2147483647 w 54"/>
              <a:gd name="T3" fmla="*/ 2147483647 h 90"/>
              <a:gd name="T4" fmla="*/ 2147483647 w 54"/>
              <a:gd name="T5" fmla="*/ 2147483647 h 90"/>
              <a:gd name="T6" fmla="*/ 0 w 54"/>
              <a:gd name="T7" fmla="*/ 2147483647 h 90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90"/>
              <a:gd name="T14" fmla="*/ 54 w 54"/>
              <a:gd name="T15" fmla="*/ 90 h 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90">
                <a:moveTo>
                  <a:pt x="54" y="0"/>
                </a:moveTo>
                <a:lnTo>
                  <a:pt x="42" y="18"/>
                </a:lnTo>
                <a:lnTo>
                  <a:pt x="30" y="42"/>
                </a:lnTo>
                <a:lnTo>
                  <a:pt x="0" y="90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82" name="Freeform 1903"/>
          <p:cNvSpPr>
            <a:spLocks/>
          </p:cNvSpPr>
          <p:nvPr/>
        </p:nvSpPr>
        <p:spPr bwMode="auto">
          <a:xfrm>
            <a:off x="7611566" y="5832475"/>
            <a:ext cx="46038" cy="69850"/>
          </a:xfrm>
          <a:custGeom>
            <a:avLst/>
            <a:gdLst>
              <a:gd name="T0" fmla="*/ 2147483647 w 54"/>
              <a:gd name="T1" fmla="*/ 0 h 78"/>
              <a:gd name="T2" fmla="*/ 2147483647 w 54"/>
              <a:gd name="T3" fmla="*/ 2147483647 h 78"/>
              <a:gd name="T4" fmla="*/ 2147483647 w 54"/>
              <a:gd name="T5" fmla="*/ 2147483647 h 78"/>
              <a:gd name="T6" fmla="*/ 0 w 54"/>
              <a:gd name="T7" fmla="*/ 2147483647 h 78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78"/>
              <a:gd name="T14" fmla="*/ 54 w 54"/>
              <a:gd name="T15" fmla="*/ 78 h 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78">
                <a:moveTo>
                  <a:pt x="54" y="0"/>
                </a:moveTo>
                <a:lnTo>
                  <a:pt x="24" y="42"/>
                </a:lnTo>
                <a:lnTo>
                  <a:pt x="12" y="60"/>
                </a:lnTo>
                <a:lnTo>
                  <a:pt x="0" y="78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83" name="Freeform 1904"/>
          <p:cNvSpPr>
            <a:spLocks/>
          </p:cNvSpPr>
          <p:nvPr/>
        </p:nvSpPr>
        <p:spPr bwMode="auto">
          <a:xfrm>
            <a:off x="7567116" y="5902325"/>
            <a:ext cx="44450" cy="26988"/>
          </a:xfrm>
          <a:custGeom>
            <a:avLst/>
            <a:gdLst>
              <a:gd name="T0" fmla="*/ 2147483647 w 54"/>
              <a:gd name="T1" fmla="*/ 0 h 30"/>
              <a:gd name="T2" fmla="*/ 2147483647 w 54"/>
              <a:gd name="T3" fmla="*/ 2147483647 h 30"/>
              <a:gd name="T4" fmla="*/ 0 w 54"/>
              <a:gd name="T5" fmla="*/ 2147483647 h 30"/>
              <a:gd name="T6" fmla="*/ 0 60000 65536"/>
              <a:gd name="T7" fmla="*/ 0 60000 65536"/>
              <a:gd name="T8" fmla="*/ 0 60000 65536"/>
              <a:gd name="T9" fmla="*/ 0 w 54"/>
              <a:gd name="T10" fmla="*/ 0 h 30"/>
              <a:gd name="T11" fmla="*/ 54 w 54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30">
                <a:moveTo>
                  <a:pt x="54" y="0"/>
                </a:moveTo>
                <a:lnTo>
                  <a:pt x="24" y="24"/>
                </a:lnTo>
                <a:lnTo>
                  <a:pt x="0" y="30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84" name="Freeform 1905"/>
          <p:cNvSpPr>
            <a:spLocks/>
          </p:cNvSpPr>
          <p:nvPr/>
        </p:nvSpPr>
        <p:spPr bwMode="auto">
          <a:xfrm>
            <a:off x="7529016" y="5911850"/>
            <a:ext cx="38100" cy="17463"/>
          </a:xfrm>
          <a:custGeom>
            <a:avLst/>
            <a:gdLst>
              <a:gd name="T0" fmla="*/ 2147483647 w 48"/>
              <a:gd name="T1" fmla="*/ 2147483647 h 18"/>
              <a:gd name="T2" fmla="*/ 2147483647 w 48"/>
              <a:gd name="T3" fmla="*/ 2147483647 h 18"/>
              <a:gd name="T4" fmla="*/ 0 w 48"/>
              <a:gd name="T5" fmla="*/ 0 h 18"/>
              <a:gd name="T6" fmla="*/ 0 60000 65536"/>
              <a:gd name="T7" fmla="*/ 0 60000 65536"/>
              <a:gd name="T8" fmla="*/ 0 60000 65536"/>
              <a:gd name="T9" fmla="*/ 0 w 48"/>
              <a:gd name="T10" fmla="*/ 0 h 18"/>
              <a:gd name="T11" fmla="*/ 48 w 48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8">
                <a:moveTo>
                  <a:pt x="48" y="18"/>
                </a:moveTo>
                <a:lnTo>
                  <a:pt x="24" y="1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85" name="Freeform 1906"/>
          <p:cNvSpPr>
            <a:spLocks/>
          </p:cNvSpPr>
          <p:nvPr/>
        </p:nvSpPr>
        <p:spPr bwMode="auto">
          <a:xfrm>
            <a:off x="7484566" y="5875338"/>
            <a:ext cx="44450" cy="36512"/>
          </a:xfrm>
          <a:custGeom>
            <a:avLst/>
            <a:gdLst>
              <a:gd name="T0" fmla="*/ 2147483647 w 54"/>
              <a:gd name="T1" fmla="*/ 2147483647 h 42"/>
              <a:gd name="T2" fmla="*/ 2147483647 w 54"/>
              <a:gd name="T3" fmla="*/ 2147483647 h 42"/>
              <a:gd name="T4" fmla="*/ 0 w 54"/>
              <a:gd name="T5" fmla="*/ 0 h 42"/>
              <a:gd name="T6" fmla="*/ 0 60000 65536"/>
              <a:gd name="T7" fmla="*/ 0 60000 65536"/>
              <a:gd name="T8" fmla="*/ 0 60000 65536"/>
              <a:gd name="T9" fmla="*/ 0 w 54"/>
              <a:gd name="T10" fmla="*/ 0 h 42"/>
              <a:gd name="T11" fmla="*/ 54 w 5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42">
                <a:moveTo>
                  <a:pt x="54" y="42"/>
                </a:moveTo>
                <a:lnTo>
                  <a:pt x="30" y="2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86" name="Freeform 1907"/>
          <p:cNvSpPr>
            <a:spLocks/>
          </p:cNvSpPr>
          <p:nvPr/>
        </p:nvSpPr>
        <p:spPr bwMode="auto">
          <a:xfrm>
            <a:off x="7438529" y="5837238"/>
            <a:ext cx="46037" cy="38100"/>
          </a:xfrm>
          <a:custGeom>
            <a:avLst/>
            <a:gdLst>
              <a:gd name="T0" fmla="*/ 2147483647 w 54"/>
              <a:gd name="T1" fmla="*/ 2147483647 h 42"/>
              <a:gd name="T2" fmla="*/ 2147483647 w 54"/>
              <a:gd name="T3" fmla="*/ 2147483647 h 42"/>
              <a:gd name="T4" fmla="*/ 0 w 54"/>
              <a:gd name="T5" fmla="*/ 0 h 42"/>
              <a:gd name="T6" fmla="*/ 0 60000 65536"/>
              <a:gd name="T7" fmla="*/ 0 60000 65536"/>
              <a:gd name="T8" fmla="*/ 0 60000 65536"/>
              <a:gd name="T9" fmla="*/ 0 w 54"/>
              <a:gd name="T10" fmla="*/ 0 h 42"/>
              <a:gd name="T11" fmla="*/ 54 w 5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42">
                <a:moveTo>
                  <a:pt x="54" y="42"/>
                </a:moveTo>
                <a:lnTo>
                  <a:pt x="24" y="1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87" name="Freeform 1908"/>
          <p:cNvSpPr>
            <a:spLocks/>
          </p:cNvSpPr>
          <p:nvPr/>
        </p:nvSpPr>
        <p:spPr bwMode="auto">
          <a:xfrm>
            <a:off x="7395666" y="5821363"/>
            <a:ext cx="42863" cy="15875"/>
          </a:xfrm>
          <a:custGeom>
            <a:avLst/>
            <a:gdLst>
              <a:gd name="T0" fmla="*/ 2147483647 w 54"/>
              <a:gd name="T1" fmla="*/ 2147483647 h 18"/>
              <a:gd name="T2" fmla="*/ 2147483647 w 54"/>
              <a:gd name="T3" fmla="*/ 2147483647 h 18"/>
              <a:gd name="T4" fmla="*/ 0 w 54"/>
              <a:gd name="T5" fmla="*/ 0 h 18"/>
              <a:gd name="T6" fmla="*/ 0 60000 65536"/>
              <a:gd name="T7" fmla="*/ 0 60000 65536"/>
              <a:gd name="T8" fmla="*/ 0 60000 65536"/>
              <a:gd name="T9" fmla="*/ 0 w 54"/>
              <a:gd name="T10" fmla="*/ 0 h 18"/>
              <a:gd name="T11" fmla="*/ 54 w 54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8">
                <a:moveTo>
                  <a:pt x="54" y="18"/>
                </a:moveTo>
                <a:lnTo>
                  <a:pt x="24" y="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88" name="Freeform 1909"/>
          <p:cNvSpPr>
            <a:spLocks/>
          </p:cNvSpPr>
          <p:nvPr/>
        </p:nvSpPr>
        <p:spPr bwMode="auto">
          <a:xfrm>
            <a:off x="7355979" y="5821363"/>
            <a:ext cx="39687" cy="0"/>
          </a:xfrm>
          <a:custGeom>
            <a:avLst/>
            <a:gdLst>
              <a:gd name="T0" fmla="*/ 2147483647 w 48"/>
              <a:gd name="T1" fmla="*/ 2147483647 w 48"/>
              <a:gd name="T2" fmla="*/ 0 w 48"/>
              <a:gd name="T3" fmla="*/ 0 60000 65536"/>
              <a:gd name="T4" fmla="*/ 0 60000 65536"/>
              <a:gd name="T5" fmla="*/ 0 60000 65536"/>
              <a:gd name="T6" fmla="*/ 0 w 48"/>
              <a:gd name="T7" fmla="*/ 48 w 4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48">
                <a:moveTo>
                  <a:pt x="48" y="0"/>
                </a:moveTo>
                <a:lnTo>
                  <a:pt x="24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89" name="Line 1910"/>
          <p:cNvSpPr>
            <a:spLocks noChangeShapeType="1"/>
          </p:cNvSpPr>
          <p:nvPr/>
        </p:nvSpPr>
        <p:spPr bwMode="auto">
          <a:xfrm flipH="1">
            <a:off x="7309941" y="5821363"/>
            <a:ext cx="46038" cy="4762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90" name="Freeform 1911"/>
          <p:cNvSpPr>
            <a:spLocks/>
          </p:cNvSpPr>
          <p:nvPr/>
        </p:nvSpPr>
        <p:spPr bwMode="auto">
          <a:xfrm>
            <a:off x="7265491" y="5826125"/>
            <a:ext cx="44450" cy="11113"/>
          </a:xfrm>
          <a:custGeom>
            <a:avLst/>
            <a:gdLst>
              <a:gd name="T0" fmla="*/ 2147483647 w 54"/>
              <a:gd name="T1" fmla="*/ 0 h 12"/>
              <a:gd name="T2" fmla="*/ 2147483647 w 54"/>
              <a:gd name="T3" fmla="*/ 2147483647 h 12"/>
              <a:gd name="T4" fmla="*/ 0 w 54"/>
              <a:gd name="T5" fmla="*/ 2147483647 h 12"/>
              <a:gd name="T6" fmla="*/ 0 60000 65536"/>
              <a:gd name="T7" fmla="*/ 0 60000 65536"/>
              <a:gd name="T8" fmla="*/ 0 60000 65536"/>
              <a:gd name="T9" fmla="*/ 0 w 54"/>
              <a:gd name="T10" fmla="*/ 0 h 12"/>
              <a:gd name="T11" fmla="*/ 54 w 54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2">
                <a:moveTo>
                  <a:pt x="54" y="0"/>
                </a:moveTo>
                <a:lnTo>
                  <a:pt x="24" y="6"/>
                </a:lnTo>
                <a:lnTo>
                  <a:pt x="0" y="12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91" name="Line 1912"/>
          <p:cNvSpPr>
            <a:spLocks noChangeShapeType="1"/>
          </p:cNvSpPr>
          <p:nvPr/>
        </p:nvSpPr>
        <p:spPr bwMode="auto">
          <a:xfrm flipH="1">
            <a:off x="7222629" y="5837238"/>
            <a:ext cx="42862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92" name="Line 1913"/>
          <p:cNvSpPr>
            <a:spLocks noChangeShapeType="1"/>
          </p:cNvSpPr>
          <p:nvPr/>
        </p:nvSpPr>
        <p:spPr bwMode="auto">
          <a:xfrm flipH="1" flipV="1">
            <a:off x="7182941" y="5832475"/>
            <a:ext cx="39688" cy="4763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93" name="Line 1914"/>
          <p:cNvSpPr>
            <a:spLocks noChangeShapeType="1"/>
          </p:cNvSpPr>
          <p:nvPr/>
        </p:nvSpPr>
        <p:spPr bwMode="auto">
          <a:xfrm flipH="1" flipV="1">
            <a:off x="7136904" y="5821363"/>
            <a:ext cx="46037" cy="11112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94" name="Line 1915"/>
          <p:cNvSpPr>
            <a:spLocks noChangeShapeType="1"/>
          </p:cNvSpPr>
          <p:nvPr/>
        </p:nvSpPr>
        <p:spPr bwMode="auto">
          <a:xfrm flipH="1" flipV="1">
            <a:off x="7092454" y="5810250"/>
            <a:ext cx="44450" cy="11113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95" name="Freeform 1916"/>
          <p:cNvSpPr>
            <a:spLocks/>
          </p:cNvSpPr>
          <p:nvPr/>
        </p:nvSpPr>
        <p:spPr bwMode="auto">
          <a:xfrm>
            <a:off x="7048004" y="5799138"/>
            <a:ext cx="44450" cy="11112"/>
          </a:xfrm>
          <a:custGeom>
            <a:avLst/>
            <a:gdLst>
              <a:gd name="T0" fmla="*/ 2147483647 w 54"/>
              <a:gd name="T1" fmla="*/ 2147483647 h 12"/>
              <a:gd name="T2" fmla="*/ 2147483647 w 54"/>
              <a:gd name="T3" fmla="*/ 2147483647 h 12"/>
              <a:gd name="T4" fmla="*/ 0 w 54"/>
              <a:gd name="T5" fmla="*/ 0 h 12"/>
              <a:gd name="T6" fmla="*/ 0 60000 65536"/>
              <a:gd name="T7" fmla="*/ 0 60000 65536"/>
              <a:gd name="T8" fmla="*/ 0 60000 65536"/>
              <a:gd name="T9" fmla="*/ 0 w 54"/>
              <a:gd name="T10" fmla="*/ 0 h 12"/>
              <a:gd name="T11" fmla="*/ 54 w 54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2">
                <a:moveTo>
                  <a:pt x="54" y="12"/>
                </a:moveTo>
                <a:lnTo>
                  <a:pt x="24" y="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96" name="Line 1917"/>
          <p:cNvSpPr>
            <a:spLocks noChangeShapeType="1"/>
          </p:cNvSpPr>
          <p:nvPr/>
        </p:nvSpPr>
        <p:spPr bwMode="auto">
          <a:xfrm flipH="1" flipV="1">
            <a:off x="7008316" y="5778500"/>
            <a:ext cx="39688" cy="20638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97" name="Freeform 1918"/>
          <p:cNvSpPr>
            <a:spLocks/>
          </p:cNvSpPr>
          <p:nvPr/>
        </p:nvSpPr>
        <p:spPr bwMode="auto">
          <a:xfrm>
            <a:off x="6963866" y="5745163"/>
            <a:ext cx="44450" cy="33337"/>
          </a:xfrm>
          <a:custGeom>
            <a:avLst/>
            <a:gdLst>
              <a:gd name="T0" fmla="*/ 2147483647 w 54"/>
              <a:gd name="T1" fmla="*/ 2147483647 h 36"/>
              <a:gd name="T2" fmla="*/ 2147483647 w 54"/>
              <a:gd name="T3" fmla="*/ 2147483647 h 36"/>
              <a:gd name="T4" fmla="*/ 0 w 54"/>
              <a:gd name="T5" fmla="*/ 0 h 36"/>
              <a:gd name="T6" fmla="*/ 0 60000 65536"/>
              <a:gd name="T7" fmla="*/ 0 60000 65536"/>
              <a:gd name="T8" fmla="*/ 0 60000 65536"/>
              <a:gd name="T9" fmla="*/ 0 w 54"/>
              <a:gd name="T10" fmla="*/ 0 h 36"/>
              <a:gd name="T11" fmla="*/ 54 w 54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36">
                <a:moveTo>
                  <a:pt x="54" y="36"/>
                </a:moveTo>
                <a:lnTo>
                  <a:pt x="30" y="1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98" name="Freeform 1919"/>
          <p:cNvSpPr>
            <a:spLocks/>
          </p:cNvSpPr>
          <p:nvPr/>
        </p:nvSpPr>
        <p:spPr bwMode="auto">
          <a:xfrm>
            <a:off x="6919416" y="5691188"/>
            <a:ext cx="44450" cy="53975"/>
          </a:xfrm>
          <a:custGeom>
            <a:avLst/>
            <a:gdLst>
              <a:gd name="T0" fmla="*/ 2147483647 w 54"/>
              <a:gd name="T1" fmla="*/ 2147483647 h 60"/>
              <a:gd name="T2" fmla="*/ 2147483647 w 54"/>
              <a:gd name="T3" fmla="*/ 2147483647 h 60"/>
              <a:gd name="T4" fmla="*/ 0 w 54"/>
              <a:gd name="T5" fmla="*/ 0 h 60"/>
              <a:gd name="T6" fmla="*/ 0 60000 65536"/>
              <a:gd name="T7" fmla="*/ 0 60000 65536"/>
              <a:gd name="T8" fmla="*/ 0 60000 65536"/>
              <a:gd name="T9" fmla="*/ 0 w 54"/>
              <a:gd name="T10" fmla="*/ 0 h 60"/>
              <a:gd name="T11" fmla="*/ 54 w 54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60">
                <a:moveTo>
                  <a:pt x="54" y="60"/>
                </a:moveTo>
                <a:lnTo>
                  <a:pt x="24" y="3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99" name="Freeform 1920"/>
          <p:cNvSpPr>
            <a:spLocks/>
          </p:cNvSpPr>
          <p:nvPr/>
        </p:nvSpPr>
        <p:spPr bwMode="auto">
          <a:xfrm>
            <a:off x="6874966" y="5621338"/>
            <a:ext cx="44450" cy="69850"/>
          </a:xfrm>
          <a:custGeom>
            <a:avLst/>
            <a:gdLst>
              <a:gd name="T0" fmla="*/ 2147483647 w 54"/>
              <a:gd name="T1" fmla="*/ 2147483647 h 78"/>
              <a:gd name="T2" fmla="*/ 2147483647 w 54"/>
              <a:gd name="T3" fmla="*/ 2147483647 h 78"/>
              <a:gd name="T4" fmla="*/ 0 w 54"/>
              <a:gd name="T5" fmla="*/ 0 h 78"/>
              <a:gd name="T6" fmla="*/ 0 60000 65536"/>
              <a:gd name="T7" fmla="*/ 0 60000 65536"/>
              <a:gd name="T8" fmla="*/ 0 60000 65536"/>
              <a:gd name="T9" fmla="*/ 0 w 54"/>
              <a:gd name="T10" fmla="*/ 0 h 78"/>
              <a:gd name="T11" fmla="*/ 54 w 54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78">
                <a:moveTo>
                  <a:pt x="54" y="78"/>
                </a:moveTo>
                <a:lnTo>
                  <a:pt x="24" y="4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00" name="Freeform 1921"/>
          <p:cNvSpPr>
            <a:spLocks/>
          </p:cNvSpPr>
          <p:nvPr/>
        </p:nvSpPr>
        <p:spPr bwMode="auto">
          <a:xfrm>
            <a:off x="6828929" y="5551488"/>
            <a:ext cx="46037" cy="69850"/>
          </a:xfrm>
          <a:custGeom>
            <a:avLst/>
            <a:gdLst>
              <a:gd name="T0" fmla="*/ 2147483647 w 54"/>
              <a:gd name="T1" fmla="*/ 2147483647 h 78"/>
              <a:gd name="T2" fmla="*/ 2147483647 w 54"/>
              <a:gd name="T3" fmla="*/ 2147483647 h 78"/>
              <a:gd name="T4" fmla="*/ 0 w 54"/>
              <a:gd name="T5" fmla="*/ 0 h 78"/>
              <a:gd name="T6" fmla="*/ 0 60000 65536"/>
              <a:gd name="T7" fmla="*/ 0 60000 65536"/>
              <a:gd name="T8" fmla="*/ 0 60000 65536"/>
              <a:gd name="T9" fmla="*/ 0 w 54"/>
              <a:gd name="T10" fmla="*/ 0 h 78"/>
              <a:gd name="T11" fmla="*/ 54 w 54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78">
                <a:moveTo>
                  <a:pt x="54" y="78"/>
                </a:moveTo>
                <a:lnTo>
                  <a:pt x="24" y="3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01" name="Freeform 1922"/>
          <p:cNvSpPr>
            <a:spLocks/>
          </p:cNvSpPr>
          <p:nvPr/>
        </p:nvSpPr>
        <p:spPr bwMode="auto">
          <a:xfrm>
            <a:off x="6789241" y="5497513"/>
            <a:ext cx="39688" cy="53975"/>
          </a:xfrm>
          <a:custGeom>
            <a:avLst/>
            <a:gdLst>
              <a:gd name="T0" fmla="*/ 2147483647 w 48"/>
              <a:gd name="T1" fmla="*/ 2147483647 h 60"/>
              <a:gd name="T2" fmla="*/ 2147483647 w 48"/>
              <a:gd name="T3" fmla="*/ 2147483647 h 60"/>
              <a:gd name="T4" fmla="*/ 0 w 48"/>
              <a:gd name="T5" fmla="*/ 0 h 60"/>
              <a:gd name="T6" fmla="*/ 0 60000 65536"/>
              <a:gd name="T7" fmla="*/ 0 60000 65536"/>
              <a:gd name="T8" fmla="*/ 0 60000 65536"/>
              <a:gd name="T9" fmla="*/ 0 w 48"/>
              <a:gd name="T10" fmla="*/ 0 h 60"/>
              <a:gd name="T11" fmla="*/ 48 w 4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60">
                <a:moveTo>
                  <a:pt x="48" y="60"/>
                </a:moveTo>
                <a:lnTo>
                  <a:pt x="24" y="2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02" name="Freeform 1923"/>
          <p:cNvSpPr>
            <a:spLocks/>
          </p:cNvSpPr>
          <p:nvPr/>
        </p:nvSpPr>
        <p:spPr bwMode="auto">
          <a:xfrm>
            <a:off x="6746379" y="5481638"/>
            <a:ext cx="42862" cy="15875"/>
          </a:xfrm>
          <a:custGeom>
            <a:avLst/>
            <a:gdLst>
              <a:gd name="T0" fmla="*/ 2147483647 w 54"/>
              <a:gd name="T1" fmla="*/ 2147483647 h 18"/>
              <a:gd name="T2" fmla="*/ 2147483647 w 54"/>
              <a:gd name="T3" fmla="*/ 2147483647 h 18"/>
              <a:gd name="T4" fmla="*/ 0 w 54"/>
              <a:gd name="T5" fmla="*/ 0 h 18"/>
              <a:gd name="T6" fmla="*/ 0 60000 65536"/>
              <a:gd name="T7" fmla="*/ 0 60000 65536"/>
              <a:gd name="T8" fmla="*/ 0 60000 65536"/>
              <a:gd name="T9" fmla="*/ 0 w 54"/>
              <a:gd name="T10" fmla="*/ 0 h 18"/>
              <a:gd name="T11" fmla="*/ 54 w 54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8">
                <a:moveTo>
                  <a:pt x="54" y="18"/>
                </a:moveTo>
                <a:lnTo>
                  <a:pt x="30" y="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03" name="Freeform 1924"/>
          <p:cNvSpPr>
            <a:spLocks/>
          </p:cNvSpPr>
          <p:nvPr/>
        </p:nvSpPr>
        <p:spPr bwMode="auto">
          <a:xfrm>
            <a:off x="6701929" y="5481638"/>
            <a:ext cx="44450" cy="33337"/>
          </a:xfrm>
          <a:custGeom>
            <a:avLst/>
            <a:gdLst>
              <a:gd name="T0" fmla="*/ 2147483647 w 54"/>
              <a:gd name="T1" fmla="*/ 0 h 36"/>
              <a:gd name="T2" fmla="*/ 2147483647 w 54"/>
              <a:gd name="T3" fmla="*/ 2147483647 h 36"/>
              <a:gd name="T4" fmla="*/ 0 w 54"/>
              <a:gd name="T5" fmla="*/ 2147483647 h 36"/>
              <a:gd name="T6" fmla="*/ 0 60000 65536"/>
              <a:gd name="T7" fmla="*/ 0 60000 65536"/>
              <a:gd name="T8" fmla="*/ 0 60000 65536"/>
              <a:gd name="T9" fmla="*/ 0 w 54"/>
              <a:gd name="T10" fmla="*/ 0 h 36"/>
              <a:gd name="T11" fmla="*/ 54 w 54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36">
                <a:moveTo>
                  <a:pt x="54" y="0"/>
                </a:moveTo>
                <a:lnTo>
                  <a:pt x="24" y="12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04" name="Freeform 1925"/>
          <p:cNvSpPr>
            <a:spLocks/>
          </p:cNvSpPr>
          <p:nvPr/>
        </p:nvSpPr>
        <p:spPr bwMode="auto">
          <a:xfrm>
            <a:off x="6655891" y="5514975"/>
            <a:ext cx="46038" cy="74613"/>
          </a:xfrm>
          <a:custGeom>
            <a:avLst/>
            <a:gdLst>
              <a:gd name="T0" fmla="*/ 2147483647 w 54"/>
              <a:gd name="T1" fmla="*/ 0 h 84"/>
              <a:gd name="T2" fmla="*/ 2147483647 w 54"/>
              <a:gd name="T3" fmla="*/ 2147483647 h 84"/>
              <a:gd name="T4" fmla="*/ 2147483647 w 54"/>
              <a:gd name="T5" fmla="*/ 2147483647 h 84"/>
              <a:gd name="T6" fmla="*/ 0 w 54"/>
              <a:gd name="T7" fmla="*/ 2147483647 h 84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84"/>
              <a:gd name="T14" fmla="*/ 54 w 54"/>
              <a:gd name="T15" fmla="*/ 84 h 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84">
                <a:moveTo>
                  <a:pt x="54" y="0"/>
                </a:moveTo>
                <a:lnTo>
                  <a:pt x="42" y="18"/>
                </a:lnTo>
                <a:lnTo>
                  <a:pt x="24" y="36"/>
                </a:lnTo>
                <a:lnTo>
                  <a:pt x="0" y="84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05" name="Freeform 1926"/>
          <p:cNvSpPr>
            <a:spLocks/>
          </p:cNvSpPr>
          <p:nvPr/>
        </p:nvSpPr>
        <p:spPr bwMode="auto">
          <a:xfrm>
            <a:off x="6616204" y="5589588"/>
            <a:ext cx="39687" cy="96837"/>
          </a:xfrm>
          <a:custGeom>
            <a:avLst/>
            <a:gdLst>
              <a:gd name="T0" fmla="*/ 2147483647 w 48"/>
              <a:gd name="T1" fmla="*/ 0 h 108"/>
              <a:gd name="T2" fmla="*/ 2147483647 w 48"/>
              <a:gd name="T3" fmla="*/ 2147483647 h 108"/>
              <a:gd name="T4" fmla="*/ 0 w 48"/>
              <a:gd name="T5" fmla="*/ 2147483647 h 108"/>
              <a:gd name="T6" fmla="*/ 0 60000 65536"/>
              <a:gd name="T7" fmla="*/ 0 60000 65536"/>
              <a:gd name="T8" fmla="*/ 0 60000 65536"/>
              <a:gd name="T9" fmla="*/ 0 w 48"/>
              <a:gd name="T10" fmla="*/ 0 h 108"/>
              <a:gd name="T11" fmla="*/ 48 w 48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08">
                <a:moveTo>
                  <a:pt x="48" y="0"/>
                </a:moveTo>
                <a:lnTo>
                  <a:pt x="24" y="54"/>
                </a:lnTo>
                <a:lnTo>
                  <a:pt x="0" y="108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06" name="Freeform 1927"/>
          <p:cNvSpPr>
            <a:spLocks/>
          </p:cNvSpPr>
          <p:nvPr/>
        </p:nvSpPr>
        <p:spPr bwMode="auto">
          <a:xfrm>
            <a:off x="6573341" y="5686425"/>
            <a:ext cx="42863" cy="92075"/>
          </a:xfrm>
          <a:custGeom>
            <a:avLst/>
            <a:gdLst>
              <a:gd name="T0" fmla="*/ 2147483647 w 54"/>
              <a:gd name="T1" fmla="*/ 0 h 102"/>
              <a:gd name="T2" fmla="*/ 2147483647 w 54"/>
              <a:gd name="T3" fmla="*/ 2147483647 h 102"/>
              <a:gd name="T4" fmla="*/ 0 w 54"/>
              <a:gd name="T5" fmla="*/ 2147483647 h 102"/>
              <a:gd name="T6" fmla="*/ 0 60000 65536"/>
              <a:gd name="T7" fmla="*/ 0 60000 65536"/>
              <a:gd name="T8" fmla="*/ 0 60000 65536"/>
              <a:gd name="T9" fmla="*/ 0 w 54"/>
              <a:gd name="T10" fmla="*/ 0 h 102"/>
              <a:gd name="T11" fmla="*/ 54 w 54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02">
                <a:moveTo>
                  <a:pt x="54" y="0"/>
                </a:moveTo>
                <a:lnTo>
                  <a:pt x="30" y="54"/>
                </a:lnTo>
                <a:lnTo>
                  <a:pt x="0" y="102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07" name="Freeform 1928"/>
          <p:cNvSpPr>
            <a:spLocks/>
          </p:cNvSpPr>
          <p:nvPr/>
        </p:nvSpPr>
        <p:spPr bwMode="auto">
          <a:xfrm>
            <a:off x="6528891" y="5778500"/>
            <a:ext cx="44450" cy="58738"/>
          </a:xfrm>
          <a:custGeom>
            <a:avLst/>
            <a:gdLst>
              <a:gd name="T0" fmla="*/ 2147483647 w 54"/>
              <a:gd name="T1" fmla="*/ 0 h 66"/>
              <a:gd name="T2" fmla="*/ 2147483647 w 54"/>
              <a:gd name="T3" fmla="*/ 2147483647 h 66"/>
              <a:gd name="T4" fmla="*/ 2147483647 w 54"/>
              <a:gd name="T5" fmla="*/ 2147483647 h 66"/>
              <a:gd name="T6" fmla="*/ 0 w 54"/>
              <a:gd name="T7" fmla="*/ 2147483647 h 66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66"/>
              <a:gd name="T14" fmla="*/ 54 w 54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66">
                <a:moveTo>
                  <a:pt x="54" y="0"/>
                </a:moveTo>
                <a:lnTo>
                  <a:pt x="24" y="36"/>
                </a:lnTo>
                <a:lnTo>
                  <a:pt x="12" y="54"/>
                </a:lnTo>
                <a:lnTo>
                  <a:pt x="0" y="66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08" name="Freeform 1929"/>
          <p:cNvSpPr>
            <a:spLocks/>
          </p:cNvSpPr>
          <p:nvPr/>
        </p:nvSpPr>
        <p:spPr bwMode="auto">
          <a:xfrm>
            <a:off x="6482854" y="5837238"/>
            <a:ext cx="46037" cy="15875"/>
          </a:xfrm>
          <a:custGeom>
            <a:avLst/>
            <a:gdLst>
              <a:gd name="T0" fmla="*/ 2147483647 w 54"/>
              <a:gd name="T1" fmla="*/ 0 h 18"/>
              <a:gd name="T2" fmla="*/ 2147483647 w 54"/>
              <a:gd name="T3" fmla="*/ 2147483647 h 18"/>
              <a:gd name="T4" fmla="*/ 2147483647 w 54"/>
              <a:gd name="T5" fmla="*/ 2147483647 h 18"/>
              <a:gd name="T6" fmla="*/ 0 w 54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18"/>
              <a:gd name="T14" fmla="*/ 54 w 54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18">
                <a:moveTo>
                  <a:pt x="54" y="0"/>
                </a:moveTo>
                <a:lnTo>
                  <a:pt x="24" y="12"/>
                </a:lnTo>
                <a:lnTo>
                  <a:pt x="12" y="18"/>
                </a:lnTo>
                <a:lnTo>
                  <a:pt x="0" y="12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09" name="Freeform 1930"/>
          <p:cNvSpPr>
            <a:spLocks/>
          </p:cNvSpPr>
          <p:nvPr/>
        </p:nvSpPr>
        <p:spPr bwMode="auto">
          <a:xfrm>
            <a:off x="6443166" y="5794375"/>
            <a:ext cx="39688" cy="53975"/>
          </a:xfrm>
          <a:custGeom>
            <a:avLst/>
            <a:gdLst>
              <a:gd name="T0" fmla="*/ 2147483647 w 48"/>
              <a:gd name="T1" fmla="*/ 2147483647 h 60"/>
              <a:gd name="T2" fmla="*/ 2147483647 w 48"/>
              <a:gd name="T3" fmla="*/ 2147483647 h 60"/>
              <a:gd name="T4" fmla="*/ 2147483647 w 48"/>
              <a:gd name="T5" fmla="*/ 2147483647 h 60"/>
              <a:gd name="T6" fmla="*/ 0 w 48"/>
              <a:gd name="T7" fmla="*/ 0 h 60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60"/>
              <a:gd name="T14" fmla="*/ 48 w 48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60">
                <a:moveTo>
                  <a:pt x="48" y="60"/>
                </a:moveTo>
                <a:lnTo>
                  <a:pt x="36" y="54"/>
                </a:lnTo>
                <a:lnTo>
                  <a:pt x="24" y="3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10" name="Freeform 1931"/>
          <p:cNvSpPr>
            <a:spLocks/>
          </p:cNvSpPr>
          <p:nvPr/>
        </p:nvSpPr>
        <p:spPr bwMode="auto">
          <a:xfrm>
            <a:off x="6400304" y="5686425"/>
            <a:ext cx="42862" cy="107950"/>
          </a:xfrm>
          <a:custGeom>
            <a:avLst/>
            <a:gdLst>
              <a:gd name="T0" fmla="*/ 2147483647 w 54"/>
              <a:gd name="T1" fmla="*/ 2147483647 h 120"/>
              <a:gd name="T2" fmla="*/ 2147483647 w 54"/>
              <a:gd name="T3" fmla="*/ 2147483647 h 120"/>
              <a:gd name="T4" fmla="*/ 0 w 54"/>
              <a:gd name="T5" fmla="*/ 0 h 120"/>
              <a:gd name="T6" fmla="*/ 0 60000 65536"/>
              <a:gd name="T7" fmla="*/ 0 60000 65536"/>
              <a:gd name="T8" fmla="*/ 0 60000 65536"/>
              <a:gd name="T9" fmla="*/ 0 w 54"/>
              <a:gd name="T10" fmla="*/ 0 h 120"/>
              <a:gd name="T11" fmla="*/ 54 w 54"/>
              <a:gd name="T12" fmla="*/ 120 h 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20">
                <a:moveTo>
                  <a:pt x="54" y="120"/>
                </a:moveTo>
                <a:lnTo>
                  <a:pt x="30" y="6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11" name="Freeform 1932"/>
          <p:cNvSpPr>
            <a:spLocks/>
          </p:cNvSpPr>
          <p:nvPr/>
        </p:nvSpPr>
        <p:spPr bwMode="auto">
          <a:xfrm>
            <a:off x="6354266" y="5530850"/>
            <a:ext cx="46038" cy="155575"/>
          </a:xfrm>
          <a:custGeom>
            <a:avLst/>
            <a:gdLst>
              <a:gd name="T0" fmla="*/ 2147483647 w 54"/>
              <a:gd name="T1" fmla="*/ 2147483647 h 174"/>
              <a:gd name="T2" fmla="*/ 2147483647 w 54"/>
              <a:gd name="T3" fmla="*/ 2147483647 h 174"/>
              <a:gd name="T4" fmla="*/ 2147483647 w 54"/>
              <a:gd name="T5" fmla="*/ 2147483647 h 174"/>
              <a:gd name="T6" fmla="*/ 0 w 54"/>
              <a:gd name="T7" fmla="*/ 0 h 174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174"/>
              <a:gd name="T14" fmla="*/ 54 w 54"/>
              <a:gd name="T15" fmla="*/ 174 h 1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174">
                <a:moveTo>
                  <a:pt x="54" y="174"/>
                </a:moveTo>
                <a:lnTo>
                  <a:pt x="42" y="132"/>
                </a:lnTo>
                <a:lnTo>
                  <a:pt x="24" y="9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12" name="Freeform 1933"/>
          <p:cNvSpPr>
            <a:spLocks/>
          </p:cNvSpPr>
          <p:nvPr/>
        </p:nvSpPr>
        <p:spPr bwMode="auto">
          <a:xfrm>
            <a:off x="6309816" y="5364163"/>
            <a:ext cx="44450" cy="166687"/>
          </a:xfrm>
          <a:custGeom>
            <a:avLst/>
            <a:gdLst>
              <a:gd name="T0" fmla="*/ 2147483647 w 54"/>
              <a:gd name="T1" fmla="*/ 2147483647 h 186"/>
              <a:gd name="T2" fmla="*/ 2147483647 w 54"/>
              <a:gd name="T3" fmla="*/ 2147483647 h 186"/>
              <a:gd name="T4" fmla="*/ 0 w 54"/>
              <a:gd name="T5" fmla="*/ 0 h 186"/>
              <a:gd name="T6" fmla="*/ 0 60000 65536"/>
              <a:gd name="T7" fmla="*/ 0 60000 65536"/>
              <a:gd name="T8" fmla="*/ 0 60000 65536"/>
              <a:gd name="T9" fmla="*/ 0 w 54"/>
              <a:gd name="T10" fmla="*/ 0 h 186"/>
              <a:gd name="T11" fmla="*/ 54 w 54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86">
                <a:moveTo>
                  <a:pt x="54" y="186"/>
                </a:moveTo>
                <a:lnTo>
                  <a:pt x="24" y="9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13" name="Freeform 1934"/>
          <p:cNvSpPr>
            <a:spLocks/>
          </p:cNvSpPr>
          <p:nvPr/>
        </p:nvSpPr>
        <p:spPr bwMode="auto">
          <a:xfrm>
            <a:off x="6271716" y="5213350"/>
            <a:ext cx="38100" cy="150813"/>
          </a:xfrm>
          <a:custGeom>
            <a:avLst/>
            <a:gdLst>
              <a:gd name="T0" fmla="*/ 2147483647 w 48"/>
              <a:gd name="T1" fmla="*/ 2147483647 h 168"/>
              <a:gd name="T2" fmla="*/ 2147483647 w 48"/>
              <a:gd name="T3" fmla="*/ 2147483647 h 168"/>
              <a:gd name="T4" fmla="*/ 2147483647 w 48"/>
              <a:gd name="T5" fmla="*/ 2147483647 h 168"/>
              <a:gd name="T6" fmla="*/ 0 w 48"/>
              <a:gd name="T7" fmla="*/ 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168"/>
              <a:gd name="T14" fmla="*/ 48 w 4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168">
                <a:moveTo>
                  <a:pt x="48" y="168"/>
                </a:moveTo>
                <a:lnTo>
                  <a:pt x="24" y="78"/>
                </a:lnTo>
                <a:lnTo>
                  <a:pt x="12" y="3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14" name="Freeform 1935"/>
          <p:cNvSpPr>
            <a:spLocks/>
          </p:cNvSpPr>
          <p:nvPr/>
        </p:nvSpPr>
        <p:spPr bwMode="auto">
          <a:xfrm>
            <a:off x="6225679" y="5121275"/>
            <a:ext cx="46037" cy="92075"/>
          </a:xfrm>
          <a:custGeom>
            <a:avLst/>
            <a:gdLst>
              <a:gd name="T0" fmla="*/ 2147483647 w 54"/>
              <a:gd name="T1" fmla="*/ 2147483647 h 102"/>
              <a:gd name="T2" fmla="*/ 2147483647 w 54"/>
              <a:gd name="T3" fmla="*/ 2147483647 h 102"/>
              <a:gd name="T4" fmla="*/ 2147483647 w 54"/>
              <a:gd name="T5" fmla="*/ 2147483647 h 102"/>
              <a:gd name="T6" fmla="*/ 2147483647 w 54"/>
              <a:gd name="T7" fmla="*/ 2147483647 h 102"/>
              <a:gd name="T8" fmla="*/ 0 w 54"/>
              <a:gd name="T9" fmla="*/ 0 h 1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102"/>
              <a:gd name="T17" fmla="*/ 54 w 54"/>
              <a:gd name="T18" fmla="*/ 102 h 1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102">
                <a:moveTo>
                  <a:pt x="54" y="102"/>
                </a:moveTo>
                <a:lnTo>
                  <a:pt x="42" y="72"/>
                </a:lnTo>
                <a:lnTo>
                  <a:pt x="30" y="42"/>
                </a:lnTo>
                <a:lnTo>
                  <a:pt x="12" y="1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15" name="Freeform 1936"/>
          <p:cNvSpPr>
            <a:spLocks/>
          </p:cNvSpPr>
          <p:nvPr/>
        </p:nvSpPr>
        <p:spPr bwMode="auto">
          <a:xfrm>
            <a:off x="6181229" y="5100638"/>
            <a:ext cx="44450" cy="20637"/>
          </a:xfrm>
          <a:custGeom>
            <a:avLst/>
            <a:gdLst>
              <a:gd name="T0" fmla="*/ 2147483647 w 54"/>
              <a:gd name="T1" fmla="*/ 2147483647 h 24"/>
              <a:gd name="T2" fmla="*/ 2147483647 w 54"/>
              <a:gd name="T3" fmla="*/ 2147483647 h 24"/>
              <a:gd name="T4" fmla="*/ 2147483647 w 54"/>
              <a:gd name="T5" fmla="*/ 0 h 24"/>
              <a:gd name="T6" fmla="*/ 2147483647 w 54"/>
              <a:gd name="T7" fmla="*/ 0 h 24"/>
              <a:gd name="T8" fmla="*/ 0 w 54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24"/>
              <a:gd name="T17" fmla="*/ 54 w 54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24">
                <a:moveTo>
                  <a:pt x="54" y="24"/>
                </a:moveTo>
                <a:lnTo>
                  <a:pt x="42" y="12"/>
                </a:lnTo>
                <a:lnTo>
                  <a:pt x="24" y="0"/>
                </a:lnTo>
                <a:lnTo>
                  <a:pt x="12" y="0"/>
                </a:lnTo>
                <a:lnTo>
                  <a:pt x="0" y="6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16" name="Freeform 1937"/>
          <p:cNvSpPr>
            <a:spLocks/>
          </p:cNvSpPr>
          <p:nvPr/>
        </p:nvSpPr>
        <p:spPr bwMode="auto">
          <a:xfrm>
            <a:off x="6136779" y="5105400"/>
            <a:ext cx="44450" cy="85725"/>
          </a:xfrm>
          <a:custGeom>
            <a:avLst/>
            <a:gdLst>
              <a:gd name="T0" fmla="*/ 2147483647 w 54"/>
              <a:gd name="T1" fmla="*/ 0 h 96"/>
              <a:gd name="T2" fmla="*/ 2147483647 w 54"/>
              <a:gd name="T3" fmla="*/ 2147483647 h 96"/>
              <a:gd name="T4" fmla="*/ 2147483647 w 54"/>
              <a:gd name="T5" fmla="*/ 2147483647 h 96"/>
              <a:gd name="T6" fmla="*/ 2147483647 w 54"/>
              <a:gd name="T7" fmla="*/ 2147483647 h 96"/>
              <a:gd name="T8" fmla="*/ 0 w 54"/>
              <a:gd name="T9" fmla="*/ 2147483647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96"/>
              <a:gd name="T17" fmla="*/ 54 w 54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96">
                <a:moveTo>
                  <a:pt x="54" y="0"/>
                </a:moveTo>
                <a:lnTo>
                  <a:pt x="42" y="12"/>
                </a:lnTo>
                <a:lnTo>
                  <a:pt x="24" y="36"/>
                </a:lnTo>
                <a:lnTo>
                  <a:pt x="12" y="66"/>
                </a:lnTo>
                <a:lnTo>
                  <a:pt x="0" y="96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17" name="Freeform 1938"/>
          <p:cNvSpPr>
            <a:spLocks/>
          </p:cNvSpPr>
          <p:nvPr/>
        </p:nvSpPr>
        <p:spPr bwMode="auto">
          <a:xfrm>
            <a:off x="6097091" y="5191125"/>
            <a:ext cx="39688" cy="166688"/>
          </a:xfrm>
          <a:custGeom>
            <a:avLst/>
            <a:gdLst>
              <a:gd name="T0" fmla="*/ 2147483647 w 48"/>
              <a:gd name="T1" fmla="*/ 0 h 186"/>
              <a:gd name="T2" fmla="*/ 2147483647 w 48"/>
              <a:gd name="T3" fmla="*/ 2147483647 h 186"/>
              <a:gd name="T4" fmla="*/ 2147483647 w 48"/>
              <a:gd name="T5" fmla="*/ 2147483647 h 186"/>
              <a:gd name="T6" fmla="*/ 2147483647 w 48"/>
              <a:gd name="T7" fmla="*/ 2147483647 h 186"/>
              <a:gd name="T8" fmla="*/ 0 w 48"/>
              <a:gd name="T9" fmla="*/ 2147483647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186"/>
              <a:gd name="T17" fmla="*/ 48 w 48"/>
              <a:gd name="T18" fmla="*/ 186 h 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186">
                <a:moveTo>
                  <a:pt x="48" y="0"/>
                </a:moveTo>
                <a:lnTo>
                  <a:pt x="36" y="36"/>
                </a:lnTo>
                <a:lnTo>
                  <a:pt x="24" y="84"/>
                </a:lnTo>
                <a:lnTo>
                  <a:pt x="12" y="132"/>
                </a:lnTo>
                <a:lnTo>
                  <a:pt x="0" y="186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18" name="Freeform 1939"/>
          <p:cNvSpPr>
            <a:spLocks/>
          </p:cNvSpPr>
          <p:nvPr/>
        </p:nvSpPr>
        <p:spPr bwMode="auto">
          <a:xfrm>
            <a:off x="6052641" y="5357813"/>
            <a:ext cx="44450" cy="220662"/>
          </a:xfrm>
          <a:custGeom>
            <a:avLst/>
            <a:gdLst>
              <a:gd name="T0" fmla="*/ 2147483647 w 54"/>
              <a:gd name="T1" fmla="*/ 0 h 246"/>
              <a:gd name="T2" fmla="*/ 2147483647 w 54"/>
              <a:gd name="T3" fmla="*/ 2147483647 h 246"/>
              <a:gd name="T4" fmla="*/ 2147483647 w 54"/>
              <a:gd name="T5" fmla="*/ 2147483647 h 246"/>
              <a:gd name="T6" fmla="*/ 0 w 54"/>
              <a:gd name="T7" fmla="*/ 2147483647 h 246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246"/>
              <a:gd name="T14" fmla="*/ 54 w 54"/>
              <a:gd name="T15" fmla="*/ 246 h 2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246">
                <a:moveTo>
                  <a:pt x="54" y="0"/>
                </a:moveTo>
                <a:lnTo>
                  <a:pt x="42" y="60"/>
                </a:lnTo>
                <a:lnTo>
                  <a:pt x="30" y="120"/>
                </a:lnTo>
                <a:lnTo>
                  <a:pt x="0" y="246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19" name="Freeform 1940"/>
          <p:cNvSpPr>
            <a:spLocks/>
          </p:cNvSpPr>
          <p:nvPr/>
        </p:nvSpPr>
        <p:spPr bwMode="auto">
          <a:xfrm>
            <a:off x="6006604" y="5578475"/>
            <a:ext cx="46037" cy="215900"/>
          </a:xfrm>
          <a:custGeom>
            <a:avLst/>
            <a:gdLst>
              <a:gd name="T0" fmla="*/ 2147483647 w 54"/>
              <a:gd name="T1" fmla="*/ 0 h 240"/>
              <a:gd name="T2" fmla="*/ 2147483647 w 54"/>
              <a:gd name="T3" fmla="*/ 2147483647 h 240"/>
              <a:gd name="T4" fmla="*/ 2147483647 w 54"/>
              <a:gd name="T5" fmla="*/ 2147483647 h 240"/>
              <a:gd name="T6" fmla="*/ 0 w 54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240"/>
              <a:gd name="T14" fmla="*/ 54 w 54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240">
                <a:moveTo>
                  <a:pt x="54" y="0"/>
                </a:moveTo>
                <a:lnTo>
                  <a:pt x="24" y="126"/>
                </a:lnTo>
                <a:lnTo>
                  <a:pt x="12" y="186"/>
                </a:lnTo>
                <a:lnTo>
                  <a:pt x="0" y="240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20" name="Freeform 1941"/>
          <p:cNvSpPr>
            <a:spLocks/>
          </p:cNvSpPr>
          <p:nvPr/>
        </p:nvSpPr>
        <p:spPr bwMode="auto">
          <a:xfrm>
            <a:off x="5963741" y="5794375"/>
            <a:ext cx="42863" cy="161925"/>
          </a:xfrm>
          <a:custGeom>
            <a:avLst/>
            <a:gdLst>
              <a:gd name="T0" fmla="*/ 2147483647 w 54"/>
              <a:gd name="T1" fmla="*/ 0 h 180"/>
              <a:gd name="T2" fmla="*/ 2147483647 w 54"/>
              <a:gd name="T3" fmla="*/ 2147483647 h 180"/>
              <a:gd name="T4" fmla="*/ 2147483647 w 54"/>
              <a:gd name="T5" fmla="*/ 2147483647 h 180"/>
              <a:gd name="T6" fmla="*/ 2147483647 w 54"/>
              <a:gd name="T7" fmla="*/ 2147483647 h 180"/>
              <a:gd name="T8" fmla="*/ 0 w 54"/>
              <a:gd name="T9" fmla="*/ 2147483647 h 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180"/>
              <a:gd name="T17" fmla="*/ 54 w 54"/>
              <a:gd name="T18" fmla="*/ 180 h 1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180">
                <a:moveTo>
                  <a:pt x="54" y="0"/>
                </a:moveTo>
                <a:lnTo>
                  <a:pt x="42" y="54"/>
                </a:lnTo>
                <a:lnTo>
                  <a:pt x="24" y="102"/>
                </a:lnTo>
                <a:lnTo>
                  <a:pt x="12" y="144"/>
                </a:lnTo>
                <a:lnTo>
                  <a:pt x="0" y="180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21" name="Freeform 1942"/>
          <p:cNvSpPr>
            <a:spLocks/>
          </p:cNvSpPr>
          <p:nvPr/>
        </p:nvSpPr>
        <p:spPr bwMode="auto">
          <a:xfrm>
            <a:off x="5919291" y="5956300"/>
            <a:ext cx="44450" cy="69850"/>
          </a:xfrm>
          <a:custGeom>
            <a:avLst/>
            <a:gdLst>
              <a:gd name="T0" fmla="*/ 2147483647 w 54"/>
              <a:gd name="T1" fmla="*/ 0 h 78"/>
              <a:gd name="T2" fmla="*/ 2147483647 w 54"/>
              <a:gd name="T3" fmla="*/ 2147483647 h 78"/>
              <a:gd name="T4" fmla="*/ 2147483647 w 54"/>
              <a:gd name="T5" fmla="*/ 2147483647 h 78"/>
              <a:gd name="T6" fmla="*/ 2147483647 w 54"/>
              <a:gd name="T7" fmla="*/ 2147483647 h 78"/>
              <a:gd name="T8" fmla="*/ 0 w 54"/>
              <a:gd name="T9" fmla="*/ 2147483647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78"/>
              <a:gd name="T17" fmla="*/ 54 w 54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78">
                <a:moveTo>
                  <a:pt x="54" y="0"/>
                </a:moveTo>
                <a:lnTo>
                  <a:pt x="42" y="30"/>
                </a:lnTo>
                <a:lnTo>
                  <a:pt x="24" y="48"/>
                </a:lnTo>
                <a:lnTo>
                  <a:pt x="12" y="66"/>
                </a:lnTo>
                <a:lnTo>
                  <a:pt x="0" y="78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22" name="Freeform 1943"/>
          <p:cNvSpPr>
            <a:spLocks/>
          </p:cNvSpPr>
          <p:nvPr/>
        </p:nvSpPr>
        <p:spPr bwMode="auto">
          <a:xfrm>
            <a:off x="5879604" y="6026150"/>
            <a:ext cx="39687" cy="4763"/>
          </a:xfrm>
          <a:custGeom>
            <a:avLst/>
            <a:gdLst>
              <a:gd name="T0" fmla="*/ 2147483647 w 48"/>
              <a:gd name="T1" fmla="*/ 0 h 6"/>
              <a:gd name="T2" fmla="*/ 2147483647 w 48"/>
              <a:gd name="T3" fmla="*/ 2147483647 h 6"/>
              <a:gd name="T4" fmla="*/ 2147483647 w 48"/>
              <a:gd name="T5" fmla="*/ 2147483647 h 6"/>
              <a:gd name="T6" fmla="*/ 2147483647 w 48"/>
              <a:gd name="T7" fmla="*/ 0 h 6"/>
              <a:gd name="T8" fmla="*/ 0 w 48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6"/>
              <a:gd name="T17" fmla="*/ 48 w 4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6">
                <a:moveTo>
                  <a:pt x="48" y="0"/>
                </a:moveTo>
                <a:lnTo>
                  <a:pt x="36" y="6"/>
                </a:lnTo>
                <a:lnTo>
                  <a:pt x="24" y="6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23" name="Line 1944"/>
          <p:cNvSpPr>
            <a:spLocks noChangeShapeType="1"/>
          </p:cNvSpPr>
          <p:nvPr/>
        </p:nvSpPr>
        <p:spPr bwMode="auto">
          <a:xfrm flipH="1">
            <a:off x="5833566" y="6026150"/>
            <a:ext cx="46038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24" name="Line 1945"/>
          <p:cNvSpPr>
            <a:spLocks noChangeShapeType="1"/>
          </p:cNvSpPr>
          <p:nvPr/>
        </p:nvSpPr>
        <p:spPr bwMode="auto">
          <a:xfrm flipH="1">
            <a:off x="5790704" y="6026150"/>
            <a:ext cx="42862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25" name="Line 1946"/>
          <p:cNvSpPr>
            <a:spLocks noChangeShapeType="1"/>
          </p:cNvSpPr>
          <p:nvPr/>
        </p:nvSpPr>
        <p:spPr bwMode="auto">
          <a:xfrm flipH="1">
            <a:off x="5746254" y="6026150"/>
            <a:ext cx="4445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26" name="Line 1947"/>
          <p:cNvSpPr>
            <a:spLocks noChangeShapeType="1"/>
          </p:cNvSpPr>
          <p:nvPr/>
        </p:nvSpPr>
        <p:spPr bwMode="auto">
          <a:xfrm flipH="1">
            <a:off x="5706566" y="6026150"/>
            <a:ext cx="39688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27" name="Line 1948"/>
          <p:cNvSpPr>
            <a:spLocks noChangeShapeType="1"/>
          </p:cNvSpPr>
          <p:nvPr/>
        </p:nvSpPr>
        <p:spPr bwMode="auto">
          <a:xfrm flipH="1">
            <a:off x="5662116" y="6026150"/>
            <a:ext cx="4445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28" name="Line 1949"/>
          <p:cNvSpPr>
            <a:spLocks noChangeShapeType="1"/>
          </p:cNvSpPr>
          <p:nvPr/>
        </p:nvSpPr>
        <p:spPr bwMode="auto">
          <a:xfrm flipH="1">
            <a:off x="5617666" y="6026150"/>
            <a:ext cx="4445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29" name="Line 1950"/>
          <p:cNvSpPr>
            <a:spLocks noChangeShapeType="1"/>
          </p:cNvSpPr>
          <p:nvPr/>
        </p:nvSpPr>
        <p:spPr bwMode="auto">
          <a:xfrm flipH="1">
            <a:off x="5571629" y="6026150"/>
            <a:ext cx="46037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30" name="Line 1951"/>
          <p:cNvSpPr>
            <a:spLocks noChangeShapeType="1"/>
          </p:cNvSpPr>
          <p:nvPr/>
        </p:nvSpPr>
        <p:spPr bwMode="auto">
          <a:xfrm flipH="1">
            <a:off x="5531941" y="6026150"/>
            <a:ext cx="39688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31" name="Line 1952"/>
          <p:cNvSpPr>
            <a:spLocks noChangeShapeType="1"/>
          </p:cNvSpPr>
          <p:nvPr/>
        </p:nvSpPr>
        <p:spPr bwMode="auto">
          <a:xfrm flipH="1">
            <a:off x="5489079" y="6026150"/>
            <a:ext cx="42862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32" name="Line 1953"/>
          <p:cNvSpPr>
            <a:spLocks noChangeShapeType="1"/>
          </p:cNvSpPr>
          <p:nvPr/>
        </p:nvSpPr>
        <p:spPr bwMode="auto">
          <a:xfrm flipH="1">
            <a:off x="5443041" y="6026150"/>
            <a:ext cx="46038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33" name="Line 1954"/>
          <p:cNvSpPr>
            <a:spLocks noChangeShapeType="1"/>
          </p:cNvSpPr>
          <p:nvPr/>
        </p:nvSpPr>
        <p:spPr bwMode="auto">
          <a:xfrm flipH="1">
            <a:off x="5398591" y="6026150"/>
            <a:ext cx="4445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34" name="Freeform 1955"/>
          <p:cNvSpPr>
            <a:spLocks/>
          </p:cNvSpPr>
          <p:nvPr/>
        </p:nvSpPr>
        <p:spPr bwMode="auto">
          <a:xfrm>
            <a:off x="5358904" y="6019800"/>
            <a:ext cx="39687" cy="6350"/>
          </a:xfrm>
          <a:custGeom>
            <a:avLst/>
            <a:gdLst>
              <a:gd name="T0" fmla="*/ 2147483647 w 48"/>
              <a:gd name="T1" fmla="*/ 2147483647 h 6"/>
              <a:gd name="T2" fmla="*/ 2147483647 w 48"/>
              <a:gd name="T3" fmla="*/ 0 h 6"/>
              <a:gd name="T4" fmla="*/ 0 w 48"/>
              <a:gd name="T5" fmla="*/ 0 h 6"/>
              <a:gd name="T6" fmla="*/ 0 60000 65536"/>
              <a:gd name="T7" fmla="*/ 0 60000 65536"/>
              <a:gd name="T8" fmla="*/ 0 60000 65536"/>
              <a:gd name="T9" fmla="*/ 0 w 48"/>
              <a:gd name="T10" fmla="*/ 0 h 6"/>
              <a:gd name="T11" fmla="*/ 48 w 4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6">
                <a:moveTo>
                  <a:pt x="48" y="6"/>
                </a:moveTo>
                <a:lnTo>
                  <a:pt x="24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99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35" name="Line 1957"/>
          <p:cNvSpPr>
            <a:spLocks noChangeShapeType="1"/>
          </p:cNvSpPr>
          <p:nvPr/>
        </p:nvSpPr>
        <p:spPr bwMode="auto">
          <a:xfrm flipH="1">
            <a:off x="8005266" y="6026150"/>
            <a:ext cx="42863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36" name="Line 1958"/>
          <p:cNvSpPr>
            <a:spLocks noChangeShapeType="1"/>
          </p:cNvSpPr>
          <p:nvPr/>
        </p:nvSpPr>
        <p:spPr bwMode="auto">
          <a:xfrm flipH="1">
            <a:off x="7959229" y="6026150"/>
            <a:ext cx="46037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37" name="Freeform 1959"/>
          <p:cNvSpPr>
            <a:spLocks/>
          </p:cNvSpPr>
          <p:nvPr/>
        </p:nvSpPr>
        <p:spPr bwMode="auto">
          <a:xfrm>
            <a:off x="7919541" y="6026150"/>
            <a:ext cx="39688" cy="4763"/>
          </a:xfrm>
          <a:custGeom>
            <a:avLst/>
            <a:gdLst>
              <a:gd name="T0" fmla="*/ 2147483647 w 48"/>
              <a:gd name="T1" fmla="*/ 0 h 6"/>
              <a:gd name="T2" fmla="*/ 2147483647 w 48"/>
              <a:gd name="T3" fmla="*/ 0 h 6"/>
              <a:gd name="T4" fmla="*/ 2147483647 w 48"/>
              <a:gd name="T5" fmla="*/ 2147483647 h 6"/>
              <a:gd name="T6" fmla="*/ 2147483647 w 48"/>
              <a:gd name="T7" fmla="*/ 2147483647 h 6"/>
              <a:gd name="T8" fmla="*/ 0 w 48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6"/>
              <a:gd name="T17" fmla="*/ 48 w 48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6">
                <a:moveTo>
                  <a:pt x="48" y="0"/>
                </a:moveTo>
                <a:lnTo>
                  <a:pt x="36" y="0"/>
                </a:lnTo>
                <a:lnTo>
                  <a:pt x="24" y="6"/>
                </a:lnTo>
                <a:lnTo>
                  <a:pt x="12" y="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38" name="Freeform 1960"/>
          <p:cNvSpPr>
            <a:spLocks/>
          </p:cNvSpPr>
          <p:nvPr/>
        </p:nvSpPr>
        <p:spPr bwMode="auto">
          <a:xfrm>
            <a:off x="7875091" y="5956300"/>
            <a:ext cx="44450" cy="69850"/>
          </a:xfrm>
          <a:custGeom>
            <a:avLst/>
            <a:gdLst>
              <a:gd name="T0" fmla="*/ 2147483647 w 54"/>
              <a:gd name="T1" fmla="*/ 2147483647 h 78"/>
              <a:gd name="T2" fmla="*/ 2147483647 w 54"/>
              <a:gd name="T3" fmla="*/ 2147483647 h 78"/>
              <a:gd name="T4" fmla="*/ 2147483647 w 54"/>
              <a:gd name="T5" fmla="*/ 2147483647 h 78"/>
              <a:gd name="T6" fmla="*/ 2147483647 w 54"/>
              <a:gd name="T7" fmla="*/ 2147483647 h 78"/>
              <a:gd name="T8" fmla="*/ 0 w 54"/>
              <a:gd name="T9" fmla="*/ 0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78"/>
              <a:gd name="T17" fmla="*/ 54 w 54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78">
                <a:moveTo>
                  <a:pt x="54" y="78"/>
                </a:moveTo>
                <a:lnTo>
                  <a:pt x="42" y="66"/>
                </a:lnTo>
                <a:lnTo>
                  <a:pt x="30" y="48"/>
                </a:lnTo>
                <a:lnTo>
                  <a:pt x="12" y="2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39" name="Freeform 1961"/>
          <p:cNvSpPr>
            <a:spLocks/>
          </p:cNvSpPr>
          <p:nvPr/>
        </p:nvSpPr>
        <p:spPr bwMode="auto">
          <a:xfrm>
            <a:off x="7830641" y="5826125"/>
            <a:ext cx="44450" cy="130175"/>
          </a:xfrm>
          <a:custGeom>
            <a:avLst/>
            <a:gdLst>
              <a:gd name="T0" fmla="*/ 2147483647 w 54"/>
              <a:gd name="T1" fmla="*/ 2147483647 h 144"/>
              <a:gd name="T2" fmla="*/ 2147483647 w 54"/>
              <a:gd name="T3" fmla="*/ 2147483647 h 144"/>
              <a:gd name="T4" fmla="*/ 2147483647 w 54"/>
              <a:gd name="T5" fmla="*/ 2147483647 h 144"/>
              <a:gd name="T6" fmla="*/ 2147483647 w 54"/>
              <a:gd name="T7" fmla="*/ 2147483647 h 144"/>
              <a:gd name="T8" fmla="*/ 0 w 54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144"/>
              <a:gd name="T17" fmla="*/ 54 w 54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144">
                <a:moveTo>
                  <a:pt x="54" y="144"/>
                </a:moveTo>
                <a:lnTo>
                  <a:pt x="42" y="114"/>
                </a:lnTo>
                <a:lnTo>
                  <a:pt x="24" y="72"/>
                </a:lnTo>
                <a:lnTo>
                  <a:pt x="12" y="3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40" name="Freeform 1962"/>
          <p:cNvSpPr>
            <a:spLocks/>
          </p:cNvSpPr>
          <p:nvPr/>
        </p:nvSpPr>
        <p:spPr bwMode="auto">
          <a:xfrm>
            <a:off x="7786191" y="5724525"/>
            <a:ext cx="44450" cy="101600"/>
          </a:xfrm>
          <a:custGeom>
            <a:avLst/>
            <a:gdLst>
              <a:gd name="T0" fmla="*/ 2147483647 w 54"/>
              <a:gd name="T1" fmla="*/ 2147483647 h 114"/>
              <a:gd name="T2" fmla="*/ 2147483647 w 54"/>
              <a:gd name="T3" fmla="*/ 2147483647 h 114"/>
              <a:gd name="T4" fmla="*/ 2147483647 w 54"/>
              <a:gd name="T5" fmla="*/ 2147483647 h 114"/>
              <a:gd name="T6" fmla="*/ 0 w 54"/>
              <a:gd name="T7" fmla="*/ 0 h 114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114"/>
              <a:gd name="T14" fmla="*/ 54 w 54"/>
              <a:gd name="T15" fmla="*/ 114 h 1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114">
                <a:moveTo>
                  <a:pt x="54" y="114"/>
                </a:moveTo>
                <a:lnTo>
                  <a:pt x="24" y="48"/>
                </a:lnTo>
                <a:lnTo>
                  <a:pt x="12" y="2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41" name="Freeform 1963"/>
          <p:cNvSpPr>
            <a:spLocks/>
          </p:cNvSpPr>
          <p:nvPr/>
        </p:nvSpPr>
        <p:spPr bwMode="auto">
          <a:xfrm>
            <a:off x="7740154" y="5691188"/>
            <a:ext cx="46037" cy="33337"/>
          </a:xfrm>
          <a:custGeom>
            <a:avLst/>
            <a:gdLst>
              <a:gd name="T0" fmla="*/ 2147483647 w 54"/>
              <a:gd name="T1" fmla="*/ 2147483647 h 36"/>
              <a:gd name="T2" fmla="*/ 2147483647 w 54"/>
              <a:gd name="T3" fmla="*/ 2147483647 h 36"/>
              <a:gd name="T4" fmla="*/ 2147483647 w 54"/>
              <a:gd name="T5" fmla="*/ 2147483647 h 36"/>
              <a:gd name="T6" fmla="*/ 2147483647 w 54"/>
              <a:gd name="T7" fmla="*/ 0 h 36"/>
              <a:gd name="T8" fmla="*/ 0 w 54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36"/>
              <a:gd name="T17" fmla="*/ 54 w 54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36">
                <a:moveTo>
                  <a:pt x="54" y="36"/>
                </a:moveTo>
                <a:lnTo>
                  <a:pt x="42" y="18"/>
                </a:lnTo>
                <a:lnTo>
                  <a:pt x="24" y="6"/>
                </a:lnTo>
                <a:lnTo>
                  <a:pt x="12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42" name="Freeform 1964"/>
          <p:cNvSpPr>
            <a:spLocks/>
          </p:cNvSpPr>
          <p:nvPr/>
        </p:nvSpPr>
        <p:spPr bwMode="auto">
          <a:xfrm>
            <a:off x="7700466" y="5691188"/>
            <a:ext cx="39688" cy="44450"/>
          </a:xfrm>
          <a:custGeom>
            <a:avLst/>
            <a:gdLst>
              <a:gd name="T0" fmla="*/ 2147483647 w 48"/>
              <a:gd name="T1" fmla="*/ 0 h 48"/>
              <a:gd name="T2" fmla="*/ 2147483647 w 48"/>
              <a:gd name="T3" fmla="*/ 2147483647 h 48"/>
              <a:gd name="T4" fmla="*/ 2147483647 w 48"/>
              <a:gd name="T5" fmla="*/ 2147483647 h 48"/>
              <a:gd name="T6" fmla="*/ 0 w 48"/>
              <a:gd name="T7" fmla="*/ 2147483647 h 48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48"/>
              <a:gd name="T14" fmla="*/ 48 w 48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48">
                <a:moveTo>
                  <a:pt x="48" y="0"/>
                </a:moveTo>
                <a:lnTo>
                  <a:pt x="36" y="6"/>
                </a:lnTo>
                <a:lnTo>
                  <a:pt x="24" y="18"/>
                </a:lnTo>
                <a:lnTo>
                  <a:pt x="0" y="48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43" name="Freeform 1965"/>
          <p:cNvSpPr>
            <a:spLocks/>
          </p:cNvSpPr>
          <p:nvPr/>
        </p:nvSpPr>
        <p:spPr bwMode="auto">
          <a:xfrm>
            <a:off x="7657604" y="5735638"/>
            <a:ext cx="42862" cy="74612"/>
          </a:xfrm>
          <a:custGeom>
            <a:avLst/>
            <a:gdLst>
              <a:gd name="T0" fmla="*/ 2147483647 w 54"/>
              <a:gd name="T1" fmla="*/ 0 h 84"/>
              <a:gd name="T2" fmla="*/ 2147483647 w 54"/>
              <a:gd name="T3" fmla="*/ 2147483647 h 84"/>
              <a:gd name="T4" fmla="*/ 2147483647 w 54"/>
              <a:gd name="T5" fmla="*/ 2147483647 h 84"/>
              <a:gd name="T6" fmla="*/ 0 w 54"/>
              <a:gd name="T7" fmla="*/ 2147483647 h 84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84"/>
              <a:gd name="T14" fmla="*/ 54 w 54"/>
              <a:gd name="T15" fmla="*/ 84 h 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84">
                <a:moveTo>
                  <a:pt x="54" y="0"/>
                </a:moveTo>
                <a:lnTo>
                  <a:pt x="42" y="18"/>
                </a:lnTo>
                <a:lnTo>
                  <a:pt x="30" y="42"/>
                </a:lnTo>
                <a:lnTo>
                  <a:pt x="0" y="84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44" name="Freeform 1966"/>
          <p:cNvSpPr>
            <a:spLocks/>
          </p:cNvSpPr>
          <p:nvPr/>
        </p:nvSpPr>
        <p:spPr bwMode="auto">
          <a:xfrm>
            <a:off x="7611566" y="5810250"/>
            <a:ext cx="46038" cy="69850"/>
          </a:xfrm>
          <a:custGeom>
            <a:avLst/>
            <a:gdLst>
              <a:gd name="T0" fmla="*/ 2147483647 w 54"/>
              <a:gd name="T1" fmla="*/ 0 h 78"/>
              <a:gd name="T2" fmla="*/ 2147483647 w 54"/>
              <a:gd name="T3" fmla="*/ 2147483647 h 78"/>
              <a:gd name="T4" fmla="*/ 2147483647 w 54"/>
              <a:gd name="T5" fmla="*/ 2147483647 h 78"/>
              <a:gd name="T6" fmla="*/ 0 w 54"/>
              <a:gd name="T7" fmla="*/ 2147483647 h 78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78"/>
              <a:gd name="T14" fmla="*/ 54 w 54"/>
              <a:gd name="T15" fmla="*/ 78 h 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78">
                <a:moveTo>
                  <a:pt x="54" y="0"/>
                </a:moveTo>
                <a:lnTo>
                  <a:pt x="24" y="42"/>
                </a:lnTo>
                <a:lnTo>
                  <a:pt x="12" y="60"/>
                </a:lnTo>
                <a:lnTo>
                  <a:pt x="0" y="78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45" name="Freeform 1967"/>
          <p:cNvSpPr>
            <a:spLocks/>
          </p:cNvSpPr>
          <p:nvPr/>
        </p:nvSpPr>
        <p:spPr bwMode="auto">
          <a:xfrm>
            <a:off x="7567116" y="5880100"/>
            <a:ext cx="44450" cy="26988"/>
          </a:xfrm>
          <a:custGeom>
            <a:avLst/>
            <a:gdLst>
              <a:gd name="T0" fmla="*/ 2147483647 w 54"/>
              <a:gd name="T1" fmla="*/ 0 h 30"/>
              <a:gd name="T2" fmla="*/ 2147483647 w 54"/>
              <a:gd name="T3" fmla="*/ 2147483647 h 30"/>
              <a:gd name="T4" fmla="*/ 0 w 54"/>
              <a:gd name="T5" fmla="*/ 2147483647 h 30"/>
              <a:gd name="T6" fmla="*/ 0 60000 65536"/>
              <a:gd name="T7" fmla="*/ 0 60000 65536"/>
              <a:gd name="T8" fmla="*/ 0 60000 65536"/>
              <a:gd name="T9" fmla="*/ 0 w 54"/>
              <a:gd name="T10" fmla="*/ 0 h 30"/>
              <a:gd name="T11" fmla="*/ 54 w 54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30">
                <a:moveTo>
                  <a:pt x="54" y="0"/>
                </a:moveTo>
                <a:lnTo>
                  <a:pt x="24" y="18"/>
                </a:lnTo>
                <a:lnTo>
                  <a:pt x="0" y="30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46" name="Freeform 1968"/>
          <p:cNvSpPr>
            <a:spLocks/>
          </p:cNvSpPr>
          <p:nvPr/>
        </p:nvSpPr>
        <p:spPr bwMode="auto">
          <a:xfrm>
            <a:off x="7529016" y="5895975"/>
            <a:ext cx="38100" cy="11113"/>
          </a:xfrm>
          <a:custGeom>
            <a:avLst/>
            <a:gdLst>
              <a:gd name="T0" fmla="*/ 2147483647 w 48"/>
              <a:gd name="T1" fmla="*/ 2147483647 h 12"/>
              <a:gd name="T2" fmla="*/ 2147483647 w 48"/>
              <a:gd name="T3" fmla="*/ 2147483647 h 12"/>
              <a:gd name="T4" fmla="*/ 0 w 48"/>
              <a:gd name="T5" fmla="*/ 0 h 12"/>
              <a:gd name="T6" fmla="*/ 0 60000 65536"/>
              <a:gd name="T7" fmla="*/ 0 60000 65536"/>
              <a:gd name="T8" fmla="*/ 0 60000 65536"/>
              <a:gd name="T9" fmla="*/ 0 w 48"/>
              <a:gd name="T10" fmla="*/ 0 h 12"/>
              <a:gd name="T11" fmla="*/ 48 w 48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2">
                <a:moveTo>
                  <a:pt x="48" y="12"/>
                </a:moveTo>
                <a:lnTo>
                  <a:pt x="24" y="1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47" name="Freeform 1969"/>
          <p:cNvSpPr>
            <a:spLocks/>
          </p:cNvSpPr>
          <p:nvPr/>
        </p:nvSpPr>
        <p:spPr bwMode="auto">
          <a:xfrm>
            <a:off x="7484566" y="5859463"/>
            <a:ext cx="44450" cy="36512"/>
          </a:xfrm>
          <a:custGeom>
            <a:avLst/>
            <a:gdLst>
              <a:gd name="T0" fmla="*/ 2147483647 w 54"/>
              <a:gd name="T1" fmla="*/ 2147483647 h 42"/>
              <a:gd name="T2" fmla="*/ 2147483647 w 54"/>
              <a:gd name="T3" fmla="*/ 2147483647 h 42"/>
              <a:gd name="T4" fmla="*/ 0 w 54"/>
              <a:gd name="T5" fmla="*/ 0 h 42"/>
              <a:gd name="T6" fmla="*/ 0 60000 65536"/>
              <a:gd name="T7" fmla="*/ 0 60000 65536"/>
              <a:gd name="T8" fmla="*/ 0 60000 65536"/>
              <a:gd name="T9" fmla="*/ 0 w 54"/>
              <a:gd name="T10" fmla="*/ 0 h 42"/>
              <a:gd name="T11" fmla="*/ 54 w 5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42">
                <a:moveTo>
                  <a:pt x="54" y="42"/>
                </a:moveTo>
                <a:lnTo>
                  <a:pt x="30" y="2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48" name="Freeform 1970"/>
          <p:cNvSpPr>
            <a:spLocks/>
          </p:cNvSpPr>
          <p:nvPr/>
        </p:nvSpPr>
        <p:spPr bwMode="auto">
          <a:xfrm>
            <a:off x="7438529" y="5821363"/>
            <a:ext cx="46037" cy="38100"/>
          </a:xfrm>
          <a:custGeom>
            <a:avLst/>
            <a:gdLst>
              <a:gd name="T0" fmla="*/ 2147483647 w 54"/>
              <a:gd name="T1" fmla="*/ 2147483647 h 42"/>
              <a:gd name="T2" fmla="*/ 2147483647 w 54"/>
              <a:gd name="T3" fmla="*/ 2147483647 h 42"/>
              <a:gd name="T4" fmla="*/ 0 w 54"/>
              <a:gd name="T5" fmla="*/ 0 h 42"/>
              <a:gd name="T6" fmla="*/ 0 60000 65536"/>
              <a:gd name="T7" fmla="*/ 0 60000 65536"/>
              <a:gd name="T8" fmla="*/ 0 60000 65536"/>
              <a:gd name="T9" fmla="*/ 0 w 54"/>
              <a:gd name="T10" fmla="*/ 0 h 42"/>
              <a:gd name="T11" fmla="*/ 54 w 5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42">
                <a:moveTo>
                  <a:pt x="54" y="42"/>
                </a:moveTo>
                <a:lnTo>
                  <a:pt x="24" y="1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49" name="Freeform 1971"/>
          <p:cNvSpPr>
            <a:spLocks/>
          </p:cNvSpPr>
          <p:nvPr/>
        </p:nvSpPr>
        <p:spPr bwMode="auto">
          <a:xfrm>
            <a:off x="7395666" y="5794375"/>
            <a:ext cx="42863" cy="26988"/>
          </a:xfrm>
          <a:custGeom>
            <a:avLst/>
            <a:gdLst>
              <a:gd name="T0" fmla="*/ 2147483647 w 54"/>
              <a:gd name="T1" fmla="*/ 2147483647 h 30"/>
              <a:gd name="T2" fmla="*/ 2147483647 w 54"/>
              <a:gd name="T3" fmla="*/ 2147483647 h 30"/>
              <a:gd name="T4" fmla="*/ 0 w 54"/>
              <a:gd name="T5" fmla="*/ 0 h 30"/>
              <a:gd name="T6" fmla="*/ 0 60000 65536"/>
              <a:gd name="T7" fmla="*/ 0 60000 65536"/>
              <a:gd name="T8" fmla="*/ 0 60000 65536"/>
              <a:gd name="T9" fmla="*/ 0 w 54"/>
              <a:gd name="T10" fmla="*/ 0 h 30"/>
              <a:gd name="T11" fmla="*/ 54 w 54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30">
                <a:moveTo>
                  <a:pt x="54" y="30"/>
                </a:moveTo>
                <a:lnTo>
                  <a:pt x="24" y="1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50" name="Freeform 1972"/>
          <p:cNvSpPr>
            <a:spLocks/>
          </p:cNvSpPr>
          <p:nvPr/>
        </p:nvSpPr>
        <p:spPr bwMode="auto">
          <a:xfrm>
            <a:off x="7355979" y="5783263"/>
            <a:ext cx="39687" cy="11112"/>
          </a:xfrm>
          <a:custGeom>
            <a:avLst/>
            <a:gdLst>
              <a:gd name="T0" fmla="*/ 2147483647 w 48"/>
              <a:gd name="T1" fmla="*/ 2147483647 h 12"/>
              <a:gd name="T2" fmla="*/ 2147483647 w 48"/>
              <a:gd name="T3" fmla="*/ 2147483647 h 12"/>
              <a:gd name="T4" fmla="*/ 0 w 48"/>
              <a:gd name="T5" fmla="*/ 0 h 12"/>
              <a:gd name="T6" fmla="*/ 0 60000 65536"/>
              <a:gd name="T7" fmla="*/ 0 60000 65536"/>
              <a:gd name="T8" fmla="*/ 0 60000 65536"/>
              <a:gd name="T9" fmla="*/ 0 w 48"/>
              <a:gd name="T10" fmla="*/ 0 h 12"/>
              <a:gd name="T11" fmla="*/ 48 w 48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2">
                <a:moveTo>
                  <a:pt x="48" y="12"/>
                </a:moveTo>
                <a:lnTo>
                  <a:pt x="24" y="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51" name="Freeform 1973"/>
          <p:cNvSpPr>
            <a:spLocks/>
          </p:cNvSpPr>
          <p:nvPr/>
        </p:nvSpPr>
        <p:spPr bwMode="auto">
          <a:xfrm>
            <a:off x="7309941" y="5783263"/>
            <a:ext cx="46038" cy="11112"/>
          </a:xfrm>
          <a:custGeom>
            <a:avLst/>
            <a:gdLst>
              <a:gd name="T0" fmla="*/ 2147483647 w 54"/>
              <a:gd name="T1" fmla="*/ 0 h 12"/>
              <a:gd name="T2" fmla="*/ 2147483647 w 54"/>
              <a:gd name="T3" fmla="*/ 2147483647 h 12"/>
              <a:gd name="T4" fmla="*/ 0 w 54"/>
              <a:gd name="T5" fmla="*/ 2147483647 h 12"/>
              <a:gd name="T6" fmla="*/ 0 60000 65536"/>
              <a:gd name="T7" fmla="*/ 0 60000 65536"/>
              <a:gd name="T8" fmla="*/ 0 60000 65536"/>
              <a:gd name="T9" fmla="*/ 0 w 54"/>
              <a:gd name="T10" fmla="*/ 0 h 12"/>
              <a:gd name="T11" fmla="*/ 54 w 54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2">
                <a:moveTo>
                  <a:pt x="54" y="0"/>
                </a:moveTo>
                <a:lnTo>
                  <a:pt x="30" y="6"/>
                </a:lnTo>
                <a:lnTo>
                  <a:pt x="0" y="12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52" name="Freeform 1974"/>
          <p:cNvSpPr>
            <a:spLocks/>
          </p:cNvSpPr>
          <p:nvPr/>
        </p:nvSpPr>
        <p:spPr bwMode="auto">
          <a:xfrm>
            <a:off x="7265491" y="5794375"/>
            <a:ext cx="44450" cy="15875"/>
          </a:xfrm>
          <a:custGeom>
            <a:avLst/>
            <a:gdLst>
              <a:gd name="T0" fmla="*/ 2147483647 w 54"/>
              <a:gd name="T1" fmla="*/ 0 h 18"/>
              <a:gd name="T2" fmla="*/ 2147483647 w 54"/>
              <a:gd name="T3" fmla="*/ 2147483647 h 18"/>
              <a:gd name="T4" fmla="*/ 0 w 54"/>
              <a:gd name="T5" fmla="*/ 2147483647 h 18"/>
              <a:gd name="T6" fmla="*/ 0 60000 65536"/>
              <a:gd name="T7" fmla="*/ 0 60000 65536"/>
              <a:gd name="T8" fmla="*/ 0 60000 65536"/>
              <a:gd name="T9" fmla="*/ 0 w 54"/>
              <a:gd name="T10" fmla="*/ 0 h 18"/>
              <a:gd name="T11" fmla="*/ 54 w 54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8">
                <a:moveTo>
                  <a:pt x="54" y="0"/>
                </a:moveTo>
                <a:lnTo>
                  <a:pt x="24" y="6"/>
                </a:lnTo>
                <a:lnTo>
                  <a:pt x="0" y="18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53" name="Freeform 1975"/>
          <p:cNvSpPr>
            <a:spLocks/>
          </p:cNvSpPr>
          <p:nvPr/>
        </p:nvSpPr>
        <p:spPr bwMode="auto">
          <a:xfrm>
            <a:off x="7222629" y="5810250"/>
            <a:ext cx="42862" cy="11113"/>
          </a:xfrm>
          <a:custGeom>
            <a:avLst/>
            <a:gdLst>
              <a:gd name="T0" fmla="*/ 2147483647 w 54"/>
              <a:gd name="T1" fmla="*/ 0 h 12"/>
              <a:gd name="T2" fmla="*/ 2147483647 w 54"/>
              <a:gd name="T3" fmla="*/ 2147483647 h 12"/>
              <a:gd name="T4" fmla="*/ 0 w 54"/>
              <a:gd name="T5" fmla="*/ 2147483647 h 12"/>
              <a:gd name="T6" fmla="*/ 0 60000 65536"/>
              <a:gd name="T7" fmla="*/ 0 60000 65536"/>
              <a:gd name="T8" fmla="*/ 0 60000 65536"/>
              <a:gd name="T9" fmla="*/ 0 w 54"/>
              <a:gd name="T10" fmla="*/ 0 h 12"/>
              <a:gd name="T11" fmla="*/ 54 w 54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2">
                <a:moveTo>
                  <a:pt x="54" y="0"/>
                </a:moveTo>
                <a:lnTo>
                  <a:pt x="24" y="6"/>
                </a:lnTo>
                <a:lnTo>
                  <a:pt x="0" y="12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54" name="Freeform 1976"/>
          <p:cNvSpPr>
            <a:spLocks/>
          </p:cNvSpPr>
          <p:nvPr/>
        </p:nvSpPr>
        <p:spPr bwMode="auto">
          <a:xfrm>
            <a:off x="7182941" y="5821363"/>
            <a:ext cx="39688" cy="0"/>
          </a:xfrm>
          <a:custGeom>
            <a:avLst/>
            <a:gdLst>
              <a:gd name="T0" fmla="*/ 2147483647 w 48"/>
              <a:gd name="T1" fmla="*/ 2147483647 w 48"/>
              <a:gd name="T2" fmla="*/ 0 w 48"/>
              <a:gd name="T3" fmla="*/ 0 60000 65536"/>
              <a:gd name="T4" fmla="*/ 0 60000 65536"/>
              <a:gd name="T5" fmla="*/ 0 60000 65536"/>
              <a:gd name="T6" fmla="*/ 0 w 48"/>
              <a:gd name="T7" fmla="*/ 48 w 4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48">
                <a:moveTo>
                  <a:pt x="48" y="0"/>
                </a:moveTo>
                <a:lnTo>
                  <a:pt x="24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55" name="Line 1977"/>
          <p:cNvSpPr>
            <a:spLocks noChangeShapeType="1"/>
          </p:cNvSpPr>
          <p:nvPr/>
        </p:nvSpPr>
        <p:spPr bwMode="auto">
          <a:xfrm flipH="1" flipV="1">
            <a:off x="7136904" y="5805488"/>
            <a:ext cx="46037" cy="1587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56" name="Freeform 1978"/>
          <p:cNvSpPr>
            <a:spLocks/>
          </p:cNvSpPr>
          <p:nvPr/>
        </p:nvSpPr>
        <p:spPr bwMode="auto">
          <a:xfrm>
            <a:off x="7092454" y="5772150"/>
            <a:ext cx="44450" cy="33338"/>
          </a:xfrm>
          <a:custGeom>
            <a:avLst/>
            <a:gdLst>
              <a:gd name="T0" fmla="*/ 2147483647 w 54"/>
              <a:gd name="T1" fmla="*/ 2147483647 h 36"/>
              <a:gd name="T2" fmla="*/ 2147483647 w 54"/>
              <a:gd name="T3" fmla="*/ 2147483647 h 36"/>
              <a:gd name="T4" fmla="*/ 0 w 54"/>
              <a:gd name="T5" fmla="*/ 0 h 36"/>
              <a:gd name="T6" fmla="*/ 0 60000 65536"/>
              <a:gd name="T7" fmla="*/ 0 60000 65536"/>
              <a:gd name="T8" fmla="*/ 0 60000 65536"/>
              <a:gd name="T9" fmla="*/ 0 w 54"/>
              <a:gd name="T10" fmla="*/ 0 h 36"/>
              <a:gd name="T11" fmla="*/ 54 w 54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36">
                <a:moveTo>
                  <a:pt x="54" y="36"/>
                </a:moveTo>
                <a:lnTo>
                  <a:pt x="24" y="1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57" name="Freeform 1979"/>
          <p:cNvSpPr>
            <a:spLocks/>
          </p:cNvSpPr>
          <p:nvPr/>
        </p:nvSpPr>
        <p:spPr bwMode="auto">
          <a:xfrm>
            <a:off x="7048004" y="5718175"/>
            <a:ext cx="44450" cy="53975"/>
          </a:xfrm>
          <a:custGeom>
            <a:avLst/>
            <a:gdLst>
              <a:gd name="T0" fmla="*/ 2147483647 w 54"/>
              <a:gd name="T1" fmla="*/ 2147483647 h 60"/>
              <a:gd name="T2" fmla="*/ 2147483647 w 54"/>
              <a:gd name="T3" fmla="*/ 2147483647 h 60"/>
              <a:gd name="T4" fmla="*/ 0 w 54"/>
              <a:gd name="T5" fmla="*/ 0 h 60"/>
              <a:gd name="T6" fmla="*/ 0 60000 65536"/>
              <a:gd name="T7" fmla="*/ 0 60000 65536"/>
              <a:gd name="T8" fmla="*/ 0 60000 65536"/>
              <a:gd name="T9" fmla="*/ 0 w 54"/>
              <a:gd name="T10" fmla="*/ 0 h 60"/>
              <a:gd name="T11" fmla="*/ 54 w 54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60">
                <a:moveTo>
                  <a:pt x="54" y="60"/>
                </a:moveTo>
                <a:lnTo>
                  <a:pt x="24" y="3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58" name="Line 1980"/>
          <p:cNvSpPr>
            <a:spLocks noChangeShapeType="1"/>
          </p:cNvSpPr>
          <p:nvPr/>
        </p:nvSpPr>
        <p:spPr bwMode="auto">
          <a:xfrm flipH="1" flipV="1">
            <a:off x="7008316" y="5659438"/>
            <a:ext cx="39688" cy="5873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59" name="Freeform 1981"/>
          <p:cNvSpPr>
            <a:spLocks/>
          </p:cNvSpPr>
          <p:nvPr/>
        </p:nvSpPr>
        <p:spPr bwMode="auto">
          <a:xfrm>
            <a:off x="6963866" y="5589588"/>
            <a:ext cx="44450" cy="69850"/>
          </a:xfrm>
          <a:custGeom>
            <a:avLst/>
            <a:gdLst>
              <a:gd name="T0" fmla="*/ 2147483647 w 54"/>
              <a:gd name="T1" fmla="*/ 2147483647 h 78"/>
              <a:gd name="T2" fmla="*/ 2147483647 w 54"/>
              <a:gd name="T3" fmla="*/ 2147483647 h 78"/>
              <a:gd name="T4" fmla="*/ 0 w 54"/>
              <a:gd name="T5" fmla="*/ 0 h 78"/>
              <a:gd name="T6" fmla="*/ 0 60000 65536"/>
              <a:gd name="T7" fmla="*/ 0 60000 65536"/>
              <a:gd name="T8" fmla="*/ 0 60000 65536"/>
              <a:gd name="T9" fmla="*/ 0 w 54"/>
              <a:gd name="T10" fmla="*/ 0 h 78"/>
              <a:gd name="T11" fmla="*/ 54 w 54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78">
                <a:moveTo>
                  <a:pt x="54" y="78"/>
                </a:moveTo>
                <a:lnTo>
                  <a:pt x="30" y="3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0" name="Freeform 1982"/>
          <p:cNvSpPr>
            <a:spLocks/>
          </p:cNvSpPr>
          <p:nvPr/>
        </p:nvSpPr>
        <p:spPr bwMode="auto">
          <a:xfrm>
            <a:off x="6919416" y="5530850"/>
            <a:ext cx="44450" cy="58738"/>
          </a:xfrm>
          <a:custGeom>
            <a:avLst/>
            <a:gdLst>
              <a:gd name="T0" fmla="*/ 2147483647 w 54"/>
              <a:gd name="T1" fmla="*/ 2147483647 h 66"/>
              <a:gd name="T2" fmla="*/ 2147483647 w 54"/>
              <a:gd name="T3" fmla="*/ 2147483647 h 66"/>
              <a:gd name="T4" fmla="*/ 0 w 54"/>
              <a:gd name="T5" fmla="*/ 0 h 66"/>
              <a:gd name="T6" fmla="*/ 0 60000 65536"/>
              <a:gd name="T7" fmla="*/ 0 60000 65536"/>
              <a:gd name="T8" fmla="*/ 0 60000 65536"/>
              <a:gd name="T9" fmla="*/ 0 w 54"/>
              <a:gd name="T10" fmla="*/ 0 h 66"/>
              <a:gd name="T11" fmla="*/ 54 w 54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66">
                <a:moveTo>
                  <a:pt x="54" y="66"/>
                </a:moveTo>
                <a:lnTo>
                  <a:pt x="24" y="3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1" name="Freeform 1983"/>
          <p:cNvSpPr>
            <a:spLocks/>
          </p:cNvSpPr>
          <p:nvPr/>
        </p:nvSpPr>
        <p:spPr bwMode="auto">
          <a:xfrm>
            <a:off x="6874966" y="5497513"/>
            <a:ext cx="44450" cy="33337"/>
          </a:xfrm>
          <a:custGeom>
            <a:avLst/>
            <a:gdLst>
              <a:gd name="T0" fmla="*/ 2147483647 w 54"/>
              <a:gd name="T1" fmla="*/ 2147483647 h 36"/>
              <a:gd name="T2" fmla="*/ 2147483647 w 54"/>
              <a:gd name="T3" fmla="*/ 2147483647 h 36"/>
              <a:gd name="T4" fmla="*/ 0 w 54"/>
              <a:gd name="T5" fmla="*/ 0 h 36"/>
              <a:gd name="T6" fmla="*/ 0 60000 65536"/>
              <a:gd name="T7" fmla="*/ 0 60000 65536"/>
              <a:gd name="T8" fmla="*/ 0 60000 65536"/>
              <a:gd name="T9" fmla="*/ 0 w 54"/>
              <a:gd name="T10" fmla="*/ 0 h 36"/>
              <a:gd name="T11" fmla="*/ 54 w 54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36">
                <a:moveTo>
                  <a:pt x="54" y="36"/>
                </a:moveTo>
                <a:lnTo>
                  <a:pt x="24" y="1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2" name="Freeform 1984"/>
          <p:cNvSpPr>
            <a:spLocks/>
          </p:cNvSpPr>
          <p:nvPr/>
        </p:nvSpPr>
        <p:spPr bwMode="auto">
          <a:xfrm>
            <a:off x="6828929" y="5492750"/>
            <a:ext cx="46037" cy="4763"/>
          </a:xfrm>
          <a:custGeom>
            <a:avLst/>
            <a:gdLst>
              <a:gd name="T0" fmla="*/ 2147483647 w 54"/>
              <a:gd name="T1" fmla="*/ 2147483647 h 6"/>
              <a:gd name="T2" fmla="*/ 2147483647 w 54"/>
              <a:gd name="T3" fmla="*/ 0 h 6"/>
              <a:gd name="T4" fmla="*/ 0 w 54"/>
              <a:gd name="T5" fmla="*/ 2147483647 h 6"/>
              <a:gd name="T6" fmla="*/ 0 60000 65536"/>
              <a:gd name="T7" fmla="*/ 0 60000 65536"/>
              <a:gd name="T8" fmla="*/ 0 60000 65536"/>
              <a:gd name="T9" fmla="*/ 0 w 54"/>
              <a:gd name="T10" fmla="*/ 0 h 6"/>
              <a:gd name="T11" fmla="*/ 54 w 54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6">
                <a:moveTo>
                  <a:pt x="54" y="6"/>
                </a:moveTo>
                <a:lnTo>
                  <a:pt x="24" y="0"/>
                </a:lnTo>
                <a:lnTo>
                  <a:pt x="0" y="6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3" name="Freeform 1985"/>
          <p:cNvSpPr>
            <a:spLocks/>
          </p:cNvSpPr>
          <p:nvPr/>
        </p:nvSpPr>
        <p:spPr bwMode="auto">
          <a:xfrm>
            <a:off x="6789241" y="5497513"/>
            <a:ext cx="39688" cy="49212"/>
          </a:xfrm>
          <a:custGeom>
            <a:avLst/>
            <a:gdLst>
              <a:gd name="T0" fmla="*/ 2147483647 w 48"/>
              <a:gd name="T1" fmla="*/ 0 h 54"/>
              <a:gd name="T2" fmla="*/ 2147483647 w 48"/>
              <a:gd name="T3" fmla="*/ 2147483647 h 54"/>
              <a:gd name="T4" fmla="*/ 2147483647 w 48"/>
              <a:gd name="T5" fmla="*/ 2147483647 h 54"/>
              <a:gd name="T6" fmla="*/ 0 w 48"/>
              <a:gd name="T7" fmla="*/ 2147483647 h 5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54"/>
              <a:gd name="T14" fmla="*/ 48 w 48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54">
                <a:moveTo>
                  <a:pt x="48" y="0"/>
                </a:moveTo>
                <a:lnTo>
                  <a:pt x="36" y="12"/>
                </a:lnTo>
                <a:lnTo>
                  <a:pt x="24" y="24"/>
                </a:lnTo>
                <a:lnTo>
                  <a:pt x="0" y="54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4" name="Freeform 1986"/>
          <p:cNvSpPr>
            <a:spLocks/>
          </p:cNvSpPr>
          <p:nvPr/>
        </p:nvSpPr>
        <p:spPr bwMode="auto">
          <a:xfrm>
            <a:off x="6746379" y="5546725"/>
            <a:ext cx="42862" cy="74613"/>
          </a:xfrm>
          <a:custGeom>
            <a:avLst/>
            <a:gdLst>
              <a:gd name="T0" fmla="*/ 2147483647 w 54"/>
              <a:gd name="T1" fmla="*/ 0 h 84"/>
              <a:gd name="T2" fmla="*/ 2147483647 w 54"/>
              <a:gd name="T3" fmla="*/ 2147483647 h 84"/>
              <a:gd name="T4" fmla="*/ 0 w 54"/>
              <a:gd name="T5" fmla="*/ 2147483647 h 84"/>
              <a:gd name="T6" fmla="*/ 0 60000 65536"/>
              <a:gd name="T7" fmla="*/ 0 60000 65536"/>
              <a:gd name="T8" fmla="*/ 0 60000 65536"/>
              <a:gd name="T9" fmla="*/ 0 w 54"/>
              <a:gd name="T10" fmla="*/ 0 h 84"/>
              <a:gd name="T11" fmla="*/ 54 w 54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84">
                <a:moveTo>
                  <a:pt x="54" y="0"/>
                </a:moveTo>
                <a:lnTo>
                  <a:pt x="30" y="42"/>
                </a:lnTo>
                <a:lnTo>
                  <a:pt x="0" y="84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5" name="Freeform 1987"/>
          <p:cNvSpPr>
            <a:spLocks/>
          </p:cNvSpPr>
          <p:nvPr/>
        </p:nvSpPr>
        <p:spPr bwMode="auto">
          <a:xfrm>
            <a:off x="6701929" y="5621338"/>
            <a:ext cx="44450" cy="92075"/>
          </a:xfrm>
          <a:custGeom>
            <a:avLst/>
            <a:gdLst>
              <a:gd name="T0" fmla="*/ 2147483647 w 54"/>
              <a:gd name="T1" fmla="*/ 0 h 102"/>
              <a:gd name="T2" fmla="*/ 2147483647 w 54"/>
              <a:gd name="T3" fmla="*/ 2147483647 h 102"/>
              <a:gd name="T4" fmla="*/ 0 w 54"/>
              <a:gd name="T5" fmla="*/ 2147483647 h 102"/>
              <a:gd name="T6" fmla="*/ 0 60000 65536"/>
              <a:gd name="T7" fmla="*/ 0 60000 65536"/>
              <a:gd name="T8" fmla="*/ 0 60000 65536"/>
              <a:gd name="T9" fmla="*/ 0 w 54"/>
              <a:gd name="T10" fmla="*/ 0 h 102"/>
              <a:gd name="T11" fmla="*/ 54 w 54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02">
                <a:moveTo>
                  <a:pt x="54" y="0"/>
                </a:moveTo>
                <a:lnTo>
                  <a:pt x="24" y="48"/>
                </a:lnTo>
                <a:lnTo>
                  <a:pt x="0" y="102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6" name="Freeform 1988"/>
          <p:cNvSpPr>
            <a:spLocks/>
          </p:cNvSpPr>
          <p:nvPr/>
        </p:nvSpPr>
        <p:spPr bwMode="auto">
          <a:xfrm>
            <a:off x="6655891" y="5713413"/>
            <a:ext cx="46038" cy="76200"/>
          </a:xfrm>
          <a:custGeom>
            <a:avLst/>
            <a:gdLst>
              <a:gd name="T0" fmla="*/ 2147483647 w 54"/>
              <a:gd name="T1" fmla="*/ 0 h 84"/>
              <a:gd name="T2" fmla="*/ 2147483647 w 54"/>
              <a:gd name="T3" fmla="*/ 2147483647 h 84"/>
              <a:gd name="T4" fmla="*/ 0 w 54"/>
              <a:gd name="T5" fmla="*/ 2147483647 h 84"/>
              <a:gd name="T6" fmla="*/ 0 60000 65536"/>
              <a:gd name="T7" fmla="*/ 0 60000 65536"/>
              <a:gd name="T8" fmla="*/ 0 60000 65536"/>
              <a:gd name="T9" fmla="*/ 0 w 54"/>
              <a:gd name="T10" fmla="*/ 0 h 84"/>
              <a:gd name="T11" fmla="*/ 54 w 54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84">
                <a:moveTo>
                  <a:pt x="54" y="0"/>
                </a:moveTo>
                <a:lnTo>
                  <a:pt x="24" y="42"/>
                </a:lnTo>
                <a:lnTo>
                  <a:pt x="0" y="84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7" name="Freeform 1989"/>
          <p:cNvSpPr>
            <a:spLocks/>
          </p:cNvSpPr>
          <p:nvPr/>
        </p:nvSpPr>
        <p:spPr bwMode="auto">
          <a:xfrm>
            <a:off x="6616204" y="5789613"/>
            <a:ext cx="39687" cy="47625"/>
          </a:xfrm>
          <a:custGeom>
            <a:avLst/>
            <a:gdLst>
              <a:gd name="T0" fmla="*/ 2147483647 w 48"/>
              <a:gd name="T1" fmla="*/ 0 h 54"/>
              <a:gd name="T2" fmla="*/ 2147483647 w 48"/>
              <a:gd name="T3" fmla="*/ 2147483647 h 54"/>
              <a:gd name="T4" fmla="*/ 2147483647 w 48"/>
              <a:gd name="T5" fmla="*/ 2147483647 h 54"/>
              <a:gd name="T6" fmla="*/ 0 w 48"/>
              <a:gd name="T7" fmla="*/ 2147483647 h 54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54"/>
              <a:gd name="T14" fmla="*/ 48 w 48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54">
                <a:moveTo>
                  <a:pt x="48" y="0"/>
                </a:moveTo>
                <a:lnTo>
                  <a:pt x="24" y="30"/>
                </a:lnTo>
                <a:lnTo>
                  <a:pt x="12" y="42"/>
                </a:lnTo>
                <a:lnTo>
                  <a:pt x="0" y="54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8" name="Freeform 1990"/>
          <p:cNvSpPr>
            <a:spLocks/>
          </p:cNvSpPr>
          <p:nvPr/>
        </p:nvSpPr>
        <p:spPr bwMode="auto">
          <a:xfrm>
            <a:off x="6573341" y="5837238"/>
            <a:ext cx="42863" cy="4762"/>
          </a:xfrm>
          <a:custGeom>
            <a:avLst/>
            <a:gdLst>
              <a:gd name="T0" fmla="*/ 2147483647 w 54"/>
              <a:gd name="T1" fmla="*/ 0 h 6"/>
              <a:gd name="T2" fmla="*/ 2147483647 w 54"/>
              <a:gd name="T3" fmla="*/ 2147483647 h 6"/>
              <a:gd name="T4" fmla="*/ 0 w 54"/>
              <a:gd name="T5" fmla="*/ 0 h 6"/>
              <a:gd name="T6" fmla="*/ 0 60000 65536"/>
              <a:gd name="T7" fmla="*/ 0 60000 65536"/>
              <a:gd name="T8" fmla="*/ 0 60000 65536"/>
              <a:gd name="T9" fmla="*/ 0 w 54"/>
              <a:gd name="T10" fmla="*/ 0 h 6"/>
              <a:gd name="T11" fmla="*/ 54 w 54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6">
                <a:moveTo>
                  <a:pt x="54" y="0"/>
                </a:moveTo>
                <a:lnTo>
                  <a:pt x="30" y="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69" name="Freeform 1991"/>
          <p:cNvSpPr>
            <a:spLocks/>
          </p:cNvSpPr>
          <p:nvPr/>
        </p:nvSpPr>
        <p:spPr bwMode="auto">
          <a:xfrm>
            <a:off x="6528891" y="5794375"/>
            <a:ext cx="44450" cy="42863"/>
          </a:xfrm>
          <a:custGeom>
            <a:avLst/>
            <a:gdLst>
              <a:gd name="T0" fmla="*/ 2147483647 w 54"/>
              <a:gd name="T1" fmla="*/ 2147483647 h 48"/>
              <a:gd name="T2" fmla="*/ 2147483647 w 54"/>
              <a:gd name="T3" fmla="*/ 2147483647 h 48"/>
              <a:gd name="T4" fmla="*/ 0 w 54"/>
              <a:gd name="T5" fmla="*/ 0 h 48"/>
              <a:gd name="T6" fmla="*/ 0 60000 65536"/>
              <a:gd name="T7" fmla="*/ 0 60000 65536"/>
              <a:gd name="T8" fmla="*/ 0 60000 65536"/>
              <a:gd name="T9" fmla="*/ 0 w 54"/>
              <a:gd name="T10" fmla="*/ 0 h 48"/>
              <a:gd name="T11" fmla="*/ 54 w 54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48">
                <a:moveTo>
                  <a:pt x="54" y="48"/>
                </a:moveTo>
                <a:lnTo>
                  <a:pt x="24" y="3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70" name="Freeform 1992"/>
          <p:cNvSpPr>
            <a:spLocks/>
          </p:cNvSpPr>
          <p:nvPr/>
        </p:nvSpPr>
        <p:spPr bwMode="auto">
          <a:xfrm>
            <a:off x="6482854" y="5718175"/>
            <a:ext cx="46037" cy="76200"/>
          </a:xfrm>
          <a:custGeom>
            <a:avLst/>
            <a:gdLst>
              <a:gd name="T0" fmla="*/ 2147483647 w 54"/>
              <a:gd name="T1" fmla="*/ 2147483647 h 84"/>
              <a:gd name="T2" fmla="*/ 2147483647 w 54"/>
              <a:gd name="T3" fmla="*/ 2147483647 h 84"/>
              <a:gd name="T4" fmla="*/ 0 w 54"/>
              <a:gd name="T5" fmla="*/ 0 h 84"/>
              <a:gd name="T6" fmla="*/ 0 60000 65536"/>
              <a:gd name="T7" fmla="*/ 0 60000 65536"/>
              <a:gd name="T8" fmla="*/ 0 60000 65536"/>
              <a:gd name="T9" fmla="*/ 0 w 54"/>
              <a:gd name="T10" fmla="*/ 0 h 84"/>
              <a:gd name="T11" fmla="*/ 54 w 54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84">
                <a:moveTo>
                  <a:pt x="54" y="84"/>
                </a:moveTo>
                <a:lnTo>
                  <a:pt x="24" y="4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71" name="Freeform 1993"/>
          <p:cNvSpPr>
            <a:spLocks/>
          </p:cNvSpPr>
          <p:nvPr/>
        </p:nvSpPr>
        <p:spPr bwMode="auto">
          <a:xfrm>
            <a:off x="6443166" y="5632450"/>
            <a:ext cx="39688" cy="85725"/>
          </a:xfrm>
          <a:custGeom>
            <a:avLst/>
            <a:gdLst>
              <a:gd name="T0" fmla="*/ 2147483647 w 48"/>
              <a:gd name="T1" fmla="*/ 2147483647 h 96"/>
              <a:gd name="T2" fmla="*/ 2147483647 w 48"/>
              <a:gd name="T3" fmla="*/ 2147483647 h 96"/>
              <a:gd name="T4" fmla="*/ 0 w 48"/>
              <a:gd name="T5" fmla="*/ 0 h 96"/>
              <a:gd name="T6" fmla="*/ 0 60000 65536"/>
              <a:gd name="T7" fmla="*/ 0 60000 65536"/>
              <a:gd name="T8" fmla="*/ 0 60000 65536"/>
              <a:gd name="T9" fmla="*/ 0 w 48"/>
              <a:gd name="T10" fmla="*/ 0 h 96"/>
              <a:gd name="T11" fmla="*/ 48 w 4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96">
                <a:moveTo>
                  <a:pt x="48" y="96"/>
                </a:moveTo>
                <a:lnTo>
                  <a:pt x="24" y="4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72" name="Freeform 1994"/>
          <p:cNvSpPr>
            <a:spLocks/>
          </p:cNvSpPr>
          <p:nvPr/>
        </p:nvSpPr>
        <p:spPr bwMode="auto">
          <a:xfrm>
            <a:off x="6400304" y="5546725"/>
            <a:ext cx="42862" cy="85725"/>
          </a:xfrm>
          <a:custGeom>
            <a:avLst/>
            <a:gdLst>
              <a:gd name="T0" fmla="*/ 2147483647 w 54"/>
              <a:gd name="T1" fmla="*/ 2147483647 h 96"/>
              <a:gd name="T2" fmla="*/ 2147483647 w 54"/>
              <a:gd name="T3" fmla="*/ 2147483647 h 96"/>
              <a:gd name="T4" fmla="*/ 0 w 54"/>
              <a:gd name="T5" fmla="*/ 0 h 96"/>
              <a:gd name="T6" fmla="*/ 0 60000 65536"/>
              <a:gd name="T7" fmla="*/ 0 60000 65536"/>
              <a:gd name="T8" fmla="*/ 0 60000 65536"/>
              <a:gd name="T9" fmla="*/ 0 w 54"/>
              <a:gd name="T10" fmla="*/ 0 h 96"/>
              <a:gd name="T11" fmla="*/ 54 w 54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96">
                <a:moveTo>
                  <a:pt x="54" y="96"/>
                </a:moveTo>
                <a:lnTo>
                  <a:pt x="30" y="4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73" name="Freeform 1995"/>
          <p:cNvSpPr>
            <a:spLocks/>
          </p:cNvSpPr>
          <p:nvPr/>
        </p:nvSpPr>
        <p:spPr bwMode="auto">
          <a:xfrm>
            <a:off x="6354266" y="5481638"/>
            <a:ext cx="46038" cy="65087"/>
          </a:xfrm>
          <a:custGeom>
            <a:avLst/>
            <a:gdLst>
              <a:gd name="T0" fmla="*/ 2147483647 w 54"/>
              <a:gd name="T1" fmla="*/ 2147483647 h 72"/>
              <a:gd name="T2" fmla="*/ 2147483647 w 54"/>
              <a:gd name="T3" fmla="*/ 2147483647 h 72"/>
              <a:gd name="T4" fmla="*/ 2147483647 w 54"/>
              <a:gd name="T5" fmla="*/ 2147483647 h 72"/>
              <a:gd name="T6" fmla="*/ 0 w 54"/>
              <a:gd name="T7" fmla="*/ 0 h 72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72"/>
              <a:gd name="T14" fmla="*/ 54 w 54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72">
                <a:moveTo>
                  <a:pt x="54" y="72"/>
                </a:moveTo>
                <a:lnTo>
                  <a:pt x="24" y="30"/>
                </a:lnTo>
                <a:lnTo>
                  <a:pt x="12" y="1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74" name="Freeform 1996"/>
          <p:cNvSpPr>
            <a:spLocks/>
          </p:cNvSpPr>
          <p:nvPr/>
        </p:nvSpPr>
        <p:spPr bwMode="auto">
          <a:xfrm>
            <a:off x="6309816" y="5461000"/>
            <a:ext cx="44450" cy="20638"/>
          </a:xfrm>
          <a:custGeom>
            <a:avLst/>
            <a:gdLst>
              <a:gd name="T0" fmla="*/ 2147483647 w 54"/>
              <a:gd name="T1" fmla="*/ 2147483647 h 24"/>
              <a:gd name="T2" fmla="*/ 2147483647 w 54"/>
              <a:gd name="T3" fmla="*/ 2147483647 h 24"/>
              <a:gd name="T4" fmla="*/ 0 w 54"/>
              <a:gd name="T5" fmla="*/ 0 h 24"/>
              <a:gd name="T6" fmla="*/ 0 60000 65536"/>
              <a:gd name="T7" fmla="*/ 0 60000 65536"/>
              <a:gd name="T8" fmla="*/ 0 60000 65536"/>
              <a:gd name="T9" fmla="*/ 0 w 54"/>
              <a:gd name="T10" fmla="*/ 0 h 24"/>
              <a:gd name="T11" fmla="*/ 54 w 54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24">
                <a:moveTo>
                  <a:pt x="54" y="24"/>
                </a:moveTo>
                <a:lnTo>
                  <a:pt x="24" y="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75" name="Freeform 1997"/>
          <p:cNvSpPr>
            <a:spLocks/>
          </p:cNvSpPr>
          <p:nvPr/>
        </p:nvSpPr>
        <p:spPr bwMode="auto">
          <a:xfrm>
            <a:off x="6271716" y="5461000"/>
            <a:ext cx="38100" cy="20638"/>
          </a:xfrm>
          <a:custGeom>
            <a:avLst/>
            <a:gdLst>
              <a:gd name="T0" fmla="*/ 2147483647 w 48"/>
              <a:gd name="T1" fmla="*/ 0 h 24"/>
              <a:gd name="T2" fmla="*/ 2147483647 w 48"/>
              <a:gd name="T3" fmla="*/ 2147483647 h 24"/>
              <a:gd name="T4" fmla="*/ 0 w 48"/>
              <a:gd name="T5" fmla="*/ 2147483647 h 24"/>
              <a:gd name="T6" fmla="*/ 0 60000 65536"/>
              <a:gd name="T7" fmla="*/ 0 60000 65536"/>
              <a:gd name="T8" fmla="*/ 0 60000 65536"/>
              <a:gd name="T9" fmla="*/ 0 w 48"/>
              <a:gd name="T10" fmla="*/ 0 h 24"/>
              <a:gd name="T11" fmla="*/ 48 w 48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24">
                <a:moveTo>
                  <a:pt x="48" y="0"/>
                </a:moveTo>
                <a:lnTo>
                  <a:pt x="24" y="6"/>
                </a:lnTo>
                <a:lnTo>
                  <a:pt x="0" y="24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76" name="Freeform 1998"/>
          <p:cNvSpPr>
            <a:spLocks/>
          </p:cNvSpPr>
          <p:nvPr/>
        </p:nvSpPr>
        <p:spPr bwMode="auto">
          <a:xfrm>
            <a:off x="6225679" y="5481638"/>
            <a:ext cx="46037" cy="65087"/>
          </a:xfrm>
          <a:custGeom>
            <a:avLst/>
            <a:gdLst>
              <a:gd name="T0" fmla="*/ 2147483647 w 54"/>
              <a:gd name="T1" fmla="*/ 0 h 72"/>
              <a:gd name="T2" fmla="*/ 2147483647 w 54"/>
              <a:gd name="T3" fmla="*/ 2147483647 h 72"/>
              <a:gd name="T4" fmla="*/ 0 w 54"/>
              <a:gd name="T5" fmla="*/ 2147483647 h 72"/>
              <a:gd name="T6" fmla="*/ 0 60000 65536"/>
              <a:gd name="T7" fmla="*/ 0 60000 65536"/>
              <a:gd name="T8" fmla="*/ 0 60000 65536"/>
              <a:gd name="T9" fmla="*/ 0 w 54"/>
              <a:gd name="T10" fmla="*/ 0 h 72"/>
              <a:gd name="T11" fmla="*/ 54 w 54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72">
                <a:moveTo>
                  <a:pt x="54" y="0"/>
                </a:moveTo>
                <a:lnTo>
                  <a:pt x="30" y="30"/>
                </a:lnTo>
                <a:lnTo>
                  <a:pt x="0" y="72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77" name="Freeform 1999"/>
          <p:cNvSpPr>
            <a:spLocks/>
          </p:cNvSpPr>
          <p:nvPr/>
        </p:nvSpPr>
        <p:spPr bwMode="auto">
          <a:xfrm>
            <a:off x="6181229" y="5546725"/>
            <a:ext cx="44450" cy="107950"/>
          </a:xfrm>
          <a:custGeom>
            <a:avLst/>
            <a:gdLst>
              <a:gd name="T0" fmla="*/ 2147483647 w 54"/>
              <a:gd name="T1" fmla="*/ 0 h 120"/>
              <a:gd name="T2" fmla="*/ 2147483647 w 54"/>
              <a:gd name="T3" fmla="*/ 2147483647 h 120"/>
              <a:gd name="T4" fmla="*/ 2147483647 w 54"/>
              <a:gd name="T5" fmla="*/ 2147483647 h 120"/>
              <a:gd name="T6" fmla="*/ 0 w 54"/>
              <a:gd name="T7" fmla="*/ 2147483647 h 120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120"/>
              <a:gd name="T14" fmla="*/ 54 w 54"/>
              <a:gd name="T15" fmla="*/ 120 h 1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120">
                <a:moveTo>
                  <a:pt x="54" y="0"/>
                </a:moveTo>
                <a:lnTo>
                  <a:pt x="42" y="24"/>
                </a:lnTo>
                <a:lnTo>
                  <a:pt x="24" y="54"/>
                </a:lnTo>
                <a:lnTo>
                  <a:pt x="0" y="120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78" name="Freeform 2000"/>
          <p:cNvSpPr>
            <a:spLocks/>
          </p:cNvSpPr>
          <p:nvPr/>
        </p:nvSpPr>
        <p:spPr bwMode="auto">
          <a:xfrm>
            <a:off x="6136779" y="5654675"/>
            <a:ext cx="44450" cy="128588"/>
          </a:xfrm>
          <a:custGeom>
            <a:avLst/>
            <a:gdLst>
              <a:gd name="T0" fmla="*/ 2147483647 w 54"/>
              <a:gd name="T1" fmla="*/ 0 h 144"/>
              <a:gd name="T2" fmla="*/ 2147483647 w 54"/>
              <a:gd name="T3" fmla="*/ 2147483647 h 144"/>
              <a:gd name="T4" fmla="*/ 0 w 54"/>
              <a:gd name="T5" fmla="*/ 2147483647 h 144"/>
              <a:gd name="T6" fmla="*/ 0 60000 65536"/>
              <a:gd name="T7" fmla="*/ 0 60000 65536"/>
              <a:gd name="T8" fmla="*/ 0 60000 65536"/>
              <a:gd name="T9" fmla="*/ 0 w 54"/>
              <a:gd name="T10" fmla="*/ 0 h 144"/>
              <a:gd name="T11" fmla="*/ 54 w 54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44">
                <a:moveTo>
                  <a:pt x="54" y="0"/>
                </a:moveTo>
                <a:lnTo>
                  <a:pt x="24" y="72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79" name="Freeform 2001"/>
          <p:cNvSpPr>
            <a:spLocks/>
          </p:cNvSpPr>
          <p:nvPr/>
        </p:nvSpPr>
        <p:spPr bwMode="auto">
          <a:xfrm>
            <a:off x="6097091" y="5783263"/>
            <a:ext cx="39688" cy="119062"/>
          </a:xfrm>
          <a:custGeom>
            <a:avLst/>
            <a:gdLst>
              <a:gd name="T0" fmla="*/ 2147483647 w 48"/>
              <a:gd name="T1" fmla="*/ 0 h 132"/>
              <a:gd name="T2" fmla="*/ 2147483647 w 48"/>
              <a:gd name="T3" fmla="*/ 2147483647 h 132"/>
              <a:gd name="T4" fmla="*/ 0 w 48"/>
              <a:gd name="T5" fmla="*/ 2147483647 h 132"/>
              <a:gd name="T6" fmla="*/ 0 60000 65536"/>
              <a:gd name="T7" fmla="*/ 0 60000 65536"/>
              <a:gd name="T8" fmla="*/ 0 60000 65536"/>
              <a:gd name="T9" fmla="*/ 0 w 48"/>
              <a:gd name="T10" fmla="*/ 0 h 132"/>
              <a:gd name="T11" fmla="*/ 48 w 48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32">
                <a:moveTo>
                  <a:pt x="48" y="0"/>
                </a:moveTo>
                <a:lnTo>
                  <a:pt x="24" y="66"/>
                </a:lnTo>
                <a:lnTo>
                  <a:pt x="0" y="132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80" name="Freeform 2002"/>
          <p:cNvSpPr>
            <a:spLocks/>
          </p:cNvSpPr>
          <p:nvPr/>
        </p:nvSpPr>
        <p:spPr bwMode="auto">
          <a:xfrm>
            <a:off x="6052641" y="5902325"/>
            <a:ext cx="44450" cy="85725"/>
          </a:xfrm>
          <a:custGeom>
            <a:avLst/>
            <a:gdLst>
              <a:gd name="T0" fmla="*/ 2147483647 w 54"/>
              <a:gd name="T1" fmla="*/ 0 h 96"/>
              <a:gd name="T2" fmla="*/ 2147483647 w 54"/>
              <a:gd name="T3" fmla="*/ 2147483647 h 96"/>
              <a:gd name="T4" fmla="*/ 2147483647 w 54"/>
              <a:gd name="T5" fmla="*/ 2147483647 h 96"/>
              <a:gd name="T6" fmla="*/ 0 w 54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96"/>
              <a:gd name="T14" fmla="*/ 54 w 54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96">
                <a:moveTo>
                  <a:pt x="54" y="0"/>
                </a:moveTo>
                <a:lnTo>
                  <a:pt x="30" y="54"/>
                </a:lnTo>
                <a:lnTo>
                  <a:pt x="12" y="78"/>
                </a:lnTo>
                <a:lnTo>
                  <a:pt x="0" y="96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81" name="Freeform 2003"/>
          <p:cNvSpPr>
            <a:spLocks/>
          </p:cNvSpPr>
          <p:nvPr/>
        </p:nvSpPr>
        <p:spPr bwMode="auto">
          <a:xfrm>
            <a:off x="6006604" y="5988050"/>
            <a:ext cx="46037" cy="38100"/>
          </a:xfrm>
          <a:custGeom>
            <a:avLst/>
            <a:gdLst>
              <a:gd name="T0" fmla="*/ 2147483647 w 54"/>
              <a:gd name="T1" fmla="*/ 0 h 42"/>
              <a:gd name="T2" fmla="*/ 2147483647 w 54"/>
              <a:gd name="T3" fmla="*/ 2147483647 h 42"/>
              <a:gd name="T4" fmla="*/ 0 w 54"/>
              <a:gd name="T5" fmla="*/ 2147483647 h 42"/>
              <a:gd name="T6" fmla="*/ 0 60000 65536"/>
              <a:gd name="T7" fmla="*/ 0 60000 65536"/>
              <a:gd name="T8" fmla="*/ 0 60000 65536"/>
              <a:gd name="T9" fmla="*/ 0 w 54"/>
              <a:gd name="T10" fmla="*/ 0 h 42"/>
              <a:gd name="T11" fmla="*/ 54 w 5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42">
                <a:moveTo>
                  <a:pt x="54" y="0"/>
                </a:moveTo>
                <a:lnTo>
                  <a:pt x="24" y="30"/>
                </a:lnTo>
                <a:lnTo>
                  <a:pt x="0" y="42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82" name="Freeform 2004"/>
          <p:cNvSpPr>
            <a:spLocks/>
          </p:cNvSpPr>
          <p:nvPr/>
        </p:nvSpPr>
        <p:spPr bwMode="auto">
          <a:xfrm>
            <a:off x="5963741" y="6026150"/>
            <a:ext cx="42863" cy="0"/>
          </a:xfrm>
          <a:custGeom>
            <a:avLst/>
            <a:gdLst>
              <a:gd name="T0" fmla="*/ 2147483647 w 54"/>
              <a:gd name="T1" fmla="*/ 2147483647 w 54"/>
              <a:gd name="T2" fmla="*/ 2147483647 w 54"/>
              <a:gd name="T3" fmla="*/ 0 w 54"/>
              <a:gd name="T4" fmla="*/ 0 60000 65536"/>
              <a:gd name="T5" fmla="*/ 0 60000 65536"/>
              <a:gd name="T6" fmla="*/ 0 60000 65536"/>
              <a:gd name="T7" fmla="*/ 0 60000 65536"/>
              <a:gd name="T8" fmla="*/ 0 w 54"/>
              <a:gd name="T9" fmla="*/ 54 w 54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T8" t="0" r="T9" b="0"/>
            <a:pathLst>
              <a:path w="54">
                <a:moveTo>
                  <a:pt x="54" y="0"/>
                </a:moveTo>
                <a:lnTo>
                  <a:pt x="42" y="0"/>
                </a:lnTo>
                <a:lnTo>
                  <a:pt x="24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83" name="Line 2005"/>
          <p:cNvSpPr>
            <a:spLocks noChangeShapeType="1"/>
          </p:cNvSpPr>
          <p:nvPr/>
        </p:nvSpPr>
        <p:spPr bwMode="auto">
          <a:xfrm flipH="1">
            <a:off x="5919291" y="6026150"/>
            <a:ext cx="44450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84" name="Line 2006"/>
          <p:cNvSpPr>
            <a:spLocks noChangeShapeType="1"/>
          </p:cNvSpPr>
          <p:nvPr/>
        </p:nvSpPr>
        <p:spPr bwMode="auto">
          <a:xfrm flipH="1">
            <a:off x="5879604" y="6026150"/>
            <a:ext cx="39687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85" name="Line 2007"/>
          <p:cNvSpPr>
            <a:spLocks noChangeShapeType="1"/>
          </p:cNvSpPr>
          <p:nvPr/>
        </p:nvSpPr>
        <p:spPr bwMode="auto">
          <a:xfrm flipH="1">
            <a:off x="5833566" y="6026150"/>
            <a:ext cx="46038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86" name="Line 2008"/>
          <p:cNvSpPr>
            <a:spLocks noChangeShapeType="1"/>
          </p:cNvSpPr>
          <p:nvPr/>
        </p:nvSpPr>
        <p:spPr bwMode="auto">
          <a:xfrm flipH="1">
            <a:off x="5790704" y="6026150"/>
            <a:ext cx="42862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87" name="Line 2009"/>
          <p:cNvSpPr>
            <a:spLocks noChangeShapeType="1"/>
          </p:cNvSpPr>
          <p:nvPr/>
        </p:nvSpPr>
        <p:spPr bwMode="auto">
          <a:xfrm flipH="1">
            <a:off x="5746254" y="6026150"/>
            <a:ext cx="44450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88" name="Line 2010"/>
          <p:cNvSpPr>
            <a:spLocks noChangeShapeType="1"/>
          </p:cNvSpPr>
          <p:nvPr/>
        </p:nvSpPr>
        <p:spPr bwMode="auto">
          <a:xfrm flipH="1">
            <a:off x="5706566" y="6026150"/>
            <a:ext cx="39688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89" name="Line 2011"/>
          <p:cNvSpPr>
            <a:spLocks noChangeShapeType="1"/>
          </p:cNvSpPr>
          <p:nvPr/>
        </p:nvSpPr>
        <p:spPr bwMode="auto">
          <a:xfrm flipH="1">
            <a:off x="5662116" y="6026150"/>
            <a:ext cx="44450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90" name="Line 2012"/>
          <p:cNvSpPr>
            <a:spLocks noChangeShapeType="1"/>
          </p:cNvSpPr>
          <p:nvPr/>
        </p:nvSpPr>
        <p:spPr bwMode="auto">
          <a:xfrm flipH="1">
            <a:off x="5617666" y="6026150"/>
            <a:ext cx="44450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91" name="Line 2013"/>
          <p:cNvSpPr>
            <a:spLocks noChangeShapeType="1"/>
          </p:cNvSpPr>
          <p:nvPr/>
        </p:nvSpPr>
        <p:spPr bwMode="auto">
          <a:xfrm flipH="1">
            <a:off x="5571629" y="6026150"/>
            <a:ext cx="46037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92" name="Line 2014"/>
          <p:cNvSpPr>
            <a:spLocks noChangeShapeType="1"/>
          </p:cNvSpPr>
          <p:nvPr/>
        </p:nvSpPr>
        <p:spPr bwMode="auto">
          <a:xfrm flipH="1">
            <a:off x="5531941" y="6026150"/>
            <a:ext cx="39688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93" name="Line 2015"/>
          <p:cNvSpPr>
            <a:spLocks noChangeShapeType="1"/>
          </p:cNvSpPr>
          <p:nvPr/>
        </p:nvSpPr>
        <p:spPr bwMode="auto">
          <a:xfrm flipH="1">
            <a:off x="5489079" y="6026150"/>
            <a:ext cx="42862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94" name="Line 2016"/>
          <p:cNvSpPr>
            <a:spLocks noChangeShapeType="1"/>
          </p:cNvSpPr>
          <p:nvPr/>
        </p:nvSpPr>
        <p:spPr bwMode="auto">
          <a:xfrm flipH="1">
            <a:off x="5443041" y="6026150"/>
            <a:ext cx="46038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95" name="Line 2017"/>
          <p:cNvSpPr>
            <a:spLocks noChangeShapeType="1"/>
          </p:cNvSpPr>
          <p:nvPr/>
        </p:nvSpPr>
        <p:spPr bwMode="auto">
          <a:xfrm flipH="1">
            <a:off x="5398591" y="6026150"/>
            <a:ext cx="44450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96" name="Line 2018"/>
          <p:cNvSpPr>
            <a:spLocks noChangeShapeType="1"/>
          </p:cNvSpPr>
          <p:nvPr/>
        </p:nvSpPr>
        <p:spPr bwMode="auto">
          <a:xfrm flipH="1">
            <a:off x="5358904" y="6026150"/>
            <a:ext cx="39687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97" name="Line 2020"/>
          <p:cNvSpPr>
            <a:spLocks noChangeShapeType="1"/>
          </p:cNvSpPr>
          <p:nvPr/>
        </p:nvSpPr>
        <p:spPr bwMode="auto">
          <a:xfrm flipH="1">
            <a:off x="8005266" y="6026150"/>
            <a:ext cx="42863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98" name="Line 2021"/>
          <p:cNvSpPr>
            <a:spLocks noChangeShapeType="1"/>
          </p:cNvSpPr>
          <p:nvPr/>
        </p:nvSpPr>
        <p:spPr bwMode="auto">
          <a:xfrm flipH="1">
            <a:off x="7959229" y="6026150"/>
            <a:ext cx="4603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399" name="Freeform 2022"/>
          <p:cNvSpPr>
            <a:spLocks/>
          </p:cNvSpPr>
          <p:nvPr/>
        </p:nvSpPr>
        <p:spPr bwMode="auto">
          <a:xfrm>
            <a:off x="7919541" y="6026150"/>
            <a:ext cx="39688" cy="4763"/>
          </a:xfrm>
          <a:custGeom>
            <a:avLst/>
            <a:gdLst>
              <a:gd name="T0" fmla="*/ 2147483647 w 48"/>
              <a:gd name="T1" fmla="*/ 0 h 6"/>
              <a:gd name="T2" fmla="*/ 2147483647 w 48"/>
              <a:gd name="T3" fmla="*/ 2147483647 h 6"/>
              <a:gd name="T4" fmla="*/ 2147483647 w 48"/>
              <a:gd name="T5" fmla="*/ 2147483647 h 6"/>
              <a:gd name="T6" fmla="*/ 0 w 48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6"/>
              <a:gd name="T14" fmla="*/ 48 w 48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6">
                <a:moveTo>
                  <a:pt x="48" y="0"/>
                </a:moveTo>
                <a:lnTo>
                  <a:pt x="24" y="6"/>
                </a:lnTo>
                <a:lnTo>
                  <a:pt x="12" y="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00" name="Freeform 2023"/>
          <p:cNvSpPr>
            <a:spLocks/>
          </p:cNvSpPr>
          <p:nvPr/>
        </p:nvSpPr>
        <p:spPr bwMode="auto">
          <a:xfrm>
            <a:off x="7875091" y="5965825"/>
            <a:ext cx="44450" cy="60325"/>
          </a:xfrm>
          <a:custGeom>
            <a:avLst/>
            <a:gdLst>
              <a:gd name="T0" fmla="*/ 2147483647 w 54"/>
              <a:gd name="T1" fmla="*/ 2147483647 h 66"/>
              <a:gd name="T2" fmla="*/ 2147483647 w 54"/>
              <a:gd name="T3" fmla="*/ 2147483647 h 66"/>
              <a:gd name="T4" fmla="*/ 2147483647 w 54"/>
              <a:gd name="T5" fmla="*/ 2147483647 h 66"/>
              <a:gd name="T6" fmla="*/ 0 w 54"/>
              <a:gd name="T7" fmla="*/ 0 h 66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66"/>
              <a:gd name="T14" fmla="*/ 54 w 54"/>
              <a:gd name="T15" fmla="*/ 66 h 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66">
                <a:moveTo>
                  <a:pt x="54" y="66"/>
                </a:moveTo>
                <a:lnTo>
                  <a:pt x="30" y="42"/>
                </a:lnTo>
                <a:lnTo>
                  <a:pt x="12" y="2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01" name="Freeform 2024"/>
          <p:cNvSpPr>
            <a:spLocks/>
          </p:cNvSpPr>
          <p:nvPr/>
        </p:nvSpPr>
        <p:spPr bwMode="auto">
          <a:xfrm>
            <a:off x="7830641" y="5837238"/>
            <a:ext cx="44450" cy="128587"/>
          </a:xfrm>
          <a:custGeom>
            <a:avLst/>
            <a:gdLst>
              <a:gd name="T0" fmla="*/ 2147483647 w 54"/>
              <a:gd name="T1" fmla="*/ 2147483647 h 144"/>
              <a:gd name="T2" fmla="*/ 2147483647 w 54"/>
              <a:gd name="T3" fmla="*/ 2147483647 h 144"/>
              <a:gd name="T4" fmla="*/ 2147483647 w 54"/>
              <a:gd name="T5" fmla="*/ 2147483647 h 144"/>
              <a:gd name="T6" fmla="*/ 2147483647 w 54"/>
              <a:gd name="T7" fmla="*/ 2147483647 h 144"/>
              <a:gd name="T8" fmla="*/ 0 w 54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144"/>
              <a:gd name="T17" fmla="*/ 54 w 54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144">
                <a:moveTo>
                  <a:pt x="54" y="144"/>
                </a:moveTo>
                <a:lnTo>
                  <a:pt x="42" y="114"/>
                </a:lnTo>
                <a:lnTo>
                  <a:pt x="24" y="78"/>
                </a:lnTo>
                <a:lnTo>
                  <a:pt x="12" y="3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02" name="Freeform 2025"/>
          <p:cNvSpPr>
            <a:spLocks/>
          </p:cNvSpPr>
          <p:nvPr/>
        </p:nvSpPr>
        <p:spPr bwMode="auto">
          <a:xfrm>
            <a:off x="7786191" y="5729288"/>
            <a:ext cx="44450" cy="107950"/>
          </a:xfrm>
          <a:custGeom>
            <a:avLst/>
            <a:gdLst>
              <a:gd name="T0" fmla="*/ 2147483647 w 54"/>
              <a:gd name="T1" fmla="*/ 2147483647 h 120"/>
              <a:gd name="T2" fmla="*/ 2147483647 w 54"/>
              <a:gd name="T3" fmla="*/ 2147483647 h 120"/>
              <a:gd name="T4" fmla="*/ 2147483647 w 54"/>
              <a:gd name="T5" fmla="*/ 2147483647 h 120"/>
              <a:gd name="T6" fmla="*/ 0 w 54"/>
              <a:gd name="T7" fmla="*/ 0 h 120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120"/>
              <a:gd name="T14" fmla="*/ 54 w 54"/>
              <a:gd name="T15" fmla="*/ 120 h 1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120">
                <a:moveTo>
                  <a:pt x="54" y="120"/>
                </a:moveTo>
                <a:lnTo>
                  <a:pt x="24" y="54"/>
                </a:lnTo>
                <a:lnTo>
                  <a:pt x="12" y="2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03" name="Freeform 2026"/>
          <p:cNvSpPr>
            <a:spLocks/>
          </p:cNvSpPr>
          <p:nvPr/>
        </p:nvSpPr>
        <p:spPr bwMode="auto">
          <a:xfrm>
            <a:off x="7740154" y="5691188"/>
            <a:ext cx="46037" cy="38100"/>
          </a:xfrm>
          <a:custGeom>
            <a:avLst/>
            <a:gdLst>
              <a:gd name="T0" fmla="*/ 2147483647 w 54"/>
              <a:gd name="T1" fmla="*/ 2147483647 h 42"/>
              <a:gd name="T2" fmla="*/ 2147483647 w 54"/>
              <a:gd name="T3" fmla="*/ 2147483647 h 42"/>
              <a:gd name="T4" fmla="*/ 2147483647 w 54"/>
              <a:gd name="T5" fmla="*/ 2147483647 h 42"/>
              <a:gd name="T6" fmla="*/ 2147483647 w 54"/>
              <a:gd name="T7" fmla="*/ 2147483647 h 42"/>
              <a:gd name="T8" fmla="*/ 0 w 54"/>
              <a:gd name="T9" fmla="*/ 0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42"/>
              <a:gd name="T17" fmla="*/ 54 w 54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42">
                <a:moveTo>
                  <a:pt x="54" y="42"/>
                </a:moveTo>
                <a:lnTo>
                  <a:pt x="42" y="24"/>
                </a:lnTo>
                <a:lnTo>
                  <a:pt x="24" y="12"/>
                </a:lnTo>
                <a:lnTo>
                  <a:pt x="12" y="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04" name="Freeform 2027"/>
          <p:cNvSpPr>
            <a:spLocks/>
          </p:cNvSpPr>
          <p:nvPr/>
        </p:nvSpPr>
        <p:spPr bwMode="auto">
          <a:xfrm>
            <a:off x="7700466" y="5691188"/>
            <a:ext cx="39688" cy="33337"/>
          </a:xfrm>
          <a:custGeom>
            <a:avLst/>
            <a:gdLst>
              <a:gd name="T0" fmla="*/ 2147483647 w 48"/>
              <a:gd name="T1" fmla="*/ 0 h 36"/>
              <a:gd name="T2" fmla="*/ 2147483647 w 48"/>
              <a:gd name="T3" fmla="*/ 0 h 36"/>
              <a:gd name="T4" fmla="*/ 2147483647 w 48"/>
              <a:gd name="T5" fmla="*/ 2147483647 h 36"/>
              <a:gd name="T6" fmla="*/ 0 w 48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6"/>
              <a:gd name="T14" fmla="*/ 48 w 48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6">
                <a:moveTo>
                  <a:pt x="48" y="0"/>
                </a:moveTo>
                <a:lnTo>
                  <a:pt x="36" y="0"/>
                </a:lnTo>
                <a:lnTo>
                  <a:pt x="24" y="12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05" name="Freeform 2028"/>
          <p:cNvSpPr>
            <a:spLocks/>
          </p:cNvSpPr>
          <p:nvPr/>
        </p:nvSpPr>
        <p:spPr bwMode="auto">
          <a:xfrm>
            <a:off x="7657604" y="5724525"/>
            <a:ext cx="42862" cy="74613"/>
          </a:xfrm>
          <a:custGeom>
            <a:avLst/>
            <a:gdLst>
              <a:gd name="T0" fmla="*/ 2147483647 w 54"/>
              <a:gd name="T1" fmla="*/ 0 h 84"/>
              <a:gd name="T2" fmla="*/ 2147483647 w 54"/>
              <a:gd name="T3" fmla="*/ 2147483647 h 84"/>
              <a:gd name="T4" fmla="*/ 2147483647 w 54"/>
              <a:gd name="T5" fmla="*/ 2147483647 h 84"/>
              <a:gd name="T6" fmla="*/ 2147483647 w 54"/>
              <a:gd name="T7" fmla="*/ 2147483647 h 84"/>
              <a:gd name="T8" fmla="*/ 0 w 54"/>
              <a:gd name="T9" fmla="*/ 2147483647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84"/>
              <a:gd name="T17" fmla="*/ 54 w 54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84">
                <a:moveTo>
                  <a:pt x="54" y="0"/>
                </a:moveTo>
                <a:lnTo>
                  <a:pt x="42" y="18"/>
                </a:lnTo>
                <a:lnTo>
                  <a:pt x="30" y="42"/>
                </a:lnTo>
                <a:lnTo>
                  <a:pt x="12" y="60"/>
                </a:lnTo>
                <a:lnTo>
                  <a:pt x="0" y="84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06" name="Freeform 2029"/>
          <p:cNvSpPr>
            <a:spLocks/>
          </p:cNvSpPr>
          <p:nvPr/>
        </p:nvSpPr>
        <p:spPr bwMode="auto">
          <a:xfrm>
            <a:off x="7611566" y="5799138"/>
            <a:ext cx="46038" cy="65087"/>
          </a:xfrm>
          <a:custGeom>
            <a:avLst/>
            <a:gdLst>
              <a:gd name="T0" fmla="*/ 2147483647 w 54"/>
              <a:gd name="T1" fmla="*/ 0 h 72"/>
              <a:gd name="T2" fmla="*/ 2147483647 w 54"/>
              <a:gd name="T3" fmla="*/ 2147483647 h 72"/>
              <a:gd name="T4" fmla="*/ 2147483647 w 54"/>
              <a:gd name="T5" fmla="*/ 2147483647 h 72"/>
              <a:gd name="T6" fmla="*/ 0 w 54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72"/>
              <a:gd name="T14" fmla="*/ 54 w 54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72">
                <a:moveTo>
                  <a:pt x="54" y="0"/>
                </a:moveTo>
                <a:lnTo>
                  <a:pt x="24" y="42"/>
                </a:lnTo>
                <a:lnTo>
                  <a:pt x="12" y="60"/>
                </a:lnTo>
                <a:lnTo>
                  <a:pt x="0" y="72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07" name="Freeform 2030"/>
          <p:cNvSpPr>
            <a:spLocks/>
          </p:cNvSpPr>
          <p:nvPr/>
        </p:nvSpPr>
        <p:spPr bwMode="auto">
          <a:xfrm>
            <a:off x="7567116" y="5864225"/>
            <a:ext cx="44450" cy="26988"/>
          </a:xfrm>
          <a:custGeom>
            <a:avLst/>
            <a:gdLst>
              <a:gd name="T0" fmla="*/ 2147483647 w 54"/>
              <a:gd name="T1" fmla="*/ 0 h 30"/>
              <a:gd name="T2" fmla="*/ 2147483647 w 54"/>
              <a:gd name="T3" fmla="*/ 2147483647 h 30"/>
              <a:gd name="T4" fmla="*/ 0 w 54"/>
              <a:gd name="T5" fmla="*/ 2147483647 h 30"/>
              <a:gd name="T6" fmla="*/ 0 60000 65536"/>
              <a:gd name="T7" fmla="*/ 0 60000 65536"/>
              <a:gd name="T8" fmla="*/ 0 60000 65536"/>
              <a:gd name="T9" fmla="*/ 0 w 54"/>
              <a:gd name="T10" fmla="*/ 0 h 30"/>
              <a:gd name="T11" fmla="*/ 54 w 54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30">
                <a:moveTo>
                  <a:pt x="54" y="0"/>
                </a:moveTo>
                <a:lnTo>
                  <a:pt x="24" y="18"/>
                </a:lnTo>
                <a:lnTo>
                  <a:pt x="0" y="30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08" name="Freeform 2031"/>
          <p:cNvSpPr>
            <a:spLocks/>
          </p:cNvSpPr>
          <p:nvPr/>
        </p:nvSpPr>
        <p:spPr bwMode="auto">
          <a:xfrm>
            <a:off x="7529016" y="5875338"/>
            <a:ext cx="38100" cy="15875"/>
          </a:xfrm>
          <a:custGeom>
            <a:avLst/>
            <a:gdLst>
              <a:gd name="T0" fmla="*/ 2147483647 w 48"/>
              <a:gd name="T1" fmla="*/ 2147483647 h 18"/>
              <a:gd name="T2" fmla="*/ 2147483647 w 48"/>
              <a:gd name="T3" fmla="*/ 2147483647 h 18"/>
              <a:gd name="T4" fmla="*/ 0 w 48"/>
              <a:gd name="T5" fmla="*/ 0 h 18"/>
              <a:gd name="T6" fmla="*/ 0 60000 65536"/>
              <a:gd name="T7" fmla="*/ 0 60000 65536"/>
              <a:gd name="T8" fmla="*/ 0 60000 65536"/>
              <a:gd name="T9" fmla="*/ 0 w 48"/>
              <a:gd name="T10" fmla="*/ 0 h 18"/>
              <a:gd name="T11" fmla="*/ 48 w 48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8">
                <a:moveTo>
                  <a:pt x="48" y="18"/>
                </a:moveTo>
                <a:lnTo>
                  <a:pt x="24" y="1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09" name="Freeform 2032"/>
          <p:cNvSpPr>
            <a:spLocks/>
          </p:cNvSpPr>
          <p:nvPr/>
        </p:nvSpPr>
        <p:spPr bwMode="auto">
          <a:xfrm>
            <a:off x="7484566" y="5837238"/>
            <a:ext cx="44450" cy="38100"/>
          </a:xfrm>
          <a:custGeom>
            <a:avLst/>
            <a:gdLst>
              <a:gd name="T0" fmla="*/ 2147483647 w 54"/>
              <a:gd name="T1" fmla="*/ 2147483647 h 42"/>
              <a:gd name="T2" fmla="*/ 2147483647 w 54"/>
              <a:gd name="T3" fmla="*/ 2147483647 h 42"/>
              <a:gd name="T4" fmla="*/ 0 w 54"/>
              <a:gd name="T5" fmla="*/ 0 h 42"/>
              <a:gd name="T6" fmla="*/ 0 60000 65536"/>
              <a:gd name="T7" fmla="*/ 0 60000 65536"/>
              <a:gd name="T8" fmla="*/ 0 60000 65536"/>
              <a:gd name="T9" fmla="*/ 0 w 54"/>
              <a:gd name="T10" fmla="*/ 0 h 42"/>
              <a:gd name="T11" fmla="*/ 54 w 5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42">
                <a:moveTo>
                  <a:pt x="54" y="42"/>
                </a:moveTo>
                <a:lnTo>
                  <a:pt x="30" y="2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10" name="Freeform 2033"/>
          <p:cNvSpPr>
            <a:spLocks/>
          </p:cNvSpPr>
          <p:nvPr/>
        </p:nvSpPr>
        <p:spPr bwMode="auto">
          <a:xfrm>
            <a:off x="7438529" y="5799138"/>
            <a:ext cx="46037" cy="38100"/>
          </a:xfrm>
          <a:custGeom>
            <a:avLst/>
            <a:gdLst>
              <a:gd name="T0" fmla="*/ 2147483647 w 54"/>
              <a:gd name="T1" fmla="*/ 2147483647 h 42"/>
              <a:gd name="T2" fmla="*/ 2147483647 w 54"/>
              <a:gd name="T3" fmla="*/ 2147483647 h 42"/>
              <a:gd name="T4" fmla="*/ 0 w 54"/>
              <a:gd name="T5" fmla="*/ 0 h 42"/>
              <a:gd name="T6" fmla="*/ 0 60000 65536"/>
              <a:gd name="T7" fmla="*/ 0 60000 65536"/>
              <a:gd name="T8" fmla="*/ 0 60000 65536"/>
              <a:gd name="T9" fmla="*/ 0 w 54"/>
              <a:gd name="T10" fmla="*/ 0 h 42"/>
              <a:gd name="T11" fmla="*/ 54 w 5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42">
                <a:moveTo>
                  <a:pt x="54" y="42"/>
                </a:moveTo>
                <a:lnTo>
                  <a:pt x="24" y="1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11" name="Freeform 2034"/>
          <p:cNvSpPr>
            <a:spLocks/>
          </p:cNvSpPr>
          <p:nvPr/>
        </p:nvSpPr>
        <p:spPr bwMode="auto">
          <a:xfrm>
            <a:off x="7395666" y="5772150"/>
            <a:ext cx="42863" cy="26988"/>
          </a:xfrm>
          <a:custGeom>
            <a:avLst/>
            <a:gdLst>
              <a:gd name="T0" fmla="*/ 2147483647 w 54"/>
              <a:gd name="T1" fmla="*/ 2147483647 h 30"/>
              <a:gd name="T2" fmla="*/ 2147483647 w 54"/>
              <a:gd name="T3" fmla="*/ 2147483647 h 30"/>
              <a:gd name="T4" fmla="*/ 0 w 54"/>
              <a:gd name="T5" fmla="*/ 0 h 30"/>
              <a:gd name="T6" fmla="*/ 0 60000 65536"/>
              <a:gd name="T7" fmla="*/ 0 60000 65536"/>
              <a:gd name="T8" fmla="*/ 0 60000 65536"/>
              <a:gd name="T9" fmla="*/ 0 w 54"/>
              <a:gd name="T10" fmla="*/ 0 h 30"/>
              <a:gd name="T11" fmla="*/ 54 w 54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30">
                <a:moveTo>
                  <a:pt x="54" y="30"/>
                </a:moveTo>
                <a:lnTo>
                  <a:pt x="24" y="1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12" name="Freeform 2035"/>
          <p:cNvSpPr>
            <a:spLocks/>
          </p:cNvSpPr>
          <p:nvPr/>
        </p:nvSpPr>
        <p:spPr bwMode="auto">
          <a:xfrm>
            <a:off x="7355979" y="5767388"/>
            <a:ext cx="39687" cy="4762"/>
          </a:xfrm>
          <a:custGeom>
            <a:avLst/>
            <a:gdLst>
              <a:gd name="T0" fmla="*/ 2147483647 w 48"/>
              <a:gd name="T1" fmla="*/ 2147483647 h 6"/>
              <a:gd name="T2" fmla="*/ 2147483647 w 48"/>
              <a:gd name="T3" fmla="*/ 0 h 6"/>
              <a:gd name="T4" fmla="*/ 0 w 48"/>
              <a:gd name="T5" fmla="*/ 0 h 6"/>
              <a:gd name="T6" fmla="*/ 0 60000 65536"/>
              <a:gd name="T7" fmla="*/ 0 60000 65536"/>
              <a:gd name="T8" fmla="*/ 0 60000 65536"/>
              <a:gd name="T9" fmla="*/ 0 w 48"/>
              <a:gd name="T10" fmla="*/ 0 h 6"/>
              <a:gd name="T11" fmla="*/ 48 w 4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6">
                <a:moveTo>
                  <a:pt x="48" y="6"/>
                </a:moveTo>
                <a:lnTo>
                  <a:pt x="24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13" name="Freeform 2036"/>
          <p:cNvSpPr>
            <a:spLocks/>
          </p:cNvSpPr>
          <p:nvPr/>
        </p:nvSpPr>
        <p:spPr bwMode="auto">
          <a:xfrm>
            <a:off x="7309941" y="5767388"/>
            <a:ext cx="46038" cy="11112"/>
          </a:xfrm>
          <a:custGeom>
            <a:avLst/>
            <a:gdLst>
              <a:gd name="T0" fmla="*/ 2147483647 w 54"/>
              <a:gd name="T1" fmla="*/ 0 h 12"/>
              <a:gd name="T2" fmla="*/ 2147483647 w 54"/>
              <a:gd name="T3" fmla="*/ 2147483647 h 12"/>
              <a:gd name="T4" fmla="*/ 0 w 54"/>
              <a:gd name="T5" fmla="*/ 2147483647 h 12"/>
              <a:gd name="T6" fmla="*/ 0 60000 65536"/>
              <a:gd name="T7" fmla="*/ 0 60000 65536"/>
              <a:gd name="T8" fmla="*/ 0 60000 65536"/>
              <a:gd name="T9" fmla="*/ 0 w 54"/>
              <a:gd name="T10" fmla="*/ 0 h 12"/>
              <a:gd name="T11" fmla="*/ 54 w 54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2">
                <a:moveTo>
                  <a:pt x="54" y="0"/>
                </a:moveTo>
                <a:lnTo>
                  <a:pt x="30" y="6"/>
                </a:lnTo>
                <a:lnTo>
                  <a:pt x="0" y="12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14" name="Line 2037"/>
          <p:cNvSpPr>
            <a:spLocks noChangeShapeType="1"/>
          </p:cNvSpPr>
          <p:nvPr/>
        </p:nvSpPr>
        <p:spPr bwMode="auto">
          <a:xfrm flipH="1">
            <a:off x="7265491" y="5778500"/>
            <a:ext cx="44450" cy="111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15" name="Freeform 2038"/>
          <p:cNvSpPr>
            <a:spLocks/>
          </p:cNvSpPr>
          <p:nvPr/>
        </p:nvSpPr>
        <p:spPr bwMode="auto">
          <a:xfrm>
            <a:off x="7222629" y="5789613"/>
            <a:ext cx="42862" cy="4762"/>
          </a:xfrm>
          <a:custGeom>
            <a:avLst/>
            <a:gdLst>
              <a:gd name="T0" fmla="*/ 2147483647 w 54"/>
              <a:gd name="T1" fmla="*/ 0 h 6"/>
              <a:gd name="T2" fmla="*/ 2147483647 w 54"/>
              <a:gd name="T3" fmla="*/ 2147483647 h 6"/>
              <a:gd name="T4" fmla="*/ 0 w 54"/>
              <a:gd name="T5" fmla="*/ 2147483647 h 6"/>
              <a:gd name="T6" fmla="*/ 0 60000 65536"/>
              <a:gd name="T7" fmla="*/ 0 60000 65536"/>
              <a:gd name="T8" fmla="*/ 0 60000 65536"/>
              <a:gd name="T9" fmla="*/ 0 w 54"/>
              <a:gd name="T10" fmla="*/ 0 h 6"/>
              <a:gd name="T11" fmla="*/ 54 w 54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6">
                <a:moveTo>
                  <a:pt x="54" y="0"/>
                </a:moveTo>
                <a:lnTo>
                  <a:pt x="24" y="6"/>
                </a:lnTo>
                <a:lnTo>
                  <a:pt x="0" y="6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16" name="Freeform 2039"/>
          <p:cNvSpPr>
            <a:spLocks/>
          </p:cNvSpPr>
          <p:nvPr/>
        </p:nvSpPr>
        <p:spPr bwMode="auto">
          <a:xfrm>
            <a:off x="7182941" y="5783263"/>
            <a:ext cx="39688" cy="11112"/>
          </a:xfrm>
          <a:custGeom>
            <a:avLst/>
            <a:gdLst>
              <a:gd name="T0" fmla="*/ 2147483647 w 48"/>
              <a:gd name="T1" fmla="*/ 2147483647 h 12"/>
              <a:gd name="T2" fmla="*/ 2147483647 w 48"/>
              <a:gd name="T3" fmla="*/ 2147483647 h 12"/>
              <a:gd name="T4" fmla="*/ 0 w 48"/>
              <a:gd name="T5" fmla="*/ 0 h 12"/>
              <a:gd name="T6" fmla="*/ 0 60000 65536"/>
              <a:gd name="T7" fmla="*/ 0 60000 65536"/>
              <a:gd name="T8" fmla="*/ 0 60000 65536"/>
              <a:gd name="T9" fmla="*/ 0 w 48"/>
              <a:gd name="T10" fmla="*/ 0 h 12"/>
              <a:gd name="T11" fmla="*/ 48 w 48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2">
                <a:moveTo>
                  <a:pt x="48" y="12"/>
                </a:moveTo>
                <a:lnTo>
                  <a:pt x="24" y="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17" name="Freeform 2040"/>
          <p:cNvSpPr>
            <a:spLocks/>
          </p:cNvSpPr>
          <p:nvPr/>
        </p:nvSpPr>
        <p:spPr bwMode="auto">
          <a:xfrm>
            <a:off x="7136904" y="5751513"/>
            <a:ext cx="46037" cy="31750"/>
          </a:xfrm>
          <a:custGeom>
            <a:avLst/>
            <a:gdLst>
              <a:gd name="T0" fmla="*/ 2147483647 w 54"/>
              <a:gd name="T1" fmla="*/ 2147483647 h 36"/>
              <a:gd name="T2" fmla="*/ 2147483647 w 54"/>
              <a:gd name="T3" fmla="*/ 2147483647 h 36"/>
              <a:gd name="T4" fmla="*/ 0 w 54"/>
              <a:gd name="T5" fmla="*/ 0 h 36"/>
              <a:gd name="T6" fmla="*/ 0 60000 65536"/>
              <a:gd name="T7" fmla="*/ 0 60000 65536"/>
              <a:gd name="T8" fmla="*/ 0 60000 65536"/>
              <a:gd name="T9" fmla="*/ 0 w 54"/>
              <a:gd name="T10" fmla="*/ 0 h 36"/>
              <a:gd name="T11" fmla="*/ 54 w 54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36">
                <a:moveTo>
                  <a:pt x="54" y="36"/>
                </a:moveTo>
                <a:lnTo>
                  <a:pt x="30" y="1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18" name="Freeform 2041"/>
          <p:cNvSpPr>
            <a:spLocks/>
          </p:cNvSpPr>
          <p:nvPr/>
        </p:nvSpPr>
        <p:spPr bwMode="auto">
          <a:xfrm>
            <a:off x="7092454" y="5697538"/>
            <a:ext cx="44450" cy="53975"/>
          </a:xfrm>
          <a:custGeom>
            <a:avLst/>
            <a:gdLst>
              <a:gd name="T0" fmla="*/ 2147483647 w 54"/>
              <a:gd name="T1" fmla="*/ 2147483647 h 60"/>
              <a:gd name="T2" fmla="*/ 2147483647 w 54"/>
              <a:gd name="T3" fmla="*/ 2147483647 h 60"/>
              <a:gd name="T4" fmla="*/ 0 w 54"/>
              <a:gd name="T5" fmla="*/ 0 h 60"/>
              <a:gd name="T6" fmla="*/ 0 60000 65536"/>
              <a:gd name="T7" fmla="*/ 0 60000 65536"/>
              <a:gd name="T8" fmla="*/ 0 60000 65536"/>
              <a:gd name="T9" fmla="*/ 0 w 54"/>
              <a:gd name="T10" fmla="*/ 0 h 60"/>
              <a:gd name="T11" fmla="*/ 54 w 54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60">
                <a:moveTo>
                  <a:pt x="54" y="60"/>
                </a:moveTo>
                <a:lnTo>
                  <a:pt x="24" y="3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19" name="Freeform 2042"/>
          <p:cNvSpPr>
            <a:spLocks/>
          </p:cNvSpPr>
          <p:nvPr/>
        </p:nvSpPr>
        <p:spPr bwMode="auto">
          <a:xfrm>
            <a:off x="7048004" y="5627688"/>
            <a:ext cx="44450" cy="69850"/>
          </a:xfrm>
          <a:custGeom>
            <a:avLst/>
            <a:gdLst>
              <a:gd name="T0" fmla="*/ 2147483647 w 54"/>
              <a:gd name="T1" fmla="*/ 2147483647 h 78"/>
              <a:gd name="T2" fmla="*/ 2147483647 w 54"/>
              <a:gd name="T3" fmla="*/ 2147483647 h 78"/>
              <a:gd name="T4" fmla="*/ 0 w 54"/>
              <a:gd name="T5" fmla="*/ 0 h 78"/>
              <a:gd name="T6" fmla="*/ 0 60000 65536"/>
              <a:gd name="T7" fmla="*/ 0 60000 65536"/>
              <a:gd name="T8" fmla="*/ 0 60000 65536"/>
              <a:gd name="T9" fmla="*/ 0 w 54"/>
              <a:gd name="T10" fmla="*/ 0 h 78"/>
              <a:gd name="T11" fmla="*/ 54 w 54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78">
                <a:moveTo>
                  <a:pt x="54" y="78"/>
                </a:moveTo>
                <a:lnTo>
                  <a:pt x="24" y="4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20" name="Freeform 2043"/>
          <p:cNvSpPr>
            <a:spLocks/>
          </p:cNvSpPr>
          <p:nvPr/>
        </p:nvSpPr>
        <p:spPr bwMode="auto">
          <a:xfrm>
            <a:off x="7008316" y="5557838"/>
            <a:ext cx="39688" cy="69850"/>
          </a:xfrm>
          <a:custGeom>
            <a:avLst/>
            <a:gdLst>
              <a:gd name="T0" fmla="*/ 2147483647 w 48"/>
              <a:gd name="T1" fmla="*/ 2147483647 h 78"/>
              <a:gd name="T2" fmla="*/ 2147483647 w 48"/>
              <a:gd name="T3" fmla="*/ 2147483647 h 78"/>
              <a:gd name="T4" fmla="*/ 0 w 48"/>
              <a:gd name="T5" fmla="*/ 0 h 78"/>
              <a:gd name="T6" fmla="*/ 0 60000 65536"/>
              <a:gd name="T7" fmla="*/ 0 60000 65536"/>
              <a:gd name="T8" fmla="*/ 0 60000 65536"/>
              <a:gd name="T9" fmla="*/ 0 w 48"/>
              <a:gd name="T10" fmla="*/ 0 h 78"/>
              <a:gd name="T11" fmla="*/ 48 w 48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78">
                <a:moveTo>
                  <a:pt x="48" y="78"/>
                </a:moveTo>
                <a:lnTo>
                  <a:pt x="24" y="3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21" name="Freeform 2044"/>
          <p:cNvSpPr>
            <a:spLocks/>
          </p:cNvSpPr>
          <p:nvPr/>
        </p:nvSpPr>
        <p:spPr bwMode="auto">
          <a:xfrm>
            <a:off x="6963866" y="5503863"/>
            <a:ext cx="44450" cy="53975"/>
          </a:xfrm>
          <a:custGeom>
            <a:avLst/>
            <a:gdLst>
              <a:gd name="T0" fmla="*/ 2147483647 w 54"/>
              <a:gd name="T1" fmla="*/ 2147483647 h 60"/>
              <a:gd name="T2" fmla="*/ 2147483647 w 54"/>
              <a:gd name="T3" fmla="*/ 2147483647 h 60"/>
              <a:gd name="T4" fmla="*/ 0 w 54"/>
              <a:gd name="T5" fmla="*/ 0 h 60"/>
              <a:gd name="T6" fmla="*/ 0 60000 65536"/>
              <a:gd name="T7" fmla="*/ 0 60000 65536"/>
              <a:gd name="T8" fmla="*/ 0 60000 65536"/>
              <a:gd name="T9" fmla="*/ 0 w 54"/>
              <a:gd name="T10" fmla="*/ 0 h 60"/>
              <a:gd name="T11" fmla="*/ 54 w 54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60">
                <a:moveTo>
                  <a:pt x="54" y="60"/>
                </a:moveTo>
                <a:lnTo>
                  <a:pt x="30" y="3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22" name="Freeform 2045"/>
          <p:cNvSpPr>
            <a:spLocks/>
          </p:cNvSpPr>
          <p:nvPr/>
        </p:nvSpPr>
        <p:spPr bwMode="auto">
          <a:xfrm>
            <a:off x="6919416" y="5476875"/>
            <a:ext cx="44450" cy="26988"/>
          </a:xfrm>
          <a:custGeom>
            <a:avLst/>
            <a:gdLst>
              <a:gd name="T0" fmla="*/ 2147483647 w 54"/>
              <a:gd name="T1" fmla="*/ 2147483647 h 30"/>
              <a:gd name="T2" fmla="*/ 2147483647 w 54"/>
              <a:gd name="T3" fmla="*/ 2147483647 h 30"/>
              <a:gd name="T4" fmla="*/ 0 w 54"/>
              <a:gd name="T5" fmla="*/ 0 h 30"/>
              <a:gd name="T6" fmla="*/ 0 60000 65536"/>
              <a:gd name="T7" fmla="*/ 0 60000 65536"/>
              <a:gd name="T8" fmla="*/ 0 60000 65536"/>
              <a:gd name="T9" fmla="*/ 0 w 54"/>
              <a:gd name="T10" fmla="*/ 0 h 30"/>
              <a:gd name="T11" fmla="*/ 54 w 54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30">
                <a:moveTo>
                  <a:pt x="54" y="30"/>
                </a:moveTo>
                <a:lnTo>
                  <a:pt x="24" y="1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23" name="Freeform 2046"/>
          <p:cNvSpPr>
            <a:spLocks/>
          </p:cNvSpPr>
          <p:nvPr/>
        </p:nvSpPr>
        <p:spPr bwMode="auto">
          <a:xfrm>
            <a:off x="6874966" y="5476875"/>
            <a:ext cx="44450" cy="11113"/>
          </a:xfrm>
          <a:custGeom>
            <a:avLst/>
            <a:gdLst>
              <a:gd name="T0" fmla="*/ 2147483647 w 54"/>
              <a:gd name="T1" fmla="*/ 0 h 12"/>
              <a:gd name="T2" fmla="*/ 2147483647 w 54"/>
              <a:gd name="T3" fmla="*/ 0 h 12"/>
              <a:gd name="T4" fmla="*/ 0 w 54"/>
              <a:gd name="T5" fmla="*/ 2147483647 h 12"/>
              <a:gd name="T6" fmla="*/ 0 60000 65536"/>
              <a:gd name="T7" fmla="*/ 0 60000 65536"/>
              <a:gd name="T8" fmla="*/ 0 60000 65536"/>
              <a:gd name="T9" fmla="*/ 0 w 54"/>
              <a:gd name="T10" fmla="*/ 0 h 12"/>
              <a:gd name="T11" fmla="*/ 54 w 54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2">
                <a:moveTo>
                  <a:pt x="54" y="0"/>
                </a:moveTo>
                <a:lnTo>
                  <a:pt x="24" y="0"/>
                </a:lnTo>
                <a:lnTo>
                  <a:pt x="0" y="12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24" name="Freeform 2047"/>
          <p:cNvSpPr>
            <a:spLocks/>
          </p:cNvSpPr>
          <p:nvPr/>
        </p:nvSpPr>
        <p:spPr bwMode="auto">
          <a:xfrm>
            <a:off x="6828929" y="5487988"/>
            <a:ext cx="46037" cy="53975"/>
          </a:xfrm>
          <a:custGeom>
            <a:avLst/>
            <a:gdLst>
              <a:gd name="T0" fmla="*/ 2147483647 w 54"/>
              <a:gd name="T1" fmla="*/ 0 h 60"/>
              <a:gd name="T2" fmla="*/ 2147483647 w 54"/>
              <a:gd name="T3" fmla="*/ 2147483647 h 60"/>
              <a:gd name="T4" fmla="*/ 0 w 54"/>
              <a:gd name="T5" fmla="*/ 2147483647 h 60"/>
              <a:gd name="T6" fmla="*/ 0 60000 65536"/>
              <a:gd name="T7" fmla="*/ 0 60000 65536"/>
              <a:gd name="T8" fmla="*/ 0 60000 65536"/>
              <a:gd name="T9" fmla="*/ 0 w 54"/>
              <a:gd name="T10" fmla="*/ 0 h 60"/>
              <a:gd name="T11" fmla="*/ 54 w 54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60">
                <a:moveTo>
                  <a:pt x="54" y="0"/>
                </a:moveTo>
                <a:lnTo>
                  <a:pt x="24" y="24"/>
                </a:lnTo>
                <a:lnTo>
                  <a:pt x="0" y="60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25" name="Freeform 2048"/>
          <p:cNvSpPr>
            <a:spLocks/>
          </p:cNvSpPr>
          <p:nvPr/>
        </p:nvSpPr>
        <p:spPr bwMode="auto">
          <a:xfrm>
            <a:off x="6789241" y="5541963"/>
            <a:ext cx="39688" cy="85725"/>
          </a:xfrm>
          <a:custGeom>
            <a:avLst/>
            <a:gdLst>
              <a:gd name="T0" fmla="*/ 2147483647 w 48"/>
              <a:gd name="T1" fmla="*/ 0 h 96"/>
              <a:gd name="T2" fmla="*/ 2147483647 w 48"/>
              <a:gd name="T3" fmla="*/ 2147483647 h 96"/>
              <a:gd name="T4" fmla="*/ 2147483647 w 48"/>
              <a:gd name="T5" fmla="*/ 2147483647 h 96"/>
              <a:gd name="T6" fmla="*/ 0 w 48"/>
              <a:gd name="T7" fmla="*/ 2147483647 h 96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96"/>
              <a:gd name="T14" fmla="*/ 48 w 48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96">
                <a:moveTo>
                  <a:pt x="48" y="0"/>
                </a:moveTo>
                <a:lnTo>
                  <a:pt x="36" y="24"/>
                </a:lnTo>
                <a:lnTo>
                  <a:pt x="24" y="48"/>
                </a:lnTo>
                <a:lnTo>
                  <a:pt x="0" y="96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26" name="Freeform 2049"/>
          <p:cNvSpPr>
            <a:spLocks/>
          </p:cNvSpPr>
          <p:nvPr/>
        </p:nvSpPr>
        <p:spPr bwMode="auto">
          <a:xfrm>
            <a:off x="6746379" y="5627688"/>
            <a:ext cx="42862" cy="85725"/>
          </a:xfrm>
          <a:custGeom>
            <a:avLst/>
            <a:gdLst>
              <a:gd name="T0" fmla="*/ 2147483647 w 54"/>
              <a:gd name="T1" fmla="*/ 0 h 96"/>
              <a:gd name="T2" fmla="*/ 2147483647 w 54"/>
              <a:gd name="T3" fmla="*/ 2147483647 h 96"/>
              <a:gd name="T4" fmla="*/ 0 w 54"/>
              <a:gd name="T5" fmla="*/ 2147483647 h 96"/>
              <a:gd name="T6" fmla="*/ 0 60000 65536"/>
              <a:gd name="T7" fmla="*/ 0 60000 65536"/>
              <a:gd name="T8" fmla="*/ 0 60000 65536"/>
              <a:gd name="T9" fmla="*/ 0 w 54"/>
              <a:gd name="T10" fmla="*/ 0 h 96"/>
              <a:gd name="T11" fmla="*/ 54 w 54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96">
                <a:moveTo>
                  <a:pt x="54" y="0"/>
                </a:moveTo>
                <a:lnTo>
                  <a:pt x="30" y="48"/>
                </a:lnTo>
                <a:lnTo>
                  <a:pt x="0" y="96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27" name="Freeform 2050"/>
          <p:cNvSpPr>
            <a:spLocks/>
          </p:cNvSpPr>
          <p:nvPr/>
        </p:nvSpPr>
        <p:spPr bwMode="auto">
          <a:xfrm>
            <a:off x="6701929" y="5713413"/>
            <a:ext cx="44450" cy="76200"/>
          </a:xfrm>
          <a:custGeom>
            <a:avLst/>
            <a:gdLst>
              <a:gd name="T0" fmla="*/ 2147483647 w 54"/>
              <a:gd name="T1" fmla="*/ 0 h 84"/>
              <a:gd name="T2" fmla="*/ 2147483647 w 54"/>
              <a:gd name="T3" fmla="*/ 2147483647 h 84"/>
              <a:gd name="T4" fmla="*/ 2147483647 w 54"/>
              <a:gd name="T5" fmla="*/ 2147483647 h 84"/>
              <a:gd name="T6" fmla="*/ 0 w 54"/>
              <a:gd name="T7" fmla="*/ 2147483647 h 84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84"/>
              <a:gd name="T14" fmla="*/ 54 w 54"/>
              <a:gd name="T15" fmla="*/ 84 h 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84">
                <a:moveTo>
                  <a:pt x="54" y="0"/>
                </a:moveTo>
                <a:lnTo>
                  <a:pt x="24" y="48"/>
                </a:lnTo>
                <a:lnTo>
                  <a:pt x="12" y="66"/>
                </a:lnTo>
                <a:lnTo>
                  <a:pt x="0" y="84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28" name="Freeform 2051"/>
          <p:cNvSpPr>
            <a:spLocks/>
          </p:cNvSpPr>
          <p:nvPr/>
        </p:nvSpPr>
        <p:spPr bwMode="auto">
          <a:xfrm>
            <a:off x="6655891" y="5789613"/>
            <a:ext cx="46038" cy="31750"/>
          </a:xfrm>
          <a:custGeom>
            <a:avLst/>
            <a:gdLst>
              <a:gd name="T0" fmla="*/ 2147483647 w 54"/>
              <a:gd name="T1" fmla="*/ 0 h 36"/>
              <a:gd name="T2" fmla="*/ 2147483647 w 54"/>
              <a:gd name="T3" fmla="*/ 2147483647 h 36"/>
              <a:gd name="T4" fmla="*/ 0 w 54"/>
              <a:gd name="T5" fmla="*/ 2147483647 h 36"/>
              <a:gd name="T6" fmla="*/ 0 60000 65536"/>
              <a:gd name="T7" fmla="*/ 0 60000 65536"/>
              <a:gd name="T8" fmla="*/ 0 60000 65536"/>
              <a:gd name="T9" fmla="*/ 0 w 54"/>
              <a:gd name="T10" fmla="*/ 0 h 36"/>
              <a:gd name="T11" fmla="*/ 54 w 54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36">
                <a:moveTo>
                  <a:pt x="54" y="0"/>
                </a:moveTo>
                <a:lnTo>
                  <a:pt x="24" y="24"/>
                </a:lnTo>
                <a:lnTo>
                  <a:pt x="0" y="36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29" name="Freeform 2052"/>
          <p:cNvSpPr>
            <a:spLocks/>
          </p:cNvSpPr>
          <p:nvPr/>
        </p:nvSpPr>
        <p:spPr bwMode="auto">
          <a:xfrm>
            <a:off x="6616204" y="5821363"/>
            <a:ext cx="39687" cy="4762"/>
          </a:xfrm>
          <a:custGeom>
            <a:avLst/>
            <a:gdLst>
              <a:gd name="T0" fmla="*/ 2147483647 w 48"/>
              <a:gd name="T1" fmla="*/ 0 h 6"/>
              <a:gd name="T2" fmla="*/ 2147483647 w 48"/>
              <a:gd name="T3" fmla="*/ 2147483647 h 6"/>
              <a:gd name="T4" fmla="*/ 0 w 48"/>
              <a:gd name="T5" fmla="*/ 0 h 6"/>
              <a:gd name="T6" fmla="*/ 0 60000 65536"/>
              <a:gd name="T7" fmla="*/ 0 60000 65536"/>
              <a:gd name="T8" fmla="*/ 0 60000 65536"/>
              <a:gd name="T9" fmla="*/ 0 w 48"/>
              <a:gd name="T10" fmla="*/ 0 h 6"/>
              <a:gd name="T11" fmla="*/ 48 w 4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6">
                <a:moveTo>
                  <a:pt x="48" y="0"/>
                </a:moveTo>
                <a:lnTo>
                  <a:pt x="24" y="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30" name="Freeform 2053"/>
          <p:cNvSpPr>
            <a:spLocks/>
          </p:cNvSpPr>
          <p:nvPr/>
        </p:nvSpPr>
        <p:spPr bwMode="auto">
          <a:xfrm>
            <a:off x="6573341" y="5783263"/>
            <a:ext cx="42863" cy="38100"/>
          </a:xfrm>
          <a:custGeom>
            <a:avLst/>
            <a:gdLst>
              <a:gd name="T0" fmla="*/ 2147483647 w 54"/>
              <a:gd name="T1" fmla="*/ 2147483647 h 42"/>
              <a:gd name="T2" fmla="*/ 2147483647 w 54"/>
              <a:gd name="T3" fmla="*/ 2147483647 h 42"/>
              <a:gd name="T4" fmla="*/ 0 w 54"/>
              <a:gd name="T5" fmla="*/ 0 h 42"/>
              <a:gd name="T6" fmla="*/ 0 60000 65536"/>
              <a:gd name="T7" fmla="*/ 0 60000 65536"/>
              <a:gd name="T8" fmla="*/ 0 60000 65536"/>
              <a:gd name="T9" fmla="*/ 0 w 54"/>
              <a:gd name="T10" fmla="*/ 0 h 42"/>
              <a:gd name="T11" fmla="*/ 54 w 5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42">
                <a:moveTo>
                  <a:pt x="54" y="42"/>
                </a:moveTo>
                <a:lnTo>
                  <a:pt x="30" y="2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31" name="Freeform 2054"/>
          <p:cNvSpPr>
            <a:spLocks/>
          </p:cNvSpPr>
          <p:nvPr/>
        </p:nvSpPr>
        <p:spPr bwMode="auto">
          <a:xfrm>
            <a:off x="6528891" y="5724525"/>
            <a:ext cx="44450" cy="58738"/>
          </a:xfrm>
          <a:custGeom>
            <a:avLst/>
            <a:gdLst>
              <a:gd name="T0" fmla="*/ 2147483647 w 54"/>
              <a:gd name="T1" fmla="*/ 2147483647 h 66"/>
              <a:gd name="T2" fmla="*/ 2147483647 w 54"/>
              <a:gd name="T3" fmla="*/ 2147483647 h 66"/>
              <a:gd name="T4" fmla="*/ 0 w 54"/>
              <a:gd name="T5" fmla="*/ 0 h 66"/>
              <a:gd name="T6" fmla="*/ 0 60000 65536"/>
              <a:gd name="T7" fmla="*/ 0 60000 65536"/>
              <a:gd name="T8" fmla="*/ 0 60000 65536"/>
              <a:gd name="T9" fmla="*/ 0 w 54"/>
              <a:gd name="T10" fmla="*/ 0 h 66"/>
              <a:gd name="T11" fmla="*/ 54 w 54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66">
                <a:moveTo>
                  <a:pt x="54" y="66"/>
                </a:moveTo>
                <a:lnTo>
                  <a:pt x="24" y="3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32" name="Freeform 2055"/>
          <p:cNvSpPr>
            <a:spLocks/>
          </p:cNvSpPr>
          <p:nvPr/>
        </p:nvSpPr>
        <p:spPr bwMode="auto">
          <a:xfrm>
            <a:off x="6482854" y="5659438"/>
            <a:ext cx="46037" cy="65087"/>
          </a:xfrm>
          <a:custGeom>
            <a:avLst/>
            <a:gdLst>
              <a:gd name="T0" fmla="*/ 2147483647 w 54"/>
              <a:gd name="T1" fmla="*/ 2147483647 h 72"/>
              <a:gd name="T2" fmla="*/ 2147483647 w 54"/>
              <a:gd name="T3" fmla="*/ 2147483647 h 72"/>
              <a:gd name="T4" fmla="*/ 0 w 54"/>
              <a:gd name="T5" fmla="*/ 0 h 72"/>
              <a:gd name="T6" fmla="*/ 0 60000 65536"/>
              <a:gd name="T7" fmla="*/ 0 60000 65536"/>
              <a:gd name="T8" fmla="*/ 0 60000 65536"/>
              <a:gd name="T9" fmla="*/ 0 w 54"/>
              <a:gd name="T10" fmla="*/ 0 h 72"/>
              <a:gd name="T11" fmla="*/ 54 w 54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72">
                <a:moveTo>
                  <a:pt x="54" y="72"/>
                </a:moveTo>
                <a:lnTo>
                  <a:pt x="24" y="3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33" name="Freeform 2056"/>
          <p:cNvSpPr>
            <a:spLocks/>
          </p:cNvSpPr>
          <p:nvPr/>
        </p:nvSpPr>
        <p:spPr bwMode="auto">
          <a:xfrm>
            <a:off x="6443166" y="5605463"/>
            <a:ext cx="39688" cy="53975"/>
          </a:xfrm>
          <a:custGeom>
            <a:avLst/>
            <a:gdLst>
              <a:gd name="T0" fmla="*/ 2147483647 w 48"/>
              <a:gd name="T1" fmla="*/ 2147483647 h 60"/>
              <a:gd name="T2" fmla="*/ 2147483647 w 48"/>
              <a:gd name="T3" fmla="*/ 2147483647 h 60"/>
              <a:gd name="T4" fmla="*/ 0 w 48"/>
              <a:gd name="T5" fmla="*/ 0 h 60"/>
              <a:gd name="T6" fmla="*/ 0 60000 65536"/>
              <a:gd name="T7" fmla="*/ 0 60000 65536"/>
              <a:gd name="T8" fmla="*/ 0 60000 65536"/>
              <a:gd name="T9" fmla="*/ 0 w 48"/>
              <a:gd name="T10" fmla="*/ 0 h 60"/>
              <a:gd name="T11" fmla="*/ 48 w 4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60">
                <a:moveTo>
                  <a:pt x="48" y="60"/>
                </a:moveTo>
                <a:lnTo>
                  <a:pt x="24" y="3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34" name="Freeform 2057"/>
          <p:cNvSpPr>
            <a:spLocks/>
          </p:cNvSpPr>
          <p:nvPr/>
        </p:nvSpPr>
        <p:spPr bwMode="auto">
          <a:xfrm>
            <a:off x="6400304" y="5578475"/>
            <a:ext cx="42862" cy="26988"/>
          </a:xfrm>
          <a:custGeom>
            <a:avLst/>
            <a:gdLst>
              <a:gd name="T0" fmla="*/ 2147483647 w 54"/>
              <a:gd name="T1" fmla="*/ 2147483647 h 30"/>
              <a:gd name="T2" fmla="*/ 2147483647 w 54"/>
              <a:gd name="T3" fmla="*/ 2147483647 h 30"/>
              <a:gd name="T4" fmla="*/ 0 w 54"/>
              <a:gd name="T5" fmla="*/ 0 h 30"/>
              <a:gd name="T6" fmla="*/ 0 60000 65536"/>
              <a:gd name="T7" fmla="*/ 0 60000 65536"/>
              <a:gd name="T8" fmla="*/ 0 60000 65536"/>
              <a:gd name="T9" fmla="*/ 0 w 54"/>
              <a:gd name="T10" fmla="*/ 0 h 30"/>
              <a:gd name="T11" fmla="*/ 54 w 54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30">
                <a:moveTo>
                  <a:pt x="54" y="30"/>
                </a:moveTo>
                <a:lnTo>
                  <a:pt x="30" y="1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35" name="Freeform 2058"/>
          <p:cNvSpPr>
            <a:spLocks/>
          </p:cNvSpPr>
          <p:nvPr/>
        </p:nvSpPr>
        <p:spPr bwMode="auto">
          <a:xfrm>
            <a:off x="6354266" y="5573713"/>
            <a:ext cx="46038" cy="4762"/>
          </a:xfrm>
          <a:custGeom>
            <a:avLst/>
            <a:gdLst>
              <a:gd name="T0" fmla="*/ 2147483647 w 54"/>
              <a:gd name="T1" fmla="*/ 2147483647 h 6"/>
              <a:gd name="T2" fmla="*/ 2147483647 w 54"/>
              <a:gd name="T3" fmla="*/ 0 h 6"/>
              <a:gd name="T4" fmla="*/ 0 w 54"/>
              <a:gd name="T5" fmla="*/ 0 h 6"/>
              <a:gd name="T6" fmla="*/ 0 60000 65536"/>
              <a:gd name="T7" fmla="*/ 0 60000 65536"/>
              <a:gd name="T8" fmla="*/ 0 60000 65536"/>
              <a:gd name="T9" fmla="*/ 0 w 54"/>
              <a:gd name="T10" fmla="*/ 0 h 6"/>
              <a:gd name="T11" fmla="*/ 54 w 54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6">
                <a:moveTo>
                  <a:pt x="54" y="6"/>
                </a:moveTo>
                <a:lnTo>
                  <a:pt x="24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36" name="Freeform 2059"/>
          <p:cNvSpPr>
            <a:spLocks/>
          </p:cNvSpPr>
          <p:nvPr/>
        </p:nvSpPr>
        <p:spPr bwMode="auto">
          <a:xfrm>
            <a:off x="6309816" y="5573713"/>
            <a:ext cx="44450" cy="15875"/>
          </a:xfrm>
          <a:custGeom>
            <a:avLst/>
            <a:gdLst>
              <a:gd name="T0" fmla="*/ 2147483647 w 54"/>
              <a:gd name="T1" fmla="*/ 0 h 18"/>
              <a:gd name="T2" fmla="*/ 2147483647 w 54"/>
              <a:gd name="T3" fmla="*/ 2147483647 h 18"/>
              <a:gd name="T4" fmla="*/ 0 w 54"/>
              <a:gd name="T5" fmla="*/ 2147483647 h 18"/>
              <a:gd name="T6" fmla="*/ 0 60000 65536"/>
              <a:gd name="T7" fmla="*/ 0 60000 65536"/>
              <a:gd name="T8" fmla="*/ 0 60000 65536"/>
              <a:gd name="T9" fmla="*/ 0 w 54"/>
              <a:gd name="T10" fmla="*/ 0 h 18"/>
              <a:gd name="T11" fmla="*/ 54 w 54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8">
                <a:moveTo>
                  <a:pt x="54" y="0"/>
                </a:moveTo>
                <a:lnTo>
                  <a:pt x="24" y="6"/>
                </a:lnTo>
                <a:lnTo>
                  <a:pt x="0" y="18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37" name="Freeform 2060"/>
          <p:cNvSpPr>
            <a:spLocks/>
          </p:cNvSpPr>
          <p:nvPr/>
        </p:nvSpPr>
        <p:spPr bwMode="auto">
          <a:xfrm>
            <a:off x="6271716" y="5589588"/>
            <a:ext cx="38100" cy="49212"/>
          </a:xfrm>
          <a:custGeom>
            <a:avLst/>
            <a:gdLst>
              <a:gd name="T0" fmla="*/ 2147483647 w 48"/>
              <a:gd name="T1" fmla="*/ 0 h 54"/>
              <a:gd name="T2" fmla="*/ 2147483647 w 48"/>
              <a:gd name="T3" fmla="*/ 2147483647 h 54"/>
              <a:gd name="T4" fmla="*/ 0 w 48"/>
              <a:gd name="T5" fmla="*/ 2147483647 h 54"/>
              <a:gd name="T6" fmla="*/ 0 60000 65536"/>
              <a:gd name="T7" fmla="*/ 0 60000 65536"/>
              <a:gd name="T8" fmla="*/ 0 60000 65536"/>
              <a:gd name="T9" fmla="*/ 0 w 48"/>
              <a:gd name="T10" fmla="*/ 0 h 54"/>
              <a:gd name="T11" fmla="*/ 48 w 48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54">
                <a:moveTo>
                  <a:pt x="48" y="0"/>
                </a:moveTo>
                <a:lnTo>
                  <a:pt x="24" y="24"/>
                </a:lnTo>
                <a:lnTo>
                  <a:pt x="0" y="54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38" name="Freeform 2061"/>
          <p:cNvSpPr>
            <a:spLocks/>
          </p:cNvSpPr>
          <p:nvPr/>
        </p:nvSpPr>
        <p:spPr bwMode="auto">
          <a:xfrm>
            <a:off x="6225679" y="5638800"/>
            <a:ext cx="46037" cy="69850"/>
          </a:xfrm>
          <a:custGeom>
            <a:avLst/>
            <a:gdLst>
              <a:gd name="T0" fmla="*/ 2147483647 w 54"/>
              <a:gd name="T1" fmla="*/ 0 h 78"/>
              <a:gd name="T2" fmla="*/ 2147483647 w 54"/>
              <a:gd name="T3" fmla="*/ 2147483647 h 78"/>
              <a:gd name="T4" fmla="*/ 0 w 54"/>
              <a:gd name="T5" fmla="*/ 2147483647 h 78"/>
              <a:gd name="T6" fmla="*/ 0 60000 65536"/>
              <a:gd name="T7" fmla="*/ 0 60000 65536"/>
              <a:gd name="T8" fmla="*/ 0 60000 65536"/>
              <a:gd name="T9" fmla="*/ 0 w 54"/>
              <a:gd name="T10" fmla="*/ 0 h 78"/>
              <a:gd name="T11" fmla="*/ 54 w 54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78">
                <a:moveTo>
                  <a:pt x="54" y="0"/>
                </a:moveTo>
                <a:lnTo>
                  <a:pt x="30" y="36"/>
                </a:lnTo>
                <a:lnTo>
                  <a:pt x="0" y="78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39" name="Line 2062"/>
          <p:cNvSpPr>
            <a:spLocks noChangeShapeType="1"/>
          </p:cNvSpPr>
          <p:nvPr/>
        </p:nvSpPr>
        <p:spPr bwMode="auto">
          <a:xfrm flipH="1">
            <a:off x="6181229" y="5708650"/>
            <a:ext cx="44450" cy="809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40" name="Freeform 2063"/>
          <p:cNvSpPr>
            <a:spLocks/>
          </p:cNvSpPr>
          <p:nvPr/>
        </p:nvSpPr>
        <p:spPr bwMode="auto">
          <a:xfrm>
            <a:off x="6136779" y="5789613"/>
            <a:ext cx="44450" cy="90487"/>
          </a:xfrm>
          <a:custGeom>
            <a:avLst/>
            <a:gdLst>
              <a:gd name="T0" fmla="*/ 2147483647 w 54"/>
              <a:gd name="T1" fmla="*/ 0 h 102"/>
              <a:gd name="T2" fmla="*/ 2147483647 w 54"/>
              <a:gd name="T3" fmla="*/ 2147483647 h 102"/>
              <a:gd name="T4" fmla="*/ 0 w 54"/>
              <a:gd name="T5" fmla="*/ 2147483647 h 102"/>
              <a:gd name="T6" fmla="*/ 0 60000 65536"/>
              <a:gd name="T7" fmla="*/ 0 60000 65536"/>
              <a:gd name="T8" fmla="*/ 0 60000 65536"/>
              <a:gd name="T9" fmla="*/ 0 w 54"/>
              <a:gd name="T10" fmla="*/ 0 h 102"/>
              <a:gd name="T11" fmla="*/ 54 w 54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02">
                <a:moveTo>
                  <a:pt x="54" y="0"/>
                </a:moveTo>
                <a:lnTo>
                  <a:pt x="24" y="54"/>
                </a:lnTo>
                <a:lnTo>
                  <a:pt x="0" y="102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41" name="Freeform 2064"/>
          <p:cNvSpPr>
            <a:spLocks/>
          </p:cNvSpPr>
          <p:nvPr/>
        </p:nvSpPr>
        <p:spPr bwMode="auto">
          <a:xfrm>
            <a:off x="6097091" y="5880100"/>
            <a:ext cx="39688" cy="76200"/>
          </a:xfrm>
          <a:custGeom>
            <a:avLst/>
            <a:gdLst>
              <a:gd name="T0" fmla="*/ 2147483647 w 48"/>
              <a:gd name="T1" fmla="*/ 0 h 84"/>
              <a:gd name="T2" fmla="*/ 2147483647 w 48"/>
              <a:gd name="T3" fmla="*/ 2147483647 h 84"/>
              <a:gd name="T4" fmla="*/ 0 w 48"/>
              <a:gd name="T5" fmla="*/ 2147483647 h 84"/>
              <a:gd name="T6" fmla="*/ 0 60000 65536"/>
              <a:gd name="T7" fmla="*/ 0 60000 65536"/>
              <a:gd name="T8" fmla="*/ 0 60000 65536"/>
              <a:gd name="T9" fmla="*/ 0 w 48"/>
              <a:gd name="T10" fmla="*/ 0 h 84"/>
              <a:gd name="T11" fmla="*/ 48 w 48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84">
                <a:moveTo>
                  <a:pt x="48" y="0"/>
                </a:moveTo>
                <a:lnTo>
                  <a:pt x="24" y="42"/>
                </a:lnTo>
                <a:lnTo>
                  <a:pt x="0" y="84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42" name="Freeform 2065"/>
          <p:cNvSpPr>
            <a:spLocks/>
          </p:cNvSpPr>
          <p:nvPr/>
        </p:nvSpPr>
        <p:spPr bwMode="auto">
          <a:xfrm>
            <a:off x="6052641" y="5956300"/>
            <a:ext cx="44450" cy="52388"/>
          </a:xfrm>
          <a:custGeom>
            <a:avLst/>
            <a:gdLst>
              <a:gd name="T0" fmla="*/ 2147483647 w 54"/>
              <a:gd name="T1" fmla="*/ 0 h 60"/>
              <a:gd name="T2" fmla="*/ 2147483647 w 54"/>
              <a:gd name="T3" fmla="*/ 2147483647 h 60"/>
              <a:gd name="T4" fmla="*/ 0 w 54"/>
              <a:gd name="T5" fmla="*/ 2147483647 h 60"/>
              <a:gd name="T6" fmla="*/ 0 60000 65536"/>
              <a:gd name="T7" fmla="*/ 0 60000 65536"/>
              <a:gd name="T8" fmla="*/ 0 60000 65536"/>
              <a:gd name="T9" fmla="*/ 0 w 54"/>
              <a:gd name="T10" fmla="*/ 0 h 60"/>
              <a:gd name="T11" fmla="*/ 54 w 54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60">
                <a:moveTo>
                  <a:pt x="54" y="0"/>
                </a:moveTo>
                <a:lnTo>
                  <a:pt x="30" y="36"/>
                </a:lnTo>
                <a:lnTo>
                  <a:pt x="0" y="60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43" name="Freeform 2066"/>
          <p:cNvSpPr>
            <a:spLocks/>
          </p:cNvSpPr>
          <p:nvPr/>
        </p:nvSpPr>
        <p:spPr bwMode="auto">
          <a:xfrm>
            <a:off x="6006604" y="6008688"/>
            <a:ext cx="46037" cy="17462"/>
          </a:xfrm>
          <a:custGeom>
            <a:avLst/>
            <a:gdLst>
              <a:gd name="T0" fmla="*/ 2147483647 w 54"/>
              <a:gd name="T1" fmla="*/ 0 h 18"/>
              <a:gd name="T2" fmla="*/ 2147483647 w 54"/>
              <a:gd name="T3" fmla="*/ 2147483647 h 18"/>
              <a:gd name="T4" fmla="*/ 0 w 54"/>
              <a:gd name="T5" fmla="*/ 2147483647 h 18"/>
              <a:gd name="T6" fmla="*/ 0 60000 65536"/>
              <a:gd name="T7" fmla="*/ 0 60000 65536"/>
              <a:gd name="T8" fmla="*/ 0 60000 65536"/>
              <a:gd name="T9" fmla="*/ 0 w 54"/>
              <a:gd name="T10" fmla="*/ 0 h 18"/>
              <a:gd name="T11" fmla="*/ 54 w 54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8">
                <a:moveTo>
                  <a:pt x="54" y="0"/>
                </a:moveTo>
                <a:lnTo>
                  <a:pt x="24" y="12"/>
                </a:lnTo>
                <a:lnTo>
                  <a:pt x="0" y="18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44" name="Freeform 2067"/>
          <p:cNvSpPr>
            <a:spLocks/>
          </p:cNvSpPr>
          <p:nvPr/>
        </p:nvSpPr>
        <p:spPr bwMode="auto">
          <a:xfrm>
            <a:off x="5963741" y="6026150"/>
            <a:ext cx="42863" cy="0"/>
          </a:xfrm>
          <a:custGeom>
            <a:avLst/>
            <a:gdLst>
              <a:gd name="T0" fmla="*/ 2147483647 w 54"/>
              <a:gd name="T1" fmla="*/ 2147483647 w 54"/>
              <a:gd name="T2" fmla="*/ 0 w 54"/>
              <a:gd name="T3" fmla="*/ 0 60000 65536"/>
              <a:gd name="T4" fmla="*/ 0 60000 65536"/>
              <a:gd name="T5" fmla="*/ 0 60000 65536"/>
              <a:gd name="T6" fmla="*/ 0 w 54"/>
              <a:gd name="T7" fmla="*/ 54 w 54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54">
                <a:moveTo>
                  <a:pt x="54" y="0"/>
                </a:moveTo>
                <a:lnTo>
                  <a:pt x="24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45" name="Line 2068"/>
          <p:cNvSpPr>
            <a:spLocks noChangeShapeType="1"/>
          </p:cNvSpPr>
          <p:nvPr/>
        </p:nvSpPr>
        <p:spPr bwMode="auto">
          <a:xfrm flipH="1">
            <a:off x="5919291" y="6026150"/>
            <a:ext cx="444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46" name="Line 2069"/>
          <p:cNvSpPr>
            <a:spLocks noChangeShapeType="1"/>
          </p:cNvSpPr>
          <p:nvPr/>
        </p:nvSpPr>
        <p:spPr bwMode="auto">
          <a:xfrm flipH="1">
            <a:off x="5879604" y="6026150"/>
            <a:ext cx="396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47" name="Line 2070"/>
          <p:cNvSpPr>
            <a:spLocks noChangeShapeType="1"/>
          </p:cNvSpPr>
          <p:nvPr/>
        </p:nvSpPr>
        <p:spPr bwMode="auto">
          <a:xfrm flipH="1">
            <a:off x="5833566" y="6026150"/>
            <a:ext cx="4603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48" name="Line 2071"/>
          <p:cNvSpPr>
            <a:spLocks noChangeShapeType="1"/>
          </p:cNvSpPr>
          <p:nvPr/>
        </p:nvSpPr>
        <p:spPr bwMode="auto">
          <a:xfrm flipH="1">
            <a:off x="5790704" y="6026150"/>
            <a:ext cx="42862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49" name="Line 2072"/>
          <p:cNvSpPr>
            <a:spLocks noChangeShapeType="1"/>
          </p:cNvSpPr>
          <p:nvPr/>
        </p:nvSpPr>
        <p:spPr bwMode="auto">
          <a:xfrm flipH="1">
            <a:off x="5746254" y="6026150"/>
            <a:ext cx="444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50" name="Line 2073"/>
          <p:cNvSpPr>
            <a:spLocks noChangeShapeType="1"/>
          </p:cNvSpPr>
          <p:nvPr/>
        </p:nvSpPr>
        <p:spPr bwMode="auto">
          <a:xfrm flipH="1">
            <a:off x="5706566" y="6026150"/>
            <a:ext cx="396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51" name="Line 2074"/>
          <p:cNvSpPr>
            <a:spLocks noChangeShapeType="1"/>
          </p:cNvSpPr>
          <p:nvPr/>
        </p:nvSpPr>
        <p:spPr bwMode="auto">
          <a:xfrm flipH="1">
            <a:off x="5662116" y="6026150"/>
            <a:ext cx="444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52" name="Line 2075"/>
          <p:cNvSpPr>
            <a:spLocks noChangeShapeType="1"/>
          </p:cNvSpPr>
          <p:nvPr/>
        </p:nvSpPr>
        <p:spPr bwMode="auto">
          <a:xfrm flipH="1">
            <a:off x="5617666" y="6026150"/>
            <a:ext cx="444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53" name="Line 2076"/>
          <p:cNvSpPr>
            <a:spLocks noChangeShapeType="1"/>
          </p:cNvSpPr>
          <p:nvPr/>
        </p:nvSpPr>
        <p:spPr bwMode="auto">
          <a:xfrm flipH="1">
            <a:off x="5571629" y="6026150"/>
            <a:ext cx="4603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54" name="Line 2077"/>
          <p:cNvSpPr>
            <a:spLocks noChangeShapeType="1"/>
          </p:cNvSpPr>
          <p:nvPr/>
        </p:nvSpPr>
        <p:spPr bwMode="auto">
          <a:xfrm flipH="1">
            <a:off x="5531941" y="6026150"/>
            <a:ext cx="396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55" name="Line 2078"/>
          <p:cNvSpPr>
            <a:spLocks noChangeShapeType="1"/>
          </p:cNvSpPr>
          <p:nvPr/>
        </p:nvSpPr>
        <p:spPr bwMode="auto">
          <a:xfrm flipH="1">
            <a:off x="5489079" y="6026150"/>
            <a:ext cx="42862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56" name="Line 2079"/>
          <p:cNvSpPr>
            <a:spLocks noChangeShapeType="1"/>
          </p:cNvSpPr>
          <p:nvPr/>
        </p:nvSpPr>
        <p:spPr bwMode="auto">
          <a:xfrm flipH="1">
            <a:off x="5443041" y="6026150"/>
            <a:ext cx="4603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57" name="Line 2080"/>
          <p:cNvSpPr>
            <a:spLocks noChangeShapeType="1"/>
          </p:cNvSpPr>
          <p:nvPr/>
        </p:nvSpPr>
        <p:spPr bwMode="auto">
          <a:xfrm flipH="1">
            <a:off x="5398591" y="6026150"/>
            <a:ext cx="444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58" name="Line 2081"/>
          <p:cNvSpPr>
            <a:spLocks noChangeShapeType="1"/>
          </p:cNvSpPr>
          <p:nvPr/>
        </p:nvSpPr>
        <p:spPr bwMode="auto">
          <a:xfrm flipH="1">
            <a:off x="5358904" y="6026150"/>
            <a:ext cx="3968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59" name="Line 2083"/>
          <p:cNvSpPr>
            <a:spLocks noChangeShapeType="1"/>
          </p:cNvSpPr>
          <p:nvPr/>
        </p:nvSpPr>
        <p:spPr bwMode="auto">
          <a:xfrm flipH="1">
            <a:off x="8005266" y="6026150"/>
            <a:ext cx="42863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60" name="Line 2084"/>
          <p:cNvSpPr>
            <a:spLocks noChangeShapeType="1"/>
          </p:cNvSpPr>
          <p:nvPr/>
        </p:nvSpPr>
        <p:spPr bwMode="auto">
          <a:xfrm flipH="1">
            <a:off x="7959229" y="6026150"/>
            <a:ext cx="46037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61" name="Freeform 2085"/>
          <p:cNvSpPr>
            <a:spLocks/>
          </p:cNvSpPr>
          <p:nvPr/>
        </p:nvSpPr>
        <p:spPr bwMode="auto">
          <a:xfrm>
            <a:off x="7919541" y="6026150"/>
            <a:ext cx="39688" cy="4763"/>
          </a:xfrm>
          <a:custGeom>
            <a:avLst/>
            <a:gdLst>
              <a:gd name="T0" fmla="*/ 2147483647 w 48"/>
              <a:gd name="T1" fmla="*/ 0 h 6"/>
              <a:gd name="T2" fmla="*/ 2147483647 w 48"/>
              <a:gd name="T3" fmla="*/ 2147483647 h 6"/>
              <a:gd name="T4" fmla="*/ 2147483647 w 48"/>
              <a:gd name="T5" fmla="*/ 2147483647 h 6"/>
              <a:gd name="T6" fmla="*/ 0 w 48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6"/>
              <a:gd name="T14" fmla="*/ 48 w 48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6">
                <a:moveTo>
                  <a:pt x="48" y="0"/>
                </a:moveTo>
                <a:lnTo>
                  <a:pt x="24" y="6"/>
                </a:lnTo>
                <a:lnTo>
                  <a:pt x="12" y="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62" name="Freeform 2086"/>
          <p:cNvSpPr>
            <a:spLocks/>
          </p:cNvSpPr>
          <p:nvPr/>
        </p:nvSpPr>
        <p:spPr bwMode="auto">
          <a:xfrm>
            <a:off x="7875091" y="5972175"/>
            <a:ext cx="44450" cy="53975"/>
          </a:xfrm>
          <a:custGeom>
            <a:avLst/>
            <a:gdLst>
              <a:gd name="T0" fmla="*/ 2147483647 w 54"/>
              <a:gd name="T1" fmla="*/ 2147483647 h 60"/>
              <a:gd name="T2" fmla="*/ 2147483647 w 54"/>
              <a:gd name="T3" fmla="*/ 2147483647 h 60"/>
              <a:gd name="T4" fmla="*/ 2147483647 w 54"/>
              <a:gd name="T5" fmla="*/ 2147483647 h 60"/>
              <a:gd name="T6" fmla="*/ 0 w 54"/>
              <a:gd name="T7" fmla="*/ 0 h 60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60"/>
              <a:gd name="T14" fmla="*/ 54 w 54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60">
                <a:moveTo>
                  <a:pt x="54" y="60"/>
                </a:moveTo>
                <a:lnTo>
                  <a:pt x="30" y="36"/>
                </a:lnTo>
                <a:lnTo>
                  <a:pt x="12" y="24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63" name="Freeform 2087"/>
          <p:cNvSpPr>
            <a:spLocks/>
          </p:cNvSpPr>
          <p:nvPr/>
        </p:nvSpPr>
        <p:spPr bwMode="auto">
          <a:xfrm>
            <a:off x="7830641" y="5853113"/>
            <a:ext cx="44450" cy="119062"/>
          </a:xfrm>
          <a:custGeom>
            <a:avLst/>
            <a:gdLst>
              <a:gd name="T0" fmla="*/ 2147483647 w 54"/>
              <a:gd name="T1" fmla="*/ 2147483647 h 132"/>
              <a:gd name="T2" fmla="*/ 2147483647 w 54"/>
              <a:gd name="T3" fmla="*/ 2147483647 h 132"/>
              <a:gd name="T4" fmla="*/ 2147483647 w 54"/>
              <a:gd name="T5" fmla="*/ 2147483647 h 132"/>
              <a:gd name="T6" fmla="*/ 2147483647 w 54"/>
              <a:gd name="T7" fmla="*/ 2147483647 h 132"/>
              <a:gd name="T8" fmla="*/ 0 w 54"/>
              <a:gd name="T9" fmla="*/ 0 h 1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132"/>
              <a:gd name="T17" fmla="*/ 54 w 54"/>
              <a:gd name="T18" fmla="*/ 132 h 1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132">
                <a:moveTo>
                  <a:pt x="54" y="132"/>
                </a:moveTo>
                <a:lnTo>
                  <a:pt x="42" y="102"/>
                </a:lnTo>
                <a:lnTo>
                  <a:pt x="24" y="72"/>
                </a:lnTo>
                <a:lnTo>
                  <a:pt x="12" y="3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64" name="Freeform 2088"/>
          <p:cNvSpPr>
            <a:spLocks/>
          </p:cNvSpPr>
          <p:nvPr/>
        </p:nvSpPr>
        <p:spPr bwMode="auto">
          <a:xfrm>
            <a:off x="7786191" y="5735638"/>
            <a:ext cx="44450" cy="117475"/>
          </a:xfrm>
          <a:custGeom>
            <a:avLst/>
            <a:gdLst>
              <a:gd name="T0" fmla="*/ 2147483647 w 54"/>
              <a:gd name="T1" fmla="*/ 2147483647 h 132"/>
              <a:gd name="T2" fmla="*/ 2147483647 w 54"/>
              <a:gd name="T3" fmla="*/ 2147483647 h 132"/>
              <a:gd name="T4" fmla="*/ 2147483647 w 54"/>
              <a:gd name="T5" fmla="*/ 2147483647 h 132"/>
              <a:gd name="T6" fmla="*/ 2147483647 w 54"/>
              <a:gd name="T7" fmla="*/ 2147483647 h 132"/>
              <a:gd name="T8" fmla="*/ 0 w 54"/>
              <a:gd name="T9" fmla="*/ 0 h 1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132"/>
              <a:gd name="T17" fmla="*/ 54 w 54"/>
              <a:gd name="T18" fmla="*/ 132 h 1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132">
                <a:moveTo>
                  <a:pt x="54" y="132"/>
                </a:moveTo>
                <a:lnTo>
                  <a:pt x="42" y="96"/>
                </a:lnTo>
                <a:lnTo>
                  <a:pt x="24" y="60"/>
                </a:lnTo>
                <a:lnTo>
                  <a:pt x="12" y="3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65" name="Freeform 2089"/>
          <p:cNvSpPr>
            <a:spLocks/>
          </p:cNvSpPr>
          <p:nvPr/>
        </p:nvSpPr>
        <p:spPr bwMode="auto">
          <a:xfrm>
            <a:off x="7740154" y="5686425"/>
            <a:ext cx="46037" cy="49213"/>
          </a:xfrm>
          <a:custGeom>
            <a:avLst/>
            <a:gdLst>
              <a:gd name="T0" fmla="*/ 2147483647 w 54"/>
              <a:gd name="T1" fmla="*/ 2147483647 h 54"/>
              <a:gd name="T2" fmla="*/ 2147483647 w 54"/>
              <a:gd name="T3" fmla="*/ 2147483647 h 54"/>
              <a:gd name="T4" fmla="*/ 2147483647 w 54"/>
              <a:gd name="T5" fmla="*/ 2147483647 h 54"/>
              <a:gd name="T6" fmla="*/ 2147483647 w 54"/>
              <a:gd name="T7" fmla="*/ 2147483647 h 54"/>
              <a:gd name="T8" fmla="*/ 0 w 54"/>
              <a:gd name="T9" fmla="*/ 0 h 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54"/>
              <a:gd name="T17" fmla="*/ 54 w 54"/>
              <a:gd name="T18" fmla="*/ 54 h 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54">
                <a:moveTo>
                  <a:pt x="54" y="54"/>
                </a:moveTo>
                <a:lnTo>
                  <a:pt x="42" y="36"/>
                </a:lnTo>
                <a:lnTo>
                  <a:pt x="24" y="18"/>
                </a:lnTo>
                <a:lnTo>
                  <a:pt x="12" y="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66" name="Freeform 2090"/>
          <p:cNvSpPr>
            <a:spLocks/>
          </p:cNvSpPr>
          <p:nvPr/>
        </p:nvSpPr>
        <p:spPr bwMode="auto">
          <a:xfrm>
            <a:off x="7700466" y="5686425"/>
            <a:ext cx="39688" cy="26988"/>
          </a:xfrm>
          <a:custGeom>
            <a:avLst/>
            <a:gdLst>
              <a:gd name="T0" fmla="*/ 2147483647 w 48"/>
              <a:gd name="T1" fmla="*/ 0 h 30"/>
              <a:gd name="T2" fmla="*/ 2147483647 w 48"/>
              <a:gd name="T3" fmla="*/ 0 h 30"/>
              <a:gd name="T4" fmla="*/ 2147483647 w 48"/>
              <a:gd name="T5" fmla="*/ 2147483647 h 30"/>
              <a:gd name="T6" fmla="*/ 0 w 48"/>
              <a:gd name="T7" fmla="*/ 2147483647 h 30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30"/>
              <a:gd name="T14" fmla="*/ 48 w 48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30">
                <a:moveTo>
                  <a:pt x="48" y="0"/>
                </a:moveTo>
                <a:lnTo>
                  <a:pt x="36" y="0"/>
                </a:lnTo>
                <a:lnTo>
                  <a:pt x="24" y="6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67" name="Freeform 2091"/>
          <p:cNvSpPr>
            <a:spLocks/>
          </p:cNvSpPr>
          <p:nvPr/>
        </p:nvSpPr>
        <p:spPr bwMode="auto">
          <a:xfrm>
            <a:off x="7657604" y="5713413"/>
            <a:ext cx="42862" cy="69850"/>
          </a:xfrm>
          <a:custGeom>
            <a:avLst/>
            <a:gdLst>
              <a:gd name="T0" fmla="*/ 2147483647 w 54"/>
              <a:gd name="T1" fmla="*/ 0 h 78"/>
              <a:gd name="T2" fmla="*/ 2147483647 w 54"/>
              <a:gd name="T3" fmla="*/ 2147483647 h 78"/>
              <a:gd name="T4" fmla="*/ 2147483647 w 54"/>
              <a:gd name="T5" fmla="*/ 2147483647 h 78"/>
              <a:gd name="T6" fmla="*/ 0 w 54"/>
              <a:gd name="T7" fmla="*/ 2147483647 h 78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78"/>
              <a:gd name="T14" fmla="*/ 54 w 54"/>
              <a:gd name="T15" fmla="*/ 78 h 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78">
                <a:moveTo>
                  <a:pt x="54" y="0"/>
                </a:moveTo>
                <a:lnTo>
                  <a:pt x="42" y="18"/>
                </a:lnTo>
                <a:lnTo>
                  <a:pt x="30" y="36"/>
                </a:lnTo>
                <a:lnTo>
                  <a:pt x="0" y="78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68" name="Freeform 2092"/>
          <p:cNvSpPr>
            <a:spLocks/>
          </p:cNvSpPr>
          <p:nvPr/>
        </p:nvSpPr>
        <p:spPr bwMode="auto">
          <a:xfrm>
            <a:off x="7611566" y="5783263"/>
            <a:ext cx="46038" cy="65087"/>
          </a:xfrm>
          <a:custGeom>
            <a:avLst/>
            <a:gdLst>
              <a:gd name="T0" fmla="*/ 2147483647 w 54"/>
              <a:gd name="T1" fmla="*/ 0 h 72"/>
              <a:gd name="T2" fmla="*/ 2147483647 w 54"/>
              <a:gd name="T3" fmla="*/ 2147483647 h 72"/>
              <a:gd name="T4" fmla="*/ 2147483647 w 54"/>
              <a:gd name="T5" fmla="*/ 2147483647 h 72"/>
              <a:gd name="T6" fmla="*/ 0 w 54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72"/>
              <a:gd name="T14" fmla="*/ 54 w 54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72">
                <a:moveTo>
                  <a:pt x="54" y="0"/>
                </a:moveTo>
                <a:lnTo>
                  <a:pt x="24" y="36"/>
                </a:lnTo>
                <a:lnTo>
                  <a:pt x="12" y="60"/>
                </a:lnTo>
                <a:lnTo>
                  <a:pt x="0" y="72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69" name="Freeform 2093"/>
          <p:cNvSpPr>
            <a:spLocks/>
          </p:cNvSpPr>
          <p:nvPr/>
        </p:nvSpPr>
        <p:spPr bwMode="auto">
          <a:xfrm>
            <a:off x="7567116" y="5848350"/>
            <a:ext cx="44450" cy="26988"/>
          </a:xfrm>
          <a:custGeom>
            <a:avLst/>
            <a:gdLst>
              <a:gd name="T0" fmla="*/ 2147483647 w 54"/>
              <a:gd name="T1" fmla="*/ 0 h 30"/>
              <a:gd name="T2" fmla="*/ 2147483647 w 54"/>
              <a:gd name="T3" fmla="*/ 2147483647 h 30"/>
              <a:gd name="T4" fmla="*/ 0 w 54"/>
              <a:gd name="T5" fmla="*/ 2147483647 h 30"/>
              <a:gd name="T6" fmla="*/ 0 60000 65536"/>
              <a:gd name="T7" fmla="*/ 0 60000 65536"/>
              <a:gd name="T8" fmla="*/ 0 60000 65536"/>
              <a:gd name="T9" fmla="*/ 0 w 54"/>
              <a:gd name="T10" fmla="*/ 0 h 30"/>
              <a:gd name="T11" fmla="*/ 54 w 54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30">
                <a:moveTo>
                  <a:pt x="54" y="0"/>
                </a:moveTo>
                <a:lnTo>
                  <a:pt x="24" y="18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70" name="Freeform 2094"/>
          <p:cNvSpPr>
            <a:spLocks/>
          </p:cNvSpPr>
          <p:nvPr/>
        </p:nvSpPr>
        <p:spPr bwMode="auto">
          <a:xfrm>
            <a:off x="7529016" y="5859463"/>
            <a:ext cx="38100" cy="15875"/>
          </a:xfrm>
          <a:custGeom>
            <a:avLst/>
            <a:gdLst>
              <a:gd name="T0" fmla="*/ 2147483647 w 48"/>
              <a:gd name="T1" fmla="*/ 2147483647 h 18"/>
              <a:gd name="T2" fmla="*/ 2147483647 w 48"/>
              <a:gd name="T3" fmla="*/ 2147483647 h 18"/>
              <a:gd name="T4" fmla="*/ 0 w 48"/>
              <a:gd name="T5" fmla="*/ 0 h 18"/>
              <a:gd name="T6" fmla="*/ 0 60000 65536"/>
              <a:gd name="T7" fmla="*/ 0 60000 65536"/>
              <a:gd name="T8" fmla="*/ 0 60000 65536"/>
              <a:gd name="T9" fmla="*/ 0 w 48"/>
              <a:gd name="T10" fmla="*/ 0 h 18"/>
              <a:gd name="T11" fmla="*/ 48 w 48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8">
                <a:moveTo>
                  <a:pt x="48" y="18"/>
                </a:moveTo>
                <a:lnTo>
                  <a:pt x="24" y="1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71" name="Freeform 2095"/>
          <p:cNvSpPr>
            <a:spLocks/>
          </p:cNvSpPr>
          <p:nvPr/>
        </p:nvSpPr>
        <p:spPr bwMode="auto">
          <a:xfrm>
            <a:off x="7484566" y="5815013"/>
            <a:ext cx="44450" cy="44450"/>
          </a:xfrm>
          <a:custGeom>
            <a:avLst/>
            <a:gdLst>
              <a:gd name="T0" fmla="*/ 2147483647 w 54"/>
              <a:gd name="T1" fmla="*/ 2147483647 h 48"/>
              <a:gd name="T2" fmla="*/ 2147483647 w 54"/>
              <a:gd name="T3" fmla="*/ 2147483647 h 48"/>
              <a:gd name="T4" fmla="*/ 0 w 54"/>
              <a:gd name="T5" fmla="*/ 0 h 48"/>
              <a:gd name="T6" fmla="*/ 0 60000 65536"/>
              <a:gd name="T7" fmla="*/ 0 60000 65536"/>
              <a:gd name="T8" fmla="*/ 0 60000 65536"/>
              <a:gd name="T9" fmla="*/ 0 w 54"/>
              <a:gd name="T10" fmla="*/ 0 h 48"/>
              <a:gd name="T11" fmla="*/ 54 w 54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48">
                <a:moveTo>
                  <a:pt x="54" y="48"/>
                </a:moveTo>
                <a:lnTo>
                  <a:pt x="30" y="24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72" name="Freeform 2096"/>
          <p:cNvSpPr>
            <a:spLocks/>
          </p:cNvSpPr>
          <p:nvPr/>
        </p:nvSpPr>
        <p:spPr bwMode="auto">
          <a:xfrm>
            <a:off x="7438529" y="5772150"/>
            <a:ext cx="46037" cy="42863"/>
          </a:xfrm>
          <a:custGeom>
            <a:avLst/>
            <a:gdLst>
              <a:gd name="T0" fmla="*/ 2147483647 w 54"/>
              <a:gd name="T1" fmla="*/ 2147483647 h 48"/>
              <a:gd name="T2" fmla="*/ 2147483647 w 54"/>
              <a:gd name="T3" fmla="*/ 2147483647 h 48"/>
              <a:gd name="T4" fmla="*/ 0 w 54"/>
              <a:gd name="T5" fmla="*/ 0 h 48"/>
              <a:gd name="T6" fmla="*/ 0 60000 65536"/>
              <a:gd name="T7" fmla="*/ 0 60000 65536"/>
              <a:gd name="T8" fmla="*/ 0 60000 65536"/>
              <a:gd name="T9" fmla="*/ 0 w 54"/>
              <a:gd name="T10" fmla="*/ 0 h 48"/>
              <a:gd name="T11" fmla="*/ 54 w 54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48">
                <a:moveTo>
                  <a:pt x="54" y="48"/>
                </a:moveTo>
                <a:lnTo>
                  <a:pt x="24" y="24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73" name="Freeform 2097"/>
          <p:cNvSpPr>
            <a:spLocks/>
          </p:cNvSpPr>
          <p:nvPr/>
        </p:nvSpPr>
        <p:spPr bwMode="auto">
          <a:xfrm>
            <a:off x="7395666" y="5740400"/>
            <a:ext cx="42863" cy="31750"/>
          </a:xfrm>
          <a:custGeom>
            <a:avLst/>
            <a:gdLst>
              <a:gd name="T0" fmla="*/ 2147483647 w 54"/>
              <a:gd name="T1" fmla="*/ 2147483647 h 36"/>
              <a:gd name="T2" fmla="*/ 2147483647 w 54"/>
              <a:gd name="T3" fmla="*/ 2147483647 h 36"/>
              <a:gd name="T4" fmla="*/ 0 w 54"/>
              <a:gd name="T5" fmla="*/ 0 h 36"/>
              <a:gd name="T6" fmla="*/ 0 60000 65536"/>
              <a:gd name="T7" fmla="*/ 0 60000 65536"/>
              <a:gd name="T8" fmla="*/ 0 60000 65536"/>
              <a:gd name="T9" fmla="*/ 0 w 54"/>
              <a:gd name="T10" fmla="*/ 0 h 36"/>
              <a:gd name="T11" fmla="*/ 54 w 54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36">
                <a:moveTo>
                  <a:pt x="54" y="36"/>
                </a:moveTo>
                <a:lnTo>
                  <a:pt x="24" y="18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74" name="Freeform 2098"/>
          <p:cNvSpPr>
            <a:spLocks/>
          </p:cNvSpPr>
          <p:nvPr/>
        </p:nvSpPr>
        <p:spPr bwMode="auto">
          <a:xfrm>
            <a:off x="7355979" y="5729288"/>
            <a:ext cx="39687" cy="11112"/>
          </a:xfrm>
          <a:custGeom>
            <a:avLst/>
            <a:gdLst>
              <a:gd name="T0" fmla="*/ 2147483647 w 48"/>
              <a:gd name="T1" fmla="*/ 2147483647 h 12"/>
              <a:gd name="T2" fmla="*/ 2147483647 w 48"/>
              <a:gd name="T3" fmla="*/ 2147483647 h 12"/>
              <a:gd name="T4" fmla="*/ 0 w 48"/>
              <a:gd name="T5" fmla="*/ 0 h 12"/>
              <a:gd name="T6" fmla="*/ 0 60000 65536"/>
              <a:gd name="T7" fmla="*/ 0 60000 65536"/>
              <a:gd name="T8" fmla="*/ 0 60000 65536"/>
              <a:gd name="T9" fmla="*/ 0 w 48"/>
              <a:gd name="T10" fmla="*/ 0 h 12"/>
              <a:gd name="T11" fmla="*/ 48 w 48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2">
                <a:moveTo>
                  <a:pt x="48" y="12"/>
                </a:moveTo>
                <a:lnTo>
                  <a:pt x="24" y="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75" name="Freeform 2099"/>
          <p:cNvSpPr>
            <a:spLocks/>
          </p:cNvSpPr>
          <p:nvPr/>
        </p:nvSpPr>
        <p:spPr bwMode="auto">
          <a:xfrm>
            <a:off x="7309941" y="5729288"/>
            <a:ext cx="46038" cy="11112"/>
          </a:xfrm>
          <a:custGeom>
            <a:avLst/>
            <a:gdLst>
              <a:gd name="T0" fmla="*/ 2147483647 w 54"/>
              <a:gd name="T1" fmla="*/ 0 h 12"/>
              <a:gd name="T2" fmla="*/ 2147483647 w 54"/>
              <a:gd name="T3" fmla="*/ 2147483647 h 12"/>
              <a:gd name="T4" fmla="*/ 0 w 54"/>
              <a:gd name="T5" fmla="*/ 2147483647 h 12"/>
              <a:gd name="T6" fmla="*/ 0 60000 65536"/>
              <a:gd name="T7" fmla="*/ 0 60000 65536"/>
              <a:gd name="T8" fmla="*/ 0 60000 65536"/>
              <a:gd name="T9" fmla="*/ 0 w 54"/>
              <a:gd name="T10" fmla="*/ 0 h 12"/>
              <a:gd name="T11" fmla="*/ 54 w 54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2">
                <a:moveTo>
                  <a:pt x="54" y="0"/>
                </a:moveTo>
                <a:lnTo>
                  <a:pt x="30" y="6"/>
                </a:lnTo>
                <a:lnTo>
                  <a:pt x="0" y="12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76" name="Freeform 2100"/>
          <p:cNvSpPr>
            <a:spLocks/>
          </p:cNvSpPr>
          <p:nvPr/>
        </p:nvSpPr>
        <p:spPr bwMode="auto">
          <a:xfrm>
            <a:off x="7265491" y="5740400"/>
            <a:ext cx="44450" cy="15875"/>
          </a:xfrm>
          <a:custGeom>
            <a:avLst/>
            <a:gdLst>
              <a:gd name="T0" fmla="*/ 2147483647 w 54"/>
              <a:gd name="T1" fmla="*/ 0 h 18"/>
              <a:gd name="T2" fmla="*/ 2147483647 w 54"/>
              <a:gd name="T3" fmla="*/ 2147483647 h 18"/>
              <a:gd name="T4" fmla="*/ 0 w 54"/>
              <a:gd name="T5" fmla="*/ 2147483647 h 18"/>
              <a:gd name="T6" fmla="*/ 0 60000 65536"/>
              <a:gd name="T7" fmla="*/ 0 60000 65536"/>
              <a:gd name="T8" fmla="*/ 0 60000 65536"/>
              <a:gd name="T9" fmla="*/ 0 w 54"/>
              <a:gd name="T10" fmla="*/ 0 h 18"/>
              <a:gd name="T11" fmla="*/ 54 w 54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8">
                <a:moveTo>
                  <a:pt x="54" y="0"/>
                </a:moveTo>
                <a:lnTo>
                  <a:pt x="24" y="12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77" name="Freeform 2101"/>
          <p:cNvSpPr>
            <a:spLocks/>
          </p:cNvSpPr>
          <p:nvPr/>
        </p:nvSpPr>
        <p:spPr bwMode="auto">
          <a:xfrm>
            <a:off x="7222629" y="5756275"/>
            <a:ext cx="42862" cy="6350"/>
          </a:xfrm>
          <a:custGeom>
            <a:avLst/>
            <a:gdLst>
              <a:gd name="T0" fmla="*/ 2147483647 w 54"/>
              <a:gd name="T1" fmla="*/ 0 h 6"/>
              <a:gd name="T2" fmla="*/ 2147483647 w 54"/>
              <a:gd name="T3" fmla="*/ 2147483647 h 6"/>
              <a:gd name="T4" fmla="*/ 0 w 54"/>
              <a:gd name="T5" fmla="*/ 2147483647 h 6"/>
              <a:gd name="T6" fmla="*/ 0 60000 65536"/>
              <a:gd name="T7" fmla="*/ 0 60000 65536"/>
              <a:gd name="T8" fmla="*/ 0 60000 65536"/>
              <a:gd name="T9" fmla="*/ 0 w 54"/>
              <a:gd name="T10" fmla="*/ 0 h 6"/>
              <a:gd name="T11" fmla="*/ 54 w 54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6">
                <a:moveTo>
                  <a:pt x="54" y="0"/>
                </a:moveTo>
                <a:lnTo>
                  <a:pt x="24" y="6"/>
                </a:lnTo>
                <a:lnTo>
                  <a:pt x="0" y="6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78" name="Freeform 2102"/>
          <p:cNvSpPr>
            <a:spLocks/>
          </p:cNvSpPr>
          <p:nvPr/>
        </p:nvSpPr>
        <p:spPr bwMode="auto">
          <a:xfrm>
            <a:off x="7182941" y="5745163"/>
            <a:ext cx="39688" cy="17462"/>
          </a:xfrm>
          <a:custGeom>
            <a:avLst/>
            <a:gdLst>
              <a:gd name="T0" fmla="*/ 2147483647 w 48"/>
              <a:gd name="T1" fmla="*/ 2147483647 h 18"/>
              <a:gd name="T2" fmla="*/ 2147483647 w 48"/>
              <a:gd name="T3" fmla="*/ 2147483647 h 18"/>
              <a:gd name="T4" fmla="*/ 0 w 48"/>
              <a:gd name="T5" fmla="*/ 0 h 18"/>
              <a:gd name="T6" fmla="*/ 0 60000 65536"/>
              <a:gd name="T7" fmla="*/ 0 60000 65536"/>
              <a:gd name="T8" fmla="*/ 0 60000 65536"/>
              <a:gd name="T9" fmla="*/ 0 w 48"/>
              <a:gd name="T10" fmla="*/ 0 h 18"/>
              <a:gd name="T11" fmla="*/ 48 w 48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8">
                <a:moveTo>
                  <a:pt x="48" y="18"/>
                </a:moveTo>
                <a:lnTo>
                  <a:pt x="24" y="1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79" name="Freeform 2103"/>
          <p:cNvSpPr>
            <a:spLocks/>
          </p:cNvSpPr>
          <p:nvPr/>
        </p:nvSpPr>
        <p:spPr bwMode="auto">
          <a:xfrm>
            <a:off x="7136904" y="5702300"/>
            <a:ext cx="46037" cy="42863"/>
          </a:xfrm>
          <a:custGeom>
            <a:avLst/>
            <a:gdLst>
              <a:gd name="T0" fmla="*/ 2147483647 w 54"/>
              <a:gd name="T1" fmla="*/ 2147483647 h 48"/>
              <a:gd name="T2" fmla="*/ 2147483647 w 54"/>
              <a:gd name="T3" fmla="*/ 2147483647 h 48"/>
              <a:gd name="T4" fmla="*/ 0 w 54"/>
              <a:gd name="T5" fmla="*/ 0 h 48"/>
              <a:gd name="T6" fmla="*/ 0 60000 65536"/>
              <a:gd name="T7" fmla="*/ 0 60000 65536"/>
              <a:gd name="T8" fmla="*/ 0 60000 65536"/>
              <a:gd name="T9" fmla="*/ 0 w 54"/>
              <a:gd name="T10" fmla="*/ 0 h 48"/>
              <a:gd name="T11" fmla="*/ 54 w 54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48">
                <a:moveTo>
                  <a:pt x="54" y="48"/>
                </a:moveTo>
                <a:lnTo>
                  <a:pt x="30" y="3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80" name="Freeform 2104"/>
          <p:cNvSpPr>
            <a:spLocks/>
          </p:cNvSpPr>
          <p:nvPr/>
        </p:nvSpPr>
        <p:spPr bwMode="auto">
          <a:xfrm>
            <a:off x="7092454" y="5638800"/>
            <a:ext cx="44450" cy="63500"/>
          </a:xfrm>
          <a:custGeom>
            <a:avLst/>
            <a:gdLst>
              <a:gd name="T0" fmla="*/ 2147483647 w 54"/>
              <a:gd name="T1" fmla="*/ 2147483647 h 72"/>
              <a:gd name="T2" fmla="*/ 2147483647 w 54"/>
              <a:gd name="T3" fmla="*/ 2147483647 h 72"/>
              <a:gd name="T4" fmla="*/ 0 w 54"/>
              <a:gd name="T5" fmla="*/ 0 h 72"/>
              <a:gd name="T6" fmla="*/ 0 60000 65536"/>
              <a:gd name="T7" fmla="*/ 0 60000 65536"/>
              <a:gd name="T8" fmla="*/ 0 60000 65536"/>
              <a:gd name="T9" fmla="*/ 0 w 54"/>
              <a:gd name="T10" fmla="*/ 0 h 72"/>
              <a:gd name="T11" fmla="*/ 54 w 54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72">
                <a:moveTo>
                  <a:pt x="54" y="72"/>
                </a:moveTo>
                <a:lnTo>
                  <a:pt x="24" y="3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81" name="Freeform 2105"/>
          <p:cNvSpPr>
            <a:spLocks/>
          </p:cNvSpPr>
          <p:nvPr/>
        </p:nvSpPr>
        <p:spPr bwMode="auto">
          <a:xfrm>
            <a:off x="7048004" y="5557838"/>
            <a:ext cx="44450" cy="80962"/>
          </a:xfrm>
          <a:custGeom>
            <a:avLst/>
            <a:gdLst>
              <a:gd name="T0" fmla="*/ 2147483647 w 54"/>
              <a:gd name="T1" fmla="*/ 2147483647 h 90"/>
              <a:gd name="T2" fmla="*/ 2147483647 w 54"/>
              <a:gd name="T3" fmla="*/ 2147483647 h 90"/>
              <a:gd name="T4" fmla="*/ 0 w 54"/>
              <a:gd name="T5" fmla="*/ 0 h 90"/>
              <a:gd name="T6" fmla="*/ 0 60000 65536"/>
              <a:gd name="T7" fmla="*/ 0 60000 65536"/>
              <a:gd name="T8" fmla="*/ 0 60000 65536"/>
              <a:gd name="T9" fmla="*/ 0 w 54"/>
              <a:gd name="T10" fmla="*/ 0 h 90"/>
              <a:gd name="T11" fmla="*/ 54 w 54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90">
                <a:moveTo>
                  <a:pt x="54" y="90"/>
                </a:moveTo>
                <a:lnTo>
                  <a:pt x="24" y="48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82" name="Freeform 2106"/>
          <p:cNvSpPr>
            <a:spLocks/>
          </p:cNvSpPr>
          <p:nvPr/>
        </p:nvSpPr>
        <p:spPr bwMode="auto">
          <a:xfrm>
            <a:off x="7008316" y="5481638"/>
            <a:ext cx="39688" cy="76200"/>
          </a:xfrm>
          <a:custGeom>
            <a:avLst/>
            <a:gdLst>
              <a:gd name="T0" fmla="*/ 2147483647 w 48"/>
              <a:gd name="T1" fmla="*/ 2147483647 h 84"/>
              <a:gd name="T2" fmla="*/ 2147483647 w 48"/>
              <a:gd name="T3" fmla="*/ 2147483647 h 84"/>
              <a:gd name="T4" fmla="*/ 0 w 48"/>
              <a:gd name="T5" fmla="*/ 0 h 84"/>
              <a:gd name="T6" fmla="*/ 0 60000 65536"/>
              <a:gd name="T7" fmla="*/ 0 60000 65536"/>
              <a:gd name="T8" fmla="*/ 0 60000 65536"/>
              <a:gd name="T9" fmla="*/ 0 w 48"/>
              <a:gd name="T10" fmla="*/ 0 h 84"/>
              <a:gd name="T11" fmla="*/ 48 w 48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84">
                <a:moveTo>
                  <a:pt x="48" y="84"/>
                </a:moveTo>
                <a:lnTo>
                  <a:pt x="24" y="4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83" name="Freeform 2107"/>
          <p:cNvSpPr>
            <a:spLocks/>
          </p:cNvSpPr>
          <p:nvPr/>
        </p:nvSpPr>
        <p:spPr bwMode="auto">
          <a:xfrm>
            <a:off x="6963866" y="5427663"/>
            <a:ext cx="44450" cy="53975"/>
          </a:xfrm>
          <a:custGeom>
            <a:avLst/>
            <a:gdLst>
              <a:gd name="T0" fmla="*/ 2147483647 w 54"/>
              <a:gd name="T1" fmla="*/ 2147483647 h 60"/>
              <a:gd name="T2" fmla="*/ 2147483647 w 54"/>
              <a:gd name="T3" fmla="*/ 2147483647 h 60"/>
              <a:gd name="T4" fmla="*/ 0 w 54"/>
              <a:gd name="T5" fmla="*/ 0 h 60"/>
              <a:gd name="T6" fmla="*/ 0 60000 65536"/>
              <a:gd name="T7" fmla="*/ 0 60000 65536"/>
              <a:gd name="T8" fmla="*/ 0 60000 65536"/>
              <a:gd name="T9" fmla="*/ 0 w 54"/>
              <a:gd name="T10" fmla="*/ 0 h 60"/>
              <a:gd name="T11" fmla="*/ 54 w 54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60">
                <a:moveTo>
                  <a:pt x="54" y="60"/>
                </a:moveTo>
                <a:lnTo>
                  <a:pt x="30" y="24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84" name="Freeform 2108"/>
          <p:cNvSpPr>
            <a:spLocks/>
          </p:cNvSpPr>
          <p:nvPr/>
        </p:nvSpPr>
        <p:spPr bwMode="auto">
          <a:xfrm>
            <a:off x="6919416" y="5411788"/>
            <a:ext cx="44450" cy="15875"/>
          </a:xfrm>
          <a:custGeom>
            <a:avLst/>
            <a:gdLst>
              <a:gd name="T0" fmla="*/ 2147483647 w 54"/>
              <a:gd name="T1" fmla="*/ 2147483647 h 18"/>
              <a:gd name="T2" fmla="*/ 2147483647 w 54"/>
              <a:gd name="T3" fmla="*/ 2147483647 h 18"/>
              <a:gd name="T4" fmla="*/ 0 w 54"/>
              <a:gd name="T5" fmla="*/ 0 h 18"/>
              <a:gd name="T6" fmla="*/ 0 60000 65536"/>
              <a:gd name="T7" fmla="*/ 0 60000 65536"/>
              <a:gd name="T8" fmla="*/ 0 60000 65536"/>
              <a:gd name="T9" fmla="*/ 0 w 54"/>
              <a:gd name="T10" fmla="*/ 0 h 18"/>
              <a:gd name="T11" fmla="*/ 54 w 54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8">
                <a:moveTo>
                  <a:pt x="54" y="18"/>
                </a:moveTo>
                <a:lnTo>
                  <a:pt x="24" y="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85" name="Freeform 2109"/>
          <p:cNvSpPr>
            <a:spLocks/>
          </p:cNvSpPr>
          <p:nvPr/>
        </p:nvSpPr>
        <p:spPr bwMode="auto">
          <a:xfrm>
            <a:off x="6874966" y="5411788"/>
            <a:ext cx="44450" cy="26987"/>
          </a:xfrm>
          <a:custGeom>
            <a:avLst/>
            <a:gdLst>
              <a:gd name="T0" fmla="*/ 2147483647 w 54"/>
              <a:gd name="T1" fmla="*/ 0 h 30"/>
              <a:gd name="T2" fmla="*/ 2147483647 w 54"/>
              <a:gd name="T3" fmla="*/ 2147483647 h 30"/>
              <a:gd name="T4" fmla="*/ 0 w 54"/>
              <a:gd name="T5" fmla="*/ 2147483647 h 30"/>
              <a:gd name="T6" fmla="*/ 0 60000 65536"/>
              <a:gd name="T7" fmla="*/ 0 60000 65536"/>
              <a:gd name="T8" fmla="*/ 0 60000 65536"/>
              <a:gd name="T9" fmla="*/ 0 w 54"/>
              <a:gd name="T10" fmla="*/ 0 h 30"/>
              <a:gd name="T11" fmla="*/ 54 w 54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30">
                <a:moveTo>
                  <a:pt x="54" y="0"/>
                </a:moveTo>
                <a:lnTo>
                  <a:pt x="24" y="6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86" name="Freeform 2110"/>
          <p:cNvSpPr>
            <a:spLocks/>
          </p:cNvSpPr>
          <p:nvPr/>
        </p:nvSpPr>
        <p:spPr bwMode="auto">
          <a:xfrm>
            <a:off x="6828929" y="5438775"/>
            <a:ext cx="46037" cy="69850"/>
          </a:xfrm>
          <a:custGeom>
            <a:avLst/>
            <a:gdLst>
              <a:gd name="T0" fmla="*/ 2147483647 w 54"/>
              <a:gd name="T1" fmla="*/ 0 h 78"/>
              <a:gd name="T2" fmla="*/ 2147483647 w 54"/>
              <a:gd name="T3" fmla="*/ 2147483647 h 78"/>
              <a:gd name="T4" fmla="*/ 0 w 54"/>
              <a:gd name="T5" fmla="*/ 2147483647 h 78"/>
              <a:gd name="T6" fmla="*/ 0 60000 65536"/>
              <a:gd name="T7" fmla="*/ 0 60000 65536"/>
              <a:gd name="T8" fmla="*/ 0 60000 65536"/>
              <a:gd name="T9" fmla="*/ 0 w 54"/>
              <a:gd name="T10" fmla="*/ 0 h 78"/>
              <a:gd name="T11" fmla="*/ 54 w 54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78">
                <a:moveTo>
                  <a:pt x="54" y="0"/>
                </a:moveTo>
                <a:lnTo>
                  <a:pt x="24" y="36"/>
                </a:lnTo>
                <a:lnTo>
                  <a:pt x="0" y="78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87" name="Freeform 2111"/>
          <p:cNvSpPr>
            <a:spLocks/>
          </p:cNvSpPr>
          <p:nvPr/>
        </p:nvSpPr>
        <p:spPr bwMode="auto">
          <a:xfrm>
            <a:off x="6789241" y="5508625"/>
            <a:ext cx="39688" cy="92075"/>
          </a:xfrm>
          <a:custGeom>
            <a:avLst/>
            <a:gdLst>
              <a:gd name="T0" fmla="*/ 2147483647 w 48"/>
              <a:gd name="T1" fmla="*/ 0 h 102"/>
              <a:gd name="T2" fmla="*/ 2147483647 w 48"/>
              <a:gd name="T3" fmla="*/ 2147483647 h 102"/>
              <a:gd name="T4" fmla="*/ 0 w 48"/>
              <a:gd name="T5" fmla="*/ 2147483647 h 102"/>
              <a:gd name="T6" fmla="*/ 0 60000 65536"/>
              <a:gd name="T7" fmla="*/ 0 60000 65536"/>
              <a:gd name="T8" fmla="*/ 0 60000 65536"/>
              <a:gd name="T9" fmla="*/ 0 w 48"/>
              <a:gd name="T10" fmla="*/ 0 h 102"/>
              <a:gd name="T11" fmla="*/ 48 w 48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02">
                <a:moveTo>
                  <a:pt x="48" y="0"/>
                </a:moveTo>
                <a:lnTo>
                  <a:pt x="24" y="48"/>
                </a:lnTo>
                <a:lnTo>
                  <a:pt x="0" y="102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88" name="Freeform 2112"/>
          <p:cNvSpPr>
            <a:spLocks/>
          </p:cNvSpPr>
          <p:nvPr/>
        </p:nvSpPr>
        <p:spPr bwMode="auto">
          <a:xfrm>
            <a:off x="6746379" y="5600700"/>
            <a:ext cx="42862" cy="85725"/>
          </a:xfrm>
          <a:custGeom>
            <a:avLst/>
            <a:gdLst>
              <a:gd name="T0" fmla="*/ 2147483647 w 54"/>
              <a:gd name="T1" fmla="*/ 0 h 96"/>
              <a:gd name="T2" fmla="*/ 2147483647 w 54"/>
              <a:gd name="T3" fmla="*/ 2147483647 h 96"/>
              <a:gd name="T4" fmla="*/ 0 w 54"/>
              <a:gd name="T5" fmla="*/ 2147483647 h 96"/>
              <a:gd name="T6" fmla="*/ 0 60000 65536"/>
              <a:gd name="T7" fmla="*/ 0 60000 65536"/>
              <a:gd name="T8" fmla="*/ 0 60000 65536"/>
              <a:gd name="T9" fmla="*/ 0 w 54"/>
              <a:gd name="T10" fmla="*/ 0 h 96"/>
              <a:gd name="T11" fmla="*/ 54 w 54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96">
                <a:moveTo>
                  <a:pt x="54" y="0"/>
                </a:moveTo>
                <a:lnTo>
                  <a:pt x="30" y="48"/>
                </a:lnTo>
                <a:lnTo>
                  <a:pt x="0" y="96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89" name="Freeform 2113"/>
          <p:cNvSpPr>
            <a:spLocks/>
          </p:cNvSpPr>
          <p:nvPr/>
        </p:nvSpPr>
        <p:spPr bwMode="auto">
          <a:xfrm>
            <a:off x="6701929" y="5686425"/>
            <a:ext cx="44450" cy="58738"/>
          </a:xfrm>
          <a:custGeom>
            <a:avLst/>
            <a:gdLst>
              <a:gd name="T0" fmla="*/ 2147483647 w 54"/>
              <a:gd name="T1" fmla="*/ 0 h 66"/>
              <a:gd name="T2" fmla="*/ 2147483647 w 54"/>
              <a:gd name="T3" fmla="*/ 2147483647 h 66"/>
              <a:gd name="T4" fmla="*/ 0 w 54"/>
              <a:gd name="T5" fmla="*/ 2147483647 h 66"/>
              <a:gd name="T6" fmla="*/ 0 60000 65536"/>
              <a:gd name="T7" fmla="*/ 0 60000 65536"/>
              <a:gd name="T8" fmla="*/ 0 60000 65536"/>
              <a:gd name="T9" fmla="*/ 0 w 54"/>
              <a:gd name="T10" fmla="*/ 0 h 66"/>
              <a:gd name="T11" fmla="*/ 54 w 54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66">
                <a:moveTo>
                  <a:pt x="54" y="0"/>
                </a:moveTo>
                <a:lnTo>
                  <a:pt x="24" y="36"/>
                </a:lnTo>
                <a:lnTo>
                  <a:pt x="0" y="66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90" name="Freeform 2114"/>
          <p:cNvSpPr>
            <a:spLocks/>
          </p:cNvSpPr>
          <p:nvPr/>
        </p:nvSpPr>
        <p:spPr bwMode="auto">
          <a:xfrm>
            <a:off x="6655891" y="5745163"/>
            <a:ext cx="46038" cy="22225"/>
          </a:xfrm>
          <a:custGeom>
            <a:avLst/>
            <a:gdLst>
              <a:gd name="T0" fmla="*/ 2147483647 w 54"/>
              <a:gd name="T1" fmla="*/ 0 h 24"/>
              <a:gd name="T2" fmla="*/ 2147483647 w 54"/>
              <a:gd name="T3" fmla="*/ 2147483647 h 24"/>
              <a:gd name="T4" fmla="*/ 0 w 54"/>
              <a:gd name="T5" fmla="*/ 2147483647 h 24"/>
              <a:gd name="T6" fmla="*/ 0 60000 65536"/>
              <a:gd name="T7" fmla="*/ 0 60000 65536"/>
              <a:gd name="T8" fmla="*/ 0 60000 65536"/>
              <a:gd name="T9" fmla="*/ 0 w 54"/>
              <a:gd name="T10" fmla="*/ 0 h 24"/>
              <a:gd name="T11" fmla="*/ 54 w 54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24">
                <a:moveTo>
                  <a:pt x="54" y="0"/>
                </a:moveTo>
                <a:lnTo>
                  <a:pt x="24" y="18"/>
                </a:lnTo>
                <a:lnTo>
                  <a:pt x="0" y="24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91" name="Freeform 2115"/>
          <p:cNvSpPr>
            <a:spLocks/>
          </p:cNvSpPr>
          <p:nvPr/>
        </p:nvSpPr>
        <p:spPr bwMode="auto">
          <a:xfrm>
            <a:off x="6616204" y="5751513"/>
            <a:ext cx="39687" cy="15875"/>
          </a:xfrm>
          <a:custGeom>
            <a:avLst/>
            <a:gdLst>
              <a:gd name="T0" fmla="*/ 2147483647 w 48"/>
              <a:gd name="T1" fmla="*/ 2147483647 h 18"/>
              <a:gd name="T2" fmla="*/ 2147483647 w 48"/>
              <a:gd name="T3" fmla="*/ 2147483647 h 18"/>
              <a:gd name="T4" fmla="*/ 0 w 48"/>
              <a:gd name="T5" fmla="*/ 0 h 18"/>
              <a:gd name="T6" fmla="*/ 0 60000 65536"/>
              <a:gd name="T7" fmla="*/ 0 60000 65536"/>
              <a:gd name="T8" fmla="*/ 0 60000 65536"/>
              <a:gd name="T9" fmla="*/ 0 w 48"/>
              <a:gd name="T10" fmla="*/ 0 h 18"/>
              <a:gd name="T11" fmla="*/ 48 w 48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8">
                <a:moveTo>
                  <a:pt x="48" y="18"/>
                </a:moveTo>
                <a:lnTo>
                  <a:pt x="24" y="1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92" name="Freeform 2116"/>
          <p:cNvSpPr>
            <a:spLocks/>
          </p:cNvSpPr>
          <p:nvPr/>
        </p:nvSpPr>
        <p:spPr bwMode="auto">
          <a:xfrm>
            <a:off x="6573341" y="5702300"/>
            <a:ext cx="42863" cy="49213"/>
          </a:xfrm>
          <a:custGeom>
            <a:avLst/>
            <a:gdLst>
              <a:gd name="T0" fmla="*/ 2147483647 w 54"/>
              <a:gd name="T1" fmla="*/ 2147483647 h 54"/>
              <a:gd name="T2" fmla="*/ 2147483647 w 54"/>
              <a:gd name="T3" fmla="*/ 2147483647 h 54"/>
              <a:gd name="T4" fmla="*/ 0 w 54"/>
              <a:gd name="T5" fmla="*/ 0 h 54"/>
              <a:gd name="T6" fmla="*/ 0 60000 65536"/>
              <a:gd name="T7" fmla="*/ 0 60000 65536"/>
              <a:gd name="T8" fmla="*/ 0 60000 65536"/>
              <a:gd name="T9" fmla="*/ 0 w 54"/>
              <a:gd name="T10" fmla="*/ 0 h 54"/>
              <a:gd name="T11" fmla="*/ 54 w 54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54">
                <a:moveTo>
                  <a:pt x="54" y="54"/>
                </a:moveTo>
                <a:lnTo>
                  <a:pt x="30" y="3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93" name="Freeform 2117"/>
          <p:cNvSpPr>
            <a:spLocks/>
          </p:cNvSpPr>
          <p:nvPr/>
        </p:nvSpPr>
        <p:spPr bwMode="auto">
          <a:xfrm>
            <a:off x="6528891" y="5643563"/>
            <a:ext cx="44450" cy="58737"/>
          </a:xfrm>
          <a:custGeom>
            <a:avLst/>
            <a:gdLst>
              <a:gd name="T0" fmla="*/ 2147483647 w 54"/>
              <a:gd name="T1" fmla="*/ 2147483647 h 66"/>
              <a:gd name="T2" fmla="*/ 2147483647 w 54"/>
              <a:gd name="T3" fmla="*/ 2147483647 h 66"/>
              <a:gd name="T4" fmla="*/ 0 w 54"/>
              <a:gd name="T5" fmla="*/ 0 h 66"/>
              <a:gd name="T6" fmla="*/ 0 60000 65536"/>
              <a:gd name="T7" fmla="*/ 0 60000 65536"/>
              <a:gd name="T8" fmla="*/ 0 60000 65536"/>
              <a:gd name="T9" fmla="*/ 0 w 54"/>
              <a:gd name="T10" fmla="*/ 0 h 66"/>
              <a:gd name="T11" fmla="*/ 54 w 54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66">
                <a:moveTo>
                  <a:pt x="54" y="66"/>
                </a:moveTo>
                <a:lnTo>
                  <a:pt x="24" y="3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94" name="Freeform 2118"/>
          <p:cNvSpPr>
            <a:spLocks/>
          </p:cNvSpPr>
          <p:nvPr/>
        </p:nvSpPr>
        <p:spPr bwMode="auto">
          <a:xfrm>
            <a:off x="6482854" y="5584825"/>
            <a:ext cx="46037" cy="58738"/>
          </a:xfrm>
          <a:custGeom>
            <a:avLst/>
            <a:gdLst>
              <a:gd name="T0" fmla="*/ 2147483647 w 54"/>
              <a:gd name="T1" fmla="*/ 2147483647 h 66"/>
              <a:gd name="T2" fmla="*/ 2147483647 w 54"/>
              <a:gd name="T3" fmla="*/ 2147483647 h 66"/>
              <a:gd name="T4" fmla="*/ 0 w 54"/>
              <a:gd name="T5" fmla="*/ 0 h 66"/>
              <a:gd name="T6" fmla="*/ 0 60000 65536"/>
              <a:gd name="T7" fmla="*/ 0 60000 65536"/>
              <a:gd name="T8" fmla="*/ 0 60000 65536"/>
              <a:gd name="T9" fmla="*/ 0 w 54"/>
              <a:gd name="T10" fmla="*/ 0 h 66"/>
              <a:gd name="T11" fmla="*/ 54 w 54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66">
                <a:moveTo>
                  <a:pt x="54" y="66"/>
                </a:moveTo>
                <a:lnTo>
                  <a:pt x="24" y="3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95" name="Freeform 2119"/>
          <p:cNvSpPr>
            <a:spLocks/>
          </p:cNvSpPr>
          <p:nvPr/>
        </p:nvSpPr>
        <p:spPr bwMode="auto">
          <a:xfrm>
            <a:off x="6443166" y="5541963"/>
            <a:ext cx="39688" cy="42862"/>
          </a:xfrm>
          <a:custGeom>
            <a:avLst/>
            <a:gdLst>
              <a:gd name="T0" fmla="*/ 2147483647 w 48"/>
              <a:gd name="T1" fmla="*/ 2147483647 h 48"/>
              <a:gd name="T2" fmla="*/ 2147483647 w 48"/>
              <a:gd name="T3" fmla="*/ 2147483647 h 48"/>
              <a:gd name="T4" fmla="*/ 0 w 48"/>
              <a:gd name="T5" fmla="*/ 0 h 48"/>
              <a:gd name="T6" fmla="*/ 0 60000 65536"/>
              <a:gd name="T7" fmla="*/ 0 60000 65536"/>
              <a:gd name="T8" fmla="*/ 0 60000 65536"/>
              <a:gd name="T9" fmla="*/ 0 w 48"/>
              <a:gd name="T10" fmla="*/ 0 h 48"/>
              <a:gd name="T11" fmla="*/ 48 w 4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48">
                <a:moveTo>
                  <a:pt x="48" y="48"/>
                </a:moveTo>
                <a:lnTo>
                  <a:pt x="24" y="24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96" name="Freeform 2120"/>
          <p:cNvSpPr>
            <a:spLocks/>
          </p:cNvSpPr>
          <p:nvPr/>
        </p:nvSpPr>
        <p:spPr bwMode="auto">
          <a:xfrm>
            <a:off x="6400304" y="5508625"/>
            <a:ext cx="42862" cy="33338"/>
          </a:xfrm>
          <a:custGeom>
            <a:avLst/>
            <a:gdLst>
              <a:gd name="T0" fmla="*/ 2147483647 w 54"/>
              <a:gd name="T1" fmla="*/ 2147483647 h 36"/>
              <a:gd name="T2" fmla="*/ 2147483647 w 54"/>
              <a:gd name="T3" fmla="*/ 2147483647 h 36"/>
              <a:gd name="T4" fmla="*/ 0 w 54"/>
              <a:gd name="T5" fmla="*/ 0 h 36"/>
              <a:gd name="T6" fmla="*/ 0 60000 65536"/>
              <a:gd name="T7" fmla="*/ 0 60000 65536"/>
              <a:gd name="T8" fmla="*/ 0 60000 65536"/>
              <a:gd name="T9" fmla="*/ 0 w 54"/>
              <a:gd name="T10" fmla="*/ 0 h 36"/>
              <a:gd name="T11" fmla="*/ 54 w 54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36">
                <a:moveTo>
                  <a:pt x="54" y="36"/>
                </a:moveTo>
                <a:lnTo>
                  <a:pt x="30" y="18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97" name="Freeform 2121"/>
          <p:cNvSpPr>
            <a:spLocks/>
          </p:cNvSpPr>
          <p:nvPr/>
        </p:nvSpPr>
        <p:spPr bwMode="auto">
          <a:xfrm>
            <a:off x="6354266" y="5497513"/>
            <a:ext cx="46038" cy="11112"/>
          </a:xfrm>
          <a:custGeom>
            <a:avLst/>
            <a:gdLst>
              <a:gd name="T0" fmla="*/ 2147483647 w 54"/>
              <a:gd name="T1" fmla="*/ 2147483647 h 12"/>
              <a:gd name="T2" fmla="*/ 2147483647 w 54"/>
              <a:gd name="T3" fmla="*/ 0 h 12"/>
              <a:gd name="T4" fmla="*/ 0 w 54"/>
              <a:gd name="T5" fmla="*/ 0 h 12"/>
              <a:gd name="T6" fmla="*/ 0 60000 65536"/>
              <a:gd name="T7" fmla="*/ 0 60000 65536"/>
              <a:gd name="T8" fmla="*/ 0 60000 65536"/>
              <a:gd name="T9" fmla="*/ 0 w 54"/>
              <a:gd name="T10" fmla="*/ 0 h 12"/>
              <a:gd name="T11" fmla="*/ 54 w 54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2">
                <a:moveTo>
                  <a:pt x="54" y="12"/>
                </a:moveTo>
                <a:lnTo>
                  <a:pt x="24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98" name="Freeform 2122"/>
          <p:cNvSpPr>
            <a:spLocks/>
          </p:cNvSpPr>
          <p:nvPr/>
        </p:nvSpPr>
        <p:spPr bwMode="auto">
          <a:xfrm>
            <a:off x="6309816" y="5497513"/>
            <a:ext cx="44450" cy="17462"/>
          </a:xfrm>
          <a:custGeom>
            <a:avLst/>
            <a:gdLst>
              <a:gd name="T0" fmla="*/ 2147483647 w 54"/>
              <a:gd name="T1" fmla="*/ 0 h 18"/>
              <a:gd name="T2" fmla="*/ 2147483647 w 54"/>
              <a:gd name="T3" fmla="*/ 2147483647 h 18"/>
              <a:gd name="T4" fmla="*/ 0 w 54"/>
              <a:gd name="T5" fmla="*/ 2147483647 h 18"/>
              <a:gd name="T6" fmla="*/ 0 60000 65536"/>
              <a:gd name="T7" fmla="*/ 0 60000 65536"/>
              <a:gd name="T8" fmla="*/ 0 60000 65536"/>
              <a:gd name="T9" fmla="*/ 0 w 54"/>
              <a:gd name="T10" fmla="*/ 0 h 18"/>
              <a:gd name="T11" fmla="*/ 54 w 54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8">
                <a:moveTo>
                  <a:pt x="54" y="0"/>
                </a:moveTo>
                <a:lnTo>
                  <a:pt x="24" y="6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99" name="Freeform 2123"/>
          <p:cNvSpPr>
            <a:spLocks/>
          </p:cNvSpPr>
          <p:nvPr/>
        </p:nvSpPr>
        <p:spPr bwMode="auto">
          <a:xfrm>
            <a:off x="6271716" y="5514975"/>
            <a:ext cx="38100" cy="36513"/>
          </a:xfrm>
          <a:custGeom>
            <a:avLst/>
            <a:gdLst>
              <a:gd name="T0" fmla="*/ 2147483647 w 48"/>
              <a:gd name="T1" fmla="*/ 0 h 42"/>
              <a:gd name="T2" fmla="*/ 2147483647 w 48"/>
              <a:gd name="T3" fmla="*/ 2147483647 h 42"/>
              <a:gd name="T4" fmla="*/ 0 w 48"/>
              <a:gd name="T5" fmla="*/ 2147483647 h 42"/>
              <a:gd name="T6" fmla="*/ 0 60000 65536"/>
              <a:gd name="T7" fmla="*/ 0 60000 65536"/>
              <a:gd name="T8" fmla="*/ 0 60000 65536"/>
              <a:gd name="T9" fmla="*/ 0 w 48"/>
              <a:gd name="T10" fmla="*/ 0 h 42"/>
              <a:gd name="T11" fmla="*/ 48 w 4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42">
                <a:moveTo>
                  <a:pt x="48" y="0"/>
                </a:moveTo>
                <a:lnTo>
                  <a:pt x="24" y="18"/>
                </a:lnTo>
                <a:lnTo>
                  <a:pt x="0" y="42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00" name="Freeform 2124"/>
          <p:cNvSpPr>
            <a:spLocks/>
          </p:cNvSpPr>
          <p:nvPr/>
        </p:nvSpPr>
        <p:spPr bwMode="auto">
          <a:xfrm>
            <a:off x="6225679" y="5551488"/>
            <a:ext cx="46037" cy="69850"/>
          </a:xfrm>
          <a:custGeom>
            <a:avLst/>
            <a:gdLst>
              <a:gd name="T0" fmla="*/ 2147483647 w 54"/>
              <a:gd name="T1" fmla="*/ 0 h 78"/>
              <a:gd name="T2" fmla="*/ 2147483647 w 54"/>
              <a:gd name="T3" fmla="*/ 2147483647 h 78"/>
              <a:gd name="T4" fmla="*/ 0 w 54"/>
              <a:gd name="T5" fmla="*/ 2147483647 h 78"/>
              <a:gd name="T6" fmla="*/ 0 60000 65536"/>
              <a:gd name="T7" fmla="*/ 0 60000 65536"/>
              <a:gd name="T8" fmla="*/ 0 60000 65536"/>
              <a:gd name="T9" fmla="*/ 0 w 54"/>
              <a:gd name="T10" fmla="*/ 0 h 78"/>
              <a:gd name="T11" fmla="*/ 54 w 54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78">
                <a:moveTo>
                  <a:pt x="54" y="0"/>
                </a:moveTo>
                <a:lnTo>
                  <a:pt x="30" y="36"/>
                </a:lnTo>
                <a:lnTo>
                  <a:pt x="0" y="78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01" name="Freeform 2125"/>
          <p:cNvSpPr>
            <a:spLocks/>
          </p:cNvSpPr>
          <p:nvPr/>
        </p:nvSpPr>
        <p:spPr bwMode="auto">
          <a:xfrm>
            <a:off x="6181229" y="5621338"/>
            <a:ext cx="44450" cy="92075"/>
          </a:xfrm>
          <a:custGeom>
            <a:avLst/>
            <a:gdLst>
              <a:gd name="T0" fmla="*/ 2147483647 w 54"/>
              <a:gd name="T1" fmla="*/ 0 h 102"/>
              <a:gd name="T2" fmla="*/ 2147483647 w 54"/>
              <a:gd name="T3" fmla="*/ 2147483647 h 102"/>
              <a:gd name="T4" fmla="*/ 0 w 54"/>
              <a:gd name="T5" fmla="*/ 2147483647 h 102"/>
              <a:gd name="T6" fmla="*/ 0 60000 65536"/>
              <a:gd name="T7" fmla="*/ 0 60000 65536"/>
              <a:gd name="T8" fmla="*/ 0 60000 65536"/>
              <a:gd name="T9" fmla="*/ 0 w 54"/>
              <a:gd name="T10" fmla="*/ 0 h 102"/>
              <a:gd name="T11" fmla="*/ 54 w 54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02">
                <a:moveTo>
                  <a:pt x="54" y="0"/>
                </a:moveTo>
                <a:lnTo>
                  <a:pt x="24" y="48"/>
                </a:lnTo>
                <a:lnTo>
                  <a:pt x="0" y="102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02" name="Freeform 2126"/>
          <p:cNvSpPr>
            <a:spLocks/>
          </p:cNvSpPr>
          <p:nvPr/>
        </p:nvSpPr>
        <p:spPr bwMode="auto">
          <a:xfrm>
            <a:off x="6136779" y="5713413"/>
            <a:ext cx="44450" cy="107950"/>
          </a:xfrm>
          <a:custGeom>
            <a:avLst/>
            <a:gdLst>
              <a:gd name="T0" fmla="*/ 2147483647 w 54"/>
              <a:gd name="T1" fmla="*/ 0 h 120"/>
              <a:gd name="T2" fmla="*/ 2147483647 w 54"/>
              <a:gd name="T3" fmla="*/ 2147483647 h 120"/>
              <a:gd name="T4" fmla="*/ 0 w 54"/>
              <a:gd name="T5" fmla="*/ 2147483647 h 120"/>
              <a:gd name="T6" fmla="*/ 0 60000 65536"/>
              <a:gd name="T7" fmla="*/ 0 60000 65536"/>
              <a:gd name="T8" fmla="*/ 0 60000 65536"/>
              <a:gd name="T9" fmla="*/ 0 w 54"/>
              <a:gd name="T10" fmla="*/ 0 h 120"/>
              <a:gd name="T11" fmla="*/ 54 w 54"/>
              <a:gd name="T12" fmla="*/ 120 h 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20">
                <a:moveTo>
                  <a:pt x="54" y="0"/>
                </a:moveTo>
                <a:lnTo>
                  <a:pt x="24" y="60"/>
                </a:lnTo>
                <a:lnTo>
                  <a:pt x="0" y="120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03" name="Freeform 2127"/>
          <p:cNvSpPr>
            <a:spLocks/>
          </p:cNvSpPr>
          <p:nvPr/>
        </p:nvSpPr>
        <p:spPr bwMode="auto">
          <a:xfrm>
            <a:off x="6097091" y="5821363"/>
            <a:ext cx="39688" cy="96837"/>
          </a:xfrm>
          <a:custGeom>
            <a:avLst/>
            <a:gdLst>
              <a:gd name="T0" fmla="*/ 2147483647 w 48"/>
              <a:gd name="T1" fmla="*/ 0 h 108"/>
              <a:gd name="T2" fmla="*/ 2147483647 w 48"/>
              <a:gd name="T3" fmla="*/ 2147483647 h 108"/>
              <a:gd name="T4" fmla="*/ 0 w 48"/>
              <a:gd name="T5" fmla="*/ 2147483647 h 108"/>
              <a:gd name="T6" fmla="*/ 0 60000 65536"/>
              <a:gd name="T7" fmla="*/ 0 60000 65536"/>
              <a:gd name="T8" fmla="*/ 0 60000 65536"/>
              <a:gd name="T9" fmla="*/ 0 w 48"/>
              <a:gd name="T10" fmla="*/ 0 h 108"/>
              <a:gd name="T11" fmla="*/ 48 w 48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108">
                <a:moveTo>
                  <a:pt x="48" y="0"/>
                </a:moveTo>
                <a:lnTo>
                  <a:pt x="24" y="54"/>
                </a:lnTo>
                <a:lnTo>
                  <a:pt x="0" y="108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04" name="Freeform 2128"/>
          <p:cNvSpPr>
            <a:spLocks/>
          </p:cNvSpPr>
          <p:nvPr/>
        </p:nvSpPr>
        <p:spPr bwMode="auto">
          <a:xfrm>
            <a:off x="6052641" y="5918200"/>
            <a:ext cx="44450" cy="74613"/>
          </a:xfrm>
          <a:custGeom>
            <a:avLst/>
            <a:gdLst>
              <a:gd name="T0" fmla="*/ 2147483647 w 54"/>
              <a:gd name="T1" fmla="*/ 0 h 84"/>
              <a:gd name="T2" fmla="*/ 2147483647 w 54"/>
              <a:gd name="T3" fmla="*/ 2147483647 h 84"/>
              <a:gd name="T4" fmla="*/ 2147483647 w 54"/>
              <a:gd name="T5" fmla="*/ 2147483647 h 84"/>
              <a:gd name="T6" fmla="*/ 0 w 54"/>
              <a:gd name="T7" fmla="*/ 2147483647 h 84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84"/>
              <a:gd name="T14" fmla="*/ 54 w 54"/>
              <a:gd name="T15" fmla="*/ 84 h 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84">
                <a:moveTo>
                  <a:pt x="54" y="0"/>
                </a:moveTo>
                <a:lnTo>
                  <a:pt x="30" y="48"/>
                </a:lnTo>
                <a:lnTo>
                  <a:pt x="12" y="66"/>
                </a:lnTo>
                <a:lnTo>
                  <a:pt x="0" y="84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05" name="Freeform 2129"/>
          <p:cNvSpPr>
            <a:spLocks/>
          </p:cNvSpPr>
          <p:nvPr/>
        </p:nvSpPr>
        <p:spPr bwMode="auto">
          <a:xfrm>
            <a:off x="6006604" y="5992813"/>
            <a:ext cx="46037" cy="33337"/>
          </a:xfrm>
          <a:custGeom>
            <a:avLst/>
            <a:gdLst>
              <a:gd name="T0" fmla="*/ 2147483647 w 54"/>
              <a:gd name="T1" fmla="*/ 0 h 36"/>
              <a:gd name="T2" fmla="*/ 2147483647 w 54"/>
              <a:gd name="T3" fmla="*/ 2147483647 h 36"/>
              <a:gd name="T4" fmla="*/ 0 w 54"/>
              <a:gd name="T5" fmla="*/ 2147483647 h 36"/>
              <a:gd name="T6" fmla="*/ 0 60000 65536"/>
              <a:gd name="T7" fmla="*/ 0 60000 65536"/>
              <a:gd name="T8" fmla="*/ 0 60000 65536"/>
              <a:gd name="T9" fmla="*/ 0 w 54"/>
              <a:gd name="T10" fmla="*/ 0 h 36"/>
              <a:gd name="T11" fmla="*/ 54 w 54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36">
                <a:moveTo>
                  <a:pt x="54" y="0"/>
                </a:moveTo>
                <a:lnTo>
                  <a:pt x="24" y="24"/>
                </a:lnTo>
                <a:lnTo>
                  <a:pt x="0" y="36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06" name="Freeform 2130"/>
          <p:cNvSpPr>
            <a:spLocks/>
          </p:cNvSpPr>
          <p:nvPr/>
        </p:nvSpPr>
        <p:spPr bwMode="auto">
          <a:xfrm>
            <a:off x="5963741" y="6026150"/>
            <a:ext cx="42863" cy="0"/>
          </a:xfrm>
          <a:custGeom>
            <a:avLst/>
            <a:gdLst>
              <a:gd name="T0" fmla="*/ 2147483647 w 54"/>
              <a:gd name="T1" fmla="*/ 2147483647 w 54"/>
              <a:gd name="T2" fmla="*/ 0 w 54"/>
              <a:gd name="T3" fmla="*/ 0 60000 65536"/>
              <a:gd name="T4" fmla="*/ 0 60000 65536"/>
              <a:gd name="T5" fmla="*/ 0 60000 65536"/>
              <a:gd name="T6" fmla="*/ 0 w 54"/>
              <a:gd name="T7" fmla="*/ 54 w 54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54">
                <a:moveTo>
                  <a:pt x="54" y="0"/>
                </a:moveTo>
                <a:lnTo>
                  <a:pt x="24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07" name="Line 2131"/>
          <p:cNvSpPr>
            <a:spLocks noChangeShapeType="1"/>
          </p:cNvSpPr>
          <p:nvPr/>
        </p:nvSpPr>
        <p:spPr bwMode="auto">
          <a:xfrm flipH="1">
            <a:off x="5919291" y="6026150"/>
            <a:ext cx="4445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08" name="Line 2132"/>
          <p:cNvSpPr>
            <a:spLocks noChangeShapeType="1"/>
          </p:cNvSpPr>
          <p:nvPr/>
        </p:nvSpPr>
        <p:spPr bwMode="auto">
          <a:xfrm flipH="1">
            <a:off x="5879604" y="6026150"/>
            <a:ext cx="39687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09" name="Line 2133"/>
          <p:cNvSpPr>
            <a:spLocks noChangeShapeType="1"/>
          </p:cNvSpPr>
          <p:nvPr/>
        </p:nvSpPr>
        <p:spPr bwMode="auto">
          <a:xfrm flipH="1" flipV="1">
            <a:off x="5833566" y="6019800"/>
            <a:ext cx="46038" cy="635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10" name="Line 2134"/>
          <p:cNvSpPr>
            <a:spLocks noChangeShapeType="1"/>
          </p:cNvSpPr>
          <p:nvPr/>
        </p:nvSpPr>
        <p:spPr bwMode="auto">
          <a:xfrm flipH="1" flipV="1">
            <a:off x="5790704" y="6008688"/>
            <a:ext cx="42862" cy="11112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11" name="Freeform 2135"/>
          <p:cNvSpPr>
            <a:spLocks/>
          </p:cNvSpPr>
          <p:nvPr/>
        </p:nvSpPr>
        <p:spPr bwMode="auto">
          <a:xfrm>
            <a:off x="5746254" y="5999163"/>
            <a:ext cx="44450" cy="9525"/>
          </a:xfrm>
          <a:custGeom>
            <a:avLst/>
            <a:gdLst>
              <a:gd name="T0" fmla="*/ 2147483647 w 54"/>
              <a:gd name="T1" fmla="*/ 2147483647 h 12"/>
              <a:gd name="T2" fmla="*/ 2147483647 w 54"/>
              <a:gd name="T3" fmla="*/ 2147483647 h 12"/>
              <a:gd name="T4" fmla="*/ 0 w 54"/>
              <a:gd name="T5" fmla="*/ 0 h 12"/>
              <a:gd name="T6" fmla="*/ 0 60000 65536"/>
              <a:gd name="T7" fmla="*/ 0 60000 65536"/>
              <a:gd name="T8" fmla="*/ 0 60000 65536"/>
              <a:gd name="T9" fmla="*/ 0 w 54"/>
              <a:gd name="T10" fmla="*/ 0 h 12"/>
              <a:gd name="T11" fmla="*/ 54 w 54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2">
                <a:moveTo>
                  <a:pt x="54" y="12"/>
                </a:moveTo>
                <a:lnTo>
                  <a:pt x="24" y="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12" name="Freeform 2136"/>
          <p:cNvSpPr>
            <a:spLocks/>
          </p:cNvSpPr>
          <p:nvPr/>
        </p:nvSpPr>
        <p:spPr bwMode="auto">
          <a:xfrm>
            <a:off x="5706566" y="5999163"/>
            <a:ext cx="39688" cy="4762"/>
          </a:xfrm>
          <a:custGeom>
            <a:avLst/>
            <a:gdLst>
              <a:gd name="T0" fmla="*/ 2147483647 w 48"/>
              <a:gd name="T1" fmla="*/ 0 h 6"/>
              <a:gd name="T2" fmla="*/ 2147483647 w 48"/>
              <a:gd name="T3" fmla="*/ 0 h 6"/>
              <a:gd name="T4" fmla="*/ 0 w 48"/>
              <a:gd name="T5" fmla="*/ 2147483647 h 6"/>
              <a:gd name="T6" fmla="*/ 0 60000 65536"/>
              <a:gd name="T7" fmla="*/ 0 60000 65536"/>
              <a:gd name="T8" fmla="*/ 0 60000 65536"/>
              <a:gd name="T9" fmla="*/ 0 w 48"/>
              <a:gd name="T10" fmla="*/ 0 h 6"/>
              <a:gd name="T11" fmla="*/ 48 w 4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6">
                <a:moveTo>
                  <a:pt x="48" y="0"/>
                </a:moveTo>
                <a:lnTo>
                  <a:pt x="24" y="0"/>
                </a:lnTo>
                <a:lnTo>
                  <a:pt x="0" y="6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13" name="Line 2137"/>
          <p:cNvSpPr>
            <a:spLocks noChangeShapeType="1"/>
          </p:cNvSpPr>
          <p:nvPr/>
        </p:nvSpPr>
        <p:spPr bwMode="auto">
          <a:xfrm flipH="1">
            <a:off x="5662116" y="6003925"/>
            <a:ext cx="44450" cy="11113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14" name="Freeform 2138"/>
          <p:cNvSpPr>
            <a:spLocks/>
          </p:cNvSpPr>
          <p:nvPr/>
        </p:nvSpPr>
        <p:spPr bwMode="auto">
          <a:xfrm>
            <a:off x="5617666" y="6015038"/>
            <a:ext cx="44450" cy="11112"/>
          </a:xfrm>
          <a:custGeom>
            <a:avLst/>
            <a:gdLst>
              <a:gd name="T0" fmla="*/ 2147483647 w 54"/>
              <a:gd name="T1" fmla="*/ 0 h 12"/>
              <a:gd name="T2" fmla="*/ 2147483647 w 54"/>
              <a:gd name="T3" fmla="*/ 2147483647 h 12"/>
              <a:gd name="T4" fmla="*/ 0 w 54"/>
              <a:gd name="T5" fmla="*/ 2147483647 h 12"/>
              <a:gd name="T6" fmla="*/ 0 60000 65536"/>
              <a:gd name="T7" fmla="*/ 0 60000 65536"/>
              <a:gd name="T8" fmla="*/ 0 60000 65536"/>
              <a:gd name="T9" fmla="*/ 0 w 54"/>
              <a:gd name="T10" fmla="*/ 0 h 12"/>
              <a:gd name="T11" fmla="*/ 54 w 54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2">
                <a:moveTo>
                  <a:pt x="54" y="0"/>
                </a:moveTo>
                <a:lnTo>
                  <a:pt x="24" y="6"/>
                </a:lnTo>
                <a:lnTo>
                  <a:pt x="0" y="12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15" name="Freeform 2139"/>
          <p:cNvSpPr>
            <a:spLocks/>
          </p:cNvSpPr>
          <p:nvPr/>
        </p:nvSpPr>
        <p:spPr bwMode="auto">
          <a:xfrm>
            <a:off x="5571629" y="6026150"/>
            <a:ext cx="46037" cy="0"/>
          </a:xfrm>
          <a:custGeom>
            <a:avLst/>
            <a:gdLst>
              <a:gd name="T0" fmla="*/ 2147483647 w 54"/>
              <a:gd name="T1" fmla="*/ 2147483647 w 54"/>
              <a:gd name="T2" fmla="*/ 0 w 54"/>
              <a:gd name="T3" fmla="*/ 0 60000 65536"/>
              <a:gd name="T4" fmla="*/ 0 60000 65536"/>
              <a:gd name="T5" fmla="*/ 0 60000 65536"/>
              <a:gd name="T6" fmla="*/ 0 w 54"/>
              <a:gd name="T7" fmla="*/ 54 w 54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54">
                <a:moveTo>
                  <a:pt x="54" y="0"/>
                </a:moveTo>
                <a:lnTo>
                  <a:pt x="24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3333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16" name="Line 2140"/>
          <p:cNvSpPr>
            <a:spLocks noChangeShapeType="1"/>
          </p:cNvSpPr>
          <p:nvPr/>
        </p:nvSpPr>
        <p:spPr bwMode="auto">
          <a:xfrm flipH="1">
            <a:off x="5531941" y="6026150"/>
            <a:ext cx="39688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17" name="Line 2141"/>
          <p:cNvSpPr>
            <a:spLocks noChangeShapeType="1"/>
          </p:cNvSpPr>
          <p:nvPr/>
        </p:nvSpPr>
        <p:spPr bwMode="auto">
          <a:xfrm flipH="1">
            <a:off x="5489079" y="6026150"/>
            <a:ext cx="42862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18" name="Line 2142"/>
          <p:cNvSpPr>
            <a:spLocks noChangeShapeType="1"/>
          </p:cNvSpPr>
          <p:nvPr/>
        </p:nvSpPr>
        <p:spPr bwMode="auto">
          <a:xfrm flipH="1">
            <a:off x="5443041" y="6026150"/>
            <a:ext cx="46038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19" name="Line 2143"/>
          <p:cNvSpPr>
            <a:spLocks noChangeShapeType="1"/>
          </p:cNvSpPr>
          <p:nvPr/>
        </p:nvSpPr>
        <p:spPr bwMode="auto">
          <a:xfrm flipH="1">
            <a:off x="5398591" y="6026150"/>
            <a:ext cx="4445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20" name="Line 2144"/>
          <p:cNvSpPr>
            <a:spLocks noChangeShapeType="1"/>
          </p:cNvSpPr>
          <p:nvPr/>
        </p:nvSpPr>
        <p:spPr bwMode="auto">
          <a:xfrm flipH="1">
            <a:off x="5358904" y="6026150"/>
            <a:ext cx="39687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21" name="Rectangle 2145"/>
          <p:cNvSpPr>
            <a:spLocks noChangeArrowheads="1"/>
          </p:cNvSpPr>
          <p:nvPr/>
        </p:nvSpPr>
        <p:spPr bwMode="auto">
          <a:xfrm>
            <a:off x="5035054" y="5965825"/>
            <a:ext cx="244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en-US" sz="10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0.00</a:t>
            </a:r>
            <a:endParaRPr lang="de-DE" altLang="en-US" sz="1000" b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522" name="Rectangle 2146"/>
          <p:cNvSpPr>
            <a:spLocks noChangeArrowheads="1"/>
          </p:cNvSpPr>
          <p:nvPr/>
        </p:nvSpPr>
        <p:spPr bwMode="auto">
          <a:xfrm>
            <a:off x="5035054" y="5776913"/>
            <a:ext cx="244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en-US" sz="10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0.01</a:t>
            </a:r>
            <a:endParaRPr lang="de-DE" altLang="en-US" sz="1000" b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523" name="Rectangle 2147"/>
          <p:cNvSpPr>
            <a:spLocks noChangeArrowheads="1"/>
          </p:cNvSpPr>
          <p:nvPr/>
        </p:nvSpPr>
        <p:spPr bwMode="auto">
          <a:xfrm>
            <a:off x="5035054" y="5589588"/>
            <a:ext cx="244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en-US" sz="10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0.02</a:t>
            </a:r>
            <a:endParaRPr lang="de-DE" altLang="en-US" sz="1000" b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524" name="Rectangle 2148"/>
          <p:cNvSpPr>
            <a:spLocks noChangeArrowheads="1"/>
          </p:cNvSpPr>
          <p:nvPr/>
        </p:nvSpPr>
        <p:spPr bwMode="auto">
          <a:xfrm>
            <a:off x="5035054" y="5400675"/>
            <a:ext cx="244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en-US" sz="10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0.03</a:t>
            </a:r>
            <a:endParaRPr lang="de-DE" altLang="en-US" sz="1000" b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525" name="Rectangle 2149"/>
          <p:cNvSpPr>
            <a:spLocks noChangeArrowheads="1"/>
          </p:cNvSpPr>
          <p:nvPr/>
        </p:nvSpPr>
        <p:spPr bwMode="auto">
          <a:xfrm>
            <a:off x="5035054" y="5211763"/>
            <a:ext cx="244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en-US" sz="10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0.04</a:t>
            </a:r>
            <a:endParaRPr lang="de-DE" altLang="en-US" sz="1000" b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526" name="Rectangle 2150"/>
          <p:cNvSpPr>
            <a:spLocks noChangeArrowheads="1"/>
          </p:cNvSpPr>
          <p:nvPr/>
        </p:nvSpPr>
        <p:spPr bwMode="auto">
          <a:xfrm>
            <a:off x="5035054" y="5024438"/>
            <a:ext cx="244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en-US" sz="10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0.05</a:t>
            </a:r>
            <a:endParaRPr lang="de-DE" altLang="en-US" sz="1000" b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527" name="Rectangle 2151"/>
          <p:cNvSpPr>
            <a:spLocks noChangeArrowheads="1"/>
          </p:cNvSpPr>
          <p:nvPr/>
        </p:nvSpPr>
        <p:spPr bwMode="auto">
          <a:xfrm>
            <a:off x="5035054" y="4835525"/>
            <a:ext cx="244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en-US" sz="10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0.06</a:t>
            </a:r>
            <a:endParaRPr lang="de-DE" altLang="en-US" sz="1000" b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528" name="Rectangle 2152"/>
          <p:cNvSpPr>
            <a:spLocks noChangeArrowheads="1"/>
          </p:cNvSpPr>
          <p:nvPr/>
        </p:nvSpPr>
        <p:spPr bwMode="auto">
          <a:xfrm>
            <a:off x="5035054" y="4646613"/>
            <a:ext cx="244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en-US" sz="10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0.07</a:t>
            </a:r>
            <a:endParaRPr lang="de-DE" altLang="en-US" sz="1000" b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529" name="Rectangle 2153"/>
          <p:cNvSpPr>
            <a:spLocks noChangeArrowheads="1"/>
          </p:cNvSpPr>
          <p:nvPr/>
        </p:nvSpPr>
        <p:spPr bwMode="auto">
          <a:xfrm>
            <a:off x="5035054" y="4459288"/>
            <a:ext cx="244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en-US" sz="10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0.08</a:t>
            </a:r>
            <a:endParaRPr lang="de-DE" altLang="en-US" sz="1000" b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530" name="Rectangle 2154"/>
          <p:cNvSpPr>
            <a:spLocks noChangeArrowheads="1"/>
          </p:cNvSpPr>
          <p:nvPr/>
        </p:nvSpPr>
        <p:spPr bwMode="auto">
          <a:xfrm>
            <a:off x="5035054" y="4270375"/>
            <a:ext cx="244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e-DE" altLang="en-US" sz="10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0.09</a:t>
            </a:r>
            <a:endParaRPr lang="de-DE" altLang="en-US" sz="1000" b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531" name="Rectangle 2155"/>
          <p:cNvSpPr>
            <a:spLocks noChangeArrowheads="1"/>
          </p:cNvSpPr>
          <p:nvPr/>
        </p:nvSpPr>
        <p:spPr bwMode="auto">
          <a:xfrm>
            <a:off x="5208091" y="6089650"/>
            <a:ext cx="219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0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10</a:t>
            </a:r>
            <a:r>
              <a:rPr lang="de-DE" altLang="en-US" sz="1000" b="0" baseline="30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-1</a:t>
            </a:r>
            <a:endParaRPr lang="de-DE" altLang="en-US" sz="1000" b="0" baseline="3000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532" name="Rectangle 2156"/>
          <p:cNvSpPr>
            <a:spLocks noChangeArrowheads="1"/>
          </p:cNvSpPr>
          <p:nvPr/>
        </p:nvSpPr>
        <p:spPr bwMode="auto">
          <a:xfrm>
            <a:off x="5635129" y="6089650"/>
            <a:ext cx="1889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0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10</a:t>
            </a:r>
            <a:r>
              <a:rPr lang="de-DE" altLang="en-US" sz="1000" b="0" baseline="30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0</a:t>
            </a:r>
            <a:endParaRPr lang="de-DE" altLang="en-US" sz="1000" b="0" baseline="3000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533" name="Rectangle 2157"/>
          <p:cNvSpPr>
            <a:spLocks noChangeArrowheads="1"/>
          </p:cNvSpPr>
          <p:nvPr/>
        </p:nvSpPr>
        <p:spPr bwMode="auto">
          <a:xfrm>
            <a:off x="6046291" y="6089650"/>
            <a:ext cx="1889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0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10</a:t>
            </a:r>
            <a:r>
              <a:rPr lang="de-DE" altLang="en-US" sz="1000" b="0" baseline="30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1</a:t>
            </a:r>
            <a:endParaRPr lang="de-DE" altLang="en-US" sz="1000" b="0" baseline="3000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534" name="Rectangle 2158"/>
          <p:cNvSpPr>
            <a:spLocks noChangeArrowheads="1"/>
          </p:cNvSpPr>
          <p:nvPr/>
        </p:nvSpPr>
        <p:spPr bwMode="auto">
          <a:xfrm>
            <a:off x="6465391" y="6089650"/>
            <a:ext cx="1889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0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10</a:t>
            </a:r>
            <a:r>
              <a:rPr lang="de-DE" altLang="en-US" sz="1000" b="0" baseline="30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2</a:t>
            </a:r>
            <a:endParaRPr lang="de-DE" altLang="en-US" sz="1000" b="0" baseline="3000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535" name="Rectangle 2159"/>
          <p:cNvSpPr>
            <a:spLocks noChangeArrowheads="1"/>
          </p:cNvSpPr>
          <p:nvPr/>
        </p:nvSpPr>
        <p:spPr bwMode="auto">
          <a:xfrm>
            <a:off x="6873379" y="6089650"/>
            <a:ext cx="1889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0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10</a:t>
            </a:r>
            <a:r>
              <a:rPr lang="de-DE" altLang="en-US" sz="1000" b="0" baseline="30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3</a:t>
            </a:r>
            <a:endParaRPr lang="de-DE" altLang="en-US" sz="1000" b="0" baseline="3000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536" name="Rectangle 2160"/>
          <p:cNvSpPr>
            <a:spLocks noChangeArrowheads="1"/>
          </p:cNvSpPr>
          <p:nvPr/>
        </p:nvSpPr>
        <p:spPr bwMode="auto">
          <a:xfrm>
            <a:off x="7289304" y="6089650"/>
            <a:ext cx="1889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0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10</a:t>
            </a:r>
            <a:r>
              <a:rPr lang="de-DE" altLang="en-US" sz="1000" b="0" baseline="30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4</a:t>
            </a:r>
            <a:endParaRPr lang="de-DE" altLang="en-US" sz="1000" b="0" baseline="3000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537" name="Rectangle 2161"/>
          <p:cNvSpPr>
            <a:spLocks noChangeArrowheads="1"/>
          </p:cNvSpPr>
          <p:nvPr/>
        </p:nvSpPr>
        <p:spPr bwMode="auto">
          <a:xfrm>
            <a:off x="7702054" y="6089650"/>
            <a:ext cx="1889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0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10</a:t>
            </a:r>
            <a:r>
              <a:rPr lang="de-DE" altLang="en-US" sz="1000" b="0" baseline="30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5</a:t>
            </a:r>
            <a:endParaRPr lang="de-DE" altLang="en-US" sz="1000" b="0" baseline="3000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538" name="Rectangle 2162"/>
          <p:cNvSpPr>
            <a:spLocks noChangeArrowheads="1"/>
          </p:cNvSpPr>
          <p:nvPr/>
        </p:nvSpPr>
        <p:spPr bwMode="auto">
          <a:xfrm>
            <a:off x="8121154" y="6089650"/>
            <a:ext cx="1889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000" b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10</a:t>
            </a:r>
            <a:r>
              <a:rPr lang="de-DE" altLang="en-US" sz="1000" b="0" baseline="30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6</a:t>
            </a:r>
            <a:endParaRPr lang="de-DE" altLang="en-US" sz="1000" b="0" baseline="3000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539" name="Text Box 2178"/>
          <p:cNvSpPr txBox="1">
            <a:spLocks noChangeArrowheads="1"/>
          </p:cNvSpPr>
          <p:nvPr/>
        </p:nvSpPr>
        <p:spPr bwMode="auto">
          <a:xfrm>
            <a:off x="6025654" y="4435475"/>
            <a:ext cx="2225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P</a:t>
            </a:r>
            <a:r>
              <a:rPr lang="en-US" altLang="en-US" sz="1000" baseline="-250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1A</a:t>
            </a:r>
            <a:r>
              <a:rPr lang="en-US" altLang="en-US" sz="10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 gas diffusion in metal support</a:t>
            </a:r>
          </a:p>
        </p:txBody>
      </p:sp>
      <p:sp>
        <p:nvSpPr>
          <p:cNvPr id="45540" name="Text Box 2179"/>
          <p:cNvSpPr txBox="1">
            <a:spLocks noChangeArrowheads="1"/>
          </p:cNvSpPr>
          <p:nvPr/>
        </p:nvSpPr>
        <p:spPr bwMode="auto">
          <a:xfrm>
            <a:off x="6695579" y="52022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P</a:t>
            </a:r>
            <a:r>
              <a:rPr lang="en-US" altLang="en-US" sz="1000" baseline="-250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2A</a:t>
            </a:r>
          </a:p>
        </p:txBody>
      </p:sp>
      <p:sp>
        <p:nvSpPr>
          <p:cNvPr id="45541" name="Text Box 2180"/>
          <p:cNvSpPr txBox="1">
            <a:spLocks noChangeArrowheads="1"/>
          </p:cNvSpPr>
          <p:nvPr/>
        </p:nvSpPr>
        <p:spPr bwMode="auto">
          <a:xfrm>
            <a:off x="7190879" y="550545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P</a:t>
            </a:r>
            <a:r>
              <a:rPr lang="en-US" altLang="en-US" sz="1000" baseline="-250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3A</a:t>
            </a:r>
          </a:p>
        </p:txBody>
      </p:sp>
      <p:sp>
        <p:nvSpPr>
          <p:cNvPr id="45542" name="Text Box 2181"/>
          <p:cNvSpPr txBox="1">
            <a:spLocks noChangeArrowheads="1"/>
          </p:cNvSpPr>
          <p:nvPr/>
        </p:nvSpPr>
        <p:spPr bwMode="auto">
          <a:xfrm>
            <a:off x="7614741" y="5438775"/>
            <a:ext cx="4651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itchFamily="34" charset="0"/>
                <a:ea typeface="ＭＳ Ｐゴシック" pitchFamily="34" charset="-128"/>
              </a:rPr>
              <a:t>P</a:t>
            </a:r>
            <a:r>
              <a:rPr lang="en-US" altLang="en-US" sz="1000" baseline="-25000">
                <a:latin typeface="Arial" pitchFamily="34" charset="0"/>
                <a:ea typeface="ＭＳ Ｐゴシック" pitchFamily="34" charset="-128"/>
              </a:rPr>
              <a:t>hf</a:t>
            </a:r>
            <a:r>
              <a:rPr lang="en-US" altLang="en-US" sz="1000">
                <a:latin typeface="Arial" pitchFamily="34" charset="0"/>
                <a:ea typeface="ＭＳ Ｐゴシック" pitchFamily="34" charset="-128"/>
              </a:rPr>
              <a:t> ?</a:t>
            </a:r>
            <a:endParaRPr lang="en-US" altLang="en-US" sz="1000" baseline="-2500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543" name="Text Box 2182"/>
          <p:cNvSpPr txBox="1">
            <a:spLocks noChangeArrowheads="1"/>
          </p:cNvSpPr>
          <p:nvPr/>
        </p:nvSpPr>
        <p:spPr bwMode="auto">
          <a:xfrm>
            <a:off x="6354266" y="4700588"/>
            <a:ext cx="1947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rPr>
              <a:t>P</a:t>
            </a:r>
            <a:r>
              <a:rPr lang="en-US" altLang="en-US" sz="1000" baseline="-25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rPr>
              <a:t>2C</a:t>
            </a:r>
            <a:r>
              <a:rPr lang="en-US" altLang="en-US" sz="100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rPr>
              <a:t> electrochemistry cathode</a:t>
            </a:r>
          </a:p>
        </p:txBody>
      </p:sp>
      <p:sp>
        <p:nvSpPr>
          <p:cNvPr id="45544" name="Line 2183"/>
          <p:cNvSpPr>
            <a:spLocks noChangeShapeType="1"/>
          </p:cNvSpPr>
          <p:nvPr/>
        </p:nvSpPr>
        <p:spPr bwMode="auto">
          <a:xfrm flipH="1">
            <a:off x="6400304" y="4943475"/>
            <a:ext cx="96837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545" name="Freeform 2184"/>
          <p:cNvSpPr>
            <a:spLocks/>
          </p:cNvSpPr>
          <p:nvPr/>
        </p:nvSpPr>
        <p:spPr bwMode="auto">
          <a:xfrm>
            <a:off x="5941516" y="4181475"/>
            <a:ext cx="407988" cy="1401763"/>
          </a:xfrm>
          <a:custGeom>
            <a:avLst/>
            <a:gdLst>
              <a:gd name="T0" fmla="*/ 0 w 496"/>
              <a:gd name="T1" fmla="*/ 0 h 1563"/>
              <a:gd name="T2" fmla="*/ 2147483647 w 496"/>
              <a:gd name="T3" fmla="*/ 2147483647 h 1563"/>
              <a:gd name="T4" fmla="*/ 2147483647 w 496"/>
              <a:gd name="T5" fmla="*/ 2147483647 h 1563"/>
              <a:gd name="T6" fmla="*/ 2147483647 w 496"/>
              <a:gd name="T7" fmla="*/ 2147483647 h 1563"/>
              <a:gd name="T8" fmla="*/ 2147483647 w 496"/>
              <a:gd name="T9" fmla="*/ 2147483647 h 15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6"/>
              <a:gd name="T16" fmla="*/ 0 h 1563"/>
              <a:gd name="T17" fmla="*/ 496 w 496"/>
              <a:gd name="T18" fmla="*/ 1563 h 15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6" h="1563">
                <a:moveTo>
                  <a:pt x="0" y="0"/>
                </a:moveTo>
                <a:cubicBezTo>
                  <a:pt x="37" y="285"/>
                  <a:pt x="74" y="571"/>
                  <a:pt x="117" y="789"/>
                </a:cubicBezTo>
                <a:cubicBezTo>
                  <a:pt x="160" y="1007"/>
                  <a:pt x="213" y="1188"/>
                  <a:pt x="256" y="1312"/>
                </a:cubicBezTo>
                <a:cubicBezTo>
                  <a:pt x="299" y="1436"/>
                  <a:pt x="338" y="1499"/>
                  <a:pt x="378" y="1531"/>
                </a:cubicBezTo>
                <a:cubicBezTo>
                  <a:pt x="418" y="1563"/>
                  <a:pt x="457" y="1533"/>
                  <a:pt x="496" y="1504"/>
                </a:cubicBezTo>
              </a:path>
            </a:pathLst>
          </a:custGeom>
          <a:noFill/>
          <a:ln w="19050" cap="flat" cmpd="sng">
            <a:solidFill>
              <a:srgbClr val="333333"/>
            </a:solidFill>
            <a:prstDash val="dash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546" name="Freeform 2185"/>
          <p:cNvSpPr>
            <a:spLocks/>
          </p:cNvSpPr>
          <p:nvPr/>
        </p:nvSpPr>
        <p:spPr bwMode="auto">
          <a:xfrm>
            <a:off x="6703516" y="5429250"/>
            <a:ext cx="228600" cy="122238"/>
          </a:xfrm>
          <a:custGeom>
            <a:avLst/>
            <a:gdLst>
              <a:gd name="T0" fmla="*/ 0 w 255"/>
              <a:gd name="T1" fmla="*/ 2147483647 h 132"/>
              <a:gd name="T2" fmla="*/ 2147483647 w 255"/>
              <a:gd name="T3" fmla="*/ 2147483647 h 132"/>
              <a:gd name="T4" fmla="*/ 2147483647 w 255"/>
              <a:gd name="T5" fmla="*/ 2147483647 h 132"/>
              <a:gd name="T6" fmla="*/ 2147483647 w 255"/>
              <a:gd name="T7" fmla="*/ 0 h 132"/>
              <a:gd name="T8" fmla="*/ 0 60000 65536"/>
              <a:gd name="T9" fmla="*/ 0 60000 65536"/>
              <a:gd name="T10" fmla="*/ 0 60000 65536"/>
              <a:gd name="T11" fmla="*/ 0 60000 65536"/>
              <a:gd name="T12" fmla="*/ 0 w 255"/>
              <a:gd name="T13" fmla="*/ 0 h 132"/>
              <a:gd name="T14" fmla="*/ 255 w 255"/>
              <a:gd name="T15" fmla="*/ 132 h 1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" h="132">
                <a:moveTo>
                  <a:pt x="0" y="65"/>
                </a:moveTo>
                <a:cubicBezTo>
                  <a:pt x="16" y="85"/>
                  <a:pt x="17" y="114"/>
                  <a:pt x="50" y="122"/>
                </a:cubicBezTo>
                <a:cubicBezTo>
                  <a:pt x="83" y="130"/>
                  <a:pt x="167" y="132"/>
                  <a:pt x="201" y="112"/>
                </a:cubicBezTo>
                <a:cubicBezTo>
                  <a:pt x="235" y="92"/>
                  <a:pt x="244" y="23"/>
                  <a:pt x="255" y="0"/>
                </a:cubicBezTo>
              </a:path>
            </a:pathLst>
          </a:custGeom>
          <a:noFill/>
          <a:ln w="19050" cap="flat" cmpd="sng">
            <a:solidFill>
              <a:srgbClr val="333333"/>
            </a:solidFill>
            <a:prstDash val="dash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547" name="Freeform 2186"/>
          <p:cNvSpPr>
            <a:spLocks/>
          </p:cNvSpPr>
          <p:nvPr/>
        </p:nvSpPr>
        <p:spPr bwMode="auto">
          <a:xfrm>
            <a:off x="7260729" y="5700713"/>
            <a:ext cx="101600" cy="185737"/>
          </a:xfrm>
          <a:custGeom>
            <a:avLst/>
            <a:gdLst>
              <a:gd name="T0" fmla="*/ 0 w 124"/>
              <a:gd name="T1" fmla="*/ 2147483647 h 207"/>
              <a:gd name="T2" fmla="*/ 2147483647 w 124"/>
              <a:gd name="T3" fmla="*/ 2147483647 h 207"/>
              <a:gd name="T4" fmla="*/ 2147483647 w 124"/>
              <a:gd name="T5" fmla="*/ 0 h 207"/>
              <a:gd name="T6" fmla="*/ 0 60000 65536"/>
              <a:gd name="T7" fmla="*/ 0 60000 65536"/>
              <a:gd name="T8" fmla="*/ 0 60000 65536"/>
              <a:gd name="T9" fmla="*/ 0 w 124"/>
              <a:gd name="T10" fmla="*/ 0 h 207"/>
              <a:gd name="T11" fmla="*/ 124 w 124"/>
              <a:gd name="T12" fmla="*/ 207 h 2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207">
                <a:moveTo>
                  <a:pt x="0" y="207"/>
                </a:moveTo>
                <a:cubicBezTo>
                  <a:pt x="10" y="195"/>
                  <a:pt x="37" y="172"/>
                  <a:pt x="58" y="138"/>
                </a:cubicBezTo>
                <a:cubicBezTo>
                  <a:pt x="79" y="104"/>
                  <a:pt x="110" y="29"/>
                  <a:pt x="124" y="0"/>
                </a:cubicBezTo>
              </a:path>
            </a:pathLst>
          </a:custGeom>
          <a:noFill/>
          <a:ln w="19050" cap="flat" cmpd="sng">
            <a:solidFill>
              <a:srgbClr val="333333"/>
            </a:solidFill>
            <a:prstDash val="dash"/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548" name="Rectangle 2188"/>
          <p:cNvSpPr>
            <a:spLocks noChangeArrowheads="1"/>
          </p:cNvSpPr>
          <p:nvPr/>
        </p:nvSpPr>
        <p:spPr bwMode="auto">
          <a:xfrm>
            <a:off x="6627316" y="6208713"/>
            <a:ext cx="3032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f / Hz</a:t>
            </a:r>
            <a:endParaRPr lang="en-US" altLang="en-US" sz="100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549" name="Rectangle 2189"/>
          <p:cNvSpPr>
            <a:spLocks noChangeArrowheads="1"/>
          </p:cNvSpPr>
          <p:nvPr/>
        </p:nvSpPr>
        <p:spPr bwMode="auto">
          <a:xfrm rot="16200000">
            <a:off x="4529608" y="5406232"/>
            <a:ext cx="6524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g(f) / </a:t>
            </a:r>
            <a:r>
              <a:rPr lang="en-US" altLang="en-US" sz="10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Symbol" pitchFamily="18" charset="2"/>
              </a:rPr>
              <a:t>∙</a:t>
            </a:r>
            <a:r>
              <a:rPr lang="en-US" altLang="en-US" sz="10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sym typeface="Times New Roman" pitchFamily="18" charset="0"/>
              </a:rPr>
              <a:t>sec</a:t>
            </a:r>
            <a:endParaRPr lang="en-US" altLang="en-US" sz="1000" dirty="0">
              <a:latin typeface="Arial" pitchFamily="34" charset="0"/>
              <a:ea typeface="ＭＳ Ｐゴシック" pitchFamily="34" charset="-128"/>
              <a:sym typeface="Times New Roman" pitchFamily="18" charset="0"/>
            </a:endParaRPr>
          </a:p>
        </p:txBody>
      </p:sp>
      <p:sp>
        <p:nvSpPr>
          <p:cNvPr id="45550" name="Textfeld 631"/>
          <p:cNvSpPr txBox="1">
            <a:spLocks noChangeArrowheads="1"/>
          </p:cNvSpPr>
          <p:nvPr/>
        </p:nvSpPr>
        <p:spPr bwMode="auto">
          <a:xfrm>
            <a:off x="4958283" y="3789363"/>
            <a:ext cx="328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dirty="0">
                <a:latin typeface="Calibri" pitchFamily="34" charset="0"/>
                <a:ea typeface="ＭＳ Ｐゴシック" pitchFamily="34" charset="-128"/>
              </a:rPr>
              <a:t>Distribution </a:t>
            </a:r>
            <a:r>
              <a:rPr lang="de-DE" altLang="en-US" dirty="0" err="1">
                <a:latin typeface="Calibri" pitchFamily="34" charset="0"/>
                <a:ea typeface="ＭＳ Ｐゴシック" pitchFamily="34" charset="-128"/>
              </a:rPr>
              <a:t>of</a:t>
            </a:r>
            <a:r>
              <a:rPr lang="de-DE" altLang="en-US" dirty="0">
                <a:latin typeface="Calibri" pitchFamily="34" charset="0"/>
                <a:ea typeface="ＭＳ Ｐゴシック" pitchFamily="34" charset="-128"/>
              </a:rPr>
              <a:t> Relaxation Times </a:t>
            </a:r>
            <a:endParaRPr lang="de-DE" altLang="en-US" sz="1200" baseline="30000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551" name="Textfeld 540"/>
          <p:cNvSpPr txBox="1">
            <a:spLocks noChangeArrowheads="1"/>
          </p:cNvSpPr>
          <p:nvPr/>
        </p:nvSpPr>
        <p:spPr bwMode="auto">
          <a:xfrm>
            <a:off x="6713041" y="4927600"/>
            <a:ext cx="1603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sz="100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electrochemistry anode</a:t>
            </a:r>
          </a:p>
        </p:txBody>
      </p:sp>
      <p:cxnSp>
        <p:nvCxnSpPr>
          <p:cNvPr id="45552" name="Gerade Verbindung 553"/>
          <p:cNvCxnSpPr>
            <a:cxnSpLocks noChangeShapeType="1"/>
          </p:cNvCxnSpPr>
          <p:nvPr/>
        </p:nvCxnSpPr>
        <p:spPr bwMode="auto">
          <a:xfrm flipV="1">
            <a:off x="7443291" y="5140325"/>
            <a:ext cx="334963" cy="144463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553" name="Gerade Verbindung 634"/>
          <p:cNvCxnSpPr>
            <a:cxnSpLocks noChangeShapeType="1"/>
            <a:stCxn id="45541" idx="0"/>
          </p:cNvCxnSpPr>
          <p:nvPr/>
        </p:nvCxnSpPr>
        <p:spPr bwMode="auto">
          <a:xfrm flipH="1" flipV="1">
            <a:off x="7262316" y="5159375"/>
            <a:ext cx="119063" cy="346075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5554" name="Group 192"/>
          <p:cNvGrpSpPr>
            <a:grpSpLocks/>
          </p:cNvGrpSpPr>
          <p:nvPr/>
        </p:nvGrpSpPr>
        <p:grpSpPr bwMode="auto">
          <a:xfrm>
            <a:off x="3852863" y="1960563"/>
            <a:ext cx="641350" cy="1108075"/>
            <a:chOff x="4600" y="1282"/>
            <a:chExt cx="647" cy="1168"/>
          </a:xfrm>
        </p:grpSpPr>
        <p:sp>
          <p:nvSpPr>
            <p:cNvPr id="45555" name="Rectangle 193"/>
            <p:cNvSpPr>
              <a:spLocks noChangeArrowheads="1"/>
            </p:cNvSpPr>
            <p:nvPr/>
          </p:nvSpPr>
          <p:spPr bwMode="auto">
            <a:xfrm>
              <a:off x="4600" y="1282"/>
              <a:ext cx="647" cy="116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da-DK" altLang="en-US" sz="1000" b="0"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45556" name="Line 194"/>
            <p:cNvSpPr>
              <a:spLocks noChangeShapeType="1"/>
            </p:cNvSpPr>
            <p:nvPr/>
          </p:nvSpPr>
          <p:spPr bwMode="auto">
            <a:xfrm>
              <a:off x="4686" y="1563"/>
              <a:ext cx="199" cy="0"/>
            </a:xfrm>
            <a:prstGeom prst="line">
              <a:avLst/>
            </a:prstGeom>
            <a:noFill/>
            <a:ln w="1435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57" name="Rectangle 195"/>
            <p:cNvSpPr>
              <a:spLocks noChangeArrowheads="1"/>
            </p:cNvSpPr>
            <p:nvPr/>
          </p:nvSpPr>
          <p:spPr bwMode="auto">
            <a:xfrm>
              <a:off x="4906" y="1491"/>
              <a:ext cx="31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b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0.080</a:t>
              </a:r>
              <a:endParaRPr lang="de-DE" altLang="en-US" sz="1000" b="0"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45558" name="Line 196"/>
            <p:cNvSpPr>
              <a:spLocks noChangeShapeType="1"/>
            </p:cNvSpPr>
            <p:nvPr/>
          </p:nvSpPr>
          <p:spPr bwMode="auto">
            <a:xfrm>
              <a:off x="4686" y="1718"/>
              <a:ext cx="199" cy="0"/>
            </a:xfrm>
            <a:prstGeom prst="line">
              <a:avLst/>
            </a:prstGeom>
            <a:noFill/>
            <a:ln w="14351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59" name="Rectangle 197"/>
            <p:cNvSpPr>
              <a:spLocks noChangeArrowheads="1"/>
            </p:cNvSpPr>
            <p:nvPr/>
          </p:nvSpPr>
          <p:spPr bwMode="auto">
            <a:xfrm>
              <a:off x="4906" y="1647"/>
              <a:ext cx="317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b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0.136</a:t>
              </a:r>
              <a:endParaRPr lang="de-DE" altLang="en-US" sz="1000" b="0"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45560" name="Line 198"/>
            <p:cNvSpPr>
              <a:spLocks noChangeShapeType="1"/>
            </p:cNvSpPr>
            <p:nvPr/>
          </p:nvSpPr>
          <p:spPr bwMode="auto">
            <a:xfrm>
              <a:off x="4686" y="1874"/>
              <a:ext cx="199" cy="0"/>
            </a:xfrm>
            <a:prstGeom prst="line">
              <a:avLst/>
            </a:prstGeom>
            <a:noFill/>
            <a:ln w="14351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61" name="Rectangle 199"/>
            <p:cNvSpPr>
              <a:spLocks noChangeArrowheads="1"/>
            </p:cNvSpPr>
            <p:nvPr/>
          </p:nvSpPr>
          <p:spPr bwMode="auto">
            <a:xfrm>
              <a:off x="4906" y="1802"/>
              <a:ext cx="31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b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0.244</a:t>
              </a:r>
              <a:endParaRPr lang="de-DE" altLang="en-US" sz="1000" b="0"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45562" name="Line 200"/>
            <p:cNvSpPr>
              <a:spLocks noChangeShapeType="1"/>
            </p:cNvSpPr>
            <p:nvPr/>
          </p:nvSpPr>
          <p:spPr bwMode="auto">
            <a:xfrm>
              <a:off x="4686" y="2029"/>
              <a:ext cx="199" cy="0"/>
            </a:xfrm>
            <a:prstGeom prst="line">
              <a:avLst/>
            </a:prstGeom>
            <a:noFill/>
            <a:ln w="14351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63" name="Rectangle 201"/>
            <p:cNvSpPr>
              <a:spLocks noChangeArrowheads="1"/>
            </p:cNvSpPr>
            <p:nvPr/>
          </p:nvSpPr>
          <p:spPr bwMode="auto">
            <a:xfrm>
              <a:off x="4906" y="1958"/>
              <a:ext cx="31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b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0.440</a:t>
              </a:r>
              <a:endParaRPr lang="de-DE" altLang="en-US" sz="1000" b="0"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45564" name="Line 202"/>
            <p:cNvSpPr>
              <a:spLocks noChangeShapeType="1"/>
            </p:cNvSpPr>
            <p:nvPr/>
          </p:nvSpPr>
          <p:spPr bwMode="auto">
            <a:xfrm>
              <a:off x="4686" y="2185"/>
              <a:ext cx="199" cy="0"/>
            </a:xfrm>
            <a:prstGeom prst="line">
              <a:avLst/>
            </a:prstGeom>
            <a:noFill/>
            <a:ln w="14351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65" name="Rectangle 203"/>
            <p:cNvSpPr>
              <a:spLocks noChangeArrowheads="1"/>
            </p:cNvSpPr>
            <p:nvPr/>
          </p:nvSpPr>
          <p:spPr bwMode="auto">
            <a:xfrm>
              <a:off x="4906" y="2114"/>
              <a:ext cx="317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b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0.634</a:t>
              </a:r>
              <a:endParaRPr lang="de-DE" altLang="en-US" sz="1000" b="0"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45566" name="Line 204"/>
            <p:cNvSpPr>
              <a:spLocks noChangeShapeType="1"/>
            </p:cNvSpPr>
            <p:nvPr/>
          </p:nvSpPr>
          <p:spPr bwMode="auto">
            <a:xfrm>
              <a:off x="4686" y="2340"/>
              <a:ext cx="199" cy="0"/>
            </a:xfrm>
            <a:prstGeom prst="line">
              <a:avLst/>
            </a:prstGeom>
            <a:noFill/>
            <a:ln w="11176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67" name="Rectangle 205"/>
            <p:cNvSpPr>
              <a:spLocks noChangeArrowheads="1"/>
            </p:cNvSpPr>
            <p:nvPr/>
          </p:nvSpPr>
          <p:spPr bwMode="auto">
            <a:xfrm>
              <a:off x="4906" y="2268"/>
              <a:ext cx="317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b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0.819</a:t>
              </a:r>
              <a:endParaRPr lang="de-DE" altLang="en-US" sz="1000" b="0"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45568" name="Rectangle 206"/>
            <p:cNvSpPr>
              <a:spLocks noChangeArrowheads="1"/>
            </p:cNvSpPr>
            <p:nvPr/>
          </p:nvSpPr>
          <p:spPr bwMode="auto">
            <a:xfrm>
              <a:off x="4611" y="1327"/>
              <a:ext cx="631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b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pH</a:t>
              </a:r>
              <a:r>
                <a:rPr lang="de-DE" altLang="en-US" sz="1000" b="0" baseline="-25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2</a:t>
              </a:r>
              <a:r>
                <a:rPr lang="de-DE" altLang="en-US" sz="1000" b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O / atm</a:t>
              </a:r>
              <a:endParaRPr lang="de-DE" altLang="en-US" sz="1000" b="0"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45569" name="Textfeld 567"/>
          <p:cNvSpPr txBox="1">
            <a:spLocks noChangeArrowheads="1"/>
          </p:cNvSpPr>
          <p:nvPr/>
        </p:nvSpPr>
        <p:spPr bwMode="auto">
          <a:xfrm>
            <a:off x="2700338" y="6308725"/>
            <a:ext cx="6254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en-US" dirty="0">
                <a:solidFill>
                  <a:schemeClr val="accent1"/>
                </a:solidFill>
                <a:latin typeface="Calibri" pitchFamily="34" charset="0"/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de-DE" alt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de-DE" altLang="en-US" dirty="0" err="1">
                <a:latin typeface="Calibri" pitchFamily="34" charset="0"/>
                <a:ea typeface="ＭＳ Ｐゴシック" pitchFamily="34" charset="-128"/>
              </a:rPr>
              <a:t>cell</a:t>
            </a:r>
            <a:r>
              <a:rPr lang="de-DE" alt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de-DE" altLang="en-US" dirty="0" err="1">
                <a:latin typeface="Calibri" pitchFamily="34" charset="0"/>
                <a:ea typeface="ＭＳ Ｐゴシック" pitchFamily="34" charset="-128"/>
              </a:rPr>
              <a:t>performance</a:t>
            </a:r>
            <a:r>
              <a:rPr lang="de-DE" alt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de-DE" altLang="en-US" dirty="0" err="1">
                <a:latin typeface="Calibri" pitchFamily="34" charset="0"/>
                <a:ea typeface="ＭＳ Ｐゴシック" pitchFamily="34" charset="-128"/>
              </a:rPr>
              <a:t>data</a:t>
            </a:r>
            <a:r>
              <a:rPr lang="de-DE" alt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de-DE" altLang="en-US" dirty="0" err="1">
                <a:latin typeface="Calibri" pitchFamily="34" charset="0"/>
                <a:ea typeface="ＭＳ Ｐゴシック" pitchFamily="34" charset="-128"/>
              </a:rPr>
              <a:t>and</a:t>
            </a:r>
            <a:r>
              <a:rPr lang="de-DE" alt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de-DE" altLang="en-US" dirty="0" err="1">
                <a:latin typeface="Calibri" pitchFamily="34" charset="0"/>
                <a:ea typeface="ＭＳ Ｐゴシック" pitchFamily="34" charset="-128"/>
              </a:rPr>
              <a:t>model</a:t>
            </a:r>
            <a:r>
              <a:rPr lang="de-DE" alt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de-DE" altLang="en-US" dirty="0" err="1">
                <a:latin typeface="Calibri" pitchFamily="34" charset="0"/>
                <a:ea typeface="ＭＳ Ｐゴシック" pitchFamily="34" charset="-128"/>
              </a:rPr>
              <a:t>parameters</a:t>
            </a:r>
            <a:r>
              <a:rPr lang="de-DE" alt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de-DE" altLang="en-US" dirty="0" err="1">
                <a:latin typeface="Calibri" pitchFamily="34" charset="0"/>
                <a:ea typeface="ＭＳ Ｐゴシック" pitchFamily="34" charset="-128"/>
              </a:rPr>
              <a:t>for</a:t>
            </a:r>
            <a:r>
              <a:rPr lang="de-DE" alt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de-DE" altLang="en-US" dirty="0" err="1">
                <a:latin typeface="Calibri" pitchFamily="34" charset="0"/>
                <a:ea typeface="ＭＳ Ｐゴシック" pitchFamily="34" charset="-128"/>
              </a:rPr>
              <a:t>task</a:t>
            </a:r>
            <a:r>
              <a:rPr lang="de-DE" altLang="en-US" dirty="0">
                <a:latin typeface="Calibri" pitchFamily="34" charset="0"/>
                <a:ea typeface="ＭＳ Ｐゴシック" pitchFamily="34" charset="-128"/>
              </a:rPr>
              <a:t> 4.2/4.3</a:t>
            </a:r>
          </a:p>
        </p:txBody>
      </p:sp>
      <p:grpSp>
        <p:nvGrpSpPr>
          <p:cNvPr id="45570" name="Gruppieren 2"/>
          <p:cNvGrpSpPr>
            <a:grpSpLocks/>
          </p:cNvGrpSpPr>
          <p:nvPr/>
        </p:nvGrpSpPr>
        <p:grpSpPr bwMode="auto">
          <a:xfrm>
            <a:off x="107950" y="1593850"/>
            <a:ext cx="3795713" cy="2122488"/>
            <a:chOff x="3866618" y="1001127"/>
            <a:chExt cx="4114630" cy="2121589"/>
          </a:xfrm>
        </p:grpSpPr>
        <p:sp>
          <p:nvSpPr>
            <p:cNvPr id="45571" name="Rechteck 4"/>
            <p:cNvSpPr>
              <a:spLocks noChangeArrowheads="1"/>
            </p:cNvSpPr>
            <p:nvPr/>
          </p:nvSpPr>
          <p:spPr bwMode="auto">
            <a:xfrm>
              <a:off x="4404137" y="2639464"/>
              <a:ext cx="357897" cy="174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a-DK" altLang="en-US" sz="1200" b="0"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45572" name="Rectangle 155"/>
            <p:cNvSpPr>
              <a:spLocks noChangeArrowheads="1"/>
            </p:cNvSpPr>
            <p:nvPr/>
          </p:nvSpPr>
          <p:spPr bwMode="auto">
            <a:xfrm>
              <a:off x="4348366" y="1355673"/>
              <a:ext cx="3500809" cy="1257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da-DK" altLang="en-US" b="0"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45573" name="Line 156"/>
            <p:cNvSpPr>
              <a:spLocks noChangeShapeType="1"/>
            </p:cNvSpPr>
            <p:nvPr/>
          </p:nvSpPr>
          <p:spPr bwMode="auto">
            <a:xfrm>
              <a:off x="4348366" y="1987886"/>
              <a:ext cx="3500809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4" name="Line 157"/>
            <p:cNvSpPr>
              <a:spLocks noChangeShapeType="1"/>
            </p:cNvSpPr>
            <p:nvPr/>
          </p:nvSpPr>
          <p:spPr bwMode="auto">
            <a:xfrm>
              <a:off x="4348366" y="1355673"/>
              <a:ext cx="3500809" cy="0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5" name="Line 158"/>
            <p:cNvSpPr>
              <a:spLocks noChangeShapeType="1"/>
            </p:cNvSpPr>
            <p:nvPr/>
          </p:nvSpPr>
          <p:spPr bwMode="auto">
            <a:xfrm>
              <a:off x="5047734" y="1355673"/>
              <a:ext cx="0" cy="125778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6" name="Line 159"/>
            <p:cNvSpPr>
              <a:spLocks noChangeShapeType="1"/>
            </p:cNvSpPr>
            <p:nvPr/>
          </p:nvSpPr>
          <p:spPr bwMode="auto">
            <a:xfrm>
              <a:off x="5748094" y="1355673"/>
              <a:ext cx="0" cy="125778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7" name="Line 160"/>
            <p:cNvSpPr>
              <a:spLocks noChangeShapeType="1"/>
            </p:cNvSpPr>
            <p:nvPr/>
          </p:nvSpPr>
          <p:spPr bwMode="auto">
            <a:xfrm>
              <a:off x="6447463" y="1355673"/>
              <a:ext cx="0" cy="125778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8" name="Line 161"/>
            <p:cNvSpPr>
              <a:spLocks noChangeShapeType="1"/>
            </p:cNvSpPr>
            <p:nvPr/>
          </p:nvSpPr>
          <p:spPr bwMode="auto">
            <a:xfrm>
              <a:off x="7148815" y="1355673"/>
              <a:ext cx="0" cy="125778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9" name="Line 162"/>
            <p:cNvSpPr>
              <a:spLocks noChangeShapeType="1"/>
            </p:cNvSpPr>
            <p:nvPr/>
          </p:nvSpPr>
          <p:spPr bwMode="auto">
            <a:xfrm>
              <a:off x="7849175" y="1355673"/>
              <a:ext cx="0" cy="125778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80" name="Rectangle 163"/>
            <p:cNvSpPr>
              <a:spLocks noChangeArrowheads="1"/>
            </p:cNvSpPr>
            <p:nvPr/>
          </p:nvSpPr>
          <p:spPr bwMode="auto">
            <a:xfrm>
              <a:off x="4348366" y="1355673"/>
              <a:ext cx="3500809" cy="1257781"/>
            </a:xfrm>
            <a:prstGeom prst="rect">
              <a:avLst/>
            </a:prstGeom>
            <a:noFill/>
            <a:ln w="11113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da-DK" altLang="en-US" b="0"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45581" name="Line 164"/>
            <p:cNvSpPr>
              <a:spLocks noChangeShapeType="1"/>
            </p:cNvSpPr>
            <p:nvPr/>
          </p:nvSpPr>
          <p:spPr bwMode="auto">
            <a:xfrm>
              <a:off x="4348366" y="1355673"/>
              <a:ext cx="0" cy="12577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82" name="Line 168"/>
            <p:cNvSpPr>
              <a:spLocks noChangeShapeType="1"/>
            </p:cNvSpPr>
            <p:nvPr/>
          </p:nvSpPr>
          <p:spPr bwMode="auto">
            <a:xfrm>
              <a:off x="4348366" y="2613454"/>
              <a:ext cx="350080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83" name="Freeform 175"/>
            <p:cNvSpPr>
              <a:spLocks/>
            </p:cNvSpPr>
            <p:nvPr/>
          </p:nvSpPr>
          <p:spPr bwMode="auto">
            <a:xfrm>
              <a:off x="4562641" y="2065726"/>
              <a:ext cx="2863937" cy="1026160"/>
            </a:xfrm>
            <a:custGeom>
              <a:avLst/>
              <a:gdLst>
                <a:gd name="T0" fmla="*/ 2147483647 w 360"/>
                <a:gd name="T1" fmla="*/ 2147483647 h 146"/>
                <a:gd name="T2" fmla="*/ 2147483647 w 360"/>
                <a:gd name="T3" fmla="*/ 2147483647 h 146"/>
                <a:gd name="T4" fmla="*/ 2147483647 w 360"/>
                <a:gd name="T5" fmla="*/ 2147483647 h 146"/>
                <a:gd name="T6" fmla="*/ 2147483647 w 360"/>
                <a:gd name="T7" fmla="*/ 2147483647 h 146"/>
                <a:gd name="T8" fmla="*/ 2147483647 w 360"/>
                <a:gd name="T9" fmla="*/ 2147483647 h 146"/>
                <a:gd name="T10" fmla="*/ 2147483647 w 360"/>
                <a:gd name="T11" fmla="*/ 2147483647 h 146"/>
                <a:gd name="T12" fmla="*/ 2147483647 w 360"/>
                <a:gd name="T13" fmla="*/ 2147483647 h 146"/>
                <a:gd name="T14" fmla="*/ 2147483647 w 360"/>
                <a:gd name="T15" fmla="*/ 2147483647 h 146"/>
                <a:gd name="T16" fmla="*/ 2147483647 w 360"/>
                <a:gd name="T17" fmla="*/ 2147483647 h 146"/>
                <a:gd name="T18" fmla="*/ 2147483647 w 360"/>
                <a:gd name="T19" fmla="*/ 2147483647 h 146"/>
                <a:gd name="T20" fmla="*/ 2147483647 w 360"/>
                <a:gd name="T21" fmla="*/ 2147483647 h 146"/>
                <a:gd name="T22" fmla="*/ 2147483647 w 360"/>
                <a:gd name="T23" fmla="*/ 2147483647 h 146"/>
                <a:gd name="T24" fmla="*/ 2147483647 w 360"/>
                <a:gd name="T25" fmla="*/ 2147483647 h 146"/>
                <a:gd name="T26" fmla="*/ 2147483647 w 360"/>
                <a:gd name="T27" fmla="*/ 2147483647 h 146"/>
                <a:gd name="T28" fmla="*/ 2147483647 w 360"/>
                <a:gd name="T29" fmla="*/ 2147483647 h 146"/>
                <a:gd name="T30" fmla="*/ 2147483647 w 360"/>
                <a:gd name="T31" fmla="*/ 2147483647 h 146"/>
                <a:gd name="T32" fmla="*/ 2147483647 w 360"/>
                <a:gd name="T33" fmla="*/ 2147483647 h 146"/>
                <a:gd name="T34" fmla="*/ 2147483647 w 360"/>
                <a:gd name="T35" fmla="*/ 2147483647 h 146"/>
                <a:gd name="T36" fmla="*/ 2147483647 w 360"/>
                <a:gd name="T37" fmla="*/ 2147483647 h 146"/>
                <a:gd name="T38" fmla="*/ 2147483647 w 360"/>
                <a:gd name="T39" fmla="*/ 2147483647 h 146"/>
                <a:gd name="T40" fmla="*/ 2147483647 w 360"/>
                <a:gd name="T41" fmla="*/ 2147483647 h 146"/>
                <a:gd name="T42" fmla="*/ 2147483647 w 360"/>
                <a:gd name="T43" fmla="*/ 2147483647 h 146"/>
                <a:gd name="T44" fmla="*/ 2147483647 w 360"/>
                <a:gd name="T45" fmla="*/ 2147483647 h 146"/>
                <a:gd name="T46" fmla="*/ 2147483647 w 360"/>
                <a:gd name="T47" fmla="*/ 2147483647 h 146"/>
                <a:gd name="T48" fmla="*/ 2147483647 w 360"/>
                <a:gd name="T49" fmla="*/ 2147483647 h 146"/>
                <a:gd name="T50" fmla="*/ 2147483647 w 360"/>
                <a:gd name="T51" fmla="*/ 2147483647 h 146"/>
                <a:gd name="T52" fmla="*/ 2147483647 w 360"/>
                <a:gd name="T53" fmla="*/ 2147483647 h 146"/>
                <a:gd name="T54" fmla="*/ 2147483647 w 360"/>
                <a:gd name="T55" fmla="*/ 2147483647 h 146"/>
                <a:gd name="T56" fmla="*/ 2147483647 w 360"/>
                <a:gd name="T57" fmla="*/ 2147483647 h 146"/>
                <a:gd name="T58" fmla="*/ 2147483647 w 360"/>
                <a:gd name="T59" fmla="*/ 2147483647 h 146"/>
                <a:gd name="T60" fmla="*/ 2147483647 w 360"/>
                <a:gd name="T61" fmla="*/ 2147483647 h 146"/>
                <a:gd name="T62" fmla="*/ 2147483647 w 360"/>
                <a:gd name="T63" fmla="*/ 2147483647 h 146"/>
                <a:gd name="T64" fmla="*/ 2147483647 w 360"/>
                <a:gd name="T65" fmla="*/ 2147483647 h 146"/>
                <a:gd name="T66" fmla="*/ 2147483647 w 360"/>
                <a:gd name="T67" fmla="*/ 2147483647 h 146"/>
                <a:gd name="T68" fmla="*/ 2147483647 w 360"/>
                <a:gd name="T69" fmla="*/ 2147483647 h 146"/>
                <a:gd name="T70" fmla="*/ 2147483647 w 360"/>
                <a:gd name="T71" fmla="*/ 0 h 146"/>
                <a:gd name="T72" fmla="*/ 2147483647 w 360"/>
                <a:gd name="T73" fmla="*/ 2147483647 h 146"/>
                <a:gd name="T74" fmla="*/ 2147483647 w 360"/>
                <a:gd name="T75" fmla="*/ 2147483647 h 146"/>
                <a:gd name="T76" fmla="*/ 2147483647 w 360"/>
                <a:gd name="T77" fmla="*/ 2147483647 h 146"/>
                <a:gd name="T78" fmla="*/ 2147483647 w 360"/>
                <a:gd name="T79" fmla="*/ 2147483647 h 146"/>
                <a:gd name="T80" fmla="*/ 2147483647 w 360"/>
                <a:gd name="T81" fmla="*/ 2147483647 h 146"/>
                <a:gd name="T82" fmla="*/ 2147483647 w 360"/>
                <a:gd name="T83" fmla="*/ 2147483647 h 146"/>
                <a:gd name="T84" fmla="*/ 2147483647 w 360"/>
                <a:gd name="T85" fmla="*/ 2147483647 h 146"/>
                <a:gd name="T86" fmla="*/ 2147483647 w 360"/>
                <a:gd name="T87" fmla="*/ 2147483647 h 146"/>
                <a:gd name="T88" fmla="*/ 2147483647 w 360"/>
                <a:gd name="T89" fmla="*/ 2147483647 h 146"/>
                <a:gd name="T90" fmla="*/ 2147483647 w 360"/>
                <a:gd name="T91" fmla="*/ 2147483647 h 146"/>
                <a:gd name="T92" fmla="*/ 2147483647 w 360"/>
                <a:gd name="T93" fmla="*/ 2147483647 h 146"/>
                <a:gd name="T94" fmla="*/ 2147483647 w 360"/>
                <a:gd name="T95" fmla="*/ 2147483647 h 1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146"/>
                <a:gd name="T146" fmla="*/ 360 w 360"/>
                <a:gd name="T147" fmla="*/ 146 h 1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146">
                  <a:moveTo>
                    <a:pt x="0" y="146"/>
                  </a:moveTo>
                  <a:lnTo>
                    <a:pt x="8" y="108"/>
                  </a:lnTo>
                  <a:lnTo>
                    <a:pt x="24" y="88"/>
                  </a:lnTo>
                  <a:lnTo>
                    <a:pt x="36" y="79"/>
                  </a:lnTo>
                  <a:lnTo>
                    <a:pt x="45" y="75"/>
                  </a:lnTo>
                  <a:lnTo>
                    <a:pt x="51" y="72"/>
                  </a:lnTo>
                  <a:lnTo>
                    <a:pt x="55" y="71"/>
                  </a:lnTo>
                  <a:lnTo>
                    <a:pt x="58" y="70"/>
                  </a:lnTo>
                  <a:lnTo>
                    <a:pt x="61" y="69"/>
                  </a:lnTo>
                  <a:lnTo>
                    <a:pt x="63" y="68"/>
                  </a:lnTo>
                  <a:lnTo>
                    <a:pt x="65" y="68"/>
                  </a:lnTo>
                  <a:lnTo>
                    <a:pt x="67" y="67"/>
                  </a:lnTo>
                  <a:lnTo>
                    <a:pt x="69" y="67"/>
                  </a:lnTo>
                  <a:lnTo>
                    <a:pt x="70" y="66"/>
                  </a:lnTo>
                  <a:lnTo>
                    <a:pt x="72" y="66"/>
                  </a:lnTo>
                  <a:lnTo>
                    <a:pt x="74" y="66"/>
                  </a:lnTo>
                  <a:lnTo>
                    <a:pt x="75" y="66"/>
                  </a:lnTo>
                  <a:lnTo>
                    <a:pt x="77" y="66"/>
                  </a:lnTo>
                  <a:lnTo>
                    <a:pt x="79" y="66"/>
                  </a:lnTo>
                  <a:lnTo>
                    <a:pt x="80" y="66"/>
                  </a:lnTo>
                  <a:lnTo>
                    <a:pt x="81" y="66"/>
                  </a:lnTo>
                  <a:lnTo>
                    <a:pt x="83" y="66"/>
                  </a:lnTo>
                  <a:lnTo>
                    <a:pt x="84" y="66"/>
                  </a:lnTo>
                  <a:lnTo>
                    <a:pt x="86" y="66"/>
                  </a:lnTo>
                  <a:lnTo>
                    <a:pt x="87" y="66"/>
                  </a:lnTo>
                  <a:lnTo>
                    <a:pt x="88" y="66"/>
                  </a:lnTo>
                  <a:lnTo>
                    <a:pt x="90" y="66"/>
                  </a:lnTo>
                  <a:lnTo>
                    <a:pt x="91" y="66"/>
                  </a:lnTo>
                  <a:lnTo>
                    <a:pt x="93" y="66"/>
                  </a:lnTo>
                  <a:lnTo>
                    <a:pt x="94" y="66"/>
                  </a:lnTo>
                  <a:lnTo>
                    <a:pt x="95" y="65"/>
                  </a:lnTo>
                  <a:lnTo>
                    <a:pt x="97" y="65"/>
                  </a:lnTo>
                  <a:lnTo>
                    <a:pt x="98" y="65"/>
                  </a:lnTo>
                  <a:lnTo>
                    <a:pt x="100" y="64"/>
                  </a:lnTo>
                  <a:lnTo>
                    <a:pt x="101" y="64"/>
                  </a:lnTo>
                  <a:lnTo>
                    <a:pt x="103" y="64"/>
                  </a:lnTo>
                  <a:lnTo>
                    <a:pt x="104" y="63"/>
                  </a:lnTo>
                  <a:lnTo>
                    <a:pt x="106" y="62"/>
                  </a:lnTo>
                  <a:lnTo>
                    <a:pt x="108" y="62"/>
                  </a:lnTo>
                  <a:lnTo>
                    <a:pt x="109" y="61"/>
                  </a:lnTo>
                  <a:lnTo>
                    <a:pt x="111" y="60"/>
                  </a:lnTo>
                  <a:lnTo>
                    <a:pt x="113" y="59"/>
                  </a:lnTo>
                  <a:lnTo>
                    <a:pt x="115" y="58"/>
                  </a:lnTo>
                  <a:lnTo>
                    <a:pt x="117" y="57"/>
                  </a:lnTo>
                  <a:lnTo>
                    <a:pt x="118" y="55"/>
                  </a:lnTo>
                  <a:lnTo>
                    <a:pt x="121" y="55"/>
                  </a:lnTo>
                  <a:lnTo>
                    <a:pt x="125" y="53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50"/>
                  </a:lnTo>
                  <a:lnTo>
                    <a:pt x="138" y="47"/>
                  </a:lnTo>
                  <a:lnTo>
                    <a:pt x="142" y="46"/>
                  </a:lnTo>
                  <a:lnTo>
                    <a:pt x="147" y="45"/>
                  </a:lnTo>
                  <a:lnTo>
                    <a:pt x="151" y="42"/>
                  </a:lnTo>
                  <a:lnTo>
                    <a:pt x="155" y="42"/>
                  </a:lnTo>
                  <a:lnTo>
                    <a:pt x="159" y="40"/>
                  </a:lnTo>
                  <a:lnTo>
                    <a:pt x="163" y="38"/>
                  </a:lnTo>
                  <a:lnTo>
                    <a:pt x="168" y="38"/>
                  </a:lnTo>
                  <a:lnTo>
                    <a:pt x="172" y="34"/>
                  </a:lnTo>
                  <a:lnTo>
                    <a:pt x="177" y="32"/>
                  </a:lnTo>
                  <a:lnTo>
                    <a:pt x="182" y="30"/>
                  </a:lnTo>
                  <a:lnTo>
                    <a:pt x="187" y="26"/>
                  </a:lnTo>
                  <a:lnTo>
                    <a:pt x="193" y="22"/>
                  </a:lnTo>
                  <a:lnTo>
                    <a:pt x="200" y="18"/>
                  </a:lnTo>
                  <a:lnTo>
                    <a:pt x="208" y="14"/>
                  </a:lnTo>
                  <a:lnTo>
                    <a:pt x="217" y="10"/>
                  </a:lnTo>
                  <a:lnTo>
                    <a:pt x="226" y="7"/>
                  </a:lnTo>
                  <a:lnTo>
                    <a:pt x="236" y="4"/>
                  </a:lnTo>
                  <a:lnTo>
                    <a:pt x="247" y="2"/>
                  </a:lnTo>
                  <a:lnTo>
                    <a:pt x="258" y="1"/>
                  </a:lnTo>
                  <a:lnTo>
                    <a:pt x="269" y="0"/>
                  </a:lnTo>
                  <a:lnTo>
                    <a:pt x="281" y="0"/>
                  </a:lnTo>
                  <a:lnTo>
                    <a:pt x="293" y="2"/>
                  </a:lnTo>
                  <a:lnTo>
                    <a:pt x="305" y="6"/>
                  </a:lnTo>
                  <a:lnTo>
                    <a:pt x="317" y="10"/>
                  </a:lnTo>
                  <a:lnTo>
                    <a:pt x="327" y="15"/>
                  </a:lnTo>
                  <a:lnTo>
                    <a:pt x="334" y="23"/>
                  </a:lnTo>
                  <a:lnTo>
                    <a:pt x="342" y="29"/>
                  </a:lnTo>
                  <a:lnTo>
                    <a:pt x="347" y="36"/>
                  </a:lnTo>
                  <a:lnTo>
                    <a:pt x="350" y="41"/>
                  </a:lnTo>
                  <a:lnTo>
                    <a:pt x="354" y="47"/>
                  </a:lnTo>
                  <a:lnTo>
                    <a:pt x="355" y="53"/>
                  </a:lnTo>
                  <a:lnTo>
                    <a:pt x="357" y="56"/>
                  </a:lnTo>
                  <a:lnTo>
                    <a:pt x="358" y="59"/>
                  </a:lnTo>
                  <a:lnTo>
                    <a:pt x="358" y="63"/>
                  </a:lnTo>
                  <a:lnTo>
                    <a:pt x="359" y="65"/>
                  </a:lnTo>
                  <a:lnTo>
                    <a:pt x="359" y="68"/>
                  </a:lnTo>
                  <a:lnTo>
                    <a:pt x="360" y="69"/>
                  </a:lnTo>
                  <a:lnTo>
                    <a:pt x="360" y="71"/>
                  </a:lnTo>
                  <a:lnTo>
                    <a:pt x="360" y="72"/>
                  </a:lnTo>
                  <a:lnTo>
                    <a:pt x="360" y="73"/>
                  </a:lnTo>
                  <a:lnTo>
                    <a:pt x="359" y="74"/>
                  </a:lnTo>
                  <a:lnTo>
                    <a:pt x="360" y="74"/>
                  </a:lnTo>
                  <a:lnTo>
                    <a:pt x="360" y="75"/>
                  </a:lnTo>
                  <a:lnTo>
                    <a:pt x="360" y="76"/>
                  </a:lnTo>
                </a:path>
              </a:pathLst>
            </a:custGeom>
            <a:noFill/>
            <a:ln w="1435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84" name="Freeform 176"/>
            <p:cNvSpPr>
              <a:spLocks/>
            </p:cNvSpPr>
            <p:nvPr/>
          </p:nvSpPr>
          <p:spPr bwMode="auto">
            <a:xfrm>
              <a:off x="4562641" y="2233747"/>
              <a:ext cx="2331227" cy="858139"/>
            </a:xfrm>
            <a:custGeom>
              <a:avLst/>
              <a:gdLst>
                <a:gd name="T0" fmla="*/ 2147483647 w 293"/>
                <a:gd name="T1" fmla="*/ 2147483647 h 122"/>
                <a:gd name="T2" fmla="*/ 2147483647 w 293"/>
                <a:gd name="T3" fmla="*/ 2147483647 h 122"/>
                <a:gd name="T4" fmla="*/ 2147483647 w 293"/>
                <a:gd name="T5" fmla="*/ 2147483647 h 122"/>
                <a:gd name="T6" fmla="*/ 2147483647 w 293"/>
                <a:gd name="T7" fmla="*/ 2147483647 h 122"/>
                <a:gd name="T8" fmla="*/ 2147483647 w 293"/>
                <a:gd name="T9" fmla="*/ 2147483647 h 122"/>
                <a:gd name="T10" fmla="*/ 2147483647 w 293"/>
                <a:gd name="T11" fmla="*/ 2147483647 h 122"/>
                <a:gd name="T12" fmla="*/ 2147483647 w 293"/>
                <a:gd name="T13" fmla="*/ 2147483647 h 122"/>
                <a:gd name="T14" fmla="*/ 2147483647 w 293"/>
                <a:gd name="T15" fmla="*/ 2147483647 h 122"/>
                <a:gd name="T16" fmla="*/ 2147483647 w 293"/>
                <a:gd name="T17" fmla="*/ 2147483647 h 122"/>
                <a:gd name="T18" fmla="*/ 2147483647 w 293"/>
                <a:gd name="T19" fmla="*/ 2147483647 h 122"/>
                <a:gd name="T20" fmla="*/ 2147483647 w 293"/>
                <a:gd name="T21" fmla="*/ 2147483647 h 122"/>
                <a:gd name="T22" fmla="*/ 2147483647 w 293"/>
                <a:gd name="T23" fmla="*/ 2147483647 h 122"/>
                <a:gd name="T24" fmla="*/ 2147483647 w 293"/>
                <a:gd name="T25" fmla="*/ 2147483647 h 122"/>
                <a:gd name="T26" fmla="*/ 2147483647 w 293"/>
                <a:gd name="T27" fmla="*/ 2147483647 h 122"/>
                <a:gd name="T28" fmla="*/ 2147483647 w 293"/>
                <a:gd name="T29" fmla="*/ 2147483647 h 122"/>
                <a:gd name="T30" fmla="*/ 2147483647 w 293"/>
                <a:gd name="T31" fmla="*/ 2147483647 h 122"/>
                <a:gd name="T32" fmla="*/ 2147483647 w 293"/>
                <a:gd name="T33" fmla="*/ 2147483647 h 122"/>
                <a:gd name="T34" fmla="*/ 2147483647 w 293"/>
                <a:gd name="T35" fmla="*/ 2147483647 h 122"/>
                <a:gd name="T36" fmla="*/ 2147483647 w 293"/>
                <a:gd name="T37" fmla="*/ 2147483647 h 122"/>
                <a:gd name="T38" fmla="*/ 2147483647 w 293"/>
                <a:gd name="T39" fmla="*/ 2147483647 h 122"/>
                <a:gd name="T40" fmla="*/ 2147483647 w 293"/>
                <a:gd name="T41" fmla="*/ 2147483647 h 122"/>
                <a:gd name="T42" fmla="*/ 2147483647 w 293"/>
                <a:gd name="T43" fmla="*/ 2147483647 h 122"/>
                <a:gd name="T44" fmla="*/ 2147483647 w 293"/>
                <a:gd name="T45" fmla="*/ 2147483647 h 122"/>
                <a:gd name="T46" fmla="*/ 2147483647 w 293"/>
                <a:gd name="T47" fmla="*/ 2147483647 h 122"/>
                <a:gd name="T48" fmla="*/ 2147483647 w 293"/>
                <a:gd name="T49" fmla="*/ 2147483647 h 122"/>
                <a:gd name="T50" fmla="*/ 2147483647 w 293"/>
                <a:gd name="T51" fmla="*/ 2147483647 h 122"/>
                <a:gd name="T52" fmla="*/ 2147483647 w 293"/>
                <a:gd name="T53" fmla="*/ 2147483647 h 122"/>
                <a:gd name="T54" fmla="*/ 2147483647 w 293"/>
                <a:gd name="T55" fmla="*/ 2147483647 h 122"/>
                <a:gd name="T56" fmla="*/ 2147483647 w 293"/>
                <a:gd name="T57" fmla="*/ 2147483647 h 122"/>
                <a:gd name="T58" fmla="*/ 2147483647 w 293"/>
                <a:gd name="T59" fmla="*/ 2147483647 h 122"/>
                <a:gd name="T60" fmla="*/ 2147483647 w 293"/>
                <a:gd name="T61" fmla="*/ 2147483647 h 122"/>
                <a:gd name="T62" fmla="*/ 2147483647 w 293"/>
                <a:gd name="T63" fmla="*/ 2147483647 h 122"/>
                <a:gd name="T64" fmla="*/ 2147483647 w 293"/>
                <a:gd name="T65" fmla="*/ 0 h 122"/>
                <a:gd name="T66" fmla="*/ 2147483647 w 293"/>
                <a:gd name="T67" fmla="*/ 0 h 122"/>
                <a:gd name="T68" fmla="*/ 2147483647 w 293"/>
                <a:gd name="T69" fmla="*/ 2147483647 h 122"/>
                <a:gd name="T70" fmla="*/ 2147483647 w 293"/>
                <a:gd name="T71" fmla="*/ 2147483647 h 122"/>
                <a:gd name="T72" fmla="*/ 2147483647 w 293"/>
                <a:gd name="T73" fmla="*/ 2147483647 h 122"/>
                <a:gd name="T74" fmla="*/ 2147483647 w 293"/>
                <a:gd name="T75" fmla="*/ 2147483647 h 122"/>
                <a:gd name="T76" fmla="*/ 2147483647 w 293"/>
                <a:gd name="T77" fmla="*/ 2147483647 h 122"/>
                <a:gd name="T78" fmla="*/ 2147483647 w 293"/>
                <a:gd name="T79" fmla="*/ 2147483647 h 122"/>
                <a:gd name="T80" fmla="*/ 2147483647 w 293"/>
                <a:gd name="T81" fmla="*/ 2147483647 h 122"/>
                <a:gd name="T82" fmla="*/ 2147483647 w 293"/>
                <a:gd name="T83" fmla="*/ 2147483647 h 122"/>
                <a:gd name="T84" fmla="*/ 2147483647 w 293"/>
                <a:gd name="T85" fmla="*/ 2147483647 h 122"/>
                <a:gd name="T86" fmla="*/ 2147483647 w 293"/>
                <a:gd name="T87" fmla="*/ 2147483647 h 122"/>
                <a:gd name="T88" fmla="*/ 2147483647 w 293"/>
                <a:gd name="T89" fmla="*/ 2147483647 h 122"/>
                <a:gd name="T90" fmla="*/ 2147483647 w 293"/>
                <a:gd name="T91" fmla="*/ 2147483647 h 122"/>
                <a:gd name="T92" fmla="*/ 2147483647 w 293"/>
                <a:gd name="T93" fmla="*/ 2147483647 h 122"/>
                <a:gd name="T94" fmla="*/ 2147483647 w 293"/>
                <a:gd name="T95" fmla="*/ 2147483647 h 1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3"/>
                <a:gd name="T145" fmla="*/ 0 h 122"/>
                <a:gd name="T146" fmla="*/ 293 w 293"/>
                <a:gd name="T147" fmla="*/ 122 h 12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3" h="122">
                  <a:moveTo>
                    <a:pt x="0" y="122"/>
                  </a:moveTo>
                  <a:lnTo>
                    <a:pt x="8" y="84"/>
                  </a:lnTo>
                  <a:lnTo>
                    <a:pt x="24" y="64"/>
                  </a:lnTo>
                  <a:lnTo>
                    <a:pt x="36" y="55"/>
                  </a:lnTo>
                  <a:lnTo>
                    <a:pt x="45" y="50"/>
                  </a:lnTo>
                  <a:lnTo>
                    <a:pt x="51" y="48"/>
                  </a:lnTo>
                  <a:lnTo>
                    <a:pt x="55" y="47"/>
                  </a:lnTo>
                  <a:lnTo>
                    <a:pt x="59" y="46"/>
                  </a:lnTo>
                  <a:lnTo>
                    <a:pt x="61" y="45"/>
                  </a:lnTo>
                  <a:lnTo>
                    <a:pt x="63" y="44"/>
                  </a:lnTo>
                  <a:lnTo>
                    <a:pt x="65" y="43"/>
                  </a:lnTo>
                  <a:lnTo>
                    <a:pt x="67" y="43"/>
                  </a:lnTo>
                  <a:lnTo>
                    <a:pt x="69" y="43"/>
                  </a:lnTo>
                  <a:lnTo>
                    <a:pt x="71" y="42"/>
                  </a:lnTo>
                  <a:lnTo>
                    <a:pt x="73" y="42"/>
                  </a:lnTo>
                  <a:lnTo>
                    <a:pt x="74" y="42"/>
                  </a:lnTo>
                  <a:lnTo>
                    <a:pt x="76" y="42"/>
                  </a:lnTo>
                  <a:lnTo>
                    <a:pt x="78" y="42"/>
                  </a:lnTo>
                  <a:lnTo>
                    <a:pt x="79" y="42"/>
                  </a:lnTo>
                  <a:lnTo>
                    <a:pt x="81" y="42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5" y="41"/>
                  </a:lnTo>
                  <a:lnTo>
                    <a:pt x="87" y="41"/>
                  </a:lnTo>
                  <a:lnTo>
                    <a:pt x="88" y="41"/>
                  </a:lnTo>
                  <a:lnTo>
                    <a:pt x="90" y="41"/>
                  </a:lnTo>
                  <a:lnTo>
                    <a:pt x="91" y="41"/>
                  </a:lnTo>
                  <a:lnTo>
                    <a:pt x="93" y="41"/>
                  </a:lnTo>
                  <a:lnTo>
                    <a:pt x="94" y="41"/>
                  </a:lnTo>
                  <a:lnTo>
                    <a:pt x="96" y="41"/>
                  </a:lnTo>
                  <a:lnTo>
                    <a:pt x="97" y="40"/>
                  </a:lnTo>
                  <a:lnTo>
                    <a:pt x="99" y="40"/>
                  </a:lnTo>
                  <a:lnTo>
                    <a:pt x="100" y="40"/>
                  </a:lnTo>
                  <a:lnTo>
                    <a:pt x="102" y="39"/>
                  </a:lnTo>
                  <a:lnTo>
                    <a:pt x="103" y="39"/>
                  </a:lnTo>
                  <a:lnTo>
                    <a:pt x="105" y="38"/>
                  </a:lnTo>
                  <a:lnTo>
                    <a:pt x="107" y="38"/>
                  </a:lnTo>
                  <a:lnTo>
                    <a:pt x="109" y="37"/>
                  </a:lnTo>
                  <a:lnTo>
                    <a:pt x="110" y="36"/>
                  </a:lnTo>
                  <a:lnTo>
                    <a:pt x="112" y="35"/>
                  </a:lnTo>
                  <a:lnTo>
                    <a:pt x="115" y="34"/>
                  </a:lnTo>
                  <a:lnTo>
                    <a:pt x="117" y="33"/>
                  </a:lnTo>
                  <a:lnTo>
                    <a:pt x="118" y="33"/>
                  </a:lnTo>
                  <a:lnTo>
                    <a:pt x="121" y="31"/>
                  </a:lnTo>
                  <a:lnTo>
                    <a:pt x="123" y="30"/>
                  </a:lnTo>
                  <a:lnTo>
                    <a:pt x="126" y="29"/>
                  </a:lnTo>
                  <a:lnTo>
                    <a:pt x="130" y="27"/>
                  </a:lnTo>
                  <a:lnTo>
                    <a:pt x="134" y="26"/>
                  </a:lnTo>
                  <a:lnTo>
                    <a:pt x="137" y="25"/>
                  </a:lnTo>
                  <a:lnTo>
                    <a:pt x="141" y="23"/>
                  </a:lnTo>
                  <a:lnTo>
                    <a:pt x="145" y="23"/>
                  </a:lnTo>
                  <a:lnTo>
                    <a:pt x="149" y="23"/>
                  </a:lnTo>
                  <a:lnTo>
                    <a:pt x="153" y="22"/>
                  </a:lnTo>
                  <a:lnTo>
                    <a:pt x="157" y="22"/>
                  </a:lnTo>
                  <a:lnTo>
                    <a:pt x="160" y="22"/>
                  </a:lnTo>
                  <a:lnTo>
                    <a:pt x="164" y="20"/>
                  </a:lnTo>
                  <a:lnTo>
                    <a:pt x="168" y="18"/>
                  </a:lnTo>
                  <a:lnTo>
                    <a:pt x="172" y="17"/>
                  </a:lnTo>
                  <a:lnTo>
                    <a:pt x="176" y="15"/>
                  </a:lnTo>
                  <a:lnTo>
                    <a:pt x="180" y="13"/>
                  </a:lnTo>
                  <a:lnTo>
                    <a:pt x="185" y="11"/>
                  </a:lnTo>
                  <a:lnTo>
                    <a:pt x="191" y="9"/>
                  </a:lnTo>
                  <a:lnTo>
                    <a:pt x="197" y="6"/>
                  </a:lnTo>
                  <a:lnTo>
                    <a:pt x="203" y="4"/>
                  </a:lnTo>
                  <a:lnTo>
                    <a:pt x="211" y="3"/>
                  </a:lnTo>
                  <a:lnTo>
                    <a:pt x="218" y="0"/>
                  </a:lnTo>
                  <a:lnTo>
                    <a:pt x="226" y="0"/>
                  </a:lnTo>
                  <a:lnTo>
                    <a:pt x="235" y="0"/>
                  </a:lnTo>
                  <a:lnTo>
                    <a:pt x="243" y="1"/>
                  </a:lnTo>
                  <a:lnTo>
                    <a:pt x="251" y="3"/>
                  </a:lnTo>
                  <a:lnTo>
                    <a:pt x="259" y="5"/>
                  </a:lnTo>
                  <a:lnTo>
                    <a:pt x="266" y="9"/>
                  </a:lnTo>
                  <a:lnTo>
                    <a:pt x="272" y="14"/>
                  </a:lnTo>
                  <a:lnTo>
                    <a:pt x="277" y="18"/>
                  </a:lnTo>
                  <a:lnTo>
                    <a:pt x="281" y="23"/>
                  </a:lnTo>
                  <a:lnTo>
                    <a:pt x="284" y="26"/>
                  </a:lnTo>
                  <a:lnTo>
                    <a:pt x="286" y="30"/>
                  </a:lnTo>
                  <a:lnTo>
                    <a:pt x="288" y="34"/>
                  </a:lnTo>
                  <a:lnTo>
                    <a:pt x="289" y="38"/>
                  </a:lnTo>
                  <a:lnTo>
                    <a:pt x="290" y="40"/>
                  </a:lnTo>
                  <a:lnTo>
                    <a:pt x="290" y="43"/>
                  </a:lnTo>
                  <a:lnTo>
                    <a:pt x="291" y="44"/>
                  </a:lnTo>
                  <a:lnTo>
                    <a:pt x="291" y="46"/>
                  </a:lnTo>
                  <a:lnTo>
                    <a:pt x="292" y="48"/>
                  </a:lnTo>
                  <a:lnTo>
                    <a:pt x="292" y="49"/>
                  </a:lnTo>
                  <a:lnTo>
                    <a:pt x="292" y="50"/>
                  </a:lnTo>
                  <a:lnTo>
                    <a:pt x="292" y="51"/>
                  </a:lnTo>
                  <a:lnTo>
                    <a:pt x="293" y="52"/>
                  </a:lnTo>
                  <a:lnTo>
                    <a:pt x="292" y="52"/>
                  </a:lnTo>
                  <a:lnTo>
                    <a:pt x="292" y="53"/>
                  </a:lnTo>
                  <a:lnTo>
                    <a:pt x="292" y="52"/>
                  </a:lnTo>
                  <a:lnTo>
                    <a:pt x="292" y="53"/>
                  </a:lnTo>
                  <a:lnTo>
                    <a:pt x="293" y="56"/>
                  </a:lnTo>
                  <a:lnTo>
                    <a:pt x="293" y="53"/>
                  </a:lnTo>
                </a:path>
              </a:pathLst>
            </a:custGeom>
            <a:noFill/>
            <a:ln w="14351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85" name="Freeform 177"/>
            <p:cNvSpPr>
              <a:spLocks/>
            </p:cNvSpPr>
            <p:nvPr/>
          </p:nvSpPr>
          <p:spPr bwMode="auto">
            <a:xfrm>
              <a:off x="4562641" y="2360949"/>
              <a:ext cx="1949303" cy="730937"/>
            </a:xfrm>
            <a:custGeom>
              <a:avLst/>
              <a:gdLst>
                <a:gd name="T0" fmla="*/ 2147483647 w 245"/>
                <a:gd name="T1" fmla="*/ 2147483647 h 104"/>
                <a:gd name="T2" fmla="*/ 2147483647 w 245"/>
                <a:gd name="T3" fmla="*/ 2147483647 h 104"/>
                <a:gd name="T4" fmla="*/ 2147483647 w 245"/>
                <a:gd name="T5" fmla="*/ 2147483647 h 104"/>
                <a:gd name="T6" fmla="*/ 2147483647 w 245"/>
                <a:gd name="T7" fmla="*/ 2147483647 h 104"/>
                <a:gd name="T8" fmla="*/ 2147483647 w 245"/>
                <a:gd name="T9" fmla="*/ 2147483647 h 104"/>
                <a:gd name="T10" fmla="*/ 2147483647 w 245"/>
                <a:gd name="T11" fmla="*/ 2147483647 h 104"/>
                <a:gd name="T12" fmla="*/ 2147483647 w 245"/>
                <a:gd name="T13" fmla="*/ 2147483647 h 104"/>
                <a:gd name="T14" fmla="*/ 2147483647 w 245"/>
                <a:gd name="T15" fmla="*/ 2147483647 h 104"/>
                <a:gd name="T16" fmla="*/ 2147483647 w 245"/>
                <a:gd name="T17" fmla="*/ 2147483647 h 104"/>
                <a:gd name="T18" fmla="*/ 2147483647 w 245"/>
                <a:gd name="T19" fmla="*/ 2147483647 h 104"/>
                <a:gd name="T20" fmla="*/ 2147483647 w 245"/>
                <a:gd name="T21" fmla="*/ 2147483647 h 104"/>
                <a:gd name="T22" fmla="*/ 2147483647 w 245"/>
                <a:gd name="T23" fmla="*/ 2147483647 h 104"/>
                <a:gd name="T24" fmla="*/ 2147483647 w 245"/>
                <a:gd name="T25" fmla="*/ 2147483647 h 104"/>
                <a:gd name="T26" fmla="*/ 2147483647 w 245"/>
                <a:gd name="T27" fmla="*/ 2147483647 h 104"/>
                <a:gd name="T28" fmla="*/ 2147483647 w 245"/>
                <a:gd name="T29" fmla="*/ 2147483647 h 104"/>
                <a:gd name="T30" fmla="*/ 2147483647 w 245"/>
                <a:gd name="T31" fmla="*/ 2147483647 h 104"/>
                <a:gd name="T32" fmla="*/ 2147483647 w 245"/>
                <a:gd name="T33" fmla="*/ 2147483647 h 104"/>
                <a:gd name="T34" fmla="*/ 2147483647 w 245"/>
                <a:gd name="T35" fmla="*/ 2147483647 h 104"/>
                <a:gd name="T36" fmla="*/ 2147483647 w 245"/>
                <a:gd name="T37" fmla="*/ 2147483647 h 104"/>
                <a:gd name="T38" fmla="*/ 2147483647 w 245"/>
                <a:gd name="T39" fmla="*/ 2147483647 h 104"/>
                <a:gd name="T40" fmla="*/ 2147483647 w 245"/>
                <a:gd name="T41" fmla="*/ 2147483647 h 104"/>
                <a:gd name="T42" fmla="*/ 2147483647 w 245"/>
                <a:gd name="T43" fmla="*/ 2147483647 h 104"/>
                <a:gd name="T44" fmla="*/ 2147483647 w 245"/>
                <a:gd name="T45" fmla="*/ 2147483647 h 104"/>
                <a:gd name="T46" fmla="*/ 2147483647 w 245"/>
                <a:gd name="T47" fmla="*/ 2147483647 h 104"/>
                <a:gd name="T48" fmla="*/ 2147483647 w 245"/>
                <a:gd name="T49" fmla="*/ 2147483647 h 104"/>
                <a:gd name="T50" fmla="*/ 2147483647 w 245"/>
                <a:gd name="T51" fmla="*/ 2147483647 h 104"/>
                <a:gd name="T52" fmla="*/ 2147483647 w 245"/>
                <a:gd name="T53" fmla="*/ 2147483647 h 104"/>
                <a:gd name="T54" fmla="*/ 2147483647 w 245"/>
                <a:gd name="T55" fmla="*/ 2147483647 h 104"/>
                <a:gd name="T56" fmla="*/ 2147483647 w 245"/>
                <a:gd name="T57" fmla="*/ 2147483647 h 104"/>
                <a:gd name="T58" fmla="*/ 2147483647 w 245"/>
                <a:gd name="T59" fmla="*/ 2147483647 h 104"/>
                <a:gd name="T60" fmla="*/ 2147483647 w 245"/>
                <a:gd name="T61" fmla="*/ 0 h 104"/>
                <a:gd name="T62" fmla="*/ 2147483647 w 245"/>
                <a:gd name="T63" fmla="*/ 0 h 104"/>
                <a:gd name="T64" fmla="*/ 2147483647 w 245"/>
                <a:gd name="T65" fmla="*/ 2147483647 h 104"/>
                <a:gd name="T66" fmla="*/ 2147483647 w 245"/>
                <a:gd name="T67" fmla="*/ 2147483647 h 104"/>
                <a:gd name="T68" fmla="*/ 2147483647 w 245"/>
                <a:gd name="T69" fmla="*/ 2147483647 h 104"/>
                <a:gd name="T70" fmla="*/ 2147483647 w 245"/>
                <a:gd name="T71" fmla="*/ 2147483647 h 104"/>
                <a:gd name="T72" fmla="*/ 2147483647 w 245"/>
                <a:gd name="T73" fmla="*/ 2147483647 h 104"/>
                <a:gd name="T74" fmla="*/ 2147483647 w 245"/>
                <a:gd name="T75" fmla="*/ 2147483647 h 104"/>
                <a:gd name="T76" fmla="*/ 2147483647 w 245"/>
                <a:gd name="T77" fmla="*/ 2147483647 h 104"/>
                <a:gd name="T78" fmla="*/ 2147483647 w 245"/>
                <a:gd name="T79" fmla="*/ 2147483647 h 104"/>
                <a:gd name="T80" fmla="*/ 2147483647 w 245"/>
                <a:gd name="T81" fmla="*/ 2147483647 h 104"/>
                <a:gd name="T82" fmla="*/ 2147483647 w 245"/>
                <a:gd name="T83" fmla="*/ 2147483647 h 104"/>
                <a:gd name="T84" fmla="*/ 2147483647 w 245"/>
                <a:gd name="T85" fmla="*/ 2147483647 h 104"/>
                <a:gd name="T86" fmla="*/ 2147483647 w 245"/>
                <a:gd name="T87" fmla="*/ 2147483647 h 104"/>
                <a:gd name="T88" fmla="*/ 2147483647 w 245"/>
                <a:gd name="T89" fmla="*/ 2147483647 h 1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5"/>
                <a:gd name="T136" fmla="*/ 0 h 104"/>
                <a:gd name="T137" fmla="*/ 245 w 245"/>
                <a:gd name="T138" fmla="*/ 104 h 10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5" h="104">
                  <a:moveTo>
                    <a:pt x="0" y="104"/>
                  </a:moveTo>
                  <a:lnTo>
                    <a:pt x="8" y="66"/>
                  </a:lnTo>
                  <a:lnTo>
                    <a:pt x="24" y="45"/>
                  </a:lnTo>
                  <a:lnTo>
                    <a:pt x="37" y="36"/>
                  </a:lnTo>
                  <a:lnTo>
                    <a:pt x="45" y="32"/>
                  </a:lnTo>
                  <a:lnTo>
                    <a:pt x="52" y="30"/>
                  </a:lnTo>
                  <a:lnTo>
                    <a:pt x="56" y="28"/>
                  </a:lnTo>
                  <a:lnTo>
                    <a:pt x="59" y="27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6" y="25"/>
                  </a:lnTo>
                  <a:lnTo>
                    <a:pt x="68" y="25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3"/>
                  </a:lnTo>
                  <a:lnTo>
                    <a:pt x="75" y="23"/>
                  </a:lnTo>
                  <a:lnTo>
                    <a:pt x="77" y="23"/>
                  </a:lnTo>
                  <a:lnTo>
                    <a:pt x="79" y="23"/>
                  </a:lnTo>
                  <a:lnTo>
                    <a:pt x="80" y="23"/>
                  </a:lnTo>
                  <a:lnTo>
                    <a:pt x="82" y="23"/>
                  </a:lnTo>
                  <a:lnTo>
                    <a:pt x="83" y="23"/>
                  </a:lnTo>
                  <a:lnTo>
                    <a:pt x="85" y="23"/>
                  </a:lnTo>
                  <a:lnTo>
                    <a:pt x="86" y="23"/>
                  </a:lnTo>
                  <a:lnTo>
                    <a:pt x="88" y="22"/>
                  </a:lnTo>
                  <a:lnTo>
                    <a:pt x="90" y="22"/>
                  </a:lnTo>
                  <a:lnTo>
                    <a:pt x="91" y="22"/>
                  </a:lnTo>
                  <a:lnTo>
                    <a:pt x="93" y="22"/>
                  </a:lnTo>
                  <a:lnTo>
                    <a:pt x="95" y="22"/>
                  </a:lnTo>
                  <a:lnTo>
                    <a:pt x="96" y="22"/>
                  </a:lnTo>
                  <a:lnTo>
                    <a:pt x="98" y="21"/>
                  </a:lnTo>
                  <a:lnTo>
                    <a:pt x="100" y="21"/>
                  </a:lnTo>
                  <a:lnTo>
                    <a:pt x="101" y="21"/>
                  </a:lnTo>
                  <a:lnTo>
                    <a:pt x="103" y="20"/>
                  </a:lnTo>
                  <a:lnTo>
                    <a:pt x="105" y="20"/>
                  </a:lnTo>
                  <a:lnTo>
                    <a:pt x="107" y="19"/>
                  </a:lnTo>
                  <a:lnTo>
                    <a:pt x="108" y="18"/>
                  </a:lnTo>
                  <a:lnTo>
                    <a:pt x="110" y="17"/>
                  </a:lnTo>
                  <a:lnTo>
                    <a:pt x="113" y="17"/>
                  </a:lnTo>
                  <a:lnTo>
                    <a:pt x="115" y="16"/>
                  </a:lnTo>
                  <a:lnTo>
                    <a:pt x="117" y="15"/>
                  </a:lnTo>
                  <a:lnTo>
                    <a:pt x="120" y="14"/>
                  </a:lnTo>
                  <a:lnTo>
                    <a:pt x="123" y="12"/>
                  </a:lnTo>
                  <a:lnTo>
                    <a:pt x="125" y="12"/>
                  </a:lnTo>
                  <a:lnTo>
                    <a:pt x="129" y="11"/>
                  </a:lnTo>
                  <a:lnTo>
                    <a:pt x="132" y="10"/>
                  </a:lnTo>
                  <a:lnTo>
                    <a:pt x="135" y="9"/>
                  </a:lnTo>
                  <a:lnTo>
                    <a:pt x="138" y="8"/>
                  </a:lnTo>
                  <a:lnTo>
                    <a:pt x="143" y="8"/>
                  </a:lnTo>
                  <a:lnTo>
                    <a:pt x="147" y="8"/>
                  </a:lnTo>
                  <a:lnTo>
                    <a:pt x="150" y="7"/>
                  </a:lnTo>
                  <a:lnTo>
                    <a:pt x="154" y="8"/>
                  </a:lnTo>
                  <a:lnTo>
                    <a:pt x="157" y="8"/>
                  </a:lnTo>
                  <a:lnTo>
                    <a:pt x="160" y="8"/>
                  </a:lnTo>
                  <a:lnTo>
                    <a:pt x="164" y="8"/>
                  </a:lnTo>
                  <a:lnTo>
                    <a:pt x="167" y="7"/>
                  </a:lnTo>
                  <a:lnTo>
                    <a:pt x="170" y="6"/>
                  </a:lnTo>
                  <a:lnTo>
                    <a:pt x="174" y="5"/>
                  </a:lnTo>
                  <a:lnTo>
                    <a:pt x="178" y="4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91" y="1"/>
                  </a:lnTo>
                  <a:lnTo>
                    <a:pt x="196" y="0"/>
                  </a:lnTo>
                  <a:lnTo>
                    <a:pt x="201" y="0"/>
                  </a:lnTo>
                  <a:lnTo>
                    <a:pt x="207" y="0"/>
                  </a:lnTo>
                  <a:lnTo>
                    <a:pt x="213" y="0"/>
                  </a:lnTo>
                  <a:lnTo>
                    <a:pt x="218" y="2"/>
                  </a:lnTo>
                  <a:lnTo>
                    <a:pt x="223" y="4"/>
                  </a:lnTo>
                  <a:lnTo>
                    <a:pt x="228" y="7"/>
                  </a:lnTo>
                  <a:lnTo>
                    <a:pt x="231" y="10"/>
                  </a:lnTo>
                  <a:lnTo>
                    <a:pt x="234" y="13"/>
                  </a:lnTo>
                  <a:lnTo>
                    <a:pt x="238" y="16"/>
                  </a:lnTo>
                  <a:lnTo>
                    <a:pt x="239" y="19"/>
                  </a:lnTo>
                  <a:lnTo>
                    <a:pt x="240" y="21"/>
                  </a:lnTo>
                  <a:lnTo>
                    <a:pt x="241" y="24"/>
                  </a:lnTo>
                  <a:lnTo>
                    <a:pt x="242" y="25"/>
                  </a:lnTo>
                  <a:lnTo>
                    <a:pt x="243" y="28"/>
                  </a:lnTo>
                  <a:lnTo>
                    <a:pt x="242" y="29"/>
                  </a:lnTo>
                  <a:lnTo>
                    <a:pt x="244" y="30"/>
                  </a:lnTo>
                  <a:lnTo>
                    <a:pt x="243" y="31"/>
                  </a:lnTo>
                  <a:lnTo>
                    <a:pt x="243" y="32"/>
                  </a:lnTo>
                  <a:lnTo>
                    <a:pt x="244" y="32"/>
                  </a:lnTo>
                  <a:lnTo>
                    <a:pt x="243" y="34"/>
                  </a:lnTo>
                  <a:lnTo>
                    <a:pt x="244" y="33"/>
                  </a:lnTo>
                  <a:lnTo>
                    <a:pt x="243" y="34"/>
                  </a:lnTo>
                  <a:lnTo>
                    <a:pt x="244" y="33"/>
                  </a:lnTo>
                  <a:lnTo>
                    <a:pt x="245" y="35"/>
                  </a:lnTo>
                  <a:lnTo>
                    <a:pt x="244" y="36"/>
                  </a:lnTo>
                  <a:lnTo>
                    <a:pt x="243" y="36"/>
                  </a:lnTo>
                </a:path>
              </a:pathLst>
            </a:custGeom>
            <a:noFill/>
            <a:ln w="14351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86" name="Freeform 178"/>
            <p:cNvSpPr>
              <a:spLocks/>
            </p:cNvSpPr>
            <p:nvPr/>
          </p:nvSpPr>
          <p:spPr bwMode="auto">
            <a:xfrm>
              <a:off x="4562641" y="2423601"/>
              <a:ext cx="1726100" cy="668285"/>
            </a:xfrm>
            <a:custGeom>
              <a:avLst/>
              <a:gdLst>
                <a:gd name="T0" fmla="*/ 2147483647 w 217"/>
                <a:gd name="T1" fmla="*/ 2147483647 h 95"/>
                <a:gd name="T2" fmla="*/ 2147483647 w 217"/>
                <a:gd name="T3" fmla="*/ 2147483647 h 95"/>
                <a:gd name="T4" fmla="*/ 2147483647 w 217"/>
                <a:gd name="T5" fmla="*/ 2147483647 h 95"/>
                <a:gd name="T6" fmla="*/ 2147483647 w 217"/>
                <a:gd name="T7" fmla="*/ 2147483647 h 95"/>
                <a:gd name="T8" fmla="*/ 2147483647 w 217"/>
                <a:gd name="T9" fmla="*/ 2147483647 h 95"/>
                <a:gd name="T10" fmla="*/ 2147483647 w 217"/>
                <a:gd name="T11" fmla="*/ 2147483647 h 95"/>
                <a:gd name="T12" fmla="*/ 2147483647 w 217"/>
                <a:gd name="T13" fmla="*/ 2147483647 h 95"/>
                <a:gd name="T14" fmla="*/ 2147483647 w 217"/>
                <a:gd name="T15" fmla="*/ 2147483647 h 95"/>
                <a:gd name="T16" fmla="*/ 2147483647 w 217"/>
                <a:gd name="T17" fmla="*/ 2147483647 h 95"/>
                <a:gd name="T18" fmla="*/ 2147483647 w 217"/>
                <a:gd name="T19" fmla="*/ 2147483647 h 95"/>
                <a:gd name="T20" fmla="*/ 2147483647 w 217"/>
                <a:gd name="T21" fmla="*/ 2147483647 h 95"/>
                <a:gd name="T22" fmla="*/ 2147483647 w 217"/>
                <a:gd name="T23" fmla="*/ 2147483647 h 95"/>
                <a:gd name="T24" fmla="*/ 2147483647 w 217"/>
                <a:gd name="T25" fmla="*/ 2147483647 h 95"/>
                <a:gd name="T26" fmla="*/ 2147483647 w 217"/>
                <a:gd name="T27" fmla="*/ 2147483647 h 95"/>
                <a:gd name="T28" fmla="*/ 2147483647 w 217"/>
                <a:gd name="T29" fmla="*/ 2147483647 h 95"/>
                <a:gd name="T30" fmla="*/ 2147483647 w 217"/>
                <a:gd name="T31" fmla="*/ 2147483647 h 95"/>
                <a:gd name="T32" fmla="*/ 2147483647 w 217"/>
                <a:gd name="T33" fmla="*/ 2147483647 h 95"/>
                <a:gd name="T34" fmla="*/ 2147483647 w 217"/>
                <a:gd name="T35" fmla="*/ 2147483647 h 95"/>
                <a:gd name="T36" fmla="*/ 2147483647 w 217"/>
                <a:gd name="T37" fmla="*/ 2147483647 h 95"/>
                <a:gd name="T38" fmla="*/ 2147483647 w 217"/>
                <a:gd name="T39" fmla="*/ 2147483647 h 95"/>
                <a:gd name="T40" fmla="*/ 2147483647 w 217"/>
                <a:gd name="T41" fmla="*/ 2147483647 h 95"/>
                <a:gd name="T42" fmla="*/ 2147483647 w 217"/>
                <a:gd name="T43" fmla="*/ 0 h 95"/>
                <a:gd name="T44" fmla="*/ 2147483647 w 217"/>
                <a:gd name="T45" fmla="*/ 0 h 95"/>
                <a:gd name="T46" fmla="*/ 2147483647 w 217"/>
                <a:gd name="T47" fmla="*/ 0 h 95"/>
                <a:gd name="T48" fmla="*/ 2147483647 w 217"/>
                <a:gd name="T49" fmla="*/ 2147483647 h 95"/>
                <a:gd name="T50" fmla="*/ 2147483647 w 217"/>
                <a:gd name="T51" fmla="*/ 2147483647 h 95"/>
                <a:gd name="T52" fmla="*/ 2147483647 w 217"/>
                <a:gd name="T53" fmla="*/ 2147483647 h 95"/>
                <a:gd name="T54" fmla="*/ 2147483647 w 217"/>
                <a:gd name="T55" fmla="*/ 2147483647 h 95"/>
                <a:gd name="T56" fmla="*/ 2147483647 w 217"/>
                <a:gd name="T57" fmla="*/ 2147483647 h 95"/>
                <a:gd name="T58" fmla="*/ 2147483647 w 217"/>
                <a:gd name="T59" fmla="*/ 2147483647 h 95"/>
                <a:gd name="T60" fmla="*/ 2147483647 w 217"/>
                <a:gd name="T61" fmla="*/ 2147483647 h 95"/>
                <a:gd name="T62" fmla="*/ 2147483647 w 217"/>
                <a:gd name="T63" fmla="*/ 2147483647 h 95"/>
                <a:gd name="T64" fmla="*/ 2147483647 w 217"/>
                <a:gd name="T65" fmla="*/ 2147483647 h 95"/>
                <a:gd name="T66" fmla="*/ 2147483647 w 217"/>
                <a:gd name="T67" fmla="*/ 2147483647 h 95"/>
                <a:gd name="T68" fmla="*/ 2147483647 w 217"/>
                <a:gd name="T69" fmla="*/ 2147483647 h 95"/>
                <a:gd name="T70" fmla="*/ 2147483647 w 217"/>
                <a:gd name="T71" fmla="*/ 2147483647 h 95"/>
                <a:gd name="T72" fmla="*/ 2147483647 w 217"/>
                <a:gd name="T73" fmla="*/ 2147483647 h 95"/>
                <a:gd name="T74" fmla="*/ 2147483647 w 217"/>
                <a:gd name="T75" fmla="*/ 2147483647 h 95"/>
                <a:gd name="T76" fmla="*/ 2147483647 w 217"/>
                <a:gd name="T77" fmla="*/ 2147483647 h 95"/>
                <a:gd name="T78" fmla="*/ 2147483647 w 217"/>
                <a:gd name="T79" fmla="*/ 2147483647 h 95"/>
                <a:gd name="T80" fmla="*/ 2147483647 w 217"/>
                <a:gd name="T81" fmla="*/ 2147483647 h 95"/>
                <a:gd name="T82" fmla="*/ 2147483647 w 217"/>
                <a:gd name="T83" fmla="*/ 2147483647 h 95"/>
                <a:gd name="T84" fmla="*/ 2147483647 w 217"/>
                <a:gd name="T85" fmla="*/ 2147483647 h 95"/>
                <a:gd name="T86" fmla="*/ 2147483647 w 217"/>
                <a:gd name="T87" fmla="*/ 2147483647 h 95"/>
                <a:gd name="T88" fmla="*/ 2147483647 w 217"/>
                <a:gd name="T89" fmla="*/ 2147483647 h 9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7"/>
                <a:gd name="T136" fmla="*/ 0 h 95"/>
                <a:gd name="T137" fmla="*/ 217 w 217"/>
                <a:gd name="T138" fmla="*/ 95 h 9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7" h="95">
                  <a:moveTo>
                    <a:pt x="0" y="95"/>
                  </a:moveTo>
                  <a:lnTo>
                    <a:pt x="8" y="56"/>
                  </a:lnTo>
                  <a:lnTo>
                    <a:pt x="24" y="36"/>
                  </a:lnTo>
                  <a:lnTo>
                    <a:pt x="37" y="27"/>
                  </a:lnTo>
                  <a:lnTo>
                    <a:pt x="45" y="22"/>
                  </a:lnTo>
                  <a:lnTo>
                    <a:pt x="52" y="20"/>
                  </a:lnTo>
                  <a:lnTo>
                    <a:pt x="56" y="19"/>
                  </a:lnTo>
                  <a:lnTo>
                    <a:pt x="59" y="18"/>
                  </a:lnTo>
                  <a:lnTo>
                    <a:pt x="62" y="17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68" y="15"/>
                  </a:lnTo>
                  <a:lnTo>
                    <a:pt x="70" y="15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6" y="14"/>
                  </a:lnTo>
                  <a:lnTo>
                    <a:pt x="77" y="14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2" y="13"/>
                  </a:lnTo>
                  <a:lnTo>
                    <a:pt x="84" y="13"/>
                  </a:lnTo>
                  <a:lnTo>
                    <a:pt x="85" y="13"/>
                  </a:lnTo>
                  <a:lnTo>
                    <a:pt x="87" y="13"/>
                  </a:lnTo>
                  <a:lnTo>
                    <a:pt x="89" y="12"/>
                  </a:lnTo>
                  <a:lnTo>
                    <a:pt x="91" y="12"/>
                  </a:lnTo>
                  <a:lnTo>
                    <a:pt x="92" y="12"/>
                  </a:lnTo>
                  <a:lnTo>
                    <a:pt x="94" y="11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100" y="10"/>
                  </a:lnTo>
                  <a:lnTo>
                    <a:pt x="102" y="10"/>
                  </a:lnTo>
                  <a:lnTo>
                    <a:pt x="104" y="9"/>
                  </a:lnTo>
                  <a:lnTo>
                    <a:pt x="106" y="9"/>
                  </a:lnTo>
                  <a:lnTo>
                    <a:pt x="108" y="8"/>
                  </a:lnTo>
                  <a:lnTo>
                    <a:pt x="110" y="7"/>
                  </a:lnTo>
                  <a:lnTo>
                    <a:pt x="112" y="7"/>
                  </a:lnTo>
                  <a:lnTo>
                    <a:pt x="115" y="6"/>
                  </a:lnTo>
                  <a:lnTo>
                    <a:pt x="117" y="5"/>
                  </a:lnTo>
                  <a:lnTo>
                    <a:pt x="120" y="4"/>
                  </a:lnTo>
                  <a:lnTo>
                    <a:pt x="123" y="3"/>
                  </a:lnTo>
                  <a:lnTo>
                    <a:pt x="126" y="2"/>
                  </a:lnTo>
                  <a:lnTo>
                    <a:pt x="129" y="1"/>
                  </a:lnTo>
                  <a:lnTo>
                    <a:pt x="132" y="1"/>
                  </a:lnTo>
                  <a:lnTo>
                    <a:pt x="136" y="0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47" y="0"/>
                  </a:lnTo>
                  <a:lnTo>
                    <a:pt x="151" y="0"/>
                  </a:lnTo>
                  <a:lnTo>
                    <a:pt x="154" y="2"/>
                  </a:lnTo>
                  <a:lnTo>
                    <a:pt x="158" y="3"/>
                  </a:lnTo>
                  <a:lnTo>
                    <a:pt x="160" y="1"/>
                  </a:lnTo>
                  <a:lnTo>
                    <a:pt x="163" y="2"/>
                  </a:lnTo>
                  <a:lnTo>
                    <a:pt x="166" y="3"/>
                  </a:lnTo>
                  <a:lnTo>
                    <a:pt x="169" y="2"/>
                  </a:lnTo>
                  <a:lnTo>
                    <a:pt x="172" y="2"/>
                  </a:lnTo>
                  <a:lnTo>
                    <a:pt x="175" y="2"/>
                  </a:lnTo>
                  <a:lnTo>
                    <a:pt x="179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9" y="2"/>
                  </a:lnTo>
                  <a:lnTo>
                    <a:pt x="193" y="2"/>
                  </a:lnTo>
                  <a:lnTo>
                    <a:pt x="196" y="4"/>
                  </a:lnTo>
                  <a:lnTo>
                    <a:pt x="200" y="5"/>
                  </a:lnTo>
                  <a:lnTo>
                    <a:pt x="203" y="6"/>
                  </a:lnTo>
                  <a:lnTo>
                    <a:pt x="206" y="9"/>
                  </a:lnTo>
                  <a:lnTo>
                    <a:pt x="208" y="10"/>
                  </a:lnTo>
                  <a:lnTo>
                    <a:pt x="210" y="12"/>
                  </a:lnTo>
                  <a:lnTo>
                    <a:pt x="212" y="14"/>
                  </a:lnTo>
                  <a:lnTo>
                    <a:pt x="213" y="15"/>
                  </a:lnTo>
                  <a:lnTo>
                    <a:pt x="214" y="17"/>
                  </a:lnTo>
                  <a:lnTo>
                    <a:pt x="215" y="18"/>
                  </a:lnTo>
                  <a:lnTo>
                    <a:pt x="215" y="19"/>
                  </a:lnTo>
                  <a:lnTo>
                    <a:pt x="216" y="21"/>
                  </a:lnTo>
                  <a:lnTo>
                    <a:pt x="216" y="22"/>
                  </a:lnTo>
                  <a:lnTo>
                    <a:pt x="217" y="23"/>
                  </a:lnTo>
                  <a:lnTo>
                    <a:pt x="216" y="24"/>
                  </a:lnTo>
                  <a:lnTo>
                    <a:pt x="217" y="25"/>
                  </a:lnTo>
                  <a:lnTo>
                    <a:pt x="216" y="25"/>
                  </a:lnTo>
                  <a:lnTo>
                    <a:pt x="217" y="25"/>
                  </a:lnTo>
                  <a:lnTo>
                    <a:pt x="216" y="26"/>
                  </a:lnTo>
                  <a:lnTo>
                    <a:pt x="217" y="26"/>
                  </a:lnTo>
                  <a:lnTo>
                    <a:pt x="217" y="27"/>
                  </a:lnTo>
                  <a:lnTo>
                    <a:pt x="217" y="26"/>
                  </a:lnTo>
                  <a:lnTo>
                    <a:pt x="216" y="26"/>
                  </a:lnTo>
                  <a:lnTo>
                    <a:pt x="217" y="26"/>
                  </a:lnTo>
                  <a:lnTo>
                    <a:pt x="217" y="27"/>
                  </a:lnTo>
                </a:path>
              </a:pathLst>
            </a:custGeom>
            <a:noFill/>
            <a:ln w="14351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87" name="Freeform 179"/>
            <p:cNvSpPr>
              <a:spLocks/>
            </p:cNvSpPr>
            <p:nvPr/>
          </p:nvSpPr>
          <p:spPr bwMode="auto">
            <a:xfrm>
              <a:off x="4554704" y="2416956"/>
              <a:ext cx="1710228" cy="674930"/>
            </a:xfrm>
            <a:custGeom>
              <a:avLst/>
              <a:gdLst>
                <a:gd name="T0" fmla="*/ 2147483647 w 215"/>
                <a:gd name="T1" fmla="*/ 2147483647 h 96"/>
                <a:gd name="T2" fmla="*/ 2147483647 w 215"/>
                <a:gd name="T3" fmla="*/ 2147483647 h 96"/>
                <a:gd name="T4" fmla="*/ 2147483647 w 215"/>
                <a:gd name="T5" fmla="*/ 2147483647 h 96"/>
                <a:gd name="T6" fmla="*/ 2147483647 w 215"/>
                <a:gd name="T7" fmla="*/ 2147483647 h 96"/>
                <a:gd name="T8" fmla="*/ 2147483647 w 215"/>
                <a:gd name="T9" fmla="*/ 2147483647 h 96"/>
                <a:gd name="T10" fmla="*/ 2147483647 w 215"/>
                <a:gd name="T11" fmla="*/ 2147483647 h 96"/>
                <a:gd name="T12" fmla="*/ 2147483647 w 215"/>
                <a:gd name="T13" fmla="*/ 2147483647 h 96"/>
                <a:gd name="T14" fmla="*/ 2147483647 w 215"/>
                <a:gd name="T15" fmla="*/ 2147483647 h 96"/>
                <a:gd name="T16" fmla="*/ 2147483647 w 215"/>
                <a:gd name="T17" fmla="*/ 2147483647 h 96"/>
                <a:gd name="T18" fmla="*/ 2147483647 w 215"/>
                <a:gd name="T19" fmla="*/ 2147483647 h 96"/>
                <a:gd name="T20" fmla="*/ 2147483647 w 215"/>
                <a:gd name="T21" fmla="*/ 2147483647 h 96"/>
                <a:gd name="T22" fmla="*/ 2147483647 w 215"/>
                <a:gd name="T23" fmla="*/ 2147483647 h 96"/>
                <a:gd name="T24" fmla="*/ 2147483647 w 215"/>
                <a:gd name="T25" fmla="*/ 2147483647 h 96"/>
                <a:gd name="T26" fmla="*/ 2147483647 w 215"/>
                <a:gd name="T27" fmla="*/ 2147483647 h 96"/>
                <a:gd name="T28" fmla="*/ 2147483647 w 215"/>
                <a:gd name="T29" fmla="*/ 2147483647 h 96"/>
                <a:gd name="T30" fmla="*/ 2147483647 w 215"/>
                <a:gd name="T31" fmla="*/ 2147483647 h 96"/>
                <a:gd name="T32" fmla="*/ 2147483647 w 215"/>
                <a:gd name="T33" fmla="*/ 2147483647 h 96"/>
                <a:gd name="T34" fmla="*/ 2147483647 w 215"/>
                <a:gd name="T35" fmla="*/ 2147483647 h 96"/>
                <a:gd name="T36" fmla="*/ 2147483647 w 215"/>
                <a:gd name="T37" fmla="*/ 2147483647 h 96"/>
                <a:gd name="T38" fmla="*/ 2147483647 w 215"/>
                <a:gd name="T39" fmla="*/ 2147483647 h 96"/>
                <a:gd name="T40" fmla="*/ 2147483647 w 215"/>
                <a:gd name="T41" fmla="*/ 0 h 96"/>
                <a:gd name="T42" fmla="*/ 2147483647 w 215"/>
                <a:gd name="T43" fmla="*/ 0 h 96"/>
                <a:gd name="T44" fmla="*/ 2147483647 w 215"/>
                <a:gd name="T45" fmla="*/ 2147483647 h 96"/>
                <a:gd name="T46" fmla="*/ 2147483647 w 215"/>
                <a:gd name="T47" fmla="*/ 2147483647 h 96"/>
                <a:gd name="T48" fmla="*/ 2147483647 w 215"/>
                <a:gd name="T49" fmla="*/ 2147483647 h 96"/>
                <a:gd name="T50" fmla="*/ 2147483647 w 215"/>
                <a:gd name="T51" fmla="*/ 2147483647 h 96"/>
                <a:gd name="T52" fmla="*/ 2147483647 w 215"/>
                <a:gd name="T53" fmla="*/ 2147483647 h 96"/>
                <a:gd name="T54" fmla="*/ 2147483647 w 215"/>
                <a:gd name="T55" fmla="*/ 2147483647 h 96"/>
                <a:gd name="T56" fmla="*/ 2147483647 w 215"/>
                <a:gd name="T57" fmla="*/ 2147483647 h 96"/>
                <a:gd name="T58" fmla="*/ 2147483647 w 215"/>
                <a:gd name="T59" fmla="*/ 2147483647 h 96"/>
                <a:gd name="T60" fmla="*/ 2147483647 w 215"/>
                <a:gd name="T61" fmla="*/ 2147483647 h 96"/>
                <a:gd name="T62" fmla="*/ 2147483647 w 215"/>
                <a:gd name="T63" fmla="*/ 2147483647 h 96"/>
                <a:gd name="T64" fmla="*/ 2147483647 w 215"/>
                <a:gd name="T65" fmla="*/ 2147483647 h 96"/>
                <a:gd name="T66" fmla="*/ 2147483647 w 215"/>
                <a:gd name="T67" fmla="*/ 2147483647 h 96"/>
                <a:gd name="T68" fmla="*/ 2147483647 w 215"/>
                <a:gd name="T69" fmla="*/ 2147483647 h 96"/>
                <a:gd name="T70" fmla="*/ 2147483647 w 215"/>
                <a:gd name="T71" fmla="*/ 2147483647 h 96"/>
                <a:gd name="T72" fmla="*/ 2147483647 w 215"/>
                <a:gd name="T73" fmla="*/ 2147483647 h 96"/>
                <a:gd name="T74" fmla="*/ 2147483647 w 215"/>
                <a:gd name="T75" fmla="*/ 2147483647 h 96"/>
                <a:gd name="T76" fmla="*/ 2147483647 w 215"/>
                <a:gd name="T77" fmla="*/ 2147483647 h 96"/>
                <a:gd name="T78" fmla="*/ 2147483647 w 215"/>
                <a:gd name="T79" fmla="*/ 2147483647 h 96"/>
                <a:gd name="T80" fmla="*/ 2147483647 w 215"/>
                <a:gd name="T81" fmla="*/ 2147483647 h 96"/>
                <a:gd name="T82" fmla="*/ 2147483647 w 215"/>
                <a:gd name="T83" fmla="*/ 2147483647 h 96"/>
                <a:gd name="T84" fmla="*/ 2147483647 w 215"/>
                <a:gd name="T85" fmla="*/ 2147483647 h 96"/>
                <a:gd name="T86" fmla="*/ 2147483647 w 215"/>
                <a:gd name="T87" fmla="*/ 2147483647 h 96"/>
                <a:gd name="T88" fmla="*/ 2147483647 w 215"/>
                <a:gd name="T89" fmla="*/ 2147483647 h 9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5"/>
                <a:gd name="T136" fmla="*/ 0 h 96"/>
                <a:gd name="T137" fmla="*/ 215 w 215"/>
                <a:gd name="T138" fmla="*/ 96 h 9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5" h="96">
                  <a:moveTo>
                    <a:pt x="0" y="96"/>
                  </a:moveTo>
                  <a:lnTo>
                    <a:pt x="8" y="57"/>
                  </a:lnTo>
                  <a:lnTo>
                    <a:pt x="24" y="37"/>
                  </a:lnTo>
                  <a:lnTo>
                    <a:pt x="37" y="28"/>
                  </a:lnTo>
                  <a:lnTo>
                    <a:pt x="46" y="23"/>
                  </a:lnTo>
                  <a:lnTo>
                    <a:pt x="52" y="21"/>
                  </a:lnTo>
                  <a:lnTo>
                    <a:pt x="57" y="20"/>
                  </a:lnTo>
                  <a:lnTo>
                    <a:pt x="60" y="19"/>
                  </a:lnTo>
                  <a:lnTo>
                    <a:pt x="63" y="18"/>
                  </a:lnTo>
                  <a:lnTo>
                    <a:pt x="65" y="17"/>
                  </a:lnTo>
                  <a:lnTo>
                    <a:pt x="67" y="17"/>
                  </a:lnTo>
                  <a:lnTo>
                    <a:pt x="69" y="16"/>
                  </a:lnTo>
                  <a:lnTo>
                    <a:pt x="71" y="16"/>
                  </a:lnTo>
                  <a:lnTo>
                    <a:pt x="73" y="15"/>
                  </a:lnTo>
                  <a:lnTo>
                    <a:pt x="75" y="15"/>
                  </a:lnTo>
                  <a:lnTo>
                    <a:pt x="76" y="15"/>
                  </a:lnTo>
                  <a:lnTo>
                    <a:pt x="78" y="15"/>
                  </a:lnTo>
                  <a:lnTo>
                    <a:pt x="80" y="14"/>
                  </a:lnTo>
                  <a:lnTo>
                    <a:pt x="81" y="14"/>
                  </a:lnTo>
                  <a:lnTo>
                    <a:pt x="83" y="14"/>
                  </a:lnTo>
                  <a:lnTo>
                    <a:pt x="85" y="13"/>
                  </a:lnTo>
                  <a:lnTo>
                    <a:pt x="86" y="13"/>
                  </a:lnTo>
                  <a:lnTo>
                    <a:pt x="88" y="13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2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100" y="10"/>
                  </a:lnTo>
                  <a:lnTo>
                    <a:pt x="102" y="10"/>
                  </a:lnTo>
                  <a:lnTo>
                    <a:pt x="104" y="9"/>
                  </a:lnTo>
                  <a:lnTo>
                    <a:pt x="106" y="9"/>
                  </a:lnTo>
                  <a:lnTo>
                    <a:pt x="109" y="8"/>
                  </a:lnTo>
                  <a:lnTo>
                    <a:pt x="111" y="7"/>
                  </a:lnTo>
                  <a:lnTo>
                    <a:pt x="113" y="6"/>
                  </a:lnTo>
                  <a:lnTo>
                    <a:pt x="116" y="5"/>
                  </a:lnTo>
                  <a:lnTo>
                    <a:pt x="119" y="4"/>
                  </a:lnTo>
                  <a:lnTo>
                    <a:pt x="122" y="3"/>
                  </a:lnTo>
                  <a:lnTo>
                    <a:pt x="125" y="2"/>
                  </a:lnTo>
                  <a:lnTo>
                    <a:pt x="128" y="1"/>
                  </a:lnTo>
                  <a:lnTo>
                    <a:pt x="132" y="1"/>
                  </a:lnTo>
                  <a:lnTo>
                    <a:pt x="136" y="0"/>
                  </a:lnTo>
                  <a:lnTo>
                    <a:pt x="139" y="0"/>
                  </a:lnTo>
                  <a:lnTo>
                    <a:pt x="142" y="0"/>
                  </a:lnTo>
                  <a:lnTo>
                    <a:pt x="147" y="0"/>
                  </a:lnTo>
                  <a:lnTo>
                    <a:pt x="151" y="1"/>
                  </a:lnTo>
                  <a:lnTo>
                    <a:pt x="155" y="1"/>
                  </a:lnTo>
                  <a:lnTo>
                    <a:pt x="157" y="2"/>
                  </a:lnTo>
                  <a:lnTo>
                    <a:pt x="161" y="3"/>
                  </a:lnTo>
                  <a:lnTo>
                    <a:pt x="164" y="4"/>
                  </a:lnTo>
                  <a:lnTo>
                    <a:pt x="167" y="3"/>
                  </a:lnTo>
                  <a:lnTo>
                    <a:pt x="169" y="4"/>
                  </a:lnTo>
                  <a:lnTo>
                    <a:pt x="172" y="5"/>
                  </a:lnTo>
                  <a:lnTo>
                    <a:pt x="175" y="5"/>
                  </a:lnTo>
                  <a:lnTo>
                    <a:pt x="178" y="5"/>
                  </a:lnTo>
                  <a:lnTo>
                    <a:pt x="181" y="5"/>
                  </a:lnTo>
                  <a:lnTo>
                    <a:pt x="185" y="4"/>
                  </a:lnTo>
                  <a:lnTo>
                    <a:pt x="188" y="5"/>
                  </a:lnTo>
                  <a:lnTo>
                    <a:pt x="191" y="6"/>
                  </a:lnTo>
                  <a:lnTo>
                    <a:pt x="194" y="7"/>
                  </a:lnTo>
                  <a:lnTo>
                    <a:pt x="197" y="8"/>
                  </a:lnTo>
                  <a:lnTo>
                    <a:pt x="200" y="9"/>
                  </a:lnTo>
                  <a:lnTo>
                    <a:pt x="202" y="10"/>
                  </a:lnTo>
                  <a:lnTo>
                    <a:pt x="205" y="12"/>
                  </a:lnTo>
                  <a:lnTo>
                    <a:pt x="207" y="12"/>
                  </a:lnTo>
                  <a:lnTo>
                    <a:pt x="209" y="14"/>
                  </a:lnTo>
                  <a:lnTo>
                    <a:pt x="210" y="16"/>
                  </a:lnTo>
                  <a:lnTo>
                    <a:pt x="211" y="18"/>
                  </a:lnTo>
                  <a:lnTo>
                    <a:pt x="212" y="19"/>
                  </a:lnTo>
                  <a:lnTo>
                    <a:pt x="213" y="20"/>
                  </a:lnTo>
                  <a:lnTo>
                    <a:pt x="213" y="21"/>
                  </a:lnTo>
                  <a:lnTo>
                    <a:pt x="214" y="23"/>
                  </a:lnTo>
                  <a:lnTo>
                    <a:pt x="214" y="24"/>
                  </a:lnTo>
                  <a:lnTo>
                    <a:pt x="215" y="25"/>
                  </a:lnTo>
                  <a:lnTo>
                    <a:pt x="215" y="26"/>
                  </a:lnTo>
                  <a:lnTo>
                    <a:pt x="213" y="26"/>
                  </a:lnTo>
                  <a:lnTo>
                    <a:pt x="214" y="26"/>
                  </a:lnTo>
                  <a:lnTo>
                    <a:pt x="215" y="26"/>
                  </a:lnTo>
                  <a:lnTo>
                    <a:pt x="214" y="27"/>
                  </a:lnTo>
                  <a:lnTo>
                    <a:pt x="215" y="27"/>
                  </a:lnTo>
                  <a:lnTo>
                    <a:pt x="214" y="28"/>
                  </a:lnTo>
                  <a:lnTo>
                    <a:pt x="214" y="27"/>
                  </a:lnTo>
                  <a:lnTo>
                    <a:pt x="215" y="27"/>
                  </a:lnTo>
                  <a:lnTo>
                    <a:pt x="214" y="28"/>
                  </a:lnTo>
                </a:path>
              </a:pathLst>
            </a:custGeom>
            <a:noFill/>
            <a:ln w="14351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88" name="Freeform 180"/>
            <p:cNvSpPr>
              <a:spLocks/>
            </p:cNvSpPr>
            <p:nvPr/>
          </p:nvSpPr>
          <p:spPr bwMode="auto">
            <a:xfrm>
              <a:off x="4554704" y="2388478"/>
              <a:ext cx="1885814" cy="689169"/>
            </a:xfrm>
            <a:custGeom>
              <a:avLst/>
              <a:gdLst>
                <a:gd name="T0" fmla="*/ 2147483647 w 237"/>
                <a:gd name="T1" fmla="*/ 2147483647 h 98"/>
                <a:gd name="T2" fmla="*/ 2147483647 w 237"/>
                <a:gd name="T3" fmla="*/ 2147483647 h 98"/>
                <a:gd name="T4" fmla="*/ 2147483647 w 237"/>
                <a:gd name="T5" fmla="*/ 2147483647 h 98"/>
                <a:gd name="T6" fmla="*/ 2147483647 w 237"/>
                <a:gd name="T7" fmla="*/ 2147483647 h 98"/>
                <a:gd name="T8" fmla="*/ 2147483647 w 237"/>
                <a:gd name="T9" fmla="*/ 2147483647 h 98"/>
                <a:gd name="T10" fmla="*/ 2147483647 w 237"/>
                <a:gd name="T11" fmla="*/ 2147483647 h 98"/>
                <a:gd name="T12" fmla="*/ 2147483647 w 237"/>
                <a:gd name="T13" fmla="*/ 2147483647 h 98"/>
                <a:gd name="T14" fmla="*/ 2147483647 w 237"/>
                <a:gd name="T15" fmla="*/ 2147483647 h 98"/>
                <a:gd name="T16" fmla="*/ 2147483647 w 237"/>
                <a:gd name="T17" fmla="*/ 2147483647 h 98"/>
                <a:gd name="T18" fmla="*/ 2147483647 w 237"/>
                <a:gd name="T19" fmla="*/ 2147483647 h 98"/>
                <a:gd name="T20" fmla="*/ 2147483647 w 237"/>
                <a:gd name="T21" fmla="*/ 2147483647 h 98"/>
                <a:gd name="T22" fmla="*/ 2147483647 w 237"/>
                <a:gd name="T23" fmla="*/ 2147483647 h 98"/>
                <a:gd name="T24" fmla="*/ 2147483647 w 237"/>
                <a:gd name="T25" fmla="*/ 2147483647 h 98"/>
                <a:gd name="T26" fmla="*/ 2147483647 w 237"/>
                <a:gd name="T27" fmla="*/ 2147483647 h 98"/>
                <a:gd name="T28" fmla="*/ 2147483647 w 237"/>
                <a:gd name="T29" fmla="*/ 2147483647 h 98"/>
                <a:gd name="T30" fmla="*/ 2147483647 w 237"/>
                <a:gd name="T31" fmla="*/ 2147483647 h 98"/>
                <a:gd name="T32" fmla="*/ 2147483647 w 237"/>
                <a:gd name="T33" fmla="*/ 2147483647 h 98"/>
                <a:gd name="T34" fmla="*/ 2147483647 w 237"/>
                <a:gd name="T35" fmla="*/ 2147483647 h 98"/>
                <a:gd name="T36" fmla="*/ 2147483647 w 237"/>
                <a:gd name="T37" fmla="*/ 2147483647 h 98"/>
                <a:gd name="T38" fmla="*/ 2147483647 w 237"/>
                <a:gd name="T39" fmla="*/ 2147483647 h 98"/>
                <a:gd name="T40" fmla="*/ 2147483647 w 237"/>
                <a:gd name="T41" fmla="*/ 0 h 98"/>
                <a:gd name="T42" fmla="*/ 2147483647 w 237"/>
                <a:gd name="T43" fmla="*/ 0 h 98"/>
                <a:gd name="T44" fmla="*/ 2147483647 w 237"/>
                <a:gd name="T45" fmla="*/ 2147483647 h 98"/>
                <a:gd name="T46" fmla="*/ 2147483647 w 237"/>
                <a:gd name="T47" fmla="*/ 2147483647 h 98"/>
                <a:gd name="T48" fmla="*/ 2147483647 w 237"/>
                <a:gd name="T49" fmla="*/ 2147483647 h 98"/>
                <a:gd name="T50" fmla="*/ 2147483647 w 237"/>
                <a:gd name="T51" fmla="*/ 2147483647 h 98"/>
                <a:gd name="T52" fmla="*/ 2147483647 w 237"/>
                <a:gd name="T53" fmla="*/ 2147483647 h 98"/>
                <a:gd name="T54" fmla="*/ 2147483647 w 237"/>
                <a:gd name="T55" fmla="*/ 2147483647 h 98"/>
                <a:gd name="T56" fmla="*/ 2147483647 w 237"/>
                <a:gd name="T57" fmla="*/ 2147483647 h 98"/>
                <a:gd name="T58" fmla="*/ 2147483647 w 237"/>
                <a:gd name="T59" fmla="*/ 2147483647 h 98"/>
                <a:gd name="T60" fmla="*/ 2147483647 w 237"/>
                <a:gd name="T61" fmla="*/ 2147483647 h 98"/>
                <a:gd name="T62" fmla="*/ 2147483647 w 237"/>
                <a:gd name="T63" fmla="*/ 2147483647 h 98"/>
                <a:gd name="T64" fmla="*/ 2147483647 w 237"/>
                <a:gd name="T65" fmla="*/ 2147483647 h 98"/>
                <a:gd name="T66" fmla="*/ 2147483647 w 237"/>
                <a:gd name="T67" fmla="*/ 2147483647 h 98"/>
                <a:gd name="T68" fmla="*/ 2147483647 w 237"/>
                <a:gd name="T69" fmla="*/ 2147483647 h 98"/>
                <a:gd name="T70" fmla="*/ 2147483647 w 237"/>
                <a:gd name="T71" fmla="*/ 2147483647 h 98"/>
                <a:gd name="T72" fmla="*/ 2147483647 w 237"/>
                <a:gd name="T73" fmla="*/ 2147483647 h 98"/>
                <a:gd name="T74" fmla="*/ 2147483647 w 237"/>
                <a:gd name="T75" fmla="*/ 2147483647 h 98"/>
                <a:gd name="T76" fmla="*/ 2147483647 w 237"/>
                <a:gd name="T77" fmla="*/ 2147483647 h 98"/>
                <a:gd name="T78" fmla="*/ 2147483647 w 237"/>
                <a:gd name="T79" fmla="*/ 2147483647 h 98"/>
                <a:gd name="T80" fmla="*/ 2147483647 w 237"/>
                <a:gd name="T81" fmla="*/ 2147483647 h 98"/>
                <a:gd name="T82" fmla="*/ 2147483647 w 237"/>
                <a:gd name="T83" fmla="*/ 2147483647 h 98"/>
                <a:gd name="T84" fmla="*/ 2147483647 w 237"/>
                <a:gd name="T85" fmla="*/ 2147483647 h 98"/>
                <a:gd name="T86" fmla="*/ 2147483647 w 237"/>
                <a:gd name="T87" fmla="*/ 2147483647 h 98"/>
                <a:gd name="T88" fmla="*/ 2147483647 w 237"/>
                <a:gd name="T89" fmla="*/ 2147483647 h 9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7"/>
                <a:gd name="T136" fmla="*/ 0 h 98"/>
                <a:gd name="T137" fmla="*/ 237 w 237"/>
                <a:gd name="T138" fmla="*/ 98 h 9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7" h="98">
                  <a:moveTo>
                    <a:pt x="0" y="98"/>
                  </a:moveTo>
                  <a:lnTo>
                    <a:pt x="8" y="61"/>
                  </a:lnTo>
                  <a:lnTo>
                    <a:pt x="24" y="40"/>
                  </a:lnTo>
                  <a:lnTo>
                    <a:pt x="37" y="32"/>
                  </a:lnTo>
                  <a:lnTo>
                    <a:pt x="46" y="27"/>
                  </a:lnTo>
                  <a:lnTo>
                    <a:pt x="52" y="25"/>
                  </a:lnTo>
                  <a:lnTo>
                    <a:pt x="56" y="24"/>
                  </a:lnTo>
                  <a:lnTo>
                    <a:pt x="59" y="23"/>
                  </a:lnTo>
                  <a:lnTo>
                    <a:pt x="62" y="22"/>
                  </a:lnTo>
                  <a:lnTo>
                    <a:pt x="64" y="21"/>
                  </a:lnTo>
                  <a:lnTo>
                    <a:pt x="67" y="21"/>
                  </a:lnTo>
                  <a:lnTo>
                    <a:pt x="69" y="20"/>
                  </a:lnTo>
                  <a:lnTo>
                    <a:pt x="70" y="20"/>
                  </a:lnTo>
                  <a:lnTo>
                    <a:pt x="72" y="19"/>
                  </a:lnTo>
                  <a:lnTo>
                    <a:pt x="74" y="19"/>
                  </a:lnTo>
                  <a:lnTo>
                    <a:pt x="76" y="19"/>
                  </a:lnTo>
                  <a:lnTo>
                    <a:pt x="77" y="18"/>
                  </a:lnTo>
                  <a:lnTo>
                    <a:pt x="79" y="18"/>
                  </a:lnTo>
                  <a:lnTo>
                    <a:pt x="81" y="18"/>
                  </a:lnTo>
                  <a:lnTo>
                    <a:pt x="83" y="17"/>
                  </a:lnTo>
                  <a:lnTo>
                    <a:pt x="84" y="17"/>
                  </a:lnTo>
                  <a:lnTo>
                    <a:pt x="86" y="16"/>
                  </a:lnTo>
                  <a:lnTo>
                    <a:pt x="88" y="16"/>
                  </a:lnTo>
                  <a:lnTo>
                    <a:pt x="90" y="15"/>
                  </a:lnTo>
                  <a:lnTo>
                    <a:pt x="92" y="15"/>
                  </a:lnTo>
                  <a:lnTo>
                    <a:pt x="94" y="14"/>
                  </a:lnTo>
                  <a:lnTo>
                    <a:pt x="96" y="14"/>
                  </a:lnTo>
                  <a:lnTo>
                    <a:pt x="98" y="13"/>
                  </a:lnTo>
                  <a:lnTo>
                    <a:pt x="101" y="12"/>
                  </a:lnTo>
                  <a:lnTo>
                    <a:pt x="103" y="12"/>
                  </a:lnTo>
                  <a:lnTo>
                    <a:pt x="105" y="11"/>
                  </a:lnTo>
                  <a:lnTo>
                    <a:pt x="108" y="10"/>
                  </a:lnTo>
                  <a:lnTo>
                    <a:pt x="110" y="9"/>
                  </a:lnTo>
                  <a:lnTo>
                    <a:pt x="113" y="8"/>
                  </a:lnTo>
                  <a:lnTo>
                    <a:pt x="116" y="7"/>
                  </a:lnTo>
                  <a:lnTo>
                    <a:pt x="119" y="6"/>
                  </a:lnTo>
                  <a:lnTo>
                    <a:pt x="122" y="5"/>
                  </a:lnTo>
                  <a:lnTo>
                    <a:pt x="126" y="4"/>
                  </a:lnTo>
                  <a:lnTo>
                    <a:pt x="129" y="3"/>
                  </a:lnTo>
                  <a:lnTo>
                    <a:pt x="133" y="2"/>
                  </a:lnTo>
                  <a:lnTo>
                    <a:pt x="137" y="1"/>
                  </a:lnTo>
                  <a:lnTo>
                    <a:pt x="141" y="0"/>
                  </a:lnTo>
                  <a:lnTo>
                    <a:pt x="145" y="0"/>
                  </a:lnTo>
                  <a:lnTo>
                    <a:pt x="150" y="0"/>
                  </a:lnTo>
                  <a:lnTo>
                    <a:pt x="154" y="1"/>
                  </a:lnTo>
                  <a:lnTo>
                    <a:pt x="158" y="1"/>
                  </a:lnTo>
                  <a:lnTo>
                    <a:pt x="163" y="1"/>
                  </a:lnTo>
                  <a:lnTo>
                    <a:pt x="166" y="2"/>
                  </a:lnTo>
                  <a:lnTo>
                    <a:pt x="170" y="3"/>
                  </a:lnTo>
                  <a:lnTo>
                    <a:pt x="173" y="4"/>
                  </a:lnTo>
                  <a:lnTo>
                    <a:pt x="176" y="3"/>
                  </a:lnTo>
                  <a:lnTo>
                    <a:pt x="180" y="4"/>
                  </a:lnTo>
                  <a:lnTo>
                    <a:pt x="183" y="4"/>
                  </a:lnTo>
                  <a:lnTo>
                    <a:pt x="187" y="4"/>
                  </a:lnTo>
                  <a:lnTo>
                    <a:pt x="190" y="4"/>
                  </a:lnTo>
                  <a:lnTo>
                    <a:pt x="194" y="3"/>
                  </a:lnTo>
                  <a:lnTo>
                    <a:pt x="198" y="4"/>
                  </a:lnTo>
                  <a:lnTo>
                    <a:pt x="202" y="4"/>
                  </a:lnTo>
                  <a:lnTo>
                    <a:pt x="205" y="5"/>
                  </a:lnTo>
                  <a:lnTo>
                    <a:pt x="209" y="6"/>
                  </a:lnTo>
                  <a:lnTo>
                    <a:pt x="213" y="7"/>
                  </a:lnTo>
                  <a:lnTo>
                    <a:pt x="216" y="8"/>
                  </a:lnTo>
                  <a:lnTo>
                    <a:pt x="219" y="10"/>
                  </a:lnTo>
                  <a:lnTo>
                    <a:pt x="222" y="12"/>
                  </a:lnTo>
                  <a:lnTo>
                    <a:pt x="225" y="14"/>
                  </a:lnTo>
                  <a:lnTo>
                    <a:pt x="227" y="15"/>
                  </a:lnTo>
                  <a:lnTo>
                    <a:pt x="230" y="17"/>
                  </a:lnTo>
                  <a:lnTo>
                    <a:pt x="231" y="18"/>
                  </a:lnTo>
                  <a:lnTo>
                    <a:pt x="232" y="20"/>
                  </a:lnTo>
                  <a:lnTo>
                    <a:pt x="233" y="22"/>
                  </a:lnTo>
                  <a:lnTo>
                    <a:pt x="233" y="24"/>
                  </a:lnTo>
                  <a:lnTo>
                    <a:pt x="234" y="25"/>
                  </a:lnTo>
                  <a:lnTo>
                    <a:pt x="234" y="26"/>
                  </a:lnTo>
                  <a:lnTo>
                    <a:pt x="234" y="27"/>
                  </a:lnTo>
                  <a:lnTo>
                    <a:pt x="235" y="28"/>
                  </a:lnTo>
                  <a:lnTo>
                    <a:pt x="235" y="29"/>
                  </a:lnTo>
                  <a:lnTo>
                    <a:pt x="236" y="29"/>
                  </a:lnTo>
                  <a:lnTo>
                    <a:pt x="236" y="28"/>
                  </a:lnTo>
                  <a:lnTo>
                    <a:pt x="237" y="30"/>
                  </a:lnTo>
                  <a:lnTo>
                    <a:pt x="236" y="32"/>
                  </a:lnTo>
                  <a:lnTo>
                    <a:pt x="236" y="31"/>
                  </a:lnTo>
                  <a:lnTo>
                    <a:pt x="235" y="31"/>
                  </a:lnTo>
                  <a:lnTo>
                    <a:pt x="236" y="31"/>
                  </a:lnTo>
                  <a:lnTo>
                    <a:pt x="235" y="30"/>
                  </a:lnTo>
                  <a:lnTo>
                    <a:pt x="235" y="32"/>
                  </a:lnTo>
                  <a:lnTo>
                    <a:pt x="236" y="32"/>
                  </a:lnTo>
                </a:path>
              </a:pathLst>
            </a:custGeom>
            <a:noFill/>
            <a:ln w="11176" cap="flat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89" name="Rectangle 181"/>
            <p:cNvSpPr>
              <a:spLocks noChangeArrowheads="1"/>
            </p:cNvSpPr>
            <p:nvPr/>
          </p:nvSpPr>
          <p:spPr bwMode="auto">
            <a:xfrm>
              <a:off x="4092054" y="2553045"/>
              <a:ext cx="189297" cy="152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b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0.0</a:t>
              </a:r>
              <a:endParaRPr lang="de-DE" altLang="en-US" sz="1000" b="0"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45590" name="Rectangle 182"/>
            <p:cNvSpPr>
              <a:spLocks noChangeArrowheads="1"/>
            </p:cNvSpPr>
            <p:nvPr/>
          </p:nvSpPr>
          <p:spPr bwMode="auto">
            <a:xfrm>
              <a:off x="4045590" y="1927835"/>
              <a:ext cx="235761" cy="152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b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-0.1</a:t>
              </a:r>
              <a:endParaRPr lang="de-DE" altLang="en-US" sz="1000" b="0"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45591" name="Rectangle 183"/>
            <p:cNvSpPr>
              <a:spLocks noChangeArrowheads="1"/>
            </p:cNvSpPr>
            <p:nvPr/>
          </p:nvSpPr>
          <p:spPr bwMode="auto">
            <a:xfrm>
              <a:off x="4045590" y="1294690"/>
              <a:ext cx="235761" cy="152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b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-0.2</a:t>
              </a:r>
              <a:endParaRPr lang="de-DE" altLang="en-US" sz="1000" b="0"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45592" name="Rectangle 184"/>
            <p:cNvSpPr>
              <a:spLocks noChangeArrowheads="1"/>
            </p:cNvSpPr>
            <p:nvPr/>
          </p:nvSpPr>
          <p:spPr bwMode="auto">
            <a:xfrm>
              <a:off x="4307164" y="2672057"/>
              <a:ext cx="75719" cy="152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b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0</a:t>
              </a:r>
              <a:endParaRPr lang="de-DE" altLang="en-US" sz="1000" b="0"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45593" name="Rectangle 185"/>
            <p:cNvSpPr>
              <a:spLocks noChangeArrowheads="1"/>
            </p:cNvSpPr>
            <p:nvPr/>
          </p:nvSpPr>
          <p:spPr bwMode="auto">
            <a:xfrm>
              <a:off x="4949053" y="2672057"/>
              <a:ext cx="189297" cy="152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b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0.1</a:t>
              </a:r>
              <a:endParaRPr lang="de-DE" altLang="en-US" sz="1000" b="0"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45594" name="Rectangle 186"/>
            <p:cNvSpPr>
              <a:spLocks noChangeArrowheads="1"/>
            </p:cNvSpPr>
            <p:nvPr/>
          </p:nvSpPr>
          <p:spPr bwMode="auto">
            <a:xfrm>
              <a:off x="5651173" y="2672057"/>
              <a:ext cx="189297" cy="152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b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0.2</a:t>
              </a:r>
              <a:endParaRPr lang="de-DE" altLang="en-US" sz="1000" b="0"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45595" name="Rectangle 187"/>
            <p:cNvSpPr>
              <a:spLocks noChangeArrowheads="1"/>
            </p:cNvSpPr>
            <p:nvPr/>
          </p:nvSpPr>
          <p:spPr bwMode="auto">
            <a:xfrm>
              <a:off x="6311992" y="2672057"/>
              <a:ext cx="265016" cy="152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b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0.30</a:t>
              </a:r>
              <a:endParaRPr lang="de-DE" altLang="en-US" sz="1000" b="0"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45596" name="Rectangle 188"/>
            <p:cNvSpPr>
              <a:spLocks noChangeArrowheads="1"/>
            </p:cNvSpPr>
            <p:nvPr/>
          </p:nvSpPr>
          <p:spPr bwMode="auto">
            <a:xfrm>
              <a:off x="7012391" y="2672057"/>
              <a:ext cx="265016" cy="152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b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0.40</a:t>
              </a:r>
              <a:endParaRPr lang="de-DE" altLang="en-US" sz="1000" b="0"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45597" name="Rectangle 189"/>
            <p:cNvSpPr>
              <a:spLocks noChangeArrowheads="1"/>
            </p:cNvSpPr>
            <p:nvPr/>
          </p:nvSpPr>
          <p:spPr bwMode="auto">
            <a:xfrm>
              <a:off x="7750650" y="2672057"/>
              <a:ext cx="189297" cy="152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b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0.5</a:t>
              </a:r>
              <a:endParaRPr lang="de-DE" altLang="en-US" sz="1000" b="0"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45598" name="Rectangle 190"/>
            <p:cNvSpPr>
              <a:spLocks noChangeArrowheads="1"/>
            </p:cNvSpPr>
            <p:nvPr/>
          </p:nvSpPr>
          <p:spPr bwMode="auto">
            <a:xfrm>
              <a:off x="5666661" y="2833913"/>
              <a:ext cx="853558" cy="152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Re(Z) / </a:t>
              </a:r>
              <a:r>
                <a:rPr lang="de-DE" altLang="en-US" sz="1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rPr>
                <a:t>∙</a:t>
              </a:r>
              <a:r>
                <a:rPr lang="de-DE" altLang="en-US" sz="1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cm²</a:t>
              </a:r>
              <a:endParaRPr lang="de-DE" altLang="en-US" sz="1000"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45599" name="Rectangle 191"/>
            <p:cNvSpPr>
              <a:spLocks noChangeArrowheads="1"/>
            </p:cNvSpPr>
            <p:nvPr/>
          </p:nvSpPr>
          <p:spPr bwMode="auto">
            <a:xfrm rot="-5400000">
              <a:off x="3564549" y="1885696"/>
              <a:ext cx="772785" cy="165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Im(Z) / </a:t>
              </a:r>
              <a:r>
                <a:rPr lang="de-DE" altLang="en-US" sz="1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sym typeface="Symbol" pitchFamily="18" charset="2"/>
                </a:rPr>
                <a:t>∙</a:t>
              </a:r>
              <a:r>
                <a:rPr lang="de-DE" altLang="en-US" sz="10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cm²</a:t>
              </a:r>
              <a:endParaRPr lang="de-DE" altLang="en-US" sz="1000"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45600" name="Text Box 207"/>
            <p:cNvSpPr txBox="1">
              <a:spLocks noChangeArrowheads="1"/>
            </p:cNvSpPr>
            <p:nvPr/>
          </p:nvSpPr>
          <p:spPr bwMode="auto">
            <a:xfrm>
              <a:off x="7308383" y="2295979"/>
              <a:ext cx="672865" cy="244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0">
                  <a:latin typeface="Arial" pitchFamily="34" charset="0"/>
                  <a:ea typeface="ＭＳ Ｐゴシック" pitchFamily="34" charset="-128"/>
                </a:rPr>
                <a:t>10 mHz</a:t>
              </a:r>
            </a:p>
          </p:txBody>
        </p:sp>
        <p:sp>
          <p:nvSpPr>
            <p:cNvPr id="45601" name="Text Box 208"/>
            <p:cNvSpPr txBox="1">
              <a:spLocks noChangeArrowheads="1"/>
            </p:cNvSpPr>
            <p:nvPr/>
          </p:nvSpPr>
          <p:spPr bwMode="auto">
            <a:xfrm>
              <a:off x="6692307" y="1748523"/>
              <a:ext cx="481847" cy="244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0">
                  <a:latin typeface="Arial" pitchFamily="34" charset="0"/>
                  <a:ea typeface="ＭＳ Ｐゴシック" pitchFamily="34" charset="-128"/>
                </a:rPr>
                <a:t>4 Hz</a:t>
              </a:r>
            </a:p>
          </p:txBody>
        </p:sp>
        <p:sp>
          <p:nvSpPr>
            <p:cNvPr id="45602" name="Text Box 209"/>
            <p:cNvSpPr txBox="1">
              <a:spLocks noChangeArrowheads="1"/>
            </p:cNvSpPr>
            <p:nvPr/>
          </p:nvSpPr>
          <p:spPr bwMode="auto">
            <a:xfrm>
              <a:off x="4341582" y="2234092"/>
              <a:ext cx="710724" cy="244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0">
                  <a:latin typeface="Arial" pitchFamily="34" charset="0"/>
                  <a:ea typeface="ＭＳ Ｐゴシック" pitchFamily="34" charset="-128"/>
                </a:rPr>
                <a:t>1.8 MHz</a:t>
              </a:r>
            </a:p>
          </p:txBody>
        </p:sp>
        <p:sp>
          <p:nvSpPr>
            <p:cNvPr id="45603" name="Line 210"/>
            <p:cNvSpPr>
              <a:spLocks noChangeShapeType="1"/>
            </p:cNvSpPr>
            <p:nvPr/>
          </p:nvSpPr>
          <p:spPr bwMode="auto">
            <a:xfrm>
              <a:off x="4696562" y="2453028"/>
              <a:ext cx="130946" cy="147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04" name="Line 211"/>
            <p:cNvSpPr>
              <a:spLocks noChangeShapeType="1"/>
            </p:cNvSpPr>
            <p:nvPr/>
          </p:nvSpPr>
          <p:spPr bwMode="auto">
            <a:xfrm flipH="1">
              <a:off x="6793674" y="1917640"/>
              <a:ext cx="82337" cy="147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05" name="Line 212"/>
            <p:cNvSpPr>
              <a:spLocks noChangeShapeType="1"/>
            </p:cNvSpPr>
            <p:nvPr/>
          </p:nvSpPr>
          <p:spPr bwMode="auto">
            <a:xfrm flipH="1">
              <a:off x="7459315" y="2469166"/>
              <a:ext cx="94241" cy="1328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06" name="Text Box 213"/>
            <p:cNvSpPr txBox="1">
              <a:spLocks noChangeArrowheads="1"/>
            </p:cNvSpPr>
            <p:nvPr/>
          </p:nvSpPr>
          <p:spPr bwMode="auto">
            <a:xfrm>
              <a:off x="4952495" y="2138883"/>
              <a:ext cx="702120" cy="244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0">
                  <a:latin typeface="Arial" pitchFamily="34" charset="0"/>
                  <a:ea typeface="ＭＳ Ｐゴシック" pitchFamily="34" charset="-128"/>
                </a:rPr>
                <a:t>250 kHz</a:t>
              </a:r>
            </a:p>
          </p:txBody>
        </p:sp>
        <p:sp>
          <p:nvSpPr>
            <p:cNvPr id="45607" name="Line 214"/>
            <p:cNvSpPr>
              <a:spLocks noChangeShapeType="1"/>
            </p:cNvSpPr>
            <p:nvPr/>
          </p:nvSpPr>
          <p:spPr bwMode="auto">
            <a:xfrm flipH="1">
              <a:off x="5142967" y="2331522"/>
              <a:ext cx="28769" cy="1680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08" name="Textfeld 670"/>
            <p:cNvSpPr txBox="1">
              <a:spLocks noChangeArrowheads="1"/>
            </p:cNvSpPr>
            <p:nvPr/>
          </p:nvSpPr>
          <p:spPr bwMode="auto">
            <a:xfrm>
              <a:off x="3866618" y="1001127"/>
              <a:ext cx="199622" cy="274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en-US" sz="1200"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45609" name="Rechteck 673"/>
            <p:cNvSpPr>
              <a:spLocks noChangeArrowheads="1"/>
            </p:cNvSpPr>
            <p:nvPr/>
          </p:nvSpPr>
          <p:spPr bwMode="auto">
            <a:xfrm>
              <a:off x="4404137" y="2947821"/>
              <a:ext cx="357897" cy="174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D1C24"/>
                </a:buClr>
                <a:buFont typeface="Monotype Sorts" pitchFamily="2" charset="2"/>
                <a:defRPr>
                  <a:solidFill>
                    <a:schemeClr val="tx1"/>
                  </a:solidFill>
                  <a:latin typeface="Tahoma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a-DK" altLang="en-US" sz="1200" b="0"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9" name="Pfeil nach unten 8"/>
          <p:cNvSpPr>
            <a:spLocks noChangeArrowheads="1"/>
          </p:cNvSpPr>
          <p:nvPr/>
        </p:nvSpPr>
        <p:spPr bwMode="auto">
          <a:xfrm rot="-3366271">
            <a:off x="4488657" y="3151981"/>
            <a:ext cx="503238" cy="625475"/>
          </a:xfrm>
          <a:prstGeom prst="downArrow">
            <a:avLst>
              <a:gd name="adj1" fmla="val 50000"/>
              <a:gd name="adj2" fmla="val 51995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1200" b="0">
              <a:latin typeface="Arial" charset="0"/>
              <a:ea typeface="+mn-ea"/>
              <a:cs typeface="+mn-cs"/>
            </a:endParaRPr>
          </a:p>
        </p:txBody>
      </p:sp>
      <p:sp>
        <p:nvSpPr>
          <p:cNvPr id="45616" name="Text Box 560"/>
          <p:cNvSpPr txBox="1">
            <a:spLocks noChangeArrowheads="1"/>
          </p:cNvSpPr>
          <p:nvPr/>
        </p:nvSpPr>
        <p:spPr bwMode="auto">
          <a:xfrm>
            <a:off x="5068888" y="2744788"/>
            <a:ext cx="3343201" cy="40229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da-DK" altLang="en-US" sz="20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Identification</a:t>
            </a:r>
            <a:r>
              <a:rPr lang="da-DK" alt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of </a:t>
            </a:r>
            <a:r>
              <a:rPr lang="da-DK" altLang="en-US" sz="20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critical</a:t>
            </a:r>
            <a:r>
              <a:rPr lang="da-DK" alt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a-DK" altLang="en-US" sz="2000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issues</a:t>
            </a:r>
            <a:endParaRPr lang="da-DK" altLang="en-US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5617" name="Rectangle 561"/>
          <p:cNvSpPr>
            <a:spLocks noChangeArrowheads="1"/>
          </p:cNvSpPr>
          <p:nvPr/>
        </p:nvSpPr>
        <p:spPr bwMode="auto">
          <a:xfrm>
            <a:off x="250825" y="3732213"/>
            <a:ext cx="3816350" cy="874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r>
              <a:rPr lang="de-DE" altLang="en-US" sz="1600" dirty="0">
                <a:latin typeface="Calibri" pitchFamily="34" charset="0"/>
              </a:rPr>
              <a:t>METSAPP G1 </a:t>
            </a:r>
            <a:r>
              <a:rPr lang="de-DE" altLang="en-US" sz="1600" dirty="0" err="1">
                <a:latin typeface="Calibri" pitchFamily="34" charset="0"/>
              </a:rPr>
              <a:t>cell</a:t>
            </a:r>
            <a:r>
              <a:rPr lang="de-DE" altLang="en-US" sz="16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en-US" sz="1600" dirty="0">
                <a:solidFill>
                  <a:schemeClr val="bg1"/>
                </a:solidFill>
                <a:latin typeface="Calibri" pitchFamily="34" charset="0"/>
              </a:rPr>
              <a:t>SM 2922#2</a:t>
            </a:r>
          </a:p>
          <a:p>
            <a:r>
              <a:rPr lang="en-US" altLang="en-US" sz="1600" dirty="0">
                <a:latin typeface="Calibri" pitchFamily="34" charset="0"/>
              </a:rPr>
              <a:t>1 cm² electrode area, H</a:t>
            </a:r>
            <a:r>
              <a:rPr lang="en-US" altLang="en-US" sz="1600" baseline="-25000" dirty="0">
                <a:latin typeface="Calibri" pitchFamily="34" charset="0"/>
              </a:rPr>
              <a:t>2</a:t>
            </a:r>
            <a:r>
              <a:rPr lang="en-US" altLang="en-US" sz="1600" dirty="0">
                <a:latin typeface="Calibri" pitchFamily="34" charset="0"/>
              </a:rPr>
              <a:t> + H</a:t>
            </a:r>
            <a:r>
              <a:rPr lang="en-US" altLang="en-US" sz="1600" baseline="-25000" dirty="0">
                <a:latin typeface="Calibri" pitchFamily="34" charset="0"/>
              </a:rPr>
              <a:t>2</a:t>
            </a:r>
            <a:r>
              <a:rPr lang="en-US" altLang="en-US" sz="1600" dirty="0">
                <a:latin typeface="Calibri" pitchFamily="34" charset="0"/>
              </a:rPr>
              <a:t>O, air, 700°C, OCV</a:t>
            </a:r>
          </a:p>
        </p:txBody>
      </p:sp>
      <p:sp>
        <p:nvSpPr>
          <p:cNvPr id="45618" name="Text Box 562"/>
          <p:cNvSpPr txBox="1">
            <a:spLocks noChangeArrowheads="1"/>
          </p:cNvSpPr>
          <p:nvPr/>
        </p:nvSpPr>
        <p:spPr bwMode="auto">
          <a:xfrm>
            <a:off x="250825" y="1376363"/>
            <a:ext cx="2214563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1pPr>
            <a:lvl2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2pPr>
            <a:lvl3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3pPr>
            <a:lvl4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4pPr>
            <a:lvl5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5pPr>
            <a:lvl6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6pPr>
            <a:lvl7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7pPr>
            <a:lvl8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8pPr>
            <a:lvl9pPr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Monotype Sort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a-DK" altLang="en-US" sz="2000" dirty="0" err="1">
                <a:latin typeface="Calibri" pitchFamily="34" charset="0"/>
              </a:rPr>
              <a:t>Impedance</a:t>
            </a:r>
            <a:r>
              <a:rPr lang="da-DK" altLang="en-US" sz="2000" dirty="0">
                <a:latin typeface="Calibri" pitchFamily="34" charset="0"/>
              </a:rPr>
              <a:t> </a:t>
            </a:r>
            <a:r>
              <a:rPr lang="da-DK" altLang="en-US" sz="2000" dirty="0" err="1">
                <a:latin typeface="Calibri" pitchFamily="34" charset="0"/>
              </a:rPr>
              <a:t>spectra</a:t>
            </a:r>
            <a:endParaRPr lang="da-DK" altLang="en-US" sz="2000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600" y="5020522"/>
            <a:ext cx="3805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err="1" smtClean="0">
                <a:solidFill>
                  <a:schemeClr val="tx2">
                    <a:lumMod val="75000"/>
                  </a:schemeClr>
                </a:solidFill>
              </a:rPr>
              <a:t>Improvement</a:t>
            </a:r>
            <a:r>
              <a:rPr lang="da-DK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da-DK" sz="2000" dirty="0" smtClean="0">
                <a:solidFill>
                  <a:schemeClr val="tx2">
                    <a:lumMod val="75000"/>
                  </a:schemeClr>
                </a:solidFill>
              </a:rPr>
              <a:t>of </a:t>
            </a:r>
            <a:r>
              <a:rPr lang="da-DK" sz="2000" dirty="0" err="1" smtClean="0">
                <a:solidFill>
                  <a:schemeClr val="tx2">
                    <a:lumMod val="75000"/>
                  </a:schemeClr>
                </a:solidFill>
              </a:rPr>
              <a:t>basic</a:t>
            </a:r>
            <a:r>
              <a:rPr lang="da-DK" sz="20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da-DK" sz="2000" dirty="0" err="1" smtClean="0">
                <a:solidFill>
                  <a:schemeClr val="tx2">
                    <a:lumMod val="75000"/>
                  </a:schemeClr>
                </a:solidFill>
              </a:rPr>
              <a:t>knowledge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ヒラギノ角ゴ Pro W3"/>
        <a:cs typeface="Arial"/>
      </a:majorFont>
      <a:minorFont>
        <a:latin typeface="Arial"/>
        <a:ea typeface="ヒラギノ角ゴ Pro W3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ED1C24"/>
          </a:buClr>
          <a:buSzTx/>
          <a:buFont typeface="Monotype Sorts" pitchFamily="2" charset="2"/>
          <a:buNone/>
          <a:tabLst>
            <a:tab pos="0" algn="l"/>
            <a:tab pos="914400" algn="l"/>
            <a:tab pos="1828800" algn="l"/>
            <a:tab pos="2743200" algn="l"/>
            <a:tab pos="3657600" algn="l"/>
            <a:tab pos="4572000" algn="l"/>
            <a:tab pos="5486400" algn="l"/>
            <a:tab pos="6400800" algn="l"/>
            <a:tab pos="7315200" algn="l"/>
            <a:tab pos="8229600" algn="l"/>
            <a:tab pos="9144000" algn="l"/>
            <a:tab pos="10058400" algn="l"/>
          </a:tabLst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ED1C24"/>
          </a:buClr>
          <a:buSzTx/>
          <a:buFont typeface="Monotype Sorts" pitchFamily="2" charset="2"/>
          <a:buNone/>
          <a:tabLst>
            <a:tab pos="0" algn="l"/>
            <a:tab pos="914400" algn="l"/>
            <a:tab pos="1828800" algn="l"/>
            <a:tab pos="2743200" algn="l"/>
            <a:tab pos="3657600" algn="l"/>
            <a:tab pos="4572000" algn="l"/>
            <a:tab pos="5486400" algn="l"/>
            <a:tab pos="6400800" algn="l"/>
            <a:tab pos="7315200" algn="l"/>
            <a:tab pos="8229600" algn="l"/>
            <a:tab pos="9144000" algn="l"/>
            <a:tab pos="10058400" algn="l"/>
          </a:tabLst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ヒラギノ角ゴ Pro W3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FCH JU - Power Point</Template>
  <TotalTime>5335</TotalTime>
  <Words>1270</Words>
  <Application>Microsoft Office PowerPoint</Application>
  <PresentationFormat>On-screen Show (4:3)</PresentationFormat>
  <Paragraphs>353</Paragraphs>
  <Slides>21</Slides>
  <Notes>7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Microsoft Excel Chart</vt:lpstr>
      <vt:lpstr>Chart</vt:lpstr>
      <vt:lpstr>PowerPoint Presentation</vt:lpstr>
      <vt:lpstr>Project &amp; Partnership</vt:lpstr>
      <vt:lpstr>Project goals, targets, and milestones</vt:lpstr>
      <vt:lpstr>Next Gen SOFC development</vt:lpstr>
      <vt:lpstr>Project concept</vt:lpstr>
      <vt:lpstr>PowerPoint Presentation</vt:lpstr>
      <vt:lpstr>PowerPoint Presentation</vt:lpstr>
      <vt:lpstr>WP3 – Testing</vt:lpstr>
      <vt:lpstr>Fundamental electrochemical testing </vt:lpstr>
      <vt:lpstr>Cell performance and durability </vt:lpstr>
      <vt:lpstr>PowerPoint Presentation</vt:lpstr>
      <vt:lpstr>WP4 - Modelling, reliability and durability   </vt:lpstr>
      <vt:lpstr>From fundamental modelling to stack design optimisation</vt:lpstr>
      <vt:lpstr>Critical failure modes</vt:lpstr>
      <vt:lpstr>WP5 - Stack development</vt:lpstr>
      <vt:lpstr>Laser welding of cells and stack components</vt:lpstr>
      <vt:lpstr>WP6 - Alloys and coatings</vt:lpstr>
      <vt:lpstr>PowerPoint Presentation</vt:lpstr>
      <vt:lpstr>PowerPoint Presentation</vt:lpstr>
      <vt:lpstr>PowerPoint Presentation</vt:lpstr>
      <vt:lpstr>Cooperation and future perspectives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AIP 2011</dc:title>
  <dc:creator>Delplje</dc:creator>
  <cp:lastModifiedBy>Niels Christiansen</cp:lastModifiedBy>
  <cp:revision>189</cp:revision>
  <dcterms:created xsi:type="dcterms:W3CDTF">2011-04-18T07:16:07Z</dcterms:created>
  <dcterms:modified xsi:type="dcterms:W3CDTF">2013-11-12T07:07:29Z</dcterms:modified>
</cp:coreProperties>
</file>