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52" r:id="rId1"/>
  </p:sldMasterIdLst>
  <p:notesMasterIdLst>
    <p:notesMasterId r:id="rId19"/>
  </p:notesMasterIdLst>
  <p:handoutMasterIdLst>
    <p:handoutMasterId r:id="rId20"/>
  </p:handoutMasterIdLst>
  <p:sldIdLst>
    <p:sldId id="356" r:id="rId2"/>
    <p:sldId id="338" r:id="rId3"/>
    <p:sldId id="339" r:id="rId4"/>
    <p:sldId id="337" r:id="rId5"/>
    <p:sldId id="357" r:id="rId6"/>
    <p:sldId id="341" r:id="rId7"/>
    <p:sldId id="358" r:id="rId8"/>
    <p:sldId id="365" r:id="rId9"/>
    <p:sldId id="346" r:id="rId10"/>
    <p:sldId id="344" r:id="rId11"/>
    <p:sldId id="345" r:id="rId12"/>
    <p:sldId id="347" r:id="rId13"/>
    <p:sldId id="349" r:id="rId14"/>
    <p:sldId id="350" r:id="rId15"/>
    <p:sldId id="359" r:id="rId16"/>
    <p:sldId id="367" r:id="rId17"/>
    <p:sldId id="368" r:id="rId18"/>
  </p:sldIdLst>
  <p:sldSz cx="9144000" cy="6858000" type="screen4x3"/>
  <p:notesSz cx="6797675" cy="9928225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C1F1"/>
    <a:srgbClr val="DAECF2"/>
    <a:srgbClr val="96C8DA"/>
    <a:srgbClr val="D6EEF6"/>
    <a:srgbClr val="A6CEA8"/>
    <a:srgbClr val="C6E0C8"/>
    <a:srgbClr val="BEDCC0"/>
    <a:srgbClr val="7BB77F"/>
    <a:srgbClr val="9BC99E"/>
    <a:srgbClr val="B9D9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72" autoAdjust="0"/>
    <p:restoredTop sz="90621" autoAdjust="0"/>
  </p:normalViewPr>
  <p:slideViewPr>
    <p:cSldViewPr snapToGrid="0" snapToObjects="1">
      <p:cViewPr>
        <p:scale>
          <a:sx n="106" d="100"/>
          <a:sy n="106" d="100"/>
        </p:scale>
        <p:origin x="-1812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101" d="100"/>
          <a:sy n="101" d="100"/>
        </p:scale>
        <p:origin x="-3528" y="-108"/>
      </p:cViewPr>
      <p:guideLst>
        <p:guide orient="horz" pos="3128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GB"/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443" y="0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B5061B92-0392-4CE3-BD83-146405FFF1EA}" type="datetimeFigureOut">
              <a:rPr lang="en-GB"/>
              <a:pPr/>
              <a:t>20/06/2014</a:t>
            </a:fld>
            <a:endParaRPr lang="en-GB"/>
          </a:p>
        </p:txBody>
      </p:sp>
      <p:sp>
        <p:nvSpPr>
          <p:cNvPr id="165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0092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GB"/>
          </a:p>
        </p:txBody>
      </p:sp>
      <p:sp>
        <p:nvSpPr>
          <p:cNvPr id="165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443" y="9430092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6B9CE76C-F5CB-4C0D-88FF-1D6F5B64D90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6715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pPr>
              <a:defRPr/>
            </a:pPr>
            <a:fld id="{7BE2A47F-5702-4E10-A894-7417579E7EE2}" type="datetimeFigureOut">
              <a:rPr lang="fr-BE"/>
              <a:pPr>
                <a:defRPr/>
              </a:pPr>
              <a:t>20/06/2014</a:t>
            </a:fld>
            <a:endParaRPr lang="fr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fr-BE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fr-BE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2"/>
            <a:ext cx="2945659" cy="496411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2"/>
            <a:ext cx="2945659" cy="496411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pPr>
              <a:defRPr/>
            </a:pPr>
            <a:fld id="{C047AB8B-4699-4996-BD88-4FD3C36E5ED9}" type="slidenum">
              <a:rPr lang="fr-BE"/>
              <a:pPr>
                <a:defRPr/>
              </a:pPr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7343730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BE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9pPr>
          </a:lstStyle>
          <a:p>
            <a:pPr eaLnBrk="1" hangingPunct="1"/>
            <a:fld id="{AB896544-CB59-4A26-B18E-6EB74A52D22F}" type="slidenum">
              <a:rPr lang="fr-BE" smtClean="0"/>
              <a:pPr eaLnBrk="1" hangingPunct="1"/>
              <a:t>1</a:t>
            </a:fld>
            <a:endParaRPr lang="fr-BE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47AB8B-4699-4996-BD88-4FD3C36E5ED9}" type="slidenum">
              <a:rPr lang="fr-BE" smtClean="0"/>
              <a:pPr>
                <a:defRPr/>
              </a:pPr>
              <a:t>10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4265787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47AB8B-4699-4996-BD88-4FD3C36E5ED9}" type="slidenum">
              <a:rPr lang="fr-BE" smtClean="0"/>
              <a:pPr>
                <a:defRPr/>
              </a:pPr>
              <a:t>11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4265787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47AB8B-4699-4996-BD88-4FD3C36E5ED9}" type="slidenum">
              <a:rPr lang="fr-BE" smtClean="0"/>
              <a:pPr>
                <a:defRPr/>
              </a:pPr>
              <a:t>12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4265787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47AB8B-4699-4996-BD88-4FD3C36E5ED9}" type="slidenum">
              <a:rPr lang="fr-BE" smtClean="0"/>
              <a:pPr>
                <a:defRPr/>
              </a:pPr>
              <a:t>13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4265787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47AB8B-4699-4996-BD88-4FD3C36E5ED9}" type="slidenum">
              <a:rPr lang="fr-BE" smtClean="0"/>
              <a:pPr>
                <a:defRPr/>
              </a:pPr>
              <a:t>14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4265787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47AB8B-4699-4996-BD88-4FD3C36E5ED9}" type="slidenum">
              <a:rPr lang="fr-BE" smtClean="0"/>
              <a:pPr>
                <a:defRPr/>
              </a:pPr>
              <a:t>15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4265787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47AB8B-4699-4996-BD88-4FD3C36E5ED9}" type="slidenum">
              <a:rPr lang="fr-BE" smtClean="0"/>
              <a:pPr>
                <a:defRPr/>
              </a:pPr>
              <a:t>16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4265787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47AB8B-4699-4996-BD88-4FD3C36E5ED9}" type="slidenum">
              <a:rPr lang="fr-BE" smtClean="0"/>
              <a:pPr>
                <a:defRPr/>
              </a:pPr>
              <a:t>17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426578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47AB8B-4699-4996-BD88-4FD3C36E5ED9}" type="slidenum">
              <a:rPr lang="fr-BE" smtClean="0"/>
              <a:pPr>
                <a:defRPr/>
              </a:pPr>
              <a:t>2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426578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47AB8B-4699-4996-BD88-4FD3C36E5ED9}" type="slidenum">
              <a:rPr lang="fr-BE" smtClean="0"/>
              <a:pPr>
                <a:defRPr/>
              </a:pPr>
              <a:t>3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426578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47AB8B-4699-4996-BD88-4FD3C36E5ED9}" type="slidenum">
              <a:rPr lang="fr-BE" smtClean="0"/>
              <a:pPr>
                <a:defRPr/>
              </a:pPr>
              <a:t>4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426578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47AB8B-4699-4996-BD88-4FD3C36E5ED9}" type="slidenum">
              <a:rPr lang="fr-BE" smtClean="0"/>
              <a:pPr>
                <a:defRPr/>
              </a:pPr>
              <a:t>5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426578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47AB8B-4699-4996-BD88-4FD3C36E5ED9}" type="slidenum">
              <a:rPr lang="fr-BE" smtClean="0"/>
              <a:pPr>
                <a:defRPr/>
              </a:pPr>
              <a:t>6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426578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47AB8B-4699-4996-BD88-4FD3C36E5ED9}" type="slidenum">
              <a:rPr lang="fr-BE" smtClean="0"/>
              <a:pPr>
                <a:defRPr/>
              </a:pPr>
              <a:t>7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426578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47AB8B-4699-4996-BD88-4FD3C36E5ED9}" type="slidenum">
              <a:rPr lang="fr-BE" smtClean="0"/>
              <a:pPr>
                <a:defRPr/>
              </a:pPr>
              <a:t>8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4265787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47AB8B-4699-4996-BD88-4FD3C36E5ED9}" type="slidenum">
              <a:rPr lang="fr-BE" smtClean="0"/>
              <a:pPr>
                <a:defRPr/>
              </a:pPr>
              <a:t>9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426578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A3FDFB2-8196-4C2E-B65C-FA0C597044C6}" type="datetime1">
              <a:rPr lang="en-US" smtClean="0"/>
              <a:t>6/20/2014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AD6AC9-9CF3-40E6-8676-FCF81D40A96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4403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11E9B72-E7B7-464F-9194-5A5BC471A5D4}" type="datetime1">
              <a:rPr lang="en-US" smtClean="0"/>
              <a:t>6/20/2014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AB8735-C475-4C52-8060-ABC4513A37F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66746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E5E7CDB-629B-4614-B649-E30B23A30B6C}" type="datetime1">
              <a:rPr lang="en-US" smtClean="0"/>
              <a:t>6/20/2014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1800ED-0C32-4046-97E3-2119EEC4780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66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A1A4DAD-D6C5-4100-A1AB-BB48FE0A39F3}" type="datetime1">
              <a:rPr lang="en-US" smtClean="0"/>
              <a:t>6/20/2014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9E6BFA-6285-4B5A-AE94-69B3F3239519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9744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5E85764-270F-4523-9F90-82641DE3F640}" type="datetime1">
              <a:rPr lang="en-US" smtClean="0"/>
              <a:t>6/20/2014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265755-9A26-4756-B8EB-BDE87E60E02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0564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A849DDF-F1CB-4672-A7A9-9DFBB038E044}" type="datetime1">
              <a:rPr lang="en-US" smtClean="0"/>
              <a:t>6/20/2014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FE003E-9C97-4C9E-9B61-A505DE35E73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6956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5FC342-DACF-4710-9CA5-C3BE2077874A}" type="datetime1">
              <a:rPr lang="en-US" smtClean="0"/>
              <a:t>6/20/2014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759976-7E49-4C21-961F-0030A0AFFE8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5510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2AF80B3-D8E8-4D28-82BA-15863D01F45A}" type="datetime1">
              <a:rPr lang="en-US" smtClean="0"/>
              <a:t>6/20/2014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65A0C7-01B3-47E9-91EE-F3C2E5946D14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5057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4DC29FB-C25A-4E37-B706-55EA5FDC306D}" type="datetime1">
              <a:rPr lang="en-US" smtClean="0"/>
              <a:t>6/20/2014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DC11D4-F67F-452F-825C-465646B9549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8940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942264C-4B32-43E0-B562-86B97B4F1588}" type="datetime1">
              <a:rPr lang="en-US" smtClean="0"/>
              <a:t>6/20/2014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B9871B-2711-4AAC-BAD7-B1F17BC73491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5041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63F812B-55FB-439F-B7E6-886364D899D4}" type="datetime1">
              <a:rPr lang="en-US" smtClean="0"/>
              <a:t>6/20/2014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673F9B-3FC3-4678-90B3-FD2FE2DB77E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1964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116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3A83DA4A-E0EB-4238-83B3-61A113B3E445}" type="datetime1">
              <a:rPr lang="en-US" smtClean="0"/>
              <a:t>6/20/2014</a:t>
            </a:fld>
            <a:endParaRPr lang="en-GB"/>
          </a:p>
        </p:txBody>
      </p:sp>
      <p:sp>
        <p:nvSpPr>
          <p:cNvPr id="1116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1116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CA99F1E-5576-4263-ABE9-255A57A6A11C}" type="slidenum">
              <a:rPr lang="en-GB"/>
              <a:pPr/>
              <a:t>‹#›</a:t>
            </a:fld>
            <a:endParaRPr lang="en-GB"/>
          </a:p>
        </p:txBody>
      </p:sp>
      <p:pic>
        <p:nvPicPr>
          <p:cNvPr id="111623" name="Picture 7" descr="FCH JU - Power Point2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cordis.europa.eu/fp7/find-doc_en.html" TargetMode="External"/><Relationship Id="rId5" Type="http://schemas.openxmlformats.org/officeDocument/2006/relationships/hyperlink" Target="http://ec.europa.eu/research/participants/data/ref/fp7/89582/sme_owners_rates.xls" TargetMode="External"/><Relationship Id="rId4" Type="http://schemas.openxmlformats.org/officeDocument/2006/relationships/image" Target="../media/image14.w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 descr="FCH JU - Power Point 01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525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69" name="Rectangle 37"/>
          <p:cNvSpPr>
            <a:spLocks noChangeArrowheads="1"/>
          </p:cNvSpPr>
          <p:nvPr/>
        </p:nvSpPr>
        <p:spPr bwMode="auto">
          <a:xfrm>
            <a:off x="206375" y="3073400"/>
            <a:ext cx="8937625" cy="209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>
              <a:defRPr/>
            </a:pPr>
            <a:r>
              <a:rPr lang="fr-BE" sz="2400" b="1" dirty="0">
                <a:solidFill>
                  <a:srgbClr val="194C8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/>
            </a:r>
            <a:br>
              <a:rPr lang="fr-BE" sz="2400" b="1" dirty="0">
                <a:solidFill>
                  <a:srgbClr val="194C8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</a:br>
            <a:endParaRPr lang="fr-BE" sz="2400" b="1" dirty="0">
              <a:solidFill>
                <a:srgbClr val="194C84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endParaRPr>
          </a:p>
          <a:p>
            <a:pPr algn="ctr">
              <a:defRPr/>
            </a:pPr>
            <a:endParaRPr lang="en-GB" sz="3600" b="1" dirty="0">
              <a:solidFill>
                <a:srgbClr val="3366CC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endParaRPr>
          </a:p>
          <a:p>
            <a:pPr algn="ctr">
              <a:defRPr/>
            </a:pPr>
            <a:endParaRPr lang="en-GB" sz="3600" b="1" dirty="0">
              <a:solidFill>
                <a:srgbClr val="3366CC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endParaRPr>
          </a:p>
          <a:p>
            <a:pPr algn="ctr">
              <a:defRPr/>
            </a:pPr>
            <a:r>
              <a:rPr lang="en-GB" sz="3600" b="1" dirty="0">
                <a:solidFill>
                  <a:srgbClr val="3366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Communication campaign</a:t>
            </a:r>
            <a:endParaRPr lang="en-GB" sz="2000" b="1" dirty="0">
              <a:solidFill>
                <a:srgbClr val="3366CC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endParaRPr>
          </a:p>
          <a:p>
            <a:pPr>
              <a:defRPr/>
            </a:pPr>
            <a:endParaRPr lang="en-GB" sz="1600" b="1" dirty="0">
              <a:solidFill>
                <a:srgbClr val="3366CC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endParaRPr>
          </a:p>
          <a:p>
            <a:pPr algn="ctr">
              <a:defRPr/>
            </a:pPr>
            <a:r>
              <a:rPr lang="es-ES" sz="2000" b="1" dirty="0" err="1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Most</a:t>
            </a:r>
            <a:r>
              <a:rPr lang="es-ES" sz="2000" b="1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 </a:t>
            </a:r>
            <a:r>
              <a:rPr lang="es-ES" sz="2000" b="1" dirty="0" err="1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common</a:t>
            </a:r>
            <a:r>
              <a:rPr lang="es-ES" sz="2000" b="1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 </a:t>
            </a:r>
            <a:r>
              <a:rPr lang="es-ES" sz="2000" b="1" dirty="0" err="1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issues</a:t>
            </a:r>
            <a:r>
              <a:rPr lang="es-ES" sz="2000" b="1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 </a:t>
            </a:r>
            <a:r>
              <a:rPr lang="es-ES" sz="2000" b="1" dirty="0" err="1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identified</a:t>
            </a:r>
            <a:r>
              <a:rPr lang="es-ES" sz="2000" b="1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:</a:t>
            </a:r>
          </a:p>
          <a:p>
            <a:pPr algn="ctr">
              <a:defRPr/>
            </a:pPr>
            <a:r>
              <a:rPr lang="es-ES" sz="2000" b="1" dirty="0" err="1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Personnel</a:t>
            </a:r>
            <a:r>
              <a:rPr lang="es-ES" sz="2000" b="1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 </a:t>
            </a:r>
            <a:r>
              <a:rPr lang="es-ES" sz="2000" b="1" dirty="0" err="1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costs</a:t>
            </a:r>
            <a:r>
              <a:rPr lang="es-ES" sz="2000" b="1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 &amp; </a:t>
            </a:r>
            <a:r>
              <a:rPr lang="es-ES" sz="2000" b="1" dirty="0" err="1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Other</a:t>
            </a:r>
            <a:r>
              <a:rPr lang="es-ES" sz="2000" b="1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 </a:t>
            </a:r>
            <a:r>
              <a:rPr lang="es-ES" sz="2000" b="1" dirty="0" err="1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direct</a:t>
            </a:r>
            <a:r>
              <a:rPr lang="es-ES" sz="2000" b="1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 </a:t>
            </a:r>
            <a:r>
              <a:rPr lang="es-ES" sz="2000" b="1" dirty="0" err="1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costs</a:t>
            </a:r>
            <a:endParaRPr lang="fr-BE" sz="1400" b="1" dirty="0">
              <a:solidFill>
                <a:srgbClr val="194C84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endParaRPr>
          </a:p>
          <a:p>
            <a:pPr>
              <a:defRPr/>
            </a:pPr>
            <a:r>
              <a:rPr lang="fr-BE" sz="1400" b="1" dirty="0">
                <a:solidFill>
                  <a:srgbClr val="194C8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									</a:t>
            </a:r>
          </a:p>
          <a:p>
            <a:pPr algn="r">
              <a:defRPr/>
            </a:pPr>
            <a:r>
              <a:rPr lang="fr-BE" sz="1400" b="1" dirty="0">
                <a:solidFill>
                  <a:srgbClr val="194C8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									</a:t>
            </a:r>
          </a:p>
          <a:p>
            <a:pPr algn="r">
              <a:defRPr/>
            </a:pPr>
            <a:endParaRPr lang="fr-BE" sz="1400" b="1" dirty="0">
              <a:solidFill>
                <a:srgbClr val="194C84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endParaRPr>
          </a:p>
          <a:p>
            <a:pPr algn="r">
              <a:defRPr/>
            </a:pPr>
            <a:endParaRPr lang="fr-BE" sz="1400" b="1" dirty="0">
              <a:solidFill>
                <a:srgbClr val="194C84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endParaRPr>
          </a:p>
          <a:p>
            <a:pPr algn="r">
              <a:defRPr/>
            </a:pPr>
            <a:endParaRPr lang="fr-BE" sz="1400" b="1" dirty="0">
              <a:solidFill>
                <a:srgbClr val="194C84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endParaRPr>
          </a:p>
          <a:p>
            <a:pPr algn="r">
              <a:defRPr/>
            </a:pPr>
            <a:endParaRPr lang="fr-BE" sz="1400" b="1" dirty="0">
              <a:solidFill>
                <a:srgbClr val="194C84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endParaRPr>
          </a:p>
          <a:p>
            <a:pPr algn="r">
              <a:defRPr/>
            </a:pPr>
            <a:r>
              <a:rPr lang="fr-BE" sz="1400" b="1" dirty="0" smtClean="0">
                <a:solidFill>
                  <a:srgbClr val="194C8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Antonio </a:t>
            </a:r>
            <a:r>
              <a:rPr lang="fr-BE" sz="1400" b="1" dirty="0" err="1" smtClean="0">
                <a:solidFill>
                  <a:srgbClr val="194C8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Requena</a:t>
            </a:r>
            <a:r>
              <a:rPr lang="fr-BE" sz="1400" b="1" dirty="0" smtClean="0">
                <a:solidFill>
                  <a:srgbClr val="194C8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 Fernández </a:t>
            </a:r>
            <a:endParaRPr lang="fr-BE" sz="1400" b="1" dirty="0">
              <a:solidFill>
                <a:srgbClr val="194C84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endParaRPr>
          </a:p>
          <a:p>
            <a:pPr algn="r">
              <a:defRPr/>
            </a:pPr>
            <a:r>
              <a:rPr lang="fr-BE" sz="1400" b="1" dirty="0">
                <a:solidFill>
                  <a:srgbClr val="194C8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									</a:t>
            </a:r>
            <a:r>
              <a:rPr lang="fr-BE" sz="1400" dirty="0">
                <a:solidFill>
                  <a:srgbClr val="194C8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FCH JU </a:t>
            </a:r>
            <a:r>
              <a:rPr lang="fr-BE" sz="1400" dirty="0" smtClean="0">
                <a:solidFill>
                  <a:srgbClr val="194C8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Financial </a:t>
            </a:r>
            <a:r>
              <a:rPr lang="fr-BE" sz="1400" dirty="0" err="1" smtClean="0">
                <a:solidFill>
                  <a:srgbClr val="194C8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Officer</a:t>
            </a:r>
            <a:endParaRPr lang="en-GB" sz="2400" b="1" dirty="0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36017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65" y="47252"/>
            <a:ext cx="9063317" cy="747338"/>
          </a:xfr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r" defTabSz="457200"/>
            <a:r>
              <a:rPr lang="es-ES" sz="4300" kern="1200" dirty="0" smtClean="0">
                <a:solidFill>
                  <a:srgbClr val="A6CEA8"/>
                </a:solidFill>
              </a:rPr>
              <a:t>Actual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personnel</a:t>
            </a:r>
            <a:r>
              <a:rPr lang="es-ES" sz="4300" kern="1200" dirty="0" smtClean="0">
                <a:solidFill>
                  <a:srgbClr val="A6CEA8"/>
                </a:solidFill>
              </a:rPr>
              <a:t>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costs</a:t>
            </a:r>
            <a:r>
              <a:rPr lang="es-ES" sz="4300" kern="1200" dirty="0" smtClean="0">
                <a:solidFill>
                  <a:srgbClr val="A6CEA8"/>
                </a:solidFill>
              </a:rPr>
              <a:t>.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Some</a:t>
            </a:r>
            <a:r>
              <a:rPr lang="es-ES" sz="4300" kern="1200" dirty="0" smtClean="0">
                <a:solidFill>
                  <a:srgbClr val="A6CEA8"/>
                </a:solidFill>
              </a:rPr>
              <a:t>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errors</a:t>
            </a:r>
            <a:endParaRPr lang="en-GB" sz="4300" kern="1200" dirty="0">
              <a:solidFill>
                <a:srgbClr val="A6CEA8"/>
              </a:solidFill>
            </a:endParaRPr>
          </a:p>
        </p:txBody>
      </p:sp>
      <p:sp>
        <p:nvSpPr>
          <p:cNvPr id="28" name="="/>
          <p:cNvSpPr/>
          <p:nvPr/>
        </p:nvSpPr>
        <p:spPr>
          <a:xfrm>
            <a:off x="2321861" y="2463392"/>
            <a:ext cx="5886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=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cxnSp>
        <p:nvCxnSpPr>
          <p:cNvPr id="4" name="Straight Connector 3"/>
          <p:cNvCxnSpPr/>
          <p:nvPr/>
        </p:nvCxnSpPr>
        <p:spPr>
          <a:xfrm flipV="1">
            <a:off x="5091954" y="2908389"/>
            <a:ext cx="3405018" cy="6577"/>
          </a:xfrm>
          <a:prstGeom prst="line">
            <a:avLst/>
          </a:prstGeom>
          <a:ln w="25400">
            <a:solidFill>
              <a:schemeClr val="tx2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X"/>
          <p:cNvSpPr/>
          <p:nvPr/>
        </p:nvSpPr>
        <p:spPr>
          <a:xfrm>
            <a:off x="4428379" y="2581204"/>
            <a:ext cx="526105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X</a:t>
            </a:r>
            <a:endParaRPr lang="en-US" sz="40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0" name="Productive hours. Normal"/>
          <p:cNvSpPr/>
          <p:nvPr/>
        </p:nvSpPr>
        <p:spPr>
          <a:xfrm>
            <a:off x="5091954" y="3019204"/>
            <a:ext cx="3065928" cy="903149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Productive</a:t>
            </a:r>
            <a:r>
              <a:rPr lang="es-ES" sz="32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32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hours</a:t>
            </a:r>
            <a:endParaRPr lang="en-GB" sz="32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24" name="Annual costs. Normal"/>
          <p:cNvSpPr/>
          <p:nvPr/>
        </p:nvSpPr>
        <p:spPr>
          <a:xfrm>
            <a:off x="5091954" y="1907580"/>
            <a:ext cx="3065928" cy="90314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Annual</a:t>
            </a:r>
            <a:r>
              <a:rPr lang="es-ES" sz="32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32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costs</a:t>
            </a:r>
            <a:endParaRPr lang="en-GB" sz="32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29" name="Hours. -"/>
          <p:cNvSpPr/>
          <p:nvPr/>
        </p:nvSpPr>
        <p:spPr>
          <a:xfrm>
            <a:off x="2940423" y="2914966"/>
            <a:ext cx="1335741" cy="535632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20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Hours</a:t>
            </a:r>
            <a:endParaRPr lang="en-GB" sz="20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21" name="Hours. Normal"/>
          <p:cNvSpPr/>
          <p:nvPr/>
        </p:nvSpPr>
        <p:spPr>
          <a:xfrm>
            <a:off x="2940424" y="2483573"/>
            <a:ext cx="1335741" cy="903149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Hours</a:t>
            </a:r>
            <a:endParaRPr lang="en-GB" sz="32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41" name="Personnel costs. -"/>
          <p:cNvSpPr/>
          <p:nvPr/>
        </p:nvSpPr>
        <p:spPr>
          <a:xfrm>
            <a:off x="161364" y="2894785"/>
            <a:ext cx="1945341" cy="555812"/>
          </a:xfrm>
          <a:prstGeom prst="roundRect">
            <a:avLst/>
          </a:prstGeom>
          <a:solidFill>
            <a:schemeClr val="accent1">
              <a:lumMod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20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Personnel</a:t>
            </a:r>
            <a:r>
              <a:rPr lang="es-ES" sz="20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costs</a:t>
            </a:r>
            <a:endParaRPr lang="en-GB" sz="20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20" name="Personnel costs. Normal"/>
          <p:cNvSpPr/>
          <p:nvPr/>
        </p:nvSpPr>
        <p:spPr>
          <a:xfrm>
            <a:off x="161365" y="2463392"/>
            <a:ext cx="1945341" cy="903149"/>
          </a:xfrm>
          <a:prstGeom prst="roundRect">
            <a:avLst/>
          </a:prstGeom>
          <a:solidFill>
            <a:schemeClr val="accent1">
              <a:lumMod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Personnel</a:t>
            </a:r>
            <a:r>
              <a:rPr lang="es-ES" sz="32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32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costs</a:t>
            </a:r>
            <a:endParaRPr lang="en-GB" sz="32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50" name="Errors - Hours"/>
          <p:cNvSpPr/>
          <p:nvPr/>
        </p:nvSpPr>
        <p:spPr>
          <a:xfrm>
            <a:off x="266699" y="4365812"/>
            <a:ext cx="7389160" cy="1479176"/>
          </a:xfrm>
          <a:prstGeom prst="round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342900" indent="-342900">
              <a:buFont typeface="Wingdings" pitchFamily="2" charset="2"/>
              <a:buChar char="ü"/>
            </a:pP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Timesheets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not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reliable</a:t>
            </a:r>
            <a:endParaRPr lang="es-ES" sz="2400" b="1" dirty="0" smtClean="0">
              <a:solidFill>
                <a:schemeClr val="accent4"/>
              </a:solidFill>
              <a:latin typeface="Estrangelo Edessa" pitchFamily="66" charset="0"/>
              <a:cs typeface="Estrangelo Edessa" pitchFamily="66" charset="0"/>
            </a:endParaRPr>
          </a:p>
          <a:p>
            <a:pPr marL="342900" indent="-342900">
              <a:buFont typeface="Wingdings" pitchFamily="2" charset="2"/>
              <a:buChar char="ü"/>
            </a:pP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Claim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of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less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hours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than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dedicated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to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project</a:t>
            </a:r>
            <a:endParaRPr lang="es-ES" sz="2400" b="1" dirty="0" smtClean="0">
              <a:solidFill>
                <a:schemeClr val="accent4"/>
              </a:solidFill>
              <a:latin typeface="Estrangelo Edessa" pitchFamily="66" charset="0"/>
              <a:cs typeface="Estrangelo Edessa" pitchFamily="66" charset="0"/>
            </a:endParaRPr>
          </a:p>
          <a:p>
            <a:pPr marL="342900" indent="-342900">
              <a:buFont typeface="Wingdings" pitchFamily="2" charset="2"/>
              <a:buChar char="ü"/>
            </a:pP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Claim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of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less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hours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than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substantiated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by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timesheets</a:t>
            </a:r>
            <a:endParaRPr lang="en-GB" sz="2400" b="1" dirty="0">
              <a:solidFill>
                <a:schemeClr val="accent4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grpSp>
        <p:nvGrpSpPr>
          <p:cNvPr id="11" name="Arrow - Hours"/>
          <p:cNvGrpSpPr/>
          <p:nvPr/>
        </p:nvGrpSpPr>
        <p:grpSpPr>
          <a:xfrm>
            <a:off x="3194311" y="3386722"/>
            <a:ext cx="415498" cy="979090"/>
            <a:chOff x="3194311" y="3386722"/>
            <a:chExt cx="415498" cy="979090"/>
          </a:xfrm>
        </p:grpSpPr>
        <p:sp>
          <p:nvSpPr>
            <p:cNvPr id="51" name="-"/>
            <p:cNvSpPr/>
            <p:nvPr/>
          </p:nvSpPr>
          <p:spPr>
            <a:xfrm>
              <a:off x="3194311" y="3386722"/>
              <a:ext cx="415498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54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000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-</a:t>
              </a:r>
              <a:endParaRPr lang="en-US" sz="54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cxnSp>
          <p:nvCxnSpPr>
            <p:cNvPr id="9" name="Arrow - Hours"/>
            <p:cNvCxnSpPr>
              <a:endCxn id="21" idx="2"/>
            </p:cNvCxnSpPr>
            <p:nvPr/>
          </p:nvCxnSpPr>
          <p:spPr>
            <a:xfrm flipV="1">
              <a:off x="3608295" y="3386722"/>
              <a:ext cx="0" cy="979090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6BFA-6285-4B5A-AE94-69B3F3239519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430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2" grpId="0"/>
      <p:bldP spid="40" grpId="0" animBg="1"/>
      <p:bldP spid="24" grpId="0" animBg="1"/>
      <p:bldP spid="29" grpId="0" animBg="1"/>
      <p:bldP spid="21" grpId="0" animBg="1"/>
      <p:bldP spid="21" grpId="1" animBg="1"/>
      <p:bldP spid="21" grpId="3" animBg="1"/>
      <p:bldP spid="41" grpId="0" animBg="1"/>
      <p:bldP spid="20" grpId="0" animBg="1"/>
      <p:bldP spid="20" grpId="1" animBg="1"/>
      <p:bldP spid="5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65" y="47252"/>
            <a:ext cx="9063317" cy="747338"/>
          </a:xfr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r" defTabSz="457200"/>
            <a:r>
              <a:rPr lang="es-ES" sz="4300" kern="1200" dirty="0" smtClean="0">
                <a:solidFill>
                  <a:srgbClr val="A6CEA8"/>
                </a:solidFill>
              </a:rPr>
              <a:t>Actual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personnel</a:t>
            </a:r>
            <a:r>
              <a:rPr lang="es-ES" sz="4300" kern="1200" dirty="0" smtClean="0">
                <a:solidFill>
                  <a:srgbClr val="A6CEA8"/>
                </a:solidFill>
              </a:rPr>
              <a:t>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costs</a:t>
            </a:r>
            <a:r>
              <a:rPr lang="es-ES" sz="4300" kern="1200" dirty="0" smtClean="0">
                <a:solidFill>
                  <a:srgbClr val="A6CEA8"/>
                </a:solidFill>
              </a:rPr>
              <a:t>.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Some</a:t>
            </a:r>
            <a:r>
              <a:rPr lang="es-ES" sz="4300" kern="1200" dirty="0" smtClean="0">
                <a:solidFill>
                  <a:srgbClr val="A6CEA8"/>
                </a:solidFill>
              </a:rPr>
              <a:t>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errors</a:t>
            </a:r>
            <a:endParaRPr lang="en-GB" sz="4300" kern="1200" dirty="0">
              <a:solidFill>
                <a:srgbClr val="A6CEA8"/>
              </a:solidFill>
            </a:endParaRPr>
          </a:p>
        </p:txBody>
      </p:sp>
      <p:sp>
        <p:nvSpPr>
          <p:cNvPr id="28" name="="/>
          <p:cNvSpPr/>
          <p:nvPr/>
        </p:nvSpPr>
        <p:spPr>
          <a:xfrm>
            <a:off x="2321861" y="2463392"/>
            <a:ext cx="5886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=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cxnSp>
        <p:nvCxnSpPr>
          <p:cNvPr id="4" name="Straight Connector 3"/>
          <p:cNvCxnSpPr/>
          <p:nvPr/>
        </p:nvCxnSpPr>
        <p:spPr>
          <a:xfrm flipV="1">
            <a:off x="5091954" y="2908389"/>
            <a:ext cx="3405018" cy="6577"/>
          </a:xfrm>
          <a:prstGeom prst="line">
            <a:avLst/>
          </a:prstGeom>
          <a:ln w="25400">
            <a:solidFill>
              <a:schemeClr val="tx2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X"/>
          <p:cNvSpPr/>
          <p:nvPr/>
        </p:nvSpPr>
        <p:spPr>
          <a:xfrm>
            <a:off x="4428379" y="2581204"/>
            <a:ext cx="526105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X</a:t>
            </a:r>
            <a:endParaRPr lang="en-US" sz="40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5" name="Productive hours. -"/>
          <p:cNvSpPr/>
          <p:nvPr/>
        </p:nvSpPr>
        <p:spPr>
          <a:xfrm>
            <a:off x="5091954" y="3458711"/>
            <a:ext cx="3065928" cy="451575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20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Productive</a:t>
            </a:r>
            <a:r>
              <a:rPr lang="es-ES" sz="20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hours</a:t>
            </a:r>
            <a:endParaRPr lang="en-GB" sz="20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40" name="Productive hours. Normal"/>
          <p:cNvSpPr/>
          <p:nvPr/>
        </p:nvSpPr>
        <p:spPr>
          <a:xfrm>
            <a:off x="5091954" y="3019204"/>
            <a:ext cx="3065928" cy="903149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Productive</a:t>
            </a:r>
            <a:r>
              <a:rPr lang="es-ES" sz="32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32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hours</a:t>
            </a:r>
            <a:endParaRPr lang="en-GB" sz="32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24" name="Annual costs. Normal"/>
          <p:cNvSpPr/>
          <p:nvPr/>
        </p:nvSpPr>
        <p:spPr>
          <a:xfrm>
            <a:off x="5091954" y="1907580"/>
            <a:ext cx="3065928" cy="90314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Annual</a:t>
            </a:r>
            <a:r>
              <a:rPr lang="es-ES" sz="32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32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costs</a:t>
            </a:r>
            <a:endParaRPr lang="en-GB" sz="32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21" name="Hours. Normal"/>
          <p:cNvSpPr/>
          <p:nvPr/>
        </p:nvSpPr>
        <p:spPr>
          <a:xfrm>
            <a:off x="2940424" y="2483573"/>
            <a:ext cx="1335741" cy="903149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Hours</a:t>
            </a:r>
            <a:endParaRPr lang="en-GB" sz="32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49" name="Personnel costs. +"/>
          <p:cNvSpPr/>
          <p:nvPr/>
        </p:nvSpPr>
        <p:spPr>
          <a:xfrm>
            <a:off x="161365" y="1828800"/>
            <a:ext cx="2160496" cy="1628824"/>
          </a:xfrm>
          <a:prstGeom prst="roundRect">
            <a:avLst/>
          </a:prstGeom>
          <a:solidFill>
            <a:schemeClr val="accent1">
              <a:lumMod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6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Personnel</a:t>
            </a:r>
            <a:r>
              <a:rPr lang="es-ES" sz="36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36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costs</a:t>
            </a:r>
            <a:endParaRPr lang="en-GB" sz="36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20" name="Personnel costs. Normal"/>
          <p:cNvSpPr/>
          <p:nvPr/>
        </p:nvSpPr>
        <p:spPr>
          <a:xfrm>
            <a:off x="161365" y="2463392"/>
            <a:ext cx="1945341" cy="903149"/>
          </a:xfrm>
          <a:prstGeom prst="roundRect">
            <a:avLst/>
          </a:prstGeom>
          <a:solidFill>
            <a:schemeClr val="accent1">
              <a:lumMod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Personnel</a:t>
            </a:r>
            <a:r>
              <a:rPr lang="es-ES" sz="32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32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costs</a:t>
            </a:r>
            <a:endParaRPr lang="en-GB" sz="32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55" name="Errors - Productive hours"/>
          <p:cNvSpPr/>
          <p:nvPr/>
        </p:nvSpPr>
        <p:spPr>
          <a:xfrm>
            <a:off x="266698" y="4365813"/>
            <a:ext cx="7891183" cy="1030940"/>
          </a:xfrm>
          <a:prstGeom prst="round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342900" indent="-342900">
              <a:buFont typeface="Wingdings" pitchFamily="2" charset="2"/>
              <a:buChar char="ü"/>
            </a:pP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Use of standard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hours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instead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of actual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when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latter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are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higher</a:t>
            </a:r>
            <a:endParaRPr lang="es-ES" sz="2400" b="1" dirty="0" smtClean="0">
              <a:solidFill>
                <a:schemeClr val="accent4"/>
              </a:solidFill>
              <a:latin typeface="Estrangelo Edessa" pitchFamily="66" charset="0"/>
              <a:cs typeface="Estrangelo Edessa" pitchFamily="66" charset="0"/>
            </a:endParaRPr>
          </a:p>
          <a:p>
            <a:pPr marL="342900" indent="-342900">
              <a:buFont typeface="Wingdings" pitchFamily="2" charset="2"/>
              <a:buChar char="ü"/>
            </a:pP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Use of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billable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hours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instead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of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productive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hours</a:t>
            </a:r>
            <a:endParaRPr lang="es-ES" sz="2400" b="1" dirty="0" smtClean="0">
              <a:solidFill>
                <a:schemeClr val="accent4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grpSp>
        <p:nvGrpSpPr>
          <p:cNvPr id="57" name="Arrow - Productive hours"/>
          <p:cNvGrpSpPr/>
          <p:nvPr/>
        </p:nvGrpSpPr>
        <p:grpSpPr>
          <a:xfrm>
            <a:off x="6209420" y="3612776"/>
            <a:ext cx="415498" cy="1090586"/>
            <a:chOff x="3194311" y="3368792"/>
            <a:chExt cx="415498" cy="923330"/>
          </a:xfrm>
        </p:grpSpPr>
        <p:sp>
          <p:nvSpPr>
            <p:cNvPr id="58" name="-"/>
            <p:cNvSpPr/>
            <p:nvPr/>
          </p:nvSpPr>
          <p:spPr>
            <a:xfrm>
              <a:off x="3194311" y="3368792"/>
              <a:ext cx="415498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54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000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-</a:t>
              </a:r>
              <a:endParaRPr lang="en-US" sz="54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cxnSp>
          <p:nvCxnSpPr>
            <p:cNvPr id="59" name="Arrow - Productive hours"/>
            <p:cNvCxnSpPr/>
            <p:nvPr/>
          </p:nvCxnSpPr>
          <p:spPr>
            <a:xfrm flipH="1" flipV="1">
              <a:off x="3608295" y="3368792"/>
              <a:ext cx="1514" cy="637549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6BFA-6285-4B5A-AE94-69B3F3239519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7213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3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2" grpId="0"/>
      <p:bldP spid="25" grpId="0" animBg="1"/>
      <p:bldP spid="40" grpId="0" animBg="1"/>
      <p:bldP spid="40" grpId="1" animBg="1"/>
      <p:bldP spid="24" grpId="0" animBg="1"/>
      <p:bldP spid="21" grpId="0" animBg="1"/>
      <p:bldP spid="49" grpId="0" animBg="1"/>
      <p:bldP spid="20" grpId="0" animBg="1"/>
      <p:bldP spid="20" grpId="3" animBg="1"/>
      <p:bldP spid="5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Acceptability criteria 4"/>
          <p:cNvSpPr/>
          <p:nvPr/>
        </p:nvSpPr>
        <p:spPr>
          <a:xfrm>
            <a:off x="251013" y="5531221"/>
            <a:ext cx="8256493" cy="672352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342900" indent="-342900">
              <a:buFont typeface="Wingdings" pitchFamily="2" charset="2"/>
              <a:buChar char="ü"/>
            </a:pPr>
            <a:r>
              <a:rPr lang="en-GB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Number </a:t>
            </a:r>
            <a:r>
              <a:rPr lang="en-GB" sz="2000" b="1" dirty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of productive hours </a:t>
            </a:r>
            <a:r>
              <a:rPr lang="en-GB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shall correspond to </a:t>
            </a:r>
            <a:r>
              <a:rPr lang="en-GB" sz="2400" b="1" dirty="0" smtClean="0">
                <a:solidFill>
                  <a:srgbClr val="FF0000"/>
                </a:solidFill>
                <a:latin typeface="Estrangelo Edessa" pitchFamily="66" charset="0"/>
                <a:cs typeface="Estrangelo Edessa" pitchFamily="66" charset="0"/>
              </a:rPr>
              <a:t>usual </a:t>
            </a:r>
            <a:r>
              <a:rPr lang="en-GB" sz="2400" b="1" dirty="0">
                <a:solidFill>
                  <a:srgbClr val="FF0000"/>
                </a:solidFill>
                <a:latin typeface="Estrangelo Edessa" pitchFamily="66" charset="0"/>
                <a:cs typeface="Estrangelo Edessa" pitchFamily="66" charset="0"/>
              </a:rPr>
              <a:t>management practice</a:t>
            </a:r>
            <a:r>
              <a:rPr lang="en-GB" sz="2000" b="1" dirty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of </a:t>
            </a:r>
            <a:r>
              <a:rPr lang="en-GB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the beneficiary and reflects its actual </a:t>
            </a:r>
            <a:r>
              <a:rPr lang="en-GB" sz="2000" b="1" dirty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working </a:t>
            </a:r>
            <a:r>
              <a:rPr lang="en-GB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standards</a:t>
            </a:r>
            <a:endParaRPr lang="en-GB" sz="2000" b="1" dirty="0">
              <a:solidFill>
                <a:schemeClr val="accent4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18" name="Acceptability criteria 3"/>
          <p:cNvSpPr/>
          <p:nvPr/>
        </p:nvSpPr>
        <p:spPr>
          <a:xfrm>
            <a:off x="251013" y="4625787"/>
            <a:ext cx="8256494" cy="672352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342900" indent="-342900">
              <a:buFont typeface="Wingdings" pitchFamily="2" charset="2"/>
              <a:buChar char="ü"/>
            </a:pPr>
            <a:r>
              <a:rPr lang="en-GB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They </a:t>
            </a:r>
            <a:r>
              <a:rPr lang="en-GB" sz="2400" b="1" dirty="0" smtClean="0">
                <a:solidFill>
                  <a:srgbClr val="FF0000"/>
                </a:solidFill>
                <a:latin typeface="Estrangelo Edessa" pitchFamily="66" charset="0"/>
                <a:cs typeface="Estrangelo Edessa" pitchFamily="66" charset="0"/>
              </a:rPr>
              <a:t>exclude</a:t>
            </a:r>
            <a:r>
              <a:rPr lang="en-GB" sz="2000" b="1" dirty="0" smtClean="0">
                <a:solidFill>
                  <a:srgbClr val="FF0000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n-GB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any </a:t>
            </a:r>
            <a:r>
              <a:rPr lang="en-GB" sz="2400" b="1" dirty="0">
                <a:solidFill>
                  <a:srgbClr val="FF0000"/>
                </a:solidFill>
                <a:latin typeface="Estrangelo Edessa" pitchFamily="66" charset="0"/>
                <a:cs typeface="Estrangelo Edessa" pitchFamily="66" charset="0"/>
              </a:rPr>
              <a:t>ineligible cost </a:t>
            </a:r>
            <a:r>
              <a:rPr lang="en-GB" sz="2400" b="1" dirty="0" smtClean="0">
                <a:solidFill>
                  <a:srgbClr val="FF0000"/>
                </a:solidFill>
                <a:latin typeface="Estrangelo Edessa" pitchFamily="66" charset="0"/>
                <a:cs typeface="Estrangelo Edessa" pitchFamily="66" charset="0"/>
              </a:rPr>
              <a:t>item</a:t>
            </a:r>
            <a:r>
              <a:rPr lang="en-GB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and </a:t>
            </a:r>
            <a:r>
              <a:rPr lang="en-GB" sz="2400" b="1" dirty="0">
                <a:solidFill>
                  <a:srgbClr val="FF0000"/>
                </a:solidFill>
                <a:latin typeface="Estrangelo Edessa" pitchFamily="66" charset="0"/>
                <a:cs typeface="Estrangelo Edessa" pitchFamily="66" charset="0"/>
              </a:rPr>
              <a:t>any </a:t>
            </a:r>
            <a:r>
              <a:rPr lang="en-GB" sz="2400" b="1" dirty="0" smtClean="0">
                <a:solidFill>
                  <a:srgbClr val="FF0000"/>
                </a:solidFill>
                <a:latin typeface="Estrangelo Edessa" pitchFamily="66" charset="0"/>
                <a:cs typeface="Estrangelo Edessa" pitchFamily="66" charset="0"/>
              </a:rPr>
              <a:t>cost </a:t>
            </a:r>
            <a:r>
              <a:rPr lang="en-GB" sz="2400" b="1" dirty="0">
                <a:solidFill>
                  <a:srgbClr val="FF0000"/>
                </a:solidFill>
                <a:latin typeface="Estrangelo Edessa" pitchFamily="66" charset="0"/>
                <a:cs typeface="Estrangelo Edessa" pitchFamily="66" charset="0"/>
              </a:rPr>
              <a:t>claimed under other costs categories</a:t>
            </a:r>
            <a:r>
              <a:rPr lang="en-GB" sz="2000" b="1" dirty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n-GB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in order </a:t>
            </a:r>
            <a:r>
              <a:rPr lang="en-GB" sz="2000" b="1" dirty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to avoid double </a:t>
            </a:r>
            <a:r>
              <a:rPr lang="en-GB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funding</a:t>
            </a:r>
            <a:endParaRPr lang="en-GB" sz="2000" b="1" dirty="0">
              <a:solidFill>
                <a:schemeClr val="accent4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17" name="Acceptability criteria 2"/>
          <p:cNvSpPr/>
          <p:nvPr/>
        </p:nvSpPr>
        <p:spPr>
          <a:xfrm>
            <a:off x="251013" y="3783106"/>
            <a:ext cx="8256493" cy="672352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342900" indent="-342900">
              <a:buFont typeface="Wingdings" pitchFamily="2" charset="2"/>
              <a:buChar char="ü"/>
            </a:pPr>
            <a:r>
              <a:rPr lang="en-GB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Based on the </a:t>
            </a:r>
            <a:r>
              <a:rPr lang="en-GB" sz="2400" b="1" dirty="0">
                <a:solidFill>
                  <a:srgbClr val="FF0000"/>
                </a:solidFill>
                <a:latin typeface="Estrangelo Edessa" pitchFamily="66" charset="0"/>
                <a:cs typeface="Estrangelo Edessa" pitchFamily="66" charset="0"/>
              </a:rPr>
              <a:t>actual</a:t>
            </a:r>
            <a:r>
              <a:rPr lang="en-GB" sz="2000" b="1" dirty="0">
                <a:solidFill>
                  <a:srgbClr val="FF0000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n-GB" sz="2000" b="1" dirty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personnel costs of the beneficiary </a:t>
            </a:r>
            <a:r>
              <a:rPr lang="en-GB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as registered </a:t>
            </a:r>
            <a:r>
              <a:rPr lang="en-GB" sz="2000" b="1" dirty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in its statutory accounts, </a:t>
            </a:r>
            <a:r>
              <a:rPr lang="en-GB" sz="2400" b="1" dirty="0">
                <a:solidFill>
                  <a:srgbClr val="FF0000"/>
                </a:solidFill>
                <a:latin typeface="Estrangelo Edessa" pitchFamily="66" charset="0"/>
                <a:cs typeface="Estrangelo Edessa" pitchFamily="66" charset="0"/>
              </a:rPr>
              <a:t>without estimated or budgeted </a:t>
            </a:r>
            <a:r>
              <a:rPr lang="en-GB" sz="2400" b="1" dirty="0" smtClean="0">
                <a:solidFill>
                  <a:srgbClr val="FF0000"/>
                </a:solidFill>
                <a:latin typeface="Estrangelo Edessa" pitchFamily="66" charset="0"/>
                <a:cs typeface="Estrangelo Edessa" pitchFamily="66" charset="0"/>
              </a:rPr>
              <a:t>elements</a:t>
            </a:r>
            <a:endParaRPr lang="en-GB" sz="2000" b="1" dirty="0">
              <a:solidFill>
                <a:srgbClr val="FF0000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12" name="Acceptability criteria 1"/>
          <p:cNvSpPr/>
          <p:nvPr/>
        </p:nvSpPr>
        <p:spPr>
          <a:xfrm>
            <a:off x="251013" y="2913530"/>
            <a:ext cx="8256494" cy="672352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342900" indent="-342900">
              <a:buFont typeface="Wingdings" pitchFamily="2" charset="2"/>
              <a:buChar char="ü"/>
            </a:pPr>
            <a:r>
              <a:rPr lang="en-GB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Based on the </a:t>
            </a:r>
            <a:r>
              <a:rPr lang="en-GB" sz="2400" b="1" dirty="0" smtClean="0">
                <a:solidFill>
                  <a:srgbClr val="FF0000"/>
                </a:solidFill>
                <a:latin typeface="Estrangelo Edessa" pitchFamily="66" charset="0"/>
                <a:cs typeface="Estrangelo Edessa" pitchFamily="66" charset="0"/>
              </a:rPr>
              <a:t>usual cost </a:t>
            </a:r>
            <a:r>
              <a:rPr lang="en-GB" sz="2400" b="1" dirty="0">
                <a:solidFill>
                  <a:srgbClr val="FF0000"/>
                </a:solidFill>
                <a:latin typeface="Estrangelo Edessa" pitchFamily="66" charset="0"/>
                <a:cs typeface="Estrangelo Edessa" pitchFamily="66" charset="0"/>
              </a:rPr>
              <a:t>accounting </a:t>
            </a:r>
            <a:r>
              <a:rPr lang="en-GB" sz="2400" b="1" dirty="0" smtClean="0">
                <a:solidFill>
                  <a:srgbClr val="FF0000"/>
                </a:solidFill>
                <a:latin typeface="Estrangelo Edessa" pitchFamily="66" charset="0"/>
                <a:cs typeface="Estrangelo Edessa" pitchFamily="66" charset="0"/>
              </a:rPr>
              <a:t>practice </a:t>
            </a:r>
            <a:r>
              <a:rPr lang="en-GB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of the beneficiary and consistently </a:t>
            </a:r>
            <a:r>
              <a:rPr lang="en-GB" sz="2000" b="1" dirty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applied to </a:t>
            </a:r>
            <a:r>
              <a:rPr lang="en-GB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their participations in the Framework Programme</a:t>
            </a:r>
            <a:endParaRPr lang="en-GB" sz="2000" b="1" dirty="0">
              <a:solidFill>
                <a:schemeClr val="accent4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7" name="Acceptability criteria"/>
          <p:cNvSpPr/>
          <p:nvPr/>
        </p:nvSpPr>
        <p:spPr>
          <a:xfrm>
            <a:off x="550877" y="2008094"/>
            <a:ext cx="7956629" cy="681318"/>
          </a:xfrm>
          <a:prstGeom prst="roundRect">
            <a:avLst/>
          </a:prstGeom>
          <a:solidFill>
            <a:schemeClr val="accent1">
              <a:lumMod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28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Acceptability</a:t>
            </a:r>
            <a:r>
              <a:rPr lang="es-ES" sz="28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8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criteria</a:t>
            </a:r>
            <a:r>
              <a:rPr lang="es-ES" sz="28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8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for</a:t>
            </a:r>
            <a:r>
              <a:rPr lang="es-ES" sz="28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8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average</a:t>
            </a:r>
            <a:r>
              <a:rPr lang="es-ES" sz="28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8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personnel</a:t>
            </a:r>
            <a:r>
              <a:rPr lang="es-ES" sz="28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8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costs</a:t>
            </a:r>
            <a:endParaRPr lang="en-GB" sz="28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65" y="47252"/>
            <a:ext cx="9063317" cy="747338"/>
          </a:xfr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r" defTabSz="457200"/>
            <a:r>
              <a:rPr lang="es-ES" sz="4300" kern="1200" dirty="0" err="1" smtClean="0">
                <a:solidFill>
                  <a:srgbClr val="A6CEA8"/>
                </a:solidFill>
              </a:rPr>
              <a:t>Average</a:t>
            </a:r>
            <a:r>
              <a:rPr lang="es-ES" sz="4300" kern="1200" dirty="0" smtClean="0">
                <a:solidFill>
                  <a:srgbClr val="A6CEA8"/>
                </a:solidFill>
              </a:rPr>
              <a:t>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personnel</a:t>
            </a:r>
            <a:r>
              <a:rPr lang="es-ES" sz="4300" kern="1200" dirty="0" smtClean="0">
                <a:solidFill>
                  <a:srgbClr val="A6CEA8"/>
                </a:solidFill>
              </a:rPr>
              <a:t>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costs</a:t>
            </a:r>
            <a:endParaRPr lang="en-GB" sz="4300" kern="1200" dirty="0">
              <a:solidFill>
                <a:srgbClr val="A6CEA8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6BFA-6285-4B5A-AE94-69B3F3239519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7974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18" grpId="0"/>
      <p:bldP spid="17" grpId="0"/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lden rule"/>
          <p:cNvSpPr/>
          <p:nvPr/>
        </p:nvSpPr>
        <p:spPr>
          <a:xfrm>
            <a:off x="1147483" y="2008094"/>
            <a:ext cx="7360024" cy="681318"/>
          </a:xfrm>
          <a:prstGeom prst="roundRect">
            <a:avLst/>
          </a:prstGeom>
          <a:solidFill>
            <a:schemeClr val="accent1">
              <a:lumMod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SME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owners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and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other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natural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person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who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do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not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receive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a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salary</a:t>
            </a:r>
            <a:endParaRPr lang="en-GB" sz="2000" b="1" dirty="0"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65" y="47252"/>
            <a:ext cx="9063317" cy="747338"/>
          </a:xfr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r" defTabSz="457200"/>
            <a:r>
              <a:rPr lang="es-ES" sz="4300" kern="1200" dirty="0" smtClean="0">
                <a:solidFill>
                  <a:srgbClr val="A6CEA8"/>
                </a:solidFill>
              </a:rPr>
              <a:t>SME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owners</a:t>
            </a:r>
            <a:endParaRPr lang="en-GB" sz="4300" kern="1200" dirty="0">
              <a:solidFill>
                <a:srgbClr val="A6CEA8"/>
              </a:solidFill>
            </a:endParaRPr>
          </a:p>
        </p:txBody>
      </p:sp>
      <p:pic>
        <p:nvPicPr>
          <p:cNvPr id="7172" name="Picture 4" descr="C:\Users\requean\AppData\Local\Microsoft\Windows\Temporary Internet Files\Content.IE5\I89HFU8I\MC900059398[1]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265" y="1717380"/>
            <a:ext cx="1084013" cy="1083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="/>
          <p:cNvSpPr/>
          <p:nvPr/>
        </p:nvSpPr>
        <p:spPr>
          <a:xfrm>
            <a:off x="2106708" y="4141431"/>
            <a:ext cx="5886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=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cxnSp>
        <p:nvCxnSpPr>
          <p:cNvPr id="21" name="Straight Connector 20"/>
          <p:cNvCxnSpPr>
            <a:endCxn id="22" idx="1"/>
          </p:cNvCxnSpPr>
          <p:nvPr/>
        </p:nvCxnSpPr>
        <p:spPr>
          <a:xfrm>
            <a:off x="2802909" y="4603097"/>
            <a:ext cx="3588741" cy="10090"/>
          </a:xfrm>
          <a:prstGeom prst="line">
            <a:avLst/>
          </a:prstGeom>
          <a:ln w="25400">
            <a:solidFill>
              <a:schemeClr val="tx2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X"/>
          <p:cNvSpPr/>
          <p:nvPr/>
        </p:nvSpPr>
        <p:spPr>
          <a:xfrm>
            <a:off x="6391650" y="4259244"/>
            <a:ext cx="526105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X</a:t>
            </a:r>
            <a:endParaRPr lang="en-US" sz="40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5" name="Productive hours. Normal"/>
          <p:cNvSpPr/>
          <p:nvPr/>
        </p:nvSpPr>
        <p:spPr>
          <a:xfrm>
            <a:off x="3682879" y="4707335"/>
            <a:ext cx="1828800" cy="590806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1 575</a:t>
            </a:r>
            <a:endParaRPr lang="en-GB" sz="32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26" name="Annual costs. Normal"/>
          <p:cNvSpPr/>
          <p:nvPr/>
        </p:nvSpPr>
        <p:spPr>
          <a:xfrm>
            <a:off x="2695333" y="2800829"/>
            <a:ext cx="3786149" cy="1698031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Annual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living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allowance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corresponding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to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appropriate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research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category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published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in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‘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People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’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Work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Programme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of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year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of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publication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of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call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to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which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proposal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has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been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submitted</a:t>
            </a:r>
            <a:endParaRPr lang="en-GB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27" name="Personnel costs. Normal"/>
          <p:cNvSpPr/>
          <p:nvPr/>
        </p:nvSpPr>
        <p:spPr>
          <a:xfrm>
            <a:off x="161365" y="4151522"/>
            <a:ext cx="1837765" cy="903149"/>
          </a:xfrm>
          <a:prstGeom prst="roundRect">
            <a:avLst/>
          </a:prstGeom>
          <a:solidFill>
            <a:schemeClr val="accent1">
              <a:lumMod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Hourly</a:t>
            </a:r>
            <a:r>
              <a:rPr lang="es-ES" sz="32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3200" b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rate</a:t>
            </a:r>
            <a:endParaRPr lang="en-GB" sz="32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cxnSp>
        <p:nvCxnSpPr>
          <p:cNvPr id="28" name="Straight Connector 27"/>
          <p:cNvCxnSpPr/>
          <p:nvPr/>
        </p:nvCxnSpPr>
        <p:spPr>
          <a:xfrm flipV="1">
            <a:off x="6989473" y="4585126"/>
            <a:ext cx="1925795" cy="1758"/>
          </a:xfrm>
          <a:prstGeom prst="line">
            <a:avLst/>
          </a:prstGeom>
          <a:ln w="25400">
            <a:solidFill>
              <a:schemeClr val="tx2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Productive hours. Normal"/>
          <p:cNvSpPr/>
          <p:nvPr/>
        </p:nvSpPr>
        <p:spPr>
          <a:xfrm>
            <a:off x="7439207" y="4707334"/>
            <a:ext cx="1026325" cy="590807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100</a:t>
            </a:r>
            <a:endParaRPr lang="en-GB" sz="32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30" name="Annual costs. Normal"/>
          <p:cNvSpPr/>
          <p:nvPr/>
        </p:nvSpPr>
        <p:spPr>
          <a:xfrm>
            <a:off x="6989472" y="2800829"/>
            <a:ext cx="1925795" cy="1686637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Country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correction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factor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published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in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same</a:t>
            </a:r>
            <a:r>
              <a:rPr lang="es-ES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document</a:t>
            </a:r>
            <a:endParaRPr lang="en-GB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6BFA-6285-4B5A-AE94-69B3F3239519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4158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2" grpId="0"/>
      <p:bldP spid="25" grpId="0" animBg="1"/>
      <p:bldP spid="26" grpId="0" animBg="1"/>
      <p:bldP spid="27" grpId="0" animBg="1"/>
      <p:bldP spid="29" grpId="0" animBg="1"/>
      <p:bldP spid="3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100"/>
          <p:cNvSpPr/>
          <p:nvPr/>
        </p:nvSpPr>
        <p:spPr>
          <a:xfrm>
            <a:off x="7471200" y="4931227"/>
            <a:ext cx="1026325" cy="599773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100</a:t>
            </a:r>
            <a:endParaRPr lang="en-GB" sz="32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cxnSp>
        <p:nvCxnSpPr>
          <p:cNvPr id="28" name="Straight Connector 27"/>
          <p:cNvCxnSpPr/>
          <p:nvPr/>
        </p:nvCxnSpPr>
        <p:spPr>
          <a:xfrm flipV="1">
            <a:off x="7021466" y="4809019"/>
            <a:ext cx="1925795" cy="1758"/>
          </a:xfrm>
          <a:prstGeom prst="line">
            <a:avLst/>
          </a:prstGeom>
          <a:ln w="25400">
            <a:solidFill>
              <a:schemeClr val="tx2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ountry factor"/>
          <p:cNvSpPr/>
          <p:nvPr/>
        </p:nvSpPr>
        <p:spPr>
          <a:xfrm>
            <a:off x="7021465" y="4167965"/>
            <a:ext cx="1925795" cy="543393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106.9</a:t>
            </a:r>
            <a:endParaRPr lang="en-GB" sz="32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22" name="X"/>
          <p:cNvSpPr/>
          <p:nvPr/>
        </p:nvSpPr>
        <p:spPr>
          <a:xfrm>
            <a:off x="6423643" y="4483137"/>
            <a:ext cx="526105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X</a:t>
            </a:r>
            <a:endParaRPr lang="en-US" sz="40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5" name="1575l"/>
          <p:cNvSpPr/>
          <p:nvPr/>
        </p:nvSpPr>
        <p:spPr>
          <a:xfrm>
            <a:off x="3714872" y="4931228"/>
            <a:ext cx="1828800" cy="599772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1 575</a:t>
            </a:r>
            <a:endParaRPr lang="en-GB" sz="32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cxnSp>
        <p:nvCxnSpPr>
          <p:cNvPr id="21" name="Straight Connector 20"/>
          <p:cNvCxnSpPr/>
          <p:nvPr/>
        </p:nvCxnSpPr>
        <p:spPr>
          <a:xfrm flipV="1">
            <a:off x="2834902" y="4820412"/>
            <a:ext cx="3405018" cy="6577"/>
          </a:xfrm>
          <a:prstGeom prst="line">
            <a:avLst/>
          </a:prstGeom>
          <a:ln w="25400">
            <a:solidFill>
              <a:schemeClr val="tx2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Living allowance"/>
          <p:cNvSpPr/>
          <p:nvPr/>
        </p:nvSpPr>
        <p:spPr>
          <a:xfrm>
            <a:off x="2834901" y="4167965"/>
            <a:ext cx="3405019" cy="554787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GB" sz="32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58 500 €/year</a:t>
            </a:r>
            <a:endParaRPr lang="en-GB" sz="32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20" name="="/>
          <p:cNvSpPr/>
          <p:nvPr/>
        </p:nvSpPr>
        <p:spPr>
          <a:xfrm>
            <a:off x="2138701" y="4365324"/>
            <a:ext cx="5886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=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7" name="Hourly rate"/>
          <p:cNvSpPr/>
          <p:nvPr/>
        </p:nvSpPr>
        <p:spPr>
          <a:xfrm>
            <a:off x="193358" y="4375415"/>
            <a:ext cx="1837765" cy="903149"/>
          </a:xfrm>
          <a:prstGeom prst="roundRect">
            <a:avLst/>
          </a:prstGeom>
          <a:solidFill>
            <a:schemeClr val="accent1">
              <a:lumMod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39.71 €/h</a:t>
            </a:r>
            <a:endParaRPr lang="en-GB" sz="32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14" name="Example"/>
          <p:cNvSpPr/>
          <p:nvPr/>
        </p:nvSpPr>
        <p:spPr>
          <a:xfrm>
            <a:off x="1407458" y="1906919"/>
            <a:ext cx="7377953" cy="704370"/>
          </a:xfrm>
          <a:prstGeom prst="roundRect">
            <a:avLst/>
          </a:prstGeom>
          <a:solidFill>
            <a:srgbClr val="00B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Example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:  </a:t>
            </a:r>
            <a:r>
              <a:rPr lang="es-ES" sz="2000" dirty="0" smtClean="0">
                <a:latin typeface="Estrangelo Edessa" pitchFamily="66" charset="0"/>
                <a:cs typeface="Estrangelo Edessa" pitchFamily="66" charset="0"/>
              </a:rPr>
              <a:t>SME </a:t>
            </a:r>
            <a:r>
              <a:rPr lang="es-ES" sz="2000" dirty="0" err="1" smtClean="0">
                <a:latin typeface="Estrangelo Edessa" pitchFamily="66" charset="0"/>
                <a:cs typeface="Estrangelo Edessa" pitchFamily="66" charset="0"/>
              </a:rPr>
              <a:t>owner</a:t>
            </a:r>
            <a:r>
              <a:rPr lang="es-ES" sz="2000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dirty="0" err="1" smtClean="0">
                <a:latin typeface="Estrangelo Edessa" pitchFamily="66" charset="0"/>
                <a:cs typeface="Estrangelo Edessa" pitchFamily="66" charset="0"/>
              </a:rPr>
              <a:t>without</a:t>
            </a:r>
            <a:r>
              <a:rPr lang="es-ES" sz="2000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dirty="0" err="1" smtClean="0">
                <a:latin typeface="Estrangelo Edessa" pitchFamily="66" charset="0"/>
                <a:cs typeface="Estrangelo Edessa" pitchFamily="66" charset="0"/>
              </a:rPr>
              <a:t>salary</a:t>
            </a:r>
            <a:r>
              <a:rPr lang="es-ES" sz="2000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dirty="0" err="1" smtClean="0">
                <a:latin typeface="Estrangelo Edessa" pitchFamily="66" charset="0"/>
                <a:cs typeface="Estrangelo Edessa" pitchFamily="66" charset="0"/>
              </a:rPr>
              <a:t>from</a:t>
            </a:r>
            <a:r>
              <a:rPr lang="es-ES" sz="2000" dirty="0" smtClean="0">
                <a:latin typeface="Estrangelo Edessa" pitchFamily="66" charset="0"/>
                <a:cs typeface="Estrangelo Edessa" pitchFamily="66" charset="0"/>
              </a:rPr>
              <a:t> Austria </a:t>
            </a:r>
            <a:r>
              <a:rPr lang="es-ES" sz="2000" dirty="0" err="1" smtClean="0">
                <a:latin typeface="Estrangelo Edessa" pitchFamily="66" charset="0"/>
                <a:cs typeface="Estrangelo Edessa" pitchFamily="66" charset="0"/>
              </a:rPr>
              <a:t>with</a:t>
            </a:r>
            <a:r>
              <a:rPr lang="es-ES" sz="2000" dirty="0" smtClean="0">
                <a:latin typeface="Estrangelo Edessa" pitchFamily="66" charset="0"/>
                <a:cs typeface="Estrangelo Edessa" pitchFamily="66" charset="0"/>
              </a:rPr>
              <a:t> 5 </a:t>
            </a:r>
            <a:r>
              <a:rPr lang="es-ES" sz="2000" dirty="0" err="1" smtClean="0">
                <a:latin typeface="Estrangelo Edessa" pitchFamily="66" charset="0"/>
                <a:cs typeface="Estrangelo Edessa" pitchFamily="66" charset="0"/>
              </a:rPr>
              <a:t>years</a:t>
            </a:r>
            <a:r>
              <a:rPr lang="es-ES" sz="2000" dirty="0" smtClean="0">
                <a:latin typeface="Estrangelo Edessa" pitchFamily="66" charset="0"/>
                <a:cs typeface="Estrangelo Edessa" pitchFamily="66" charset="0"/>
              </a:rPr>
              <a:t> of </a:t>
            </a:r>
            <a:r>
              <a:rPr lang="es-ES" sz="2000" dirty="0" err="1" smtClean="0">
                <a:latin typeface="Estrangelo Edessa" pitchFamily="66" charset="0"/>
                <a:cs typeface="Estrangelo Edessa" pitchFamily="66" charset="0"/>
              </a:rPr>
              <a:t>experience</a:t>
            </a:r>
            <a:r>
              <a:rPr lang="es-ES" sz="2000" dirty="0" smtClean="0">
                <a:latin typeface="Estrangelo Edessa" pitchFamily="66" charset="0"/>
                <a:cs typeface="Estrangelo Edessa" pitchFamily="66" charset="0"/>
              </a:rPr>
              <a:t> at </a:t>
            </a:r>
            <a:r>
              <a:rPr lang="es-ES" sz="2000" dirty="0" err="1" smtClean="0"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sz="2000" dirty="0" smtClean="0">
                <a:latin typeface="Estrangelo Edessa" pitchFamily="66" charset="0"/>
                <a:cs typeface="Estrangelo Edessa" pitchFamily="66" charset="0"/>
              </a:rPr>
              <a:t> time of </a:t>
            </a:r>
            <a:r>
              <a:rPr lang="es-ES" sz="2000" dirty="0" err="1" smtClean="0">
                <a:latin typeface="Estrangelo Edessa" pitchFamily="66" charset="0"/>
                <a:cs typeface="Estrangelo Edessa" pitchFamily="66" charset="0"/>
              </a:rPr>
              <a:t>deadline</a:t>
            </a:r>
            <a:r>
              <a:rPr lang="es-ES" sz="2000" dirty="0" smtClean="0">
                <a:latin typeface="Estrangelo Edessa" pitchFamily="66" charset="0"/>
                <a:cs typeface="Estrangelo Edessa" pitchFamily="66" charset="0"/>
              </a:rPr>
              <a:t> of </a:t>
            </a:r>
            <a:r>
              <a:rPr lang="es-ES" sz="2000" dirty="0" err="1" smtClean="0">
                <a:latin typeface="Estrangelo Edessa" pitchFamily="66" charset="0"/>
                <a:cs typeface="Estrangelo Edessa" pitchFamily="66" charset="0"/>
              </a:rPr>
              <a:t>submission</a:t>
            </a:r>
            <a:r>
              <a:rPr lang="es-ES" sz="2000" dirty="0" smtClean="0">
                <a:latin typeface="Estrangelo Edessa" pitchFamily="66" charset="0"/>
                <a:cs typeface="Estrangelo Edessa" pitchFamily="66" charset="0"/>
              </a:rPr>
              <a:t> of a </a:t>
            </a:r>
            <a:r>
              <a:rPr lang="es-ES" sz="2000" dirty="0" err="1" smtClean="0">
                <a:latin typeface="Estrangelo Edessa" pitchFamily="66" charset="0"/>
                <a:cs typeface="Estrangelo Edessa" pitchFamily="66" charset="0"/>
              </a:rPr>
              <a:t>proposal</a:t>
            </a:r>
            <a:r>
              <a:rPr lang="es-ES" sz="2000" dirty="0" smtClean="0">
                <a:latin typeface="Estrangelo Edessa" pitchFamily="66" charset="0"/>
                <a:cs typeface="Estrangelo Edessa" pitchFamily="66" charset="0"/>
              </a:rPr>
              <a:t> 2011 </a:t>
            </a:r>
            <a:endParaRPr lang="en-GB" sz="2000" b="1" dirty="0">
              <a:latin typeface="Estrangelo Edessa" pitchFamily="66" charset="0"/>
              <a:cs typeface="Estrangelo Edessa" pitchFamily="66" charset="0"/>
            </a:endParaRPr>
          </a:p>
        </p:txBody>
      </p:sp>
      <p:pic>
        <p:nvPicPr>
          <p:cNvPr id="7172" name="Picture 4" descr="C:\Users\requean\AppData\Local\Microsoft\Windows\Temporary Internet Files\Content.IE5\I89HFU8I\MC900059398[1]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265" y="1717380"/>
            <a:ext cx="1084013" cy="1083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65" y="47252"/>
            <a:ext cx="9063317" cy="747338"/>
          </a:xfr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r" defTabSz="457200"/>
            <a:r>
              <a:rPr lang="es-ES" sz="4300" kern="1200" dirty="0" smtClean="0">
                <a:solidFill>
                  <a:srgbClr val="A6CEA8"/>
                </a:solidFill>
              </a:rPr>
              <a:t>SME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owners</a:t>
            </a:r>
            <a:endParaRPr lang="en-GB" sz="4300" kern="1200" dirty="0">
              <a:solidFill>
                <a:srgbClr val="A6CEA8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6BFA-6285-4B5A-AE94-69B3F3239519}" type="slidenum">
              <a:rPr lang="en-GB" smtClean="0"/>
              <a:pPr/>
              <a:t>14</a:t>
            </a:fld>
            <a:endParaRPr lang="en-GB"/>
          </a:p>
        </p:txBody>
      </p:sp>
      <p:grpSp>
        <p:nvGrpSpPr>
          <p:cNvPr id="4" name="Group 3"/>
          <p:cNvGrpSpPr/>
          <p:nvPr/>
        </p:nvGrpSpPr>
        <p:grpSpPr>
          <a:xfrm>
            <a:off x="2500048" y="2931460"/>
            <a:ext cx="4053152" cy="1192306"/>
            <a:chOff x="6700174" y="2913530"/>
            <a:chExt cx="4053152" cy="1192306"/>
          </a:xfrm>
        </p:grpSpPr>
        <p:pic>
          <p:nvPicPr>
            <p:cNvPr id="17" name="Picture 4" descr="C:\Users\requean\AppData\Local\Microsoft\Windows\Temporary Internet Files\Content.IE5\PN37ILQ6\MC900292594[1].wmf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00174" y="3247428"/>
              <a:ext cx="435159" cy="5424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6" name="Example 1"/>
            <p:cNvSpPr/>
            <p:nvPr/>
          </p:nvSpPr>
          <p:spPr>
            <a:xfrm>
              <a:off x="7035027" y="2913530"/>
              <a:ext cx="3718299" cy="1192306"/>
            </a:xfrm>
            <a:prstGeom prst="round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Use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the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  <a:hlinkClick r:id="rId5"/>
                </a:rPr>
                <a:t>tool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  <a:hlinkClick r:id="rId5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available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at 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  <a:hlinkClick r:id="rId6"/>
                </a:rPr>
                <a:t>CORDIS</a:t>
              </a:r>
              <a:endParaRPr lang="en-GB" sz="2000" b="1" dirty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49671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0" grpId="0" animBg="1"/>
      <p:bldP spid="22" grpId="0"/>
      <p:bldP spid="25" grpId="0" animBg="1"/>
      <p:bldP spid="26" grpId="0" animBg="1"/>
      <p:bldP spid="20" grpId="0"/>
      <p:bldP spid="2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Example"/>
          <p:cNvSpPr/>
          <p:nvPr/>
        </p:nvSpPr>
        <p:spPr>
          <a:xfrm>
            <a:off x="788894" y="2301366"/>
            <a:ext cx="7897906" cy="1643105"/>
          </a:xfrm>
          <a:prstGeom prst="roundRect">
            <a:avLst/>
          </a:prstGeom>
          <a:solidFill>
            <a:srgbClr val="00B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r>
              <a:rPr lang="es-ES" b="1" dirty="0" err="1">
                <a:solidFill>
                  <a:schemeClr val="accent2">
                    <a:lumMod val="75000"/>
                  </a:schemeClr>
                </a:solidFill>
                <a:latin typeface="Estrangelo Edessa" panose="03080600000000000000" pitchFamily="66" charset="0"/>
                <a:cs typeface="Estrangelo Edessa" panose="03080600000000000000" pitchFamily="66" charset="0"/>
              </a:rPr>
              <a:t>Travel</a:t>
            </a:r>
            <a:r>
              <a:rPr lang="es-ES" b="1" dirty="0">
                <a:solidFill>
                  <a:schemeClr val="accent2">
                    <a:lumMod val="75000"/>
                  </a:schemeClr>
                </a:solidFill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s-ES" b="1" dirty="0" err="1">
                <a:solidFill>
                  <a:schemeClr val="accent2">
                    <a:lumMod val="75000"/>
                  </a:schemeClr>
                </a:solidFill>
                <a:latin typeface="Estrangelo Edessa" panose="03080600000000000000" pitchFamily="66" charset="0"/>
                <a:cs typeface="Estrangelo Edessa" panose="03080600000000000000" pitchFamily="66" charset="0"/>
              </a:rPr>
              <a:t>costs</a:t>
            </a:r>
            <a:endParaRPr lang="en-GB" b="1" dirty="0">
              <a:solidFill>
                <a:schemeClr val="accent2">
                  <a:lumMod val="75000"/>
                </a:schemeClr>
              </a:solidFill>
              <a:latin typeface="Estrangelo Edessa" panose="03080600000000000000" pitchFamily="66" charset="0"/>
              <a:cs typeface="Estrangelo Edessa" panose="03080600000000000000" pitchFamily="66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Only </a:t>
            </a:r>
            <a:r>
              <a:rPr lang="en-GB" b="1" dirty="0">
                <a:latin typeface="Estrangelo Edessa" panose="03080600000000000000" pitchFamily="66" charset="0"/>
                <a:cs typeface="Estrangelo Edessa" panose="03080600000000000000" pitchFamily="66" charset="0"/>
              </a:rPr>
              <a:t>for </a:t>
            </a:r>
            <a:r>
              <a:rPr lang="en-GB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staff taking part in the project</a:t>
            </a:r>
            <a:endParaRPr lang="en-GB" b="1" dirty="0">
              <a:latin typeface="Estrangelo Edessa" panose="03080600000000000000" pitchFamily="66" charset="0"/>
              <a:cs typeface="Estrangelo Edessa" panose="03080600000000000000" pitchFamily="66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b="1" dirty="0">
                <a:latin typeface="Estrangelo Edessa" panose="03080600000000000000" pitchFamily="66" charset="0"/>
                <a:cs typeface="Estrangelo Edessa" panose="03080600000000000000" pitchFamily="66" charset="0"/>
              </a:rPr>
              <a:t>In case of conferences/seminars: copy of the presentations to show direct link to the project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b="1" dirty="0">
                <a:latin typeface="Estrangelo Edessa" panose="03080600000000000000" pitchFamily="66" charset="0"/>
                <a:cs typeface="Estrangelo Edessa" panose="03080600000000000000" pitchFamily="66" charset="0"/>
              </a:rPr>
              <a:t>Expenses related to daily commute to work are not considered travel costs</a:t>
            </a:r>
            <a:r>
              <a:rPr lang="en-GB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.</a:t>
            </a:r>
            <a:endParaRPr lang="en-GB" b="1" dirty="0">
              <a:latin typeface="Estrangelo Edessa" panose="03080600000000000000" pitchFamily="66" charset="0"/>
              <a:cs typeface="Estrangelo Edessa" panose="03080600000000000000" pitchFamily="66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65" y="47252"/>
            <a:ext cx="9063317" cy="747338"/>
          </a:xfr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r" defTabSz="457200"/>
            <a:r>
              <a:rPr lang="es-ES" sz="4300" kern="1200" dirty="0" err="1" smtClean="0">
                <a:solidFill>
                  <a:srgbClr val="A6CEA8"/>
                </a:solidFill>
              </a:rPr>
              <a:t>Other</a:t>
            </a:r>
            <a:r>
              <a:rPr lang="es-ES" sz="4300" kern="1200" dirty="0" smtClean="0">
                <a:solidFill>
                  <a:srgbClr val="A6CEA8"/>
                </a:solidFill>
              </a:rPr>
              <a:t>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direct</a:t>
            </a:r>
            <a:r>
              <a:rPr lang="es-ES" sz="4300" kern="1200" dirty="0" smtClean="0">
                <a:solidFill>
                  <a:srgbClr val="A6CEA8"/>
                </a:solidFill>
              </a:rPr>
              <a:t>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costs</a:t>
            </a:r>
            <a:endParaRPr lang="en-GB" sz="4300" kern="1200" dirty="0">
              <a:solidFill>
                <a:srgbClr val="A6CEA8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6BFA-6285-4B5A-AE94-69B3F3239519}" type="slidenum">
              <a:rPr lang="en-GB" smtClean="0"/>
              <a:pPr/>
              <a:t>15</a:t>
            </a:fld>
            <a:endParaRPr lang="en-GB"/>
          </a:p>
        </p:txBody>
      </p:sp>
      <p:sp>
        <p:nvSpPr>
          <p:cNvPr id="5" name="Golden rule"/>
          <p:cNvSpPr/>
          <p:nvPr/>
        </p:nvSpPr>
        <p:spPr>
          <a:xfrm>
            <a:off x="788894" y="1226709"/>
            <a:ext cx="7897906" cy="681318"/>
          </a:xfrm>
          <a:prstGeom prst="roundRect">
            <a:avLst/>
          </a:prstGeom>
          <a:solidFill>
            <a:schemeClr val="accent1">
              <a:lumMod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2000" b="1" dirty="0" err="1" smtClean="0">
                <a:solidFill>
                  <a:srgbClr val="FFC000"/>
                </a:solidFill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sz="2000" b="1" dirty="0" smtClean="0">
                <a:solidFill>
                  <a:srgbClr val="FFC000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rgbClr val="FFC000"/>
                </a:solidFill>
                <a:latin typeface="Estrangelo Edessa" pitchFamily="66" charset="0"/>
                <a:cs typeface="Estrangelo Edessa" pitchFamily="66" charset="0"/>
              </a:rPr>
              <a:t>golden</a:t>
            </a:r>
            <a:r>
              <a:rPr lang="es-ES" sz="2000" b="1" dirty="0" smtClean="0">
                <a:solidFill>
                  <a:srgbClr val="FFC000"/>
                </a:solidFill>
                <a:latin typeface="Estrangelo Edessa" pitchFamily="66" charset="0"/>
                <a:cs typeface="Estrangelo Edessa" pitchFamily="66" charset="0"/>
              </a:rPr>
              <a:t> rule: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Costs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attributed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directly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to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project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which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can be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identified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as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such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according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to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accounting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principls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of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beneficiary</a:t>
            </a:r>
            <a:endParaRPr lang="en-GB" sz="2000" b="1" dirty="0"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6" name="Example"/>
          <p:cNvSpPr/>
          <p:nvPr/>
        </p:nvSpPr>
        <p:spPr>
          <a:xfrm>
            <a:off x="788894" y="4186518"/>
            <a:ext cx="7897906" cy="2429435"/>
          </a:xfrm>
          <a:prstGeom prst="roundRect">
            <a:avLst/>
          </a:prstGeom>
          <a:solidFill>
            <a:srgbClr val="00B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endParaRPr lang="es-ES" b="1" dirty="0" smtClean="0">
              <a:solidFill>
                <a:schemeClr val="accent2">
                  <a:lumMod val="75000"/>
                </a:schemeClr>
              </a:solidFill>
              <a:latin typeface="Estrangelo Edessa" panose="03080600000000000000" pitchFamily="66" charset="0"/>
              <a:cs typeface="Estrangelo Edessa" panose="03080600000000000000" pitchFamily="66" charset="0"/>
            </a:endParaRPr>
          </a:p>
          <a:p>
            <a:r>
              <a:rPr lang="es-ES" b="1" dirty="0" err="1" smtClean="0">
                <a:solidFill>
                  <a:schemeClr val="accent2">
                    <a:lumMod val="75000"/>
                  </a:schemeClr>
                </a:solidFill>
                <a:latin typeface="Estrangelo Edessa" panose="03080600000000000000" pitchFamily="66" charset="0"/>
                <a:cs typeface="Estrangelo Edessa" panose="03080600000000000000" pitchFamily="66" charset="0"/>
              </a:rPr>
              <a:t>Consumables</a:t>
            </a:r>
            <a:r>
              <a:rPr lang="es-ES" b="1" dirty="0" smtClean="0">
                <a:solidFill>
                  <a:schemeClr val="accent2">
                    <a:lumMod val="75000"/>
                  </a:schemeClr>
                </a:solidFill>
                <a:latin typeface="Estrangelo Edessa" panose="03080600000000000000" pitchFamily="66" charset="0"/>
                <a:cs typeface="Estrangelo Edessa" panose="03080600000000000000" pitchFamily="66" charset="0"/>
              </a:rPr>
              <a:t> and </a:t>
            </a:r>
            <a:r>
              <a:rPr lang="es-ES" b="1" dirty="0" err="1" smtClean="0">
                <a:solidFill>
                  <a:schemeClr val="accent2">
                    <a:lumMod val="75000"/>
                  </a:schemeClr>
                </a:solidFill>
                <a:latin typeface="Estrangelo Edessa" panose="03080600000000000000" pitchFamily="66" charset="0"/>
                <a:cs typeface="Estrangelo Edessa" panose="03080600000000000000" pitchFamily="66" charset="0"/>
              </a:rPr>
              <a:t>supplies</a:t>
            </a:r>
            <a:endParaRPr lang="en-GB" b="1" dirty="0">
              <a:solidFill>
                <a:schemeClr val="accent2">
                  <a:lumMod val="75000"/>
                </a:schemeClr>
              </a:solidFill>
              <a:latin typeface="Estrangelo Edessa" panose="03080600000000000000" pitchFamily="66" charset="0"/>
              <a:cs typeface="Estrangelo Edessa" panose="03080600000000000000" pitchFamily="66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If they are necessary for the implementation of the project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Subject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to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the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accounting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principles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of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the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beneficiary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,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the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following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consumables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/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supplies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can be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considered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either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direct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or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indirect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costs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Water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,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heating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,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electricity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,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maintenance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,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insurance</a:t>
            </a:r>
            <a:endParaRPr lang="es-ES" b="1" dirty="0" smtClean="0">
              <a:latin typeface="Estrangelo Edessa" panose="03080600000000000000" pitchFamily="66" charset="0"/>
              <a:cs typeface="Estrangelo Edessa" panose="03080600000000000000" pitchFamily="66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Communication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expenses, postal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charges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, office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supplies</a:t>
            </a:r>
            <a:endParaRPr lang="es-ES" b="1" dirty="0" smtClean="0">
              <a:latin typeface="Estrangelo Edessa" panose="03080600000000000000" pitchFamily="66" charset="0"/>
              <a:cs typeface="Estrangelo Edessa" panose="03080600000000000000" pitchFamily="66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Costs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related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to general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administration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and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management</a:t>
            </a:r>
            <a:endParaRPr lang="es-ES" b="1" dirty="0" smtClean="0">
              <a:latin typeface="Estrangelo Edessa" panose="03080600000000000000" pitchFamily="66" charset="0"/>
              <a:cs typeface="Estrangelo Edessa" panose="03080600000000000000" pitchFamily="66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Miscellaneous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recurring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consumables</a:t>
            </a:r>
            <a:endParaRPr lang="es-ES" b="1" dirty="0" smtClean="0">
              <a:latin typeface="Estrangelo Edessa" panose="03080600000000000000" pitchFamily="66" charset="0"/>
              <a:cs typeface="Estrangelo Edessa" panose="03080600000000000000" pitchFamily="66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GB" b="1" dirty="0">
              <a:latin typeface="Estrangelo Edessa" panose="03080600000000000000" pitchFamily="66" charset="0"/>
              <a:cs typeface="Estrangelo Edessa" panose="03080600000000000000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5415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Example"/>
          <p:cNvSpPr/>
          <p:nvPr/>
        </p:nvSpPr>
        <p:spPr>
          <a:xfrm>
            <a:off x="788894" y="2301366"/>
            <a:ext cx="7897906" cy="2709905"/>
          </a:xfrm>
          <a:prstGeom prst="roundRect">
            <a:avLst/>
          </a:prstGeom>
          <a:solidFill>
            <a:srgbClr val="00B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r>
              <a:rPr lang="es-ES" b="1" dirty="0" err="1" smtClean="0">
                <a:solidFill>
                  <a:schemeClr val="accent2">
                    <a:lumMod val="75000"/>
                  </a:schemeClr>
                </a:solidFill>
                <a:latin typeface="Estrangelo Edessa" panose="03080600000000000000" pitchFamily="66" charset="0"/>
                <a:cs typeface="Estrangelo Edessa" panose="03080600000000000000" pitchFamily="66" charset="0"/>
              </a:rPr>
              <a:t>Minor</a:t>
            </a:r>
            <a:r>
              <a:rPr lang="es-ES" b="1" dirty="0" smtClean="0">
                <a:solidFill>
                  <a:schemeClr val="accent2">
                    <a:lumMod val="75000"/>
                  </a:schemeClr>
                </a:solidFill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s-ES" b="1" dirty="0" err="1" smtClean="0">
                <a:solidFill>
                  <a:schemeClr val="accent2">
                    <a:lumMod val="75000"/>
                  </a:schemeClr>
                </a:solidFill>
                <a:latin typeface="Estrangelo Edessa" panose="03080600000000000000" pitchFamily="66" charset="0"/>
                <a:cs typeface="Estrangelo Edessa" panose="03080600000000000000" pitchFamily="66" charset="0"/>
              </a:rPr>
              <a:t>tasks</a:t>
            </a:r>
            <a:endParaRPr lang="en-GB" b="1" dirty="0">
              <a:solidFill>
                <a:schemeClr val="accent2">
                  <a:lumMod val="75000"/>
                </a:schemeClr>
              </a:solidFill>
              <a:latin typeface="Estrangelo Edessa" panose="03080600000000000000" pitchFamily="66" charset="0"/>
              <a:cs typeface="Estrangelo Edessa" panose="03080600000000000000" pitchFamily="66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Minor services not </a:t>
            </a:r>
            <a:r>
              <a:rPr lang="en-GB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identifed</a:t>
            </a:r>
            <a:r>
              <a:rPr lang="en-GB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in Annex </a:t>
            </a:r>
            <a:r>
              <a:rPr lang="en-GB" b="1" dirty="0">
                <a:latin typeface="Estrangelo Edessa" panose="03080600000000000000" pitchFamily="66" charset="0"/>
                <a:cs typeface="Estrangelo Edessa" panose="03080600000000000000" pitchFamily="66" charset="0"/>
              </a:rPr>
              <a:t>I but </a:t>
            </a:r>
            <a:r>
              <a:rPr lang="en-GB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needed </a:t>
            </a:r>
            <a:r>
              <a:rPr lang="en-GB" b="1" dirty="0">
                <a:latin typeface="Estrangelo Edessa" panose="03080600000000000000" pitchFamily="66" charset="0"/>
                <a:cs typeface="Estrangelo Edessa" panose="03080600000000000000" pitchFamily="66" charset="0"/>
              </a:rPr>
              <a:t>for </a:t>
            </a:r>
            <a:r>
              <a:rPr lang="en-GB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the implementation </a:t>
            </a:r>
            <a:r>
              <a:rPr lang="en-GB" b="1" dirty="0">
                <a:latin typeface="Estrangelo Edessa" panose="03080600000000000000" pitchFamily="66" charset="0"/>
                <a:cs typeface="Estrangelo Edessa" panose="03080600000000000000" pitchFamily="66" charset="0"/>
              </a:rPr>
              <a:t>of the project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Examples: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b="1" dirty="0">
                <a:latin typeface="Estrangelo Edessa" panose="03080600000000000000" pitchFamily="66" charset="0"/>
                <a:cs typeface="Estrangelo Edessa" panose="03080600000000000000" pitchFamily="66" charset="0"/>
              </a:rPr>
              <a:t>Organisation of the rooms and catering for a meeting (logistic support)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b="1" dirty="0">
                <a:latin typeface="Estrangelo Edessa" panose="03080600000000000000" pitchFamily="66" charset="0"/>
                <a:cs typeface="Estrangelo Edessa" panose="03080600000000000000" pitchFamily="66" charset="0"/>
              </a:rPr>
              <a:t>Printing of material, leaflets, etc.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b="1" dirty="0">
                <a:latin typeface="Estrangelo Edessa" panose="03080600000000000000" pitchFamily="66" charset="0"/>
                <a:cs typeface="Estrangelo Edessa" panose="03080600000000000000" pitchFamily="66" charset="0"/>
              </a:rPr>
              <a:t>Services related to setting up and maintenance of a project </a:t>
            </a:r>
            <a:r>
              <a:rPr lang="en-GB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website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To be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reported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under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type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of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activity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“Management”,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category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of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costs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“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Subcontracting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”</a:t>
            </a:r>
            <a:endParaRPr lang="en-GB" b="1" dirty="0">
              <a:latin typeface="Estrangelo Edessa" panose="03080600000000000000" pitchFamily="66" charset="0"/>
              <a:cs typeface="Estrangelo Edessa" panose="03080600000000000000" pitchFamily="66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65" y="47252"/>
            <a:ext cx="9063317" cy="747338"/>
          </a:xfr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r" defTabSz="457200"/>
            <a:r>
              <a:rPr lang="es-ES" sz="4300" kern="1200" dirty="0" err="1" smtClean="0">
                <a:solidFill>
                  <a:srgbClr val="A6CEA8"/>
                </a:solidFill>
              </a:rPr>
              <a:t>Other</a:t>
            </a:r>
            <a:r>
              <a:rPr lang="es-ES" sz="4300" kern="1200" dirty="0" smtClean="0">
                <a:solidFill>
                  <a:srgbClr val="A6CEA8"/>
                </a:solidFill>
              </a:rPr>
              <a:t>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direct</a:t>
            </a:r>
            <a:r>
              <a:rPr lang="es-ES" sz="4300" kern="1200" dirty="0" smtClean="0">
                <a:solidFill>
                  <a:srgbClr val="A6CEA8"/>
                </a:solidFill>
              </a:rPr>
              <a:t>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costs</a:t>
            </a:r>
            <a:endParaRPr lang="en-GB" sz="4300" kern="1200" dirty="0">
              <a:solidFill>
                <a:srgbClr val="A6CEA8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6BFA-6285-4B5A-AE94-69B3F3239519}" type="slidenum">
              <a:rPr lang="en-GB" smtClean="0"/>
              <a:pPr/>
              <a:t>16</a:t>
            </a:fld>
            <a:endParaRPr lang="en-GB"/>
          </a:p>
        </p:txBody>
      </p:sp>
      <p:sp>
        <p:nvSpPr>
          <p:cNvPr id="5" name="Golden rule"/>
          <p:cNvSpPr/>
          <p:nvPr/>
        </p:nvSpPr>
        <p:spPr>
          <a:xfrm>
            <a:off x="788894" y="1226709"/>
            <a:ext cx="7897906" cy="681318"/>
          </a:xfrm>
          <a:prstGeom prst="roundRect">
            <a:avLst/>
          </a:prstGeom>
          <a:solidFill>
            <a:schemeClr val="accent1">
              <a:lumMod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2000" b="1" dirty="0" err="1" smtClean="0">
                <a:solidFill>
                  <a:srgbClr val="FFC000"/>
                </a:solidFill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sz="2000" b="1" dirty="0" smtClean="0">
                <a:solidFill>
                  <a:srgbClr val="FFC000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rgbClr val="FFC000"/>
                </a:solidFill>
                <a:latin typeface="Estrangelo Edessa" pitchFamily="66" charset="0"/>
                <a:cs typeface="Estrangelo Edessa" pitchFamily="66" charset="0"/>
              </a:rPr>
              <a:t>golden</a:t>
            </a:r>
            <a:r>
              <a:rPr lang="es-ES" sz="2000" b="1" dirty="0" smtClean="0">
                <a:solidFill>
                  <a:srgbClr val="FFC000"/>
                </a:solidFill>
                <a:latin typeface="Estrangelo Edessa" pitchFamily="66" charset="0"/>
                <a:cs typeface="Estrangelo Edessa" pitchFamily="66" charset="0"/>
              </a:rPr>
              <a:t> rule: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Costs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attributed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directly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to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project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which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can be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identified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as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such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according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to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accounting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principls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of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beneficiary</a:t>
            </a:r>
            <a:endParaRPr lang="en-GB" sz="2000" b="1" dirty="0">
              <a:latin typeface="Estrangelo Edessa" pitchFamily="66" charset="0"/>
              <a:cs typeface="Estrangelo Edessa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814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65" y="47252"/>
            <a:ext cx="9063317" cy="747338"/>
          </a:xfr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r" defTabSz="457200"/>
            <a:r>
              <a:rPr lang="es-ES" sz="4300" kern="1200" dirty="0" err="1" smtClean="0">
                <a:solidFill>
                  <a:srgbClr val="A6CEA8"/>
                </a:solidFill>
              </a:rPr>
              <a:t>Other</a:t>
            </a:r>
            <a:r>
              <a:rPr lang="es-ES" sz="4300" kern="1200" dirty="0" smtClean="0">
                <a:solidFill>
                  <a:srgbClr val="A6CEA8"/>
                </a:solidFill>
              </a:rPr>
              <a:t>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direct</a:t>
            </a:r>
            <a:r>
              <a:rPr lang="es-ES" sz="4300" kern="1200" dirty="0" smtClean="0">
                <a:solidFill>
                  <a:srgbClr val="A6CEA8"/>
                </a:solidFill>
              </a:rPr>
              <a:t>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costs</a:t>
            </a:r>
            <a:endParaRPr lang="en-GB" sz="4300" kern="1200" dirty="0">
              <a:solidFill>
                <a:srgbClr val="A6CEA8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6BFA-6285-4B5A-AE94-69B3F3239519}" type="slidenum">
              <a:rPr lang="en-GB" smtClean="0"/>
              <a:pPr/>
              <a:t>17</a:t>
            </a:fld>
            <a:endParaRPr lang="en-GB"/>
          </a:p>
        </p:txBody>
      </p:sp>
      <p:sp>
        <p:nvSpPr>
          <p:cNvPr id="5" name="Golden rule"/>
          <p:cNvSpPr/>
          <p:nvPr/>
        </p:nvSpPr>
        <p:spPr>
          <a:xfrm>
            <a:off x="788894" y="1226709"/>
            <a:ext cx="7897906" cy="681318"/>
          </a:xfrm>
          <a:prstGeom prst="roundRect">
            <a:avLst/>
          </a:prstGeom>
          <a:solidFill>
            <a:schemeClr val="accent1">
              <a:lumMod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2000" b="1" dirty="0" err="1" smtClean="0">
                <a:solidFill>
                  <a:srgbClr val="FFC000"/>
                </a:solidFill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sz="2000" b="1" dirty="0" smtClean="0">
                <a:solidFill>
                  <a:srgbClr val="FFC000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rgbClr val="FFC000"/>
                </a:solidFill>
                <a:latin typeface="Estrangelo Edessa" pitchFamily="66" charset="0"/>
                <a:cs typeface="Estrangelo Edessa" pitchFamily="66" charset="0"/>
              </a:rPr>
              <a:t>golden</a:t>
            </a:r>
            <a:r>
              <a:rPr lang="es-ES" sz="2000" b="1" dirty="0" smtClean="0">
                <a:solidFill>
                  <a:srgbClr val="FFC000"/>
                </a:solidFill>
                <a:latin typeface="Estrangelo Edessa" pitchFamily="66" charset="0"/>
                <a:cs typeface="Estrangelo Edessa" pitchFamily="66" charset="0"/>
              </a:rPr>
              <a:t> rule: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Costs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attributed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directly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to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project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which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can be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identified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as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such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according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to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accounting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principls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of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beneficiary</a:t>
            </a:r>
            <a:endParaRPr lang="en-GB" sz="2000" b="1" dirty="0"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6" name="Example"/>
          <p:cNvSpPr/>
          <p:nvPr/>
        </p:nvSpPr>
        <p:spPr>
          <a:xfrm>
            <a:off x="788894" y="2447365"/>
            <a:ext cx="7897906" cy="4274110"/>
          </a:xfrm>
          <a:prstGeom prst="roundRect">
            <a:avLst/>
          </a:prstGeom>
          <a:solidFill>
            <a:srgbClr val="00B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endParaRPr lang="es-ES" b="1" dirty="0" smtClean="0">
              <a:solidFill>
                <a:schemeClr val="accent2">
                  <a:lumMod val="75000"/>
                </a:schemeClr>
              </a:solidFill>
              <a:latin typeface="Estrangelo Edessa" panose="03080600000000000000" pitchFamily="66" charset="0"/>
              <a:cs typeface="Estrangelo Edessa" panose="03080600000000000000" pitchFamily="66" charset="0"/>
            </a:endParaRPr>
          </a:p>
          <a:p>
            <a:r>
              <a:rPr lang="es-ES" b="1" dirty="0" err="1" smtClean="0">
                <a:solidFill>
                  <a:schemeClr val="accent2">
                    <a:lumMod val="75000"/>
                  </a:schemeClr>
                </a:solidFill>
                <a:latin typeface="Estrangelo Edessa" panose="03080600000000000000" pitchFamily="66" charset="0"/>
                <a:cs typeface="Estrangelo Edessa" panose="03080600000000000000" pitchFamily="66" charset="0"/>
              </a:rPr>
              <a:t>Equipment</a:t>
            </a:r>
            <a:endParaRPr lang="en-GB" b="1" dirty="0">
              <a:solidFill>
                <a:schemeClr val="accent2">
                  <a:lumMod val="75000"/>
                </a:schemeClr>
              </a:solidFill>
              <a:latin typeface="Estrangelo Edessa" panose="03080600000000000000" pitchFamily="66" charset="0"/>
              <a:cs typeface="Estrangelo Edessa" panose="03080600000000000000" pitchFamily="66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If necessary for the implementation of the project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Costs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to be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determined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according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to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the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beneficiary’s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usual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accounting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practice</a:t>
            </a:r>
            <a:endParaRPr lang="es-ES" b="1" dirty="0" smtClean="0">
              <a:latin typeface="Estrangelo Edessa" panose="03080600000000000000" pitchFamily="66" charset="0"/>
              <a:cs typeface="Estrangelo Edessa" panose="03080600000000000000" pitchFamily="66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  <a:sym typeface="Wingdings" panose="05000000000000000000" pitchFamily="2" charset="2"/>
              </a:rPr>
              <a:t>Possibility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  <a:sym typeface="Wingdings" panose="05000000000000000000" pitchFamily="2" charset="2"/>
              </a:rPr>
              <a:t> of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  <a:sym typeface="Wingdings" panose="05000000000000000000" pitchFamily="2" charset="2"/>
              </a:rPr>
              <a:t>charge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  <a:sym typeface="Wingdings" panose="05000000000000000000" pitchFamily="2" charset="2"/>
              </a:rPr>
              <a:t> 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100%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equipment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acquisition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price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in 1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reporting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period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if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national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legislation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allows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it</a:t>
            </a:r>
            <a:endParaRPr lang="es-ES" b="1" dirty="0" smtClean="0">
              <a:latin typeface="Estrangelo Edessa" panose="03080600000000000000" pitchFamily="66" charset="0"/>
              <a:cs typeface="Estrangelo Edessa" panose="03080600000000000000" pitchFamily="66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Otherwise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,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depreciation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to be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charged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in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each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relevant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periodic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report</a:t>
            </a:r>
            <a:endParaRPr lang="es-ES" b="1" dirty="0" smtClean="0">
              <a:latin typeface="Estrangelo Edessa" panose="03080600000000000000" pitchFamily="66" charset="0"/>
              <a:cs typeface="Estrangelo Edessa" panose="03080600000000000000" pitchFamily="66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Consider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percentage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of use in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the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project</a:t>
            </a:r>
            <a:endParaRPr lang="es-ES" b="1" dirty="0" smtClean="0">
              <a:latin typeface="Estrangelo Edessa" panose="03080600000000000000" pitchFamily="66" charset="0"/>
              <a:cs typeface="Estrangelo Edessa" panose="03080600000000000000" pitchFamily="66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Depreciation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costs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for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equipment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bought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before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the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start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of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the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project</a:t>
            </a:r>
            <a:endParaRPr lang="es-ES" b="1" dirty="0" smtClean="0">
              <a:latin typeface="Estrangelo Edessa" panose="03080600000000000000" pitchFamily="66" charset="0"/>
              <a:cs typeface="Estrangelo Edessa" panose="03080600000000000000" pitchFamily="66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Yes,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if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the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e</a:t>
            </a:r>
            <a:r>
              <a:rPr lang="en-GB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quipment</a:t>
            </a:r>
            <a:r>
              <a:rPr lang="en-GB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n-GB" b="1" dirty="0">
                <a:latin typeface="Estrangelo Edessa" panose="03080600000000000000" pitchFamily="66" charset="0"/>
                <a:cs typeface="Estrangelo Edessa" panose="03080600000000000000" pitchFamily="66" charset="0"/>
              </a:rPr>
              <a:t>has not yet been fully depreciated </a:t>
            </a:r>
            <a:r>
              <a:rPr lang="en-GB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, then </a:t>
            </a:r>
            <a:r>
              <a:rPr lang="en-GB" b="1" dirty="0">
                <a:latin typeface="Estrangelo Edessa" panose="03080600000000000000" pitchFamily="66" charset="0"/>
                <a:cs typeface="Estrangelo Edessa" panose="03080600000000000000" pitchFamily="66" charset="0"/>
              </a:rPr>
              <a:t>the remaining </a:t>
            </a:r>
            <a:r>
              <a:rPr lang="en-GB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depreciation can </a:t>
            </a:r>
            <a:r>
              <a:rPr lang="en-GB" b="1" dirty="0">
                <a:latin typeface="Estrangelo Edessa" panose="03080600000000000000" pitchFamily="66" charset="0"/>
                <a:cs typeface="Estrangelo Edessa" panose="03080600000000000000" pitchFamily="66" charset="0"/>
              </a:rPr>
              <a:t>be eligible under the </a:t>
            </a:r>
            <a:r>
              <a:rPr lang="en-GB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project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Subject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to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the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accounting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principles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of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the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beneficiary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, </a:t>
            </a:r>
            <a:r>
              <a:rPr lang="es-ES" b="1" dirty="0" err="1" smtClean="0">
                <a:solidFill>
                  <a:srgbClr val="FFC000"/>
                </a:solidFill>
                <a:latin typeface="Estrangelo Edessa" panose="03080600000000000000" pitchFamily="66" charset="0"/>
                <a:cs typeface="Estrangelo Edessa" panose="03080600000000000000" pitchFamily="66" charset="0"/>
              </a:rPr>
              <a:t>computers</a:t>
            </a:r>
            <a:r>
              <a:rPr lang="es-ES" b="1" dirty="0" smtClean="0">
                <a:solidFill>
                  <a:srgbClr val="FFC000"/>
                </a:solidFill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and </a:t>
            </a:r>
            <a:r>
              <a:rPr lang="es-ES" b="1" dirty="0" smtClean="0">
                <a:solidFill>
                  <a:srgbClr val="FFC000"/>
                </a:solidFill>
                <a:latin typeface="Estrangelo Edessa" panose="03080600000000000000" pitchFamily="66" charset="0"/>
                <a:cs typeface="Estrangelo Edessa" panose="03080600000000000000" pitchFamily="66" charset="0"/>
              </a:rPr>
              <a:t>office software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can be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considered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either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direct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or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indirect</a:t>
            </a:r>
            <a:r>
              <a:rPr lang="es-ES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 </a:t>
            </a:r>
            <a:r>
              <a:rPr lang="es-ES" b="1" dirty="0" err="1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costs</a:t>
            </a:r>
            <a:endParaRPr lang="es-ES" b="1" dirty="0" smtClean="0">
              <a:latin typeface="Estrangelo Edessa" panose="03080600000000000000" pitchFamily="66" charset="0"/>
              <a:cs typeface="Estrangelo Edessa" panose="03080600000000000000" pitchFamily="66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GB" b="1" dirty="0">
              <a:latin typeface="Estrangelo Edessa" panose="03080600000000000000" pitchFamily="66" charset="0"/>
              <a:cs typeface="Estrangelo Edessa" panose="03080600000000000000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255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65" y="47252"/>
            <a:ext cx="9063317" cy="747338"/>
          </a:xfr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r" defTabSz="457200"/>
            <a:r>
              <a:rPr lang="es-ES" sz="4300" kern="1200" dirty="0" err="1" smtClean="0">
                <a:solidFill>
                  <a:srgbClr val="A6CEA8"/>
                </a:solidFill>
              </a:rPr>
              <a:t>Personnel</a:t>
            </a:r>
            <a:r>
              <a:rPr lang="es-ES" sz="4300" kern="1200" dirty="0" smtClean="0">
                <a:solidFill>
                  <a:srgbClr val="A6CEA8"/>
                </a:solidFill>
              </a:rPr>
              <a:t>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costs</a:t>
            </a:r>
            <a:endParaRPr lang="en-GB" sz="4300" kern="1200" dirty="0">
              <a:solidFill>
                <a:srgbClr val="A6CEA8"/>
              </a:solidFill>
            </a:endParaRPr>
          </a:p>
        </p:txBody>
      </p:sp>
      <p:grpSp>
        <p:nvGrpSpPr>
          <p:cNvPr id="30" name="Personnel costs"/>
          <p:cNvGrpSpPr/>
          <p:nvPr/>
        </p:nvGrpSpPr>
        <p:grpSpPr>
          <a:xfrm>
            <a:off x="484094" y="2489656"/>
            <a:ext cx="2552794" cy="3363726"/>
            <a:chOff x="484094" y="2489656"/>
            <a:chExt cx="2552794" cy="3363726"/>
          </a:xfrm>
        </p:grpSpPr>
        <p:sp>
          <p:nvSpPr>
            <p:cNvPr id="15" name="AutoShape 16"/>
            <p:cNvSpPr>
              <a:spLocks noChangeArrowheads="1"/>
            </p:cNvSpPr>
            <p:nvPr/>
          </p:nvSpPr>
          <p:spPr bwMode="auto">
            <a:xfrm>
              <a:off x="484094" y="2489656"/>
              <a:ext cx="2552794" cy="3363726"/>
            </a:xfrm>
            <a:prstGeom prst="flowChartProcess">
              <a:avLst/>
            </a:prstGeom>
            <a:solidFill>
              <a:srgbClr val="CC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>
                <a:solidFill>
                  <a:schemeClr val="tx1"/>
                </a:solidFill>
                <a:latin typeface="Times New Roman" pitchFamily="18" charset="0"/>
                <a:cs typeface="Arial" pitchFamily="34" charset="0"/>
              </a:endParaRPr>
            </a:p>
          </p:txBody>
        </p:sp>
        <p:sp>
          <p:nvSpPr>
            <p:cNvPr id="16" name="Text Box 17"/>
            <p:cNvSpPr txBox="1">
              <a:spLocks noChangeArrowheads="1"/>
            </p:cNvSpPr>
            <p:nvPr/>
          </p:nvSpPr>
          <p:spPr bwMode="auto">
            <a:xfrm>
              <a:off x="484094" y="3008620"/>
              <a:ext cx="2483690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1200">
                  <a:solidFill>
                    <a:srgbClr val="0F5494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1200">
                  <a:solidFill>
                    <a:srgbClr val="0F5494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1200">
                  <a:solidFill>
                    <a:srgbClr val="0F5494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1200">
                  <a:solidFill>
                    <a:srgbClr val="0F5494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1200">
                  <a:solidFill>
                    <a:srgbClr val="0F5494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pitchFamily="34" charset="0"/>
                </a:defRPr>
              </a:lvl9pPr>
            </a:lstStyle>
            <a:p>
              <a:pPr algn="ctr" eaLnBrk="1" hangingPunct="1"/>
              <a:r>
                <a:rPr lang="en-GB" sz="2800" b="1" dirty="0" smtClean="0">
                  <a:solidFill>
                    <a:schemeClr val="tx1"/>
                  </a:solidFill>
                  <a:latin typeface="Estrangelo Edessa" pitchFamily="66" charset="0"/>
                  <a:cs typeface="Estrangelo Edessa" pitchFamily="66" charset="0"/>
                </a:rPr>
                <a:t>Personnel costs</a:t>
              </a:r>
              <a:endParaRPr lang="en-GB" sz="2000" b="1" dirty="0">
                <a:solidFill>
                  <a:schemeClr val="tx1"/>
                </a:solidFill>
                <a:latin typeface="Estrangelo Edessa" pitchFamily="66" charset="0"/>
                <a:cs typeface="Estrangelo Edessa" pitchFamily="66" charset="0"/>
              </a:endParaRPr>
            </a:p>
          </p:txBody>
        </p:sp>
        <p:pic>
          <p:nvPicPr>
            <p:cNvPr id="3074" name="Picture 2" descr="C:\Users\requean\AppData\Local\Microsoft\Windows\Temporary Internet Files\Content.IE5\PN37ILQ6\MC900445610[1].wmf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2829" y="3841987"/>
              <a:ext cx="2055324" cy="17213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9" name="Hours"/>
          <p:cNvGrpSpPr/>
          <p:nvPr/>
        </p:nvGrpSpPr>
        <p:grpSpPr>
          <a:xfrm>
            <a:off x="3995660" y="2984675"/>
            <a:ext cx="1967090" cy="2373687"/>
            <a:chOff x="3995660" y="2984675"/>
            <a:chExt cx="1967090" cy="2373687"/>
          </a:xfrm>
        </p:grpSpPr>
        <p:sp>
          <p:nvSpPr>
            <p:cNvPr id="11" name="AutoShape 12"/>
            <p:cNvSpPr>
              <a:spLocks noChangeArrowheads="1"/>
            </p:cNvSpPr>
            <p:nvPr/>
          </p:nvSpPr>
          <p:spPr bwMode="auto">
            <a:xfrm>
              <a:off x="3995660" y="2984675"/>
              <a:ext cx="1967090" cy="2373687"/>
            </a:xfrm>
            <a:prstGeom prst="flowChartProcess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fr-BE" sz="600" b="1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  <a:p>
              <a:pPr algn="ctr"/>
              <a:endParaRPr lang="en-GB" sz="600" b="1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20" name="Picture 25" descr="C:\Users\requean\AppData\Local\Microsoft\Windows\Temporary Internet Files\Content.IE5\PN37ILQ6\MC900139615[1].wmf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18551" y="4108919"/>
              <a:ext cx="1321308" cy="124815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2" name="Text Box 17"/>
            <p:cNvSpPr txBox="1">
              <a:spLocks noChangeArrowheads="1"/>
            </p:cNvSpPr>
            <p:nvPr/>
          </p:nvSpPr>
          <p:spPr bwMode="auto">
            <a:xfrm>
              <a:off x="3995660" y="2993510"/>
              <a:ext cx="1967090" cy="12003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1200">
                  <a:solidFill>
                    <a:srgbClr val="0F5494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1200">
                  <a:solidFill>
                    <a:srgbClr val="0F5494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1200">
                  <a:solidFill>
                    <a:srgbClr val="0F5494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1200">
                  <a:solidFill>
                    <a:srgbClr val="0F5494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1200">
                  <a:solidFill>
                    <a:srgbClr val="0F5494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pitchFamily="34" charset="0"/>
                </a:defRPr>
              </a:lvl9pPr>
            </a:lstStyle>
            <a:p>
              <a:pPr algn="ctr" eaLnBrk="1" hangingPunct="1"/>
              <a:r>
                <a:rPr lang="en-GB" sz="2400" b="1" dirty="0" smtClean="0">
                  <a:solidFill>
                    <a:schemeClr val="tx1"/>
                  </a:solidFill>
                  <a:latin typeface="Estrangelo Edessa" pitchFamily="66" charset="0"/>
                  <a:cs typeface="Estrangelo Edessa" pitchFamily="66" charset="0"/>
                </a:rPr>
                <a:t>Hours dedicated to the project</a:t>
              </a:r>
              <a:endParaRPr lang="en-GB" sz="2000" b="1" dirty="0">
                <a:solidFill>
                  <a:schemeClr val="tx1"/>
                </a:solidFill>
                <a:latin typeface="Estrangelo Edessa" pitchFamily="66" charset="0"/>
                <a:cs typeface="Estrangelo Edessa" pitchFamily="66" charset="0"/>
              </a:endParaRPr>
            </a:p>
          </p:txBody>
        </p:sp>
      </p:grpSp>
      <p:grpSp>
        <p:nvGrpSpPr>
          <p:cNvPr id="27" name="Hourly rate"/>
          <p:cNvGrpSpPr/>
          <p:nvPr/>
        </p:nvGrpSpPr>
        <p:grpSpPr>
          <a:xfrm>
            <a:off x="6634470" y="2984675"/>
            <a:ext cx="1967090" cy="2373687"/>
            <a:chOff x="6634470" y="2984675"/>
            <a:chExt cx="1967090" cy="2373687"/>
          </a:xfrm>
        </p:grpSpPr>
        <p:sp>
          <p:nvSpPr>
            <p:cNvPr id="8" name="AutoShape 9"/>
            <p:cNvSpPr>
              <a:spLocks noChangeArrowheads="1"/>
            </p:cNvSpPr>
            <p:nvPr/>
          </p:nvSpPr>
          <p:spPr bwMode="auto">
            <a:xfrm>
              <a:off x="6635960" y="2984675"/>
              <a:ext cx="1965600" cy="2372400"/>
            </a:xfrm>
            <a:prstGeom prst="flowChartProcess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GB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	</a:t>
              </a:r>
            </a:p>
            <a:p>
              <a:pPr algn="ctr"/>
              <a:endParaRPr lang="en-GB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19" name="Picture 14" descr="C:\Users\requean\AppData\Local\Microsoft\Windows\Temporary Internet Files\Content.IE5\W4NE7OXM\MC900410947[1].wmf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03786" y="4109162"/>
              <a:ext cx="1429947" cy="1249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6" name="Text Box 17"/>
            <p:cNvSpPr txBox="1">
              <a:spLocks noChangeArrowheads="1"/>
            </p:cNvSpPr>
            <p:nvPr/>
          </p:nvSpPr>
          <p:spPr bwMode="auto">
            <a:xfrm>
              <a:off x="6634470" y="3362843"/>
              <a:ext cx="196709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1200">
                  <a:solidFill>
                    <a:srgbClr val="0F5494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1200">
                  <a:solidFill>
                    <a:srgbClr val="0F5494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1200">
                  <a:solidFill>
                    <a:srgbClr val="0F5494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1200">
                  <a:solidFill>
                    <a:srgbClr val="0F5494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1200">
                  <a:solidFill>
                    <a:srgbClr val="0F5494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pitchFamily="34" charset="0"/>
                </a:defRPr>
              </a:lvl9pPr>
            </a:lstStyle>
            <a:p>
              <a:pPr algn="ctr" eaLnBrk="1" hangingPunct="1"/>
              <a:r>
                <a:rPr lang="en-GB" sz="2400" b="1" dirty="0" smtClean="0">
                  <a:solidFill>
                    <a:schemeClr val="tx1"/>
                  </a:solidFill>
                  <a:latin typeface="Estrangelo Edessa" pitchFamily="66" charset="0"/>
                  <a:cs typeface="Estrangelo Edessa" pitchFamily="66" charset="0"/>
                </a:rPr>
                <a:t>Hourly rate</a:t>
              </a:r>
              <a:endParaRPr lang="en-GB" sz="2000" b="1" dirty="0">
                <a:solidFill>
                  <a:schemeClr val="tx1"/>
                </a:solidFill>
                <a:latin typeface="Estrangelo Edessa" pitchFamily="66" charset="0"/>
                <a:cs typeface="Estrangelo Edessa" pitchFamily="66" charset="0"/>
              </a:endParaRPr>
            </a:p>
          </p:txBody>
        </p:sp>
      </p:grpSp>
      <p:sp>
        <p:nvSpPr>
          <p:cNvPr id="21" name="X"/>
          <p:cNvSpPr/>
          <p:nvPr/>
        </p:nvSpPr>
        <p:spPr>
          <a:xfrm>
            <a:off x="5988139" y="3709210"/>
            <a:ext cx="6463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X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8" name="="/>
          <p:cNvSpPr/>
          <p:nvPr/>
        </p:nvSpPr>
        <p:spPr>
          <a:xfrm>
            <a:off x="3234701" y="3709210"/>
            <a:ext cx="5886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=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6BFA-6285-4B5A-AE94-69B3F3239519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9199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65" y="47252"/>
            <a:ext cx="9063317" cy="747338"/>
          </a:xfr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r" defTabSz="457200"/>
            <a:r>
              <a:rPr lang="es-ES" sz="4300" kern="1200" dirty="0" err="1" smtClean="0">
                <a:solidFill>
                  <a:srgbClr val="A6CEA8"/>
                </a:solidFill>
              </a:rPr>
              <a:t>Hourly</a:t>
            </a:r>
            <a:r>
              <a:rPr lang="es-ES" sz="4300" kern="1200" dirty="0" smtClean="0">
                <a:solidFill>
                  <a:srgbClr val="A6CEA8"/>
                </a:solidFill>
              </a:rPr>
              <a:t>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rate</a:t>
            </a:r>
            <a:endParaRPr lang="en-GB" sz="4300" kern="1200" dirty="0">
              <a:solidFill>
                <a:srgbClr val="A6CEA8"/>
              </a:solidFill>
            </a:endParaRPr>
          </a:p>
        </p:txBody>
      </p:sp>
      <p:sp>
        <p:nvSpPr>
          <p:cNvPr id="8" name="AutoShape 9"/>
          <p:cNvSpPr>
            <a:spLocks noChangeArrowheads="1"/>
          </p:cNvSpPr>
          <p:nvPr/>
        </p:nvSpPr>
        <p:spPr bwMode="auto">
          <a:xfrm>
            <a:off x="755113" y="2922962"/>
            <a:ext cx="1965600" cy="23724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</a:t>
            </a:r>
          </a:p>
          <a:p>
            <a:pPr algn="ctr"/>
            <a:endParaRPr lang="en-GB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9" name="Picture 14" descr="C:\Users\requean\AppData\Local\Microsoft\Windows\Temporary Internet Files\Content.IE5\W4NE7OXM\MC900410947[1]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939" y="4047449"/>
            <a:ext cx="1429947" cy="124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ext Box 17"/>
          <p:cNvSpPr txBox="1">
            <a:spLocks noChangeArrowheads="1"/>
          </p:cNvSpPr>
          <p:nvPr/>
        </p:nvSpPr>
        <p:spPr bwMode="auto">
          <a:xfrm>
            <a:off x="832771" y="2922962"/>
            <a:ext cx="1810283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en-GB" sz="2400" b="1" dirty="0" smtClean="0">
                <a:solidFill>
                  <a:schemeClr val="tx1"/>
                </a:solidFill>
                <a:latin typeface="Estrangelo Edessa" pitchFamily="66" charset="0"/>
                <a:cs typeface="Estrangelo Edessa" pitchFamily="66" charset="0"/>
              </a:rPr>
              <a:t>Hourly rate of an employee</a:t>
            </a:r>
            <a:endParaRPr lang="en-GB" sz="2000" b="1" dirty="0">
              <a:solidFill>
                <a:schemeClr val="tx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3234701" y="3709210"/>
            <a:ext cx="5886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=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3908612" y="4170875"/>
            <a:ext cx="4625788" cy="0"/>
          </a:xfrm>
          <a:prstGeom prst="line">
            <a:avLst/>
          </a:prstGeom>
          <a:ln w="25400">
            <a:solidFill>
              <a:schemeClr val="tx2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Other statutory costs"/>
          <p:cNvSpPr/>
          <p:nvPr/>
        </p:nvSpPr>
        <p:spPr>
          <a:xfrm>
            <a:off x="130574" y="2316319"/>
            <a:ext cx="3104127" cy="285036"/>
          </a:xfrm>
          <a:prstGeom prst="roundRect">
            <a:avLst/>
          </a:prstGeom>
          <a:solidFill>
            <a:schemeClr val="accent1">
              <a:lumMod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2400" b="1" dirty="0" err="1" smtClean="0">
                <a:latin typeface="Estrangelo Edessa" pitchFamily="66" charset="0"/>
                <a:cs typeface="Estrangelo Edessa" pitchFamily="66" charset="0"/>
              </a:rPr>
              <a:t>Other</a:t>
            </a:r>
            <a:r>
              <a:rPr lang="es-ES" sz="2400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latin typeface="Estrangelo Edessa" pitchFamily="66" charset="0"/>
                <a:cs typeface="Estrangelo Edessa" pitchFamily="66" charset="0"/>
              </a:rPr>
              <a:t>statutary</a:t>
            </a:r>
            <a:r>
              <a:rPr lang="es-ES" sz="2400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latin typeface="Estrangelo Edessa" pitchFamily="66" charset="0"/>
                <a:cs typeface="Estrangelo Edessa" pitchFamily="66" charset="0"/>
              </a:rPr>
              <a:t>costs</a:t>
            </a:r>
            <a:r>
              <a:rPr lang="es-ES" sz="2400" b="1" dirty="0" smtClean="0">
                <a:latin typeface="Estrangelo Edessa" pitchFamily="66" charset="0"/>
                <a:cs typeface="Estrangelo Edessa" pitchFamily="66" charset="0"/>
              </a:rPr>
              <a:t>…</a:t>
            </a:r>
            <a:endParaRPr lang="en-GB" sz="2000" b="1" dirty="0"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33" name="Health insurance"/>
          <p:cNvSpPr/>
          <p:nvPr/>
        </p:nvSpPr>
        <p:spPr>
          <a:xfrm>
            <a:off x="130577" y="2024719"/>
            <a:ext cx="3104124" cy="285036"/>
          </a:xfrm>
          <a:prstGeom prst="roundRect">
            <a:avLst/>
          </a:prstGeom>
          <a:solidFill>
            <a:schemeClr val="accent1">
              <a:lumMod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2400" b="1" dirty="0" err="1" smtClean="0">
                <a:latin typeface="Estrangelo Edessa" pitchFamily="66" charset="0"/>
                <a:cs typeface="Estrangelo Edessa" pitchFamily="66" charset="0"/>
              </a:rPr>
              <a:t>Health</a:t>
            </a:r>
            <a:r>
              <a:rPr lang="es-ES" sz="2400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latin typeface="Estrangelo Edessa" pitchFamily="66" charset="0"/>
                <a:cs typeface="Estrangelo Edessa" pitchFamily="66" charset="0"/>
              </a:rPr>
              <a:t>insurance</a:t>
            </a:r>
            <a:endParaRPr lang="en-GB" sz="2400" b="1" dirty="0"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32" name="Pension contribution"/>
          <p:cNvSpPr/>
          <p:nvPr/>
        </p:nvSpPr>
        <p:spPr>
          <a:xfrm>
            <a:off x="130575" y="1739683"/>
            <a:ext cx="3104126" cy="291600"/>
          </a:xfrm>
          <a:prstGeom prst="roundRect">
            <a:avLst/>
          </a:prstGeom>
          <a:solidFill>
            <a:schemeClr val="accent1">
              <a:lumMod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2400" b="1" dirty="0" err="1" smtClean="0">
                <a:latin typeface="Estrangelo Edessa" pitchFamily="66" charset="0"/>
                <a:cs typeface="Estrangelo Edessa" pitchFamily="66" charset="0"/>
              </a:rPr>
              <a:t>Pension</a:t>
            </a:r>
            <a:r>
              <a:rPr lang="es-ES" sz="2400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latin typeface="Estrangelo Edessa" pitchFamily="66" charset="0"/>
                <a:cs typeface="Estrangelo Edessa" pitchFamily="66" charset="0"/>
              </a:rPr>
              <a:t>contribution</a:t>
            </a:r>
            <a:endParaRPr lang="en-GB" sz="2400" b="1" dirty="0"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31" name="Social security"/>
          <p:cNvSpPr/>
          <p:nvPr/>
        </p:nvSpPr>
        <p:spPr>
          <a:xfrm>
            <a:off x="130576" y="1448083"/>
            <a:ext cx="3104125" cy="291600"/>
          </a:xfrm>
          <a:prstGeom prst="roundRect">
            <a:avLst/>
          </a:prstGeom>
          <a:solidFill>
            <a:schemeClr val="accent1">
              <a:lumMod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2400" b="1" dirty="0" smtClean="0">
                <a:latin typeface="Estrangelo Edessa" pitchFamily="66" charset="0"/>
                <a:cs typeface="Estrangelo Edessa" pitchFamily="66" charset="0"/>
              </a:rPr>
              <a:t>Social </a:t>
            </a:r>
            <a:r>
              <a:rPr lang="es-ES" sz="2400" b="1" dirty="0" err="1" smtClean="0">
                <a:latin typeface="Estrangelo Edessa" pitchFamily="66" charset="0"/>
                <a:cs typeface="Estrangelo Edessa" pitchFamily="66" charset="0"/>
              </a:rPr>
              <a:t>security</a:t>
            </a:r>
            <a:endParaRPr lang="en-GB" sz="2400" b="1" dirty="0"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35" name="Salary"/>
          <p:cNvSpPr/>
          <p:nvPr/>
        </p:nvSpPr>
        <p:spPr>
          <a:xfrm>
            <a:off x="130573" y="1172578"/>
            <a:ext cx="3104128" cy="291600"/>
          </a:xfrm>
          <a:prstGeom prst="roundRect">
            <a:avLst/>
          </a:prstGeom>
          <a:solidFill>
            <a:schemeClr val="accent1">
              <a:lumMod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2400" b="1" dirty="0" err="1" smtClean="0">
                <a:latin typeface="Estrangelo Edessa" pitchFamily="66" charset="0"/>
                <a:cs typeface="Estrangelo Edessa" pitchFamily="66" charset="0"/>
              </a:rPr>
              <a:t>Salary</a:t>
            </a:r>
            <a:endParaRPr lang="en-GB" sz="2400" b="1" dirty="0"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30" name="1 - Total annual costs"/>
          <p:cNvSpPr/>
          <p:nvPr/>
        </p:nvSpPr>
        <p:spPr>
          <a:xfrm>
            <a:off x="3908611" y="2870311"/>
            <a:ext cx="3182471" cy="1159036"/>
          </a:xfrm>
          <a:prstGeom prst="roundRect">
            <a:avLst/>
          </a:prstGeom>
          <a:blipFill>
            <a:blip r:embed="rId4"/>
            <a:stretch>
              <a:fillRect/>
            </a:stretch>
          </a:blip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 smtClean="0">
                <a:solidFill>
                  <a:schemeClr val="tx1"/>
                </a:solidFill>
                <a:latin typeface="Estrangelo Edessa" pitchFamily="66" charset="0"/>
                <a:cs typeface="Estrangelo Edessa" pitchFamily="66" charset="0"/>
              </a:rPr>
              <a:t>Total </a:t>
            </a:r>
            <a:r>
              <a:rPr lang="es-ES" sz="3200" b="1" dirty="0" err="1" smtClean="0">
                <a:solidFill>
                  <a:schemeClr val="tx1"/>
                </a:solidFill>
                <a:latin typeface="Estrangelo Edessa" pitchFamily="66" charset="0"/>
                <a:cs typeface="Estrangelo Edessa" pitchFamily="66" charset="0"/>
              </a:rPr>
              <a:t>annual</a:t>
            </a:r>
            <a:r>
              <a:rPr lang="es-ES" sz="3200" b="1" dirty="0" smtClean="0">
                <a:solidFill>
                  <a:schemeClr val="tx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3200" b="1" dirty="0" err="1" smtClean="0">
                <a:solidFill>
                  <a:schemeClr val="tx1"/>
                </a:solidFill>
                <a:latin typeface="Estrangelo Edessa" pitchFamily="66" charset="0"/>
                <a:cs typeface="Estrangelo Edessa" pitchFamily="66" charset="0"/>
              </a:rPr>
              <a:t>costs</a:t>
            </a:r>
            <a:endParaRPr lang="en-GB" sz="3200" b="1" dirty="0">
              <a:solidFill>
                <a:schemeClr val="tx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36" name="2 - Total annual costs"/>
          <p:cNvSpPr/>
          <p:nvPr/>
        </p:nvSpPr>
        <p:spPr>
          <a:xfrm>
            <a:off x="3908611" y="2601355"/>
            <a:ext cx="3594847" cy="1424286"/>
          </a:xfrm>
          <a:prstGeom prst="roundRect">
            <a:avLst/>
          </a:prstGeom>
          <a:blipFill>
            <a:blip r:embed="rId4"/>
            <a:stretch>
              <a:fillRect/>
            </a:stretch>
          </a:blip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 smtClean="0">
                <a:solidFill>
                  <a:schemeClr val="tx1"/>
                </a:solidFill>
                <a:latin typeface="Estrangelo Edessa" pitchFamily="66" charset="0"/>
                <a:cs typeface="Estrangelo Edessa" pitchFamily="66" charset="0"/>
              </a:rPr>
              <a:t>Total </a:t>
            </a:r>
            <a:r>
              <a:rPr lang="es-ES" sz="3200" b="1" dirty="0" err="1" smtClean="0">
                <a:solidFill>
                  <a:schemeClr val="tx1"/>
                </a:solidFill>
                <a:latin typeface="Estrangelo Edessa" pitchFamily="66" charset="0"/>
                <a:cs typeface="Estrangelo Edessa" pitchFamily="66" charset="0"/>
              </a:rPr>
              <a:t>annual</a:t>
            </a:r>
            <a:r>
              <a:rPr lang="es-ES" sz="3200" b="1" dirty="0" smtClean="0">
                <a:solidFill>
                  <a:schemeClr val="tx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3200" b="1" dirty="0" err="1" smtClean="0">
                <a:solidFill>
                  <a:schemeClr val="tx1"/>
                </a:solidFill>
                <a:latin typeface="Estrangelo Edessa" pitchFamily="66" charset="0"/>
                <a:cs typeface="Estrangelo Edessa" pitchFamily="66" charset="0"/>
              </a:rPr>
              <a:t>costs</a:t>
            </a:r>
            <a:endParaRPr lang="en-GB" sz="3200" b="1" dirty="0">
              <a:solidFill>
                <a:schemeClr val="tx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37" name="3 - Total annual costs"/>
          <p:cNvSpPr/>
          <p:nvPr/>
        </p:nvSpPr>
        <p:spPr>
          <a:xfrm>
            <a:off x="3908611" y="2309755"/>
            <a:ext cx="3998259" cy="1737694"/>
          </a:xfrm>
          <a:prstGeom prst="roundRect">
            <a:avLst/>
          </a:prstGeom>
          <a:blipFill>
            <a:blip r:embed="rId4"/>
            <a:stretch>
              <a:fillRect/>
            </a:stretch>
          </a:blip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 smtClean="0">
                <a:solidFill>
                  <a:schemeClr val="tx1"/>
                </a:solidFill>
                <a:latin typeface="Estrangelo Edessa" pitchFamily="66" charset="0"/>
                <a:cs typeface="Estrangelo Edessa" pitchFamily="66" charset="0"/>
              </a:rPr>
              <a:t>Total </a:t>
            </a:r>
            <a:r>
              <a:rPr lang="es-ES" sz="3200" b="1" dirty="0" err="1" smtClean="0">
                <a:solidFill>
                  <a:schemeClr val="tx1"/>
                </a:solidFill>
                <a:latin typeface="Estrangelo Edessa" pitchFamily="66" charset="0"/>
                <a:cs typeface="Estrangelo Edessa" pitchFamily="66" charset="0"/>
              </a:rPr>
              <a:t>annual</a:t>
            </a:r>
            <a:r>
              <a:rPr lang="es-ES" sz="3200" b="1" dirty="0" smtClean="0">
                <a:solidFill>
                  <a:schemeClr val="tx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3200" b="1" dirty="0" err="1" smtClean="0">
                <a:solidFill>
                  <a:schemeClr val="tx1"/>
                </a:solidFill>
                <a:latin typeface="Estrangelo Edessa" pitchFamily="66" charset="0"/>
                <a:cs typeface="Estrangelo Edessa" pitchFamily="66" charset="0"/>
              </a:rPr>
              <a:t>costs</a:t>
            </a:r>
            <a:endParaRPr lang="en-GB" sz="3200" b="1" dirty="0">
              <a:solidFill>
                <a:schemeClr val="tx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38" name="4 - Total annual costs"/>
          <p:cNvSpPr/>
          <p:nvPr/>
        </p:nvSpPr>
        <p:spPr>
          <a:xfrm>
            <a:off x="3881718" y="2031283"/>
            <a:ext cx="4320988" cy="1998064"/>
          </a:xfrm>
          <a:prstGeom prst="roundRect">
            <a:avLst/>
          </a:prstGeom>
          <a:blipFill>
            <a:blip r:embed="rId4"/>
            <a:stretch>
              <a:fillRect/>
            </a:stretch>
          </a:blip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 smtClean="0">
                <a:solidFill>
                  <a:schemeClr val="tx1"/>
                </a:solidFill>
                <a:latin typeface="Estrangelo Edessa" pitchFamily="66" charset="0"/>
                <a:cs typeface="Estrangelo Edessa" pitchFamily="66" charset="0"/>
              </a:rPr>
              <a:t>Total </a:t>
            </a:r>
            <a:r>
              <a:rPr lang="es-ES" sz="3200" b="1" dirty="0" err="1" smtClean="0">
                <a:solidFill>
                  <a:schemeClr val="tx1"/>
                </a:solidFill>
                <a:latin typeface="Estrangelo Edessa" pitchFamily="66" charset="0"/>
                <a:cs typeface="Estrangelo Edessa" pitchFamily="66" charset="0"/>
              </a:rPr>
              <a:t>annual</a:t>
            </a:r>
            <a:r>
              <a:rPr lang="es-ES" sz="3200" b="1" dirty="0" smtClean="0">
                <a:solidFill>
                  <a:schemeClr val="tx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3200" b="1" dirty="0" err="1" smtClean="0">
                <a:solidFill>
                  <a:schemeClr val="tx1"/>
                </a:solidFill>
                <a:latin typeface="Estrangelo Edessa" pitchFamily="66" charset="0"/>
                <a:cs typeface="Estrangelo Edessa" pitchFamily="66" charset="0"/>
              </a:rPr>
              <a:t>costs</a:t>
            </a:r>
            <a:endParaRPr lang="en-GB" sz="3200" b="1" dirty="0">
              <a:solidFill>
                <a:schemeClr val="tx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39" name="5 - Total annual costs" title="Total annual costs 5"/>
          <p:cNvSpPr/>
          <p:nvPr/>
        </p:nvSpPr>
        <p:spPr>
          <a:xfrm>
            <a:off x="3881718" y="1885483"/>
            <a:ext cx="4657164" cy="2140158"/>
          </a:xfrm>
          <a:prstGeom prst="roundRect">
            <a:avLst/>
          </a:prstGeom>
          <a:blipFill>
            <a:blip r:embed="rId4"/>
            <a:stretch>
              <a:fillRect/>
            </a:stretch>
          </a:blip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 smtClean="0">
                <a:solidFill>
                  <a:schemeClr val="tx1"/>
                </a:solidFill>
                <a:latin typeface="Estrangelo Edessa" pitchFamily="66" charset="0"/>
                <a:cs typeface="Estrangelo Edessa" pitchFamily="66" charset="0"/>
              </a:rPr>
              <a:t>Total </a:t>
            </a:r>
            <a:r>
              <a:rPr lang="es-ES" sz="3200" b="1" dirty="0" err="1" smtClean="0">
                <a:solidFill>
                  <a:schemeClr val="tx1"/>
                </a:solidFill>
                <a:latin typeface="Estrangelo Edessa" pitchFamily="66" charset="0"/>
                <a:cs typeface="Estrangelo Edessa" pitchFamily="66" charset="0"/>
              </a:rPr>
              <a:t>annual</a:t>
            </a:r>
            <a:r>
              <a:rPr lang="es-ES" sz="3200" b="1" dirty="0" smtClean="0">
                <a:solidFill>
                  <a:schemeClr val="tx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3200" b="1" dirty="0" err="1" smtClean="0">
                <a:solidFill>
                  <a:schemeClr val="tx1"/>
                </a:solidFill>
                <a:latin typeface="Estrangelo Edessa" pitchFamily="66" charset="0"/>
                <a:cs typeface="Estrangelo Edessa" pitchFamily="66" charset="0"/>
              </a:rPr>
              <a:t>costs</a:t>
            </a:r>
            <a:endParaRPr lang="en-GB" sz="3200" b="1" dirty="0">
              <a:solidFill>
                <a:schemeClr val="tx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40" name="Annual productive hours"/>
          <p:cNvSpPr/>
          <p:nvPr/>
        </p:nvSpPr>
        <p:spPr>
          <a:xfrm>
            <a:off x="4065494" y="4292192"/>
            <a:ext cx="4473388" cy="903149"/>
          </a:xfrm>
          <a:prstGeom prst="roundRect">
            <a:avLst/>
          </a:prstGeom>
          <a:solidFill>
            <a:schemeClr val="accent1">
              <a:lumMod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Annual</a:t>
            </a:r>
            <a:r>
              <a:rPr lang="es-ES" sz="32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32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productive</a:t>
            </a:r>
            <a:r>
              <a:rPr lang="es-ES" sz="32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32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hours</a:t>
            </a:r>
            <a:endParaRPr lang="en-GB" sz="32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6BFA-6285-4B5A-AE94-69B3F3239519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8204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50" presetClass="path" presetSubtype="0" accel="50000" decel="5000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4.16667E-6 3.7037E-7 L 0.22917 3.7037E-7 C 0.3323 3.7037E-7 0.45886 0.0956 0.45886 0.17315 L 0.45886 0.34653 " pathEditMode="relative" rAng="0" ptsTypes="FfFF">
                                      <p:cBhvr>
                                        <p:cTn id="14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934" y="17315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3"/>
                                            </p:cond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50" presetClass="path" presetSubtype="0" accel="50000" decel="5000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4.16667E-6 2.59259E-6 L 0.22934 2.59259E-6 C 0.3323 2.59259E-6 0.45886 0.08449 0.45886 0.15301 L 0.45886 0.30625 " pathEditMode="relative" rAng="0" ptsTypes="FfFF">
                                      <p:cBhvr>
                                        <p:cTn id="23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934" y="15301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2"/>
                                            </p:cond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500"/>
                            </p:stCondLst>
                            <p:childTnLst>
                              <p:par>
                                <p:cTn id="25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5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5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500"/>
                            </p:stCondLst>
                            <p:childTnLst>
                              <p:par>
                                <p:cTn id="34" presetID="50" presetClass="path" presetSubtype="0" accel="50000" decel="5000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4.16667E-6 0 L 0.22917 0 C 0.3323 0 0.45886 0.07269 0.45886 0.13171 L 0.45886 0.26366 " pathEditMode="relative" rAng="0" ptsTypes="FfFF">
                                      <p:cBhvr>
                                        <p:cTn id="35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934" y="13171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4"/>
                                            </p:cond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500"/>
                            </p:stCondLst>
                            <p:childTnLst>
                              <p:par>
                                <p:cTn id="37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850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850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8500"/>
                            </p:stCondLst>
                            <p:childTnLst>
                              <p:par>
                                <p:cTn id="46" presetID="50" presetClass="path" presetSubtype="0" accel="50000" decel="5000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4.16667E-6 4.81481E-6 L 0.22934 4.81481E-6 C 0.3323 4.81481E-6 0.45886 0.06111 0.45886 0.11111 L 0.45886 0.22222 " pathEditMode="relative" rAng="0" ptsTypes="FfFF">
                                      <p:cBhvr>
                                        <p:cTn id="47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934" y="11111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6"/>
                                            </p:cond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1500"/>
                            </p:stCondLst>
                            <p:childTnLst>
                              <p:par>
                                <p:cTn id="49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150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150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1500"/>
                            </p:stCondLst>
                            <p:childTnLst>
                              <p:par>
                                <p:cTn id="58" presetID="50" presetClass="path" presetSubtype="0" accel="50000" decel="5000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4.16667E-6 -3.7037E-7 L 0.22934 -3.7037E-7 C 0.3323 -3.7037E-7 0.45886 0.05139 0.45886 0.09352 L 0.45886 0.18704 " pathEditMode="relative" rAng="0" ptsTypes="FfFF">
                                      <p:cBhvr>
                                        <p:cTn id="59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934" y="9352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8"/>
                                            </p:cond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4500"/>
                            </p:stCondLst>
                            <p:childTnLst>
                              <p:par>
                                <p:cTn id="61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4500"/>
                            </p:stCondLst>
                            <p:childTnLst>
                              <p:par>
                                <p:cTn id="6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34" grpId="0" animBg="1"/>
      <p:bldP spid="34" grpId="1" animBg="1"/>
      <p:bldP spid="33" grpId="0" animBg="1"/>
      <p:bldP spid="33" grpId="1" animBg="1"/>
      <p:bldP spid="32" grpId="0" animBg="1"/>
      <p:bldP spid="32" grpId="1" animBg="1"/>
      <p:bldP spid="31" grpId="0" animBg="1"/>
      <p:bldP spid="31" grpId="1" animBg="1"/>
      <p:bldP spid="35" grpId="0" animBg="1"/>
      <p:bldP spid="35" grpId="1" animBg="1"/>
      <p:bldP spid="30" grpId="0" animBg="1"/>
      <p:bldP spid="30" grpId="1" animBg="1"/>
      <p:bldP spid="36" grpId="0" animBg="1"/>
      <p:bldP spid="36" grpId="1" animBg="1"/>
      <p:bldP spid="37" grpId="0" animBg="1"/>
      <p:bldP spid="37" grpId="1" animBg="1"/>
      <p:bldP spid="38" grpId="0" animBg="1"/>
      <p:bldP spid="38" grpId="1" animBg="1"/>
      <p:bldP spid="39" grpId="0" animBg="1"/>
      <p:bldP spid="4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65" y="47252"/>
            <a:ext cx="9063317" cy="747338"/>
          </a:xfr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r" defTabSz="457200"/>
            <a:r>
              <a:rPr lang="es-ES" sz="4300" kern="1200" dirty="0" err="1" smtClean="0">
                <a:solidFill>
                  <a:srgbClr val="A6CEA8"/>
                </a:solidFill>
              </a:rPr>
              <a:t>Hourly</a:t>
            </a:r>
            <a:r>
              <a:rPr lang="es-ES" sz="4300" kern="1200" dirty="0" smtClean="0">
                <a:solidFill>
                  <a:srgbClr val="A6CEA8"/>
                </a:solidFill>
              </a:rPr>
              <a:t>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rate</a:t>
            </a:r>
            <a:r>
              <a:rPr lang="es-ES" sz="4300" kern="1200" dirty="0" smtClean="0">
                <a:solidFill>
                  <a:srgbClr val="A6CEA8"/>
                </a:solidFill>
              </a:rPr>
              <a:t>: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Productive</a:t>
            </a:r>
            <a:r>
              <a:rPr lang="es-ES" sz="4300" kern="1200" dirty="0" smtClean="0">
                <a:solidFill>
                  <a:srgbClr val="A6CEA8"/>
                </a:solidFill>
              </a:rPr>
              <a:t>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hours</a:t>
            </a:r>
            <a:endParaRPr lang="en-GB" sz="4300" kern="1200" dirty="0">
              <a:solidFill>
                <a:srgbClr val="A6CEA8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9348124"/>
              </p:ext>
            </p:extLst>
          </p:nvPr>
        </p:nvGraphicFramePr>
        <p:xfrm>
          <a:off x="376519" y="1711811"/>
          <a:ext cx="3944469" cy="4709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896469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s-ES" sz="2400" b="1" dirty="0" smtClean="0">
                          <a:latin typeface="Estrangelo Edessa" pitchFamily="66" charset="0"/>
                          <a:cs typeface="Estrangelo Edessa" pitchFamily="66" charset="0"/>
                        </a:rPr>
                        <a:t>Standard</a:t>
                      </a:r>
                      <a:r>
                        <a:rPr lang="es-ES" dirty="0" smtClean="0">
                          <a:latin typeface="Estrangelo Edessa" pitchFamily="66" charset="0"/>
                          <a:cs typeface="Estrangelo Edessa" pitchFamily="66" charset="0"/>
                        </a:rPr>
                        <a:t> (ALL </a:t>
                      </a:r>
                      <a:r>
                        <a:rPr lang="es-ES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employees</a:t>
                      </a:r>
                      <a:r>
                        <a:rPr lang="es-ES" dirty="0" smtClean="0">
                          <a:latin typeface="Estrangelo Edessa" pitchFamily="66" charset="0"/>
                          <a:cs typeface="Estrangelo Edessa" pitchFamily="66" charset="0"/>
                        </a:rPr>
                        <a:t>)</a:t>
                      </a:r>
                      <a:endParaRPr lang="en-GB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Total 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days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 in a 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year</a:t>
                      </a:r>
                      <a:endParaRPr lang="en-GB" sz="2000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365</a:t>
                      </a:r>
                      <a:endParaRPr lang="en-GB" sz="2000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457200" lvl="1" indent="0">
                        <a:buFontTx/>
                        <a:buNone/>
                      </a:pP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Weekends</a:t>
                      </a:r>
                      <a:endParaRPr lang="en-GB" sz="2000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2000" dirty="0" smtClean="0">
                          <a:solidFill>
                            <a:srgbClr val="FF0000"/>
                          </a:solidFill>
                          <a:latin typeface="Estrangelo Edessa" pitchFamily="66" charset="0"/>
                          <a:cs typeface="Estrangelo Edessa" pitchFamily="66" charset="0"/>
                        </a:rPr>
                        <a:t>-104</a:t>
                      </a:r>
                      <a:endParaRPr lang="en-GB" sz="2000" dirty="0">
                        <a:solidFill>
                          <a:srgbClr val="FF0000"/>
                        </a:solidFill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Subtotal</a:t>
                      </a:r>
                      <a:endParaRPr lang="en-GB" sz="2000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261</a:t>
                      </a:r>
                      <a:endParaRPr lang="en-GB" sz="2000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1"/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Annual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holidays</a:t>
                      </a:r>
                      <a:endParaRPr lang="en-GB" sz="2000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2000" dirty="0" smtClean="0">
                          <a:solidFill>
                            <a:srgbClr val="FF0000"/>
                          </a:solidFill>
                          <a:latin typeface="Estrangelo Edessa" pitchFamily="66" charset="0"/>
                          <a:cs typeface="Estrangelo Edessa" pitchFamily="66" charset="0"/>
                        </a:rPr>
                        <a:t>-21</a:t>
                      </a:r>
                      <a:endParaRPr lang="en-GB" sz="2000" dirty="0">
                        <a:solidFill>
                          <a:srgbClr val="FF0000"/>
                        </a:solidFill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1"/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Statutory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holidays</a:t>
                      </a:r>
                      <a:endParaRPr lang="en-GB" sz="2000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2000" dirty="0" smtClean="0">
                          <a:solidFill>
                            <a:srgbClr val="FF0000"/>
                          </a:solidFill>
                          <a:latin typeface="Estrangelo Edessa" pitchFamily="66" charset="0"/>
                          <a:cs typeface="Estrangelo Edessa" pitchFamily="66" charset="0"/>
                        </a:rPr>
                        <a:t>-15</a:t>
                      </a:r>
                      <a:endParaRPr lang="en-GB" sz="2000" dirty="0">
                        <a:solidFill>
                          <a:srgbClr val="FF0000"/>
                        </a:solidFill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1"/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Illness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 &amp;</a:t>
                      </a:r>
                      <a:r>
                        <a:rPr lang="es-ES" sz="2000" baseline="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baseline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others</a:t>
                      </a:r>
                      <a:endParaRPr lang="en-GB" sz="2000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2000" dirty="0" smtClean="0">
                          <a:solidFill>
                            <a:srgbClr val="FF0000"/>
                          </a:solidFill>
                          <a:latin typeface="Estrangelo Edessa" pitchFamily="66" charset="0"/>
                          <a:cs typeface="Estrangelo Edessa" pitchFamily="66" charset="0"/>
                        </a:rPr>
                        <a:t>-15</a:t>
                      </a:r>
                      <a:endParaRPr lang="en-GB" sz="2000" dirty="0">
                        <a:solidFill>
                          <a:srgbClr val="FF0000"/>
                        </a:solidFill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1"/>
                      <a:endParaRPr lang="en-GB" sz="800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sz="900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Productive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days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 per 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year</a:t>
                      </a:r>
                      <a:endParaRPr lang="en-GB" sz="2000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210</a:t>
                      </a:r>
                      <a:endParaRPr lang="en-GB" sz="2000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endParaRPr lang="en-GB" sz="800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endParaRPr lang="en-GB" sz="900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Working</a:t>
                      </a:r>
                      <a:r>
                        <a:rPr lang="es-ES" sz="2000" baseline="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baseline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hours</a:t>
                      </a:r>
                      <a:r>
                        <a:rPr lang="es-ES" sz="2000" baseline="0" dirty="0" smtClean="0">
                          <a:latin typeface="Estrangelo Edessa" pitchFamily="66" charset="0"/>
                          <a:cs typeface="Estrangelo Edessa" pitchFamily="66" charset="0"/>
                        </a:rPr>
                        <a:t> per </a:t>
                      </a:r>
                      <a:r>
                        <a:rPr lang="es-ES" sz="2000" baseline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day</a:t>
                      </a:r>
                      <a:endParaRPr lang="en-GB" sz="2000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8</a:t>
                      </a:r>
                      <a:endParaRPr lang="en-GB" sz="2000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0"/>
                      <a:endParaRPr lang="en-GB" sz="800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sz="900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es-ES" sz="2000" b="1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Productive</a:t>
                      </a:r>
                      <a:r>
                        <a:rPr lang="es-ES" sz="2000" b="1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b="1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hours</a:t>
                      </a:r>
                      <a:r>
                        <a:rPr lang="es-ES" sz="2000" b="1" dirty="0" smtClean="0">
                          <a:latin typeface="Estrangelo Edessa" pitchFamily="66" charset="0"/>
                          <a:cs typeface="Estrangelo Edessa" pitchFamily="66" charset="0"/>
                        </a:rPr>
                        <a:t> per </a:t>
                      </a:r>
                      <a:r>
                        <a:rPr lang="es-ES" sz="2000" b="1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year</a:t>
                      </a:r>
                      <a:endParaRPr lang="en-GB" sz="2000" b="1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2000" b="1" dirty="0" smtClean="0">
                          <a:latin typeface="Estrangelo Edessa" pitchFamily="66" charset="0"/>
                          <a:cs typeface="Estrangelo Edessa" pitchFamily="66" charset="0"/>
                        </a:rPr>
                        <a:t>1 680</a:t>
                      </a:r>
                      <a:endParaRPr lang="en-GB" sz="2000" b="1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844488"/>
              </p:ext>
            </p:extLst>
          </p:nvPr>
        </p:nvGraphicFramePr>
        <p:xfrm>
          <a:off x="5047130" y="1711811"/>
          <a:ext cx="3944469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4446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2400" b="1" dirty="0" smtClean="0">
                          <a:latin typeface="Estrangelo Edessa" pitchFamily="66" charset="0"/>
                          <a:cs typeface="Estrangelo Edessa" pitchFamily="66" charset="0"/>
                        </a:rPr>
                        <a:t>Actual </a:t>
                      </a:r>
                      <a:r>
                        <a:rPr lang="es-ES" sz="1800" b="1" dirty="0" smtClean="0">
                          <a:latin typeface="Estrangelo Edessa" pitchFamily="66" charset="0"/>
                          <a:cs typeface="Estrangelo Edessa" pitchFamily="66" charset="0"/>
                        </a:rPr>
                        <a:t>(individual)</a:t>
                      </a:r>
                      <a:endParaRPr lang="en-GB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You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 compute 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the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 actual individual 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number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 of 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productive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hours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for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each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employee</a:t>
                      </a:r>
                      <a:endParaRPr lang="en-GB" sz="2000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320988" y="1538855"/>
            <a:ext cx="828342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vs</a:t>
            </a:r>
            <a:endParaRPr lang="en-US" sz="40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4976621" y="5081982"/>
            <a:ext cx="3898438" cy="369332"/>
            <a:chOff x="4976621" y="5081982"/>
            <a:chExt cx="3898438" cy="369332"/>
          </a:xfrm>
        </p:grpSpPr>
        <p:pic>
          <p:nvPicPr>
            <p:cNvPr id="11" name="Warning" descr="C:\Users\requean\AppData\Local\Microsoft\Windows\Temporary Internet Files\Content.IE5\PN37ILQ6\MC900434750[1]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76621" y="5081982"/>
              <a:ext cx="345417" cy="34541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" name="TextBox 11"/>
            <p:cNvSpPr txBox="1"/>
            <p:nvPr/>
          </p:nvSpPr>
          <p:spPr>
            <a:xfrm>
              <a:off x="5322038" y="5081982"/>
              <a:ext cx="355302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dirty="0" err="1" smtClean="0">
                  <a:latin typeface="Estrangelo Edessa" pitchFamily="66" charset="0"/>
                  <a:cs typeface="Estrangelo Edessa" pitchFamily="66" charset="0"/>
                </a:rPr>
                <a:t>Don’t</a:t>
              </a:r>
              <a:r>
                <a:rPr lang="es-ES" dirty="0" smtClean="0">
                  <a:latin typeface="Estrangelo Edessa" pitchFamily="66" charset="0"/>
                  <a:cs typeface="Estrangelo Edessa" pitchFamily="66" charset="0"/>
                </a:rPr>
                <a:t> use </a:t>
              </a:r>
              <a:r>
                <a:rPr lang="es-ES" dirty="0" err="1" smtClean="0">
                  <a:latin typeface="Estrangelo Edessa" pitchFamily="66" charset="0"/>
                  <a:cs typeface="Estrangelo Edessa" pitchFamily="66" charset="0"/>
                </a:rPr>
                <a:t>billable</a:t>
              </a:r>
              <a:r>
                <a:rPr lang="es-ES" dirty="0" smtClean="0"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dirty="0" err="1" smtClean="0">
                  <a:latin typeface="Estrangelo Edessa" pitchFamily="66" charset="0"/>
                  <a:cs typeface="Estrangelo Edessa" pitchFamily="66" charset="0"/>
                </a:rPr>
                <a:t>hours</a:t>
              </a:r>
              <a:r>
                <a:rPr lang="es-ES" dirty="0" smtClean="0">
                  <a:latin typeface="Estrangelo Edessa" pitchFamily="66" charset="0"/>
                  <a:cs typeface="Estrangelo Edessa" pitchFamily="66" charset="0"/>
                </a:rPr>
                <a:t>!!!</a:t>
              </a:r>
              <a:endParaRPr lang="en-GB" dirty="0">
                <a:latin typeface="Estrangelo Edessa" pitchFamily="66" charset="0"/>
                <a:cs typeface="Estrangelo Edessa" pitchFamily="66" charset="0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4976621" y="4402617"/>
            <a:ext cx="3898438" cy="646331"/>
            <a:chOff x="4976621" y="4402617"/>
            <a:chExt cx="3898438" cy="646331"/>
          </a:xfrm>
        </p:grpSpPr>
        <p:pic>
          <p:nvPicPr>
            <p:cNvPr id="9" name="Warning" descr="C:\Users\requean\AppData\Local\Microsoft\Windows\Temporary Internet Files\Content.IE5\PN37ILQ6\MC900434750[1]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76621" y="4402617"/>
              <a:ext cx="345417" cy="34541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" name="TextBox 9"/>
            <p:cNvSpPr txBox="1"/>
            <p:nvPr/>
          </p:nvSpPr>
          <p:spPr>
            <a:xfrm>
              <a:off x="5322038" y="4402617"/>
              <a:ext cx="355302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dirty="0" err="1" smtClean="0">
                  <a:latin typeface="Estrangelo Edessa" pitchFamily="66" charset="0"/>
                  <a:cs typeface="Estrangelo Edessa" pitchFamily="66" charset="0"/>
                </a:rPr>
                <a:t>If</a:t>
              </a:r>
              <a:r>
                <a:rPr lang="es-ES" dirty="0" smtClean="0">
                  <a:latin typeface="Estrangelo Edessa" pitchFamily="66" charset="0"/>
                  <a:cs typeface="Estrangelo Edessa" pitchFamily="66" charset="0"/>
                </a:rPr>
                <a:t> actual </a:t>
              </a:r>
              <a:r>
                <a:rPr lang="es-ES" dirty="0" err="1" smtClean="0">
                  <a:latin typeface="Estrangelo Edessa" pitchFamily="66" charset="0"/>
                  <a:cs typeface="Estrangelo Edessa" pitchFamily="66" charset="0"/>
                </a:rPr>
                <a:t>productive</a:t>
              </a:r>
              <a:r>
                <a:rPr lang="es-ES" dirty="0" smtClean="0"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dirty="0" err="1" smtClean="0">
                  <a:latin typeface="Estrangelo Edessa" pitchFamily="66" charset="0"/>
                  <a:cs typeface="Estrangelo Edessa" pitchFamily="66" charset="0"/>
                </a:rPr>
                <a:t>hours</a:t>
              </a:r>
              <a:r>
                <a:rPr lang="es-ES" dirty="0" smtClean="0"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dirty="0" err="1" smtClean="0">
                  <a:latin typeface="Estrangelo Edessa" pitchFamily="66" charset="0"/>
                  <a:cs typeface="Estrangelo Edessa" pitchFamily="66" charset="0"/>
                </a:rPr>
                <a:t>exceeds</a:t>
              </a:r>
              <a:r>
                <a:rPr lang="es-ES" dirty="0" smtClean="0"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dirty="0" err="1" smtClean="0">
                  <a:latin typeface="Estrangelo Edessa" pitchFamily="66" charset="0"/>
                  <a:cs typeface="Estrangelo Edessa" pitchFamily="66" charset="0"/>
                </a:rPr>
                <a:t>standard</a:t>
              </a:r>
              <a:r>
                <a:rPr lang="es-ES" dirty="0" smtClean="0">
                  <a:latin typeface="Estrangelo Edessa" pitchFamily="66" charset="0"/>
                  <a:cs typeface="Estrangelo Edessa" pitchFamily="66" charset="0"/>
                  <a:sym typeface="Wingdings" pitchFamily="2" charset="2"/>
                </a:rPr>
                <a:t> use actual!!!</a:t>
              </a:r>
              <a:endParaRPr lang="en-GB" dirty="0">
                <a:latin typeface="Estrangelo Edessa" pitchFamily="66" charset="0"/>
                <a:cs typeface="Estrangelo Edessa" pitchFamily="66" charset="0"/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4976621" y="3395233"/>
            <a:ext cx="3898438" cy="923330"/>
            <a:chOff x="4976621" y="3395233"/>
            <a:chExt cx="3898438" cy="923330"/>
          </a:xfrm>
        </p:grpSpPr>
        <p:pic>
          <p:nvPicPr>
            <p:cNvPr id="7" name="Warning" descr="C:\Users\requean\AppData\Local\Microsoft\Windows\Temporary Internet Files\Content.IE5\PN37ILQ6\MC900434750[1]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76621" y="3395233"/>
              <a:ext cx="345417" cy="34541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TextBox 7"/>
            <p:cNvSpPr txBox="1"/>
            <p:nvPr/>
          </p:nvSpPr>
          <p:spPr>
            <a:xfrm>
              <a:off x="5322038" y="3395233"/>
              <a:ext cx="3553021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dirty="0" err="1" smtClean="0">
                  <a:latin typeface="Estrangelo Edessa" pitchFamily="66" charset="0"/>
                  <a:cs typeface="Estrangelo Edessa" pitchFamily="66" charset="0"/>
                </a:rPr>
                <a:t>The</a:t>
              </a:r>
              <a:r>
                <a:rPr lang="es-ES" dirty="0" smtClean="0">
                  <a:latin typeface="Estrangelo Edessa" pitchFamily="66" charset="0"/>
                  <a:cs typeface="Estrangelo Edessa" pitchFamily="66" charset="0"/>
                </a:rPr>
                <a:t> time </a:t>
              </a:r>
              <a:r>
                <a:rPr lang="es-ES" dirty="0" err="1" smtClean="0">
                  <a:latin typeface="Estrangelo Edessa" pitchFamily="66" charset="0"/>
                  <a:cs typeface="Estrangelo Edessa" pitchFamily="66" charset="0"/>
                </a:rPr>
                <a:t>recording</a:t>
              </a:r>
              <a:r>
                <a:rPr lang="es-ES" dirty="0" smtClean="0"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dirty="0" err="1" smtClean="0">
                  <a:latin typeface="Estrangelo Edessa" pitchFamily="66" charset="0"/>
                  <a:cs typeface="Estrangelo Edessa" pitchFamily="66" charset="0"/>
                </a:rPr>
                <a:t>system</a:t>
              </a:r>
              <a:r>
                <a:rPr lang="es-ES" dirty="0" smtClean="0"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dirty="0" err="1" smtClean="0">
                  <a:latin typeface="Estrangelo Edessa" pitchFamily="66" charset="0"/>
                  <a:cs typeface="Estrangelo Edessa" pitchFamily="66" charset="0"/>
                </a:rPr>
                <a:t>must</a:t>
              </a:r>
              <a:r>
                <a:rPr lang="es-ES" dirty="0" smtClean="0"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dirty="0" err="1" smtClean="0">
                  <a:latin typeface="Estrangelo Edessa" pitchFamily="66" charset="0"/>
                  <a:cs typeface="Estrangelo Edessa" pitchFamily="66" charset="0"/>
                </a:rPr>
                <a:t>allow</a:t>
              </a:r>
              <a:r>
                <a:rPr lang="es-ES" dirty="0" smtClean="0"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dirty="0" err="1" smtClean="0">
                  <a:latin typeface="Estrangelo Edessa" pitchFamily="66" charset="0"/>
                  <a:cs typeface="Estrangelo Edessa" pitchFamily="66" charset="0"/>
                </a:rPr>
                <a:t>keeping</a:t>
              </a:r>
              <a:r>
                <a:rPr lang="es-ES" dirty="0" smtClean="0"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dirty="0" err="1" smtClean="0">
                  <a:latin typeface="Estrangelo Edessa" pitchFamily="66" charset="0"/>
                  <a:cs typeface="Estrangelo Edessa" pitchFamily="66" charset="0"/>
                </a:rPr>
                <a:t>track</a:t>
              </a:r>
              <a:r>
                <a:rPr lang="es-ES" dirty="0" smtClean="0">
                  <a:latin typeface="Estrangelo Edessa" pitchFamily="66" charset="0"/>
                  <a:cs typeface="Estrangelo Edessa" pitchFamily="66" charset="0"/>
                </a:rPr>
                <a:t> of </a:t>
              </a:r>
              <a:r>
                <a:rPr lang="es-ES" dirty="0" err="1" smtClean="0">
                  <a:latin typeface="Estrangelo Edessa" pitchFamily="66" charset="0"/>
                  <a:cs typeface="Estrangelo Edessa" pitchFamily="66" charset="0"/>
                </a:rPr>
                <a:t>this</a:t>
              </a:r>
              <a:r>
                <a:rPr lang="es-ES" dirty="0" smtClean="0"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dirty="0" err="1" smtClean="0">
                  <a:latin typeface="Estrangelo Edessa" pitchFamily="66" charset="0"/>
                  <a:cs typeface="Estrangelo Edessa" pitchFamily="66" charset="0"/>
                </a:rPr>
                <a:t>number</a:t>
              </a:r>
              <a:r>
                <a:rPr lang="es-ES" dirty="0" smtClean="0">
                  <a:latin typeface="Estrangelo Edessa" pitchFamily="66" charset="0"/>
                  <a:cs typeface="Estrangelo Edessa" pitchFamily="66" charset="0"/>
                </a:rPr>
                <a:t> of actual individual </a:t>
              </a:r>
              <a:r>
                <a:rPr lang="es-ES" dirty="0" err="1" smtClean="0">
                  <a:latin typeface="Estrangelo Edessa" pitchFamily="66" charset="0"/>
                  <a:cs typeface="Estrangelo Edessa" pitchFamily="66" charset="0"/>
                </a:rPr>
                <a:t>productive</a:t>
              </a:r>
              <a:r>
                <a:rPr lang="es-ES" dirty="0" smtClean="0"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dirty="0" err="1" smtClean="0">
                  <a:latin typeface="Estrangelo Edessa" pitchFamily="66" charset="0"/>
                  <a:cs typeface="Estrangelo Edessa" pitchFamily="66" charset="0"/>
                </a:rPr>
                <a:t>hours</a:t>
              </a:r>
              <a:endParaRPr lang="en-GB" dirty="0">
                <a:latin typeface="Estrangelo Edessa" pitchFamily="66" charset="0"/>
                <a:cs typeface="Estrangelo Edessa" pitchFamily="66" charset="0"/>
              </a:endParaRPr>
            </a:p>
          </p:txBody>
        </p: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6BFA-6285-4B5A-AE94-69B3F3239519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7788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65" y="47252"/>
            <a:ext cx="9063317" cy="747338"/>
          </a:xfr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r" defTabSz="457200"/>
            <a:r>
              <a:rPr lang="es-ES" sz="4300" kern="1200" dirty="0" err="1" smtClean="0">
                <a:solidFill>
                  <a:srgbClr val="A6CEA8"/>
                </a:solidFill>
              </a:rPr>
              <a:t>Overtime</a:t>
            </a:r>
            <a:endParaRPr lang="en-GB" sz="4300" kern="1200" dirty="0">
              <a:solidFill>
                <a:srgbClr val="A6CEA8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6BFA-6285-4B5A-AE94-69B3F3239519}" type="slidenum">
              <a:rPr lang="en-GB" smtClean="0"/>
              <a:pPr/>
              <a:t>5</a:t>
            </a:fld>
            <a:endParaRPr lang="en-GB"/>
          </a:p>
        </p:txBody>
      </p:sp>
      <p:sp>
        <p:nvSpPr>
          <p:cNvPr id="20" name="Golden rule"/>
          <p:cNvSpPr/>
          <p:nvPr/>
        </p:nvSpPr>
        <p:spPr>
          <a:xfrm>
            <a:off x="1147482" y="2008094"/>
            <a:ext cx="7646893" cy="343384"/>
          </a:xfrm>
          <a:prstGeom prst="roundRect">
            <a:avLst/>
          </a:prstGeom>
          <a:solidFill>
            <a:schemeClr val="accent1">
              <a:lumMod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2000" b="1" dirty="0" err="1" smtClean="0">
                <a:solidFill>
                  <a:srgbClr val="FFC000"/>
                </a:solidFill>
                <a:latin typeface="Estrangelo Edessa" pitchFamily="66" charset="0"/>
                <a:cs typeface="Estrangelo Edessa" pitchFamily="66" charset="0"/>
              </a:rPr>
              <a:t>Overtime</a:t>
            </a:r>
            <a:r>
              <a:rPr lang="es-ES" sz="2000" b="1" dirty="0" smtClean="0">
                <a:solidFill>
                  <a:srgbClr val="FFC000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may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be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accepted</a:t>
            </a:r>
            <a:endParaRPr lang="en-GB" sz="2000" b="1" dirty="0">
              <a:latin typeface="Estrangelo Edessa" pitchFamily="66" charset="0"/>
              <a:cs typeface="Estrangelo Edessa" pitchFamily="66" charset="0"/>
            </a:endParaRPr>
          </a:p>
        </p:txBody>
      </p:sp>
      <p:pic>
        <p:nvPicPr>
          <p:cNvPr id="1026" name="Picture 2" descr="C:\Users\requean\AppData\Local\Microsoft\Windows\Temporary Internet Files\Content.IE5\ICW0V9TL\MC900056833[1]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986" y="1836401"/>
            <a:ext cx="806994" cy="686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4" name="Group 23"/>
          <p:cNvGrpSpPr/>
          <p:nvPr/>
        </p:nvGrpSpPr>
        <p:grpSpPr>
          <a:xfrm>
            <a:off x="412377" y="4506072"/>
            <a:ext cx="4392707" cy="1604682"/>
            <a:chOff x="4545105" y="2680447"/>
            <a:chExt cx="4392707" cy="1604682"/>
          </a:xfrm>
        </p:grpSpPr>
        <p:sp>
          <p:nvSpPr>
            <p:cNvPr id="25" name="Right Arrow Callout 24"/>
            <p:cNvSpPr/>
            <p:nvPr/>
          </p:nvSpPr>
          <p:spPr>
            <a:xfrm>
              <a:off x="4545105" y="2680447"/>
              <a:ext cx="4392707" cy="1604682"/>
            </a:xfrm>
            <a:prstGeom prst="rightArrowCallout">
              <a:avLst>
                <a:gd name="adj1" fmla="val 22765"/>
                <a:gd name="adj2" fmla="val 25559"/>
                <a:gd name="adj3" fmla="val 25000"/>
                <a:gd name="adj4" fmla="val 85615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Timesheet 1"/>
            <p:cNvSpPr/>
            <p:nvPr/>
          </p:nvSpPr>
          <p:spPr>
            <a:xfrm>
              <a:off x="4545106" y="2680447"/>
              <a:ext cx="3680012" cy="1541930"/>
            </a:xfrm>
            <a:prstGeom prst="round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marL="342900" indent="-342900">
                <a:buFont typeface="Wingdings" pitchFamily="2" charset="2"/>
                <a:buChar char="ü"/>
              </a:pP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In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any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other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case: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either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overtime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not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paid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or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there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is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not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clear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distinction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between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normal and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overtime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hours</a:t>
              </a:r>
              <a:endParaRPr lang="en-GB" sz="2000" b="1" dirty="0">
                <a:solidFill>
                  <a:srgbClr val="FF0000"/>
                </a:solidFill>
                <a:latin typeface="Estrangelo Edessa" pitchFamily="66" charset="0"/>
                <a:cs typeface="Estrangelo Edessa" pitchFamily="66" charset="0"/>
              </a:endParaRPr>
            </a:p>
          </p:txBody>
        </p:sp>
      </p:grpSp>
      <p:sp>
        <p:nvSpPr>
          <p:cNvPr id="28" name="Timesheets"/>
          <p:cNvSpPr/>
          <p:nvPr/>
        </p:nvSpPr>
        <p:spPr>
          <a:xfrm>
            <a:off x="4970928" y="2626658"/>
            <a:ext cx="4002743" cy="1604682"/>
          </a:xfrm>
          <a:prstGeom prst="roundRect">
            <a:avLst/>
          </a:prstGeom>
          <a:solidFill>
            <a:srgbClr val="00B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hourly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rate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applicable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to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these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«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overtime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»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hours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has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to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be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calculated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separately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from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hourly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rate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applicable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to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normal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working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hours</a:t>
            </a:r>
            <a:endParaRPr lang="en-GB" b="1" dirty="0"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29" name="Timesheets"/>
          <p:cNvSpPr/>
          <p:nvPr/>
        </p:nvSpPr>
        <p:spPr>
          <a:xfrm>
            <a:off x="4970930" y="4374777"/>
            <a:ext cx="4002743" cy="1735977"/>
          </a:xfrm>
          <a:prstGeom prst="roundRect">
            <a:avLst/>
          </a:prstGeom>
          <a:solidFill>
            <a:srgbClr val="00B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hourly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rate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is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calculated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: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Adding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in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numerator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: normal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costs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+ «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overtime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»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costs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(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if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any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)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Adding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in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denominator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: normal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hours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 + «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overtime</a:t>
            </a:r>
            <a:r>
              <a:rPr lang="es-ES" b="1" dirty="0" smtClean="0">
                <a:latin typeface="Estrangelo Edessa" pitchFamily="66" charset="0"/>
                <a:cs typeface="Estrangelo Edessa" pitchFamily="66" charset="0"/>
              </a:rPr>
              <a:t>» </a:t>
            </a:r>
            <a:r>
              <a:rPr lang="es-ES" b="1" dirty="0" err="1" smtClean="0">
                <a:latin typeface="Estrangelo Edessa" pitchFamily="66" charset="0"/>
                <a:cs typeface="Estrangelo Edessa" pitchFamily="66" charset="0"/>
              </a:rPr>
              <a:t>hours</a:t>
            </a:r>
            <a:endParaRPr lang="en-GB" b="1" dirty="0">
              <a:latin typeface="Estrangelo Edessa" pitchFamily="66" charset="0"/>
              <a:cs typeface="Estrangelo Edessa" pitchFamily="66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412377" y="2523170"/>
            <a:ext cx="4392706" cy="1919154"/>
            <a:chOff x="4545106" y="2680447"/>
            <a:chExt cx="4392706" cy="1663222"/>
          </a:xfrm>
        </p:grpSpPr>
        <p:sp>
          <p:nvSpPr>
            <p:cNvPr id="16" name="Right Arrow Callout 15"/>
            <p:cNvSpPr/>
            <p:nvPr/>
          </p:nvSpPr>
          <p:spPr>
            <a:xfrm>
              <a:off x="4545106" y="2680447"/>
              <a:ext cx="4392706" cy="1604682"/>
            </a:xfrm>
            <a:prstGeom prst="rightArrowCallout">
              <a:avLst>
                <a:gd name="adj1" fmla="val 25000"/>
                <a:gd name="adj2" fmla="val 25000"/>
                <a:gd name="adj3" fmla="val 25000"/>
                <a:gd name="adj4" fmla="val 85497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Timesheet 1"/>
            <p:cNvSpPr/>
            <p:nvPr/>
          </p:nvSpPr>
          <p:spPr>
            <a:xfrm>
              <a:off x="4545106" y="2680447"/>
              <a:ext cx="3680012" cy="528918"/>
            </a:xfrm>
            <a:prstGeom prst="round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marL="342900" indent="-342900">
                <a:buFont typeface="Wingdings" pitchFamily="2" charset="2"/>
                <a:buChar char="ü"/>
              </a:pP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If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actually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paid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according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to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beneficiary’s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policy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smtClean="0">
                  <a:solidFill>
                    <a:srgbClr val="FF0000"/>
                  </a:solidFill>
                  <a:latin typeface="Estrangelo Edessa" pitchFamily="66" charset="0"/>
                  <a:cs typeface="Estrangelo Edessa" pitchFamily="66" charset="0"/>
                </a:rPr>
                <a:t>AND</a:t>
              </a:r>
              <a:endParaRPr lang="en-GB" sz="2000" b="1" dirty="0">
                <a:solidFill>
                  <a:srgbClr val="FF0000"/>
                </a:solidFill>
                <a:latin typeface="Estrangelo Edessa" pitchFamily="66" charset="0"/>
                <a:cs typeface="Estrangelo Edessa" pitchFamily="66" charset="0"/>
              </a:endParaRPr>
            </a:p>
          </p:txBody>
        </p:sp>
        <p:sp>
          <p:nvSpPr>
            <p:cNvPr id="18" name="Timesheet 1"/>
            <p:cNvSpPr/>
            <p:nvPr/>
          </p:nvSpPr>
          <p:spPr>
            <a:xfrm>
              <a:off x="4545106" y="3205130"/>
              <a:ext cx="3680012" cy="1138539"/>
            </a:xfrm>
            <a:prstGeom prst="round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marL="342900" indent="-342900">
                <a:buFont typeface="Wingdings" pitchFamily="2" charset="2"/>
                <a:buChar char="ü"/>
              </a:pP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If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there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is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a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system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that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allows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the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identification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of normal /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overtime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hours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worked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for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the</a:t>
              </a:r>
              <a:r>
                <a:rPr lang="es-ES" sz="2000" b="1" dirty="0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 </a:t>
              </a:r>
              <a:r>
                <a:rPr lang="es-ES" sz="2000" b="1" dirty="0" err="1" smtClean="0">
                  <a:solidFill>
                    <a:schemeClr val="accent4"/>
                  </a:solidFill>
                  <a:latin typeface="Estrangelo Edessa" pitchFamily="66" charset="0"/>
                  <a:cs typeface="Estrangelo Edessa" pitchFamily="66" charset="0"/>
                </a:rPr>
                <a:t>project</a:t>
              </a:r>
              <a:endParaRPr lang="en-GB" sz="2000" b="1" dirty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77437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65" y="47252"/>
            <a:ext cx="9063317" cy="747338"/>
          </a:xfr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r" defTabSz="457200"/>
            <a:r>
              <a:rPr lang="es-ES" sz="4300" kern="1200" dirty="0" err="1" smtClean="0">
                <a:solidFill>
                  <a:srgbClr val="A6CEA8"/>
                </a:solidFill>
              </a:rPr>
              <a:t>Hourly</a:t>
            </a:r>
            <a:r>
              <a:rPr lang="es-ES" sz="4300" kern="1200" dirty="0" smtClean="0">
                <a:solidFill>
                  <a:srgbClr val="A6CEA8"/>
                </a:solidFill>
              </a:rPr>
              <a:t>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rate</a:t>
            </a:r>
            <a:r>
              <a:rPr lang="es-ES" sz="4300" kern="1200" dirty="0" smtClean="0">
                <a:solidFill>
                  <a:srgbClr val="A6CEA8"/>
                </a:solidFill>
              </a:rPr>
              <a:t>: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Productive</a:t>
            </a:r>
            <a:r>
              <a:rPr lang="es-ES" sz="4300" kern="1200" dirty="0" smtClean="0">
                <a:solidFill>
                  <a:srgbClr val="A6CEA8"/>
                </a:solidFill>
              </a:rPr>
              <a:t>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hours</a:t>
            </a:r>
            <a:endParaRPr lang="en-GB" sz="4300" kern="1200" dirty="0">
              <a:solidFill>
                <a:srgbClr val="A6CEA8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1720067"/>
              </p:ext>
            </p:extLst>
          </p:nvPr>
        </p:nvGraphicFramePr>
        <p:xfrm>
          <a:off x="376519" y="1711811"/>
          <a:ext cx="3944469" cy="3870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44469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s-ES" sz="2400" b="1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Activities</a:t>
                      </a:r>
                      <a:r>
                        <a:rPr lang="es-ES" sz="2400" b="1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400" b="1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included</a:t>
                      </a:r>
                      <a:endParaRPr lang="en-GB" sz="2400" b="1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</a:tr>
              <a:tr h="1025068">
                <a:tc>
                  <a:txBody>
                    <a:bodyPr/>
                    <a:lstStyle/>
                    <a:p>
                      <a:pPr algn="l"/>
                      <a:r>
                        <a:rPr lang="es-ES" sz="2000" b="0" dirty="0" smtClean="0">
                          <a:latin typeface="Estrangelo Edessa" pitchFamily="66" charset="0"/>
                          <a:cs typeface="Estrangelo Edessa" pitchFamily="66" charset="0"/>
                        </a:rPr>
                        <a:t>Normal </a:t>
                      </a:r>
                      <a:r>
                        <a:rPr lang="es-ES" sz="2000" b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working</a:t>
                      </a:r>
                      <a:r>
                        <a:rPr lang="es-ES" sz="2000" b="0" baseline="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b="0" baseline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activities</a:t>
                      </a:r>
                      <a:r>
                        <a:rPr lang="es-ES" sz="2000" b="0" baseline="0" dirty="0" smtClean="0">
                          <a:latin typeface="Estrangelo Edessa" pitchFamily="66" charset="0"/>
                          <a:cs typeface="Estrangelo Edessa" pitchFamily="66" charset="0"/>
                        </a:rPr>
                        <a:t> of </a:t>
                      </a:r>
                      <a:r>
                        <a:rPr lang="es-ES" sz="2000" b="0" baseline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the</a:t>
                      </a:r>
                      <a:r>
                        <a:rPr lang="es-ES" sz="2000" b="0" baseline="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b="0" baseline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personnel</a:t>
                      </a:r>
                      <a:r>
                        <a:rPr lang="es-ES" sz="2000" b="0" baseline="0" dirty="0" smtClean="0">
                          <a:latin typeface="Estrangelo Edessa" pitchFamily="66" charset="0"/>
                          <a:cs typeface="Estrangelo Edessa" pitchFamily="66" charset="0"/>
                        </a:rPr>
                        <a:t>, </a:t>
                      </a:r>
                      <a:r>
                        <a:rPr lang="es-ES" sz="2000" b="0" baseline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including</a:t>
                      </a:r>
                      <a:r>
                        <a:rPr lang="es-ES" sz="2000" b="0" baseline="0" dirty="0" smtClean="0">
                          <a:latin typeface="Estrangelo Edessa" pitchFamily="66" charset="0"/>
                          <a:cs typeface="Estrangelo Edessa" pitchFamily="66" charset="0"/>
                        </a:rPr>
                        <a:t>:</a:t>
                      </a:r>
                    </a:p>
                    <a:p>
                      <a:pPr marL="285750" indent="-285750" algn="l">
                        <a:buFont typeface="Wingdings" pitchFamily="2" charset="2"/>
                        <a:buChar char="ü"/>
                      </a:pPr>
                      <a:r>
                        <a:rPr lang="es-ES" sz="2000" b="0" baseline="0" dirty="0" smtClean="0">
                          <a:latin typeface="Estrangelo Edessa" pitchFamily="66" charset="0"/>
                          <a:cs typeface="Estrangelo Edessa" pitchFamily="66" charset="0"/>
                        </a:rPr>
                        <a:t>Sales and Marketing</a:t>
                      </a:r>
                    </a:p>
                    <a:p>
                      <a:pPr marL="285750" indent="-285750" algn="l">
                        <a:buFont typeface="Wingdings" pitchFamily="2" charset="2"/>
                        <a:buChar char="ü"/>
                      </a:pPr>
                      <a:r>
                        <a:rPr lang="es-ES" sz="2000" b="0" baseline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Preparation</a:t>
                      </a:r>
                      <a:r>
                        <a:rPr lang="es-ES" sz="2000" b="0" baseline="0" dirty="0" smtClean="0">
                          <a:latin typeface="Estrangelo Edessa" pitchFamily="66" charset="0"/>
                          <a:cs typeface="Estrangelo Edessa" pitchFamily="66" charset="0"/>
                        </a:rPr>
                        <a:t> of </a:t>
                      </a:r>
                      <a:r>
                        <a:rPr lang="es-ES" sz="2000" b="0" baseline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proposals</a:t>
                      </a:r>
                      <a:endParaRPr lang="es-ES" sz="2000" b="0" baseline="0" dirty="0" smtClean="0">
                        <a:latin typeface="Estrangelo Edessa" pitchFamily="66" charset="0"/>
                        <a:cs typeface="Estrangelo Edessa" pitchFamily="66" charset="0"/>
                      </a:endParaRPr>
                    </a:p>
                    <a:p>
                      <a:pPr marL="285750" indent="-285750" algn="l">
                        <a:buFont typeface="Wingdings" pitchFamily="2" charset="2"/>
                        <a:buChar char="ü"/>
                      </a:pPr>
                      <a:r>
                        <a:rPr lang="es-ES" sz="2000" b="0" baseline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Administrative</a:t>
                      </a:r>
                      <a:r>
                        <a:rPr lang="es-ES" sz="2000" b="0" baseline="0" dirty="0" smtClean="0">
                          <a:latin typeface="Estrangelo Edessa" pitchFamily="66" charset="0"/>
                          <a:cs typeface="Estrangelo Edessa" pitchFamily="66" charset="0"/>
                        </a:rPr>
                        <a:t> time</a:t>
                      </a:r>
                    </a:p>
                    <a:p>
                      <a:pPr marL="285750" indent="-285750" algn="l">
                        <a:buFont typeface="Wingdings" pitchFamily="2" charset="2"/>
                        <a:buChar char="ü"/>
                      </a:pPr>
                      <a:r>
                        <a:rPr lang="es-ES" sz="2000" b="0" baseline="0" dirty="0" smtClean="0">
                          <a:latin typeface="Estrangelo Edessa" pitchFamily="66" charset="0"/>
                          <a:cs typeface="Estrangelo Edessa" pitchFamily="66" charset="0"/>
                        </a:rPr>
                        <a:t>Non-</a:t>
                      </a:r>
                      <a:r>
                        <a:rPr lang="es-ES" sz="2000" b="0" baseline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project</a:t>
                      </a:r>
                      <a:r>
                        <a:rPr lang="es-ES" sz="2000" b="0" baseline="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b="0" baseline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related</a:t>
                      </a:r>
                      <a:r>
                        <a:rPr lang="es-ES" sz="2000" b="0" baseline="0" dirty="0" smtClean="0">
                          <a:latin typeface="Estrangelo Edessa" pitchFamily="66" charset="0"/>
                          <a:cs typeface="Estrangelo Edessa" pitchFamily="66" charset="0"/>
                        </a:rPr>
                        <a:t>, general </a:t>
                      </a:r>
                      <a:r>
                        <a:rPr lang="es-ES" sz="2000" b="0" baseline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research</a:t>
                      </a:r>
                      <a:r>
                        <a:rPr lang="es-ES" sz="2000" b="0" baseline="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b="0" baseline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activities</a:t>
                      </a:r>
                      <a:endParaRPr lang="es-ES" sz="2000" b="0" baseline="0" dirty="0" smtClean="0">
                        <a:latin typeface="Estrangelo Edessa" pitchFamily="66" charset="0"/>
                        <a:cs typeface="Estrangelo Edessa" pitchFamily="66" charset="0"/>
                      </a:endParaRPr>
                    </a:p>
                    <a:p>
                      <a:pPr marL="285750" indent="-285750" algn="l">
                        <a:buFont typeface="Wingdings" pitchFamily="2" charset="2"/>
                        <a:buChar char="ü"/>
                      </a:pPr>
                      <a:r>
                        <a:rPr lang="es-ES" sz="2000" b="0" baseline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Teaching</a:t>
                      </a:r>
                      <a:r>
                        <a:rPr lang="es-ES" sz="2000" b="0" baseline="0" dirty="0" smtClean="0">
                          <a:latin typeface="Estrangelo Edessa" pitchFamily="66" charset="0"/>
                          <a:cs typeface="Estrangelo Edessa" pitchFamily="66" charset="0"/>
                        </a:rPr>
                        <a:t>, training and similar </a:t>
                      </a:r>
                      <a:r>
                        <a:rPr lang="es-ES" sz="2000" b="0" baseline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hours</a:t>
                      </a:r>
                      <a:r>
                        <a:rPr lang="es-ES" sz="2000" b="0" baseline="0" dirty="0" smtClean="0">
                          <a:latin typeface="Estrangelo Edessa" pitchFamily="66" charset="0"/>
                          <a:cs typeface="Estrangelo Edessa" pitchFamily="66" charset="0"/>
                        </a:rPr>
                        <a:t> (in </a:t>
                      </a:r>
                      <a:r>
                        <a:rPr lang="es-ES" sz="2000" b="0" baseline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the</a:t>
                      </a:r>
                      <a:r>
                        <a:rPr lang="es-ES" sz="2000" b="0" baseline="0" dirty="0" smtClean="0">
                          <a:latin typeface="Estrangelo Edessa" pitchFamily="66" charset="0"/>
                          <a:cs typeface="Estrangelo Edessa" pitchFamily="66" charset="0"/>
                        </a:rPr>
                        <a:t> case of </a:t>
                      </a:r>
                      <a:r>
                        <a:rPr lang="es-ES" sz="2000" b="0" baseline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universities</a:t>
                      </a:r>
                      <a:r>
                        <a:rPr lang="es-ES" sz="2000" b="0" baseline="0" dirty="0" smtClean="0">
                          <a:latin typeface="Estrangelo Edessa" pitchFamily="66" charset="0"/>
                          <a:cs typeface="Estrangelo Edessa" pitchFamily="66" charset="0"/>
                        </a:rPr>
                        <a:t>/similar </a:t>
                      </a:r>
                      <a:r>
                        <a:rPr lang="es-ES" sz="2000" b="0" baseline="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bodies</a:t>
                      </a:r>
                      <a:r>
                        <a:rPr lang="es-ES" sz="2000" b="0" baseline="0" dirty="0" smtClean="0">
                          <a:latin typeface="Estrangelo Edessa" pitchFamily="66" charset="0"/>
                          <a:cs typeface="Estrangelo Edessa" pitchFamily="66" charset="0"/>
                        </a:rPr>
                        <a:t>)</a:t>
                      </a:r>
                      <a:endParaRPr lang="es-ES" b="0" baseline="0" dirty="0" smtClean="0">
                        <a:latin typeface="Estrangelo Edessa" pitchFamily="66" charset="0"/>
                        <a:cs typeface="Estrangelo Edessa" pitchFamily="66" charset="0"/>
                      </a:endParaRPr>
                    </a:p>
                    <a:p>
                      <a:pPr algn="l"/>
                      <a:endParaRPr lang="en-GB" b="0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8416338"/>
              </p:ext>
            </p:extLst>
          </p:nvPr>
        </p:nvGraphicFramePr>
        <p:xfrm>
          <a:off x="4805083" y="1711811"/>
          <a:ext cx="3944469" cy="1767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44469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400" b="1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Activities</a:t>
                      </a:r>
                      <a:r>
                        <a:rPr lang="es-ES" sz="2400" b="1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400" b="1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excluded</a:t>
                      </a:r>
                      <a:endParaRPr lang="en-GB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q"/>
                      </a:pP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General training (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if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not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project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related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)</a:t>
                      </a:r>
                    </a:p>
                    <a:p>
                      <a:pPr marL="285750" indent="-285750">
                        <a:buFont typeface="Wingdings" pitchFamily="2" charset="2"/>
                        <a:buChar char="q"/>
                      </a:pP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General 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internal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meetings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 (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if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not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project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 </a:t>
                      </a:r>
                      <a:r>
                        <a:rPr lang="es-ES" sz="2000" dirty="0" err="1" smtClean="0">
                          <a:latin typeface="Estrangelo Edessa" pitchFamily="66" charset="0"/>
                          <a:cs typeface="Estrangelo Edessa" pitchFamily="66" charset="0"/>
                        </a:rPr>
                        <a:t>related</a:t>
                      </a:r>
                      <a:r>
                        <a:rPr lang="es-ES" sz="2000" dirty="0" smtClean="0">
                          <a:latin typeface="Estrangelo Edessa" pitchFamily="66" charset="0"/>
                          <a:cs typeface="Estrangelo Edessa" pitchFamily="66" charset="0"/>
                        </a:rPr>
                        <a:t>)</a:t>
                      </a:r>
                      <a:endParaRPr lang="en-GB" sz="2000" dirty="0">
                        <a:latin typeface="Estrangelo Edessa" pitchFamily="66" charset="0"/>
                        <a:cs typeface="Estrangelo Edessa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098" name="Picture 2" descr="C:\Users\requean\AppData\Local\Microsoft\Windows\Temporary Internet Files\Content.IE5\I89HFU8I\MC900433800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4712" y="1520607"/>
            <a:ext cx="712551" cy="712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requean\AppData\Local\Microsoft\Windows\Temporary Internet Files\Content.IE5\02AIWASG\MC900442138[1].png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1200" y="1520607"/>
            <a:ext cx="712800" cy="71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6BFA-6285-4B5A-AE94-69B3F3239519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0330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Alternative 2"/>
          <p:cNvSpPr/>
          <p:nvPr/>
        </p:nvSpPr>
        <p:spPr>
          <a:xfrm>
            <a:off x="4827495" y="3657598"/>
            <a:ext cx="3680012" cy="340659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342900" indent="-342900">
              <a:buFont typeface="Wingdings" pitchFamily="2" charset="2"/>
              <a:buChar char="ü"/>
            </a:pP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To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be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assessed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by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auditors</a:t>
            </a:r>
            <a:endParaRPr lang="en-GB" sz="2000" b="1" dirty="0">
              <a:solidFill>
                <a:schemeClr val="accent4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13" name="Alternative 1"/>
          <p:cNvSpPr/>
          <p:nvPr/>
        </p:nvSpPr>
        <p:spPr>
          <a:xfrm>
            <a:off x="4827495" y="3003178"/>
            <a:ext cx="3680012" cy="654421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342900" indent="-342900">
              <a:buFont typeface="Wingdings" pitchFamily="2" charset="2"/>
              <a:buChar char="ü"/>
            </a:pP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Must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give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same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level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of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assurance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as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sz="2000" b="1" dirty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timesheets</a:t>
            </a:r>
            <a:endParaRPr lang="en-GB" sz="2000" b="1" dirty="0">
              <a:solidFill>
                <a:schemeClr val="accent4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11" name="Alternative evidence"/>
          <p:cNvSpPr/>
          <p:nvPr/>
        </p:nvSpPr>
        <p:spPr>
          <a:xfrm>
            <a:off x="4827495" y="2483222"/>
            <a:ext cx="3680012" cy="340659"/>
          </a:xfrm>
          <a:prstGeom prst="roundRect">
            <a:avLst/>
          </a:prstGeom>
          <a:solidFill>
            <a:srgbClr val="FFC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Alternative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evidence</a:t>
            </a:r>
            <a:endParaRPr lang="en-GB" sz="2000" b="1" dirty="0">
              <a:latin typeface="Estrangelo Edessa" pitchFamily="66" charset="0"/>
              <a:cs typeface="Estrangelo Edessa" pitchFamily="66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2390884" y="1908027"/>
            <a:ext cx="2127328" cy="475128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4518211" y="1908028"/>
            <a:ext cx="2149289" cy="475127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imesheet 4"/>
          <p:cNvSpPr/>
          <p:nvPr/>
        </p:nvSpPr>
        <p:spPr>
          <a:xfrm>
            <a:off x="548408" y="5060574"/>
            <a:ext cx="4621757" cy="367564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342900" indent="-342900">
              <a:buFont typeface="Wingdings" pitchFamily="2" charset="2"/>
              <a:buChar char="ü"/>
            </a:pP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Name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and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signature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of a supervisor</a:t>
            </a:r>
            <a:endParaRPr lang="en-GB" sz="2000" b="1" dirty="0">
              <a:solidFill>
                <a:schemeClr val="accent4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16" name="Timesheet 3"/>
          <p:cNvSpPr/>
          <p:nvPr/>
        </p:nvSpPr>
        <p:spPr>
          <a:xfrm>
            <a:off x="550876" y="4670599"/>
            <a:ext cx="4827947" cy="430310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342900" indent="-342900">
              <a:buFont typeface="Wingdings" pitchFamily="2" charset="2"/>
              <a:buChar char="ü"/>
            </a:pP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Amount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of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hours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claimed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for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project</a:t>
            </a:r>
            <a:endParaRPr lang="en-GB" sz="2000" b="1" dirty="0">
              <a:solidFill>
                <a:schemeClr val="accent4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15" name="Timesheet 2"/>
          <p:cNvSpPr/>
          <p:nvPr/>
        </p:nvSpPr>
        <p:spPr>
          <a:xfrm>
            <a:off x="550878" y="4338913"/>
            <a:ext cx="3680012" cy="340659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342900" indent="-342900">
              <a:buFont typeface="Wingdings" pitchFamily="2" charset="2"/>
              <a:buChar char="ü"/>
            </a:pP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Daily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,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weekly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or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monthly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basis</a:t>
            </a:r>
            <a:endParaRPr lang="en-GB" sz="2000" b="1" dirty="0">
              <a:solidFill>
                <a:schemeClr val="accent4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12" name="Timesheet 1"/>
          <p:cNvSpPr/>
          <p:nvPr/>
        </p:nvSpPr>
        <p:spPr>
          <a:xfrm>
            <a:off x="550878" y="2994212"/>
            <a:ext cx="3680012" cy="340659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342900" indent="-342900">
              <a:buFont typeface="Wingdings" pitchFamily="2" charset="2"/>
              <a:buChar char="ü"/>
            </a:pP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Whole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duration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of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project</a:t>
            </a:r>
            <a:endParaRPr lang="en-GB" sz="2000" b="1" dirty="0">
              <a:solidFill>
                <a:schemeClr val="accent4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10" name="Timesheets"/>
          <p:cNvSpPr/>
          <p:nvPr/>
        </p:nvSpPr>
        <p:spPr>
          <a:xfrm>
            <a:off x="550878" y="2483222"/>
            <a:ext cx="3680012" cy="340659"/>
          </a:xfrm>
          <a:prstGeom prst="roundRect">
            <a:avLst/>
          </a:prstGeom>
          <a:solidFill>
            <a:srgbClr val="00B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Timesheets</a:t>
            </a:r>
            <a:endParaRPr lang="en-GB" sz="2000" b="1" dirty="0"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7" name="Golden rule"/>
          <p:cNvSpPr/>
          <p:nvPr/>
        </p:nvSpPr>
        <p:spPr>
          <a:xfrm>
            <a:off x="1147483" y="1226709"/>
            <a:ext cx="7360024" cy="681318"/>
          </a:xfrm>
          <a:prstGeom prst="roundRect">
            <a:avLst/>
          </a:prstGeom>
          <a:solidFill>
            <a:schemeClr val="accent1">
              <a:lumMod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2000" b="1" dirty="0" err="1" smtClean="0">
                <a:solidFill>
                  <a:srgbClr val="FFC000"/>
                </a:solidFill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sz="2000" b="1" dirty="0" smtClean="0">
                <a:solidFill>
                  <a:srgbClr val="FFC000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rgbClr val="FFC000"/>
                </a:solidFill>
                <a:latin typeface="Estrangelo Edessa" pitchFamily="66" charset="0"/>
                <a:cs typeface="Estrangelo Edessa" pitchFamily="66" charset="0"/>
              </a:rPr>
              <a:t>golden</a:t>
            </a:r>
            <a:r>
              <a:rPr lang="es-ES" sz="2000" b="1" dirty="0" smtClean="0">
                <a:solidFill>
                  <a:srgbClr val="FFC000"/>
                </a:solidFill>
                <a:latin typeface="Estrangelo Edessa" pitchFamily="66" charset="0"/>
                <a:cs typeface="Estrangelo Edessa" pitchFamily="66" charset="0"/>
              </a:rPr>
              <a:t> rule: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Claim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ONLY actual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hours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worked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on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sz="2000" b="1" dirty="0" smtClean="0"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latin typeface="Estrangelo Edessa" pitchFamily="66" charset="0"/>
                <a:cs typeface="Estrangelo Edessa" pitchFamily="66" charset="0"/>
              </a:rPr>
              <a:t>project</a:t>
            </a:r>
            <a:endParaRPr lang="en-GB" sz="2000" b="1" dirty="0">
              <a:latin typeface="Estrangelo Edessa" pitchFamily="66" charset="0"/>
              <a:cs typeface="Estrangelo Edessa" pitchFamily="66" charset="0"/>
            </a:endParaRPr>
          </a:p>
        </p:txBody>
      </p:sp>
      <p:pic>
        <p:nvPicPr>
          <p:cNvPr id="5123" name="Picture 3" descr="C:\Users\requean\AppData\Local\Microsoft\Windows\Temporary Internet Files\Content.IE5\N7L1MRG5\MC900157329[1]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78" y="1026575"/>
            <a:ext cx="846715" cy="8814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65" y="47252"/>
            <a:ext cx="9063317" cy="747338"/>
          </a:xfr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r" defTabSz="457200"/>
            <a:r>
              <a:rPr lang="es-ES" sz="4300" kern="1200" dirty="0" err="1" smtClean="0">
                <a:solidFill>
                  <a:srgbClr val="A6CEA8"/>
                </a:solidFill>
              </a:rPr>
              <a:t>Hours</a:t>
            </a:r>
            <a:r>
              <a:rPr lang="es-ES" sz="4300" kern="1200" dirty="0" smtClean="0">
                <a:solidFill>
                  <a:srgbClr val="A6CEA8"/>
                </a:solidFill>
              </a:rPr>
              <a:t>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dedicated</a:t>
            </a:r>
            <a:r>
              <a:rPr lang="es-ES" sz="4300" kern="1200" dirty="0" smtClean="0">
                <a:solidFill>
                  <a:srgbClr val="A6CEA8"/>
                </a:solidFill>
              </a:rPr>
              <a:t>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to</a:t>
            </a:r>
            <a:r>
              <a:rPr lang="es-ES" sz="4300" kern="1200" dirty="0" smtClean="0">
                <a:solidFill>
                  <a:srgbClr val="A6CEA8"/>
                </a:solidFill>
              </a:rPr>
              <a:t>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the</a:t>
            </a:r>
            <a:r>
              <a:rPr lang="es-ES" sz="4300" kern="1200" dirty="0" smtClean="0">
                <a:solidFill>
                  <a:srgbClr val="A6CEA8"/>
                </a:solidFill>
              </a:rPr>
              <a:t>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project</a:t>
            </a:r>
            <a:endParaRPr lang="en-GB" sz="4300" kern="1200" dirty="0">
              <a:solidFill>
                <a:srgbClr val="A6CEA8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6BFA-6285-4B5A-AE94-69B3F3239519}" type="slidenum">
              <a:rPr lang="en-GB" smtClean="0"/>
              <a:pPr/>
              <a:t>7</a:t>
            </a:fld>
            <a:endParaRPr lang="en-GB"/>
          </a:p>
        </p:txBody>
      </p:sp>
      <p:sp>
        <p:nvSpPr>
          <p:cNvPr id="18" name="Timesheet 1"/>
          <p:cNvSpPr/>
          <p:nvPr/>
        </p:nvSpPr>
        <p:spPr>
          <a:xfrm>
            <a:off x="550878" y="3316939"/>
            <a:ext cx="3680012" cy="340659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342900" indent="-342900">
              <a:buFont typeface="Wingdings" pitchFamily="2" charset="2"/>
              <a:buChar char="ü"/>
            </a:pP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Full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name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of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beneficiary</a:t>
            </a:r>
            <a:endParaRPr lang="en-GB" sz="2000" b="1" dirty="0">
              <a:solidFill>
                <a:schemeClr val="accent4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20" name="Timesheet 1"/>
          <p:cNvSpPr/>
          <p:nvPr/>
        </p:nvSpPr>
        <p:spPr>
          <a:xfrm>
            <a:off x="550877" y="3657598"/>
            <a:ext cx="3967335" cy="340660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342900" indent="-342900">
              <a:buFont typeface="Wingdings" pitchFamily="2" charset="2"/>
              <a:buChar char="ü"/>
            </a:pP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Name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and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signature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of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employee</a:t>
            </a:r>
            <a:endParaRPr lang="en-GB" sz="2000" b="1" dirty="0">
              <a:solidFill>
                <a:schemeClr val="accent4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21" name="Timesheet 1"/>
          <p:cNvSpPr/>
          <p:nvPr/>
        </p:nvSpPr>
        <p:spPr>
          <a:xfrm>
            <a:off x="550878" y="3998258"/>
            <a:ext cx="3680012" cy="367555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342900" indent="-342900">
              <a:buFont typeface="Wingdings" pitchFamily="2" charset="2"/>
              <a:buChar char="ü"/>
            </a:pP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Title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of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project</a:t>
            </a:r>
            <a:endParaRPr lang="en-GB" sz="2000" b="1" dirty="0">
              <a:solidFill>
                <a:schemeClr val="accent4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22" name="Timesheet 4"/>
          <p:cNvSpPr/>
          <p:nvPr/>
        </p:nvSpPr>
        <p:spPr>
          <a:xfrm>
            <a:off x="548407" y="5414700"/>
            <a:ext cx="4621757" cy="367564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342900" indent="-342900">
              <a:buFont typeface="Wingdings" pitchFamily="2" charset="2"/>
              <a:buChar char="ü"/>
            </a:pP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Reconcilable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with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absences</a:t>
            </a:r>
            <a:r>
              <a:rPr lang="es-ES" sz="20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register</a:t>
            </a:r>
            <a:endParaRPr lang="en-GB" sz="2000" b="1" dirty="0">
              <a:solidFill>
                <a:schemeClr val="accent4"/>
              </a:solidFill>
              <a:latin typeface="Estrangelo Edessa" pitchFamily="66" charset="0"/>
              <a:cs typeface="Estrangelo Edessa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070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3" grpId="0"/>
      <p:bldP spid="11" grpId="0" animBg="1"/>
      <p:bldP spid="23" grpId="0"/>
      <p:bldP spid="16" grpId="0"/>
      <p:bldP spid="15" grpId="0"/>
      <p:bldP spid="12" grpId="0"/>
      <p:bldP spid="10" grpId="0" animBg="1"/>
      <p:bldP spid="18" grpId="0"/>
      <p:bldP spid="20" grpId="0"/>
      <p:bldP spid="21" grpId="0"/>
      <p:bldP spid="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65" y="47252"/>
            <a:ext cx="9063317" cy="747338"/>
          </a:xfr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r" defTabSz="457200"/>
            <a:r>
              <a:rPr lang="es-ES" sz="4300" kern="1200" dirty="0" err="1" smtClean="0">
                <a:solidFill>
                  <a:srgbClr val="A6CEA8"/>
                </a:solidFill>
              </a:rPr>
              <a:t>Example</a:t>
            </a:r>
            <a:r>
              <a:rPr lang="es-ES" sz="4300" kern="1200" dirty="0" smtClean="0">
                <a:solidFill>
                  <a:srgbClr val="A6CEA8"/>
                </a:solidFill>
              </a:rPr>
              <a:t> of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timesheet</a:t>
            </a:r>
            <a:endParaRPr lang="en-GB" sz="4300" kern="1200" dirty="0">
              <a:solidFill>
                <a:srgbClr val="A6CEA8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6BFA-6285-4B5A-AE94-69B3F3239519}" type="slidenum">
              <a:rPr lang="en-GB" smtClean="0"/>
              <a:pPr/>
              <a:t>8</a:t>
            </a:fld>
            <a:endParaRPr lang="en-GB"/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365" y="1470375"/>
            <a:ext cx="8758518" cy="477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imesheet 1"/>
          <p:cNvSpPr/>
          <p:nvPr/>
        </p:nvSpPr>
        <p:spPr>
          <a:xfrm>
            <a:off x="2702407" y="4034693"/>
            <a:ext cx="3205334" cy="949109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342900" indent="-342900">
              <a:buFont typeface="Wingdings" pitchFamily="2" charset="2"/>
              <a:buChar char="ü"/>
            </a:pPr>
            <a:r>
              <a:rPr lang="es-ES" sz="2000" b="1" dirty="0" smtClean="0">
                <a:solidFill>
                  <a:srgbClr val="00B050"/>
                </a:solidFill>
                <a:latin typeface="Estrangelo Edessa" pitchFamily="66" charset="0"/>
                <a:cs typeface="Estrangelo Edessa" pitchFamily="66" charset="0"/>
              </a:rPr>
              <a:t>Reference to </a:t>
            </a:r>
            <a:r>
              <a:rPr lang="es-ES" sz="2000" b="1" dirty="0" err="1" smtClean="0">
                <a:solidFill>
                  <a:srgbClr val="00B050"/>
                </a:solidFill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sz="2000" b="1" dirty="0" smtClean="0">
                <a:solidFill>
                  <a:srgbClr val="00B050"/>
                </a:solidFill>
                <a:latin typeface="Estrangelo Edessa" pitchFamily="66" charset="0"/>
                <a:cs typeface="Estrangelo Edessa" pitchFamily="66" charset="0"/>
              </a:rPr>
              <a:t> WP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es-ES" sz="2000" b="1" dirty="0" err="1" smtClean="0">
                <a:solidFill>
                  <a:srgbClr val="00B050"/>
                </a:solidFill>
                <a:latin typeface="Estrangelo Edessa" pitchFamily="66" charset="0"/>
                <a:cs typeface="Estrangelo Edessa" pitchFamily="66" charset="0"/>
              </a:rPr>
              <a:t>Brief</a:t>
            </a:r>
            <a:r>
              <a:rPr lang="es-ES" sz="2000" b="1" dirty="0" smtClean="0">
                <a:solidFill>
                  <a:srgbClr val="00B050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000" b="1" dirty="0" err="1" smtClean="0">
                <a:solidFill>
                  <a:srgbClr val="00B050"/>
                </a:solidFill>
                <a:latin typeface="Estrangelo Edessa" pitchFamily="66" charset="0"/>
                <a:cs typeface="Estrangelo Edessa" pitchFamily="66" charset="0"/>
              </a:rPr>
              <a:t>description</a:t>
            </a:r>
            <a:r>
              <a:rPr lang="es-ES" sz="2000" b="1" dirty="0" smtClean="0">
                <a:solidFill>
                  <a:srgbClr val="00B050"/>
                </a:solidFill>
                <a:latin typeface="Estrangelo Edessa" pitchFamily="66" charset="0"/>
                <a:cs typeface="Estrangelo Edessa" pitchFamily="66" charset="0"/>
              </a:rPr>
              <a:t> of </a:t>
            </a:r>
            <a:r>
              <a:rPr lang="es-ES" sz="2000" b="1" dirty="0" err="1" smtClean="0">
                <a:solidFill>
                  <a:srgbClr val="00B050"/>
                </a:solidFill>
                <a:latin typeface="Estrangelo Edessa" pitchFamily="66" charset="0"/>
                <a:cs typeface="Estrangelo Edessa" pitchFamily="66" charset="0"/>
              </a:rPr>
              <a:t>tasks</a:t>
            </a:r>
            <a:endParaRPr lang="en-GB" sz="2000" b="1" dirty="0">
              <a:solidFill>
                <a:srgbClr val="00B050"/>
              </a:solidFill>
              <a:latin typeface="Estrangelo Edessa" pitchFamily="66" charset="0"/>
              <a:cs typeface="Estrangelo Edessa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1819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65" y="47252"/>
            <a:ext cx="9063317" cy="747338"/>
          </a:xfr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r" defTabSz="457200"/>
            <a:r>
              <a:rPr lang="es-ES" sz="4300" kern="1200" dirty="0" smtClean="0">
                <a:solidFill>
                  <a:srgbClr val="A6CEA8"/>
                </a:solidFill>
              </a:rPr>
              <a:t>Actual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personnel</a:t>
            </a:r>
            <a:r>
              <a:rPr lang="es-ES" sz="4300" kern="1200" dirty="0" smtClean="0">
                <a:solidFill>
                  <a:srgbClr val="A6CEA8"/>
                </a:solidFill>
              </a:rPr>
              <a:t>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costs</a:t>
            </a:r>
            <a:r>
              <a:rPr lang="es-ES" sz="4300" kern="1200" dirty="0" smtClean="0">
                <a:solidFill>
                  <a:srgbClr val="A6CEA8"/>
                </a:solidFill>
              </a:rPr>
              <a:t>.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Some</a:t>
            </a:r>
            <a:r>
              <a:rPr lang="es-ES" sz="4300" kern="1200" dirty="0" smtClean="0">
                <a:solidFill>
                  <a:srgbClr val="A6CEA8"/>
                </a:solidFill>
              </a:rPr>
              <a:t> </a:t>
            </a:r>
            <a:r>
              <a:rPr lang="es-ES" sz="4300" kern="1200" dirty="0" err="1" smtClean="0">
                <a:solidFill>
                  <a:srgbClr val="A6CEA8"/>
                </a:solidFill>
              </a:rPr>
              <a:t>errors</a:t>
            </a:r>
            <a:endParaRPr lang="en-GB" sz="4300" kern="1200" dirty="0">
              <a:solidFill>
                <a:srgbClr val="A6CEA8"/>
              </a:solidFill>
            </a:endParaRPr>
          </a:p>
        </p:txBody>
      </p:sp>
      <p:sp>
        <p:nvSpPr>
          <p:cNvPr id="28" name="="/>
          <p:cNvSpPr/>
          <p:nvPr/>
        </p:nvSpPr>
        <p:spPr>
          <a:xfrm>
            <a:off x="2321861" y="2463392"/>
            <a:ext cx="5886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=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cxnSp>
        <p:nvCxnSpPr>
          <p:cNvPr id="4" name="Straight Connector 3"/>
          <p:cNvCxnSpPr/>
          <p:nvPr/>
        </p:nvCxnSpPr>
        <p:spPr>
          <a:xfrm flipV="1">
            <a:off x="5091954" y="2908389"/>
            <a:ext cx="3405018" cy="6577"/>
          </a:xfrm>
          <a:prstGeom prst="line">
            <a:avLst/>
          </a:prstGeom>
          <a:ln w="25400">
            <a:solidFill>
              <a:schemeClr val="tx2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X"/>
          <p:cNvSpPr/>
          <p:nvPr/>
        </p:nvSpPr>
        <p:spPr>
          <a:xfrm>
            <a:off x="4428379" y="2581204"/>
            <a:ext cx="526105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X</a:t>
            </a:r>
            <a:endParaRPr lang="en-US" sz="40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0" name="Productive hours. Normal"/>
          <p:cNvSpPr/>
          <p:nvPr/>
        </p:nvSpPr>
        <p:spPr>
          <a:xfrm>
            <a:off x="5091954" y="3019204"/>
            <a:ext cx="3065928" cy="903149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Productive</a:t>
            </a:r>
            <a:r>
              <a:rPr lang="es-ES" sz="32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32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hours</a:t>
            </a:r>
            <a:endParaRPr lang="en-GB" sz="32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24" name="Annual costs. Normal"/>
          <p:cNvSpPr/>
          <p:nvPr/>
        </p:nvSpPr>
        <p:spPr>
          <a:xfrm>
            <a:off x="5091954" y="1907580"/>
            <a:ext cx="3065928" cy="90314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Annual</a:t>
            </a:r>
            <a:r>
              <a:rPr lang="es-ES" sz="32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32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costs</a:t>
            </a:r>
            <a:endParaRPr lang="en-GB" sz="32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48" name="Hours. +"/>
          <p:cNvSpPr/>
          <p:nvPr/>
        </p:nvSpPr>
        <p:spPr>
          <a:xfrm>
            <a:off x="2944905" y="2142565"/>
            <a:ext cx="1483474" cy="1321636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6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Hours</a:t>
            </a:r>
            <a:endParaRPr lang="en-GB" sz="36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21" name="Hours. Normal"/>
          <p:cNvSpPr/>
          <p:nvPr/>
        </p:nvSpPr>
        <p:spPr>
          <a:xfrm>
            <a:off x="2940424" y="2483573"/>
            <a:ext cx="1335741" cy="903149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Hours</a:t>
            </a:r>
            <a:endParaRPr lang="en-GB" sz="32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49" name="Personnel costs. +"/>
          <p:cNvSpPr/>
          <p:nvPr/>
        </p:nvSpPr>
        <p:spPr>
          <a:xfrm>
            <a:off x="161365" y="1828800"/>
            <a:ext cx="2160496" cy="1628824"/>
          </a:xfrm>
          <a:prstGeom prst="roundRect">
            <a:avLst/>
          </a:prstGeom>
          <a:solidFill>
            <a:schemeClr val="accent1">
              <a:lumMod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6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Personnel</a:t>
            </a:r>
            <a:r>
              <a:rPr lang="es-ES" sz="36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36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costs</a:t>
            </a:r>
            <a:endParaRPr lang="en-GB" sz="36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20" name="Personnel costs. Normal"/>
          <p:cNvSpPr/>
          <p:nvPr/>
        </p:nvSpPr>
        <p:spPr>
          <a:xfrm>
            <a:off x="161365" y="2463392"/>
            <a:ext cx="1945341" cy="903149"/>
          </a:xfrm>
          <a:prstGeom prst="roundRect">
            <a:avLst/>
          </a:prstGeom>
          <a:solidFill>
            <a:schemeClr val="accent1">
              <a:lumMod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Personnel</a:t>
            </a:r>
            <a:r>
              <a:rPr lang="es-ES" sz="3200" b="1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3200" b="1" dirty="0" err="1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costs</a:t>
            </a:r>
            <a:endParaRPr lang="en-GB" sz="3200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50" name="Errors + Hours"/>
          <p:cNvSpPr/>
          <p:nvPr/>
        </p:nvSpPr>
        <p:spPr>
          <a:xfrm>
            <a:off x="266699" y="4365812"/>
            <a:ext cx="7389160" cy="1407459"/>
          </a:xfrm>
          <a:prstGeom prst="round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342900" indent="-342900">
              <a:buFont typeface="Wingdings" pitchFamily="2" charset="2"/>
              <a:buChar char="ü"/>
            </a:pP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Timesheets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not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reliable</a:t>
            </a:r>
            <a:endParaRPr lang="es-ES" sz="2400" b="1" dirty="0" smtClean="0">
              <a:solidFill>
                <a:schemeClr val="accent4"/>
              </a:solidFill>
              <a:latin typeface="Estrangelo Edessa" pitchFamily="66" charset="0"/>
              <a:cs typeface="Estrangelo Edessa" pitchFamily="66" charset="0"/>
            </a:endParaRPr>
          </a:p>
          <a:p>
            <a:pPr marL="342900" indent="-342900">
              <a:buFont typeface="Wingdings" pitchFamily="2" charset="2"/>
              <a:buChar char="ü"/>
            </a:pP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Claim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of more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hours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than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dedicated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to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the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project</a:t>
            </a:r>
            <a:endParaRPr lang="es-ES" sz="2400" b="1" dirty="0">
              <a:solidFill>
                <a:schemeClr val="accent4"/>
              </a:solidFill>
              <a:latin typeface="Estrangelo Edessa" pitchFamily="66" charset="0"/>
              <a:cs typeface="Estrangelo Edessa" pitchFamily="66" charset="0"/>
            </a:endParaRPr>
          </a:p>
          <a:p>
            <a:pPr marL="342900" indent="-342900">
              <a:buFont typeface="Wingdings" pitchFamily="2" charset="2"/>
              <a:buChar char="ü"/>
            </a:pP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Claim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of more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hours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than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substantiated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by</a:t>
            </a:r>
            <a:r>
              <a:rPr lang="es-ES" sz="2400" b="1" dirty="0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sz="2400" b="1" dirty="0" err="1" smtClean="0">
                <a:solidFill>
                  <a:schemeClr val="accent4"/>
                </a:solidFill>
                <a:latin typeface="Estrangelo Edessa" pitchFamily="66" charset="0"/>
                <a:cs typeface="Estrangelo Edessa" pitchFamily="66" charset="0"/>
              </a:rPr>
              <a:t>timesheets</a:t>
            </a:r>
            <a:endParaRPr lang="en-GB" sz="2400" b="1" dirty="0">
              <a:solidFill>
                <a:schemeClr val="accent4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grpSp>
        <p:nvGrpSpPr>
          <p:cNvPr id="52" name="Arrow + Hours"/>
          <p:cNvGrpSpPr/>
          <p:nvPr/>
        </p:nvGrpSpPr>
        <p:grpSpPr>
          <a:xfrm>
            <a:off x="3019669" y="3386722"/>
            <a:ext cx="588624" cy="979090"/>
            <a:chOff x="3107748" y="3386722"/>
            <a:chExt cx="588624" cy="979090"/>
          </a:xfrm>
        </p:grpSpPr>
        <p:sp>
          <p:nvSpPr>
            <p:cNvPr id="53" name="+"/>
            <p:cNvSpPr/>
            <p:nvPr/>
          </p:nvSpPr>
          <p:spPr>
            <a:xfrm>
              <a:off x="3107748" y="3386722"/>
              <a:ext cx="588624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54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00B05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+</a:t>
              </a:r>
              <a:endParaRPr lang="en-US" sz="54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cxnSp>
          <p:nvCxnSpPr>
            <p:cNvPr id="54" name="Arrow + Hours"/>
            <p:cNvCxnSpPr/>
            <p:nvPr/>
          </p:nvCxnSpPr>
          <p:spPr>
            <a:xfrm flipV="1">
              <a:off x="3608295" y="3386722"/>
              <a:ext cx="0" cy="979090"/>
            </a:xfrm>
            <a:prstGeom prst="straightConnector1">
              <a:avLst/>
            </a:prstGeom>
            <a:ln w="2540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6BFA-6285-4B5A-AE94-69B3F3239519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4148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2" grpId="0"/>
      <p:bldP spid="40" grpId="0" animBg="1"/>
      <p:bldP spid="24" grpId="0" animBg="1"/>
      <p:bldP spid="48" grpId="0" animBg="1"/>
      <p:bldP spid="21" grpId="0" animBg="1"/>
      <p:bldP spid="21" grpId="1" animBg="1"/>
      <p:bldP spid="21" grpId="3" animBg="1"/>
      <p:bldP spid="49" grpId="0" animBg="1"/>
      <p:bldP spid="20" grpId="0" animBg="1"/>
      <p:bldP spid="20" grpId="1" animBg="1"/>
      <p:bldP spid="20" grpId="2" animBg="1"/>
      <p:bldP spid="50" grpId="0" animBg="1"/>
    </p:bldLst>
  </p:timing>
</p:sld>
</file>

<file path=ppt/theme/theme1.xml><?xml version="1.0" encoding="utf-8"?>
<a:theme xmlns:a="http://schemas.openxmlformats.org/drawingml/2006/main" name="1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8199</TotalTime>
  <Words>1117</Words>
  <Application>Microsoft Office PowerPoint</Application>
  <PresentationFormat>On-screen Show (4:3)</PresentationFormat>
  <Paragraphs>231</Paragraphs>
  <Slides>17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1_Default Design</vt:lpstr>
      <vt:lpstr>PowerPoint Presentation</vt:lpstr>
      <vt:lpstr>Personnel costs</vt:lpstr>
      <vt:lpstr>Hourly rate</vt:lpstr>
      <vt:lpstr>Hourly rate: Productive hours</vt:lpstr>
      <vt:lpstr>Overtime</vt:lpstr>
      <vt:lpstr>Hourly rate: Productive hours</vt:lpstr>
      <vt:lpstr>Hours dedicated to the project</vt:lpstr>
      <vt:lpstr>Example of timesheet</vt:lpstr>
      <vt:lpstr>Actual personnel costs. Some errors</vt:lpstr>
      <vt:lpstr>Actual personnel costs. Some errors</vt:lpstr>
      <vt:lpstr>Actual personnel costs. Some errors</vt:lpstr>
      <vt:lpstr>Average personnel costs</vt:lpstr>
      <vt:lpstr>SME owners</vt:lpstr>
      <vt:lpstr>SME owners</vt:lpstr>
      <vt:lpstr>Other direct costs</vt:lpstr>
      <vt:lpstr>Other direct costs</vt:lpstr>
      <vt:lpstr>Other direct costs</vt:lpstr>
    </vt:vector>
  </TitlesOfParts>
  <Company>Tipik Communication Agency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Sabine Bauwens</dc:creator>
  <cp:lastModifiedBy>Requena Antonio ( FCH )</cp:lastModifiedBy>
  <cp:revision>422</cp:revision>
  <cp:lastPrinted>2014-06-18T15:56:19Z</cp:lastPrinted>
  <dcterms:created xsi:type="dcterms:W3CDTF">2011-03-15T12:49:52Z</dcterms:created>
  <dcterms:modified xsi:type="dcterms:W3CDTF">2014-06-20T13:25:44Z</dcterms:modified>
</cp:coreProperties>
</file>