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52" r:id="rId1"/>
  </p:sldMasterIdLst>
  <p:notesMasterIdLst>
    <p:notesMasterId r:id="rId23"/>
  </p:notesMasterIdLst>
  <p:handoutMasterIdLst>
    <p:handoutMasterId r:id="rId24"/>
  </p:handoutMasterIdLst>
  <p:sldIdLst>
    <p:sldId id="347" r:id="rId2"/>
    <p:sldId id="346" r:id="rId3"/>
    <p:sldId id="328" r:id="rId4"/>
    <p:sldId id="342" r:id="rId5"/>
    <p:sldId id="329" r:id="rId6"/>
    <p:sldId id="354" r:id="rId7"/>
    <p:sldId id="349" r:id="rId8"/>
    <p:sldId id="330" r:id="rId9"/>
    <p:sldId id="331" r:id="rId10"/>
    <p:sldId id="356" r:id="rId11"/>
    <p:sldId id="355" r:id="rId12"/>
    <p:sldId id="335" r:id="rId13"/>
    <p:sldId id="337" r:id="rId14"/>
    <p:sldId id="332" r:id="rId15"/>
    <p:sldId id="341" r:id="rId16"/>
    <p:sldId id="334" r:id="rId17"/>
    <p:sldId id="338" r:id="rId18"/>
    <p:sldId id="352" r:id="rId19"/>
    <p:sldId id="353" r:id="rId20"/>
    <p:sldId id="344" r:id="rId21"/>
    <p:sldId id="345" r:id="rId22"/>
  </p:sldIdLst>
  <p:sldSz cx="9144000" cy="6858000" type="screen4x3"/>
  <p:notesSz cx="9926638" cy="6858000"/>
  <p:defaultTextStyle>
    <a:defPPr>
      <a:defRPr lang="en-US"/>
    </a:defPPr>
    <a:lvl1pPr algn="l" defTabSz="457200" rtl="0" fontAlgn="base">
      <a:spcBef>
        <a:spcPct val="0"/>
      </a:spcBef>
      <a:spcAft>
        <a:spcPct val="0"/>
      </a:spcAft>
      <a:defRPr kern="1200">
        <a:solidFill>
          <a:schemeClr val="tx1"/>
        </a:solidFill>
        <a:latin typeface="Arial" charset="0"/>
        <a:ea typeface="ヒラギノ角ゴ Pro W3" charset="-128"/>
        <a:cs typeface="+mn-cs"/>
      </a:defRPr>
    </a:lvl1pPr>
    <a:lvl2pPr marL="457200" algn="l" defTabSz="457200" rtl="0" fontAlgn="base">
      <a:spcBef>
        <a:spcPct val="0"/>
      </a:spcBef>
      <a:spcAft>
        <a:spcPct val="0"/>
      </a:spcAft>
      <a:defRPr kern="1200">
        <a:solidFill>
          <a:schemeClr val="tx1"/>
        </a:solidFill>
        <a:latin typeface="Arial" charset="0"/>
        <a:ea typeface="ヒラギノ角ゴ Pro W3" charset="-128"/>
        <a:cs typeface="+mn-cs"/>
      </a:defRPr>
    </a:lvl2pPr>
    <a:lvl3pPr marL="914400" algn="l" defTabSz="457200" rtl="0" fontAlgn="base">
      <a:spcBef>
        <a:spcPct val="0"/>
      </a:spcBef>
      <a:spcAft>
        <a:spcPct val="0"/>
      </a:spcAft>
      <a:defRPr kern="1200">
        <a:solidFill>
          <a:schemeClr val="tx1"/>
        </a:solidFill>
        <a:latin typeface="Arial" charset="0"/>
        <a:ea typeface="ヒラギノ角ゴ Pro W3" charset="-128"/>
        <a:cs typeface="+mn-cs"/>
      </a:defRPr>
    </a:lvl3pPr>
    <a:lvl4pPr marL="1371600" algn="l" defTabSz="457200" rtl="0" fontAlgn="base">
      <a:spcBef>
        <a:spcPct val="0"/>
      </a:spcBef>
      <a:spcAft>
        <a:spcPct val="0"/>
      </a:spcAft>
      <a:defRPr kern="1200">
        <a:solidFill>
          <a:schemeClr val="tx1"/>
        </a:solidFill>
        <a:latin typeface="Arial" charset="0"/>
        <a:ea typeface="ヒラギノ角ゴ Pro W3" charset="-128"/>
        <a:cs typeface="+mn-cs"/>
      </a:defRPr>
    </a:lvl4pPr>
    <a:lvl5pPr marL="1828800" algn="l" defTabSz="457200" rtl="0" fontAlgn="base">
      <a:spcBef>
        <a:spcPct val="0"/>
      </a:spcBef>
      <a:spcAft>
        <a:spcPct val="0"/>
      </a:spcAft>
      <a:defRPr kern="1200">
        <a:solidFill>
          <a:schemeClr val="tx1"/>
        </a:solidFill>
        <a:latin typeface="Arial" charset="0"/>
        <a:ea typeface="ヒラギノ角ゴ Pro W3" charset="-128"/>
        <a:cs typeface="+mn-cs"/>
      </a:defRPr>
    </a:lvl5pPr>
    <a:lvl6pPr marL="2286000" algn="l" defTabSz="914400" rtl="0" eaLnBrk="1" latinLnBrk="0" hangingPunct="1">
      <a:defRPr kern="1200">
        <a:solidFill>
          <a:schemeClr val="tx1"/>
        </a:solidFill>
        <a:latin typeface="Arial" charset="0"/>
        <a:ea typeface="ヒラギノ角ゴ Pro W3" charset="-128"/>
        <a:cs typeface="+mn-cs"/>
      </a:defRPr>
    </a:lvl6pPr>
    <a:lvl7pPr marL="2743200" algn="l" defTabSz="914400" rtl="0" eaLnBrk="1" latinLnBrk="0" hangingPunct="1">
      <a:defRPr kern="1200">
        <a:solidFill>
          <a:schemeClr val="tx1"/>
        </a:solidFill>
        <a:latin typeface="Arial" charset="0"/>
        <a:ea typeface="ヒラギノ角ゴ Pro W3" charset="-128"/>
        <a:cs typeface="+mn-cs"/>
      </a:defRPr>
    </a:lvl7pPr>
    <a:lvl8pPr marL="3200400" algn="l" defTabSz="914400" rtl="0" eaLnBrk="1" latinLnBrk="0" hangingPunct="1">
      <a:defRPr kern="1200">
        <a:solidFill>
          <a:schemeClr val="tx1"/>
        </a:solidFill>
        <a:latin typeface="Arial" charset="0"/>
        <a:ea typeface="ヒラギノ角ゴ Pro W3" charset="-128"/>
        <a:cs typeface="+mn-cs"/>
      </a:defRPr>
    </a:lvl8pPr>
    <a:lvl9pPr marL="3657600" algn="l" defTabSz="914400" rtl="0" eaLnBrk="1" latinLnBrk="0" hangingPunct="1">
      <a:defRPr kern="1200">
        <a:solidFill>
          <a:schemeClr val="tx1"/>
        </a:solidFill>
        <a:latin typeface="Arial" charset="0"/>
        <a:ea typeface="ヒラギノ角ゴ Pro W3"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C8DA"/>
    <a:srgbClr val="DAECF2"/>
    <a:srgbClr val="D6EEF6"/>
    <a:srgbClr val="A6CEA8"/>
    <a:srgbClr val="C6E0C8"/>
    <a:srgbClr val="BEDCC0"/>
    <a:srgbClr val="7BB77F"/>
    <a:srgbClr val="9BC99E"/>
    <a:srgbClr val="B9D9BB"/>
    <a:srgbClr val="B0D4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86" autoAdjust="0"/>
    <p:restoredTop sz="94660"/>
  </p:normalViewPr>
  <p:slideViewPr>
    <p:cSldViewPr snapToGrid="0" snapToObjects="1">
      <p:cViewPr>
        <p:scale>
          <a:sx n="66" d="100"/>
          <a:sy n="66" d="100"/>
        </p:scale>
        <p:origin x="-1338" y="-93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101" d="100"/>
          <a:sy n="101" d="100"/>
        </p:scale>
        <p:origin x="-3528" y="-108"/>
      </p:cViewPr>
      <p:guideLst>
        <p:guide orient="horz" pos="2161"/>
        <p:guide pos="312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5890" name="Rectangle 2"/>
          <p:cNvSpPr>
            <a:spLocks noGrp="1" noChangeArrowheads="1"/>
          </p:cNvSpPr>
          <p:nvPr>
            <p:ph type="hdr" sz="quarter"/>
          </p:nvPr>
        </p:nvSpPr>
        <p:spPr bwMode="auto">
          <a:xfrm>
            <a:off x="2" y="0"/>
            <a:ext cx="4301543"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eaLnBrk="0" hangingPunct="0">
              <a:defRPr sz="1200"/>
            </a:lvl1pPr>
          </a:lstStyle>
          <a:p>
            <a:endParaRPr lang="en-GB"/>
          </a:p>
        </p:txBody>
      </p:sp>
      <p:sp>
        <p:nvSpPr>
          <p:cNvPr id="165891" name="Rectangle 3"/>
          <p:cNvSpPr>
            <a:spLocks noGrp="1" noChangeArrowheads="1"/>
          </p:cNvSpPr>
          <p:nvPr>
            <p:ph type="dt" sz="quarter" idx="1"/>
          </p:nvPr>
        </p:nvSpPr>
        <p:spPr bwMode="auto">
          <a:xfrm>
            <a:off x="5622800" y="0"/>
            <a:ext cx="4301543"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eaLnBrk="0" hangingPunct="0">
              <a:defRPr sz="1200"/>
            </a:lvl1pPr>
          </a:lstStyle>
          <a:p>
            <a:fld id="{B5061B92-0392-4CE3-BD83-146405FFF1EA}" type="datetimeFigureOut">
              <a:rPr lang="en-GB"/>
              <a:pPr/>
              <a:t>05/11/2013</a:t>
            </a:fld>
            <a:endParaRPr lang="en-GB"/>
          </a:p>
        </p:txBody>
      </p:sp>
      <p:sp>
        <p:nvSpPr>
          <p:cNvPr id="165892" name="Rectangle 4"/>
          <p:cNvSpPr>
            <a:spLocks noGrp="1" noChangeArrowheads="1"/>
          </p:cNvSpPr>
          <p:nvPr>
            <p:ph type="ftr" sz="quarter" idx="2"/>
          </p:nvPr>
        </p:nvSpPr>
        <p:spPr bwMode="auto">
          <a:xfrm>
            <a:off x="2" y="6513911"/>
            <a:ext cx="4301543"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eaLnBrk="0" hangingPunct="0">
              <a:defRPr sz="1200"/>
            </a:lvl1pPr>
          </a:lstStyle>
          <a:p>
            <a:endParaRPr lang="en-GB"/>
          </a:p>
        </p:txBody>
      </p:sp>
      <p:sp>
        <p:nvSpPr>
          <p:cNvPr id="165893" name="Rectangle 5"/>
          <p:cNvSpPr>
            <a:spLocks noGrp="1" noChangeArrowheads="1"/>
          </p:cNvSpPr>
          <p:nvPr>
            <p:ph type="sldNum" sz="quarter" idx="3"/>
          </p:nvPr>
        </p:nvSpPr>
        <p:spPr bwMode="auto">
          <a:xfrm>
            <a:off x="5622800" y="6513911"/>
            <a:ext cx="4301543"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eaLnBrk="0" hangingPunct="0">
              <a:defRPr sz="1200"/>
            </a:lvl1pPr>
          </a:lstStyle>
          <a:p>
            <a:fld id="{6B9CE76C-F5CB-4C0D-88FF-1D6F5B64D907}" type="slidenum">
              <a:rPr lang="en-GB"/>
              <a:pPr/>
              <a:t>‹#›</a:t>
            </a:fld>
            <a:endParaRPr lang="en-GB"/>
          </a:p>
        </p:txBody>
      </p:sp>
    </p:spTree>
    <p:extLst>
      <p:ext uri="{BB962C8B-B14F-4D97-AF65-F5344CB8AC3E}">
        <p14:creationId xmlns:p14="http://schemas.microsoft.com/office/powerpoint/2010/main" val="330671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4301543" cy="342900"/>
          </a:xfrm>
          <a:prstGeom prst="rect">
            <a:avLst/>
          </a:prstGeom>
        </p:spPr>
        <p:txBody>
          <a:bodyPr vert="horz" lIns="93177" tIns="46589" rIns="93177" bIns="46589" rtlCol="0"/>
          <a:lstStyle>
            <a:lvl1pPr algn="l">
              <a:defRPr sz="1200"/>
            </a:lvl1pPr>
          </a:lstStyle>
          <a:p>
            <a:pPr>
              <a:defRPr/>
            </a:pPr>
            <a:endParaRPr lang="fr-BE"/>
          </a:p>
        </p:txBody>
      </p:sp>
      <p:sp>
        <p:nvSpPr>
          <p:cNvPr id="3" name="Date Placeholder 2"/>
          <p:cNvSpPr>
            <a:spLocks noGrp="1"/>
          </p:cNvSpPr>
          <p:nvPr>
            <p:ph type="dt" idx="1"/>
          </p:nvPr>
        </p:nvSpPr>
        <p:spPr>
          <a:xfrm>
            <a:off x="5622800" y="0"/>
            <a:ext cx="4301543" cy="342900"/>
          </a:xfrm>
          <a:prstGeom prst="rect">
            <a:avLst/>
          </a:prstGeom>
        </p:spPr>
        <p:txBody>
          <a:bodyPr vert="horz" lIns="93177" tIns="46589" rIns="93177" bIns="46589" rtlCol="0"/>
          <a:lstStyle>
            <a:lvl1pPr algn="r">
              <a:defRPr sz="1200"/>
            </a:lvl1pPr>
          </a:lstStyle>
          <a:p>
            <a:pPr>
              <a:defRPr/>
            </a:pPr>
            <a:fld id="{7BE2A47F-5702-4E10-A894-7417579E7EE2}" type="datetimeFigureOut">
              <a:rPr lang="fr-BE"/>
              <a:pPr>
                <a:defRPr/>
              </a:pPr>
              <a:t>5/11/2013</a:t>
            </a:fld>
            <a:endParaRPr lang="fr-BE"/>
          </a:p>
        </p:txBody>
      </p:sp>
      <p:sp>
        <p:nvSpPr>
          <p:cNvPr id="4" name="Slide Image Placeholder 3"/>
          <p:cNvSpPr>
            <a:spLocks noGrp="1" noRot="1" noChangeAspect="1"/>
          </p:cNvSpPr>
          <p:nvPr>
            <p:ph type="sldImg" idx="2"/>
          </p:nvPr>
        </p:nvSpPr>
        <p:spPr>
          <a:xfrm>
            <a:off x="3248025" y="512763"/>
            <a:ext cx="3430588" cy="2573337"/>
          </a:xfrm>
          <a:prstGeom prst="rect">
            <a:avLst/>
          </a:prstGeom>
          <a:noFill/>
          <a:ln w="12700">
            <a:solidFill>
              <a:prstClr val="black"/>
            </a:solidFill>
          </a:ln>
        </p:spPr>
        <p:txBody>
          <a:bodyPr vert="horz" lIns="93177" tIns="46589" rIns="93177" bIns="46589" rtlCol="0" anchor="ctr"/>
          <a:lstStyle/>
          <a:p>
            <a:pPr lvl="0"/>
            <a:endParaRPr lang="fr-BE" noProof="0" smtClean="0"/>
          </a:p>
        </p:txBody>
      </p:sp>
      <p:sp>
        <p:nvSpPr>
          <p:cNvPr id="5" name="Notes Placeholder 4"/>
          <p:cNvSpPr>
            <a:spLocks noGrp="1"/>
          </p:cNvSpPr>
          <p:nvPr>
            <p:ph type="body" sz="quarter" idx="3"/>
          </p:nvPr>
        </p:nvSpPr>
        <p:spPr>
          <a:xfrm>
            <a:off x="992664" y="3257551"/>
            <a:ext cx="7941310" cy="3086100"/>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fr-BE" noProof="0" smtClean="0"/>
          </a:p>
        </p:txBody>
      </p:sp>
      <p:sp>
        <p:nvSpPr>
          <p:cNvPr id="6" name="Footer Placeholder 5"/>
          <p:cNvSpPr>
            <a:spLocks noGrp="1"/>
          </p:cNvSpPr>
          <p:nvPr>
            <p:ph type="ftr" sz="quarter" idx="4"/>
          </p:nvPr>
        </p:nvSpPr>
        <p:spPr>
          <a:xfrm>
            <a:off x="2" y="6513911"/>
            <a:ext cx="4301543" cy="342900"/>
          </a:xfrm>
          <a:prstGeom prst="rect">
            <a:avLst/>
          </a:prstGeom>
        </p:spPr>
        <p:txBody>
          <a:bodyPr vert="horz" lIns="93177" tIns="46589" rIns="93177" bIns="46589" rtlCol="0" anchor="b"/>
          <a:lstStyle>
            <a:lvl1pPr algn="l">
              <a:defRPr sz="1200"/>
            </a:lvl1pPr>
          </a:lstStyle>
          <a:p>
            <a:pPr>
              <a:defRPr/>
            </a:pPr>
            <a:endParaRPr lang="fr-BE"/>
          </a:p>
        </p:txBody>
      </p:sp>
      <p:sp>
        <p:nvSpPr>
          <p:cNvPr id="7" name="Slide Number Placeholder 6"/>
          <p:cNvSpPr>
            <a:spLocks noGrp="1"/>
          </p:cNvSpPr>
          <p:nvPr>
            <p:ph type="sldNum" sz="quarter" idx="5"/>
          </p:nvPr>
        </p:nvSpPr>
        <p:spPr>
          <a:xfrm>
            <a:off x="5622800" y="6513911"/>
            <a:ext cx="4301543" cy="342900"/>
          </a:xfrm>
          <a:prstGeom prst="rect">
            <a:avLst/>
          </a:prstGeom>
        </p:spPr>
        <p:txBody>
          <a:bodyPr vert="horz" lIns="93177" tIns="46589" rIns="93177" bIns="46589" rtlCol="0" anchor="b"/>
          <a:lstStyle>
            <a:lvl1pPr algn="r">
              <a:defRPr sz="1200"/>
            </a:lvl1pPr>
          </a:lstStyle>
          <a:p>
            <a:pPr>
              <a:defRPr/>
            </a:pPr>
            <a:fld id="{C047AB8B-4699-4996-BD88-4FD3C36E5ED9}" type="slidenum">
              <a:rPr lang="fr-BE"/>
              <a:pPr>
                <a:defRPr/>
              </a:pPr>
              <a:t>‹#›</a:t>
            </a:fld>
            <a:endParaRPr lang="fr-BE"/>
          </a:p>
        </p:txBody>
      </p:sp>
    </p:spTree>
    <p:extLst>
      <p:ext uri="{BB962C8B-B14F-4D97-AF65-F5344CB8AC3E}">
        <p14:creationId xmlns:p14="http://schemas.microsoft.com/office/powerpoint/2010/main" val="27343730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BE" smtClean="0"/>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ヒラギノ角ゴ Pro W3" charset="-128"/>
              </a:defRPr>
            </a:lvl1pPr>
            <a:lvl2pPr marL="742950" indent="-285750" eaLnBrk="0" hangingPunct="0">
              <a:defRPr>
                <a:solidFill>
                  <a:schemeClr val="tx1"/>
                </a:solidFill>
                <a:latin typeface="Arial" charset="0"/>
                <a:ea typeface="ヒラギノ角ゴ Pro W3" charset="-128"/>
              </a:defRPr>
            </a:lvl2pPr>
            <a:lvl3pPr marL="1143000" indent="-228600" eaLnBrk="0" hangingPunct="0">
              <a:defRPr>
                <a:solidFill>
                  <a:schemeClr val="tx1"/>
                </a:solidFill>
                <a:latin typeface="Arial" charset="0"/>
                <a:ea typeface="ヒラギノ角ゴ Pro W3" charset="-128"/>
              </a:defRPr>
            </a:lvl3pPr>
            <a:lvl4pPr marL="1600200" indent="-228600" eaLnBrk="0" hangingPunct="0">
              <a:defRPr>
                <a:solidFill>
                  <a:schemeClr val="tx1"/>
                </a:solidFill>
                <a:latin typeface="Arial" charset="0"/>
                <a:ea typeface="ヒラギノ角ゴ Pro W3" charset="-128"/>
              </a:defRPr>
            </a:lvl4pPr>
            <a:lvl5pPr marL="2057400" indent="-228600" eaLnBrk="0" hangingPunct="0">
              <a:defRPr>
                <a:solidFill>
                  <a:schemeClr val="tx1"/>
                </a:solidFill>
                <a:latin typeface="Arial" charset="0"/>
                <a:ea typeface="ヒラギノ角ゴ Pro W3" charset="-128"/>
              </a:defRPr>
            </a:lvl5pPr>
            <a:lvl6pPr marL="2514600" indent="-228600" defTabSz="457200" eaLnBrk="0" fontAlgn="base" hangingPunct="0">
              <a:spcBef>
                <a:spcPct val="0"/>
              </a:spcBef>
              <a:spcAft>
                <a:spcPct val="0"/>
              </a:spcAft>
              <a:defRPr>
                <a:solidFill>
                  <a:schemeClr val="tx1"/>
                </a:solidFill>
                <a:latin typeface="Arial" charset="0"/>
                <a:ea typeface="ヒラギノ角ゴ Pro W3" charset="-128"/>
              </a:defRPr>
            </a:lvl6pPr>
            <a:lvl7pPr marL="2971800" indent="-228600" defTabSz="457200" eaLnBrk="0" fontAlgn="base" hangingPunct="0">
              <a:spcBef>
                <a:spcPct val="0"/>
              </a:spcBef>
              <a:spcAft>
                <a:spcPct val="0"/>
              </a:spcAft>
              <a:defRPr>
                <a:solidFill>
                  <a:schemeClr val="tx1"/>
                </a:solidFill>
                <a:latin typeface="Arial" charset="0"/>
                <a:ea typeface="ヒラギノ角ゴ Pro W3" charset="-128"/>
              </a:defRPr>
            </a:lvl7pPr>
            <a:lvl8pPr marL="3429000" indent="-228600" defTabSz="457200" eaLnBrk="0" fontAlgn="base" hangingPunct="0">
              <a:spcBef>
                <a:spcPct val="0"/>
              </a:spcBef>
              <a:spcAft>
                <a:spcPct val="0"/>
              </a:spcAft>
              <a:defRPr>
                <a:solidFill>
                  <a:schemeClr val="tx1"/>
                </a:solidFill>
                <a:latin typeface="Arial" charset="0"/>
                <a:ea typeface="ヒラギノ角ゴ Pro W3" charset="-128"/>
              </a:defRPr>
            </a:lvl8pPr>
            <a:lvl9pPr marL="3886200" indent="-228600" defTabSz="457200" eaLnBrk="0" fontAlgn="base" hangingPunct="0">
              <a:spcBef>
                <a:spcPct val="0"/>
              </a:spcBef>
              <a:spcAft>
                <a:spcPct val="0"/>
              </a:spcAft>
              <a:defRPr>
                <a:solidFill>
                  <a:schemeClr val="tx1"/>
                </a:solidFill>
                <a:latin typeface="Arial" charset="0"/>
                <a:ea typeface="ヒラギノ角ゴ Pro W3" charset="-128"/>
              </a:defRPr>
            </a:lvl9pPr>
          </a:lstStyle>
          <a:p>
            <a:pPr eaLnBrk="1" hangingPunct="1"/>
            <a:fld id="{AB896544-CB59-4A26-B18E-6EB74A52D22F}" type="slidenum">
              <a:rPr lang="fr-BE" smtClean="0">
                <a:solidFill>
                  <a:prstClr val="black"/>
                </a:solidFill>
              </a:rPr>
              <a:pPr eaLnBrk="1" hangingPunct="1"/>
              <a:t>1</a:t>
            </a:fld>
            <a:endParaRPr lang="fr-BE" smtClean="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err="1" smtClean="0"/>
              <a:t>Explain</a:t>
            </a:r>
            <a:r>
              <a:rPr lang="es-ES" dirty="0" smtClean="0"/>
              <a:t> the </a:t>
            </a:r>
            <a:r>
              <a:rPr lang="es-ES" dirty="0" err="1" smtClean="0"/>
              <a:t>differences</a:t>
            </a:r>
            <a:r>
              <a:rPr lang="es-ES" dirty="0" smtClean="0"/>
              <a:t> </a:t>
            </a:r>
            <a:r>
              <a:rPr lang="es-ES" dirty="0" err="1" smtClean="0"/>
              <a:t>between</a:t>
            </a:r>
            <a:r>
              <a:rPr lang="es-ES" dirty="0" smtClean="0"/>
              <a:t> «</a:t>
            </a:r>
            <a:r>
              <a:rPr lang="es-ES" dirty="0" err="1" smtClean="0"/>
              <a:t>Maximum</a:t>
            </a:r>
            <a:r>
              <a:rPr lang="es-ES" dirty="0" smtClean="0"/>
              <a:t> JU </a:t>
            </a:r>
            <a:r>
              <a:rPr lang="es-ES" dirty="0" err="1" smtClean="0"/>
              <a:t>contribution</a:t>
            </a:r>
            <a:r>
              <a:rPr lang="es-ES" dirty="0" smtClean="0"/>
              <a:t>» (</a:t>
            </a:r>
            <a:r>
              <a:rPr lang="es-ES" dirty="0" err="1" smtClean="0"/>
              <a:t>calculated</a:t>
            </a:r>
            <a:r>
              <a:rPr lang="es-ES" dirty="0" smtClean="0"/>
              <a:t> </a:t>
            </a:r>
            <a:r>
              <a:rPr lang="es-ES" dirty="0" err="1" smtClean="0"/>
              <a:t>automatically</a:t>
            </a:r>
            <a:r>
              <a:rPr lang="es-ES" dirty="0" smtClean="0"/>
              <a:t> </a:t>
            </a:r>
            <a:r>
              <a:rPr lang="es-ES" dirty="0" err="1" smtClean="0"/>
              <a:t>according</a:t>
            </a:r>
            <a:r>
              <a:rPr lang="es-ES" baseline="0" dirty="0" smtClean="0"/>
              <a:t> to the costs </a:t>
            </a:r>
            <a:r>
              <a:rPr lang="es-ES" baseline="0" dirty="0" err="1" smtClean="0"/>
              <a:t>declared</a:t>
            </a:r>
            <a:r>
              <a:rPr lang="es-ES" baseline="0" dirty="0" smtClean="0"/>
              <a:t> and </a:t>
            </a:r>
            <a:r>
              <a:rPr lang="es-ES" baseline="0" dirty="0" err="1" smtClean="0"/>
              <a:t>reimbursement</a:t>
            </a:r>
            <a:r>
              <a:rPr lang="es-ES" baseline="0" dirty="0" smtClean="0"/>
              <a:t> </a:t>
            </a:r>
            <a:r>
              <a:rPr lang="es-ES" baseline="0" dirty="0" err="1" smtClean="0"/>
              <a:t>rates</a:t>
            </a:r>
            <a:r>
              <a:rPr lang="es-ES" baseline="0" dirty="0" smtClean="0"/>
              <a:t> </a:t>
            </a:r>
            <a:r>
              <a:rPr lang="es-ES" baseline="0" dirty="0" err="1" smtClean="0"/>
              <a:t>applicable</a:t>
            </a:r>
            <a:r>
              <a:rPr lang="es-ES" baseline="0" dirty="0" smtClean="0"/>
              <a:t>) and «</a:t>
            </a:r>
            <a:r>
              <a:rPr lang="es-ES" baseline="0" dirty="0" err="1" smtClean="0"/>
              <a:t>Requested</a:t>
            </a:r>
            <a:r>
              <a:rPr lang="es-ES" baseline="0" dirty="0" smtClean="0"/>
              <a:t> JU </a:t>
            </a:r>
            <a:r>
              <a:rPr lang="es-ES" baseline="0" dirty="0" err="1" smtClean="0"/>
              <a:t>contribution</a:t>
            </a:r>
            <a:r>
              <a:rPr lang="es-ES" baseline="0" dirty="0" smtClean="0"/>
              <a:t>»</a:t>
            </a:r>
          </a:p>
          <a:p>
            <a:r>
              <a:rPr lang="es-ES" baseline="0" dirty="0" err="1" smtClean="0"/>
              <a:t>Highlight</a:t>
            </a:r>
            <a:r>
              <a:rPr lang="es-ES" baseline="0" dirty="0" smtClean="0"/>
              <a:t> that </a:t>
            </a:r>
            <a:r>
              <a:rPr lang="es-ES" baseline="0" dirty="0" err="1" smtClean="0"/>
              <a:t>if</a:t>
            </a:r>
            <a:r>
              <a:rPr lang="es-ES" baseline="0" dirty="0" smtClean="0"/>
              <a:t> the </a:t>
            </a:r>
            <a:r>
              <a:rPr lang="es-ES" baseline="0" dirty="0" err="1" smtClean="0"/>
              <a:t>requested</a:t>
            </a:r>
            <a:r>
              <a:rPr lang="es-ES" baseline="0" dirty="0" smtClean="0"/>
              <a:t> </a:t>
            </a:r>
            <a:r>
              <a:rPr lang="es-ES" baseline="0" dirty="0" err="1" smtClean="0"/>
              <a:t>contribution</a:t>
            </a:r>
            <a:r>
              <a:rPr lang="es-ES" baseline="0" dirty="0" smtClean="0"/>
              <a:t> </a:t>
            </a:r>
            <a:r>
              <a:rPr lang="es-ES" baseline="0" dirty="0" err="1" smtClean="0"/>
              <a:t>is</a:t>
            </a:r>
            <a:r>
              <a:rPr lang="es-ES" baseline="0" dirty="0" smtClean="0"/>
              <a:t> </a:t>
            </a:r>
            <a:r>
              <a:rPr lang="es-ES" baseline="0" dirty="0" err="1" smtClean="0"/>
              <a:t>not</a:t>
            </a:r>
            <a:r>
              <a:rPr lang="es-ES" baseline="0" dirty="0" smtClean="0"/>
              <a:t> </a:t>
            </a:r>
            <a:r>
              <a:rPr lang="es-ES" baseline="0" dirty="0" err="1" smtClean="0"/>
              <a:t>filled</a:t>
            </a:r>
            <a:r>
              <a:rPr lang="es-ES" baseline="0" dirty="0" smtClean="0"/>
              <a:t> in we </a:t>
            </a:r>
            <a:r>
              <a:rPr lang="es-ES" baseline="0" dirty="0" err="1" smtClean="0"/>
              <a:t>assume</a:t>
            </a:r>
            <a:r>
              <a:rPr lang="es-ES" baseline="0" dirty="0" smtClean="0"/>
              <a:t> that the </a:t>
            </a:r>
            <a:r>
              <a:rPr lang="es-ES" baseline="0" dirty="0" err="1" smtClean="0"/>
              <a:t>project</a:t>
            </a:r>
            <a:r>
              <a:rPr lang="es-ES" baseline="0" dirty="0" smtClean="0"/>
              <a:t> has </a:t>
            </a:r>
            <a:r>
              <a:rPr lang="es-ES" baseline="0" dirty="0" err="1" smtClean="0"/>
              <a:t>been</a:t>
            </a:r>
            <a:r>
              <a:rPr lang="es-ES" baseline="0" dirty="0" smtClean="0"/>
              <a:t> </a:t>
            </a:r>
            <a:r>
              <a:rPr lang="es-ES" baseline="0" dirty="0" err="1" smtClean="0"/>
              <a:t>carried</a:t>
            </a:r>
            <a:r>
              <a:rPr lang="es-ES" baseline="0" dirty="0" smtClean="0"/>
              <a:t> </a:t>
            </a:r>
            <a:r>
              <a:rPr lang="es-ES" baseline="0" dirty="0" err="1" smtClean="0"/>
              <a:t>out</a:t>
            </a:r>
            <a:r>
              <a:rPr lang="es-ES" baseline="0" dirty="0" smtClean="0"/>
              <a:t> </a:t>
            </a:r>
            <a:r>
              <a:rPr lang="es-ES" baseline="0" dirty="0" err="1" smtClean="0"/>
              <a:t>without</a:t>
            </a:r>
            <a:r>
              <a:rPr lang="es-ES" baseline="0" dirty="0" smtClean="0"/>
              <a:t> </a:t>
            </a:r>
            <a:r>
              <a:rPr lang="es-ES" baseline="0" dirty="0" err="1" smtClean="0"/>
              <a:t>needing</a:t>
            </a:r>
            <a:r>
              <a:rPr lang="es-ES" baseline="0" dirty="0" smtClean="0"/>
              <a:t> FCH JU </a:t>
            </a:r>
            <a:r>
              <a:rPr lang="es-ES" baseline="0" dirty="0" err="1" smtClean="0"/>
              <a:t>financial</a:t>
            </a:r>
            <a:r>
              <a:rPr lang="es-ES" baseline="0" dirty="0" smtClean="0"/>
              <a:t> </a:t>
            </a:r>
            <a:r>
              <a:rPr lang="es-ES" baseline="0" dirty="0" err="1" smtClean="0"/>
              <a:t>support</a:t>
            </a:r>
            <a:r>
              <a:rPr lang="es-ES" baseline="0" dirty="0" smtClean="0"/>
              <a:t>.</a:t>
            </a:r>
            <a:endParaRPr lang="en-GB" dirty="0"/>
          </a:p>
        </p:txBody>
      </p:sp>
      <p:sp>
        <p:nvSpPr>
          <p:cNvPr id="4" name="Slide Number Placeholder 3"/>
          <p:cNvSpPr>
            <a:spLocks noGrp="1"/>
          </p:cNvSpPr>
          <p:nvPr>
            <p:ph type="sldNum" sz="quarter" idx="10"/>
          </p:nvPr>
        </p:nvSpPr>
        <p:spPr/>
        <p:txBody>
          <a:bodyPr/>
          <a:lstStyle/>
          <a:p>
            <a:pPr>
              <a:defRPr/>
            </a:pPr>
            <a:fld id="{C047AB8B-4699-4996-BD88-4FD3C36E5ED9}" type="slidenum">
              <a:rPr lang="fr-BE" smtClean="0"/>
              <a:pPr>
                <a:defRPr/>
              </a:pPr>
              <a:t>3</a:t>
            </a:fld>
            <a:endParaRPr lang="fr-BE"/>
          </a:p>
        </p:txBody>
      </p:sp>
    </p:spTree>
    <p:extLst>
      <p:ext uri="{BB962C8B-B14F-4D97-AF65-F5344CB8AC3E}">
        <p14:creationId xmlns:p14="http://schemas.microsoft.com/office/powerpoint/2010/main" val="16679129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C047AB8B-4699-4996-BD88-4FD3C36E5ED9}" type="slidenum">
              <a:rPr lang="fr-BE" smtClean="0"/>
              <a:pPr>
                <a:defRPr/>
              </a:pPr>
              <a:t>5</a:t>
            </a:fld>
            <a:endParaRPr lang="fr-BE"/>
          </a:p>
        </p:txBody>
      </p:sp>
    </p:spTree>
    <p:extLst>
      <p:ext uri="{BB962C8B-B14F-4D97-AF65-F5344CB8AC3E}">
        <p14:creationId xmlns:p14="http://schemas.microsoft.com/office/powerpoint/2010/main" val="16679129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dirty="0" smtClean="0"/>
              <a:t>Explain</a:t>
            </a:r>
            <a:r>
              <a:rPr lang="en-GB" baseline="0" noProof="0" dirty="0" smtClean="0"/>
              <a:t> that FORCE doesn’t validate whether or not the costs have been foreseen in the original budget, but that we’ll check and we’ll ask additional explanations or reject directly the costs. So, in order to avoid delays and exchange of letters/e-mails, it’d be good to check it beforehand</a:t>
            </a:r>
            <a:endParaRPr lang="en-GB" noProof="0" dirty="0"/>
          </a:p>
        </p:txBody>
      </p:sp>
      <p:sp>
        <p:nvSpPr>
          <p:cNvPr id="4" name="Slide Number Placeholder 3"/>
          <p:cNvSpPr>
            <a:spLocks noGrp="1"/>
          </p:cNvSpPr>
          <p:nvPr>
            <p:ph type="sldNum" sz="quarter" idx="10"/>
          </p:nvPr>
        </p:nvSpPr>
        <p:spPr/>
        <p:txBody>
          <a:bodyPr/>
          <a:lstStyle/>
          <a:p>
            <a:pPr>
              <a:defRPr/>
            </a:pPr>
            <a:fld id="{C047AB8B-4699-4996-BD88-4FD3C36E5ED9}" type="slidenum">
              <a:rPr lang="fr-BE" smtClean="0"/>
              <a:pPr>
                <a:defRPr/>
              </a:pPr>
              <a:t>8</a:t>
            </a:fld>
            <a:endParaRPr lang="fr-BE"/>
          </a:p>
        </p:txBody>
      </p:sp>
    </p:spTree>
    <p:extLst>
      <p:ext uri="{BB962C8B-B14F-4D97-AF65-F5344CB8AC3E}">
        <p14:creationId xmlns:p14="http://schemas.microsoft.com/office/powerpoint/2010/main" val="16679129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noProof="0" dirty="0" smtClean="0"/>
              <a:t>After having talked in</a:t>
            </a:r>
            <a:r>
              <a:rPr lang="es-ES" baseline="0" noProof="0" dirty="0" smtClean="0"/>
              <a:t> the previous slide of the necessity of having the costs previously foreseen in the Budget we talk here about the special case of subcontracting that, in addition to be present in the budget, must be </a:t>
            </a:r>
            <a:r>
              <a:rPr lang="es-ES" baseline="0" noProof="0" dirty="0" err="1" smtClean="0"/>
              <a:t>perfectly</a:t>
            </a:r>
            <a:r>
              <a:rPr lang="es-ES" baseline="0" noProof="0" dirty="0" smtClean="0"/>
              <a:t> </a:t>
            </a:r>
            <a:r>
              <a:rPr lang="es-ES" baseline="0" noProof="0" dirty="0" err="1" smtClean="0"/>
              <a:t>identified</a:t>
            </a:r>
            <a:r>
              <a:rPr lang="es-ES" baseline="0" noProof="0" dirty="0" smtClean="0"/>
              <a:t> in the DoW.</a:t>
            </a:r>
            <a:endParaRPr lang="en-GB" noProof="0" dirty="0"/>
          </a:p>
        </p:txBody>
      </p:sp>
      <p:sp>
        <p:nvSpPr>
          <p:cNvPr id="4" name="Slide Number Placeholder 3"/>
          <p:cNvSpPr>
            <a:spLocks noGrp="1"/>
          </p:cNvSpPr>
          <p:nvPr>
            <p:ph type="sldNum" sz="quarter" idx="10"/>
          </p:nvPr>
        </p:nvSpPr>
        <p:spPr/>
        <p:txBody>
          <a:bodyPr/>
          <a:lstStyle/>
          <a:p>
            <a:pPr>
              <a:defRPr/>
            </a:pPr>
            <a:fld id="{C047AB8B-4699-4996-BD88-4FD3C36E5ED9}" type="slidenum">
              <a:rPr lang="fr-BE" smtClean="0"/>
              <a:pPr>
                <a:defRPr/>
              </a:pPr>
              <a:t>9</a:t>
            </a:fld>
            <a:endParaRPr lang="fr-BE"/>
          </a:p>
        </p:txBody>
      </p:sp>
    </p:spTree>
    <p:extLst>
      <p:ext uri="{BB962C8B-B14F-4D97-AF65-F5344CB8AC3E}">
        <p14:creationId xmlns:p14="http://schemas.microsoft.com/office/powerpoint/2010/main" val="16679129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fld id="{BEBEA622-9D6C-46A5-9265-9165AFCE1403}" type="datetime1">
              <a:rPr lang="en-US" smtClean="0"/>
              <a:pPr/>
              <a:t>11/5/2013</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E3AD6AC9-9CF3-40E6-8676-FCF81D40A962}" type="slidenum">
              <a:rPr lang="en-GB"/>
              <a:pPr/>
              <a:t>‹#›</a:t>
            </a:fld>
            <a:endParaRPr lang="en-GB"/>
          </a:p>
        </p:txBody>
      </p:sp>
    </p:spTree>
    <p:extLst>
      <p:ext uri="{BB962C8B-B14F-4D97-AF65-F5344CB8AC3E}">
        <p14:creationId xmlns:p14="http://schemas.microsoft.com/office/powerpoint/2010/main" val="444403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A6FB5B6F-5BDC-47F5-85DE-BD5F2E5FEE34}" type="datetime1">
              <a:rPr lang="en-US" smtClean="0"/>
              <a:pPr/>
              <a:t>11/5/2013</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D4AB8735-C475-4C52-8060-ABC4513A37FC}" type="slidenum">
              <a:rPr lang="en-GB"/>
              <a:pPr/>
              <a:t>‹#›</a:t>
            </a:fld>
            <a:endParaRPr lang="en-GB"/>
          </a:p>
        </p:txBody>
      </p:sp>
    </p:spTree>
    <p:extLst>
      <p:ext uri="{BB962C8B-B14F-4D97-AF65-F5344CB8AC3E}">
        <p14:creationId xmlns:p14="http://schemas.microsoft.com/office/powerpoint/2010/main" val="736674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18DE3A37-96A2-4C59-A6F0-5053F84D2AE1}" type="datetime1">
              <a:rPr lang="en-US" smtClean="0"/>
              <a:pPr/>
              <a:t>11/5/2013</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CF1800ED-0C32-4046-97E3-2119EEC47807}" type="slidenum">
              <a:rPr lang="en-GB"/>
              <a:pPr/>
              <a:t>‹#›</a:t>
            </a:fld>
            <a:endParaRPr lang="en-GB"/>
          </a:p>
        </p:txBody>
      </p:sp>
    </p:spTree>
    <p:extLst>
      <p:ext uri="{BB962C8B-B14F-4D97-AF65-F5344CB8AC3E}">
        <p14:creationId xmlns:p14="http://schemas.microsoft.com/office/powerpoint/2010/main" val="14866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32CBED2B-D463-4D81-938A-5CE5EAE7D6F9}" type="datetime1">
              <a:rPr lang="en-US" smtClean="0"/>
              <a:pPr/>
              <a:t>11/5/2013</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3D9E6BFA-6285-4B5A-AE94-69B3F3239519}" type="slidenum">
              <a:rPr lang="en-GB"/>
              <a:pPr/>
              <a:t>‹#›</a:t>
            </a:fld>
            <a:endParaRPr lang="en-GB"/>
          </a:p>
        </p:txBody>
      </p:sp>
    </p:spTree>
    <p:extLst>
      <p:ext uri="{BB962C8B-B14F-4D97-AF65-F5344CB8AC3E}">
        <p14:creationId xmlns:p14="http://schemas.microsoft.com/office/powerpoint/2010/main" val="246974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72C20202-6CC2-44CC-984D-44F42EF5E2FF}" type="datetime1">
              <a:rPr lang="en-US" smtClean="0"/>
              <a:pPr/>
              <a:t>11/5/2013</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E8265755-9A26-4756-B8EB-BDE87E60E02B}" type="slidenum">
              <a:rPr lang="en-GB"/>
              <a:pPr/>
              <a:t>‹#›</a:t>
            </a:fld>
            <a:endParaRPr lang="en-GB"/>
          </a:p>
        </p:txBody>
      </p:sp>
    </p:spTree>
    <p:extLst>
      <p:ext uri="{BB962C8B-B14F-4D97-AF65-F5344CB8AC3E}">
        <p14:creationId xmlns:p14="http://schemas.microsoft.com/office/powerpoint/2010/main" val="3860564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fld id="{93F23898-1E00-4E00-90FE-165006D85D1D}" type="datetime1">
              <a:rPr lang="en-US" smtClean="0"/>
              <a:pPr/>
              <a:t>11/5/2013</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27FE003E-9C97-4C9E-9B61-A505DE35E73C}" type="slidenum">
              <a:rPr lang="en-GB"/>
              <a:pPr/>
              <a:t>‹#›</a:t>
            </a:fld>
            <a:endParaRPr lang="en-GB"/>
          </a:p>
        </p:txBody>
      </p:sp>
    </p:spTree>
    <p:extLst>
      <p:ext uri="{BB962C8B-B14F-4D97-AF65-F5344CB8AC3E}">
        <p14:creationId xmlns:p14="http://schemas.microsoft.com/office/powerpoint/2010/main" val="1586956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fld id="{7F281611-12F2-4AE9-AE58-29E269AEE119}" type="datetime1">
              <a:rPr lang="en-US" smtClean="0"/>
              <a:pPr/>
              <a:t>11/5/2013</a:t>
            </a:fld>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A6759976-7E49-4C21-961F-0030A0AFFE87}" type="slidenum">
              <a:rPr lang="en-GB"/>
              <a:pPr/>
              <a:t>‹#›</a:t>
            </a:fld>
            <a:endParaRPr lang="en-GB"/>
          </a:p>
        </p:txBody>
      </p:sp>
    </p:spTree>
    <p:extLst>
      <p:ext uri="{BB962C8B-B14F-4D97-AF65-F5344CB8AC3E}">
        <p14:creationId xmlns:p14="http://schemas.microsoft.com/office/powerpoint/2010/main" val="26855102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fld id="{1FFB5089-7B12-4837-B8DE-6B08063396E7}" type="datetime1">
              <a:rPr lang="en-US" smtClean="0"/>
              <a:pPr/>
              <a:t>11/5/2013</a:t>
            </a:fld>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E265A0C7-01B3-47E9-91EE-F3C2E5946D14}" type="slidenum">
              <a:rPr lang="en-GB"/>
              <a:pPr/>
              <a:t>‹#›</a:t>
            </a:fld>
            <a:endParaRPr lang="en-GB"/>
          </a:p>
        </p:txBody>
      </p:sp>
    </p:spTree>
    <p:extLst>
      <p:ext uri="{BB962C8B-B14F-4D97-AF65-F5344CB8AC3E}">
        <p14:creationId xmlns:p14="http://schemas.microsoft.com/office/powerpoint/2010/main" val="875057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7D3ED7CB-1DF0-4AC6-9AF1-6745F44BD979}" type="datetime1">
              <a:rPr lang="en-US" smtClean="0"/>
              <a:pPr/>
              <a:t>11/5/2013</a:t>
            </a:fld>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0EDC11D4-F67F-452F-825C-465646B9549B}" type="slidenum">
              <a:rPr lang="en-GB"/>
              <a:pPr/>
              <a:t>‹#›</a:t>
            </a:fld>
            <a:endParaRPr lang="en-GB"/>
          </a:p>
        </p:txBody>
      </p:sp>
    </p:spTree>
    <p:extLst>
      <p:ext uri="{BB962C8B-B14F-4D97-AF65-F5344CB8AC3E}">
        <p14:creationId xmlns:p14="http://schemas.microsoft.com/office/powerpoint/2010/main" val="12789400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D878AE1F-5E03-44FC-8BE6-C8E6F8595F88}" type="datetime1">
              <a:rPr lang="en-US" smtClean="0"/>
              <a:pPr/>
              <a:t>11/5/2013</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58B9871B-2711-4AAC-BAD7-B1F17BC73491}" type="slidenum">
              <a:rPr lang="en-GB"/>
              <a:pPr/>
              <a:t>‹#›</a:t>
            </a:fld>
            <a:endParaRPr lang="en-GB"/>
          </a:p>
        </p:txBody>
      </p:sp>
    </p:spTree>
    <p:extLst>
      <p:ext uri="{BB962C8B-B14F-4D97-AF65-F5344CB8AC3E}">
        <p14:creationId xmlns:p14="http://schemas.microsoft.com/office/powerpoint/2010/main" val="9950417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948E0036-5F10-4A18-9E24-74C95D3ABA68}" type="datetime1">
              <a:rPr lang="en-US" smtClean="0"/>
              <a:pPr/>
              <a:t>11/5/2013</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E5673F9B-3FC3-4678-90B3-FD2FE2DB77E6}" type="slidenum">
              <a:rPr lang="en-GB"/>
              <a:pPr/>
              <a:t>‹#›</a:t>
            </a:fld>
            <a:endParaRPr lang="en-GB"/>
          </a:p>
        </p:txBody>
      </p:sp>
    </p:spTree>
    <p:extLst>
      <p:ext uri="{BB962C8B-B14F-4D97-AF65-F5344CB8AC3E}">
        <p14:creationId xmlns:p14="http://schemas.microsoft.com/office/powerpoint/2010/main" val="1461964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11619"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1162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647D8817-BAD8-40B5-A95B-8664446B4B5F}" type="datetime1">
              <a:rPr lang="en-US" smtClean="0"/>
              <a:pPr/>
              <a:t>11/5/2013</a:t>
            </a:fld>
            <a:endParaRPr lang="en-GB"/>
          </a:p>
        </p:txBody>
      </p:sp>
      <p:sp>
        <p:nvSpPr>
          <p:cNvPr id="11162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GB"/>
          </a:p>
        </p:txBody>
      </p:sp>
      <p:sp>
        <p:nvSpPr>
          <p:cNvPr id="11162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1CA99F1E-5576-4263-ABE9-255A57A6A11C}" type="slidenum">
              <a:rPr lang="en-GB"/>
              <a:pPr/>
              <a:t>‹#›</a:t>
            </a:fld>
            <a:endParaRPr lang="en-GB"/>
          </a:p>
        </p:txBody>
      </p:sp>
      <p:pic>
        <p:nvPicPr>
          <p:cNvPr id="111623" name="Picture 7" descr="FCH JU - Power Point2.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png"/><Relationship Id="rId1" Type="http://schemas.openxmlformats.org/officeDocument/2006/relationships/slideLayout" Target="../slideLayouts/slideLayout6.xml"/><Relationship Id="rId4" Type="http://schemas.openxmlformats.org/officeDocument/2006/relationships/image" Target="../media/image13.emf"/></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8.xml"/><Relationship Id="rId1" Type="http://schemas.openxmlformats.org/officeDocument/2006/relationships/vmlDrawing" Target="../drawings/vmlDrawing1.vml"/><Relationship Id="rId5" Type="http://schemas.openxmlformats.org/officeDocument/2006/relationships/image" Target="../media/image15.emf"/><Relationship Id="rId4" Type="http://schemas.openxmlformats.org/officeDocument/2006/relationships/oleObject" Target="../embeddings/Microsoft_Excel_97-2003_Worksheet1.xls"/></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hyperlink" Target="http://ec.europa.eu/research/participants/portal/page/faq"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wmf"/><Relationship Id="rId1" Type="http://schemas.openxmlformats.org/officeDocument/2006/relationships/slideLayout" Target="../slideLayouts/slideLayout2.xml"/><Relationship Id="rId4" Type="http://schemas.openxmlformats.org/officeDocument/2006/relationships/hyperlink" Target="http://ec.europa.eu/research/participants/portal/ShowDoc/Participant+Portal/portal_content/help/use_of_resources.pdf"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descr="FCH JU - Power Point 0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01271" y="952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69" name="Rectangle 37"/>
          <p:cNvSpPr>
            <a:spLocks noChangeArrowheads="1"/>
          </p:cNvSpPr>
          <p:nvPr/>
        </p:nvSpPr>
        <p:spPr bwMode="auto">
          <a:xfrm>
            <a:off x="914400" y="3073400"/>
            <a:ext cx="8229600" cy="2427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defRPr/>
            </a:pPr>
            <a:r>
              <a:rPr lang="fr-BE" sz="2400" b="1" dirty="0">
                <a:solidFill>
                  <a:srgbClr val="194C84"/>
                </a:solidFill>
                <a:effectLst>
                  <a:outerShdw blurRad="38100" dist="38100" dir="2700000" algn="tl">
                    <a:srgbClr val="C0C0C0"/>
                  </a:outerShdw>
                </a:effectLst>
                <a:cs typeface="Arial" charset="0"/>
              </a:rPr>
              <a:t/>
            </a:r>
            <a:br>
              <a:rPr lang="fr-BE" sz="2400" b="1" dirty="0">
                <a:solidFill>
                  <a:srgbClr val="194C84"/>
                </a:solidFill>
                <a:effectLst>
                  <a:outerShdw blurRad="38100" dist="38100" dir="2700000" algn="tl">
                    <a:srgbClr val="C0C0C0"/>
                  </a:outerShdw>
                </a:effectLst>
                <a:cs typeface="Arial" charset="0"/>
              </a:rPr>
            </a:br>
            <a:endParaRPr lang="fr-BE" sz="2400" b="1" dirty="0">
              <a:solidFill>
                <a:srgbClr val="194C84"/>
              </a:solidFill>
              <a:effectLst>
                <a:outerShdw blurRad="38100" dist="38100" dir="2700000" algn="tl">
                  <a:srgbClr val="C0C0C0"/>
                </a:outerShdw>
              </a:effectLst>
              <a:cs typeface="Arial" charset="0"/>
            </a:endParaRPr>
          </a:p>
          <a:p>
            <a:pPr algn="ctr">
              <a:defRPr/>
            </a:pPr>
            <a:endParaRPr lang="en-GB" sz="3600" b="1" dirty="0">
              <a:solidFill>
                <a:srgbClr val="3366CC"/>
              </a:solidFill>
              <a:effectLst>
                <a:outerShdw blurRad="38100" dist="38100" dir="2700000" algn="tl">
                  <a:srgbClr val="C0C0C0"/>
                </a:outerShdw>
              </a:effectLst>
              <a:cs typeface="Arial" charset="0"/>
            </a:endParaRPr>
          </a:p>
          <a:p>
            <a:pPr algn="ctr">
              <a:defRPr/>
            </a:pPr>
            <a:endParaRPr lang="en-GB" sz="3600" b="1" dirty="0">
              <a:solidFill>
                <a:srgbClr val="3366CC"/>
              </a:solidFill>
              <a:effectLst>
                <a:outerShdw blurRad="38100" dist="38100" dir="2700000" algn="tl">
                  <a:srgbClr val="C0C0C0"/>
                </a:outerShdw>
              </a:effectLst>
              <a:cs typeface="Arial" charset="0"/>
            </a:endParaRPr>
          </a:p>
          <a:p>
            <a:pPr algn="ctr">
              <a:defRPr/>
            </a:pPr>
            <a:r>
              <a:rPr lang="en-GB" sz="3600" b="1" dirty="0">
                <a:solidFill>
                  <a:srgbClr val="3366CC"/>
                </a:solidFill>
                <a:effectLst>
                  <a:outerShdw blurRad="38100" dist="38100" dir="2700000" algn="tl">
                    <a:srgbClr val="C0C0C0"/>
                  </a:outerShdw>
                </a:effectLst>
                <a:cs typeface="Arial" charset="0"/>
              </a:rPr>
              <a:t>Communication campaign</a:t>
            </a:r>
            <a:endParaRPr lang="en-GB" sz="2000" b="1" dirty="0">
              <a:solidFill>
                <a:srgbClr val="3366CC"/>
              </a:solidFill>
              <a:effectLst>
                <a:outerShdw blurRad="38100" dist="38100" dir="2700000" algn="tl">
                  <a:srgbClr val="C0C0C0"/>
                </a:outerShdw>
              </a:effectLst>
              <a:cs typeface="Arial" charset="0"/>
            </a:endParaRPr>
          </a:p>
          <a:p>
            <a:pPr>
              <a:defRPr/>
            </a:pPr>
            <a:endParaRPr lang="en-GB" sz="1600" b="1" dirty="0">
              <a:solidFill>
                <a:srgbClr val="3366CC"/>
              </a:solidFill>
              <a:effectLst>
                <a:outerShdw blurRad="38100" dist="38100" dir="2700000" algn="tl">
                  <a:srgbClr val="C0C0C0"/>
                </a:outerShdw>
              </a:effectLst>
              <a:cs typeface="Arial" charset="0"/>
            </a:endParaRPr>
          </a:p>
          <a:p>
            <a:pPr algn="ctr">
              <a:defRPr/>
            </a:pPr>
            <a:r>
              <a:rPr lang="es-ES" sz="2000" b="1" dirty="0" err="1" smtClean="0">
                <a:solidFill>
                  <a:srgbClr val="009900"/>
                </a:solidFill>
                <a:effectLst>
                  <a:outerShdw blurRad="38100" dist="38100" dir="2700000" algn="tl">
                    <a:srgbClr val="C0C0C0"/>
                  </a:outerShdw>
                </a:effectLst>
                <a:cs typeface="Arial" charset="0"/>
              </a:rPr>
              <a:t>Financial</a:t>
            </a:r>
            <a:r>
              <a:rPr lang="es-ES" sz="2000" b="1" dirty="0" smtClean="0">
                <a:solidFill>
                  <a:srgbClr val="009900"/>
                </a:solidFill>
                <a:effectLst>
                  <a:outerShdw blurRad="38100" dist="38100" dir="2700000" algn="tl">
                    <a:srgbClr val="C0C0C0"/>
                  </a:outerShdw>
                </a:effectLst>
                <a:cs typeface="Arial" charset="0"/>
              </a:rPr>
              <a:t> </a:t>
            </a:r>
            <a:r>
              <a:rPr lang="es-ES" sz="2000" b="1" dirty="0" err="1" smtClean="0">
                <a:solidFill>
                  <a:srgbClr val="009900"/>
                </a:solidFill>
                <a:effectLst>
                  <a:outerShdw blurRad="38100" dist="38100" dir="2700000" algn="tl">
                    <a:srgbClr val="C0C0C0"/>
                  </a:outerShdw>
                </a:effectLst>
                <a:cs typeface="Arial" charset="0"/>
              </a:rPr>
              <a:t>reporting</a:t>
            </a:r>
            <a:r>
              <a:rPr lang="es-ES" sz="2000" b="1" dirty="0" smtClean="0">
                <a:solidFill>
                  <a:srgbClr val="009900"/>
                </a:solidFill>
                <a:effectLst>
                  <a:outerShdw blurRad="38100" dist="38100" dir="2700000" algn="tl">
                    <a:srgbClr val="C0C0C0"/>
                  </a:outerShdw>
                </a:effectLst>
                <a:cs typeface="Arial" charset="0"/>
              </a:rPr>
              <a:t>: </a:t>
            </a:r>
          </a:p>
          <a:p>
            <a:pPr algn="ctr">
              <a:defRPr/>
            </a:pPr>
            <a:r>
              <a:rPr lang="es-ES" sz="2000" b="1" dirty="0" smtClean="0">
                <a:solidFill>
                  <a:srgbClr val="009900"/>
                </a:solidFill>
                <a:effectLst>
                  <a:outerShdw blurRad="38100" dist="38100" dir="2700000" algn="tl">
                    <a:srgbClr val="C0C0C0"/>
                  </a:outerShdw>
                </a:effectLst>
                <a:cs typeface="Arial" charset="0"/>
              </a:rPr>
              <a:t> </a:t>
            </a:r>
            <a:r>
              <a:rPr lang="es-ES" sz="2000" b="1" dirty="0" err="1" smtClean="0">
                <a:solidFill>
                  <a:srgbClr val="009900"/>
                </a:solidFill>
                <a:effectLst>
                  <a:outerShdw blurRad="38100" dist="38100" dir="2700000" algn="tl">
                    <a:srgbClr val="C0C0C0"/>
                  </a:outerShdw>
                </a:effectLst>
                <a:cs typeface="Arial" charset="0"/>
              </a:rPr>
              <a:t>Formalities</a:t>
            </a:r>
            <a:r>
              <a:rPr lang="es-ES" sz="2000" b="1" dirty="0" smtClean="0">
                <a:solidFill>
                  <a:srgbClr val="009900"/>
                </a:solidFill>
                <a:effectLst>
                  <a:outerShdw blurRad="38100" dist="38100" dir="2700000" algn="tl">
                    <a:srgbClr val="C0C0C0"/>
                  </a:outerShdw>
                </a:effectLst>
                <a:cs typeface="Arial" charset="0"/>
              </a:rPr>
              <a:t>  &amp; General  </a:t>
            </a:r>
            <a:r>
              <a:rPr lang="es-ES" sz="2000" b="1" dirty="0" err="1" smtClean="0">
                <a:solidFill>
                  <a:srgbClr val="009900"/>
                </a:solidFill>
                <a:effectLst>
                  <a:outerShdw blurRad="38100" dist="38100" dir="2700000" algn="tl">
                    <a:srgbClr val="C0C0C0"/>
                  </a:outerShdw>
                </a:effectLst>
                <a:cs typeface="Arial" charset="0"/>
              </a:rPr>
              <a:t>Aspects</a:t>
            </a:r>
            <a:r>
              <a:rPr lang="es-ES" sz="2000" b="1" dirty="0" smtClean="0">
                <a:solidFill>
                  <a:srgbClr val="009900"/>
                </a:solidFill>
                <a:effectLst>
                  <a:outerShdw blurRad="38100" dist="38100" dir="2700000" algn="tl">
                    <a:srgbClr val="C0C0C0"/>
                  </a:outerShdw>
                </a:effectLst>
                <a:cs typeface="Arial" charset="0"/>
              </a:rPr>
              <a:t>, </a:t>
            </a:r>
          </a:p>
          <a:p>
            <a:pPr algn="ctr">
              <a:defRPr/>
            </a:pPr>
            <a:r>
              <a:rPr lang="es-ES" sz="2000" b="1" dirty="0" err="1" smtClean="0">
                <a:solidFill>
                  <a:srgbClr val="009900"/>
                </a:solidFill>
                <a:effectLst>
                  <a:outerShdw blurRad="38100" dist="38100" dir="2700000" algn="tl">
                    <a:srgbClr val="C0C0C0"/>
                  </a:outerShdw>
                </a:effectLst>
                <a:cs typeface="Arial" charset="0"/>
              </a:rPr>
              <a:t>Common</a:t>
            </a:r>
            <a:r>
              <a:rPr lang="es-ES" sz="2000" b="1" dirty="0" smtClean="0">
                <a:solidFill>
                  <a:srgbClr val="009900"/>
                </a:solidFill>
                <a:effectLst>
                  <a:outerShdw blurRad="38100" dist="38100" dir="2700000" algn="tl">
                    <a:srgbClr val="C0C0C0"/>
                  </a:outerShdw>
                </a:effectLst>
                <a:cs typeface="Arial" charset="0"/>
              </a:rPr>
              <a:t> </a:t>
            </a:r>
            <a:r>
              <a:rPr lang="es-ES" sz="2000" b="1" dirty="0" err="1" smtClean="0">
                <a:solidFill>
                  <a:srgbClr val="009900"/>
                </a:solidFill>
                <a:effectLst>
                  <a:outerShdw blurRad="38100" dist="38100" dir="2700000" algn="tl">
                    <a:srgbClr val="C0C0C0"/>
                  </a:outerShdw>
                </a:effectLst>
                <a:cs typeface="Arial" charset="0"/>
              </a:rPr>
              <a:t>Mistakes</a:t>
            </a:r>
            <a:r>
              <a:rPr lang="es-ES" sz="2000" b="1" dirty="0" smtClean="0">
                <a:solidFill>
                  <a:srgbClr val="009900"/>
                </a:solidFill>
                <a:effectLst>
                  <a:outerShdw blurRad="38100" dist="38100" dir="2700000" algn="tl">
                    <a:srgbClr val="C0C0C0"/>
                  </a:outerShdw>
                </a:effectLst>
                <a:cs typeface="Arial" charset="0"/>
              </a:rPr>
              <a:t> &amp; E-</a:t>
            </a:r>
            <a:r>
              <a:rPr lang="es-ES" sz="2000" b="1" dirty="0" err="1" smtClean="0">
                <a:solidFill>
                  <a:srgbClr val="009900"/>
                </a:solidFill>
                <a:effectLst>
                  <a:outerShdw blurRad="38100" dist="38100" dir="2700000" algn="tl">
                    <a:srgbClr val="C0C0C0"/>
                  </a:outerShdw>
                </a:effectLst>
                <a:cs typeface="Arial" charset="0"/>
              </a:rPr>
              <a:t>reporting</a:t>
            </a:r>
            <a:r>
              <a:rPr lang="es-ES" sz="2000" b="1" dirty="0" smtClean="0">
                <a:solidFill>
                  <a:srgbClr val="009900"/>
                </a:solidFill>
                <a:effectLst>
                  <a:outerShdw blurRad="38100" dist="38100" dir="2700000" algn="tl">
                    <a:srgbClr val="C0C0C0"/>
                  </a:outerShdw>
                </a:effectLst>
                <a:cs typeface="Arial" charset="0"/>
              </a:rPr>
              <a:t> </a:t>
            </a:r>
            <a:r>
              <a:rPr lang="es-ES" sz="2000" b="1" dirty="0" err="1" smtClean="0">
                <a:solidFill>
                  <a:srgbClr val="009900"/>
                </a:solidFill>
                <a:effectLst>
                  <a:outerShdw blurRad="38100" dist="38100" dir="2700000" algn="tl">
                    <a:srgbClr val="C0C0C0"/>
                  </a:outerShdw>
                </a:effectLst>
                <a:cs typeface="Arial" charset="0"/>
              </a:rPr>
              <a:t>Basics</a:t>
            </a:r>
            <a:r>
              <a:rPr lang="es-ES" sz="2000" b="1" dirty="0" smtClean="0">
                <a:solidFill>
                  <a:srgbClr val="009900"/>
                </a:solidFill>
                <a:effectLst>
                  <a:outerShdw blurRad="38100" dist="38100" dir="2700000" algn="tl">
                    <a:srgbClr val="C0C0C0"/>
                  </a:outerShdw>
                </a:effectLst>
                <a:cs typeface="Arial" charset="0"/>
              </a:rPr>
              <a:t> </a:t>
            </a:r>
            <a:endParaRPr lang="fr-BE" sz="1400" b="1" dirty="0">
              <a:solidFill>
                <a:srgbClr val="194C84"/>
              </a:solidFill>
              <a:effectLst>
                <a:outerShdw blurRad="38100" dist="38100" dir="2700000" algn="tl">
                  <a:srgbClr val="C0C0C0"/>
                </a:outerShdw>
              </a:effectLst>
              <a:cs typeface="Arial" charset="0"/>
            </a:endParaRPr>
          </a:p>
          <a:p>
            <a:pPr>
              <a:defRPr/>
            </a:pPr>
            <a:r>
              <a:rPr lang="fr-BE" sz="1400" b="1" dirty="0">
                <a:solidFill>
                  <a:srgbClr val="194C84"/>
                </a:solidFill>
                <a:effectLst>
                  <a:outerShdw blurRad="38100" dist="38100" dir="2700000" algn="tl">
                    <a:srgbClr val="C0C0C0"/>
                  </a:outerShdw>
                </a:effectLst>
                <a:cs typeface="Arial" charset="0"/>
              </a:rPr>
              <a:t>									</a:t>
            </a:r>
          </a:p>
          <a:p>
            <a:pPr algn="r">
              <a:defRPr/>
            </a:pPr>
            <a:r>
              <a:rPr lang="fr-BE" sz="1400" b="1" dirty="0">
                <a:solidFill>
                  <a:srgbClr val="194C84"/>
                </a:solidFill>
                <a:effectLst>
                  <a:outerShdw blurRad="38100" dist="38100" dir="2700000" algn="tl">
                    <a:srgbClr val="C0C0C0"/>
                  </a:outerShdw>
                </a:effectLst>
                <a:cs typeface="Arial" charset="0"/>
              </a:rPr>
              <a:t>									</a:t>
            </a:r>
          </a:p>
          <a:p>
            <a:pPr algn="r">
              <a:defRPr/>
            </a:pPr>
            <a:endParaRPr lang="fr-BE" sz="1400" b="1" dirty="0">
              <a:solidFill>
                <a:srgbClr val="194C84"/>
              </a:solidFill>
              <a:effectLst>
                <a:outerShdw blurRad="38100" dist="38100" dir="2700000" algn="tl">
                  <a:srgbClr val="C0C0C0"/>
                </a:outerShdw>
              </a:effectLst>
              <a:cs typeface="Arial" charset="0"/>
            </a:endParaRPr>
          </a:p>
          <a:p>
            <a:pPr algn="r">
              <a:defRPr/>
            </a:pPr>
            <a:endParaRPr lang="fr-BE" sz="1400" b="1" dirty="0">
              <a:solidFill>
                <a:srgbClr val="194C84"/>
              </a:solidFill>
              <a:effectLst>
                <a:outerShdw blurRad="38100" dist="38100" dir="2700000" algn="tl">
                  <a:srgbClr val="C0C0C0"/>
                </a:outerShdw>
              </a:effectLst>
              <a:cs typeface="Arial" charset="0"/>
            </a:endParaRPr>
          </a:p>
          <a:p>
            <a:pPr algn="r">
              <a:defRPr/>
            </a:pPr>
            <a:r>
              <a:rPr lang="fr-BE" sz="1400" b="1" dirty="0" smtClean="0">
                <a:solidFill>
                  <a:srgbClr val="194C84"/>
                </a:solidFill>
                <a:effectLst>
                  <a:outerShdw blurRad="38100" dist="38100" dir="2700000" algn="tl">
                    <a:srgbClr val="C0C0C0"/>
                  </a:outerShdw>
                </a:effectLst>
                <a:cs typeface="Arial" charset="0"/>
              </a:rPr>
              <a:t>Nora Ovcharova </a:t>
            </a:r>
            <a:endParaRPr lang="fr-BE" sz="1400" b="1" dirty="0">
              <a:solidFill>
                <a:srgbClr val="194C84"/>
              </a:solidFill>
              <a:effectLst>
                <a:outerShdw blurRad="38100" dist="38100" dir="2700000" algn="tl">
                  <a:srgbClr val="C0C0C0"/>
                </a:outerShdw>
              </a:effectLst>
              <a:cs typeface="Arial" charset="0"/>
            </a:endParaRPr>
          </a:p>
          <a:p>
            <a:pPr algn="r">
              <a:defRPr/>
            </a:pPr>
            <a:r>
              <a:rPr lang="fr-BE" sz="1400" b="1" dirty="0">
                <a:solidFill>
                  <a:srgbClr val="194C84"/>
                </a:solidFill>
                <a:effectLst>
                  <a:outerShdw blurRad="38100" dist="38100" dir="2700000" algn="tl">
                    <a:srgbClr val="C0C0C0"/>
                  </a:outerShdw>
                </a:effectLst>
                <a:cs typeface="Arial" charset="0"/>
              </a:rPr>
              <a:t>									</a:t>
            </a:r>
            <a:r>
              <a:rPr lang="fr-BE" sz="1400" dirty="0">
                <a:solidFill>
                  <a:srgbClr val="194C84"/>
                </a:solidFill>
                <a:effectLst>
                  <a:outerShdw blurRad="38100" dist="38100" dir="2700000" algn="tl">
                    <a:srgbClr val="C0C0C0"/>
                  </a:outerShdw>
                </a:effectLst>
                <a:cs typeface="Arial" charset="0"/>
              </a:rPr>
              <a:t>FCH JU </a:t>
            </a:r>
            <a:r>
              <a:rPr lang="fr-BE" sz="1400" dirty="0" smtClean="0">
                <a:solidFill>
                  <a:srgbClr val="194C84"/>
                </a:solidFill>
                <a:effectLst>
                  <a:outerShdw blurRad="38100" dist="38100" dir="2700000" algn="tl">
                    <a:srgbClr val="C0C0C0"/>
                  </a:outerShdw>
                </a:effectLst>
                <a:cs typeface="Arial" charset="0"/>
              </a:rPr>
              <a:t>Financial </a:t>
            </a:r>
            <a:r>
              <a:rPr lang="fr-BE" sz="1400" dirty="0" err="1" smtClean="0">
                <a:solidFill>
                  <a:srgbClr val="194C84"/>
                </a:solidFill>
                <a:effectLst>
                  <a:outerShdw blurRad="38100" dist="38100" dir="2700000" algn="tl">
                    <a:srgbClr val="C0C0C0"/>
                  </a:outerShdw>
                </a:effectLst>
                <a:cs typeface="Arial" charset="0"/>
              </a:rPr>
              <a:t>Officer</a:t>
            </a:r>
            <a:endParaRPr lang="en-GB" sz="2400" b="1" dirty="0">
              <a:solidFill>
                <a:srgbClr val="009999"/>
              </a:solidFill>
              <a:effectLst>
                <a:outerShdw blurRad="38100" dist="38100" dir="2700000" algn="tl">
                  <a:srgbClr val="C0C0C0"/>
                </a:outerShdw>
              </a:effectLst>
              <a:cs typeface="Arial" charset="0"/>
            </a:endParaRPr>
          </a:p>
        </p:txBody>
      </p:sp>
    </p:spTree>
    <p:extLst>
      <p:ext uri="{BB962C8B-B14F-4D97-AF65-F5344CB8AC3E}">
        <p14:creationId xmlns:p14="http://schemas.microsoft.com/office/powerpoint/2010/main" val="3896406549"/>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553201" y="6130044"/>
            <a:ext cx="2133600" cy="476250"/>
          </a:xfrm>
        </p:spPr>
        <p:txBody>
          <a:bodyPr/>
          <a:lstStyle/>
          <a:p>
            <a:fld id="{0EDC11D4-F67F-452F-825C-465646B9549B}" type="slidenum">
              <a:rPr lang="en-GB" smtClean="0"/>
              <a:pPr/>
              <a:t>10</a:t>
            </a:fld>
            <a:endParaRPr lang="en-GB" dirty="0"/>
          </a:p>
        </p:txBody>
      </p:sp>
      <p:sp>
        <p:nvSpPr>
          <p:cNvPr id="3" name="Rectangle 2"/>
          <p:cNvSpPr/>
          <p:nvPr/>
        </p:nvSpPr>
        <p:spPr>
          <a:xfrm>
            <a:off x="145143" y="1640114"/>
            <a:ext cx="8868228" cy="4385816"/>
          </a:xfrm>
          <a:prstGeom prst="rect">
            <a:avLst/>
          </a:prstGeom>
        </p:spPr>
        <p:txBody>
          <a:bodyPr wrap="square">
            <a:spAutoFit/>
          </a:bodyPr>
          <a:lstStyle/>
          <a:p>
            <a:pPr eaLnBrk="1" hangingPunct="1">
              <a:lnSpc>
                <a:spcPct val="90000"/>
              </a:lnSpc>
              <a:buClr>
                <a:schemeClr val="accent2"/>
              </a:buClr>
            </a:pPr>
            <a:endParaRPr lang="en-GB" dirty="0" smtClean="0"/>
          </a:p>
          <a:p>
            <a:pPr eaLnBrk="1" hangingPunct="1">
              <a:lnSpc>
                <a:spcPct val="90000"/>
              </a:lnSpc>
              <a:buClr>
                <a:schemeClr val="accent2"/>
              </a:buClr>
              <a:buFont typeface="Wingdings" pitchFamily="2" charset="2"/>
              <a:buChar char="Ø"/>
            </a:pPr>
            <a:r>
              <a:rPr lang="en-GB" dirty="0" smtClean="0"/>
              <a:t> </a:t>
            </a:r>
            <a:r>
              <a:rPr lang="en-GB" b="1" u="sng" dirty="0" smtClean="0">
                <a:solidFill>
                  <a:srgbClr val="002060"/>
                </a:solidFill>
              </a:rPr>
              <a:t>General </a:t>
            </a:r>
            <a:r>
              <a:rPr lang="en-GB" dirty="0" smtClean="0">
                <a:solidFill>
                  <a:srgbClr val="002060"/>
                </a:solidFill>
              </a:rPr>
              <a:t>: </a:t>
            </a:r>
            <a:r>
              <a:rPr lang="en-GB" sz="1600" dirty="0" smtClean="0">
                <a:solidFill>
                  <a:srgbClr val="002060"/>
                </a:solidFill>
              </a:rPr>
              <a:t>Do not charge the full cost at 100% of equipment at acquisition – unless usual accounting practise  and in line with national legislation ( e.g. cash based accounting) </a:t>
            </a:r>
          </a:p>
          <a:p>
            <a:pPr eaLnBrk="1" hangingPunct="1">
              <a:lnSpc>
                <a:spcPct val="90000"/>
              </a:lnSpc>
              <a:buClr>
                <a:schemeClr val="accent2"/>
              </a:buClr>
              <a:buFont typeface="Wingdings" pitchFamily="2" charset="2"/>
              <a:buChar char="Ø"/>
            </a:pPr>
            <a:endParaRPr lang="en-GB" dirty="0" smtClean="0">
              <a:solidFill>
                <a:srgbClr val="002060"/>
              </a:solidFill>
            </a:endParaRPr>
          </a:p>
          <a:p>
            <a:pPr eaLnBrk="1" hangingPunct="1">
              <a:lnSpc>
                <a:spcPct val="90000"/>
              </a:lnSpc>
              <a:buClr>
                <a:schemeClr val="accent2"/>
              </a:buClr>
              <a:buFont typeface="Wingdings" pitchFamily="2" charset="2"/>
              <a:buChar char="Ø"/>
            </a:pPr>
            <a:r>
              <a:rPr lang="en-GB" dirty="0" smtClean="0">
                <a:solidFill>
                  <a:srgbClr val="002060"/>
                </a:solidFill>
              </a:rPr>
              <a:t>Depreciate durable equipment over its useful life, project duration, % of project use </a:t>
            </a:r>
          </a:p>
          <a:p>
            <a:pPr eaLnBrk="1" hangingPunct="1">
              <a:lnSpc>
                <a:spcPct val="90000"/>
              </a:lnSpc>
              <a:buClr>
                <a:schemeClr val="accent2"/>
              </a:buClr>
              <a:buFont typeface="Wingdings" pitchFamily="2" charset="2"/>
              <a:buChar char="Ø"/>
            </a:pPr>
            <a:endParaRPr lang="en-GB" dirty="0" smtClean="0">
              <a:solidFill>
                <a:srgbClr val="002060"/>
              </a:solidFill>
            </a:endParaRPr>
          </a:p>
          <a:p>
            <a:pPr eaLnBrk="1" hangingPunct="1">
              <a:lnSpc>
                <a:spcPct val="90000"/>
              </a:lnSpc>
              <a:buClr>
                <a:schemeClr val="accent2"/>
              </a:buClr>
              <a:buFont typeface="Wingdings" pitchFamily="2" charset="2"/>
              <a:buChar char="Ø"/>
            </a:pPr>
            <a:r>
              <a:rPr lang="en-GB" dirty="0" smtClean="0">
                <a:solidFill>
                  <a:srgbClr val="002060"/>
                </a:solidFill>
              </a:rPr>
              <a:t>Spread the cost over the duration of the project in line with actuals use.</a:t>
            </a:r>
          </a:p>
          <a:p>
            <a:pPr eaLnBrk="1" hangingPunct="1">
              <a:lnSpc>
                <a:spcPct val="90000"/>
              </a:lnSpc>
              <a:buClr>
                <a:schemeClr val="accent2"/>
              </a:buClr>
              <a:buFont typeface="Wingdings" pitchFamily="2" charset="2"/>
              <a:buChar char="Ø"/>
            </a:pPr>
            <a:endParaRPr lang="en-GB" dirty="0" smtClean="0">
              <a:solidFill>
                <a:srgbClr val="002060"/>
              </a:solidFill>
            </a:endParaRPr>
          </a:p>
          <a:p>
            <a:pPr eaLnBrk="1" hangingPunct="1">
              <a:lnSpc>
                <a:spcPct val="90000"/>
              </a:lnSpc>
              <a:buClr>
                <a:schemeClr val="accent2"/>
              </a:buClr>
              <a:buFont typeface="Wingdings" pitchFamily="2" charset="2"/>
              <a:buChar char="Ø"/>
            </a:pPr>
            <a:r>
              <a:rPr lang="en-GB" dirty="0" smtClean="0">
                <a:solidFill>
                  <a:srgbClr val="002060"/>
                </a:solidFill>
              </a:rPr>
              <a:t>Do not charge any residual values after project end.</a:t>
            </a:r>
          </a:p>
          <a:p>
            <a:pPr eaLnBrk="1" hangingPunct="1">
              <a:lnSpc>
                <a:spcPct val="90000"/>
              </a:lnSpc>
              <a:buClr>
                <a:schemeClr val="accent2"/>
              </a:buClr>
              <a:buFont typeface="Wingdings" pitchFamily="2" charset="2"/>
              <a:buChar char="Ø"/>
            </a:pPr>
            <a:endParaRPr lang="en-GB" dirty="0" smtClean="0">
              <a:solidFill>
                <a:srgbClr val="002060"/>
              </a:solidFill>
            </a:endParaRPr>
          </a:p>
          <a:p>
            <a:pPr eaLnBrk="1" hangingPunct="1">
              <a:lnSpc>
                <a:spcPct val="90000"/>
              </a:lnSpc>
              <a:buClr>
                <a:schemeClr val="accent2"/>
              </a:buClr>
              <a:buFont typeface="Wingdings" pitchFamily="2" charset="2"/>
              <a:buChar char="Ø"/>
            </a:pPr>
            <a:endParaRPr lang="en-GB" dirty="0" smtClean="0"/>
          </a:p>
          <a:p>
            <a:pPr eaLnBrk="1" hangingPunct="1">
              <a:lnSpc>
                <a:spcPct val="90000"/>
              </a:lnSpc>
              <a:buClr>
                <a:schemeClr val="accent2"/>
              </a:buClr>
              <a:buFont typeface="Wingdings" pitchFamily="2" charset="2"/>
              <a:buChar char="Ø"/>
            </a:pPr>
            <a:endParaRPr lang="en-GB" dirty="0" smtClean="0"/>
          </a:p>
          <a:p>
            <a:pPr eaLnBrk="1" hangingPunct="1">
              <a:lnSpc>
                <a:spcPct val="90000"/>
              </a:lnSpc>
              <a:buClr>
                <a:schemeClr val="accent2"/>
              </a:buClr>
              <a:buFont typeface="Wingdings" pitchFamily="2" charset="2"/>
              <a:buChar char="Ø"/>
            </a:pPr>
            <a:endParaRPr lang="en-GB" dirty="0" smtClean="0"/>
          </a:p>
          <a:p>
            <a:pPr eaLnBrk="1" hangingPunct="1">
              <a:lnSpc>
                <a:spcPct val="90000"/>
              </a:lnSpc>
              <a:buClr>
                <a:schemeClr val="accent2"/>
              </a:buClr>
              <a:buFont typeface="Wingdings" pitchFamily="2" charset="2"/>
              <a:buChar char="Ø"/>
            </a:pPr>
            <a:endParaRPr lang="en-GB" dirty="0" smtClean="0"/>
          </a:p>
          <a:p>
            <a:pPr eaLnBrk="1" hangingPunct="1">
              <a:lnSpc>
                <a:spcPct val="90000"/>
              </a:lnSpc>
              <a:buClr>
                <a:schemeClr val="accent2"/>
              </a:buClr>
              <a:buFont typeface="Wingdings" pitchFamily="2" charset="2"/>
              <a:buChar char="Ø"/>
            </a:pPr>
            <a:endParaRPr lang="en-GB" dirty="0" smtClean="0"/>
          </a:p>
          <a:p>
            <a:pPr eaLnBrk="1" hangingPunct="1">
              <a:lnSpc>
                <a:spcPct val="90000"/>
              </a:lnSpc>
              <a:buClr>
                <a:schemeClr val="accent2"/>
              </a:buClr>
            </a:pPr>
            <a:endParaRPr lang="en-GB" sz="1200" b="1" dirty="0" smtClean="0">
              <a:solidFill>
                <a:srgbClr val="002060"/>
              </a:solidFill>
            </a:endParaRPr>
          </a:p>
          <a:p>
            <a:pPr eaLnBrk="1" hangingPunct="1">
              <a:lnSpc>
                <a:spcPct val="90000"/>
              </a:lnSpc>
              <a:buClr>
                <a:schemeClr val="accent2"/>
              </a:buClr>
            </a:pPr>
            <a:r>
              <a:rPr lang="en-GB" sz="1200" b="1" dirty="0" smtClean="0">
                <a:solidFill>
                  <a:srgbClr val="002060"/>
                </a:solidFill>
              </a:rPr>
              <a:t>Project START</a:t>
            </a:r>
          </a:p>
          <a:p>
            <a:pPr eaLnBrk="1" hangingPunct="1">
              <a:lnSpc>
                <a:spcPct val="90000"/>
              </a:lnSpc>
              <a:buClr>
                <a:schemeClr val="accent2"/>
              </a:buClr>
              <a:buFont typeface="Wingdings" pitchFamily="2" charset="2"/>
              <a:buChar char="Ø"/>
            </a:pPr>
            <a:endParaRPr lang="en-GB" dirty="0" smtClean="0"/>
          </a:p>
        </p:txBody>
      </p:sp>
      <p:sp>
        <p:nvSpPr>
          <p:cNvPr id="4" name="Rectangle 3"/>
          <p:cNvSpPr/>
          <p:nvPr/>
        </p:nvSpPr>
        <p:spPr>
          <a:xfrm>
            <a:off x="3193143" y="253388"/>
            <a:ext cx="5950856" cy="646331"/>
          </a:xfrm>
          <a:prstGeom prst="rect">
            <a:avLst/>
          </a:prstGeom>
        </p:spPr>
        <p:txBody>
          <a:bodyPr wrap="square">
            <a:spAutoFit/>
          </a:bodyPr>
          <a:lstStyle/>
          <a:p>
            <a:pPr algn="ctr"/>
            <a:r>
              <a:rPr lang="es-ES" sz="3200" dirty="0" smtClean="0">
                <a:solidFill>
                  <a:srgbClr val="92D050"/>
                </a:solidFill>
              </a:rPr>
              <a:t> </a:t>
            </a:r>
            <a:r>
              <a:rPr lang="en-GB" sz="3600" b="1" dirty="0" smtClean="0">
                <a:solidFill>
                  <a:srgbClr val="92D050"/>
                </a:solidFill>
              </a:rPr>
              <a:t>Depreciation</a:t>
            </a:r>
            <a:endParaRPr lang="en-US" sz="3600" dirty="0">
              <a:solidFill>
                <a:srgbClr val="92D050"/>
              </a:solidFill>
            </a:endParaRPr>
          </a:p>
        </p:txBody>
      </p:sp>
      <p:sp>
        <p:nvSpPr>
          <p:cNvPr id="20" name="Line 4"/>
          <p:cNvSpPr>
            <a:spLocks noChangeShapeType="1"/>
          </p:cNvSpPr>
          <p:nvPr/>
        </p:nvSpPr>
        <p:spPr bwMode="auto">
          <a:xfrm>
            <a:off x="935831" y="5724399"/>
            <a:ext cx="7272338" cy="0"/>
          </a:xfrm>
          <a:prstGeom prst="line">
            <a:avLst/>
          </a:prstGeom>
          <a:noFill/>
          <a:ln w="9525">
            <a:solidFill>
              <a:schemeClr val="tx1"/>
            </a:solidFill>
            <a:round/>
            <a:headEnd/>
            <a:tailEnd/>
          </a:ln>
          <a:effectLst/>
        </p:spPr>
        <p:txBody>
          <a:bodyPr/>
          <a:lstStyle/>
          <a:p>
            <a:endParaRPr lang="en-US"/>
          </a:p>
        </p:txBody>
      </p:sp>
      <p:sp>
        <p:nvSpPr>
          <p:cNvPr id="21" name="Line 5"/>
          <p:cNvSpPr>
            <a:spLocks noChangeShapeType="1"/>
          </p:cNvSpPr>
          <p:nvPr/>
        </p:nvSpPr>
        <p:spPr bwMode="auto">
          <a:xfrm>
            <a:off x="971550" y="5148136"/>
            <a:ext cx="0" cy="576263"/>
          </a:xfrm>
          <a:prstGeom prst="line">
            <a:avLst/>
          </a:prstGeom>
          <a:noFill/>
          <a:ln w="9525">
            <a:solidFill>
              <a:schemeClr val="tx1"/>
            </a:solidFill>
            <a:round/>
            <a:headEnd/>
            <a:tailEnd/>
          </a:ln>
          <a:effectLst/>
        </p:spPr>
        <p:txBody>
          <a:bodyPr/>
          <a:lstStyle/>
          <a:p>
            <a:endParaRPr lang="en-US"/>
          </a:p>
        </p:txBody>
      </p:sp>
      <p:sp>
        <p:nvSpPr>
          <p:cNvPr id="22" name="Line 7"/>
          <p:cNvSpPr>
            <a:spLocks noChangeShapeType="1"/>
          </p:cNvSpPr>
          <p:nvPr/>
        </p:nvSpPr>
        <p:spPr bwMode="auto">
          <a:xfrm>
            <a:off x="2736056" y="4809879"/>
            <a:ext cx="0" cy="576263"/>
          </a:xfrm>
          <a:prstGeom prst="line">
            <a:avLst/>
          </a:prstGeom>
          <a:noFill/>
          <a:ln w="9525">
            <a:solidFill>
              <a:schemeClr val="tx1"/>
            </a:solidFill>
            <a:round/>
            <a:headEnd/>
            <a:tailEnd/>
          </a:ln>
          <a:effectLst/>
        </p:spPr>
        <p:txBody>
          <a:bodyPr/>
          <a:lstStyle/>
          <a:p>
            <a:endParaRPr lang="en-US"/>
          </a:p>
        </p:txBody>
      </p:sp>
      <p:sp>
        <p:nvSpPr>
          <p:cNvPr id="23" name="Line 8"/>
          <p:cNvSpPr>
            <a:spLocks noChangeShapeType="1"/>
          </p:cNvSpPr>
          <p:nvPr/>
        </p:nvSpPr>
        <p:spPr bwMode="auto">
          <a:xfrm>
            <a:off x="4492128" y="4851789"/>
            <a:ext cx="0" cy="576263"/>
          </a:xfrm>
          <a:prstGeom prst="line">
            <a:avLst/>
          </a:prstGeom>
          <a:noFill/>
          <a:ln w="9525">
            <a:solidFill>
              <a:schemeClr val="tx1"/>
            </a:solidFill>
            <a:round/>
            <a:headEnd/>
            <a:tailEnd/>
          </a:ln>
          <a:effectLst/>
        </p:spPr>
        <p:txBody>
          <a:bodyPr/>
          <a:lstStyle/>
          <a:p>
            <a:endParaRPr lang="en-US"/>
          </a:p>
        </p:txBody>
      </p:sp>
      <p:sp>
        <p:nvSpPr>
          <p:cNvPr id="24" name="Line 9"/>
          <p:cNvSpPr>
            <a:spLocks noChangeShapeType="1"/>
          </p:cNvSpPr>
          <p:nvPr/>
        </p:nvSpPr>
        <p:spPr bwMode="auto">
          <a:xfrm>
            <a:off x="7998246" y="3804602"/>
            <a:ext cx="0" cy="576263"/>
          </a:xfrm>
          <a:prstGeom prst="line">
            <a:avLst/>
          </a:prstGeom>
          <a:noFill/>
          <a:ln w="9525">
            <a:solidFill>
              <a:schemeClr val="tx1"/>
            </a:solidFill>
            <a:round/>
            <a:headEnd/>
            <a:tailEnd/>
          </a:ln>
          <a:effectLst/>
        </p:spPr>
        <p:txBody>
          <a:bodyPr/>
          <a:lstStyle/>
          <a:p>
            <a:endParaRPr lang="en-US"/>
          </a:p>
        </p:txBody>
      </p:sp>
      <p:sp>
        <p:nvSpPr>
          <p:cNvPr id="25" name="Text Box 10"/>
          <p:cNvSpPr txBox="1">
            <a:spLocks noChangeArrowheads="1"/>
          </p:cNvSpPr>
          <p:nvPr/>
        </p:nvSpPr>
        <p:spPr bwMode="auto">
          <a:xfrm>
            <a:off x="1306286" y="5117781"/>
            <a:ext cx="1262743" cy="246221"/>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spcBef>
                <a:spcPct val="50000"/>
              </a:spcBef>
              <a:defRPr/>
            </a:pPr>
            <a:r>
              <a:rPr lang="en-GB" sz="1000" b="1" dirty="0" smtClean="0">
                <a:solidFill>
                  <a:schemeClr val="tx1"/>
                </a:solidFill>
                <a:latin typeface="+mn-lt"/>
                <a:ea typeface="ＭＳ Ｐゴシック" pitchFamily="34" charset="-128"/>
              </a:rPr>
              <a:t>Acquisition </a:t>
            </a:r>
            <a:r>
              <a:rPr lang="en-GB" sz="1000" b="1" dirty="0">
                <a:solidFill>
                  <a:schemeClr val="tx1"/>
                </a:solidFill>
                <a:latin typeface="+mn-lt"/>
                <a:ea typeface="ＭＳ Ｐゴシック" pitchFamily="34" charset="-128"/>
              </a:rPr>
              <a:t>cost</a:t>
            </a:r>
          </a:p>
        </p:txBody>
      </p:sp>
      <p:sp>
        <p:nvSpPr>
          <p:cNvPr id="26" name="Text Box 11"/>
          <p:cNvSpPr txBox="1">
            <a:spLocks noChangeArrowheads="1"/>
          </p:cNvSpPr>
          <p:nvPr/>
        </p:nvSpPr>
        <p:spPr bwMode="auto">
          <a:xfrm>
            <a:off x="5036457" y="4322993"/>
            <a:ext cx="914400" cy="246221"/>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spcBef>
                <a:spcPct val="50000"/>
              </a:spcBef>
              <a:defRPr/>
            </a:pPr>
            <a:r>
              <a:rPr lang="en-GB" sz="1000" b="1" dirty="0">
                <a:solidFill>
                  <a:srgbClr val="C00000"/>
                </a:solidFill>
                <a:latin typeface="+mn-lt"/>
                <a:ea typeface="ＭＳ Ｐゴシック" pitchFamily="34" charset="-128"/>
              </a:rPr>
              <a:t>Project end</a:t>
            </a:r>
          </a:p>
        </p:txBody>
      </p:sp>
      <p:sp>
        <p:nvSpPr>
          <p:cNvPr id="27" name="Line 13"/>
          <p:cNvSpPr>
            <a:spLocks noChangeShapeType="1"/>
          </p:cNvSpPr>
          <p:nvPr/>
        </p:nvSpPr>
        <p:spPr bwMode="auto">
          <a:xfrm>
            <a:off x="2736056" y="4809879"/>
            <a:ext cx="1800225" cy="0"/>
          </a:xfrm>
          <a:prstGeom prst="line">
            <a:avLst/>
          </a:prstGeom>
          <a:noFill/>
          <a:ln w="38100">
            <a:solidFill>
              <a:schemeClr val="tx1"/>
            </a:solidFill>
            <a:round/>
            <a:headEnd/>
            <a:tailEnd/>
          </a:ln>
          <a:effectLst/>
        </p:spPr>
        <p:txBody>
          <a:bodyPr/>
          <a:lstStyle/>
          <a:p>
            <a:endParaRPr lang="en-US"/>
          </a:p>
        </p:txBody>
      </p:sp>
      <p:sp>
        <p:nvSpPr>
          <p:cNvPr id="28" name="Line 14"/>
          <p:cNvSpPr>
            <a:spLocks noChangeShapeType="1"/>
          </p:cNvSpPr>
          <p:nvPr/>
        </p:nvSpPr>
        <p:spPr bwMode="auto">
          <a:xfrm>
            <a:off x="4572000" y="4694869"/>
            <a:ext cx="3671888" cy="0"/>
          </a:xfrm>
          <a:prstGeom prst="line">
            <a:avLst/>
          </a:prstGeom>
          <a:noFill/>
          <a:ln w="19050">
            <a:solidFill>
              <a:schemeClr val="tx1"/>
            </a:solidFill>
            <a:prstDash val="dashDot"/>
            <a:round/>
            <a:headEnd/>
            <a:tailEnd/>
          </a:ln>
          <a:effectLst/>
        </p:spPr>
        <p:txBody>
          <a:bodyPr/>
          <a:lstStyle/>
          <a:p>
            <a:endParaRPr lang="en-US"/>
          </a:p>
        </p:txBody>
      </p:sp>
      <p:sp>
        <p:nvSpPr>
          <p:cNvPr id="29" name="Text Box 15"/>
          <p:cNvSpPr txBox="1">
            <a:spLocks noChangeArrowheads="1"/>
          </p:cNvSpPr>
          <p:nvPr/>
        </p:nvSpPr>
        <p:spPr bwMode="auto">
          <a:xfrm>
            <a:off x="2726828" y="5139921"/>
            <a:ext cx="1765300" cy="246221"/>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spcBef>
                <a:spcPct val="50000"/>
              </a:spcBef>
              <a:defRPr/>
            </a:pPr>
            <a:r>
              <a:rPr lang="en-GB" sz="1000" b="1" dirty="0" smtClean="0">
                <a:solidFill>
                  <a:schemeClr val="tx1"/>
                </a:solidFill>
                <a:latin typeface="+mn-lt"/>
                <a:ea typeface="ＭＳ Ｐゴシック" pitchFamily="34" charset="-128"/>
              </a:rPr>
              <a:t>CHARGE</a:t>
            </a:r>
            <a:endParaRPr lang="en-GB" sz="1000" b="1" dirty="0">
              <a:solidFill>
                <a:schemeClr val="tx1"/>
              </a:solidFill>
              <a:latin typeface="+mn-lt"/>
              <a:ea typeface="ＭＳ Ｐゴシック" pitchFamily="34" charset="-128"/>
            </a:endParaRPr>
          </a:p>
        </p:txBody>
      </p:sp>
      <p:sp>
        <p:nvSpPr>
          <p:cNvPr id="30" name="Rectangle 16"/>
          <p:cNvSpPr>
            <a:spLocks noChangeArrowheads="1"/>
          </p:cNvSpPr>
          <p:nvPr/>
        </p:nvSpPr>
        <p:spPr bwMode="auto">
          <a:xfrm>
            <a:off x="6553200" y="3585029"/>
            <a:ext cx="2133601" cy="122485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defRPr/>
            </a:pPr>
            <a:r>
              <a:rPr lang="en-GB" sz="1400" b="1" dirty="0">
                <a:solidFill>
                  <a:srgbClr val="FF0000"/>
                </a:solidFill>
                <a:latin typeface="+mn-lt"/>
                <a:ea typeface="ＭＳ Ｐゴシック" pitchFamily="34" charset="-128"/>
              </a:rPr>
              <a:t>Do not </a:t>
            </a:r>
            <a:r>
              <a:rPr lang="en-GB" sz="1400" b="1" dirty="0" smtClean="0">
                <a:solidFill>
                  <a:srgbClr val="FF0000"/>
                </a:solidFill>
                <a:latin typeface="+mn-lt"/>
                <a:ea typeface="ＭＳ Ｐゴシック" pitchFamily="34" charset="-128"/>
              </a:rPr>
              <a:t>charge costs </a:t>
            </a:r>
          </a:p>
          <a:p>
            <a:pPr algn="ctr" eaLnBrk="0" hangingPunct="0">
              <a:defRPr/>
            </a:pPr>
            <a:r>
              <a:rPr lang="en-GB" sz="1400" b="1" dirty="0" smtClean="0">
                <a:solidFill>
                  <a:srgbClr val="FF0000"/>
                </a:solidFill>
                <a:latin typeface="+mn-lt"/>
                <a:ea typeface="ＭＳ Ｐゴシック" pitchFamily="34" charset="-128"/>
              </a:rPr>
              <a:t>after project end, though</a:t>
            </a:r>
          </a:p>
          <a:p>
            <a:pPr algn="ctr" eaLnBrk="0" hangingPunct="0">
              <a:defRPr/>
            </a:pPr>
            <a:r>
              <a:rPr lang="en-GB" sz="1400" b="1" dirty="0" smtClean="0">
                <a:solidFill>
                  <a:srgbClr val="FF0000"/>
                </a:solidFill>
                <a:latin typeface="+mn-lt"/>
                <a:ea typeface="ＭＳ Ｐゴシック" pitchFamily="34" charset="-128"/>
              </a:rPr>
              <a:t> useful life continues </a:t>
            </a:r>
            <a:endParaRPr lang="en-GB" sz="1400" b="1" dirty="0">
              <a:solidFill>
                <a:srgbClr val="FF0000"/>
              </a:solidFill>
              <a:latin typeface="+mn-lt"/>
              <a:ea typeface="ＭＳ Ｐゴシック" pitchFamily="34" charset="-128"/>
            </a:endParaRPr>
          </a:p>
        </p:txBody>
      </p:sp>
      <p:sp>
        <p:nvSpPr>
          <p:cNvPr id="31" name="Text Box 18"/>
          <p:cNvSpPr txBox="1">
            <a:spLocks noChangeArrowheads="1"/>
          </p:cNvSpPr>
          <p:nvPr/>
        </p:nvSpPr>
        <p:spPr bwMode="auto">
          <a:xfrm>
            <a:off x="2411413" y="4450394"/>
            <a:ext cx="935037" cy="244475"/>
          </a:xfrm>
          <a:prstGeom prst="rect">
            <a:avLst/>
          </a:prstGeom>
          <a:noFill/>
          <a:ln w="9525" algn="ctr">
            <a:noFill/>
            <a:miter lim="800000"/>
            <a:headEnd/>
            <a:tailEnd/>
          </a:ln>
          <a:effectLst/>
        </p:spPr>
        <p:txBody>
          <a:bodyPr>
            <a:spAutoFit/>
          </a:bodyPr>
          <a:lstStyle/>
          <a:p>
            <a:pPr marL="3175">
              <a:spcBef>
                <a:spcPct val="50000"/>
              </a:spcBef>
            </a:pPr>
            <a:r>
              <a:rPr lang="fr-BE" sz="1000" b="1"/>
              <a:t>Year 1</a:t>
            </a:r>
            <a:endParaRPr lang="en-GB" sz="1000" b="1"/>
          </a:p>
        </p:txBody>
      </p:sp>
      <p:sp>
        <p:nvSpPr>
          <p:cNvPr id="32" name="Text Box 19"/>
          <p:cNvSpPr txBox="1">
            <a:spLocks noChangeArrowheads="1"/>
          </p:cNvSpPr>
          <p:nvPr/>
        </p:nvSpPr>
        <p:spPr bwMode="auto">
          <a:xfrm>
            <a:off x="4211638" y="4380865"/>
            <a:ext cx="935037" cy="244475"/>
          </a:xfrm>
          <a:prstGeom prst="rect">
            <a:avLst/>
          </a:prstGeom>
          <a:noFill/>
          <a:ln w="9525" algn="ctr">
            <a:noFill/>
            <a:miter lim="800000"/>
            <a:headEnd/>
            <a:tailEnd/>
          </a:ln>
          <a:effectLst/>
        </p:spPr>
        <p:txBody>
          <a:bodyPr>
            <a:spAutoFit/>
          </a:bodyPr>
          <a:lstStyle/>
          <a:p>
            <a:pPr marL="3175">
              <a:spcBef>
                <a:spcPct val="50000"/>
              </a:spcBef>
            </a:pPr>
            <a:r>
              <a:rPr lang="fr-BE" sz="1000" b="1" dirty="0" err="1"/>
              <a:t>Year</a:t>
            </a:r>
            <a:r>
              <a:rPr lang="fr-BE" sz="1000" b="1" dirty="0"/>
              <a:t> 2</a:t>
            </a:r>
            <a:endParaRPr lang="en-GB" sz="1000" b="1" dirty="0"/>
          </a:p>
        </p:txBody>
      </p:sp>
      <p:sp>
        <p:nvSpPr>
          <p:cNvPr id="34" name="Text Box 23"/>
          <p:cNvSpPr txBox="1">
            <a:spLocks noChangeArrowheads="1"/>
          </p:cNvSpPr>
          <p:nvPr/>
        </p:nvSpPr>
        <p:spPr bwMode="auto">
          <a:xfrm>
            <a:off x="6300787" y="4804563"/>
            <a:ext cx="927327" cy="246221"/>
          </a:xfrm>
          <a:prstGeom prst="rect">
            <a:avLst/>
          </a:prstGeom>
          <a:noFill/>
          <a:ln w="9525" algn="ctr">
            <a:noFill/>
            <a:miter lim="800000"/>
            <a:headEnd/>
            <a:tailEnd/>
          </a:ln>
          <a:effectLst/>
        </p:spPr>
        <p:txBody>
          <a:bodyPr wrap="square">
            <a:spAutoFit/>
          </a:bodyPr>
          <a:lstStyle/>
          <a:p>
            <a:pPr marL="3175">
              <a:spcBef>
                <a:spcPct val="50000"/>
              </a:spcBef>
            </a:pPr>
            <a:r>
              <a:rPr lang="fr-BE" sz="1000" b="1" dirty="0" err="1"/>
              <a:t>Year</a:t>
            </a:r>
            <a:r>
              <a:rPr lang="fr-BE" sz="1000" b="1" dirty="0"/>
              <a:t> 3</a:t>
            </a:r>
            <a:endParaRPr lang="en-GB" sz="1000" b="1" dirty="0"/>
          </a:p>
        </p:txBody>
      </p:sp>
    </p:spTree>
    <p:extLst>
      <p:ext uri="{BB962C8B-B14F-4D97-AF65-F5344CB8AC3E}">
        <p14:creationId xmlns:p14="http://schemas.microsoft.com/office/powerpoint/2010/main" val="3888232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additive="base">
                                        <p:cTn id="17" dur="500" fill="hold"/>
                                        <p:tgtEl>
                                          <p:spTgt spid="22"/>
                                        </p:tgtEl>
                                        <p:attrNameLst>
                                          <p:attrName>ppt_x</p:attrName>
                                        </p:attrNameLst>
                                      </p:cBhvr>
                                      <p:tavLst>
                                        <p:tav tm="0">
                                          <p:val>
                                            <p:strVal val="#ppt_x"/>
                                          </p:val>
                                        </p:tav>
                                        <p:tav tm="100000">
                                          <p:val>
                                            <p:strVal val="#ppt_x"/>
                                          </p:val>
                                        </p:tav>
                                      </p:tavLst>
                                    </p:anim>
                                    <p:anim calcmode="lin" valueType="num">
                                      <p:cBhvr additive="base">
                                        <p:cTn id="18" dur="500" fill="hold"/>
                                        <p:tgtEl>
                                          <p:spTgt spid="22"/>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500" fill="hold"/>
                                        <p:tgtEl>
                                          <p:spTgt spid="25"/>
                                        </p:tgtEl>
                                        <p:attrNameLst>
                                          <p:attrName>ppt_x</p:attrName>
                                        </p:attrNameLst>
                                      </p:cBhvr>
                                      <p:tavLst>
                                        <p:tav tm="0">
                                          <p:val>
                                            <p:strVal val="#ppt_x"/>
                                          </p:val>
                                        </p:tav>
                                        <p:tav tm="100000">
                                          <p:val>
                                            <p:strVal val="#ppt_x"/>
                                          </p:val>
                                        </p:tav>
                                      </p:tavLst>
                                    </p:anim>
                                    <p:anim calcmode="lin" valueType="num">
                                      <p:cBhvr additive="base">
                                        <p:cTn id="2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ppt_x"/>
                                          </p:val>
                                        </p:tav>
                                        <p:tav tm="100000">
                                          <p:val>
                                            <p:strVal val="#ppt_x"/>
                                          </p:val>
                                        </p:tav>
                                      </p:tavLst>
                                    </p:anim>
                                    <p:anim calcmode="lin" valueType="num">
                                      <p:cBhvr additive="base">
                                        <p:cTn id="28" dur="500" fill="hold"/>
                                        <p:tgtEl>
                                          <p:spTgt spid="2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500" fill="hold"/>
                                        <p:tgtEl>
                                          <p:spTgt spid="23"/>
                                        </p:tgtEl>
                                        <p:attrNameLst>
                                          <p:attrName>ppt_x</p:attrName>
                                        </p:attrNameLst>
                                      </p:cBhvr>
                                      <p:tavLst>
                                        <p:tav tm="0">
                                          <p:val>
                                            <p:strVal val="#ppt_x"/>
                                          </p:val>
                                        </p:tav>
                                        <p:tav tm="100000">
                                          <p:val>
                                            <p:strVal val="#ppt_x"/>
                                          </p:val>
                                        </p:tav>
                                      </p:tavLst>
                                    </p:anim>
                                    <p:anim calcmode="lin" valueType="num">
                                      <p:cBhvr additive="base">
                                        <p:cTn id="32" dur="500" fill="hold"/>
                                        <p:tgtEl>
                                          <p:spTgt spid="2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anim calcmode="lin" valueType="num">
                                      <p:cBhvr additive="base">
                                        <p:cTn id="35" dur="500" fill="hold"/>
                                        <p:tgtEl>
                                          <p:spTgt spid="24"/>
                                        </p:tgtEl>
                                        <p:attrNameLst>
                                          <p:attrName>ppt_x</p:attrName>
                                        </p:attrNameLst>
                                      </p:cBhvr>
                                      <p:tavLst>
                                        <p:tav tm="0">
                                          <p:val>
                                            <p:strVal val="#ppt_x"/>
                                          </p:val>
                                        </p:tav>
                                        <p:tav tm="100000">
                                          <p:val>
                                            <p:strVal val="#ppt_x"/>
                                          </p:val>
                                        </p:tav>
                                      </p:tavLst>
                                    </p:anim>
                                    <p:anim calcmode="lin" valueType="num">
                                      <p:cBhvr additive="base">
                                        <p:cTn id="3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9"/>
                                        </p:tgtEl>
                                        <p:attrNameLst>
                                          <p:attrName>style.visibility</p:attrName>
                                        </p:attrNameLst>
                                      </p:cBhvr>
                                      <p:to>
                                        <p:strVal val="visible"/>
                                      </p:to>
                                    </p:set>
                                    <p:anim calcmode="lin" valueType="num">
                                      <p:cBhvr additive="base">
                                        <p:cTn id="45" dur="500" fill="hold"/>
                                        <p:tgtEl>
                                          <p:spTgt spid="29"/>
                                        </p:tgtEl>
                                        <p:attrNameLst>
                                          <p:attrName>ppt_x</p:attrName>
                                        </p:attrNameLst>
                                      </p:cBhvr>
                                      <p:tavLst>
                                        <p:tav tm="0">
                                          <p:val>
                                            <p:strVal val="#ppt_x"/>
                                          </p:val>
                                        </p:tav>
                                        <p:tav tm="100000">
                                          <p:val>
                                            <p:strVal val="#ppt_x"/>
                                          </p:val>
                                        </p:tav>
                                      </p:tavLst>
                                    </p:anim>
                                    <p:anim calcmode="lin" valueType="num">
                                      <p:cBhvr additive="base">
                                        <p:cTn id="46"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additive="base">
                                        <p:cTn id="51" dur="500" fill="hold"/>
                                        <p:tgtEl>
                                          <p:spTgt spid="28"/>
                                        </p:tgtEl>
                                        <p:attrNameLst>
                                          <p:attrName>ppt_x</p:attrName>
                                        </p:attrNameLst>
                                      </p:cBhvr>
                                      <p:tavLst>
                                        <p:tav tm="0">
                                          <p:val>
                                            <p:strVal val="#ppt_x"/>
                                          </p:val>
                                        </p:tav>
                                        <p:tav tm="100000">
                                          <p:val>
                                            <p:strVal val="#ppt_x"/>
                                          </p:val>
                                        </p:tav>
                                      </p:tavLst>
                                    </p:anim>
                                    <p:anim calcmode="lin" valueType="num">
                                      <p:cBhvr additive="base">
                                        <p:cTn id="52" dur="500" fill="hold"/>
                                        <p:tgtEl>
                                          <p:spTgt spid="2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0"/>
                                        </p:tgtEl>
                                        <p:attrNameLst>
                                          <p:attrName>style.visibility</p:attrName>
                                        </p:attrNameLst>
                                      </p:cBhvr>
                                      <p:to>
                                        <p:strVal val="visible"/>
                                      </p:to>
                                    </p:set>
                                    <p:anim calcmode="lin" valueType="num">
                                      <p:cBhvr additive="base">
                                        <p:cTn id="55" dur="500" fill="hold"/>
                                        <p:tgtEl>
                                          <p:spTgt spid="30"/>
                                        </p:tgtEl>
                                        <p:attrNameLst>
                                          <p:attrName>ppt_x</p:attrName>
                                        </p:attrNameLst>
                                      </p:cBhvr>
                                      <p:tavLst>
                                        <p:tav tm="0">
                                          <p:val>
                                            <p:strVal val="#ppt_x"/>
                                          </p:val>
                                        </p:tav>
                                        <p:tav tm="100000">
                                          <p:val>
                                            <p:strVal val="#ppt_x"/>
                                          </p:val>
                                        </p:tav>
                                      </p:tavLst>
                                    </p:anim>
                                    <p:anim calcmode="lin" valueType="num">
                                      <p:cBhvr additive="base">
                                        <p:cTn id="56"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1143" y="0"/>
            <a:ext cx="5181599" cy="957943"/>
          </a:xfrm>
        </p:spPr>
        <p:txBody>
          <a:bodyPr/>
          <a:lstStyle/>
          <a:p>
            <a:r>
              <a:rPr lang="en-GB" sz="3600" b="1" dirty="0" smtClean="0">
                <a:solidFill>
                  <a:srgbClr val="92D050"/>
                </a:solidFill>
              </a:rPr>
              <a:t>Depreciation Cont’d</a:t>
            </a:r>
            <a:r>
              <a:rPr lang="en-GB" dirty="0" smtClean="0"/>
              <a:t>.</a:t>
            </a:r>
            <a:endParaRPr lang="en-GB" dirty="0"/>
          </a:p>
        </p:txBody>
      </p:sp>
      <p:sp>
        <p:nvSpPr>
          <p:cNvPr id="3" name="Content Placeholder 2"/>
          <p:cNvSpPr>
            <a:spLocks noGrp="1"/>
          </p:cNvSpPr>
          <p:nvPr>
            <p:ph sz="half" idx="1"/>
          </p:nvPr>
        </p:nvSpPr>
        <p:spPr>
          <a:xfrm>
            <a:off x="-1" y="1886856"/>
            <a:ext cx="7199087" cy="740229"/>
          </a:xfrm>
        </p:spPr>
        <p:txBody>
          <a:bodyPr/>
          <a:lstStyle/>
          <a:p>
            <a:r>
              <a:rPr lang="en-GB" sz="1800" b="1" dirty="0" smtClean="0">
                <a:solidFill>
                  <a:srgbClr val="00B050"/>
                </a:solidFill>
              </a:rPr>
              <a:t>Can depreciation costs for equipment used for the project but bought before the start of the project be eligible?</a:t>
            </a:r>
          </a:p>
          <a:p>
            <a:endParaRPr lang="en-GB" sz="1800" b="1" dirty="0">
              <a:solidFill>
                <a:srgbClr val="00B050"/>
              </a:solidFill>
            </a:endParaRPr>
          </a:p>
          <a:p>
            <a:endParaRPr lang="en-GB" sz="1800" b="1" dirty="0">
              <a:solidFill>
                <a:srgbClr val="00B050"/>
              </a:solidFill>
            </a:endParaRPr>
          </a:p>
        </p:txBody>
      </p:sp>
      <p:sp>
        <p:nvSpPr>
          <p:cNvPr id="4" name="Content Placeholder 3"/>
          <p:cNvSpPr>
            <a:spLocks noGrp="1"/>
          </p:cNvSpPr>
          <p:nvPr>
            <p:ph sz="half" idx="2"/>
          </p:nvPr>
        </p:nvSpPr>
        <p:spPr>
          <a:xfrm>
            <a:off x="333829" y="2627085"/>
            <a:ext cx="8810171" cy="4094390"/>
          </a:xfrm>
        </p:spPr>
        <p:txBody>
          <a:bodyPr/>
          <a:lstStyle/>
          <a:p>
            <a:r>
              <a:rPr lang="en-GB" sz="1600" dirty="0" smtClean="0">
                <a:solidFill>
                  <a:srgbClr val="002060"/>
                </a:solidFill>
              </a:rPr>
              <a:t>If the equipment has not yet been fully depreciated according to the usual management and accounting practices of the beneficiary, the remaining depreciation  (considering the amount of use for the project in percentage of use and time of use ) can be eligible under the project.</a:t>
            </a:r>
          </a:p>
          <a:p>
            <a:endParaRPr lang="en-GB" sz="1600" dirty="0" smtClean="0">
              <a:solidFill>
                <a:srgbClr val="002060"/>
              </a:solidFill>
            </a:endParaRPr>
          </a:p>
          <a:p>
            <a:r>
              <a:rPr lang="en-US" sz="1600" i="1" dirty="0" smtClean="0">
                <a:solidFill>
                  <a:srgbClr val="002060"/>
                </a:solidFill>
              </a:rPr>
              <a:t>E.g. equipment </a:t>
            </a:r>
            <a:r>
              <a:rPr lang="en-US" sz="1600" i="1" dirty="0">
                <a:solidFill>
                  <a:srgbClr val="002060"/>
                </a:solidFill>
              </a:rPr>
              <a:t>bought in </a:t>
            </a:r>
            <a:r>
              <a:rPr lang="en-US" sz="1600" i="1" dirty="0" smtClean="0">
                <a:solidFill>
                  <a:srgbClr val="002060"/>
                </a:solidFill>
              </a:rPr>
              <a:t> 01/ </a:t>
            </a:r>
            <a:r>
              <a:rPr lang="en-US" sz="1600" i="1" dirty="0">
                <a:solidFill>
                  <a:srgbClr val="002060"/>
                </a:solidFill>
              </a:rPr>
              <a:t>2005, </a:t>
            </a:r>
            <a:r>
              <a:rPr lang="en-US" sz="1600" i="1" dirty="0" smtClean="0">
                <a:solidFill>
                  <a:srgbClr val="002060"/>
                </a:solidFill>
              </a:rPr>
              <a:t>depreciation </a:t>
            </a:r>
            <a:r>
              <a:rPr lang="en-US" sz="1600" i="1" dirty="0">
                <a:solidFill>
                  <a:srgbClr val="002060"/>
                </a:solidFill>
              </a:rPr>
              <a:t>period of 48 </a:t>
            </a:r>
            <a:r>
              <a:rPr lang="en-US" sz="1600" i="1" dirty="0" smtClean="0">
                <a:solidFill>
                  <a:srgbClr val="002060"/>
                </a:solidFill>
              </a:rPr>
              <a:t>months as per </a:t>
            </a:r>
            <a:r>
              <a:rPr lang="en-US" sz="1600" i="1" dirty="0">
                <a:solidFill>
                  <a:srgbClr val="002060"/>
                </a:solidFill>
              </a:rPr>
              <a:t>beneficiary accounting practices. If a </a:t>
            </a:r>
            <a:r>
              <a:rPr lang="en-GB" sz="1600" i="1" dirty="0">
                <a:solidFill>
                  <a:srgbClr val="002060"/>
                </a:solidFill>
              </a:rPr>
              <a:t>GA </a:t>
            </a:r>
            <a:r>
              <a:rPr lang="en-US" sz="1600" i="1" dirty="0">
                <a:solidFill>
                  <a:srgbClr val="002060"/>
                </a:solidFill>
              </a:rPr>
              <a:t>is signed in </a:t>
            </a:r>
            <a:r>
              <a:rPr lang="en-US" sz="1600" i="1" dirty="0" smtClean="0">
                <a:solidFill>
                  <a:srgbClr val="002060"/>
                </a:solidFill>
              </a:rPr>
              <a:t>Jan. 2007, &amp; equipment </a:t>
            </a:r>
            <a:r>
              <a:rPr lang="en-US" sz="1600" i="1" dirty="0">
                <a:solidFill>
                  <a:srgbClr val="002060"/>
                </a:solidFill>
              </a:rPr>
              <a:t>is used for this FCH </a:t>
            </a:r>
            <a:r>
              <a:rPr lang="en-US" sz="1600" i="1" dirty="0" smtClean="0">
                <a:solidFill>
                  <a:srgbClr val="002060"/>
                </a:solidFill>
              </a:rPr>
              <a:t>GA</a:t>
            </a:r>
            <a:r>
              <a:rPr lang="en-US" sz="1600" i="1" dirty="0">
                <a:solidFill>
                  <a:srgbClr val="002060"/>
                </a:solidFill>
              </a:rPr>
              <a:t>, the beneficiary can declare the depreciation </a:t>
            </a:r>
            <a:r>
              <a:rPr lang="en-US" sz="1600" i="1" dirty="0" smtClean="0">
                <a:solidFill>
                  <a:srgbClr val="002060"/>
                </a:solidFill>
              </a:rPr>
              <a:t>incurred </a:t>
            </a:r>
            <a:r>
              <a:rPr lang="en-US" sz="1600" i="1" dirty="0">
                <a:solidFill>
                  <a:srgbClr val="002060"/>
                </a:solidFill>
              </a:rPr>
              <a:t>under the </a:t>
            </a:r>
            <a:r>
              <a:rPr lang="en-US" sz="1600" i="1" dirty="0" smtClean="0">
                <a:solidFill>
                  <a:srgbClr val="002060"/>
                </a:solidFill>
              </a:rPr>
              <a:t>GA </a:t>
            </a:r>
            <a:r>
              <a:rPr lang="en-US" sz="1600" i="1" dirty="0">
                <a:solidFill>
                  <a:srgbClr val="002060"/>
                </a:solidFill>
              </a:rPr>
              <a:t>for the remaining 24 months in proportion of the allocation of the equipment to the </a:t>
            </a:r>
            <a:r>
              <a:rPr lang="en-US" sz="1600" i="1" dirty="0" smtClean="0">
                <a:solidFill>
                  <a:srgbClr val="002060"/>
                </a:solidFill>
              </a:rPr>
              <a:t>project.</a:t>
            </a:r>
          </a:p>
          <a:p>
            <a:endParaRPr lang="en-US" sz="1700" i="1" dirty="0">
              <a:solidFill>
                <a:srgbClr val="002060"/>
              </a:solidFill>
            </a:endParaRPr>
          </a:p>
          <a:p>
            <a:r>
              <a:rPr lang="en-US" sz="1600" b="1" i="1" dirty="0" smtClean="0">
                <a:solidFill>
                  <a:srgbClr val="002060"/>
                </a:solidFill>
              </a:rPr>
              <a:t>Basic Formula Depreciation =  A ( Months/ years project use) * Cost * % project use </a:t>
            </a:r>
          </a:p>
          <a:p>
            <a:pPr marL="0" indent="0">
              <a:buNone/>
            </a:pPr>
            <a:r>
              <a:rPr lang="en-US" sz="1600" b="1" i="1" dirty="0">
                <a:solidFill>
                  <a:srgbClr val="002060"/>
                </a:solidFill>
              </a:rPr>
              <a:t> </a:t>
            </a:r>
            <a:r>
              <a:rPr lang="en-US" sz="1600" b="1" i="1" dirty="0" smtClean="0">
                <a:solidFill>
                  <a:srgbClr val="002060"/>
                </a:solidFill>
              </a:rPr>
              <a:t>                                                       ---------------------------------------------------------------------------</a:t>
            </a:r>
          </a:p>
          <a:p>
            <a:pPr marL="0" indent="0">
              <a:buNone/>
            </a:pPr>
            <a:r>
              <a:rPr lang="en-US" sz="1600" b="1" i="1" dirty="0" smtClean="0">
                <a:solidFill>
                  <a:srgbClr val="002060"/>
                </a:solidFill>
              </a:rPr>
              <a:t>                                                           B ( years of useful life of that type of equipment)</a:t>
            </a:r>
          </a:p>
          <a:p>
            <a:pPr marL="0" indent="0">
              <a:buNone/>
            </a:pPr>
            <a:r>
              <a:rPr lang="en-US" sz="1800" i="1" dirty="0"/>
              <a:t> </a:t>
            </a:r>
            <a:r>
              <a:rPr lang="en-US" sz="1800" i="1" dirty="0" smtClean="0"/>
              <a:t>                                                 </a:t>
            </a:r>
            <a:endParaRPr lang="en-GB" sz="1800" i="1" dirty="0"/>
          </a:p>
          <a:p>
            <a:endParaRPr lang="en-GB" sz="1800" i="1" dirty="0" smtClean="0"/>
          </a:p>
          <a:p>
            <a:endParaRPr lang="en-GB" sz="2000" dirty="0"/>
          </a:p>
          <a:p>
            <a:endParaRPr lang="en-GB" sz="2000" dirty="0"/>
          </a:p>
        </p:txBody>
      </p:sp>
      <p:sp>
        <p:nvSpPr>
          <p:cNvPr id="5" name="Slide Number Placeholder 4"/>
          <p:cNvSpPr>
            <a:spLocks noGrp="1"/>
          </p:cNvSpPr>
          <p:nvPr>
            <p:ph type="sldNum" sz="quarter" idx="12"/>
          </p:nvPr>
        </p:nvSpPr>
        <p:spPr>
          <a:xfrm>
            <a:off x="6553200" y="6245225"/>
            <a:ext cx="2489200" cy="476250"/>
          </a:xfrm>
        </p:spPr>
        <p:txBody>
          <a:bodyPr/>
          <a:lstStyle/>
          <a:p>
            <a:fld id="{27FE003E-9C97-4C9E-9B61-A505DE35E73C}" type="slidenum">
              <a:rPr lang="en-GB" smtClean="0"/>
              <a:pPr/>
              <a:t>11</a:t>
            </a:fld>
            <a:endParaRPr lang="en-GB" dirty="0"/>
          </a:p>
        </p:txBody>
      </p:sp>
    </p:spTree>
    <p:extLst>
      <p:ext uri="{BB962C8B-B14F-4D97-AF65-F5344CB8AC3E}">
        <p14:creationId xmlns:p14="http://schemas.microsoft.com/office/powerpoint/2010/main" val="23695203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553201" y="6130044"/>
            <a:ext cx="2133600" cy="476250"/>
          </a:xfrm>
        </p:spPr>
        <p:txBody>
          <a:bodyPr/>
          <a:lstStyle/>
          <a:p>
            <a:fld id="{0EDC11D4-F67F-452F-825C-465646B9549B}" type="slidenum">
              <a:rPr lang="en-GB" smtClean="0"/>
              <a:pPr/>
              <a:t>12</a:t>
            </a:fld>
            <a:endParaRPr lang="en-GB"/>
          </a:p>
        </p:txBody>
      </p:sp>
      <p:sp>
        <p:nvSpPr>
          <p:cNvPr id="3" name="Rectangle 2"/>
          <p:cNvSpPr/>
          <p:nvPr/>
        </p:nvSpPr>
        <p:spPr>
          <a:xfrm>
            <a:off x="1" y="1233714"/>
            <a:ext cx="9303656" cy="5281446"/>
          </a:xfrm>
          <a:prstGeom prst="rect">
            <a:avLst/>
          </a:prstGeom>
        </p:spPr>
        <p:txBody>
          <a:bodyPr wrap="square">
            <a:spAutoFit/>
          </a:bodyPr>
          <a:lstStyle/>
          <a:p>
            <a:pPr lvl="1" eaLnBrk="1" hangingPunct="1">
              <a:lnSpc>
                <a:spcPct val="80000"/>
              </a:lnSpc>
              <a:defRPr/>
            </a:pPr>
            <a:endParaRPr lang="fr-BE" sz="2000" dirty="0" smtClean="0">
              <a:solidFill>
                <a:schemeClr val="hlink"/>
              </a:solidFill>
            </a:endParaRPr>
          </a:p>
          <a:p>
            <a:pPr lvl="1" eaLnBrk="1" hangingPunct="1">
              <a:lnSpc>
                <a:spcPct val="80000"/>
              </a:lnSpc>
              <a:defRPr/>
            </a:pPr>
            <a:r>
              <a:rPr lang="fr-BE" sz="2000" b="1" dirty="0" smtClean="0">
                <a:solidFill>
                  <a:srgbClr val="00B050"/>
                </a:solidFill>
              </a:rPr>
              <a:t>CONDITIONS:</a:t>
            </a:r>
            <a:endParaRPr lang="fr-BE" sz="2000" b="1" dirty="0">
              <a:solidFill>
                <a:srgbClr val="00B050"/>
              </a:solidFill>
            </a:endParaRPr>
          </a:p>
          <a:p>
            <a:pPr lvl="1" eaLnBrk="1" hangingPunct="1">
              <a:lnSpc>
                <a:spcPct val="80000"/>
              </a:lnSpc>
              <a:defRPr/>
            </a:pPr>
            <a:endParaRPr lang="fr-BE" sz="2000" dirty="0" smtClean="0">
              <a:solidFill>
                <a:schemeClr val="hlink"/>
              </a:solidFill>
            </a:endParaRPr>
          </a:p>
          <a:p>
            <a:pPr>
              <a:lnSpc>
                <a:spcPct val="150000"/>
              </a:lnSpc>
              <a:defRPr/>
            </a:pPr>
            <a:r>
              <a:rPr lang="fr-BE" sz="2000" dirty="0" smtClean="0">
                <a:solidFill>
                  <a:schemeClr val="hlink"/>
                </a:solidFill>
              </a:rPr>
              <a:t>  </a:t>
            </a:r>
            <a:r>
              <a:rPr lang="fr-BE" sz="2000" dirty="0" smtClean="0">
                <a:solidFill>
                  <a:srgbClr val="002060"/>
                </a:solidFill>
              </a:rPr>
              <a:t>1.Cost </a:t>
            </a:r>
            <a:r>
              <a:rPr lang="fr-BE" sz="2000" dirty="0">
                <a:solidFill>
                  <a:srgbClr val="002060"/>
                </a:solidFill>
              </a:rPr>
              <a:t>to </a:t>
            </a:r>
            <a:r>
              <a:rPr lang="fr-BE" sz="2000" dirty="0" err="1">
                <a:solidFill>
                  <a:srgbClr val="002060"/>
                </a:solidFill>
              </a:rPr>
              <a:t>be</a:t>
            </a:r>
            <a:r>
              <a:rPr lang="fr-BE" sz="2000" dirty="0">
                <a:solidFill>
                  <a:srgbClr val="002060"/>
                </a:solidFill>
              </a:rPr>
              <a:t> </a:t>
            </a:r>
            <a:r>
              <a:rPr lang="fr-BE" sz="2000" dirty="0" err="1">
                <a:solidFill>
                  <a:srgbClr val="002060"/>
                </a:solidFill>
              </a:rPr>
              <a:t>declared</a:t>
            </a:r>
            <a:r>
              <a:rPr lang="fr-BE" sz="2000" dirty="0">
                <a:solidFill>
                  <a:srgbClr val="002060"/>
                </a:solidFill>
              </a:rPr>
              <a:t> by </a:t>
            </a:r>
            <a:r>
              <a:rPr lang="fr-BE" sz="2000" dirty="0" smtClean="0">
                <a:solidFill>
                  <a:srgbClr val="002060"/>
                </a:solidFill>
              </a:rPr>
              <a:t>the </a:t>
            </a:r>
            <a:r>
              <a:rPr lang="fr-BE" sz="2000" dirty="0" err="1" smtClean="0">
                <a:solidFill>
                  <a:srgbClr val="002060"/>
                </a:solidFill>
              </a:rPr>
              <a:t>Beneficiary</a:t>
            </a:r>
            <a:r>
              <a:rPr lang="fr-BE" sz="2000" dirty="0" smtClean="0">
                <a:solidFill>
                  <a:srgbClr val="002060"/>
                </a:solidFill>
              </a:rPr>
              <a:t> </a:t>
            </a:r>
            <a:r>
              <a:rPr lang="fr-BE" sz="2000" dirty="0">
                <a:solidFill>
                  <a:srgbClr val="002060"/>
                </a:solidFill>
              </a:rPr>
              <a:t>in </a:t>
            </a:r>
            <a:r>
              <a:rPr lang="fr-BE" sz="2000" dirty="0" err="1">
                <a:solidFill>
                  <a:srgbClr val="002060"/>
                </a:solidFill>
              </a:rPr>
              <a:t>its</a:t>
            </a:r>
            <a:r>
              <a:rPr lang="fr-BE" sz="2000" dirty="0">
                <a:solidFill>
                  <a:srgbClr val="002060"/>
                </a:solidFill>
              </a:rPr>
              <a:t> </a:t>
            </a:r>
            <a:r>
              <a:rPr lang="fr-BE" sz="2000" dirty="0" err="1" smtClean="0">
                <a:solidFill>
                  <a:srgbClr val="002060"/>
                </a:solidFill>
              </a:rPr>
              <a:t>Form</a:t>
            </a:r>
            <a:r>
              <a:rPr lang="fr-BE" sz="2000" dirty="0" smtClean="0">
                <a:solidFill>
                  <a:srgbClr val="002060"/>
                </a:solidFill>
              </a:rPr>
              <a:t> </a:t>
            </a:r>
            <a:r>
              <a:rPr lang="fr-BE" sz="2000" dirty="0">
                <a:solidFill>
                  <a:srgbClr val="002060"/>
                </a:solidFill>
              </a:rPr>
              <a:t>C as </a:t>
            </a:r>
            <a:r>
              <a:rPr lang="fr-BE" sz="2000" dirty="0" smtClean="0">
                <a:solidFill>
                  <a:srgbClr val="002060"/>
                </a:solidFill>
              </a:rPr>
              <a:t>«</a:t>
            </a:r>
            <a:r>
              <a:rPr lang="fr-BE" sz="2000" dirty="0" err="1" smtClean="0">
                <a:solidFill>
                  <a:srgbClr val="002060"/>
                </a:solidFill>
              </a:rPr>
              <a:t>Other</a:t>
            </a:r>
            <a:r>
              <a:rPr lang="fr-BE" sz="2000" dirty="0" smtClean="0">
                <a:solidFill>
                  <a:srgbClr val="002060"/>
                </a:solidFill>
              </a:rPr>
              <a:t> Direct </a:t>
            </a:r>
            <a:r>
              <a:rPr lang="fr-BE" sz="2000" dirty="0" err="1" smtClean="0">
                <a:solidFill>
                  <a:srgbClr val="002060"/>
                </a:solidFill>
              </a:rPr>
              <a:t>Costs</a:t>
            </a:r>
            <a:r>
              <a:rPr lang="fr-BE" sz="2000" dirty="0">
                <a:solidFill>
                  <a:srgbClr val="002060"/>
                </a:solidFill>
              </a:rPr>
              <a:t> </a:t>
            </a:r>
            <a:r>
              <a:rPr lang="fr-BE" sz="2000" dirty="0" smtClean="0">
                <a:solidFill>
                  <a:srgbClr val="002060"/>
                </a:solidFill>
              </a:rPr>
              <a:t>»</a:t>
            </a:r>
          </a:p>
          <a:p>
            <a:pPr>
              <a:lnSpc>
                <a:spcPct val="150000"/>
              </a:lnSpc>
              <a:defRPr/>
            </a:pPr>
            <a:r>
              <a:rPr lang="fr-BE" sz="2000" dirty="0" smtClean="0">
                <a:solidFill>
                  <a:srgbClr val="002060"/>
                </a:solidFill>
              </a:rPr>
              <a:t>  2. </a:t>
            </a:r>
            <a:r>
              <a:rPr lang="fr-BE" sz="2000" dirty="0" err="1" smtClean="0">
                <a:solidFill>
                  <a:srgbClr val="002060"/>
                </a:solidFill>
              </a:rPr>
              <a:t>Costs</a:t>
            </a:r>
            <a:r>
              <a:rPr lang="fr-BE" sz="2000" dirty="0" smtClean="0">
                <a:solidFill>
                  <a:srgbClr val="002060"/>
                </a:solidFill>
              </a:rPr>
              <a:t> </a:t>
            </a:r>
            <a:r>
              <a:rPr lang="fr-BE" sz="2000" dirty="0" err="1" smtClean="0">
                <a:solidFill>
                  <a:srgbClr val="002060"/>
                </a:solidFill>
              </a:rPr>
              <a:t>shall</a:t>
            </a:r>
            <a:r>
              <a:rPr lang="fr-BE" sz="2000" dirty="0" smtClean="0">
                <a:solidFill>
                  <a:srgbClr val="002060"/>
                </a:solidFill>
              </a:rPr>
              <a:t> </a:t>
            </a:r>
            <a:r>
              <a:rPr lang="fr-BE" sz="2000" dirty="0" err="1" smtClean="0">
                <a:solidFill>
                  <a:srgbClr val="002060"/>
                </a:solidFill>
              </a:rPr>
              <a:t>reflect</a:t>
            </a:r>
            <a:r>
              <a:rPr lang="fr-BE" sz="2000" dirty="0" smtClean="0">
                <a:solidFill>
                  <a:srgbClr val="002060"/>
                </a:solidFill>
              </a:rPr>
              <a:t>  the </a:t>
            </a:r>
            <a:r>
              <a:rPr lang="fr-BE" sz="2000" dirty="0" err="1" smtClean="0">
                <a:solidFill>
                  <a:srgbClr val="002060"/>
                </a:solidFill>
              </a:rPr>
              <a:t>percentage</a:t>
            </a:r>
            <a:r>
              <a:rPr lang="fr-BE" sz="2000" dirty="0" smtClean="0">
                <a:solidFill>
                  <a:srgbClr val="002060"/>
                </a:solidFill>
              </a:rPr>
              <a:t> </a:t>
            </a:r>
            <a:r>
              <a:rPr lang="fr-BE" sz="2000" dirty="0">
                <a:solidFill>
                  <a:srgbClr val="002060"/>
                </a:solidFill>
              </a:rPr>
              <a:t>of </a:t>
            </a:r>
            <a:r>
              <a:rPr lang="fr-BE" sz="2000" dirty="0" smtClean="0">
                <a:solidFill>
                  <a:srgbClr val="002060"/>
                </a:solidFill>
              </a:rPr>
              <a:t>use of the </a:t>
            </a:r>
            <a:r>
              <a:rPr lang="fr-BE" sz="2000" dirty="0" err="1" smtClean="0">
                <a:solidFill>
                  <a:srgbClr val="002060"/>
                </a:solidFill>
              </a:rPr>
              <a:t>equipment</a:t>
            </a:r>
            <a:r>
              <a:rPr lang="fr-BE" sz="2000" dirty="0" smtClean="0">
                <a:solidFill>
                  <a:srgbClr val="002060"/>
                </a:solidFill>
              </a:rPr>
              <a:t> in </a:t>
            </a:r>
            <a:r>
              <a:rPr lang="fr-BE" sz="2000" dirty="0">
                <a:solidFill>
                  <a:srgbClr val="002060"/>
                </a:solidFill>
              </a:rPr>
              <a:t>the </a:t>
            </a:r>
            <a:r>
              <a:rPr lang="fr-BE" sz="2000" dirty="0" err="1" smtClean="0">
                <a:solidFill>
                  <a:srgbClr val="002060"/>
                </a:solidFill>
              </a:rPr>
              <a:t>project</a:t>
            </a:r>
            <a:endParaRPr lang="fr-BE" sz="2000" dirty="0" smtClean="0">
              <a:solidFill>
                <a:srgbClr val="002060"/>
              </a:solidFill>
            </a:endParaRPr>
          </a:p>
          <a:p>
            <a:pPr>
              <a:lnSpc>
                <a:spcPct val="150000"/>
              </a:lnSpc>
              <a:defRPr/>
            </a:pPr>
            <a:r>
              <a:rPr lang="fr-BE" sz="2000" dirty="0" smtClean="0">
                <a:solidFill>
                  <a:srgbClr val="002060"/>
                </a:solidFill>
              </a:rPr>
              <a:t>  3. </a:t>
            </a:r>
            <a:r>
              <a:rPr lang="fr-BE" sz="2000" dirty="0" err="1" smtClean="0">
                <a:solidFill>
                  <a:srgbClr val="002060"/>
                </a:solidFill>
              </a:rPr>
              <a:t>Costs</a:t>
            </a:r>
            <a:r>
              <a:rPr lang="fr-BE" sz="2000" dirty="0" smtClean="0">
                <a:solidFill>
                  <a:srgbClr val="002060"/>
                </a:solidFill>
              </a:rPr>
              <a:t> </a:t>
            </a:r>
            <a:r>
              <a:rPr lang="fr-BE" sz="2000" dirty="0" err="1" smtClean="0">
                <a:solidFill>
                  <a:srgbClr val="002060"/>
                </a:solidFill>
              </a:rPr>
              <a:t>shall</a:t>
            </a:r>
            <a:r>
              <a:rPr lang="fr-BE" sz="2000" dirty="0" smtClean="0">
                <a:solidFill>
                  <a:srgbClr val="002060"/>
                </a:solidFill>
              </a:rPr>
              <a:t>  </a:t>
            </a:r>
            <a:r>
              <a:rPr lang="fr-BE" sz="2000" dirty="0" err="1">
                <a:solidFill>
                  <a:srgbClr val="002060"/>
                </a:solidFill>
              </a:rPr>
              <a:t>reflect</a:t>
            </a:r>
            <a:r>
              <a:rPr lang="fr-BE" sz="2000" dirty="0">
                <a:solidFill>
                  <a:srgbClr val="002060"/>
                </a:solidFill>
              </a:rPr>
              <a:t> </a:t>
            </a:r>
            <a:r>
              <a:rPr lang="fr-BE" sz="2000" dirty="0" smtClean="0">
                <a:solidFill>
                  <a:srgbClr val="002060"/>
                </a:solidFill>
              </a:rPr>
              <a:t> the rate of </a:t>
            </a:r>
            <a:r>
              <a:rPr lang="fr-BE" sz="2000" dirty="0" err="1" smtClean="0">
                <a:solidFill>
                  <a:srgbClr val="002060"/>
                </a:solidFill>
              </a:rPr>
              <a:t>Depreciation</a:t>
            </a:r>
            <a:endParaRPr lang="fr-BE" sz="2000" dirty="0" smtClean="0">
              <a:solidFill>
                <a:srgbClr val="002060"/>
              </a:solidFill>
            </a:endParaRPr>
          </a:p>
          <a:p>
            <a:pPr>
              <a:lnSpc>
                <a:spcPct val="150000"/>
              </a:lnSpc>
              <a:defRPr/>
            </a:pPr>
            <a:r>
              <a:rPr lang="fr-BE" sz="2000" dirty="0" smtClean="0">
                <a:solidFill>
                  <a:srgbClr val="002060"/>
                </a:solidFill>
              </a:rPr>
              <a:t>  4. </a:t>
            </a:r>
            <a:r>
              <a:rPr lang="fr-BE" sz="2000" dirty="0" err="1" smtClean="0">
                <a:solidFill>
                  <a:srgbClr val="002060"/>
                </a:solidFill>
              </a:rPr>
              <a:t>Principle</a:t>
            </a:r>
            <a:r>
              <a:rPr lang="fr-BE" sz="2000" dirty="0" smtClean="0">
                <a:solidFill>
                  <a:srgbClr val="002060"/>
                </a:solidFill>
              </a:rPr>
              <a:t> </a:t>
            </a:r>
            <a:r>
              <a:rPr lang="fr-BE" sz="2000" dirty="0">
                <a:solidFill>
                  <a:srgbClr val="002060"/>
                </a:solidFill>
              </a:rPr>
              <a:t>of </a:t>
            </a:r>
            <a:r>
              <a:rPr lang="fr-BE" sz="2000" dirty="0" smtClean="0">
                <a:solidFill>
                  <a:srgbClr val="002060"/>
                </a:solidFill>
              </a:rPr>
              <a:t>Best Value </a:t>
            </a:r>
            <a:r>
              <a:rPr lang="fr-BE" sz="2000" dirty="0">
                <a:solidFill>
                  <a:srgbClr val="002060"/>
                </a:solidFill>
              </a:rPr>
              <a:t>for </a:t>
            </a:r>
            <a:r>
              <a:rPr lang="fr-BE" sz="2000" dirty="0" smtClean="0">
                <a:solidFill>
                  <a:srgbClr val="002060"/>
                </a:solidFill>
              </a:rPr>
              <a:t>Money  (BVM) to </a:t>
            </a:r>
            <a:r>
              <a:rPr lang="fr-BE" sz="2000" dirty="0" err="1" smtClean="0">
                <a:solidFill>
                  <a:srgbClr val="002060"/>
                </a:solidFill>
              </a:rPr>
              <a:t>be</a:t>
            </a:r>
            <a:r>
              <a:rPr lang="fr-BE" sz="2000" dirty="0" smtClean="0">
                <a:solidFill>
                  <a:srgbClr val="002060"/>
                </a:solidFill>
              </a:rPr>
              <a:t> </a:t>
            </a:r>
            <a:r>
              <a:rPr lang="fr-BE" sz="2000" dirty="0" err="1" smtClean="0">
                <a:solidFill>
                  <a:srgbClr val="002060"/>
                </a:solidFill>
              </a:rPr>
              <a:t>respected</a:t>
            </a:r>
            <a:endParaRPr lang="fr-BE" sz="2000" dirty="0" smtClean="0">
              <a:solidFill>
                <a:srgbClr val="002060"/>
              </a:solidFill>
            </a:endParaRPr>
          </a:p>
          <a:p>
            <a:pPr>
              <a:lnSpc>
                <a:spcPct val="150000"/>
              </a:lnSpc>
              <a:defRPr/>
            </a:pPr>
            <a:r>
              <a:rPr lang="fr-BE" sz="2000" dirty="0">
                <a:solidFill>
                  <a:srgbClr val="002060"/>
                </a:solidFill>
              </a:rPr>
              <a:t> </a:t>
            </a:r>
            <a:r>
              <a:rPr lang="fr-BE" sz="2000" dirty="0" smtClean="0">
                <a:solidFill>
                  <a:srgbClr val="002060"/>
                </a:solidFill>
              </a:rPr>
              <a:t>      -  </a:t>
            </a:r>
            <a:r>
              <a:rPr lang="fr-BE" sz="2000" u="sng" dirty="0" smtClean="0">
                <a:solidFill>
                  <a:srgbClr val="002060"/>
                </a:solidFill>
              </a:rPr>
              <a:t>F</a:t>
            </a:r>
            <a:r>
              <a:rPr lang="en-GB" b="1" u="sng" dirty="0" smtClean="0">
                <a:solidFill>
                  <a:srgbClr val="002060"/>
                </a:solidFill>
              </a:rPr>
              <a:t>or </a:t>
            </a:r>
            <a:r>
              <a:rPr lang="en-GB" b="1" u="sng" dirty="0">
                <a:solidFill>
                  <a:srgbClr val="002060"/>
                </a:solidFill>
              </a:rPr>
              <a:t>public bodies</a:t>
            </a:r>
            <a:r>
              <a:rPr lang="en-GB" dirty="0">
                <a:solidFill>
                  <a:srgbClr val="002060"/>
                </a:solidFill>
              </a:rPr>
              <a:t>: </a:t>
            </a:r>
            <a:r>
              <a:rPr lang="en-GB" dirty="0" smtClean="0">
                <a:solidFill>
                  <a:srgbClr val="002060"/>
                </a:solidFill>
              </a:rPr>
              <a:t> BVM ensured </a:t>
            </a:r>
            <a:r>
              <a:rPr lang="en-GB" dirty="0">
                <a:solidFill>
                  <a:srgbClr val="002060"/>
                </a:solidFill>
              </a:rPr>
              <a:t>by compliance with public procurement rules</a:t>
            </a:r>
            <a:r>
              <a:rPr lang="en-GB" dirty="0" smtClean="0">
                <a:solidFill>
                  <a:srgbClr val="002060"/>
                </a:solidFill>
              </a:rPr>
              <a:t>.</a:t>
            </a:r>
          </a:p>
          <a:p>
            <a:pPr>
              <a:lnSpc>
                <a:spcPct val="150000"/>
              </a:lnSpc>
              <a:defRPr/>
            </a:pPr>
            <a:r>
              <a:rPr lang="en-GB" dirty="0">
                <a:solidFill>
                  <a:srgbClr val="002060"/>
                </a:solidFill>
              </a:rPr>
              <a:t> </a:t>
            </a:r>
            <a:r>
              <a:rPr lang="en-GB" dirty="0" smtClean="0">
                <a:solidFill>
                  <a:srgbClr val="002060"/>
                </a:solidFill>
              </a:rPr>
              <a:t>       </a:t>
            </a:r>
            <a:r>
              <a:rPr lang="en-GB" b="1" dirty="0" smtClean="0">
                <a:solidFill>
                  <a:srgbClr val="002060"/>
                </a:solidFill>
              </a:rPr>
              <a:t>-  </a:t>
            </a:r>
            <a:r>
              <a:rPr lang="en-GB" b="1" u="sng" dirty="0" smtClean="0">
                <a:solidFill>
                  <a:srgbClr val="002060"/>
                </a:solidFill>
              </a:rPr>
              <a:t>For </a:t>
            </a:r>
            <a:r>
              <a:rPr lang="en-GB" b="1" u="sng" dirty="0">
                <a:solidFill>
                  <a:srgbClr val="002060"/>
                </a:solidFill>
              </a:rPr>
              <a:t>private entities </a:t>
            </a:r>
            <a:r>
              <a:rPr lang="en-GB" dirty="0" smtClean="0">
                <a:solidFill>
                  <a:srgbClr val="002060"/>
                </a:solidFill>
              </a:rPr>
              <a:t> </a:t>
            </a:r>
            <a:endParaRPr lang="en-GB" dirty="0">
              <a:solidFill>
                <a:srgbClr val="002060"/>
              </a:solidFill>
            </a:endParaRPr>
          </a:p>
          <a:p>
            <a:pPr marL="1714500" lvl="3" indent="-342900">
              <a:buFont typeface="+mj-lt"/>
              <a:buAutoNum type="arabicPeriod"/>
              <a:defRPr/>
            </a:pPr>
            <a:r>
              <a:rPr lang="en-GB" sz="1600" b="1" dirty="0">
                <a:solidFill>
                  <a:srgbClr val="002060"/>
                </a:solidFill>
              </a:rPr>
              <a:t>R</a:t>
            </a:r>
            <a:r>
              <a:rPr lang="en-GB" sz="1600" b="1" dirty="0" smtClean="0">
                <a:solidFill>
                  <a:srgbClr val="002060"/>
                </a:solidFill>
              </a:rPr>
              <a:t>equest </a:t>
            </a:r>
            <a:r>
              <a:rPr lang="en-GB" sz="1600" b="1" dirty="0">
                <a:solidFill>
                  <a:srgbClr val="002060"/>
                </a:solidFill>
              </a:rPr>
              <a:t>of three </a:t>
            </a:r>
            <a:r>
              <a:rPr lang="en-GB" sz="1600" b="1" dirty="0" smtClean="0">
                <a:solidFill>
                  <a:srgbClr val="002060"/>
                </a:solidFill>
              </a:rPr>
              <a:t>offers</a:t>
            </a:r>
          </a:p>
          <a:p>
            <a:pPr marL="1714500" lvl="3" indent="-342900">
              <a:buFont typeface="+mj-lt"/>
              <a:buAutoNum type="arabicPeriod"/>
              <a:defRPr/>
            </a:pPr>
            <a:r>
              <a:rPr lang="en-GB" sz="1600" b="1" dirty="0" smtClean="0">
                <a:solidFill>
                  <a:srgbClr val="002060"/>
                </a:solidFill>
              </a:rPr>
              <a:t>Use of pre-existing </a:t>
            </a:r>
            <a:r>
              <a:rPr lang="en-GB" sz="1600" b="1" dirty="0">
                <a:solidFill>
                  <a:srgbClr val="002060"/>
                </a:solidFill>
              </a:rPr>
              <a:t>framework </a:t>
            </a:r>
            <a:r>
              <a:rPr lang="en-GB" sz="1600" b="1" dirty="0" smtClean="0">
                <a:solidFill>
                  <a:srgbClr val="002060"/>
                </a:solidFill>
              </a:rPr>
              <a:t>contract </a:t>
            </a:r>
          </a:p>
          <a:p>
            <a:pPr marL="1714500" lvl="3" indent="-342900">
              <a:buFont typeface="+mj-lt"/>
              <a:buAutoNum type="arabicPeriod"/>
              <a:defRPr/>
            </a:pPr>
            <a:r>
              <a:rPr lang="en-GB" sz="1600" b="1" dirty="0" smtClean="0">
                <a:solidFill>
                  <a:srgbClr val="002060"/>
                </a:solidFill>
              </a:rPr>
              <a:t>Other </a:t>
            </a:r>
            <a:r>
              <a:rPr lang="en-GB" sz="1600" b="1" dirty="0">
                <a:solidFill>
                  <a:srgbClr val="002060"/>
                </a:solidFill>
              </a:rPr>
              <a:t>detailed explanation of the reasons why only </a:t>
            </a:r>
            <a:r>
              <a:rPr lang="en-GB" sz="1600" b="1" dirty="0" smtClean="0">
                <a:solidFill>
                  <a:srgbClr val="002060"/>
                </a:solidFill>
              </a:rPr>
              <a:t>1 </a:t>
            </a:r>
            <a:r>
              <a:rPr lang="en-GB" sz="1600" b="1" dirty="0">
                <a:solidFill>
                  <a:srgbClr val="002060"/>
                </a:solidFill>
              </a:rPr>
              <a:t>supplier </a:t>
            </a:r>
            <a:r>
              <a:rPr lang="en-GB" sz="1600" b="1" dirty="0" smtClean="0">
                <a:solidFill>
                  <a:srgbClr val="002060"/>
                </a:solidFill>
              </a:rPr>
              <a:t>possible</a:t>
            </a:r>
          </a:p>
          <a:p>
            <a:pPr lvl="4">
              <a:defRPr/>
            </a:pPr>
            <a:endParaRPr lang="en-GB" sz="1600" dirty="0"/>
          </a:p>
          <a:p>
            <a:pPr lvl="4">
              <a:defRPr/>
            </a:pPr>
            <a:r>
              <a:rPr lang="en-GB" sz="1600" b="1" dirty="0" smtClean="0">
                <a:solidFill>
                  <a:srgbClr val="00B050"/>
                </a:solidFill>
              </a:rPr>
              <a:t>NB: </a:t>
            </a:r>
            <a:r>
              <a:rPr lang="en-GB" sz="1600" b="1" dirty="0">
                <a:solidFill>
                  <a:srgbClr val="00B050"/>
                </a:solidFill>
              </a:rPr>
              <a:t>In option 2 or 3</a:t>
            </a:r>
            <a:r>
              <a:rPr lang="en-GB" sz="1600" b="1" u="sng" dirty="0">
                <a:solidFill>
                  <a:srgbClr val="00B050"/>
                </a:solidFill>
              </a:rPr>
              <a:t>, it is </a:t>
            </a:r>
            <a:r>
              <a:rPr lang="en-GB" sz="1600" b="1" u="sng" dirty="0" smtClean="0">
                <a:solidFill>
                  <a:srgbClr val="00B050"/>
                </a:solidFill>
              </a:rPr>
              <a:t>recommended </a:t>
            </a:r>
            <a:r>
              <a:rPr lang="en-GB" sz="1600" b="1" dirty="0">
                <a:solidFill>
                  <a:srgbClr val="00B050"/>
                </a:solidFill>
              </a:rPr>
              <a:t>to consult the FCH JU before, to ensure appropriate justification and to document the consent of </a:t>
            </a:r>
            <a:r>
              <a:rPr lang="en-GB" sz="1600" b="1" dirty="0" smtClean="0">
                <a:solidFill>
                  <a:srgbClr val="00B050"/>
                </a:solidFill>
              </a:rPr>
              <a:t>FCH </a:t>
            </a:r>
            <a:r>
              <a:rPr lang="en-GB" sz="1600" b="1" dirty="0">
                <a:solidFill>
                  <a:srgbClr val="00B050"/>
                </a:solidFill>
              </a:rPr>
              <a:t>JU.</a:t>
            </a:r>
          </a:p>
          <a:p>
            <a:pPr eaLnBrk="1" hangingPunct="1">
              <a:lnSpc>
                <a:spcPct val="90000"/>
              </a:lnSpc>
              <a:buClr>
                <a:schemeClr val="accent2"/>
              </a:buClr>
              <a:buFont typeface="Wingdings" pitchFamily="2" charset="2"/>
              <a:buChar char="Ø"/>
            </a:pPr>
            <a:endParaRPr lang="en-GB" b="1" dirty="0" smtClean="0">
              <a:solidFill>
                <a:srgbClr val="00B050"/>
              </a:solidFill>
            </a:endParaRPr>
          </a:p>
        </p:txBody>
      </p:sp>
      <p:sp>
        <p:nvSpPr>
          <p:cNvPr id="4" name="Rectangle 3"/>
          <p:cNvSpPr/>
          <p:nvPr/>
        </p:nvSpPr>
        <p:spPr>
          <a:xfrm>
            <a:off x="2235201" y="253388"/>
            <a:ext cx="6778170" cy="1015663"/>
          </a:xfrm>
          <a:prstGeom prst="rect">
            <a:avLst/>
          </a:prstGeom>
        </p:spPr>
        <p:txBody>
          <a:bodyPr wrap="square">
            <a:spAutoFit/>
          </a:bodyPr>
          <a:lstStyle/>
          <a:p>
            <a:pPr algn="ctr"/>
            <a:r>
              <a:rPr lang="es-ES" sz="3200" dirty="0" smtClean="0">
                <a:solidFill>
                  <a:srgbClr val="92D050"/>
                </a:solidFill>
              </a:rPr>
              <a:t> </a:t>
            </a:r>
            <a:r>
              <a:rPr lang="en-GB" sz="2800" b="1" dirty="0" smtClean="0">
                <a:solidFill>
                  <a:srgbClr val="92D050"/>
                </a:solidFill>
              </a:rPr>
              <a:t>Third Parties/Affiliates as Suppliers of Equipment</a:t>
            </a:r>
            <a:endParaRPr lang="en-US" sz="2800" dirty="0">
              <a:solidFill>
                <a:srgbClr val="92D05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3886" y="0"/>
            <a:ext cx="7039428" cy="1088571"/>
          </a:xfrm>
        </p:spPr>
        <p:txBody>
          <a:bodyPr/>
          <a:lstStyle/>
          <a:p>
            <a:r>
              <a:rPr lang="es-ES" sz="3600" dirty="0" smtClean="0">
                <a:solidFill>
                  <a:srgbClr val="92D050"/>
                </a:solidFill>
              </a:rPr>
              <a:t>VAT, </a:t>
            </a:r>
            <a:r>
              <a:rPr lang="es-ES" sz="3600" dirty="0" err="1" smtClean="0">
                <a:solidFill>
                  <a:srgbClr val="92D050"/>
                </a:solidFill>
              </a:rPr>
              <a:t>Other</a:t>
            </a:r>
            <a:r>
              <a:rPr lang="es-ES" sz="3600" dirty="0" smtClean="0">
                <a:solidFill>
                  <a:srgbClr val="92D050"/>
                </a:solidFill>
              </a:rPr>
              <a:t> </a:t>
            </a:r>
            <a:r>
              <a:rPr lang="es-ES" sz="3600" dirty="0" err="1">
                <a:solidFill>
                  <a:srgbClr val="92D050"/>
                </a:solidFill>
              </a:rPr>
              <a:t>T</a:t>
            </a:r>
            <a:r>
              <a:rPr lang="es-ES" sz="3600" dirty="0" err="1" smtClean="0">
                <a:solidFill>
                  <a:srgbClr val="92D050"/>
                </a:solidFill>
              </a:rPr>
              <a:t>axes</a:t>
            </a:r>
            <a:r>
              <a:rPr lang="es-ES" sz="3600" dirty="0" smtClean="0">
                <a:solidFill>
                  <a:srgbClr val="92D050"/>
                </a:solidFill>
              </a:rPr>
              <a:t> &amp; </a:t>
            </a:r>
            <a:r>
              <a:rPr lang="es-ES" sz="3600" dirty="0" err="1" smtClean="0">
                <a:solidFill>
                  <a:srgbClr val="92D050"/>
                </a:solidFill>
              </a:rPr>
              <a:t>Discounts</a:t>
            </a:r>
            <a:endParaRPr lang="en-US" sz="3600" dirty="0">
              <a:solidFill>
                <a:srgbClr val="92D050"/>
              </a:solidFill>
            </a:endParaRPr>
          </a:p>
        </p:txBody>
      </p:sp>
      <p:sp>
        <p:nvSpPr>
          <p:cNvPr id="3" name="Slide Number Placeholder 2"/>
          <p:cNvSpPr>
            <a:spLocks noGrp="1"/>
          </p:cNvSpPr>
          <p:nvPr>
            <p:ph type="sldNum" sz="quarter" idx="12"/>
          </p:nvPr>
        </p:nvSpPr>
        <p:spPr/>
        <p:txBody>
          <a:bodyPr/>
          <a:lstStyle/>
          <a:p>
            <a:fld id="{E265A0C7-01B3-47E9-91EE-F3C2E5946D14}" type="slidenum">
              <a:rPr lang="en-GB" smtClean="0"/>
              <a:pPr/>
              <a:t>13</a:t>
            </a:fld>
            <a:endParaRPr lang="en-GB"/>
          </a:p>
        </p:txBody>
      </p:sp>
      <p:sp>
        <p:nvSpPr>
          <p:cNvPr id="4" name="Rectangle 3"/>
          <p:cNvSpPr/>
          <p:nvPr/>
        </p:nvSpPr>
        <p:spPr>
          <a:xfrm>
            <a:off x="694063" y="1872868"/>
            <a:ext cx="8273667" cy="3693319"/>
          </a:xfrm>
          <a:prstGeom prst="rect">
            <a:avLst/>
          </a:prstGeom>
        </p:spPr>
        <p:txBody>
          <a:bodyPr wrap="square">
            <a:spAutoFit/>
          </a:bodyPr>
          <a:lstStyle/>
          <a:p>
            <a:pPr eaLnBrk="1" hangingPunct="1">
              <a:buClr>
                <a:schemeClr val="accent2"/>
              </a:buClr>
              <a:buFont typeface="Wingdings" pitchFamily="2" charset="2"/>
              <a:buChar char="Ø"/>
            </a:pPr>
            <a:endParaRPr lang="en-GB" dirty="0" smtClean="0">
              <a:solidFill>
                <a:srgbClr val="C00000"/>
              </a:solidFill>
            </a:endParaRPr>
          </a:p>
          <a:p>
            <a:pPr>
              <a:buClr>
                <a:schemeClr val="accent2"/>
              </a:buClr>
              <a:buFont typeface="Wingdings" pitchFamily="2" charset="2"/>
              <a:buChar char="Ø"/>
            </a:pPr>
            <a:r>
              <a:rPr lang="en-GB" b="1" dirty="0">
                <a:solidFill>
                  <a:srgbClr val="FF0000"/>
                </a:solidFill>
              </a:rPr>
              <a:t>VAT </a:t>
            </a:r>
            <a:r>
              <a:rPr lang="en-GB" b="1" dirty="0" smtClean="0">
                <a:solidFill>
                  <a:srgbClr val="FF0000"/>
                </a:solidFill>
              </a:rPr>
              <a:t>&amp; taxes </a:t>
            </a:r>
            <a:r>
              <a:rPr lang="en-GB" dirty="0" smtClean="0">
                <a:solidFill>
                  <a:srgbClr val="002060"/>
                </a:solidFill>
              </a:rPr>
              <a:t>may </a:t>
            </a:r>
            <a:r>
              <a:rPr lang="en-GB" dirty="0">
                <a:solidFill>
                  <a:srgbClr val="002060"/>
                </a:solidFill>
              </a:rPr>
              <a:t>be present  in direct costs, sub-contracting, ODC, </a:t>
            </a:r>
            <a:r>
              <a:rPr lang="en-GB" dirty="0" smtClean="0">
                <a:solidFill>
                  <a:srgbClr val="002060"/>
                </a:solidFill>
              </a:rPr>
              <a:t>IC …</a:t>
            </a:r>
          </a:p>
          <a:p>
            <a:pPr>
              <a:buClr>
                <a:schemeClr val="accent2"/>
              </a:buClr>
              <a:buFont typeface="Wingdings" pitchFamily="2" charset="2"/>
              <a:buChar char="Ø"/>
            </a:pPr>
            <a:endParaRPr lang="en-GB" dirty="0"/>
          </a:p>
          <a:p>
            <a:pPr>
              <a:buClr>
                <a:schemeClr val="accent2"/>
              </a:buClr>
              <a:buFont typeface="Wingdings" pitchFamily="2" charset="2"/>
              <a:buChar char="Ø"/>
            </a:pPr>
            <a:r>
              <a:rPr lang="en-GB" dirty="0">
                <a:solidFill>
                  <a:srgbClr val="002060"/>
                </a:solidFill>
              </a:rPr>
              <a:t>VAT is usually considered as a cost by the beneficiary’s </a:t>
            </a:r>
            <a:r>
              <a:rPr lang="en-GB" dirty="0" smtClean="0">
                <a:solidFill>
                  <a:srgbClr val="002060"/>
                </a:solidFill>
              </a:rPr>
              <a:t>accounting</a:t>
            </a:r>
          </a:p>
          <a:p>
            <a:pPr eaLnBrk="1" hangingPunct="1">
              <a:buClr>
                <a:schemeClr val="accent2"/>
              </a:buClr>
              <a:buFont typeface="Wingdings" pitchFamily="2" charset="2"/>
              <a:buChar char="Ø"/>
            </a:pPr>
            <a:endParaRPr lang="en-GB" dirty="0">
              <a:solidFill>
                <a:srgbClr val="002060"/>
              </a:solidFill>
            </a:endParaRPr>
          </a:p>
          <a:p>
            <a:pPr>
              <a:buClr>
                <a:schemeClr val="accent2"/>
              </a:buClr>
              <a:buFont typeface="Wingdings" pitchFamily="2" charset="2"/>
              <a:buChar char="Ø"/>
            </a:pPr>
            <a:r>
              <a:rPr lang="en-GB" b="1" dirty="0">
                <a:solidFill>
                  <a:srgbClr val="FF0000"/>
                </a:solidFill>
              </a:rPr>
              <a:t>VAT,</a:t>
            </a:r>
            <a:r>
              <a:rPr lang="en-GB" dirty="0">
                <a:solidFill>
                  <a:srgbClr val="002060"/>
                </a:solidFill>
              </a:rPr>
              <a:t> whether recoverable or not, is ineligible  for FCH claims.  </a:t>
            </a:r>
          </a:p>
          <a:p>
            <a:pPr eaLnBrk="1" hangingPunct="1">
              <a:buClr>
                <a:schemeClr val="accent2"/>
              </a:buClr>
            </a:pPr>
            <a:endParaRPr lang="en-GB" dirty="0" smtClean="0">
              <a:solidFill>
                <a:srgbClr val="002060"/>
              </a:solidFill>
            </a:endParaRPr>
          </a:p>
          <a:p>
            <a:pPr eaLnBrk="1" hangingPunct="1">
              <a:buClr>
                <a:schemeClr val="accent2"/>
              </a:buClr>
              <a:buFont typeface="Wingdings" pitchFamily="2" charset="2"/>
              <a:buChar char="Ø"/>
            </a:pPr>
            <a:r>
              <a:rPr lang="en-GB" dirty="0" smtClean="0">
                <a:solidFill>
                  <a:srgbClr val="002060"/>
                </a:solidFill>
              </a:rPr>
              <a:t>Please ensure that VAT is always excluded from all FCH /FP7 cost claims</a:t>
            </a:r>
          </a:p>
          <a:p>
            <a:pPr eaLnBrk="1" hangingPunct="1">
              <a:buClr>
                <a:schemeClr val="accent2"/>
              </a:buClr>
              <a:buFont typeface="Wingdings" pitchFamily="2" charset="2"/>
              <a:buChar char="Ø"/>
            </a:pPr>
            <a:endParaRPr lang="en-GB" dirty="0" smtClean="0">
              <a:solidFill>
                <a:srgbClr val="002060"/>
              </a:solidFill>
            </a:endParaRPr>
          </a:p>
          <a:p>
            <a:pPr eaLnBrk="1" hangingPunct="1">
              <a:buClr>
                <a:schemeClr val="accent2"/>
              </a:buClr>
              <a:buFont typeface="Wingdings" pitchFamily="2" charset="2"/>
              <a:buChar char="Ø"/>
            </a:pPr>
            <a:r>
              <a:rPr lang="en-GB" dirty="0" smtClean="0">
                <a:solidFill>
                  <a:srgbClr val="002060"/>
                </a:solidFill>
              </a:rPr>
              <a:t>VAT is often forgotten in small purchases – tickets, logistics, consumables</a:t>
            </a:r>
          </a:p>
          <a:p>
            <a:pPr eaLnBrk="1" hangingPunct="1">
              <a:buClr>
                <a:schemeClr val="accent2"/>
              </a:buClr>
              <a:buFont typeface="Wingdings" pitchFamily="2" charset="2"/>
              <a:buChar char="Ø"/>
            </a:pPr>
            <a:endParaRPr lang="en-GB" dirty="0" smtClean="0">
              <a:solidFill>
                <a:srgbClr val="002060"/>
              </a:solidFill>
            </a:endParaRPr>
          </a:p>
          <a:p>
            <a:pPr eaLnBrk="1" hangingPunct="1">
              <a:buClr>
                <a:schemeClr val="accent2"/>
              </a:buClr>
              <a:buFont typeface="Wingdings" pitchFamily="2" charset="2"/>
              <a:buChar char="Ø"/>
            </a:pPr>
            <a:r>
              <a:rPr lang="en-GB" b="1" dirty="0" smtClean="0">
                <a:solidFill>
                  <a:srgbClr val="FF0000"/>
                </a:solidFill>
              </a:rPr>
              <a:t>Discounts</a:t>
            </a:r>
            <a:r>
              <a:rPr lang="en-GB" dirty="0" smtClean="0">
                <a:solidFill>
                  <a:srgbClr val="002060"/>
                </a:solidFill>
              </a:rPr>
              <a:t> to be treated similarly – when granted, they shall be deducted</a:t>
            </a:r>
            <a:r>
              <a:rPr lang="en-GB" dirty="0" smtClean="0"/>
              <a:t>.</a:t>
            </a:r>
          </a:p>
          <a:p>
            <a:pPr eaLnBrk="1" hangingPunct="1">
              <a:buClr>
                <a:schemeClr val="accent2"/>
              </a:buClr>
              <a:buFont typeface="Wingdings" pitchFamily="2" charset="2"/>
              <a:buChar char="Ø"/>
            </a:pPr>
            <a:endParaRPr lang="en-GB" dirty="0"/>
          </a:p>
        </p:txBody>
      </p:sp>
      <p:pic>
        <p:nvPicPr>
          <p:cNvPr id="5" name="Picture 4" descr="C:\Users\requean\AppData\Local\Microsoft\Windows\Temporary Internet Files\Content.IE5\PN37ILQ6\MC90043475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3336" y="2070560"/>
            <a:ext cx="560024" cy="5600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7200" y="274638"/>
            <a:ext cx="4419599" cy="639762"/>
          </a:xfrm>
        </p:spPr>
        <p:txBody>
          <a:bodyPr/>
          <a:lstStyle/>
          <a:p>
            <a:r>
              <a:rPr lang="es-ES" sz="2800" kern="1200" dirty="0" smtClean="0">
                <a:solidFill>
                  <a:srgbClr val="92D050"/>
                </a:solidFill>
              </a:rPr>
              <a:t> </a:t>
            </a:r>
            <a:r>
              <a:rPr lang="es-ES" sz="2600" b="1" kern="1200" dirty="0" smtClean="0">
                <a:solidFill>
                  <a:srgbClr val="92D050"/>
                </a:solidFill>
              </a:rPr>
              <a:t>Costs NOT </a:t>
            </a:r>
            <a:r>
              <a:rPr lang="es-ES" sz="2600" b="1" kern="1200" dirty="0" err="1" smtClean="0">
                <a:solidFill>
                  <a:srgbClr val="92D050"/>
                </a:solidFill>
              </a:rPr>
              <a:t>Related</a:t>
            </a:r>
            <a:r>
              <a:rPr lang="es-ES" sz="2600" b="1" kern="1200" dirty="0" smtClean="0">
                <a:solidFill>
                  <a:srgbClr val="92D050"/>
                </a:solidFill>
              </a:rPr>
              <a:t> to the </a:t>
            </a:r>
            <a:r>
              <a:rPr lang="es-ES" sz="2600" b="1" kern="1200" dirty="0" err="1" smtClean="0">
                <a:solidFill>
                  <a:srgbClr val="92D050"/>
                </a:solidFill>
              </a:rPr>
              <a:t>Specific</a:t>
            </a:r>
            <a:r>
              <a:rPr lang="es-ES" sz="2600" b="1" kern="1200" dirty="0" smtClean="0">
                <a:solidFill>
                  <a:srgbClr val="92D050"/>
                </a:solidFill>
              </a:rPr>
              <a:t> Project</a:t>
            </a:r>
            <a:endParaRPr lang="en-GB" sz="2600" b="1" dirty="0">
              <a:solidFill>
                <a:srgbClr val="92D050"/>
              </a:solidFill>
            </a:endParaRPr>
          </a:p>
        </p:txBody>
      </p:sp>
      <p:sp>
        <p:nvSpPr>
          <p:cNvPr id="7" name="Slide Number Placeholder 6"/>
          <p:cNvSpPr>
            <a:spLocks noGrp="1"/>
          </p:cNvSpPr>
          <p:nvPr>
            <p:ph type="sldNum" sz="quarter" idx="12"/>
          </p:nvPr>
        </p:nvSpPr>
        <p:spPr/>
        <p:txBody>
          <a:bodyPr/>
          <a:lstStyle/>
          <a:p>
            <a:fld id="{A6759976-7E49-4C21-961F-0030A0AFFE87}" type="slidenum">
              <a:rPr lang="en-GB" smtClean="0"/>
              <a:pPr/>
              <a:t>14</a:t>
            </a:fld>
            <a:endParaRPr lang="en-GB" dirty="0"/>
          </a:p>
        </p:txBody>
      </p:sp>
      <p:pic>
        <p:nvPicPr>
          <p:cNvPr id="1051" name="Picture 27"/>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bwMode="auto">
          <a:xfrm>
            <a:off x="348342" y="3860800"/>
            <a:ext cx="4077607" cy="2613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746172" y="5643382"/>
            <a:ext cx="4138045" cy="738664"/>
          </a:xfrm>
          <a:prstGeom prst="rect">
            <a:avLst/>
          </a:prstGeom>
        </p:spPr>
        <p:txBody>
          <a:bodyPr wrap="square">
            <a:spAutoFit/>
          </a:bodyPr>
          <a:lstStyle/>
          <a:p>
            <a:r>
              <a:rPr lang="en-GB" sz="1400" b="1" i="1" kern="0" dirty="0" smtClean="0">
                <a:solidFill>
                  <a:srgbClr val="002060"/>
                </a:solidFill>
                <a:latin typeface="Arial"/>
                <a:ea typeface="+mn-ea"/>
              </a:rPr>
              <a:t>Budgeted &amp; Reported  seemingly OK, but at </a:t>
            </a:r>
            <a:r>
              <a:rPr lang="en-GB" sz="1400" b="1" i="1" kern="0" dirty="0">
                <a:solidFill>
                  <a:srgbClr val="002060"/>
                </a:solidFill>
                <a:latin typeface="Arial"/>
                <a:ea typeface="+mn-ea"/>
              </a:rPr>
              <a:t>reviewing the </a:t>
            </a:r>
            <a:r>
              <a:rPr lang="en-GB" sz="1400" b="1" i="1" kern="0" dirty="0" smtClean="0">
                <a:solidFill>
                  <a:srgbClr val="002060"/>
                </a:solidFill>
                <a:latin typeface="Arial"/>
                <a:ea typeface="+mn-ea"/>
              </a:rPr>
              <a:t>UoR </a:t>
            </a:r>
            <a:r>
              <a:rPr lang="en-GB" sz="1400" b="1" i="1" kern="0" dirty="0">
                <a:solidFill>
                  <a:srgbClr val="002060"/>
                </a:solidFill>
                <a:latin typeface="Arial"/>
                <a:ea typeface="+mn-ea"/>
              </a:rPr>
              <a:t>we find costs not related to the project </a:t>
            </a:r>
            <a:r>
              <a:rPr lang="en-GB" sz="1400" b="1" i="1" kern="0" dirty="0">
                <a:latin typeface="Arial"/>
                <a:ea typeface="+mn-ea"/>
              </a:rPr>
              <a:t>– </a:t>
            </a:r>
            <a:r>
              <a:rPr lang="en-GB" sz="1400" b="1" i="1" kern="0" dirty="0" smtClean="0">
                <a:solidFill>
                  <a:srgbClr val="C00000"/>
                </a:solidFill>
                <a:latin typeface="Arial"/>
                <a:ea typeface="+mn-ea"/>
              </a:rPr>
              <a:t>Procurement course</a:t>
            </a:r>
            <a:endParaRPr lang="en-GB" sz="1400" b="1" i="1" dirty="0"/>
          </a:p>
        </p:txBody>
      </p:sp>
      <p:pic>
        <p:nvPicPr>
          <p:cNvPr id="1064" name="Picture 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342" y="1103086"/>
            <a:ext cx="3918858" cy="2627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1" name="Picture 4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6172" y="1538514"/>
            <a:ext cx="4180114" cy="3962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93345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H="1">
            <a:off x="3991429" y="273050"/>
            <a:ext cx="4441369" cy="568779"/>
          </a:xfrm>
        </p:spPr>
        <p:txBody>
          <a:bodyPr/>
          <a:lstStyle/>
          <a:p>
            <a:r>
              <a:rPr lang="en-GB" dirty="0" smtClean="0">
                <a:solidFill>
                  <a:srgbClr val="92D050"/>
                </a:solidFill>
              </a:rPr>
              <a:t>     </a:t>
            </a:r>
            <a:r>
              <a:rPr lang="en-GB" sz="3200" dirty="0" smtClean="0">
                <a:solidFill>
                  <a:srgbClr val="92D050"/>
                </a:solidFill>
              </a:rPr>
              <a:t>Use</a:t>
            </a:r>
            <a:r>
              <a:rPr lang="en-GB" dirty="0" smtClean="0">
                <a:solidFill>
                  <a:srgbClr val="92D050"/>
                </a:solidFill>
              </a:rPr>
              <a:t> </a:t>
            </a:r>
            <a:r>
              <a:rPr lang="en-GB" sz="3200" dirty="0" smtClean="0">
                <a:solidFill>
                  <a:srgbClr val="92D050"/>
                </a:solidFill>
              </a:rPr>
              <a:t>of Resources </a:t>
            </a:r>
            <a:endParaRPr lang="en-GB" sz="3200" dirty="0">
              <a:solidFill>
                <a:srgbClr val="92D050"/>
              </a:solidFill>
            </a:endParaRPr>
          </a:p>
        </p:txBody>
      </p:sp>
      <p:pic>
        <p:nvPicPr>
          <p:cNvPr id="307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579437" y="1100094"/>
            <a:ext cx="7084106" cy="4502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Placeholder 4"/>
          <p:cNvSpPr>
            <a:spLocks noGrp="1"/>
          </p:cNvSpPr>
          <p:nvPr>
            <p:ph type="body" sz="half" idx="2"/>
          </p:nvPr>
        </p:nvSpPr>
        <p:spPr>
          <a:xfrm flipH="1">
            <a:off x="579437" y="6037943"/>
            <a:ext cx="7635648" cy="683532"/>
          </a:xfrm>
        </p:spPr>
        <p:txBody>
          <a:bodyPr/>
          <a:lstStyle/>
          <a:p>
            <a:r>
              <a:rPr lang="en-GB" sz="1800" dirty="0" smtClean="0"/>
              <a:t>New  Pop-up Screen – pls enter costs &amp; details as per </a:t>
            </a:r>
            <a:r>
              <a:rPr lang="en-GB" sz="1800" dirty="0"/>
              <a:t> </a:t>
            </a:r>
            <a:r>
              <a:rPr lang="en-GB" sz="1800" dirty="0" smtClean="0"/>
              <a:t>WP, unit of measure, equipment  and depreciation method, consumables, travels</a:t>
            </a:r>
            <a:endParaRPr lang="en-GB" sz="1800" dirty="0"/>
          </a:p>
        </p:txBody>
      </p:sp>
      <p:sp>
        <p:nvSpPr>
          <p:cNvPr id="4" name="Slide Number Placeholder 3"/>
          <p:cNvSpPr>
            <a:spLocks noGrp="1"/>
          </p:cNvSpPr>
          <p:nvPr>
            <p:ph type="sldNum" sz="quarter" idx="12"/>
          </p:nvPr>
        </p:nvSpPr>
        <p:spPr/>
        <p:txBody>
          <a:bodyPr/>
          <a:lstStyle/>
          <a:p>
            <a:fld id="{3D9E6BFA-6285-4B5A-AE94-69B3F3239519}" type="slidenum">
              <a:rPr lang="en-GB" smtClean="0"/>
              <a:pPr/>
              <a:t>15</a:t>
            </a:fld>
            <a:endParaRPr lang="en-GB"/>
          </a:p>
        </p:txBody>
      </p:sp>
      <p:pic>
        <p:nvPicPr>
          <p:cNvPr id="7" name="Picture 6"/>
          <p:cNvPicPr>
            <a:picLocks noChangeAspect="1"/>
          </p:cNvPicPr>
          <p:nvPr/>
        </p:nvPicPr>
        <p:blipFill>
          <a:blip r:embed="rId3"/>
          <a:stretch>
            <a:fillRect/>
          </a:stretch>
        </p:blipFill>
        <p:spPr>
          <a:xfrm>
            <a:off x="-1842552" y="-1447191"/>
            <a:ext cx="13076609" cy="9752382"/>
          </a:xfrm>
          <a:prstGeom prst="rect">
            <a:avLst/>
          </a:prstGeom>
        </p:spPr>
      </p:pic>
    </p:spTree>
    <p:extLst>
      <p:ext uri="{BB962C8B-B14F-4D97-AF65-F5344CB8AC3E}">
        <p14:creationId xmlns:p14="http://schemas.microsoft.com/office/powerpoint/2010/main" val="9669217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6743" y="0"/>
            <a:ext cx="6357257" cy="798286"/>
          </a:xfrm>
        </p:spPr>
        <p:txBody>
          <a:bodyPr/>
          <a:lstStyle/>
          <a:p>
            <a:pPr algn="ctr"/>
            <a:r>
              <a:rPr lang="en-GB" sz="2800" dirty="0" smtClean="0">
                <a:solidFill>
                  <a:srgbClr val="92D050"/>
                </a:solidFill>
              </a:rPr>
              <a:t>Costs not Sufficiently Substantiated</a:t>
            </a:r>
            <a:endParaRPr lang="en-GB" sz="2800" dirty="0">
              <a:solidFill>
                <a:srgbClr val="92D050"/>
              </a:solidFill>
            </a:endParaRPr>
          </a:p>
        </p:txBody>
      </p:sp>
      <p:sp>
        <p:nvSpPr>
          <p:cNvPr id="3" name="Content Placeholder 2"/>
          <p:cNvSpPr>
            <a:spLocks noGrp="1"/>
          </p:cNvSpPr>
          <p:nvPr>
            <p:ph idx="1"/>
          </p:nvPr>
        </p:nvSpPr>
        <p:spPr>
          <a:xfrm>
            <a:off x="5196969" y="798285"/>
            <a:ext cx="4266346" cy="5834743"/>
          </a:xfrm>
        </p:spPr>
        <p:txBody>
          <a:bodyPr/>
          <a:lstStyle/>
          <a:p>
            <a:pPr marL="0" indent="0">
              <a:buNone/>
            </a:pPr>
            <a:r>
              <a:rPr lang="en-GB" dirty="0" smtClean="0"/>
              <a:t> </a:t>
            </a:r>
            <a:r>
              <a:rPr lang="en-GB" b="1" i="1" dirty="0" smtClean="0">
                <a:solidFill>
                  <a:srgbClr val="92D050"/>
                </a:solidFill>
              </a:rPr>
              <a:t>Missing Details  </a:t>
            </a:r>
          </a:p>
          <a:p>
            <a:pPr marL="0" indent="0">
              <a:buNone/>
            </a:pPr>
            <a:endParaRPr lang="en-GB" sz="1800" b="1" i="1" dirty="0" smtClean="0">
              <a:solidFill>
                <a:srgbClr val="92D050"/>
              </a:solidFill>
            </a:endParaRPr>
          </a:p>
          <a:p>
            <a:pPr marL="0" indent="0">
              <a:buNone/>
            </a:pPr>
            <a:endParaRPr lang="en-GB" sz="1800" b="1" i="1" dirty="0" smtClean="0">
              <a:solidFill>
                <a:srgbClr val="002060"/>
              </a:solidFill>
            </a:endParaRPr>
          </a:p>
          <a:p>
            <a:pPr marL="0" indent="0">
              <a:buNone/>
            </a:pPr>
            <a:r>
              <a:rPr lang="en-GB" sz="1800" b="1" i="1" dirty="0" smtClean="0">
                <a:solidFill>
                  <a:srgbClr val="002060"/>
                </a:solidFill>
              </a:rPr>
              <a:t>We cannot decide on the eligibility costs so clarifications requested</a:t>
            </a:r>
            <a:r>
              <a:rPr lang="en-GB" sz="1800" dirty="0" smtClean="0">
                <a:solidFill>
                  <a:srgbClr val="002060"/>
                </a:solidFill>
              </a:rPr>
              <a:t>: </a:t>
            </a:r>
            <a:endParaRPr lang="en-GB" sz="1400" dirty="0">
              <a:solidFill>
                <a:srgbClr val="002060"/>
              </a:solidFill>
            </a:endParaRPr>
          </a:p>
          <a:p>
            <a:pPr>
              <a:buFont typeface="Wingdings" pitchFamily="2" charset="2"/>
              <a:buChar char="Ø"/>
            </a:pPr>
            <a:r>
              <a:rPr lang="en-GB" sz="1600" dirty="0" smtClean="0">
                <a:solidFill>
                  <a:srgbClr val="002060"/>
                </a:solidFill>
              </a:rPr>
              <a:t> </a:t>
            </a:r>
            <a:r>
              <a:rPr lang="en-GB" sz="1400" b="1" dirty="0" smtClean="0">
                <a:solidFill>
                  <a:srgbClr val="00B050"/>
                </a:solidFill>
              </a:rPr>
              <a:t>Personnel </a:t>
            </a:r>
            <a:r>
              <a:rPr lang="en-GB" sz="1400" dirty="0" smtClean="0">
                <a:solidFill>
                  <a:srgbClr val="002060"/>
                </a:solidFill>
              </a:rPr>
              <a:t>– Man/months per WP?</a:t>
            </a:r>
          </a:p>
          <a:p>
            <a:pPr marL="0" indent="0">
              <a:buNone/>
            </a:pPr>
            <a:endParaRPr lang="en-GB" sz="1400" dirty="0" smtClean="0">
              <a:solidFill>
                <a:srgbClr val="002060"/>
              </a:solidFill>
            </a:endParaRPr>
          </a:p>
          <a:p>
            <a:pPr>
              <a:buFont typeface="Wingdings" pitchFamily="2" charset="2"/>
              <a:buChar char="Ø"/>
            </a:pPr>
            <a:r>
              <a:rPr lang="en-GB" sz="1400" b="1" dirty="0" smtClean="0">
                <a:solidFill>
                  <a:srgbClr val="00B050"/>
                </a:solidFill>
              </a:rPr>
              <a:t>Travel &amp; Subsistence  </a:t>
            </a:r>
            <a:r>
              <a:rPr lang="en-GB" sz="1400" dirty="0" smtClean="0">
                <a:solidFill>
                  <a:srgbClr val="002060"/>
                </a:solidFill>
              </a:rPr>
              <a:t>- estimates,</a:t>
            </a:r>
          </a:p>
          <a:p>
            <a:pPr marL="0" indent="0">
              <a:buNone/>
            </a:pPr>
            <a:r>
              <a:rPr lang="en-GB" sz="1400" dirty="0" smtClean="0">
                <a:solidFill>
                  <a:srgbClr val="002060"/>
                </a:solidFill>
              </a:rPr>
              <a:t> or actual costs incurred &amp; accounted for?</a:t>
            </a:r>
          </a:p>
          <a:p>
            <a:pPr marL="0" indent="0">
              <a:buNone/>
            </a:pPr>
            <a:endParaRPr lang="en-GB" sz="1400" dirty="0" smtClean="0">
              <a:solidFill>
                <a:srgbClr val="002060"/>
              </a:solidFill>
            </a:endParaRPr>
          </a:p>
          <a:p>
            <a:pPr>
              <a:buFont typeface="Wingdings" pitchFamily="2" charset="2"/>
              <a:buChar char="Ø"/>
            </a:pPr>
            <a:r>
              <a:rPr lang="en-GB" sz="1400" b="1" dirty="0" smtClean="0">
                <a:solidFill>
                  <a:srgbClr val="00B050"/>
                </a:solidFill>
              </a:rPr>
              <a:t>Procurement Course  &amp; </a:t>
            </a:r>
            <a:r>
              <a:rPr lang="en-GB" sz="1400" b="1" dirty="0">
                <a:solidFill>
                  <a:srgbClr val="00B050"/>
                </a:solidFill>
              </a:rPr>
              <a:t>Coordinator</a:t>
            </a:r>
            <a:r>
              <a:rPr lang="en-GB" sz="1400" b="1" dirty="0">
                <a:solidFill>
                  <a:srgbClr val="002060"/>
                </a:solidFill>
              </a:rPr>
              <a:t>’s </a:t>
            </a:r>
            <a:r>
              <a:rPr lang="en-GB" sz="1400" dirty="0">
                <a:solidFill>
                  <a:srgbClr val="002060"/>
                </a:solidFill>
              </a:rPr>
              <a:t>workshop </a:t>
            </a:r>
            <a:r>
              <a:rPr lang="en-GB" sz="1400" dirty="0" smtClean="0">
                <a:solidFill>
                  <a:srgbClr val="002060"/>
                </a:solidFill>
              </a:rPr>
              <a:t>-  are these project-related ?</a:t>
            </a:r>
          </a:p>
          <a:p>
            <a:pPr>
              <a:buFont typeface="Wingdings" pitchFamily="2" charset="2"/>
              <a:buChar char="Ø"/>
            </a:pPr>
            <a:endParaRPr lang="en-GB" sz="1400" dirty="0" smtClean="0">
              <a:solidFill>
                <a:srgbClr val="002060"/>
              </a:solidFill>
            </a:endParaRPr>
          </a:p>
          <a:p>
            <a:pPr>
              <a:buFont typeface="Wingdings" pitchFamily="2" charset="2"/>
              <a:buChar char="Ø"/>
            </a:pPr>
            <a:r>
              <a:rPr lang="en-GB" sz="1400" b="1" dirty="0" smtClean="0">
                <a:solidFill>
                  <a:srgbClr val="00B050"/>
                </a:solidFill>
              </a:rPr>
              <a:t>Consumables Details </a:t>
            </a:r>
            <a:r>
              <a:rPr lang="en-GB" sz="1400" dirty="0" smtClean="0">
                <a:solidFill>
                  <a:srgbClr val="002060"/>
                </a:solidFill>
              </a:rPr>
              <a:t>+ Actuals/Estimate?</a:t>
            </a:r>
          </a:p>
          <a:p>
            <a:pPr>
              <a:buFont typeface="Wingdings" pitchFamily="2" charset="2"/>
              <a:buChar char="Ø"/>
            </a:pPr>
            <a:endParaRPr lang="en-GB" sz="1400" dirty="0" smtClean="0">
              <a:solidFill>
                <a:srgbClr val="002060"/>
              </a:solidFill>
            </a:endParaRPr>
          </a:p>
          <a:p>
            <a:pPr>
              <a:buFont typeface="Wingdings" pitchFamily="2" charset="2"/>
              <a:buChar char="Ø"/>
            </a:pPr>
            <a:r>
              <a:rPr lang="en-GB" sz="1400" b="1" dirty="0" smtClean="0">
                <a:solidFill>
                  <a:srgbClr val="00B050"/>
                </a:solidFill>
              </a:rPr>
              <a:t>Depreciation</a:t>
            </a:r>
            <a:r>
              <a:rPr lang="en-GB" sz="1400" dirty="0" smtClean="0">
                <a:solidFill>
                  <a:srgbClr val="00B050"/>
                </a:solidFill>
              </a:rPr>
              <a:t>  </a:t>
            </a:r>
            <a:r>
              <a:rPr lang="en-GB" sz="1400" dirty="0" smtClean="0">
                <a:solidFill>
                  <a:srgbClr val="002060"/>
                </a:solidFill>
              </a:rPr>
              <a:t>method on Equipment?</a:t>
            </a:r>
          </a:p>
          <a:p>
            <a:pPr>
              <a:buFont typeface="Wingdings" pitchFamily="2" charset="2"/>
              <a:buChar char="Ø"/>
            </a:pPr>
            <a:endParaRPr lang="en-GB" sz="1400" dirty="0">
              <a:solidFill>
                <a:srgbClr val="002060"/>
              </a:solidFill>
            </a:endParaRPr>
          </a:p>
          <a:p>
            <a:pPr>
              <a:buFont typeface="Wingdings" pitchFamily="2" charset="2"/>
              <a:buChar char="Ø"/>
            </a:pPr>
            <a:r>
              <a:rPr lang="en-GB" sz="1400" b="1" dirty="0" smtClean="0">
                <a:solidFill>
                  <a:srgbClr val="00B050"/>
                </a:solidFill>
              </a:rPr>
              <a:t>VAT/ Discounts </a:t>
            </a:r>
            <a:r>
              <a:rPr lang="en-GB" sz="1400" dirty="0" smtClean="0">
                <a:solidFill>
                  <a:srgbClr val="002060"/>
                </a:solidFill>
              </a:rPr>
              <a:t>on purchases deducted?</a:t>
            </a:r>
          </a:p>
          <a:p>
            <a:pPr>
              <a:buFont typeface="Wingdings" pitchFamily="2" charset="2"/>
              <a:buChar char="Ø"/>
            </a:pPr>
            <a:endParaRPr lang="en-GB" sz="1400" dirty="0">
              <a:solidFill>
                <a:srgbClr val="002060"/>
              </a:solidFill>
            </a:endParaRPr>
          </a:p>
          <a:p>
            <a:pPr>
              <a:buFont typeface="Wingdings" pitchFamily="2" charset="2"/>
              <a:buChar char="Ø"/>
            </a:pPr>
            <a:r>
              <a:rPr lang="en-GB" sz="1400" b="1" dirty="0" smtClean="0">
                <a:solidFill>
                  <a:srgbClr val="00B050"/>
                </a:solidFill>
              </a:rPr>
              <a:t>Wrong  detail </a:t>
            </a:r>
            <a:r>
              <a:rPr lang="en-GB" sz="1400" dirty="0" smtClean="0">
                <a:solidFill>
                  <a:srgbClr val="002060"/>
                </a:solidFill>
              </a:rPr>
              <a:t>– CFS,  or Annual audit</a:t>
            </a:r>
          </a:p>
          <a:p>
            <a:endParaRPr lang="en-GB" sz="1400" dirty="0" smtClean="0"/>
          </a:p>
          <a:p>
            <a:endParaRPr lang="en-GB" sz="1400" dirty="0"/>
          </a:p>
        </p:txBody>
      </p:sp>
      <p:sp>
        <p:nvSpPr>
          <p:cNvPr id="4" name="Text Placeholder 3"/>
          <p:cNvSpPr>
            <a:spLocks noGrp="1"/>
          </p:cNvSpPr>
          <p:nvPr>
            <p:ph type="body" sz="half" idx="2"/>
          </p:nvPr>
        </p:nvSpPr>
        <p:spPr>
          <a:xfrm>
            <a:off x="457200" y="2456329"/>
            <a:ext cx="4347882" cy="1326778"/>
          </a:xfrm>
        </p:spPr>
        <p:txBody>
          <a:bodyPr/>
          <a:lstStyle/>
          <a:p>
            <a:r>
              <a:rPr lang="en-GB" dirty="0" err="1" smtClean="0"/>
              <a:t>roject</a:t>
            </a:r>
            <a:r>
              <a:rPr lang="en-GB" dirty="0" smtClean="0"/>
              <a:t> </a:t>
            </a:r>
            <a:endParaRPr lang="en-GB" dirty="0"/>
          </a:p>
        </p:txBody>
      </p:sp>
      <p:sp>
        <p:nvSpPr>
          <p:cNvPr id="5" name="Slide Number Placeholder 4"/>
          <p:cNvSpPr>
            <a:spLocks noGrp="1"/>
          </p:cNvSpPr>
          <p:nvPr>
            <p:ph type="sldNum" sz="quarter" idx="12"/>
          </p:nvPr>
        </p:nvSpPr>
        <p:spPr>
          <a:xfrm>
            <a:off x="7249886" y="6386286"/>
            <a:ext cx="1705428" cy="368300"/>
          </a:xfrm>
        </p:spPr>
        <p:txBody>
          <a:bodyPr/>
          <a:lstStyle/>
          <a:p>
            <a:fld id="{58B9871B-2711-4AAC-BAD7-B1F17BC73491}" type="slidenum">
              <a:rPr lang="en-GB" smtClean="0"/>
              <a:pPr/>
              <a:t>16</a:t>
            </a:fld>
            <a:endParaRPr lang="en-GB" dirty="0"/>
          </a:p>
        </p:txBody>
      </p:sp>
      <p:graphicFrame>
        <p:nvGraphicFramePr>
          <p:cNvPr id="6" name="Object 5"/>
          <p:cNvGraphicFramePr>
            <a:graphicFrameLocks noChangeAspect="1"/>
          </p:cNvGraphicFramePr>
          <p:nvPr>
            <p:extLst>
              <p:ext uri="{D42A27DB-BD31-4B8C-83A1-F6EECF244321}">
                <p14:modId xmlns:p14="http://schemas.microsoft.com/office/powerpoint/2010/main" val="3107281719"/>
              </p:ext>
            </p:extLst>
          </p:nvPr>
        </p:nvGraphicFramePr>
        <p:xfrm>
          <a:off x="79828" y="1828800"/>
          <a:ext cx="5014685" cy="4557486"/>
        </p:xfrm>
        <a:graphic>
          <a:graphicData uri="http://schemas.openxmlformats.org/presentationml/2006/ole">
            <mc:AlternateContent xmlns:mc="http://schemas.openxmlformats.org/markup-compatibility/2006">
              <mc:Choice xmlns:v="urn:schemas-microsoft-com:vml" Requires="v">
                <p:oleObj spid="_x0000_s2101" name="Worksheet" r:id="rId4" imgW="5257935" imgH="2771806" progId="Excel.Sheet.8">
                  <p:embed/>
                </p:oleObj>
              </mc:Choice>
              <mc:Fallback>
                <p:oleObj name="Worksheet" r:id="rId4" imgW="5257935" imgH="2771806" progId="Excel.Sheet.8">
                  <p:embed/>
                  <p:pic>
                    <p:nvPicPr>
                      <p:cNvPr id="0" name="Picture 4"/>
                      <p:cNvPicPr>
                        <a:picLocks noChangeAspect="1" noChangeArrowheads="1"/>
                      </p:cNvPicPr>
                      <p:nvPr/>
                    </p:nvPicPr>
                    <p:blipFill>
                      <a:blip r:embed="rId5"/>
                      <a:srcRect/>
                      <a:stretch>
                        <a:fillRect/>
                      </a:stretch>
                    </p:blipFill>
                    <p:spPr bwMode="auto">
                      <a:xfrm>
                        <a:off x="79828" y="1828800"/>
                        <a:ext cx="5014685" cy="4557486"/>
                      </a:xfrm>
                      <a:prstGeom prst="rect">
                        <a:avLst/>
                      </a:prstGeom>
                      <a:noFill/>
                    </p:spPr>
                  </p:pic>
                </p:oleObj>
              </mc:Fallback>
            </mc:AlternateContent>
          </a:graphicData>
        </a:graphic>
      </p:graphicFrame>
    </p:spTree>
    <p:extLst>
      <p:ext uri="{BB962C8B-B14F-4D97-AF65-F5344CB8AC3E}">
        <p14:creationId xmlns:p14="http://schemas.microsoft.com/office/powerpoint/2010/main" val="11219496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6229" y="82324"/>
            <a:ext cx="8004716" cy="977219"/>
          </a:xfrm>
        </p:spPr>
        <p:txBody>
          <a:bodyPr/>
          <a:lstStyle/>
          <a:p>
            <a:r>
              <a:rPr lang="en-US" sz="2800" dirty="0" smtClean="0">
                <a:solidFill>
                  <a:srgbClr val="92D050"/>
                </a:solidFill>
              </a:rPr>
              <a:t> </a:t>
            </a:r>
            <a:r>
              <a:rPr lang="en-US" sz="2800" b="1" dirty="0" smtClean="0">
                <a:solidFill>
                  <a:srgbClr val="92D050"/>
                </a:solidFill>
              </a:rPr>
              <a:t>Errors  observed  -</a:t>
            </a:r>
            <a:r>
              <a:rPr lang="en-US" sz="3200" b="1" i="1" dirty="0" smtClean="0">
                <a:solidFill>
                  <a:srgbClr val="92D050"/>
                </a:solidFill>
              </a:rPr>
              <a:t> </a:t>
            </a:r>
            <a:r>
              <a:rPr lang="en-US" sz="2800" b="1" dirty="0" smtClean="0">
                <a:solidFill>
                  <a:srgbClr val="92D050"/>
                </a:solidFill>
              </a:rPr>
              <a:t>Clarifications </a:t>
            </a:r>
            <a:endParaRPr lang="en-US" sz="2800" b="1" dirty="0">
              <a:solidFill>
                <a:srgbClr val="92D050"/>
              </a:solidFill>
            </a:endParaRPr>
          </a:p>
        </p:txBody>
      </p:sp>
      <p:sp>
        <p:nvSpPr>
          <p:cNvPr id="3" name="Slide Number Placeholder 2"/>
          <p:cNvSpPr>
            <a:spLocks noGrp="1"/>
          </p:cNvSpPr>
          <p:nvPr>
            <p:ph type="sldNum" sz="quarter" idx="12"/>
          </p:nvPr>
        </p:nvSpPr>
        <p:spPr/>
        <p:txBody>
          <a:bodyPr/>
          <a:lstStyle/>
          <a:p>
            <a:fld id="{E265A0C7-01B3-47E9-91EE-F3C2E5946D14}" type="slidenum">
              <a:rPr lang="en-GB" smtClean="0"/>
              <a:pPr/>
              <a:t>17</a:t>
            </a:fld>
            <a:endParaRPr lang="en-GB"/>
          </a:p>
        </p:txBody>
      </p:sp>
      <p:sp>
        <p:nvSpPr>
          <p:cNvPr id="4" name="Rectangle 3"/>
          <p:cNvSpPr/>
          <p:nvPr/>
        </p:nvSpPr>
        <p:spPr>
          <a:xfrm>
            <a:off x="220337" y="1894901"/>
            <a:ext cx="9068806" cy="4801314"/>
          </a:xfrm>
          <a:prstGeom prst="rect">
            <a:avLst/>
          </a:prstGeom>
          <a:noFill/>
        </p:spPr>
        <p:txBody>
          <a:bodyPr wrap="square">
            <a:spAutoFit/>
          </a:bodyPr>
          <a:lstStyle/>
          <a:p>
            <a:pPr eaLnBrk="1" hangingPunct="1">
              <a:buClr>
                <a:schemeClr val="accent2"/>
              </a:buClr>
              <a:buFont typeface="Wingdings" pitchFamily="2" charset="2"/>
              <a:buChar char="Ø"/>
            </a:pPr>
            <a:r>
              <a:rPr lang="en-GB" dirty="0" smtClean="0"/>
              <a:t> </a:t>
            </a:r>
            <a:r>
              <a:rPr lang="en-GB" dirty="0" smtClean="0">
                <a:solidFill>
                  <a:srgbClr val="002060"/>
                </a:solidFill>
              </a:rPr>
              <a:t>Personnel, ODC &amp; indirect costs seem the most common Clarifications topics</a:t>
            </a:r>
          </a:p>
          <a:p>
            <a:pPr eaLnBrk="1" hangingPunct="1">
              <a:buClr>
                <a:schemeClr val="accent2"/>
              </a:buClr>
              <a:buFont typeface="Wingdings" pitchFamily="2" charset="2"/>
              <a:buChar char="Ø"/>
            </a:pPr>
            <a:endParaRPr lang="en-GB" dirty="0">
              <a:solidFill>
                <a:srgbClr val="002060"/>
              </a:solidFill>
            </a:endParaRPr>
          </a:p>
          <a:p>
            <a:pPr eaLnBrk="1" hangingPunct="1">
              <a:buClr>
                <a:schemeClr val="accent2"/>
              </a:buClr>
              <a:buFont typeface="Wingdings" pitchFamily="2" charset="2"/>
              <a:buChar char="Ø"/>
            </a:pPr>
            <a:r>
              <a:rPr lang="en-GB" dirty="0" smtClean="0">
                <a:solidFill>
                  <a:srgbClr val="002060"/>
                </a:solidFill>
              </a:rPr>
              <a:t> Different  from the official one start date –  costs shall be incurred during Reporting period (s) as defined by GA to be eligible</a:t>
            </a:r>
          </a:p>
          <a:p>
            <a:pPr eaLnBrk="1" hangingPunct="1">
              <a:buClr>
                <a:schemeClr val="accent2"/>
              </a:buClr>
              <a:buFont typeface="Wingdings" pitchFamily="2" charset="2"/>
              <a:buChar char="Ø"/>
            </a:pPr>
            <a:endParaRPr lang="en-GB" dirty="0" smtClean="0">
              <a:solidFill>
                <a:srgbClr val="002060"/>
              </a:solidFill>
            </a:endParaRPr>
          </a:p>
          <a:p>
            <a:pPr eaLnBrk="1" hangingPunct="1">
              <a:buClr>
                <a:schemeClr val="accent2"/>
              </a:buClr>
              <a:buFont typeface="Wingdings" pitchFamily="2" charset="2"/>
              <a:buChar char="Ø"/>
            </a:pPr>
            <a:r>
              <a:rPr lang="en-GB" dirty="0" smtClean="0">
                <a:solidFill>
                  <a:srgbClr val="002060"/>
                </a:solidFill>
              </a:rPr>
              <a:t> Different reporting period – 20 months instead of 18 – please pro-rate !</a:t>
            </a:r>
          </a:p>
          <a:p>
            <a:pPr eaLnBrk="1" hangingPunct="1">
              <a:buClr>
                <a:schemeClr val="accent2"/>
              </a:buClr>
              <a:buFont typeface="Wingdings" pitchFamily="2" charset="2"/>
              <a:buChar char="Ø"/>
            </a:pPr>
            <a:endParaRPr lang="en-GB" dirty="0">
              <a:solidFill>
                <a:srgbClr val="002060"/>
              </a:solidFill>
            </a:endParaRPr>
          </a:p>
          <a:p>
            <a:pPr eaLnBrk="1" hangingPunct="1">
              <a:buClr>
                <a:schemeClr val="accent2"/>
              </a:buClr>
              <a:buFont typeface="Wingdings" pitchFamily="2" charset="2"/>
              <a:buChar char="Ø"/>
            </a:pPr>
            <a:r>
              <a:rPr lang="en-GB" dirty="0" smtClean="0">
                <a:solidFill>
                  <a:srgbClr val="002060"/>
                </a:solidFill>
              </a:rPr>
              <a:t> Different treatment of the same costs – consultants to be treated as personnel, or sub-contracting, or eventually as a TP / beneficiary/SME? </a:t>
            </a:r>
          </a:p>
          <a:p>
            <a:pPr eaLnBrk="1" hangingPunct="1">
              <a:buClr>
                <a:schemeClr val="accent2"/>
              </a:buClr>
            </a:pPr>
            <a:endParaRPr lang="en-GB" dirty="0">
              <a:solidFill>
                <a:srgbClr val="002060"/>
              </a:solidFill>
            </a:endParaRPr>
          </a:p>
          <a:p>
            <a:pPr eaLnBrk="1" hangingPunct="1">
              <a:buClr>
                <a:schemeClr val="accent2"/>
              </a:buClr>
              <a:buFont typeface="Wingdings" pitchFamily="2" charset="2"/>
              <a:buChar char="Ø"/>
            </a:pPr>
            <a:r>
              <a:rPr lang="en-GB" dirty="0" smtClean="0">
                <a:solidFill>
                  <a:srgbClr val="002060"/>
                </a:solidFill>
              </a:rPr>
              <a:t> Wrong reporting under previous periods – clarified &amp; adjustments done.</a:t>
            </a:r>
          </a:p>
          <a:p>
            <a:pPr eaLnBrk="1" hangingPunct="1">
              <a:buClr>
                <a:schemeClr val="accent2"/>
              </a:buClr>
              <a:buFont typeface="Wingdings" pitchFamily="2" charset="2"/>
              <a:buChar char="Ø"/>
            </a:pPr>
            <a:endParaRPr lang="en-GB" dirty="0">
              <a:solidFill>
                <a:srgbClr val="002060"/>
              </a:solidFill>
            </a:endParaRPr>
          </a:p>
          <a:p>
            <a:pPr eaLnBrk="1" hangingPunct="1">
              <a:buClr>
                <a:schemeClr val="accent2"/>
              </a:buClr>
              <a:buFont typeface="Wingdings" pitchFamily="2" charset="2"/>
              <a:buChar char="Ø"/>
            </a:pPr>
            <a:r>
              <a:rPr lang="en-GB" dirty="0" smtClean="0">
                <a:solidFill>
                  <a:srgbClr val="002060"/>
                </a:solidFill>
              </a:rPr>
              <a:t>  IC reported at 20% of DC  in case of Actual ICM –   Hardly possible to be actual !</a:t>
            </a:r>
          </a:p>
          <a:p>
            <a:pPr eaLnBrk="1" hangingPunct="1">
              <a:buClr>
                <a:schemeClr val="accent2"/>
              </a:buClr>
              <a:buFont typeface="Wingdings" pitchFamily="2" charset="2"/>
              <a:buChar char="Ø"/>
            </a:pPr>
            <a:endParaRPr lang="en-GB" dirty="0">
              <a:solidFill>
                <a:srgbClr val="002060"/>
              </a:solidFill>
            </a:endParaRPr>
          </a:p>
          <a:p>
            <a:pPr eaLnBrk="1" hangingPunct="1">
              <a:buClr>
                <a:schemeClr val="accent2"/>
              </a:buClr>
              <a:buFont typeface="Wingdings" pitchFamily="2" charset="2"/>
              <a:buChar char="Ø"/>
            </a:pPr>
            <a:r>
              <a:rPr lang="en-GB" dirty="0" smtClean="0">
                <a:solidFill>
                  <a:srgbClr val="002060"/>
                </a:solidFill>
              </a:rPr>
              <a:t>  Travel &amp; subsistence reported as Direct costs – not directly project related - IC pool</a:t>
            </a:r>
            <a:endParaRPr lang="en-GB" dirty="0"/>
          </a:p>
          <a:p>
            <a:pPr eaLnBrk="1" hangingPunct="1">
              <a:buClr>
                <a:schemeClr val="accent2"/>
              </a:buClr>
              <a:buFont typeface="Wingdings" pitchFamily="2" charset="2"/>
              <a:buChar char="Ø"/>
            </a:pPr>
            <a:endParaRPr lang="en-GB" dirty="0" smtClean="0"/>
          </a:p>
          <a:p>
            <a:pPr eaLnBrk="1" hangingPunct="1">
              <a:buClr>
                <a:schemeClr val="accent2"/>
              </a:buClr>
              <a:buFont typeface="Wingdings" pitchFamily="2" charset="2"/>
              <a:buChar char="Ø"/>
            </a:pPr>
            <a:endParaRPr lang="en-GB" dirty="0"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2971" y="0"/>
            <a:ext cx="6683829" cy="1161143"/>
          </a:xfrm>
        </p:spPr>
        <p:txBody>
          <a:bodyPr/>
          <a:lstStyle/>
          <a:p>
            <a:r>
              <a:rPr lang="en-GB" sz="3200" b="1" dirty="0" smtClean="0">
                <a:solidFill>
                  <a:srgbClr val="92D050"/>
                </a:solidFill>
              </a:rPr>
              <a:t>     Preparing for E-Reporting</a:t>
            </a:r>
            <a:endParaRPr lang="en-GB" sz="3200" b="1" dirty="0">
              <a:solidFill>
                <a:srgbClr val="92D050"/>
              </a:solidFill>
            </a:endParaRPr>
          </a:p>
        </p:txBody>
      </p:sp>
      <p:sp>
        <p:nvSpPr>
          <p:cNvPr id="4" name="Content Placeholder 3"/>
          <p:cNvSpPr>
            <a:spLocks noGrp="1"/>
          </p:cNvSpPr>
          <p:nvPr>
            <p:ph idx="1"/>
          </p:nvPr>
        </p:nvSpPr>
        <p:spPr>
          <a:xfrm>
            <a:off x="174171" y="1494972"/>
            <a:ext cx="8752115" cy="5050970"/>
          </a:xfrm>
        </p:spPr>
        <p:txBody>
          <a:bodyPr/>
          <a:lstStyle/>
          <a:p>
            <a:pPr marL="514350" indent="-514350">
              <a:buFont typeface="+mj-lt"/>
              <a:buAutoNum type="romanUcPeriod"/>
              <a:defRPr/>
            </a:pPr>
            <a:r>
              <a:rPr lang="en-GB" sz="2000" b="1" dirty="0" smtClean="0">
                <a:solidFill>
                  <a:srgbClr val="00B050"/>
                </a:solidFill>
              </a:rPr>
              <a:t>In </a:t>
            </a:r>
            <a:r>
              <a:rPr lang="en-GB" sz="2000" b="1" dirty="0">
                <a:solidFill>
                  <a:srgbClr val="00B050"/>
                </a:solidFill>
              </a:rPr>
              <a:t>the </a:t>
            </a:r>
            <a:r>
              <a:rPr lang="en-GB" sz="2000" b="1" dirty="0" smtClean="0">
                <a:solidFill>
                  <a:srgbClr val="00B050"/>
                </a:solidFill>
              </a:rPr>
              <a:t>beginning </a:t>
            </a:r>
            <a:r>
              <a:rPr lang="en-GB" sz="2000" b="1" dirty="0">
                <a:solidFill>
                  <a:srgbClr val="00B050"/>
                </a:solidFill>
              </a:rPr>
              <a:t>of the project </a:t>
            </a:r>
            <a:endParaRPr lang="fr-BE" sz="2000" b="1" dirty="0">
              <a:solidFill>
                <a:srgbClr val="00B050"/>
              </a:solidFill>
            </a:endParaRPr>
          </a:p>
          <a:p>
            <a:pPr marL="400050" lvl="1" indent="0" algn="just">
              <a:buFontTx/>
              <a:buNone/>
              <a:defRPr/>
            </a:pPr>
            <a:r>
              <a:rPr lang="en-GB" sz="1800" dirty="0" smtClean="0">
                <a:solidFill>
                  <a:schemeClr val="accent6"/>
                </a:solidFill>
              </a:rPr>
              <a:t>Nomination </a:t>
            </a:r>
            <a:r>
              <a:rPr lang="en-GB" sz="1800" dirty="0">
                <a:solidFill>
                  <a:schemeClr val="accent6"/>
                </a:solidFill>
              </a:rPr>
              <a:t>of </a:t>
            </a:r>
            <a:r>
              <a:rPr lang="en-GB" sz="1800" b="1" dirty="0" smtClean="0">
                <a:solidFill>
                  <a:srgbClr val="FF0000"/>
                </a:solidFill>
              </a:rPr>
              <a:t>Financial </a:t>
            </a:r>
            <a:r>
              <a:rPr lang="en-GB" sz="1800" b="1" dirty="0">
                <a:solidFill>
                  <a:srgbClr val="FF0000"/>
                </a:solidFill>
              </a:rPr>
              <a:t>Statement Authorised Signatory</a:t>
            </a:r>
            <a:r>
              <a:rPr lang="en-GB" sz="1800" dirty="0">
                <a:solidFill>
                  <a:srgbClr val="FF0000"/>
                </a:solidFill>
              </a:rPr>
              <a:t>  </a:t>
            </a:r>
            <a:r>
              <a:rPr lang="en-GB" sz="1800" dirty="0">
                <a:solidFill>
                  <a:schemeClr val="accent6"/>
                </a:solidFill>
              </a:rPr>
              <a:t>(FSIGN): </a:t>
            </a:r>
            <a:r>
              <a:rPr lang="en-GB" sz="1800" dirty="0" smtClean="0">
                <a:solidFill>
                  <a:schemeClr val="accent6"/>
                </a:solidFill>
              </a:rPr>
              <a:t>ex AR for paper submissions, i.e. the </a:t>
            </a:r>
            <a:r>
              <a:rPr lang="en-GB" sz="1800" dirty="0">
                <a:solidFill>
                  <a:schemeClr val="accent6"/>
                </a:solidFill>
              </a:rPr>
              <a:t>person(s) authorised to sign Forms </a:t>
            </a:r>
            <a:r>
              <a:rPr lang="en-GB" sz="1800" dirty="0" smtClean="0">
                <a:solidFill>
                  <a:schemeClr val="accent6"/>
                </a:solidFill>
              </a:rPr>
              <a:t>C </a:t>
            </a:r>
            <a:r>
              <a:rPr lang="en-GB" sz="1800" b="1" dirty="0" smtClean="0">
                <a:solidFill>
                  <a:schemeClr val="accent6"/>
                </a:solidFill>
              </a:rPr>
              <a:t>electronically</a:t>
            </a:r>
            <a:endParaRPr lang="en-GB" sz="1800" b="1" dirty="0">
              <a:solidFill>
                <a:schemeClr val="accent6"/>
              </a:solidFill>
            </a:endParaRPr>
          </a:p>
          <a:p>
            <a:pPr marL="400050" lvl="1" indent="0">
              <a:buFontTx/>
              <a:buNone/>
              <a:defRPr/>
            </a:pPr>
            <a:endParaRPr lang="en-GB" sz="1800" dirty="0"/>
          </a:p>
          <a:p>
            <a:pPr lvl="1">
              <a:defRPr/>
            </a:pPr>
            <a:r>
              <a:rPr lang="en-GB" sz="1800" b="1" dirty="0">
                <a:solidFill>
                  <a:schemeClr val="accent6"/>
                </a:solidFill>
              </a:rPr>
              <a:t>First step: Identification / Nomination of a LEAR	</a:t>
            </a:r>
          </a:p>
          <a:p>
            <a:pPr lvl="2">
              <a:defRPr/>
            </a:pPr>
            <a:r>
              <a:rPr lang="en-GB" sz="1400" dirty="0"/>
              <a:t>FSIGNs nominated by the Legal Entity Appointed Representative (LEAR), </a:t>
            </a:r>
          </a:p>
          <a:p>
            <a:pPr lvl="2">
              <a:defRPr/>
            </a:pPr>
            <a:r>
              <a:rPr lang="en-GB" sz="1400" dirty="0"/>
              <a:t>online directly in the </a:t>
            </a:r>
            <a:r>
              <a:rPr lang="en-GB" sz="1400" u="sng" dirty="0">
                <a:hlinkClick r:id="rId2"/>
              </a:rPr>
              <a:t>identity and access management</a:t>
            </a:r>
            <a:r>
              <a:rPr lang="en-GB" sz="1400" dirty="0"/>
              <a:t> (IAM) of the Participant </a:t>
            </a:r>
            <a:r>
              <a:rPr lang="en-GB" sz="1400" dirty="0" err="1"/>
              <a:t>Portalportal</a:t>
            </a:r>
            <a:r>
              <a:rPr lang="en-GB" sz="1400" dirty="0"/>
              <a:t>.  </a:t>
            </a:r>
          </a:p>
          <a:p>
            <a:pPr lvl="2">
              <a:defRPr/>
            </a:pPr>
            <a:r>
              <a:rPr lang="en-GB" sz="1400" dirty="0"/>
              <a:t>=&gt; The nomination of a LEAR for each participating organisation becomes mandatory.</a:t>
            </a:r>
            <a:r>
              <a:rPr lang="en-GB" sz="1400" dirty="0">
                <a:solidFill>
                  <a:schemeClr val="accent6"/>
                </a:solidFill>
              </a:rPr>
              <a:t> </a:t>
            </a:r>
          </a:p>
          <a:p>
            <a:pPr marL="914400" lvl="2" indent="0">
              <a:buFontTx/>
              <a:buNone/>
              <a:defRPr/>
            </a:pPr>
            <a:endParaRPr lang="en-GB" sz="1400" dirty="0">
              <a:solidFill>
                <a:schemeClr val="accent6"/>
              </a:solidFill>
            </a:endParaRPr>
          </a:p>
          <a:p>
            <a:pPr lvl="1">
              <a:defRPr/>
            </a:pPr>
            <a:r>
              <a:rPr lang="en-GB" sz="1800" b="1" dirty="0">
                <a:solidFill>
                  <a:schemeClr val="accent6"/>
                </a:solidFill>
              </a:rPr>
              <a:t>Second step: LEAR nominates the FSIGNs	</a:t>
            </a:r>
          </a:p>
          <a:p>
            <a:pPr lvl="2">
              <a:defRPr/>
            </a:pPr>
            <a:r>
              <a:rPr lang="en-GB" sz="1400" dirty="0"/>
              <a:t>LEARs can register as many FSIGNs as needed for their organisation</a:t>
            </a:r>
          </a:p>
          <a:p>
            <a:pPr lvl="2">
              <a:defRPr/>
            </a:pPr>
            <a:r>
              <a:rPr lang="en-GB" sz="1400" dirty="0"/>
              <a:t>Nominations are made in the role management screen under "My organisations".</a:t>
            </a:r>
          </a:p>
          <a:p>
            <a:pPr>
              <a:defRPr/>
            </a:pPr>
            <a:r>
              <a:rPr lang="en-GB" sz="1100" dirty="0">
                <a:solidFill>
                  <a:schemeClr val="accent6"/>
                </a:solidFill>
              </a:rPr>
              <a:t> </a:t>
            </a:r>
          </a:p>
          <a:p>
            <a:pPr lvl="1">
              <a:defRPr/>
            </a:pPr>
            <a:r>
              <a:rPr lang="en-GB" sz="1800" b="1" dirty="0">
                <a:solidFill>
                  <a:schemeClr val="accent6"/>
                </a:solidFill>
              </a:rPr>
              <a:t>Third step: Participant Contact chooses the FSIGN for the project</a:t>
            </a:r>
          </a:p>
          <a:p>
            <a:pPr lvl="2">
              <a:defRPr/>
            </a:pPr>
            <a:r>
              <a:rPr lang="en-GB" sz="1400" dirty="0"/>
              <a:t>One of the participant/coordinator contacts chooses one or more FSIGNs for the project from the list nominated by the LEAR. </a:t>
            </a:r>
          </a:p>
          <a:p>
            <a:pPr lvl="2">
              <a:defRPr/>
            </a:pPr>
            <a:r>
              <a:rPr lang="en-GB" sz="1400" dirty="0"/>
              <a:t>This is done in the role management screen of the project</a:t>
            </a:r>
            <a:r>
              <a:rPr lang="en-GB" sz="1800" dirty="0"/>
              <a:t>.</a:t>
            </a:r>
          </a:p>
        </p:txBody>
      </p:sp>
      <p:sp>
        <p:nvSpPr>
          <p:cNvPr id="3" name="Slide Number Placeholder 2"/>
          <p:cNvSpPr>
            <a:spLocks noGrp="1"/>
          </p:cNvSpPr>
          <p:nvPr>
            <p:ph type="sldNum" sz="quarter" idx="12"/>
          </p:nvPr>
        </p:nvSpPr>
        <p:spPr/>
        <p:txBody>
          <a:bodyPr/>
          <a:lstStyle/>
          <a:p>
            <a:fld id="{E265A0C7-01B3-47E9-91EE-F3C2E5946D14}" type="slidenum">
              <a:rPr lang="en-GB" smtClean="0"/>
              <a:pPr/>
              <a:t>18</a:t>
            </a:fld>
            <a:endParaRPr lang="en-GB"/>
          </a:p>
        </p:txBody>
      </p:sp>
    </p:spTree>
    <p:extLst>
      <p:ext uri="{BB962C8B-B14F-4D97-AF65-F5344CB8AC3E}">
        <p14:creationId xmlns:p14="http://schemas.microsoft.com/office/powerpoint/2010/main" val="2236216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2971" y="0"/>
            <a:ext cx="6683829" cy="1161143"/>
          </a:xfrm>
        </p:spPr>
        <p:txBody>
          <a:bodyPr/>
          <a:lstStyle/>
          <a:p>
            <a:r>
              <a:rPr lang="en-GB" sz="3200" b="1" dirty="0" smtClean="0">
                <a:solidFill>
                  <a:srgbClr val="92D050"/>
                </a:solidFill>
              </a:rPr>
              <a:t>     E-reporting</a:t>
            </a:r>
            <a:endParaRPr lang="en-GB" sz="3200" b="1" dirty="0">
              <a:solidFill>
                <a:srgbClr val="92D050"/>
              </a:solidFill>
            </a:endParaRPr>
          </a:p>
        </p:txBody>
      </p:sp>
      <p:sp>
        <p:nvSpPr>
          <p:cNvPr id="4" name="Content Placeholder 3"/>
          <p:cNvSpPr>
            <a:spLocks noGrp="1"/>
          </p:cNvSpPr>
          <p:nvPr>
            <p:ph idx="1"/>
          </p:nvPr>
        </p:nvSpPr>
        <p:spPr>
          <a:xfrm>
            <a:off x="0" y="1277257"/>
            <a:ext cx="9143999" cy="5268685"/>
          </a:xfrm>
        </p:spPr>
        <p:txBody>
          <a:bodyPr/>
          <a:lstStyle/>
          <a:p>
            <a:pPr marL="0" indent="0">
              <a:buNone/>
              <a:defRPr/>
            </a:pPr>
            <a:r>
              <a:rPr lang="en-GB" sz="2800" b="1" dirty="0" smtClean="0">
                <a:solidFill>
                  <a:srgbClr val="00B050"/>
                </a:solidFill>
              </a:rPr>
              <a:t>2. When Report Due</a:t>
            </a:r>
            <a:endParaRPr lang="en-GB" sz="2800" b="1" dirty="0">
              <a:solidFill>
                <a:srgbClr val="00B050"/>
              </a:solidFill>
            </a:endParaRPr>
          </a:p>
          <a:p>
            <a:pPr lvl="1">
              <a:defRPr/>
            </a:pPr>
            <a:r>
              <a:rPr lang="en-GB" sz="2000" b="1" dirty="0">
                <a:solidFill>
                  <a:schemeClr val="accent6"/>
                </a:solidFill>
              </a:rPr>
              <a:t>Form C</a:t>
            </a:r>
          </a:p>
          <a:p>
            <a:pPr lvl="2">
              <a:defRPr/>
            </a:pPr>
            <a:r>
              <a:rPr lang="en-GB" sz="1400" dirty="0">
                <a:solidFill>
                  <a:srgbClr val="002060"/>
                </a:solidFill>
              </a:rPr>
              <a:t>financial data introduced in the financial reporting module, </a:t>
            </a:r>
          </a:p>
          <a:p>
            <a:pPr lvl="2">
              <a:defRPr/>
            </a:pPr>
            <a:r>
              <a:rPr lang="en-GB" sz="1400" dirty="0">
                <a:solidFill>
                  <a:srgbClr val="002060"/>
                </a:solidFill>
              </a:rPr>
              <a:t>Form C is identified as "</a:t>
            </a:r>
            <a:r>
              <a:rPr lang="en-GB" sz="1400" b="1" dirty="0">
                <a:solidFill>
                  <a:srgbClr val="002060"/>
                </a:solidFill>
              </a:rPr>
              <a:t>ready for signature</a:t>
            </a:r>
            <a:r>
              <a:rPr lang="en-GB" sz="1400" dirty="0">
                <a:solidFill>
                  <a:srgbClr val="002060"/>
                </a:solidFill>
              </a:rPr>
              <a:t>" (instead of submitted directly to the coordinator)</a:t>
            </a:r>
          </a:p>
          <a:p>
            <a:pPr lvl="2">
              <a:defRPr/>
            </a:pPr>
            <a:r>
              <a:rPr lang="en-GB" sz="1400" dirty="0">
                <a:solidFill>
                  <a:srgbClr val="002060"/>
                </a:solidFill>
              </a:rPr>
              <a:t>Notification to FSIGN who signs it electronically and  transmits it to the coordinator. </a:t>
            </a:r>
          </a:p>
          <a:p>
            <a:pPr lvl="2">
              <a:defRPr/>
            </a:pPr>
            <a:r>
              <a:rPr lang="en-GB" sz="1400" dirty="0">
                <a:solidFill>
                  <a:srgbClr val="002060"/>
                </a:solidFill>
              </a:rPr>
              <a:t>If no FSIGN </a:t>
            </a:r>
            <a:r>
              <a:rPr lang="en-GB" sz="1400" dirty="0" smtClean="0">
                <a:solidFill>
                  <a:srgbClr val="002060"/>
                </a:solidFill>
              </a:rPr>
              <a:t>yet </a:t>
            </a:r>
            <a:r>
              <a:rPr lang="en-GB" sz="1400" dirty="0">
                <a:solidFill>
                  <a:srgbClr val="002060"/>
                </a:solidFill>
              </a:rPr>
              <a:t>assigned to the </a:t>
            </a:r>
            <a:r>
              <a:rPr lang="en-GB" sz="1400" dirty="0" smtClean="0">
                <a:solidFill>
                  <a:srgbClr val="002060"/>
                </a:solidFill>
              </a:rPr>
              <a:t>project,  </a:t>
            </a:r>
            <a:r>
              <a:rPr lang="en-GB" sz="1400" dirty="0">
                <a:solidFill>
                  <a:srgbClr val="002060"/>
                </a:solidFill>
              </a:rPr>
              <a:t>the system alerts </a:t>
            </a:r>
            <a:r>
              <a:rPr lang="en-GB" sz="1400" dirty="0" smtClean="0">
                <a:solidFill>
                  <a:srgbClr val="002060"/>
                </a:solidFill>
              </a:rPr>
              <a:t>&amp; </a:t>
            </a:r>
            <a:r>
              <a:rPr lang="en-GB" sz="1400" dirty="0">
                <a:solidFill>
                  <a:srgbClr val="002060"/>
                </a:solidFill>
              </a:rPr>
              <a:t>provides instructions on </a:t>
            </a:r>
            <a:r>
              <a:rPr lang="en-GB" sz="1400" dirty="0" smtClean="0">
                <a:solidFill>
                  <a:srgbClr val="002060"/>
                </a:solidFill>
              </a:rPr>
              <a:t>steps </a:t>
            </a:r>
            <a:r>
              <a:rPr lang="en-GB" sz="1400" dirty="0">
                <a:solidFill>
                  <a:srgbClr val="002060"/>
                </a:solidFill>
              </a:rPr>
              <a:t>to take.</a:t>
            </a:r>
          </a:p>
          <a:p>
            <a:pPr lvl="1">
              <a:defRPr/>
            </a:pPr>
            <a:r>
              <a:rPr lang="en-GB" sz="2400" dirty="0"/>
              <a:t> 	</a:t>
            </a:r>
            <a:r>
              <a:rPr lang="en-GB" sz="2000" b="1" dirty="0">
                <a:solidFill>
                  <a:schemeClr val="accent6"/>
                </a:solidFill>
              </a:rPr>
              <a:t>Certificates on financial statements </a:t>
            </a:r>
            <a:r>
              <a:rPr lang="en-GB" sz="2000" dirty="0">
                <a:solidFill>
                  <a:schemeClr val="accent6"/>
                </a:solidFill>
              </a:rPr>
              <a:t>(CFS), </a:t>
            </a:r>
          </a:p>
          <a:p>
            <a:pPr lvl="2">
              <a:defRPr/>
            </a:pPr>
            <a:r>
              <a:rPr lang="en-GB" sz="1400" dirty="0">
                <a:solidFill>
                  <a:srgbClr val="002060"/>
                </a:solidFill>
              </a:rPr>
              <a:t>scanned </a:t>
            </a:r>
            <a:r>
              <a:rPr lang="en-GB" sz="1400" dirty="0" smtClean="0">
                <a:solidFill>
                  <a:srgbClr val="002060"/>
                </a:solidFill>
              </a:rPr>
              <a:t>&amp; </a:t>
            </a:r>
            <a:r>
              <a:rPr lang="en-GB" sz="1400" dirty="0">
                <a:solidFill>
                  <a:srgbClr val="002060"/>
                </a:solidFill>
              </a:rPr>
              <a:t>uploaded </a:t>
            </a:r>
            <a:r>
              <a:rPr lang="en-GB" sz="1400" dirty="0" smtClean="0">
                <a:solidFill>
                  <a:srgbClr val="002060"/>
                </a:solidFill>
              </a:rPr>
              <a:t> with </a:t>
            </a:r>
            <a:r>
              <a:rPr lang="en-GB" sz="1400" dirty="0">
                <a:solidFill>
                  <a:srgbClr val="002060"/>
                </a:solidFill>
              </a:rPr>
              <a:t>the Form C before the form is identified as "ready for signature". </a:t>
            </a:r>
          </a:p>
          <a:p>
            <a:pPr lvl="2">
              <a:defRPr/>
            </a:pPr>
            <a:r>
              <a:rPr lang="en-GB" sz="1400" dirty="0">
                <a:solidFill>
                  <a:srgbClr val="002060"/>
                </a:solidFill>
              </a:rPr>
              <a:t>The original of the CFS (signed by the certifying auditor) must be kept in the files of the beneficiary and available in case of audit (no longer sent in paper to the FCH JU). </a:t>
            </a:r>
          </a:p>
          <a:p>
            <a:pPr marL="914400" lvl="2" indent="0">
              <a:buFontTx/>
              <a:buNone/>
              <a:defRPr/>
            </a:pPr>
            <a:endParaRPr lang="en-GB" sz="1000" dirty="0">
              <a:solidFill>
                <a:srgbClr val="002060"/>
              </a:solidFill>
            </a:endParaRPr>
          </a:p>
          <a:p>
            <a:pPr lvl="1">
              <a:defRPr/>
            </a:pPr>
            <a:r>
              <a:rPr lang="en-GB" sz="2000" b="1" dirty="0">
                <a:solidFill>
                  <a:schemeClr val="accent6"/>
                </a:solidFill>
              </a:rPr>
              <a:t>Third parties (Special clause 11)</a:t>
            </a:r>
            <a:r>
              <a:rPr lang="en-GB" sz="2000" dirty="0">
                <a:solidFill>
                  <a:schemeClr val="accent6"/>
                </a:solidFill>
              </a:rPr>
              <a:t> </a:t>
            </a:r>
          </a:p>
          <a:p>
            <a:pPr lvl="2">
              <a:defRPr/>
            </a:pPr>
            <a:r>
              <a:rPr lang="en-GB" sz="1400" dirty="0">
                <a:solidFill>
                  <a:srgbClr val="002060"/>
                </a:solidFill>
              </a:rPr>
              <a:t>A separate Form C </a:t>
            </a:r>
          </a:p>
          <a:p>
            <a:pPr lvl="2">
              <a:defRPr/>
            </a:pPr>
            <a:r>
              <a:rPr lang="en-GB" sz="1400" dirty="0">
                <a:solidFill>
                  <a:srgbClr val="002060"/>
                </a:solidFill>
              </a:rPr>
              <a:t>to be completed in the financial reporting module and transmitted by the beneficiary to the coordinator (without electronic signature). </a:t>
            </a:r>
          </a:p>
          <a:p>
            <a:pPr lvl="2">
              <a:defRPr/>
            </a:pPr>
            <a:r>
              <a:rPr lang="en-GB" sz="1400" dirty="0">
                <a:solidFill>
                  <a:srgbClr val="002060"/>
                </a:solidFill>
              </a:rPr>
              <a:t>After the coordinator transmitted the whole package to the FCH JU, the Form C of the third party must be printed and hand-signed by an authorised representative of the third party. </a:t>
            </a:r>
          </a:p>
          <a:p>
            <a:pPr lvl="2">
              <a:defRPr/>
            </a:pPr>
            <a:r>
              <a:rPr lang="en-GB" sz="1400" dirty="0">
                <a:solidFill>
                  <a:srgbClr val="002060"/>
                </a:solidFill>
              </a:rPr>
              <a:t>must be kept in the files of the beneficiary (no sending to the FCH JU).</a:t>
            </a:r>
          </a:p>
          <a:p>
            <a:pPr lvl="2">
              <a:defRPr/>
            </a:pPr>
            <a:endParaRPr lang="en-GB" sz="1600" dirty="0"/>
          </a:p>
        </p:txBody>
      </p:sp>
      <p:sp>
        <p:nvSpPr>
          <p:cNvPr id="3" name="Slide Number Placeholder 2"/>
          <p:cNvSpPr>
            <a:spLocks noGrp="1"/>
          </p:cNvSpPr>
          <p:nvPr>
            <p:ph type="sldNum" sz="quarter" idx="12"/>
          </p:nvPr>
        </p:nvSpPr>
        <p:spPr/>
        <p:txBody>
          <a:bodyPr/>
          <a:lstStyle/>
          <a:p>
            <a:fld id="{E265A0C7-01B3-47E9-91EE-F3C2E5946D14}" type="slidenum">
              <a:rPr lang="en-GB" smtClean="0"/>
              <a:pPr/>
              <a:t>19</a:t>
            </a:fld>
            <a:endParaRPr lang="en-GB"/>
          </a:p>
        </p:txBody>
      </p:sp>
    </p:spTree>
    <p:extLst>
      <p:ext uri="{BB962C8B-B14F-4D97-AF65-F5344CB8AC3E}">
        <p14:creationId xmlns:p14="http://schemas.microsoft.com/office/powerpoint/2010/main" val="1644788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requean\AppData\Local\Microsoft\Windows\Temporary Internet Files\Content.IE5\PN37ILQ6\MC900292594[1].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7555" y="5838940"/>
            <a:ext cx="412279" cy="51391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859314" y="47252"/>
            <a:ext cx="6365368" cy="747338"/>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defTabSz="457200"/>
            <a:r>
              <a:rPr lang="en-GB" sz="4300" kern="1200" dirty="0" smtClean="0">
                <a:solidFill>
                  <a:srgbClr val="92D050"/>
                </a:solidFill>
              </a:rPr>
              <a:t>The FORCE Form C</a:t>
            </a:r>
            <a:endParaRPr lang="en-GB" sz="4300" kern="1200" dirty="0">
              <a:solidFill>
                <a:srgbClr val="92D050"/>
              </a:solidFill>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366" y="794590"/>
            <a:ext cx="3639454" cy="5857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4825388" y="5838940"/>
            <a:ext cx="4237930" cy="830997"/>
          </a:xfrm>
          <a:prstGeom prst="rect">
            <a:avLst/>
          </a:prstGeom>
          <a:noFill/>
        </p:spPr>
        <p:txBody>
          <a:bodyPr wrap="square" rtlCol="0">
            <a:spAutoFit/>
          </a:bodyPr>
          <a:lstStyle/>
          <a:p>
            <a:r>
              <a:rPr lang="en-GB" sz="1200" dirty="0" smtClean="0">
                <a:solidFill>
                  <a:srgbClr val="002060"/>
                </a:solidFill>
              </a:rPr>
              <a:t>Information on how to access to the Participant Portal and use the financial reporting tool:</a:t>
            </a:r>
          </a:p>
          <a:p>
            <a:r>
              <a:rPr lang="en-GB" sz="1200" dirty="0" smtClean="0">
                <a:hlinkClick r:id="rId4"/>
              </a:rPr>
              <a:t>http://ec.europa.eu/research/participants/portal/ShowDoc/Participant+Portal/portal_content/help/use_of_resources.pdf</a:t>
            </a:r>
            <a:endParaRPr lang="en-GB" sz="1200" dirty="0"/>
          </a:p>
        </p:txBody>
      </p:sp>
      <p:sp>
        <p:nvSpPr>
          <p:cNvPr id="12" name="TextBox 11"/>
          <p:cNvSpPr txBox="1"/>
          <p:nvPr/>
        </p:nvSpPr>
        <p:spPr>
          <a:xfrm>
            <a:off x="3800820" y="2225407"/>
            <a:ext cx="5262499" cy="3508653"/>
          </a:xfrm>
          <a:prstGeom prst="rect">
            <a:avLst/>
          </a:prstGeom>
          <a:noFill/>
        </p:spPr>
        <p:txBody>
          <a:bodyPr wrap="square" rtlCol="0">
            <a:spAutoFit/>
          </a:bodyPr>
          <a:lstStyle/>
          <a:p>
            <a:pPr marL="171450" indent="-171450">
              <a:buFont typeface="Arial" pitchFamily="34" charset="0"/>
              <a:buChar char="•"/>
            </a:pPr>
            <a:r>
              <a:rPr lang="en-GB" sz="1400" dirty="0" smtClean="0">
                <a:solidFill>
                  <a:srgbClr val="002060"/>
                </a:solidFill>
              </a:rPr>
              <a:t>The tool used to report/declare costs incurred and to claim the requested  FCH JU contribution</a:t>
            </a:r>
          </a:p>
          <a:p>
            <a:pPr marL="171450" indent="-171450">
              <a:buFont typeface="Arial" pitchFamily="34" charset="0"/>
              <a:buChar char="•"/>
            </a:pPr>
            <a:endParaRPr lang="en-GB" sz="1400" dirty="0" smtClean="0">
              <a:solidFill>
                <a:srgbClr val="002060"/>
              </a:solidFill>
            </a:endParaRPr>
          </a:p>
          <a:p>
            <a:pPr marL="171450" indent="-171450">
              <a:buFont typeface="Arial" pitchFamily="34" charset="0"/>
              <a:buChar char="•"/>
            </a:pPr>
            <a:r>
              <a:rPr lang="en-GB" sz="1400" dirty="0" smtClean="0">
                <a:solidFill>
                  <a:srgbClr val="002060"/>
                </a:solidFill>
              </a:rPr>
              <a:t>1 per participant &amp;  per reporting period</a:t>
            </a:r>
          </a:p>
          <a:p>
            <a:pPr marL="171450" indent="-171450">
              <a:buFont typeface="Arial" pitchFamily="34" charset="0"/>
              <a:buChar char="•"/>
            </a:pPr>
            <a:endParaRPr lang="en-GB" sz="1400" dirty="0" smtClean="0">
              <a:solidFill>
                <a:srgbClr val="002060"/>
              </a:solidFill>
            </a:endParaRPr>
          </a:p>
          <a:p>
            <a:pPr marL="171450" indent="-171450">
              <a:buFont typeface="Arial" pitchFamily="34" charset="0"/>
              <a:buChar char="•"/>
            </a:pPr>
            <a:r>
              <a:rPr lang="en-GB" sz="1400" dirty="0" smtClean="0">
                <a:solidFill>
                  <a:srgbClr val="002060"/>
                </a:solidFill>
              </a:rPr>
              <a:t>Filled in by each participant &amp; submitted electronically via the Participant Portal/Force and as signed paper to the coordinator </a:t>
            </a:r>
          </a:p>
          <a:p>
            <a:pPr marL="171450" indent="-171450">
              <a:buFont typeface="Arial" pitchFamily="34" charset="0"/>
              <a:buChar char="•"/>
            </a:pPr>
            <a:endParaRPr lang="en-GB" sz="1400" dirty="0" smtClean="0">
              <a:solidFill>
                <a:srgbClr val="002060"/>
              </a:solidFill>
            </a:endParaRPr>
          </a:p>
          <a:p>
            <a:pPr marL="171450" lvl="0" indent="-171450">
              <a:buFont typeface="Arial" pitchFamily="34" charset="0"/>
              <a:buChar char="•"/>
            </a:pPr>
            <a:r>
              <a:rPr lang="es-ES" sz="1400" dirty="0" smtClean="0">
                <a:solidFill>
                  <a:srgbClr val="002060"/>
                </a:solidFill>
              </a:rPr>
              <a:t>Pre-</a:t>
            </a:r>
            <a:r>
              <a:rPr lang="es-ES" sz="1400" dirty="0" err="1" smtClean="0">
                <a:solidFill>
                  <a:srgbClr val="002060"/>
                </a:solidFill>
              </a:rPr>
              <a:t>populated</a:t>
            </a:r>
            <a:r>
              <a:rPr lang="es-ES" sz="1400" dirty="0" smtClean="0">
                <a:solidFill>
                  <a:srgbClr val="002060"/>
                </a:solidFill>
              </a:rPr>
              <a:t>  </a:t>
            </a:r>
            <a:r>
              <a:rPr lang="es-ES" sz="1400" dirty="0" err="1" smtClean="0">
                <a:solidFill>
                  <a:srgbClr val="002060"/>
                </a:solidFill>
              </a:rPr>
              <a:t>by</a:t>
            </a:r>
            <a:r>
              <a:rPr lang="es-ES" sz="1400" dirty="0" smtClean="0">
                <a:solidFill>
                  <a:srgbClr val="002060"/>
                </a:solidFill>
              </a:rPr>
              <a:t> </a:t>
            </a:r>
            <a:r>
              <a:rPr lang="es-ES" sz="1400" dirty="0" err="1" smtClean="0">
                <a:solidFill>
                  <a:srgbClr val="002060"/>
                </a:solidFill>
              </a:rPr>
              <a:t>reimbursement</a:t>
            </a:r>
            <a:r>
              <a:rPr lang="es-ES" sz="1400" dirty="0" smtClean="0">
                <a:solidFill>
                  <a:srgbClr val="002060"/>
                </a:solidFill>
              </a:rPr>
              <a:t> </a:t>
            </a:r>
            <a:r>
              <a:rPr lang="es-ES" sz="1400" dirty="0" err="1" smtClean="0">
                <a:solidFill>
                  <a:srgbClr val="002060"/>
                </a:solidFill>
              </a:rPr>
              <a:t>rate</a:t>
            </a:r>
            <a:r>
              <a:rPr lang="es-ES" sz="1400" dirty="0" smtClean="0">
                <a:solidFill>
                  <a:srgbClr val="002060"/>
                </a:solidFill>
              </a:rPr>
              <a:t>, PIC, ICM per </a:t>
            </a:r>
            <a:r>
              <a:rPr lang="es-ES" sz="1400" dirty="0" err="1" smtClean="0">
                <a:solidFill>
                  <a:srgbClr val="002060"/>
                </a:solidFill>
              </a:rPr>
              <a:t>entity</a:t>
            </a:r>
            <a:r>
              <a:rPr lang="es-ES" sz="1400" dirty="0" smtClean="0">
                <a:solidFill>
                  <a:srgbClr val="002060"/>
                </a:solidFill>
              </a:rPr>
              <a:t> &amp; </a:t>
            </a:r>
            <a:r>
              <a:rPr lang="es-ES" sz="1400" dirty="0" err="1" smtClean="0">
                <a:solidFill>
                  <a:srgbClr val="002060"/>
                </a:solidFill>
              </a:rPr>
              <a:t>linked</a:t>
            </a:r>
            <a:r>
              <a:rPr lang="es-ES" sz="1400" dirty="0" smtClean="0">
                <a:solidFill>
                  <a:srgbClr val="002060"/>
                </a:solidFill>
              </a:rPr>
              <a:t> to the Use of </a:t>
            </a:r>
            <a:r>
              <a:rPr lang="es-ES" sz="1400" dirty="0" err="1" smtClean="0">
                <a:solidFill>
                  <a:srgbClr val="002060"/>
                </a:solidFill>
              </a:rPr>
              <a:t>Resources</a:t>
            </a:r>
            <a:r>
              <a:rPr lang="es-ES" sz="1400" dirty="0" smtClean="0">
                <a:solidFill>
                  <a:srgbClr val="002060"/>
                </a:solidFill>
              </a:rPr>
              <a:t> (UoR) </a:t>
            </a:r>
            <a:r>
              <a:rPr lang="es-ES" sz="1400" dirty="0" err="1" smtClean="0">
                <a:solidFill>
                  <a:srgbClr val="002060"/>
                </a:solidFill>
              </a:rPr>
              <a:t>section</a:t>
            </a:r>
            <a:endParaRPr lang="en-US" sz="1400" dirty="0" smtClean="0">
              <a:solidFill>
                <a:srgbClr val="002060"/>
              </a:solidFill>
            </a:endParaRPr>
          </a:p>
          <a:p>
            <a:pPr marL="171450" indent="-171450">
              <a:buFont typeface="Arial" pitchFamily="34" charset="0"/>
              <a:buChar char="•"/>
            </a:pPr>
            <a:endParaRPr lang="en-GB" sz="1400" dirty="0" smtClean="0">
              <a:solidFill>
                <a:srgbClr val="002060"/>
              </a:solidFill>
            </a:endParaRPr>
          </a:p>
          <a:p>
            <a:pPr marL="171450" indent="-171450">
              <a:buFont typeface="Arial" pitchFamily="34" charset="0"/>
              <a:buChar char="•"/>
            </a:pPr>
            <a:r>
              <a:rPr lang="en-GB" sz="1400" dirty="0" smtClean="0">
                <a:solidFill>
                  <a:srgbClr val="002060"/>
                </a:solidFill>
              </a:rPr>
              <a:t>Submitted both </a:t>
            </a:r>
            <a:r>
              <a:rPr lang="en-GB" sz="1400" b="1" dirty="0" smtClean="0">
                <a:solidFill>
                  <a:srgbClr val="002060"/>
                </a:solidFill>
              </a:rPr>
              <a:t>electronically</a:t>
            </a:r>
            <a:r>
              <a:rPr lang="en-GB" sz="1400" dirty="0" smtClean="0">
                <a:solidFill>
                  <a:srgbClr val="002060"/>
                </a:solidFill>
              </a:rPr>
              <a:t> (and </a:t>
            </a:r>
            <a:r>
              <a:rPr lang="en-GB" sz="1400" u="sng" dirty="0" smtClean="0">
                <a:solidFill>
                  <a:srgbClr val="002060"/>
                </a:solidFill>
              </a:rPr>
              <a:t>physically</a:t>
            </a:r>
            <a:r>
              <a:rPr lang="en-GB" sz="1400" dirty="0" smtClean="0">
                <a:solidFill>
                  <a:srgbClr val="002060"/>
                </a:solidFill>
              </a:rPr>
              <a:t> </a:t>
            </a:r>
            <a:r>
              <a:rPr lang="en-GB" sz="2000" dirty="0" smtClean="0">
                <a:solidFill>
                  <a:srgbClr val="002060"/>
                </a:solidFill>
              </a:rPr>
              <a:t>* </a:t>
            </a:r>
            <a:r>
              <a:rPr lang="en-GB" sz="1400" dirty="0" smtClean="0">
                <a:solidFill>
                  <a:srgbClr val="002060"/>
                </a:solidFill>
              </a:rPr>
              <a:t>for  Calls </a:t>
            </a:r>
            <a:r>
              <a:rPr lang="en-GB" sz="1400" dirty="0" smtClean="0">
                <a:solidFill>
                  <a:srgbClr val="002060"/>
                </a:solidFill>
              </a:rPr>
              <a:t>2008-2011</a:t>
            </a:r>
            <a:r>
              <a:rPr lang="en-GB" sz="2000" dirty="0" smtClean="0">
                <a:solidFill>
                  <a:srgbClr val="002060"/>
                </a:solidFill>
              </a:rPr>
              <a:t> </a:t>
            </a:r>
            <a:r>
              <a:rPr lang="en-GB" sz="1400" dirty="0" smtClean="0">
                <a:solidFill>
                  <a:srgbClr val="002060"/>
                </a:solidFill>
              </a:rPr>
              <a:t> </a:t>
            </a:r>
            <a:r>
              <a:rPr lang="en-GB" sz="1400" dirty="0" smtClean="0">
                <a:solidFill>
                  <a:srgbClr val="002060"/>
                </a:solidFill>
              </a:rPr>
              <a:t>- signed originals if paper submission versus e-submission)  to the FCH JU by the coordinator</a:t>
            </a:r>
            <a:endParaRPr lang="en-GB" sz="1400" dirty="0">
              <a:solidFill>
                <a:srgbClr val="002060"/>
              </a:solidFill>
            </a:endParaRPr>
          </a:p>
        </p:txBody>
      </p:sp>
    </p:spTree>
    <p:extLst>
      <p:ext uri="{BB962C8B-B14F-4D97-AF65-F5344CB8AC3E}">
        <p14:creationId xmlns:p14="http://schemas.microsoft.com/office/powerpoint/2010/main" val="6070186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02856" y="274638"/>
            <a:ext cx="5783943" cy="886505"/>
          </a:xfrm>
        </p:spPr>
        <p:txBody>
          <a:bodyPr/>
          <a:lstStyle/>
          <a:p>
            <a:r>
              <a:rPr lang="en-GB" sz="3600" dirty="0" smtClean="0">
                <a:solidFill>
                  <a:srgbClr val="92D050"/>
                </a:solidFill>
              </a:rPr>
              <a:t>Errors of CFSs (Form D)</a:t>
            </a:r>
            <a:endParaRPr lang="en-GB" sz="3600" dirty="0">
              <a:solidFill>
                <a:srgbClr val="92D050"/>
              </a:solidFill>
            </a:endParaRPr>
          </a:p>
        </p:txBody>
      </p:sp>
      <p:sp>
        <p:nvSpPr>
          <p:cNvPr id="4" name="Content Placeholder 3"/>
          <p:cNvSpPr>
            <a:spLocks noGrp="1"/>
          </p:cNvSpPr>
          <p:nvPr>
            <p:ph idx="1"/>
          </p:nvPr>
        </p:nvSpPr>
        <p:spPr>
          <a:xfrm>
            <a:off x="195942" y="1872343"/>
            <a:ext cx="8730344" cy="4557486"/>
          </a:xfrm>
        </p:spPr>
        <p:txBody>
          <a:bodyPr/>
          <a:lstStyle/>
          <a:p>
            <a:pPr>
              <a:buFont typeface="Wingdings" pitchFamily="2" charset="2"/>
              <a:buChar char="Ø"/>
            </a:pPr>
            <a:endParaRPr lang="en-GB" sz="1800" b="1" dirty="0" smtClean="0">
              <a:solidFill>
                <a:srgbClr val="FF0000"/>
              </a:solidFill>
            </a:endParaRPr>
          </a:p>
          <a:p>
            <a:pPr>
              <a:buFont typeface="Wingdings" pitchFamily="2" charset="2"/>
              <a:buChar char="Ø"/>
            </a:pPr>
            <a:r>
              <a:rPr lang="en-GB" sz="1800" b="1" dirty="0" smtClean="0">
                <a:solidFill>
                  <a:srgbClr val="FF0000"/>
                </a:solidFill>
              </a:rPr>
              <a:t>AIM</a:t>
            </a:r>
            <a:r>
              <a:rPr lang="en-GB" sz="1800" dirty="0" smtClean="0"/>
              <a:t>: </a:t>
            </a:r>
            <a:r>
              <a:rPr lang="en-GB" sz="1800" dirty="0" smtClean="0">
                <a:solidFill>
                  <a:srgbClr val="002060"/>
                </a:solidFill>
              </a:rPr>
              <a:t>To provide Assurance on the </a:t>
            </a:r>
            <a:r>
              <a:rPr lang="en-GB" sz="1800" u="sng" dirty="0" smtClean="0">
                <a:solidFill>
                  <a:srgbClr val="002060"/>
                </a:solidFill>
              </a:rPr>
              <a:t>eligibility and validity </a:t>
            </a:r>
            <a:r>
              <a:rPr lang="en-GB" sz="1800" dirty="0" smtClean="0">
                <a:solidFill>
                  <a:srgbClr val="002060"/>
                </a:solidFill>
              </a:rPr>
              <a:t>of the Costs claimed at FCH cumulative interim costs </a:t>
            </a:r>
            <a:r>
              <a:rPr lang="en-GB" sz="1800" dirty="0">
                <a:solidFill>
                  <a:srgbClr val="002060"/>
                </a:solidFill>
              </a:rPr>
              <a:t>≥ </a:t>
            </a:r>
            <a:r>
              <a:rPr lang="en-GB" sz="1800" dirty="0" smtClean="0">
                <a:solidFill>
                  <a:srgbClr val="002060"/>
                </a:solidFill>
              </a:rPr>
              <a:t> 325K Euro, or final uncovered claims </a:t>
            </a:r>
            <a:r>
              <a:rPr lang="en-GB" sz="1800" dirty="0">
                <a:solidFill>
                  <a:srgbClr val="002060"/>
                </a:solidFill>
              </a:rPr>
              <a:t>≥ </a:t>
            </a:r>
            <a:r>
              <a:rPr lang="en-GB" sz="1800" dirty="0" smtClean="0">
                <a:solidFill>
                  <a:srgbClr val="002060"/>
                </a:solidFill>
              </a:rPr>
              <a:t>50K </a:t>
            </a:r>
          </a:p>
          <a:p>
            <a:pPr>
              <a:buFont typeface="Wingdings" pitchFamily="2" charset="2"/>
              <a:buChar char="Ø"/>
            </a:pPr>
            <a:r>
              <a:rPr lang="en-GB" sz="1800" dirty="0" smtClean="0">
                <a:solidFill>
                  <a:srgbClr val="002060"/>
                </a:solidFill>
              </a:rPr>
              <a:t>Wrong Format – Form E (on methodology) instead of Form D</a:t>
            </a:r>
          </a:p>
          <a:p>
            <a:pPr>
              <a:buFont typeface="Wingdings" pitchFamily="2" charset="2"/>
              <a:buChar char="Ø"/>
            </a:pPr>
            <a:r>
              <a:rPr lang="en-GB" sz="1800" dirty="0" smtClean="0">
                <a:solidFill>
                  <a:srgbClr val="002060"/>
                </a:solidFill>
              </a:rPr>
              <a:t>Prevailing error - Incomplete CFS  (do not include the 3 required  parts) -  counter-signed </a:t>
            </a:r>
            <a:r>
              <a:rPr lang="en-GB" sz="1800" dirty="0" err="1" smtClean="0">
                <a:solidFill>
                  <a:srgbClr val="002060"/>
                </a:solidFill>
              </a:rPr>
              <a:t>ToR</a:t>
            </a:r>
            <a:r>
              <a:rPr lang="en-GB" sz="1800" dirty="0" smtClean="0">
                <a:solidFill>
                  <a:srgbClr val="002060"/>
                </a:solidFill>
              </a:rPr>
              <a:t>, Independent report on Factual Findings, the table of procedures – rejected for correction and resubmission.</a:t>
            </a:r>
          </a:p>
          <a:p>
            <a:pPr>
              <a:buFont typeface="Wingdings" pitchFamily="2" charset="2"/>
              <a:buChar char="Ø"/>
            </a:pPr>
            <a:r>
              <a:rPr lang="en-GB" sz="1800" dirty="0" err="1" smtClean="0">
                <a:solidFill>
                  <a:srgbClr val="002060"/>
                </a:solidFill>
              </a:rPr>
              <a:t>ToR</a:t>
            </a:r>
            <a:r>
              <a:rPr lang="en-GB" sz="1800" dirty="0" smtClean="0">
                <a:solidFill>
                  <a:srgbClr val="002060"/>
                </a:solidFill>
              </a:rPr>
              <a:t> not signed  – or not co-signed by both Beneficiary and Auditor</a:t>
            </a:r>
          </a:p>
          <a:p>
            <a:pPr>
              <a:buFont typeface="Wingdings" pitchFamily="2" charset="2"/>
              <a:buChar char="Ø"/>
            </a:pPr>
            <a:r>
              <a:rPr lang="en-GB" sz="1800" dirty="0" smtClean="0">
                <a:solidFill>
                  <a:srgbClr val="002060"/>
                </a:solidFill>
              </a:rPr>
              <a:t>Difference in wording / format / language. </a:t>
            </a:r>
            <a:r>
              <a:rPr lang="en-GB" sz="1800" b="1" dirty="0" smtClean="0">
                <a:solidFill>
                  <a:srgbClr val="00B050"/>
                </a:solidFill>
              </a:rPr>
              <a:t>NB </a:t>
            </a:r>
            <a:r>
              <a:rPr lang="en-GB" sz="1800" dirty="0" smtClean="0">
                <a:solidFill>
                  <a:srgbClr val="002060"/>
                </a:solidFill>
              </a:rPr>
              <a:t>Standard ENG CFS is mandatory.</a:t>
            </a:r>
          </a:p>
          <a:p>
            <a:pPr>
              <a:buFont typeface="Wingdings" pitchFamily="2" charset="2"/>
              <a:buChar char="Ø"/>
            </a:pPr>
            <a:r>
              <a:rPr lang="en-GB" sz="1800" dirty="0" smtClean="0">
                <a:solidFill>
                  <a:srgbClr val="002060"/>
                </a:solidFill>
              </a:rPr>
              <a:t>Table of procedures – not specified  b/n the options for ICM validation </a:t>
            </a:r>
          </a:p>
          <a:p>
            <a:pPr>
              <a:buFont typeface="Wingdings" pitchFamily="2" charset="2"/>
              <a:buChar char="Ø"/>
            </a:pPr>
            <a:r>
              <a:rPr lang="en-GB" sz="1800" dirty="0" smtClean="0">
                <a:solidFill>
                  <a:srgbClr val="002060"/>
                </a:solidFill>
              </a:rPr>
              <a:t>Discrepancies between costs declared  by beneficiary &amp; certified by Auditor, receipts declared and certified,  RoE, interest reported &amp; declared – reject ?</a:t>
            </a:r>
          </a:p>
          <a:p>
            <a:pPr>
              <a:buFont typeface="Wingdings" pitchFamily="2" charset="2"/>
              <a:buChar char="Ø"/>
            </a:pPr>
            <a:r>
              <a:rPr lang="en-GB" sz="1800" dirty="0" smtClean="0">
                <a:solidFill>
                  <a:srgbClr val="002060"/>
                </a:solidFill>
              </a:rPr>
              <a:t>Exceptions reported not further investigated re: prior periods/ audits</a:t>
            </a:r>
          </a:p>
          <a:p>
            <a:pPr>
              <a:buFont typeface="Wingdings" pitchFamily="2" charset="2"/>
              <a:buChar char="Ø"/>
            </a:pPr>
            <a:r>
              <a:rPr lang="en-GB" sz="1800" dirty="0" smtClean="0">
                <a:solidFill>
                  <a:srgbClr val="002060"/>
                </a:solidFill>
              </a:rPr>
              <a:t>Ineligible VAT &amp; other Taxes identified – to be rejected.</a:t>
            </a:r>
          </a:p>
          <a:p>
            <a:pPr>
              <a:buFont typeface="Wingdings" pitchFamily="2" charset="2"/>
              <a:buChar char="Ø"/>
            </a:pPr>
            <a:endParaRPr lang="en-GB" sz="1800" dirty="0" smtClean="0"/>
          </a:p>
          <a:p>
            <a:pPr>
              <a:buFont typeface="Wingdings" pitchFamily="2" charset="2"/>
              <a:buChar char="Ø"/>
            </a:pPr>
            <a:endParaRPr lang="en-GB" sz="1800" dirty="0"/>
          </a:p>
        </p:txBody>
      </p:sp>
      <p:sp>
        <p:nvSpPr>
          <p:cNvPr id="3" name="Slide Number Placeholder 2"/>
          <p:cNvSpPr>
            <a:spLocks noGrp="1"/>
          </p:cNvSpPr>
          <p:nvPr>
            <p:ph type="sldNum" sz="quarter" idx="12"/>
          </p:nvPr>
        </p:nvSpPr>
        <p:spPr/>
        <p:txBody>
          <a:bodyPr/>
          <a:lstStyle/>
          <a:p>
            <a:fld id="{E265A0C7-01B3-47E9-91EE-F3C2E5946D14}" type="slidenum">
              <a:rPr lang="en-GB" smtClean="0"/>
              <a:pPr/>
              <a:t>20</a:t>
            </a:fld>
            <a:endParaRPr lang="en-GB" dirty="0"/>
          </a:p>
        </p:txBody>
      </p:sp>
    </p:spTree>
    <p:extLst>
      <p:ext uri="{BB962C8B-B14F-4D97-AF65-F5344CB8AC3E}">
        <p14:creationId xmlns:p14="http://schemas.microsoft.com/office/powerpoint/2010/main" val="38220729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1143000"/>
          </a:xfrm>
        </p:spPr>
        <p:txBody>
          <a:bodyPr/>
          <a:lstStyle/>
          <a:p>
            <a:r>
              <a:rPr lang="en-GB" sz="3600" dirty="0" smtClean="0">
                <a:solidFill>
                  <a:srgbClr val="92D050"/>
                </a:solidFill>
              </a:rPr>
              <a:t>FORM E  (</a:t>
            </a:r>
            <a:r>
              <a:rPr lang="en-GB" sz="3600" dirty="0" err="1" smtClean="0">
                <a:solidFill>
                  <a:srgbClr val="92D050"/>
                </a:solidFill>
              </a:rPr>
              <a:t>CoM</a:t>
            </a:r>
            <a:r>
              <a:rPr lang="en-GB" sz="3600" dirty="0" smtClean="0">
                <a:solidFill>
                  <a:srgbClr val="92D050"/>
                </a:solidFill>
              </a:rPr>
              <a:t>, or </a:t>
            </a:r>
            <a:r>
              <a:rPr lang="en-GB" sz="3600" dirty="0" err="1" smtClean="0">
                <a:solidFill>
                  <a:srgbClr val="92D050"/>
                </a:solidFill>
              </a:rPr>
              <a:t>CoMAV</a:t>
            </a:r>
            <a:r>
              <a:rPr lang="en-GB" dirty="0" smtClean="0"/>
              <a:t>)</a:t>
            </a:r>
            <a:endParaRPr lang="en-GB" dirty="0"/>
          </a:p>
        </p:txBody>
      </p:sp>
      <p:sp>
        <p:nvSpPr>
          <p:cNvPr id="3" name="Content Placeholder 2"/>
          <p:cNvSpPr>
            <a:spLocks noGrp="1"/>
          </p:cNvSpPr>
          <p:nvPr>
            <p:ph idx="1"/>
          </p:nvPr>
        </p:nvSpPr>
        <p:spPr>
          <a:xfrm>
            <a:off x="0" y="1741713"/>
            <a:ext cx="9144000" cy="4979761"/>
          </a:xfrm>
        </p:spPr>
        <p:txBody>
          <a:bodyPr/>
          <a:lstStyle/>
          <a:p>
            <a:endParaRPr lang="en-GB" sz="2000" dirty="0" smtClean="0">
              <a:solidFill>
                <a:srgbClr val="002060"/>
              </a:solidFill>
            </a:endParaRPr>
          </a:p>
          <a:p>
            <a:r>
              <a:rPr lang="en-GB" sz="2000" dirty="0" smtClean="0">
                <a:solidFill>
                  <a:srgbClr val="002060"/>
                </a:solidFill>
              </a:rPr>
              <a:t>Certificate on the methodology ( CoM, Form E for reporting personnel costs) and indirect costs – once approved, waives the requirement for interim CFS</a:t>
            </a:r>
          </a:p>
          <a:p>
            <a:pPr marL="0" indent="0">
              <a:buNone/>
            </a:pPr>
            <a:endParaRPr lang="en-GB" sz="2000" dirty="0" smtClean="0"/>
          </a:p>
          <a:p>
            <a:r>
              <a:rPr lang="en-GB" sz="2000" dirty="0" err="1" smtClean="0">
                <a:solidFill>
                  <a:srgbClr val="002060"/>
                </a:solidFill>
              </a:rPr>
              <a:t>CoMAV</a:t>
            </a:r>
            <a:r>
              <a:rPr lang="en-GB" sz="2000" dirty="0" smtClean="0">
                <a:solidFill>
                  <a:srgbClr val="002060"/>
                </a:solidFill>
              </a:rPr>
              <a:t> (respective sections of Form E on personnel costs) allow for lighter CFS review of average personnel costs reporting in compliance w/ </a:t>
            </a:r>
            <a:r>
              <a:rPr lang="en-GB" sz="2000" dirty="0" err="1" smtClean="0">
                <a:solidFill>
                  <a:srgbClr val="002060"/>
                </a:solidFill>
              </a:rPr>
              <a:t>CoMAV</a:t>
            </a:r>
            <a:r>
              <a:rPr lang="en-GB" sz="2000" dirty="0" smtClean="0">
                <a:solidFill>
                  <a:srgbClr val="002060"/>
                </a:solidFill>
              </a:rPr>
              <a:t>.</a:t>
            </a:r>
          </a:p>
          <a:p>
            <a:endParaRPr lang="en-GB" sz="2000" dirty="0" smtClean="0"/>
          </a:p>
          <a:p>
            <a:r>
              <a:rPr lang="en-GB" sz="2000" dirty="0" err="1" smtClean="0">
                <a:solidFill>
                  <a:srgbClr val="002060"/>
                </a:solidFill>
              </a:rPr>
              <a:t>CoM</a:t>
            </a:r>
            <a:r>
              <a:rPr lang="en-GB" sz="2000" smtClean="0">
                <a:solidFill>
                  <a:srgbClr val="002060"/>
                </a:solidFill>
              </a:rPr>
              <a:t> </a:t>
            </a:r>
            <a:r>
              <a:rPr lang="en-GB" sz="2000" smtClean="0">
                <a:solidFill>
                  <a:srgbClr val="002060"/>
                </a:solidFill>
              </a:rPr>
              <a:t> </a:t>
            </a:r>
            <a:r>
              <a:rPr lang="en-GB" sz="2000" dirty="0" smtClean="0">
                <a:solidFill>
                  <a:srgbClr val="002060"/>
                </a:solidFill>
              </a:rPr>
              <a:t>waive CFS requirement for interim payments </a:t>
            </a:r>
            <a:r>
              <a:rPr lang="en-GB" sz="2000" dirty="0" smtClean="0"/>
              <a:t>– </a:t>
            </a:r>
            <a:r>
              <a:rPr lang="en-GB" sz="2000" dirty="0" smtClean="0">
                <a:solidFill>
                  <a:srgbClr val="00B050"/>
                </a:solidFill>
              </a:rPr>
              <a:t>BUT unlike FP&amp;7, CFS still needed at final payment for FCH contribution </a:t>
            </a:r>
            <a:r>
              <a:rPr lang="en-GB" sz="2000" dirty="0">
                <a:solidFill>
                  <a:srgbClr val="002060"/>
                </a:solidFill>
              </a:rPr>
              <a:t>≥</a:t>
            </a:r>
            <a:r>
              <a:rPr lang="en-GB" sz="2000" dirty="0" smtClean="0">
                <a:solidFill>
                  <a:srgbClr val="00B050"/>
                </a:solidFill>
              </a:rPr>
              <a:t> 50 K Euro</a:t>
            </a:r>
          </a:p>
          <a:p>
            <a:endParaRPr lang="en-GB" sz="2000" dirty="0" smtClean="0">
              <a:solidFill>
                <a:srgbClr val="FF0000"/>
              </a:solidFill>
            </a:endParaRPr>
          </a:p>
          <a:p>
            <a:r>
              <a:rPr lang="en-GB" sz="2000" dirty="0" smtClean="0">
                <a:solidFill>
                  <a:srgbClr val="002060"/>
                </a:solidFill>
              </a:rPr>
              <a:t>If No CoM or </a:t>
            </a:r>
            <a:r>
              <a:rPr lang="en-GB" sz="2000" dirty="0" err="1" smtClean="0">
                <a:solidFill>
                  <a:srgbClr val="002060"/>
                </a:solidFill>
              </a:rPr>
              <a:t>CoMAV</a:t>
            </a:r>
            <a:r>
              <a:rPr lang="en-GB" sz="2000" dirty="0" smtClean="0">
                <a:solidFill>
                  <a:srgbClr val="002060"/>
                </a:solidFill>
              </a:rPr>
              <a:t>, </a:t>
            </a:r>
            <a:r>
              <a:rPr lang="en-GB" sz="2000" u="sng" dirty="0" smtClean="0">
                <a:solidFill>
                  <a:srgbClr val="00B050"/>
                </a:solidFill>
              </a:rPr>
              <a:t>average </a:t>
            </a:r>
            <a:r>
              <a:rPr lang="en-GB" sz="2000" dirty="0" smtClean="0">
                <a:solidFill>
                  <a:srgbClr val="002060"/>
                </a:solidFill>
              </a:rPr>
              <a:t>personnel costs to be reported only if Art.II.14 </a:t>
            </a:r>
            <a:r>
              <a:rPr lang="en-GB" sz="2000" u="sng" dirty="0" smtClean="0">
                <a:solidFill>
                  <a:srgbClr val="00B050"/>
                </a:solidFill>
              </a:rPr>
              <a:t>cumulative</a:t>
            </a:r>
            <a:r>
              <a:rPr lang="en-GB" sz="2000" u="sng" dirty="0" smtClean="0">
                <a:solidFill>
                  <a:srgbClr val="002060"/>
                </a:solidFill>
              </a:rPr>
              <a:t> </a:t>
            </a:r>
            <a:r>
              <a:rPr lang="en-GB" sz="2000" dirty="0" smtClean="0">
                <a:solidFill>
                  <a:srgbClr val="002060"/>
                </a:solidFill>
              </a:rPr>
              <a:t>criteria fulfilled</a:t>
            </a:r>
          </a:p>
          <a:p>
            <a:endParaRPr lang="en-GB" sz="2000" dirty="0" smtClean="0"/>
          </a:p>
          <a:p>
            <a:r>
              <a:rPr lang="en-GB" sz="2000" dirty="0" smtClean="0">
                <a:solidFill>
                  <a:srgbClr val="002060"/>
                </a:solidFill>
              </a:rPr>
              <a:t>Useful for repeat Beneficiaries -  resources to get CoM Approval </a:t>
            </a:r>
            <a:endParaRPr lang="en-GB" sz="2400" dirty="0">
              <a:solidFill>
                <a:srgbClr val="002060"/>
              </a:solidFill>
            </a:endParaRPr>
          </a:p>
        </p:txBody>
      </p:sp>
      <p:sp>
        <p:nvSpPr>
          <p:cNvPr id="4" name="Slide Number Placeholder 3"/>
          <p:cNvSpPr>
            <a:spLocks noGrp="1"/>
          </p:cNvSpPr>
          <p:nvPr>
            <p:ph type="sldNum" sz="quarter" idx="12"/>
          </p:nvPr>
        </p:nvSpPr>
        <p:spPr/>
        <p:txBody>
          <a:bodyPr/>
          <a:lstStyle/>
          <a:p>
            <a:fld id="{3D9E6BFA-6285-4B5A-AE94-69B3F3239519}" type="slidenum">
              <a:rPr lang="en-GB" smtClean="0"/>
              <a:pPr/>
              <a:t>21</a:t>
            </a:fld>
            <a:endParaRPr lang="en-GB" dirty="0"/>
          </a:p>
        </p:txBody>
      </p:sp>
    </p:spTree>
    <p:extLst>
      <p:ext uri="{BB962C8B-B14F-4D97-AF65-F5344CB8AC3E}">
        <p14:creationId xmlns:p14="http://schemas.microsoft.com/office/powerpoint/2010/main" val="32340809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1257" y="47252"/>
            <a:ext cx="6423425" cy="1098502"/>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defTabSz="457200"/>
            <a:r>
              <a:rPr lang="en-GB" sz="3600" kern="1200" dirty="0" smtClean="0">
                <a:solidFill>
                  <a:srgbClr val="92D050"/>
                </a:solidFill>
              </a:rPr>
              <a:t>The Form C</a:t>
            </a:r>
            <a:endParaRPr lang="en-GB" sz="3600" kern="1200" dirty="0">
              <a:solidFill>
                <a:srgbClr val="92D050"/>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316" y="1436915"/>
            <a:ext cx="5773140" cy="4314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ight Brace 2"/>
          <p:cNvSpPr/>
          <p:nvPr/>
        </p:nvSpPr>
        <p:spPr>
          <a:xfrm>
            <a:off x="5904978" y="2456757"/>
            <a:ext cx="125531" cy="1039905"/>
          </a:xfrm>
          <a:prstGeom prst="rightBrace">
            <a:avLst/>
          </a:prstGeom>
          <a:ln w="254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 name="Right Brace 8"/>
          <p:cNvSpPr/>
          <p:nvPr/>
        </p:nvSpPr>
        <p:spPr>
          <a:xfrm>
            <a:off x="5821362" y="4423508"/>
            <a:ext cx="292762" cy="717638"/>
          </a:xfrm>
          <a:prstGeom prst="rightBrace">
            <a:avLst/>
          </a:prstGeom>
          <a:ln w="254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 name="TextBox 10"/>
          <p:cNvSpPr txBox="1"/>
          <p:nvPr/>
        </p:nvSpPr>
        <p:spPr>
          <a:xfrm>
            <a:off x="6224531" y="2235199"/>
            <a:ext cx="2455012" cy="1261884"/>
          </a:xfrm>
          <a:prstGeom prst="rect">
            <a:avLst/>
          </a:prstGeom>
          <a:noFill/>
        </p:spPr>
        <p:txBody>
          <a:bodyPr wrap="square" rtlCol="0">
            <a:spAutoFit/>
          </a:bodyPr>
          <a:lstStyle/>
          <a:p>
            <a:r>
              <a:rPr lang="en-GB" sz="2000" dirty="0" smtClean="0">
                <a:solidFill>
                  <a:srgbClr val="00B050"/>
                </a:solidFill>
              </a:rPr>
              <a:t>Pre-populated </a:t>
            </a:r>
            <a:r>
              <a:rPr lang="en-GB" sz="2000" dirty="0">
                <a:solidFill>
                  <a:srgbClr val="00B050"/>
                </a:solidFill>
              </a:rPr>
              <a:t>fields </a:t>
            </a:r>
            <a:endParaRPr lang="en-GB" sz="2000" dirty="0" smtClean="0">
              <a:solidFill>
                <a:srgbClr val="00B050"/>
              </a:solidFill>
            </a:endParaRPr>
          </a:p>
          <a:p>
            <a:r>
              <a:rPr lang="en-GB" sz="1400" dirty="0" smtClean="0">
                <a:solidFill>
                  <a:srgbClr val="002060"/>
                </a:solidFill>
              </a:rPr>
              <a:t>- Data concerning the project, the participant  No, PIC &amp; the reporting period  comes automatically</a:t>
            </a:r>
            <a:r>
              <a:rPr lang="es-ES" sz="1400" dirty="0" smtClean="0">
                <a:solidFill>
                  <a:srgbClr val="002060"/>
                </a:solidFill>
              </a:rPr>
              <a:t>. </a:t>
            </a:r>
            <a:endParaRPr lang="en-GB" sz="1400" dirty="0">
              <a:solidFill>
                <a:srgbClr val="002060"/>
              </a:solidFill>
            </a:endParaRPr>
          </a:p>
        </p:txBody>
      </p:sp>
      <p:sp>
        <p:nvSpPr>
          <p:cNvPr id="12" name="TextBox 11"/>
          <p:cNvSpPr txBox="1"/>
          <p:nvPr/>
        </p:nvSpPr>
        <p:spPr>
          <a:xfrm>
            <a:off x="6224531" y="3935941"/>
            <a:ext cx="3069430" cy="1692771"/>
          </a:xfrm>
          <a:prstGeom prst="rect">
            <a:avLst/>
          </a:prstGeom>
          <a:noFill/>
        </p:spPr>
        <p:txBody>
          <a:bodyPr wrap="square" rtlCol="0">
            <a:spAutoFit/>
          </a:bodyPr>
          <a:lstStyle/>
          <a:p>
            <a:r>
              <a:rPr lang="en-GB" sz="2000" dirty="0" smtClean="0">
                <a:solidFill>
                  <a:srgbClr val="00B050"/>
                </a:solidFill>
              </a:rPr>
              <a:t>Fields to be completed </a:t>
            </a:r>
          </a:p>
          <a:p>
            <a:r>
              <a:rPr lang="en-GB" sz="1400" dirty="0" smtClean="0">
                <a:solidFill>
                  <a:srgbClr val="002060"/>
                </a:solidFill>
              </a:rPr>
              <a:t>- Upon clicking on a {Direct Cost cell}, the USE OF RESOURCES  dialog box appears asking for details about the costs incurred (asking for WP, cost type and units, amount  &amp; explanation on the cost.)</a:t>
            </a:r>
            <a:endParaRPr lang="en-GB" sz="1400" dirty="0">
              <a:solidFill>
                <a:srgbClr val="002060"/>
              </a:solidFill>
            </a:endParaRPr>
          </a:p>
        </p:txBody>
      </p:sp>
      <p:sp>
        <p:nvSpPr>
          <p:cNvPr id="4" name="Rounded Rectangle 3"/>
          <p:cNvSpPr/>
          <p:nvPr/>
        </p:nvSpPr>
        <p:spPr>
          <a:xfrm>
            <a:off x="4908237" y="5237689"/>
            <a:ext cx="1021839" cy="179294"/>
          </a:xfrm>
          <a:prstGeom prst="roundRect">
            <a:avLst/>
          </a:prstGeom>
          <a:solidFill>
            <a:schemeClr val="accent1">
              <a:alpha val="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52" name="Picture 4" descr="C:\Users\requean\AppData\Local\Microsoft\Windows\Temporary Internet Files\Content.IE5\PN37ILQ6\MC90043475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5389" y="5922554"/>
            <a:ext cx="345417" cy="345417"/>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4034971" y="5941374"/>
            <a:ext cx="4760685" cy="800219"/>
          </a:xfrm>
          <a:prstGeom prst="rect">
            <a:avLst/>
          </a:prstGeom>
          <a:noFill/>
        </p:spPr>
        <p:txBody>
          <a:bodyPr wrap="square" rtlCol="0">
            <a:spAutoFit/>
          </a:bodyPr>
          <a:lstStyle/>
          <a:p>
            <a:r>
              <a:rPr lang="en-GB" b="1" dirty="0" smtClean="0">
                <a:solidFill>
                  <a:srgbClr val="00B050"/>
                </a:solidFill>
              </a:rPr>
              <a:t>The REQUESTED FCH Contribution</a:t>
            </a:r>
            <a:r>
              <a:rPr lang="en-GB" sz="1400" dirty="0" smtClean="0">
                <a:solidFill>
                  <a:srgbClr val="00B050"/>
                </a:solidFill>
              </a:rPr>
              <a:t> </a:t>
            </a:r>
          </a:p>
          <a:p>
            <a:r>
              <a:rPr lang="en-GB" sz="1400" dirty="0" smtClean="0">
                <a:solidFill>
                  <a:srgbClr val="002060"/>
                </a:solidFill>
              </a:rPr>
              <a:t>Comes automatically as the </a:t>
            </a:r>
            <a:r>
              <a:rPr lang="en-GB" sz="1400" b="1" dirty="0" smtClean="0">
                <a:solidFill>
                  <a:srgbClr val="002060"/>
                </a:solidFill>
              </a:rPr>
              <a:t>MAX allowable contribution  </a:t>
            </a:r>
          </a:p>
          <a:p>
            <a:r>
              <a:rPr lang="en-GB" sz="1400" dirty="0" smtClean="0">
                <a:solidFill>
                  <a:srgbClr val="002060"/>
                </a:solidFill>
              </a:rPr>
              <a:t>MODIFY as needed  !!</a:t>
            </a:r>
            <a:endParaRPr lang="en-GB" sz="1400" dirty="0">
              <a:solidFill>
                <a:srgbClr val="002060"/>
              </a:solidFill>
            </a:endParaRPr>
          </a:p>
        </p:txBody>
      </p:sp>
      <p:cxnSp>
        <p:nvCxnSpPr>
          <p:cNvPr id="13" name="Straight Arrow Connector 12"/>
          <p:cNvCxnSpPr>
            <a:stCxn id="4" idx="2"/>
            <a:endCxn id="15" idx="0"/>
          </p:cNvCxnSpPr>
          <p:nvPr/>
        </p:nvCxnSpPr>
        <p:spPr>
          <a:xfrm>
            <a:off x="5419157" y="5416983"/>
            <a:ext cx="996157" cy="52439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80546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02742" y="0"/>
            <a:ext cx="5138057" cy="812801"/>
          </a:xfrm>
        </p:spPr>
        <p:txBody>
          <a:bodyPr/>
          <a:lstStyle/>
          <a:p>
            <a:r>
              <a:rPr lang="en-GB" dirty="0" smtClean="0">
                <a:solidFill>
                  <a:srgbClr val="92D050"/>
                </a:solidFill>
              </a:rPr>
              <a:t>Use of Resources</a:t>
            </a:r>
            <a:endParaRPr lang="en-GB" dirty="0">
              <a:solidFill>
                <a:srgbClr val="92D050"/>
              </a:solidFill>
            </a:endParaRPr>
          </a:p>
        </p:txBody>
      </p:sp>
      <p:sp>
        <p:nvSpPr>
          <p:cNvPr id="4" name="Content Placeholder 3"/>
          <p:cNvSpPr>
            <a:spLocks noGrp="1"/>
          </p:cNvSpPr>
          <p:nvPr>
            <p:ph sz="half" idx="2"/>
          </p:nvPr>
        </p:nvSpPr>
        <p:spPr>
          <a:xfrm>
            <a:off x="6981372" y="1843314"/>
            <a:ext cx="2162628" cy="4746172"/>
          </a:xfrm>
        </p:spPr>
        <p:txBody>
          <a:bodyPr/>
          <a:lstStyle/>
          <a:p>
            <a:pPr marL="0" indent="0">
              <a:buNone/>
            </a:pPr>
            <a:endParaRPr lang="en-GB" sz="1600" b="1" dirty="0" smtClean="0">
              <a:solidFill>
                <a:srgbClr val="00B050"/>
              </a:solidFill>
            </a:endParaRPr>
          </a:p>
          <a:p>
            <a:pPr marL="0" indent="0">
              <a:buNone/>
            </a:pPr>
            <a:r>
              <a:rPr lang="en-GB" sz="1600" b="1" dirty="0" smtClean="0">
                <a:solidFill>
                  <a:srgbClr val="00B050"/>
                </a:solidFill>
              </a:rPr>
              <a:t>Pop-up </a:t>
            </a:r>
            <a:r>
              <a:rPr lang="en-GB" sz="1600" b="1" dirty="0">
                <a:solidFill>
                  <a:srgbClr val="00B050"/>
                </a:solidFill>
              </a:rPr>
              <a:t>Screen </a:t>
            </a:r>
            <a:r>
              <a:rPr lang="en-GB" sz="1600" dirty="0">
                <a:solidFill>
                  <a:srgbClr val="00B050"/>
                </a:solidFill>
              </a:rPr>
              <a:t>– </a:t>
            </a:r>
            <a:r>
              <a:rPr lang="en-GB" sz="1500" dirty="0">
                <a:solidFill>
                  <a:srgbClr val="002060"/>
                </a:solidFill>
              </a:rPr>
              <a:t>pls enter costs &amp; details </a:t>
            </a:r>
            <a:r>
              <a:rPr lang="en-GB" sz="1500" dirty="0" smtClean="0">
                <a:solidFill>
                  <a:srgbClr val="002060"/>
                </a:solidFill>
              </a:rPr>
              <a:t>per WP</a:t>
            </a:r>
            <a:r>
              <a:rPr lang="en-GB" sz="1500" dirty="0">
                <a:solidFill>
                  <a:srgbClr val="002060"/>
                </a:solidFill>
              </a:rPr>
              <a:t>, unit of measure, equipment  and depreciation method, </a:t>
            </a:r>
            <a:r>
              <a:rPr lang="en-GB" sz="1500" dirty="0" smtClean="0">
                <a:solidFill>
                  <a:srgbClr val="002060"/>
                </a:solidFill>
              </a:rPr>
              <a:t>consumables</a:t>
            </a:r>
            <a:r>
              <a:rPr lang="en-GB" sz="1500" dirty="0">
                <a:solidFill>
                  <a:srgbClr val="002060"/>
                </a:solidFill>
              </a:rPr>
              <a:t>, </a:t>
            </a:r>
            <a:r>
              <a:rPr lang="en-GB" sz="1500" dirty="0" smtClean="0">
                <a:solidFill>
                  <a:srgbClr val="002060"/>
                </a:solidFill>
              </a:rPr>
              <a:t>travel details.</a:t>
            </a:r>
          </a:p>
          <a:p>
            <a:pPr marL="0" indent="0">
              <a:buNone/>
            </a:pPr>
            <a:endParaRPr lang="en-GB" sz="1600" dirty="0" smtClean="0"/>
          </a:p>
          <a:p>
            <a:pPr marL="0" indent="0">
              <a:buNone/>
            </a:pPr>
            <a:r>
              <a:rPr lang="en-GB" sz="1600" b="1" u="sng" dirty="0" smtClean="0">
                <a:solidFill>
                  <a:srgbClr val="00B050"/>
                </a:solidFill>
              </a:rPr>
              <a:t>Detailed </a:t>
            </a:r>
            <a:r>
              <a:rPr lang="en-GB" sz="1600" b="1" dirty="0" smtClean="0">
                <a:solidFill>
                  <a:srgbClr val="00B050"/>
                </a:solidFill>
              </a:rPr>
              <a:t>cost breakdown - </a:t>
            </a:r>
            <a:r>
              <a:rPr lang="en-GB" sz="1500" b="1" dirty="0" smtClean="0">
                <a:solidFill>
                  <a:srgbClr val="002060"/>
                </a:solidFill>
              </a:rPr>
              <a:t>to </a:t>
            </a:r>
            <a:r>
              <a:rPr lang="en-GB" sz="1500" dirty="0" smtClean="0">
                <a:solidFill>
                  <a:srgbClr val="002060"/>
                </a:solidFill>
              </a:rPr>
              <a:t>help FCH decide on eligibility &amp; acceptability of costs, save clarification delays, &amp; facilitate payment.</a:t>
            </a:r>
          </a:p>
          <a:p>
            <a:pPr>
              <a:buFont typeface="Wingdings" pitchFamily="2" charset="2"/>
              <a:buChar char="Ø"/>
            </a:pPr>
            <a:endParaRPr lang="en-GB" sz="1600" dirty="0" smtClean="0"/>
          </a:p>
          <a:p>
            <a:pPr marL="0" indent="0">
              <a:buNone/>
            </a:pPr>
            <a:endParaRPr lang="en-GB" sz="1600" dirty="0"/>
          </a:p>
        </p:txBody>
      </p:sp>
      <p:sp>
        <p:nvSpPr>
          <p:cNvPr id="5" name="Slide Number Placeholder 4"/>
          <p:cNvSpPr>
            <a:spLocks noGrp="1"/>
          </p:cNvSpPr>
          <p:nvPr>
            <p:ph type="sldNum" sz="quarter" idx="12"/>
          </p:nvPr>
        </p:nvSpPr>
        <p:spPr/>
        <p:txBody>
          <a:bodyPr/>
          <a:lstStyle/>
          <a:p>
            <a:fld id="{27FE003E-9C97-4C9E-9B61-A505DE35E73C}" type="slidenum">
              <a:rPr lang="en-GB" smtClean="0"/>
              <a:pPr/>
              <a:t>4</a:t>
            </a:fld>
            <a:endParaRPr lang="en-GB"/>
          </a:p>
        </p:txBody>
      </p:sp>
      <p:pic>
        <p:nvPicPr>
          <p:cNvPr id="6"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87087" y="812801"/>
            <a:ext cx="7068459" cy="5908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61018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4514" y="47252"/>
            <a:ext cx="6670168" cy="809091"/>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defTabSz="457200"/>
            <a:r>
              <a:rPr lang="en-GB" sz="3600" kern="1200" dirty="0" smtClean="0">
                <a:solidFill>
                  <a:srgbClr val="00B050"/>
                </a:solidFill>
              </a:rPr>
              <a:t> </a:t>
            </a:r>
            <a:r>
              <a:rPr lang="en-GB" sz="3600" kern="1200" dirty="0" smtClean="0">
                <a:solidFill>
                  <a:srgbClr val="92D050"/>
                </a:solidFill>
              </a:rPr>
              <a:t>Form C Formalities</a:t>
            </a:r>
            <a:endParaRPr lang="en-GB" sz="3600" kern="1200" dirty="0">
              <a:solidFill>
                <a:srgbClr val="92D050"/>
              </a:solidFill>
            </a:endParaRPr>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78858"/>
            <a:ext cx="5709396" cy="5479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5254171" y="1872343"/>
            <a:ext cx="3889829" cy="4801314"/>
          </a:xfrm>
          <a:prstGeom prst="rect">
            <a:avLst/>
          </a:prstGeom>
          <a:noFill/>
        </p:spPr>
        <p:txBody>
          <a:bodyPr wrap="square" rtlCol="0">
            <a:spAutoFit/>
          </a:bodyPr>
          <a:lstStyle/>
          <a:p>
            <a:pPr marL="360000" lvl="1"/>
            <a:r>
              <a:rPr lang="en-GB" sz="1400" dirty="0" smtClean="0">
                <a:solidFill>
                  <a:srgbClr val="002060"/>
                </a:solidFill>
              </a:rPr>
              <a:t>Do not forget to declare the respective </a:t>
            </a:r>
            <a:r>
              <a:rPr lang="en-GB" sz="1400" b="1" dirty="0" smtClean="0">
                <a:solidFill>
                  <a:srgbClr val="00B050"/>
                </a:solidFill>
              </a:rPr>
              <a:t>receipts &amp; interest</a:t>
            </a:r>
            <a:r>
              <a:rPr lang="en-GB" sz="1400" dirty="0" smtClean="0">
                <a:solidFill>
                  <a:srgbClr val="00B050"/>
                </a:solidFill>
              </a:rPr>
              <a:t>.!</a:t>
            </a:r>
          </a:p>
          <a:p>
            <a:pPr marL="360000" lvl="1"/>
            <a:endParaRPr lang="en-GB" sz="1400" dirty="0" smtClean="0"/>
          </a:p>
          <a:p>
            <a:pPr marL="360000" lvl="1"/>
            <a:r>
              <a:rPr lang="en-GB" sz="1400" dirty="0" smtClean="0">
                <a:solidFill>
                  <a:srgbClr val="002060"/>
                </a:solidFill>
              </a:rPr>
              <a:t>Do not forget to specify if </a:t>
            </a:r>
            <a:r>
              <a:rPr lang="en-GB" sz="1400" b="1" dirty="0" smtClean="0">
                <a:solidFill>
                  <a:srgbClr val="00B050"/>
                </a:solidFill>
              </a:rPr>
              <a:t>Average personnel costs</a:t>
            </a:r>
            <a:r>
              <a:rPr lang="en-GB" sz="1400" dirty="0" smtClean="0"/>
              <a:t> </a:t>
            </a:r>
            <a:r>
              <a:rPr lang="en-GB" sz="1400" dirty="0" smtClean="0">
                <a:solidFill>
                  <a:srgbClr val="002060"/>
                </a:solidFill>
              </a:rPr>
              <a:t>used – based on </a:t>
            </a:r>
            <a:r>
              <a:rPr lang="en-GB" sz="1400" dirty="0">
                <a:solidFill>
                  <a:srgbClr val="002060"/>
                </a:solidFill>
              </a:rPr>
              <a:t> </a:t>
            </a:r>
            <a:r>
              <a:rPr lang="en-GB" sz="1400" dirty="0" smtClean="0"/>
              <a:t>:</a:t>
            </a:r>
          </a:p>
          <a:p>
            <a:pPr marL="702900" lvl="1" indent="-342900">
              <a:buAutoNum type="arabicParenR"/>
            </a:pPr>
            <a:r>
              <a:rPr lang="en-GB" sz="1400" b="1" dirty="0" smtClean="0">
                <a:solidFill>
                  <a:srgbClr val="00B050"/>
                </a:solidFill>
              </a:rPr>
              <a:t>CoM</a:t>
            </a:r>
            <a:r>
              <a:rPr lang="en-GB" sz="1400" dirty="0" smtClean="0"/>
              <a:t> (</a:t>
            </a:r>
            <a:r>
              <a:rPr lang="en-GB" sz="1200" dirty="0" smtClean="0">
                <a:solidFill>
                  <a:srgbClr val="002060"/>
                </a:solidFill>
              </a:rPr>
              <a:t>Certificate on methodology (Form E</a:t>
            </a:r>
            <a:r>
              <a:rPr lang="en-GB" sz="1400" dirty="0" smtClean="0">
                <a:solidFill>
                  <a:srgbClr val="002060"/>
                </a:solidFill>
              </a:rPr>
              <a:t>) </a:t>
            </a:r>
            <a:r>
              <a:rPr lang="en-GB" sz="1400" dirty="0" smtClean="0"/>
              <a:t>or  </a:t>
            </a:r>
            <a:r>
              <a:rPr lang="en-GB" sz="1400" b="1" dirty="0" err="1" smtClean="0">
                <a:solidFill>
                  <a:srgbClr val="00B050"/>
                </a:solidFill>
              </a:rPr>
              <a:t>CoMAV</a:t>
            </a:r>
            <a:r>
              <a:rPr lang="en-GB" sz="1400" dirty="0" smtClean="0"/>
              <a:t> </a:t>
            </a:r>
            <a:r>
              <a:rPr lang="en-GB" sz="1400" dirty="0" smtClean="0">
                <a:solidFill>
                  <a:srgbClr val="002060"/>
                </a:solidFill>
              </a:rPr>
              <a:t>(</a:t>
            </a:r>
            <a:r>
              <a:rPr lang="en-GB" sz="1200" dirty="0" smtClean="0">
                <a:solidFill>
                  <a:srgbClr val="002060"/>
                </a:solidFill>
              </a:rPr>
              <a:t>Certificate on Methodology for Average personnel costs), or </a:t>
            </a:r>
            <a:r>
              <a:rPr lang="en-GB" sz="1200" dirty="0">
                <a:solidFill>
                  <a:srgbClr val="002060"/>
                </a:solidFill>
              </a:rPr>
              <a:t> </a:t>
            </a:r>
            <a:endParaRPr lang="en-GB" sz="1200" dirty="0" smtClean="0">
              <a:solidFill>
                <a:srgbClr val="002060"/>
              </a:solidFill>
            </a:endParaRPr>
          </a:p>
          <a:p>
            <a:pPr marL="702900" lvl="1" indent="-342900">
              <a:buAutoNum type="arabicParenR"/>
            </a:pPr>
            <a:r>
              <a:rPr lang="en-GB" sz="1400" dirty="0" smtClean="0"/>
              <a:t>by </a:t>
            </a:r>
            <a:r>
              <a:rPr lang="en-GB" sz="1400" b="1" dirty="0" smtClean="0">
                <a:solidFill>
                  <a:srgbClr val="00B050"/>
                </a:solidFill>
              </a:rPr>
              <a:t>meeting the respective criteria </a:t>
            </a:r>
            <a:r>
              <a:rPr lang="en-GB" sz="1400" dirty="0" smtClean="0">
                <a:solidFill>
                  <a:srgbClr val="002060"/>
                </a:solidFill>
              </a:rPr>
              <a:t>as specified in Art.II.14.1.</a:t>
            </a:r>
          </a:p>
          <a:p>
            <a:pPr marL="360000" lvl="1"/>
            <a:endParaRPr lang="en-GB" sz="1400" dirty="0" smtClean="0"/>
          </a:p>
          <a:p>
            <a:pPr marL="360000" lvl="1"/>
            <a:r>
              <a:rPr lang="en-GB" sz="1400" dirty="0" smtClean="0">
                <a:solidFill>
                  <a:srgbClr val="002060"/>
                </a:solidFill>
              </a:rPr>
              <a:t>Ensure that the Form C is signed by the </a:t>
            </a:r>
            <a:r>
              <a:rPr lang="en-GB" sz="1400" b="1" dirty="0" smtClean="0">
                <a:solidFill>
                  <a:srgbClr val="00B050"/>
                </a:solidFill>
              </a:rPr>
              <a:t>Authorised Representative (AR) </a:t>
            </a:r>
            <a:r>
              <a:rPr lang="en-GB" sz="1400" dirty="0" smtClean="0">
                <a:solidFill>
                  <a:srgbClr val="002060"/>
                </a:solidFill>
              </a:rPr>
              <a:t>or enclose a delegation letter if signed by another person.</a:t>
            </a:r>
          </a:p>
          <a:p>
            <a:pPr marL="360000" lvl="1"/>
            <a:endParaRPr lang="en-GB" sz="1400" dirty="0" smtClean="0"/>
          </a:p>
          <a:p>
            <a:pPr marL="360000" lvl="1"/>
            <a:r>
              <a:rPr lang="en-GB" sz="1400" b="1" dirty="0" smtClean="0">
                <a:solidFill>
                  <a:srgbClr val="00B050"/>
                </a:solidFill>
              </a:rPr>
              <a:t>Date and stamp </a:t>
            </a:r>
            <a:r>
              <a:rPr lang="en-GB" sz="1400" dirty="0" smtClean="0">
                <a:solidFill>
                  <a:srgbClr val="002060"/>
                </a:solidFill>
              </a:rPr>
              <a:t>the  Form C.</a:t>
            </a:r>
          </a:p>
          <a:p>
            <a:pPr marL="360000" lvl="1"/>
            <a:endParaRPr lang="en-GB" sz="1400" dirty="0" smtClean="0"/>
          </a:p>
          <a:p>
            <a:pPr marL="360000" lvl="1"/>
            <a:endParaRPr lang="en-GB" sz="1400" dirty="0" smtClean="0"/>
          </a:p>
          <a:p>
            <a:pPr marL="360000" lvl="1"/>
            <a:r>
              <a:rPr lang="en-GB" sz="1400" dirty="0" smtClean="0">
                <a:solidFill>
                  <a:srgbClr val="002060"/>
                </a:solidFill>
              </a:rPr>
              <a:t>Justify missing </a:t>
            </a:r>
            <a:r>
              <a:rPr lang="en-GB" sz="1400" b="1" dirty="0" smtClean="0">
                <a:solidFill>
                  <a:srgbClr val="00B050"/>
                </a:solidFill>
              </a:rPr>
              <a:t>stamp</a:t>
            </a:r>
            <a:r>
              <a:rPr lang="en-GB" sz="1400" dirty="0" smtClean="0">
                <a:solidFill>
                  <a:srgbClr val="00B050"/>
                </a:solidFill>
              </a:rPr>
              <a:t> </a:t>
            </a:r>
            <a:r>
              <a:rPr lang="en-GB" sz="1400" dirty="0" smtClean="0"/>
              <a:t>- </a:t>
            </a:r>
            <a:r>
              <a:rPr lang="en-GB" sz="1400" dirty="0" smtClean="0">
                <a:solidFill>
                  <a:srgbClr val="002060"/>
                </a:solidFill>
              </a:rPr>
              <a:t>If no stamp used in normal business operations</a:t>
            </a:r>
          </a:p>
          <a:p>
            <a:pPr marL="360000" lvl="1"/>
            <a:endParaRPr lang="en-GB" sz="1400" dirty="0" smtClean="0"/>
          </a:p>
        </p:txBody>
      </p:sp>
      <p:pic>
        <p:nvPicPr>
          <p:cNvPr id="17" name="Picture 4" descr="C:\Users\requean\AppData\Local\Microsoft\Windows\Temporary Internet Files\Content.IE5\PN37ILQ6\MC90043475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41374" y="5506985"/>
            <a:ext cx="345417" cy="3454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4769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2862" y="0"/>
            <a:ext cx="6466901" cy="1200839"/>
          </a:xfrm>
        </p:spPr>
        <p:txBody>
          <a:bodyPr/>
          <a:lstStyle/>
          <a:p>
            <a:r>
              <a:rPr lang="en-GB" sz="2800" b="1" dirty="0">
                <a:solidFill>
                  <a:srgbClr val="92D050"/>
                </a:solidFill>
              </a:rPr>
              <a:t>Common Issues of Costs eligibility</a:t>
            </a:r>
            <a:endParaRPr lang="en-US" sz="2800" b="1" dirty="0">
              <a:solidFill>
                <a:srgbClr val="92D050"/>
              </a:solidFill>
            </a:endParaRPr>
          </a:p>
        </p:txBody>
      </p:sp>
      <p:sp>
        <p:nvSpPr>
          <p:cNvPr id="3" name="Slide Number Placeholder 2"/>
          <p:cNvSpPr>
            <a:spLocks noGrp="1"/>
          </p:cNvSpPr>
          <p:nvPr>
            <p:ph type="sldNum" sz="quarter" idx="12"/>
          </p:nvPr>
        </p:nvSpPr>
        <p:spPr/>
        <p:txBody>
          <a:bodyPr/>
          <a:lstStyle/>
          <a:p>
            <a:fld id="{E265A0C7-01B3-47E9-91EE-F3C2E5946D14}" type="slidenum">
              <a:rPr lang="en-GB" smtClean="0">
                <a:solidFill>
                  <a:srgbClr val="000000"/>
                </a:solidFill>
              </a:rPr>
              <a:pPr/>
              <a:t>6</a:t>
            </a:fld>
            <a:endParaRPr lang="en-GB">
              <a:solidFill>
                <a:srgbClr val="000000"/>
              </a:solidFill>
            </a:endParaRPr>
          </a:p>
        </p:txBody>
      </p:sp>
      <p:sp>
        <p:nvSpPr>
          <p:cNvPr id="4" name="Rectangle 3"/>
          <p:cNvSpPr/>
          <p:nvPr/>
        </p:nvSpPr>
        <p:spPr>
          <a:xfrm>
            <a:off x="661012" y="1938969"/>
            <a:ext cx="7436386" cy="769441"/>
          </a:xfrm>
          <a:prstGeom prst="rect">
            <a:avLst/>
          </a:prstGeom>
        </p:spPr>
        <p:txBody>
          <a:bodyPr wrap="square">
            <a:spAutoFit/>
          </a:bodyPr>
          <a:lstStyle/>
          <a:p>
            <a:r>
              <a:rPr lang="en-GB" sz="2600" dirty="0" smtClean="0">
                <a:solidFill>
                  <a:srgbClr val="000000"/>
                </a:solidFill>
              </a:rPr>
              <a:t/>
            </a:r>
            <a:br>
              <a:rPr lang="en-GB" sz="2600" dirty="0" smtClean="0">
                <a:solidFill>
                  <a:srgbClr val="000000"/>
                </a:solidFill>
              </a:rPr>
            </a:br>
            <a:endParaRPr lang="en-US" dirty="0">
              <a:solidFill>
                <a:srgbClr val="000000"/>
              </a:solidFill>
            </a:endParaRPr>
          </a:p>
        </p:txBody>
      </p:sp>
      <p:sp>
        <p:nvSpPr>
          <p:cNvPr id="6" name="Rectangle 5"/>
          <p:cNvSpPr/>
          <p:nvPr/>
        </p:nvSpPr>
        <p:spPr>
          <a:xfrm>
            <a:off x="116114" y="1509486"/>
            <a:ext cx="8873649" cy="4918269"/>
          </a:xfrm>
          <a:prstGeom prst="rect">
            <a:avLst/>
          </a:prstGeom>
        </p:spPr>
        <p:txBody>
          <a:bodyPr wrap="square">
            <a:spAutoFit/>
          </a:bodyPr>
          <a:lstStyle/>
          <a:p>
            <a:pPr marL="457200" indent="-457200">
              <a:lnSpc>
                <a:spcPct val="80000"/>
              </a:lnSpc>
              <a:buClr>
                <a:srgbClr val="333399"/>
              </a:buClr>
              <a:buFont typeface="Wingdings" pitchFamily="2" charset="2"/>
              <a:buNone/>
            </a:pPr>
            <a:r>
              <a:rPr lang="en-GB" sz="2000" dirty="0" smtClean="0">
                <a:solidFill>
                  <a:srgbClr val="FF0000"/>
                </a:solidFill>
              </a:rPr>
              <a:t>Basic Rule: All costs claimed should be based on the </a:t>
            </a:r>
            <a:r>
              <a:rPr lang="en-GB" sz="2000" b="1" dirty="0" smtClean="0">
                <a:solidFill>
                  <a:srgbClr val="FF0000"/>
                </a:solidFill>
              </a:rPr>
              <a:t>actual costs </a:t>
            </a:r>
            <a:r>
              <a:rPr lang="en-GB" sz="2000" dirty="0" smtClean="0">
                <a:solidFill>
                  <a:srgbClr val="FF0000"/>
                </a:solidFill>
              </a:rPr>
              <a:t>incurred</a:t>
            </a:r>
            <a:r>
              <a:rPr lang="en-GB" sz="2000" dirty="0" smtClean="0">
                <a:solidFill>
                  <a:srgbClr val="002060"/>
                </a:solidFill>
              </a:rPr>
              <a:t>:</a:t>
            </a:r>
          </a:p>
          <a:p>
            <a:pPr marL="457200" indent="-457200">
              <a:lnSpc>
                <a:spcPct val="80000"/>
              </a:lnSpc>
            </a:pPr>
            <a:endParaRPr lang="en-GB" dirty="0" smtClean="0">
              <a:solidFill>
                <a:srgbClr val="002060"/>
              </a:solidFill>
            </a:endParaRPr>
          </a:p>
          <a:p>
            <a:pPr marL="457200" indent="-457200">
              <a:lnSpc>
                <a:spcPct val="80000"/>
              </a:lnSpc>
              <a:buClr>
                <a:srgbClr val="333399"/>
              </a:buClr>
              <a:buFont typeface="Wingdings" pitchFamily="2" charset="2"/>
              <a:buChar char="Ø"/>
            </a:pPr>
            <a:r>
              <a:rPr lang="en-GB" sz="1600" b="1" dirty="0" smtClean="0">
                <a:solidFill>
                  <a:srgbClr val="00B050"/>
                </a:solidFill>
              </a:rPr>
              <a:t>Supported by proper documentation  </a:t>
            </a:r>
            <a:r>
              <a:rPr lang="en-GB" sz="1600" dirty="0" smtClean="0">
                <a:solidFill>
                  <a:srgbClr val="002060"/>
                </a:solidFill>
              </a:rPr>
              <a:t>- auditable / to be kept 5 years after end of project</a:t>
            </a:r>
          </a:p>
          <a:p>
            <a:pPr marL="457200" indent="-457200">
              <a:lnSpc>
                <a:spcPct val="80000"/>
              </a:lnSpc>
              <a:buClr>
                <a:srgbClr val="333399"/>
              </a:buClr>
              <a:buFont typeface="Wingdings" pitchFamily="2" charset="2"/>
              <a:buChar char="Ø"/>
            </a:pPr>
            <a:endParaRPr lang="en-GB" sz="1600" dirty="0" smtClean="0">
              <a:solidFill>
                <a:srgbClr val="002060"/>
              </a:solidFill>
            </a:endParaRPr>
          </a:p>
          <a:p>
            <a:pPr marL="457200" indent="-457200">
              <a:lnSpc>
                <a:spcPct val="80000"/>
              </a:lnSpc>
              <a:buClr>
                <a:srgbClr val="333399"/>
              </a:buClr>
              <a:buFont typeface="Wingdings" pitchFamily="2" charset="2"/>
              <a:buChar char="Ø"/>
            </a:pPr>
            <a:r>
              <a:rPr lang="en-GB" altLang="en-US" sz="1600" dirty="0">
                <a:solidFill>
                  <a:srgbClr val="002060"/>
                </a:solidFill>
              </a:rPr>
              <a:t>Used for the sole purpose of achieving the objectives of </a:t>
            </a:r>
            <a:r>
              <a:rPr lang="en-GB" sz="1600" dirty="0" smtClean="0">
                <a:solidFill>
                  <a:srgbClr val="00B050"/>
                </a:solidFill>
              </a:rPr>
              <a:t>the specific project – </a:t>
            </a:r>
          </a:p>
          <a:p>
            <a:pPr marL="457200" indent="-457200">
              <a:lnSpc>
                <a:spcPct val="80000"/>
              </a:lnSpc>
              <a:buClr>
                <a:srgbClr val="333399"/>
              </a:buClr>
              <a:buFont typeface="Wingdings" pitchFamily="2" charset="2"/>
              <a:buChar char="Ø"/>
            </a:pPr>
            <a:endParaRPr lang="en-GB" dirty="0" smtClean="0">
              <a:solidFill>
                <a:srgbClr val="002060"/>
              </a:solidFill>
            </a:endParaRPr>
          </a:p>
          <a:p>
            <a:pPr marL="457200" indent="-457200">
              <a:lnSpc>
                <a:spcPct val="80000"/>
              </a:lnSpc>
              <a:buClr>
                <a:srgbClr val="333399"/>
              </a:buClr>
              <a:buFont typeface="Wingdings" pitchFamily="2" charset="2"/>
              <a:buChar char="Ø"/>
            </a:pPr>
            <a:r>
              <a:rPr lang="en-GB" sz="1600" b="1" dirty="0" smtClean="0">
                <a:solidFill>
                  <a:srgbClr val="00B050"/>
                </a:solidFill>
              </a:rPr>
              <a:t>NOT</a:t>
            </a:r>
            <a:r>
              <a:rPr lang="en-GB" sz="1600" dirty="0" smtClean="0">
                <a:solidFill>
                  <a:srgbClr val="00B050"/>
                </a:solidFill>
              </a:rPr>
              <a:t> budgeted or estimated rounded amount</a:t>
            </a:r>
            <a:r>
              <a:rPr lang="en-GB" sz="1600" dirty="0" smtClean="0">
                <a:solidFill>
                  <a:srgbClr val="002060"/>
                </a:solidFill>
              </a:rPr>
              <a:t>s –  to be actual costs, at min.  based on the latest information available, and later adjusted based on real costs</a:t>
            </a:r>
            <a:r>
              <a:rPr lang="en-GB" dirty="0" smtClean="0">
                <a:solidFill>
                  <a:srgbClr val="002060"/>
                </a:solidFill>
              </a:rPr>
              <a:t>. </a:t>
            </a:r>
          </a:p>
          <a:p>
            <a:pPr marL="457200" indent="-457200">
              <a:lnSpc>
                <a:spcPct val="80000"/>
              </a:lnSpc>
              <a:buClr>
                <a:srgbClr val="333399"/>
              </a:buClr>
              <a:buFont typeface="Wingdings" pitchFamily="2" charset="2"/>
              <a:buChar char="Ø"/>
            </a:pPr>
            <a:endParaRPr lang="en-GB" sz="1600" b="1" dirty="0">
              <a:solidFill>
                <a:srgbClr val="002060"/>
              </a:solidFill>
            </a:endParaRPr>
          </a:p>
          <a:p>
            <a:pPr marL="457200" indent="-457200">
              <a:lnSpc>
                <a:spcPct val="80000"/>
              </a:lnSpc>
              <a:buClr>
                <a:srgbClr val="333399"/>
              </a:buClr>
              <a:buFont typeface="Wingdings" pitchFamily="2" charset="2"/>
              <a:buChar char="Ø"/>
            </a:pPr>
            <a:r>
              <a:rPr lang="en-GB" sz="1600" b="1" dirty="0" smtClean="0">
                <a:solidFill>
                  <a:srgbClr val="00B050"/>
                </a:solidFill>
              </a:rPr>
              <a:t>Average </a:t>
            </a:r>
            <a:r>
              <a:rPr lang="en-GB" sz="1600" b="1" dirty="0">
                <a:solidFill>
                  <a:srgbClr val="00B050"/>
                </a:solidFill>
              </a:rPr>
              <a:t>personnel costs </a:t>
            </a:r>
            <a:r>
              <a:rPr lang="en-GB" sz="1600" b="1" dirty="0">
                <a:solidFill>
                  <a:srgbClr val="002060"/>
                </a:solidFill>
              </a:rPr>
              <a:t>– b</a:t>
            </a:r>
            <a:r>
              <a:rPr lang="en-GB" sz="1600" dirty="0">
                <a:solidFill>
                  <a:srgbClr val="002060"/>
                </a:solidFill>
              </a:rPr>
              <a:t>ased  on 1) CoM (Certificate on </a:t>
            </a:r>
            <a:r>
              <a:rPr lang="en-GB" sz="1600" dirty="0" smtClean="0">
                <a:solidFill>
                  <a:srgbClr val="002060"/>
                </a:solidFill>
              </a:rPr>
              <a:t>Methodology</a:t>
            </a:r>
            <a:r>
              <a:rPr lang="en-GB" sz="1600" dirty="0">
                <a:solidFill>
                  <a:srgbClr val="002060"/>
                </a:solidFill>
              </a:rPr>
              <a:t>) or </a:t>
            </a:r>
            <a:r>
              <a:rPr lang="en-GB" sz="1600" dirty="0" err="1">
                <a:solidFill>
                  <a:srgbClr val="002060"/>
                </a:solidFill>
              </a:rPr>
              <a:t>CoMAV</a:t>
            </a:r>
            <a:r>
              <a:rPr lang="en-GB" sz="1600" dirty="0">
                <a:solidFill>
                  <a:srgbClr val="002060"/>
                </a:solidFill>
              </a:rPr>
              <a:t> (</a:t>
            </a:r>
            <a:r>
              <a:rPr lang="en-GB" sz="1600" dirty="0" smtClean="0">
                <a:solidFill>
                  <a:srgbClr val="002060"/>
                </a:solidFill>
              </a:rPr>
              <a:t>CoM </a:t>
            </a:r>
            <a:r>
              <a:rPr lang="en-GB" sz="1600" dirty="0">
                <a:solidFill>
                  <a:srgbClr val="002060"/>
                </a:solidFill>
              </a:rPr>
              <a:t>for Average Pers. costs), or 2) </a:t>
            </a:r>
            <a:r>
              <a:rPr lang="en-GB" sz="1600" dirty="0" smtClean="0">
                <a:solidFill>
                  <a:srgbClr val="002060"/>
                </a:solidFill>
              </a:rPr>
              <a:t>compliance with  </a:t>
            </a:r>
            <a:r>
              <a:rPr lang="en-GB" sz="1600" dirty="0">
                <a:solidFill>
                  <a:srgbClr val="002060"/>
                </a:solidFill>
              </a:rPr>
              <a:t>Art. II.14 criteria</a:t>
            </a:r>
          </a:p>
          <a:p>
            <a:pPr marL="457200" indent="-457200">
              <a:lnSpc>
                <a:spcPct val="80000"/>
              </a:lnSpc>
              <a:buClr>
                <a:srgbClr val="333399"/>
              </a:buClr>
              <a:buFont typeface="Wingdings" pitchFamily="2" charset="2"/>
              <a:buChar char="Ø"/>
            </a:pPr>
            <a:endParaRPr lang="en-GB" dirty="0" smtClean="0">
              <a:solidFill>
                <a:srgbClr val="002060"/>
              </a:solidFill>
            </a:endParaRPr>
          </a:p>
          <a:p>
            <a:pPr marL="457200" indent="-457200">
              <a:lnSpc>
                <a:spcPct val="80000"/>
              </a:lnSpc>
              <a:buClr>
                <a:srgbClr val="333399"/>
              </a:buClr>
              <a:buFont typeface="Wingdings" pitchFamily="2" charset="2"/>
              <a:buChar char="Ø"/>
            </a:pPr>
            <a:r>
              <a:rPr lang="en-GB" sz="1600" b="1" dirty="0" smtClean="0">
                <a:solidFill>
                  <a:srgbClr val="00B050"/>
                </a:solidFill>
              </a:rPr>
              <a:t>Incurred during the reporting pe</a:t>
            </a:r>
            <a:r>
              <a:rPr lang="en-GB" sz="1600" dirty="0" smtClean="0">
                <a:solidFill>
                  <a:srgbClr val="00B050"/>
                </a:solidFill>
              </a:rPr>
              <a:t>riod </a:t>
            </a:r>
            <a:r>
              <a:rPr lang="en-GB" sz="1600" dirty="0" smtClean="0">
                <a:solidFill>
                  <a:srgbClr val="002060"/>
                </a:solidFill>
              </a:rPr>
              <a:t>– or pro-rated for the reporting period</a:t>
            </a:r>
            <a:r>
              <a:rPr lang="en-GB" dirty="0" smtClean="0">
                <a:solidFill>
                  <a:srgbClr val="002060"/>
                </a:solidFill>
              </a:rPr>
              <a:t>.</a:t>
            </a:r>
          </a:p>
          <a:p>
            <a:pPr marL="457200" indent="-457200">
              <a:lnSpc>
                <a:spcPct val="80000"/>
              </a:lnSpc>
              <a:buClr>
                <a:srgbClr val="333399"/>
              </a:buClr>
              <a:buFont typeface="Wingdings" pitchFamily="2" charset="2"/>
              <a:buChar char="Ø"/>
            </a:pPr>
            <a:endParaRPr lang="en-GB" dirty="0">
              <a:solidFill>
                <a:srgbClr val="002060"/>
              </a:solidFill>
            </a:endParaRPr>
          </a:p>
          <a:p>
            <a:pPr marL="457200" indent="-457200">
              <a:lnSpc>
                <a:spcPct val="80000"/>
              </a:lnSpc>
              <a:buClr>
                <a:srgbClr val="333399"/>
              </a:buClr>
              <a:buFont typeface="Wingdings" pitchFamily="2" charset="2"/>
              <a:buChar char="Ø"/>
            </a:pPr>
            <a:r>
              <a:rPr lang="en-GB" sz="1600" b="1" dirty="0" smtClean="0">
                <a:solidFill>
                  <a:srgbClr val="00B050"/>
                </a:solidFill>
              </a:rPr>
              <a:t>VAT shall be excluded from </a:t>
            </a:r>
            <a:r>
              <a:rPr lang="en-GB" sz="1600" dirty="0" smtClean="0">
                <a:solidFill>
                  <a:srgbClr val="002060"/>
                </a:solidFill>
              </a:rPr>
              <a:t>all costs, depreciation rules to be followed.</a:t>
            </a:r>
          </a:p>
          <a:p>
            <a:pPr marL="457200" indent="-457200">
              <a:lnSpc>
                <a:spcPct val="80000"/>
              </a:lnSpc>
              <a:buClr>
                <a:srgbClr val="333399"/>
              </a:buClr>
              <a:buFont typeface="Wingdings" pitchFamily="2" charset="2"/>
              <a:buChar char="Ø"/>
            </a:pPr>
            <a:endParaRPr lang="en-GB" dirty="0">
              <a:solidFill>
                <a:srgbClr val="002060"/>
              </a:solidFill>
            </a:endParaRPr>
          </a:p>
          <a:p>
            <a:pPr marL="457200" indent="-457200">
              <a:lnSpc>
                <a:spcPct val="80000"/>
              </a:lnSpc>
              <a:buClr>
                <a:srgbClr val="333399"/>
              </a:buClr>
              <a:buFont typeface="Wingdings" pitchFamily="2" charset="2"/>
              <a:buChar char="Ø"/>
            </a:pPr>
            <a:r>
              <a:rPr lang="en-GB" sz="1600" dirty="0" smtClean="0">
                <a:solidFill>
                  <a:srgbClr val="002060"/>
                </a:solidFill>
              </a:rPr>
              <a:t>I</a:t>
            </a:r>
            <a:r>
              <a:rPr lang="en-GB" altLang="en-US" sz="1600" dirty="0" smtClean="0">
                <a:solidFill>
                  <a:srgbClr val="002060"/>
                </a:solidFill>
              </a:rPr>
              <a:t>n </a:t>
            </a:r>
            <a:r>
              <a:rPr lang="en-GB" altLang="en-US" sz="1600" dirty="0">
                <a:solidFill>
                  <a:srgbClr val="002060"/>
                </a:solidFill>
              </a:rPr>
              <a:t>accordance with usual accounting and management principles </a:t>
            </a:r>
            <a:endParaRPr lang="en-GB" altLang="en-US" sz="1600" dirty="0" smtClean="0">
              <a:solidFill>
                <a:srgbClr val="002060"/>
              </a:solidFill>
            </a:endParaRPr>
          </a:p>
          <a:p>
            <a:pPr marL="457200" indent="-457200">
              <a:lnSpc>
                <a:spcPct val="80000"/>
              </a:lnSpc>
              <a:buClr>
                <a:srgbClr val="333399"/>
              </a:buClr>
              <a:buFont typeface="Wingdings" pitchFamily="2" charset="2"/>
              <a:buChar char="Ø"/>
            </a:pPr>
            <a:endParaRPr lang="en-GB" altLang="en-US" sz="1600" dirty="0" smtClean="0">
              <a:solidFill>
                <a:srgbClr val="002060"/>
              </a:solidFill>
            </a:endParaRPr>
          </a:p>
          <a:p>
            <a:pPr marL="457200" indent="-457200">
              <a:lnSpc>
                <a:spcPct val="80000"/>
              </a:lnSpc>
              <a:buClr>
                <a:srgbClr val="333399"/>
              </a:buClr>
              <a:buFont typeface="Wingdings" pitchFamily="2" charset="2"/>
              <a:buChar char="Ø"/>
            </a:pPr>
            <a:r>
              <a:rPr lang="en-GB" altLang="en-US" sz="1600" dirty="0" smtClean="0">
                <a:solidFill>
                  <a:srgbClr val="002060"/>
                </a:solidFill>
              </a:rPr>
              <a:t>Recorded </a:t>
            </a:r>
            <a:r>
              <a:rPr lang="en-GB" altLang="en-US" sz="1600" dirty="0">
                <a:solidFill>
                  <a:srgbClr val="002060"/>
                </a:solidFill>
              </a:rPr>
              <a:t>in the accounts of </a:t>
            </a:r>
            <a:r>
              <a:rPr lang="en-GB" altLang="en-US" sz="1600" dirty="0" smtClean="0">
                <a:solidFill>
                  <a:srgbClr val="002060"/>
                </a:solidFill>
              </a:rPr>
              <a:t>beneficiary</a:t>
            </a:r>
          </a:p>
          <a:p>
            <a:pPr marL="457200" indent="-457200">
              <a:lnSpc>
                <a:spcPct val="80000"/>
              </a:lnSpc>
              <a:buClr>
                <a:srgbClr val="333399"/>
              </a:buClr>
              <a:buFont typeface="Wingdings" pitchFamily="2" charset="2"/>
              <a:buChar char="Ø"/>
            </a:pPr>
            <a:endParaRPr lang="en-GB" altLang="en-US" sz="1600" dirty="0" smtClean="0">
              <a:solidFill>
                <a:srgbClr val="002060"/>
              </a:solidFill>
            </a:endParaRPr>
          </a:p>
          <a:p>
            <a:pPr marL="457200" indent="-457200">
              <a:lnSpc>
                <a:spcPct val="80000"/>
              </a:lnSpc>
              <a:buClr>
                <a:srgbClr val="333399"/>
              </a:buClr>
              <a:buFont typeface="Wingdings" pitchFamily="2" charset="2"/>
              <a:buChar char="Ø"/>
            </a:pPr>
            <a:r>
              <a:rPr lang="en-GB" altLang="en-US" sz="1600" dirty="0" smtClean="0">
                <a:solidFill>
                  <a:srgbClr val="002060"/>
                </a:solidFill>
              </a:rPr>
              <a:t>Used </a:t>
            </a:r>
            <a:r>
              <a:rPr lang="en-GB" altLang="en-US" sz="1600" dirty="0">
                <a:solidFill>
                  <a:srgbClr val="002060"/>
                </a:solidFill>
              </a:rPr>
              <a:t>for the sole purpose of achieving the objectives of the project</a:t>
            </a:r>
          </a:p>
          <a:p>
            <a:pPr marL="457200" indent="-457200">
              <a:lnSpc>
                <a:spcPct val="80000"/>
              </a:lnSpc>
              <a:buClr>
                <a:srgbClr val="333399"/>
              </a:buClr>
              <a:buFont typeface="Wingdings" pitchFamily="2" charset="2"/>
              <a:buChar char="Ø"/>
            </a:pPr>
            <a:endParaRPr lang="en-GB" dirty="0" smtClean="0">
              <a:solidFill>
                <a:srgbClr val="002060"/>
              </a:solidFill>
            </a:endParaRPr>
          </a:p>
          <a:p>
            <a:pPr marL="457200" indent="-457200">
              <a:lnSpc>
                <a:spcPct val="80000"/>
              </a:lnSpc>
              <a:buClr>
                <a:srgbClr val="333399"/>
              </a:buClr>
              <a:buFont typeface="Wingdings" pitchFamily="2" charset="2"/>
              <a:buChar char="Ø"/>
            </a:pPr>
            <a:r>
              <a:rPr lang="en-GB" sz="2000" dirty="0" smtClean="0">
                <a:solidFill>
                  <a:srgbClr val="002060"/>
                </a:solidFill>
              </a:rPr>
              <a:t>In a nutshell               shall be </a:t>
            </a:r>
            <a:r>
              <a:rPr lang="en-GB" sz="2000" b="1" dirty="0" smtClean="0">
                <a:solidFill>
                  <a:srgbClr val="00B050"/>
                </a:solidFill>
              </a:rPr>
              <a:t>eligible</a:t>
            </a:r>
            <a:r>
              <a:rPr lang="en-GB" sz="2000" dirty="0" smtClean="0">
                <a:solidFill>
                  <a:srgbClr val="00B050"/>
                </a:solidFill>
              </a:rPr>
              <a:t> -</a:t>
            </a:r>
            <a:r>
              <a:rPr lang="en-GB" sz="2000" dirty="0" smtClean="0">
                <a:solidFill>
                  <a:srgbClr val="002060"/>
                </a:solidFill>
              </a:rPr>
              <a:t> ........... </a:t>
            </a:r>
          </a:p>
        </p:txBody>
      </p:sp>
      <p:pic>
        <p:nvPicPr>
          <p:cNvPr id="7" name="Picture 4" descr="C:\Users\requean\AppData\Local\Microsoft\Windows\Temporary Internet Files\Content.IE5\PN37ILQ6\MC90043475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536011" y="473210"/>
            <a:ext cx="742264" cy="862104"/>
          </a:xfrm>
          <a:prstGeom prst="rect">
            <a:avLst/>
          </a:prstGeom>
          <a:noFill/>
          <a:extLst>
            <a:ext uri="{909E8E84-426E-40DD-AFC4-6F175D3DCCD1}">
              <a14:hiddenFill xmlns:a14="http://schemas.microsoft.com/office/drawing/2010/main">
                <a:solidFill>
                  <a:srgbClr val="FFFFFF"/>
                </a:solidFill>
              </a14:hiddenFill>
            </a:ext>
          </a:extLst>
        </p:spPr>
      </p:pic>
      <p:sp>
        <p:nvSpPr>
          <p:cNvPr id="9" name="Right Arrow 8"/>
          <p:cNvSpPr/>
          <p:nvPr/>
        </p:nvSpPr>
        <p:spPr>
          <a:xfrm>
            <a:off x="2162629" y="5876223"/>
            <a:ext cx="850396" cy="596436"/>
          </a:xfrm>
          <a:prstGeom prst="rightArrow">
            <a:avLst>
              <a:gd name="adj1" fmla="val 50000"/>
              <a:gd name="adj2" fmla="val 5124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40404350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EDC11D4-F67F-452F-825C-465646B9549B}" type="slidenum">
              <a:rPr lang="en-GB" smtClean="0">
                <a:solidFill>
                  <a:srgbClr val="000000"/>
                </a:solidFill>
              </a:rPr>
              <a:pPr/>
              <a:t>7</a:t>
            </a:fld>
            <a:endParaRPr lang="en-GB">
              <a:solidFill>
                <a:srgbClr val="000000"/>
              </a:solidFill>
            </a:endParaRPr>
          </a:p>
        </p:txBody>
      </p:sp>
      <p:sp>
        <p:nvSpPr>
          <p:cNvPr id="3" name="Rectangle 2"/>
          <p:cNvSpPr/>
          <p:nvPr/>
        </p:nvSpPr>
        <p:spPr>
          <a:xfrm>
            <a:off x="217714" y="1654629"/>
            <a:ext cx="8824686" cy="4985980"/>
          </a:xfrm>
          <a:prstGeom prst="rect">
            <a:avLst/>
          </a:prstGeom>
        </p:spPr>
        <p:txBody>
          <a:bodyPr wrap="square">
            <a:spAutoFit/>
          </a:bodyPr>
          <a:lstStyle/>
          <a:p>
            <a:endParaRPr lang="en-GB" b="1" dirty="0">
              <a:solidFill>
                <a:srgbClr val="FF0000"/>
              </a:solidFill>
            </a:endParaRPr>
          </a:p>
          <a:p>
            <a:r>
              <a:rPr lang="en-GB" b="1" dirty="0" smtClean="0">
                <a:solidFill>
                  <a:srgbClr val="FF0000"/>
                </a:solidFill>
              </a:rPr>
              <a:t>DETAILED explanation per COST TYPE  strongly recommended to help FCH analysis, speed up processing &amp; payment, avoid clarification requests/ delays</a:t>
            </a:r>
            <a:r>
              <a:rPr lang="en-GB" dirty="0" smtClean="0">
                <a:solidFill>
                  <a:srgbClr val="FF0000"/>
                </a:solidFill>
              </a:rPr>
              <a:t>.</a:t>
            </a:r>
          </a:p>
          <a:p>
            <a:r>
              <a:rPr lang="en-GB" dirty="0" smtClean="0">
                <a:solidFill>
                  <a:srgbClr val="FF0000"/>
                </a:solidFill>
              </a:rPr>
              <a:t>  </a:t>
            </a:r>
            <a:endParaRPr lang="en-GB" b="1" dirty="0" smtClean="0">
              <a:solidFill>
                <a:srgbClr val="002060"/>
              </a:solidFill>
            </a:endParaRPr>
          </a:p>
          <a:p>
            <a:r>
              <a:rPr lang="en-GB" sz="2400" b="1" dirty="0" smtClean="0">
                <a:solidFill>
                  <a:srgbClr val="00B050"/>
                </a:solidFill>
              </a:rPr>
              <a:t>Personnel </a:t>
            </a:r>
            <a:r>
              <a:rPr lang="en-GB" sz="2400" b="1" dirty="0">
                <a:solidFill>
                  <a:srgbClr val="00B050"/>
                </a:solidFill>
              </a:rPr>
              <a:t>costs</a:t>
            </a:r>
            <a:r>
              <a:rPr lang="en-GB" sz="2400" b="1" dirty="0">
                <a:solidFill>
                  <a:srgbClr val="002060"/>
                </a:solidFill>
              </a:rPr>
              <a:t>:</a:t>
            </a:r>
            <a:endParaRPr lang="nl-BE" sz="2400" b="1" dirty="0">
              <a:solidFill>
                <a:srgbClr val="002060"/>
              </a:solidFill>
            </a:endParaRPr>
          </a:p>
          <a:p>
            <a:r>
              <a:rPr lang="en-GB" sz="1400" b="1" dirty="0">
                <a:solidFill>
                  <a:srgbClr val="002060"/>
                </a:solidFill>
              </a:rPr>
              <a:t>Employee </a:t>
            </a:r>
            <a:r>
              <a:rPr lang="en-GB" sz="1400" b="1" dirty="0" smtClean="0">
                <a:solidFill>
                  <a:srgbClr val="002060"/>
                </a:solidFill>
              </a:rPr>
              <a:t> category, Person/Month</a:t>
            </a:r>
            <a:r>
              <a:rPr lang="en-GB" sz="1400" b="1" dirty="0">
                <a:solidFill>
                  <a:srgbClr val="002060"/>
                </a:solidFill>
              </a:rPr>
              <a:t>, </a:t>
            </a:r>
            <a:r>
              <a:rPr lang="en-GB" sz="1400" b="1" dirty="0" smtClean="0">
                <a:solidFill>
                  <a:srgbClr val="002060"/>
                </a:solidFill>
              </a:rPr>
              <a:t>Hours </a:t>
            </a:r>
            <a:r>
              <a:rPr lang="en-GB" sz="1400" b="1" dirty="0">
                <a:solidFill>
                  <a:srgbClr val="002060"/>
                </a:solidFill>
              </a:rPr>
              <a:t>spent in the project / cost claim / per WP and employee, an </a:t>
            </a:r>
            <a:r>
              <a:rPr lang="en-GB" sz="1400" b="1" dirty="0" smtClean="0">
                <a:solidFill>
                  <a:srgbClr val="00B050"/>
                </a:solidFill>
              </a:rPr>
              <a:t>example: WP2 </a:t>
            </a:r>
            <a:r>
              <a:rPr lang="en-GB" sz="1400" b="1" dirty="0">
                <a:solidFill>
                  <a:srgbClr val="00B050"/>
                </a:solidFill>
              </a:rPr>
              <a:t>/ Engineer-1 / 2,3 PM / 322 hours / </a:t>
            </a:r>
            <a:r>
              <a:rPr lang="en-GB" sz="1400" b="1" dirty="0" smtClean="0">
                <a:solidFill>
                  <a:srgbClr val="00B050"/>
                </a:solidFill>
              </a:rPr>
              <a:t>6765.40 </a:t>
            </a:r>
            <a:r>
              <a:rPr lang="en-GB" sz="1400" b="1" dirty="0">
                <a:solidFill>
                  <a:srgbClr val="00B050"/>
                </a:solidFill>
              </a:rPr>
              <a:t>EUR</a:t>
            </a:r>
            <a:endParaRPr lang="nl-BE" sz="1400" b="1" dirty="0">
              <a:solidFill>
                <a:srgbClr val="00B050"/>
              </a:solidFill>
            </a:endParaRPr>
          </a:p>
          <a:p>
            <a:r>
              <a:rPr lang="en-GB" sz="1400" b="1" dirty="0">
                <a:solidFill>
                  <a:srgbClr val="002060"/>
                </a:solidFill>
              </a:rPr>
              <a:t> </a:t>
            </a:r>
            <a:endParaRPr lang="nl-BE" sz="1400" b="1" dirty="0">
              <a:solidFill>
                <a:srgbClr val="002060"/>
              </a:solidFill>
            </a:endParaRPr>
          </a:p>
          <a:p>
            <a:r>
              <a:rPr lang="en-GB" sz="2400" b="1" dirty="0" smtClean="0">
                <a:solidFill>
                  <a:srgbClr val="00B050"/>
                </a:solidFill>
              </a:rPr>
              <a:t>Travel </a:t>
            </a:r>
            <a:r>
              <a:rPr lang="en-GB" sz="2400" b="1" dirty="0">
                <a:solidFill>
                  <a:srgbClr val="00B050"/>
                </a:solidFill>
              </a:rPr>
              <a:t>costs:</a:t>
            </a:r>
            <a:endParaRPr lang="nl-BE" sz="2400" b="1" dirty="0">
              <a:solidFill>
                <a:srgbClr val="00B050"/>
              </a:solidFill>
            </a:endParaRPr>
          </a:p>
          <a:p>
            <a:r>
              <a:rPr lang="en-GB" sz="1400" b="1" dirty="0">
                <a:solidFill>
                  <a:srgbClr val="002060"/>
                </a:solidFill>
              </a:rPr>
              <a:t>Purpose / destination / number of persons </a:t>
            </a:r>
            <a:r>
              <a:rPr lang="en-GB" sz="1400" b="1" dirty="0" smtClean="0">
                <a:solidFill>
                  <a:srgbClr val="002060"/>
                </a:solidFill>
              </a:rPr>
              <a:t>travelling </a:t>
            </a:r>
            <a:r>
              <a:rPr lang="en-GB" sz="1400" b="1" dirty="0">
                <a:solidFill>
                  <a:srgbClr val="002060"/>
                </a:solidFill>
              </a:rPr>
              <a:t>/ dates / cost claim / per WP and travel, </a:t>
            </a:r>
            <a:endParaRPr lang="en-GB" sz="1400" b="1" dirty="0" smtClean="0">
              <a:solidFill>
                <a:srgbClr val="002060"/>
              </a:solidFill>
            </a:endParaRPr>
          </a:p>
          <a:p>
            <a:r>
              <a:rPr lang="en-GB" sz="1400" b="1" dirty="0" smtClean="0">
                <a:solidFill>
                  <a:srgbClr val="00B050"/>
                </a:solidFill>
              </a:rPr>
              <a:t>example: WP1 </a:t>
            </a:r>
            <a:r>
              <a:rPr lang="en-GB" sz="1400" b="1" dirty="0">
                <a:solidFill>
                  <a:srgbClr val="00B050"/>
                </a:solidFill>
              </a:rPr>
              <a:t>/ Kick-off meeting / London / from 13.05.2013 to 14.05.2013 / </a:t>
            </a:r>
            <a:r>
              <a:rPr lang="en-GB" sz="1400" b="1" dirty="0" smtClean="0">
                <a:solidFill>
                  <a:srgbClr val="00B050"/>
                </a:solidFill>
              </a:rPr>
              <a:t> 684.00 </a:t>
            </a:r>
            <a:r>
              <a:rPr lang="en-GB" sz="1400" b="1" dirty="0">
                <a:solidFill>
                  <a:srgbClr val="00B050"/>
                </a:solidFill>
              </a:rPr>
              <a:t>EUR</a:t>
            </a:r>
            <a:endParaRPr lang="nl-BE" sz="1400" b="1" dirty="0">
              <a:solidFill>
                <a:srgbClr val="00B050"/>
              </a:solidFill>
            </a:endParaRPr>
          </a:p>
          <a:p>
            <a:r>
              <a:rPr lang="en-GB" sz="1400" b="1" dirty="0">
                <a:solidFill>
                  <a:srgbClr val="00B050"/>
                </a:solidFill>
              </a:rPr>
              <a:t> </a:t>
            </a:r>
            <a:endParaRPr lang="nl-BE" sz="1400" b="1" dirty="0">
              <a:solidFill>
                <a:srgbClr val="00B050"/>
              </a:solidFill>
            </a:endParaRPr>
          </a:p>
          <a:p>
            <a:r>
              <a:rPr lang="en-GB" sz="2000" b="1" dirty="0">
                <a:solidFill>
                  <a:srgbClr val="00B050"/>
                </a:solidFill>
              </a:rPr>
              <a:t>Consumables:</a:t>
            </a:r>
            <a:endParaRPr lang="nl-BE" sz="2000" b="1" dirty="0">
              <a:solidFill>
                <a:srgbClr val="00B050"/>
              </a:solidFill>
            </a:endParaRPr>
          </a:p>
          <a:p>
            <a:r>
              <a:rPr lang="en-GB" sz="1400" b="1" dirty="0">
                <a:solidFill>
                  <a:srgbClr val="002060"/>
                </a:solidFill>
              </a:rPr>
              <a:t>They should </a:t>
            </a:r>
            <a:r>
              <a:rPr lang="en-GB" sz="1400" b="1" u="sng" dirty="0">
                <a:solidFill>
                  <a:srgbClr val="002060"/>
                </a:solidFill>
              </a:rPr>
              <a:t>be </a:t>
            </a:r>
            <a:r>
              <a:rPr lang="en-GB" sz="1400" b="1" u="sng" dirty="0" smtClean="0">
                <a:solidFill>
                  <a:srgbClr val="002060"/>
                </a:solidFill>
              </a:rPr>
              <a:t>itemised and described </a:t>
            </a:r>
            <a:r>
              <a:rPr lang="en-GB" sz="1400" b="1" dirty="0" smtClean="0">
                <a:solidFill>
                  <a:srgbClr val="002060"/>
                </a:solidFill>
              </a:rPr>
              <a:t>– to ensure consumables and no equipment hidden. </a:t>
            </a:r>
            <a:r>
              <a:rPr lang="en-GB" sz="1400" b="1" dirty="0">
                <a:solidFill>
                  <a:srgbClr val="00B050"/>
                </a:solidFill>
              </a:rPr>
              <a:t>Descriptions like “</a:t>
            </a:r>
            <a:r>
              <a:rPr lang="en-GB" sz="1400" b="1" dirty="0" smtClean="0">
                <a:solidFill>
                  <a:srgbClr val="00B050"/>
                </a:solidFill>
              </a:rPr>
              <a:t>consumables – 5800.00 Euro,  </a:t>
            </a:r>
            <a:r>
              <a:rPr lang="en-GB" sz="1400" b="1" dirty="0">
                <a:solidFill>
                  <a:srgbClr val="00B050"/>
                </a:solidFill>
              </a:rPr>
              <a:t>or </a:t>
            </a:r>
            <a:r>
              <a:rPr lang="en-GB" sz="1400" b="1" dirty="0" smtClean="0">
                <a:solidFill>
                  <a:srgbClr val="00B050"/>
                </a:solidFill>
              </a:rPr>
              <a:t>“Different </a:t>
            </a:r>
            <a:r>
              <a:rPr lang="en-GB" sz="1400" b="1" dirty="0">
                <a:solidFill>
                  <a:srgbClr val="00B050"/>
                </a:solidFill>
              </a:rPr>
              <a:t>consumables” should be avoided</a:t>
            </a:r>
            <a:endParaRPr lang="nl-BE" sz="1400" b="1" dirty="0">
              <a:solidFill>
                <a:srgbClr val="00B050"/>
              </a:solidFill>
            </a:endParaRPr>
          </a:p>
          <a:p>
            <a:r>
              <a:rPr lang="en-GB" sz="1400" b="1" dirty="0">
                <a:solidFill>
                  <a:srgbClr val="002060"/>
                </a:solidFill>
              </a:rPr>
              <a:t> </a:t>
            </a:r>
            <a:endParaRPr lang="nl-BE" sz="1400" b="1" dirty="0">
              <a:solidFill>
                <a:srgbClr val="002060"/>
              </a:solidFill>
            </a:endParaRPr>
          </a:p>
          <a:p>
            <a:r>
              <a:rPr lang="en-GB" sz="2400" b="1" dirty="0">
                <a:solidFill>
                  <a:srgbClr val="00B050"/>
                </a:solidFill>
              </a:rPr>
              <a:t>Durable Equipment</a:t>
            </a:r>
            <a:endParaRPr lang="nl-BE" sz="2400" b="1" dirty="0">
              <a:solidFill>
                <a:srgbClr val="00B050"/>
              </a:solidFill>
            </a:endParaRPr>
          </a:p>
          <a:p>
            <a:r>
              <a:rPr lang="en-GB" sz="1400" b="1" dirty="0" smtClean="0">
                <a:solidFill>
                  <a:srgbClr val="002060"/>
                </a:solidFill>
              </a:rPr>
              <a:t>Unit &amp; Description </a:t>
            </a:r>
            <a:r>
              <a:rPr lang="en-GB" sz="1400" b="1" dirty="0">
                <a:solidFill>
                  <a:srgbClr val="002060"/>
                </a:solidFill>
              </a:rPr>
              <a:t>/ </a:t>
            </a:r>
            <a:r>
              <a:rPr lang="en-GB" sz="1400" b="1" dirty="0" smtClean="0">
                <a:solidFill>
                  <a:srgbClr val="002060"/>
                </a:solidFill>
              </a:rPr>
              <a:t>Price excl. </a:t>
            </a:r>
            <a:r>
              <a:rPr lang="en-GB" sz="1400" b="1" dirty="0">
                <a:solidFill>
                  <a:srgbClr val="002060"/>
                </a:solidFill>
              </a:rPr>
              <a:t>VAT </a:t>
            </a:r>
            <a:r>
              <a:rPr lang="en-GB" sz="1400" b="1" dirty="0" smtClean="0">
                <a:solidFill>
                  <a:srgbClr val="002060"/>
                </a:solidFill>
              </a:rPr>
              <a:t>/ Purchase date </a:t>
            </a:r>
            <a:r>
              <a:rPr lang="en-GB" sz="1400" b="1" dirty="0">
                <a:solidFill>
                  <a:srgbClr val="002060"/>
                </a:solidFill>
              </a:rPr>
              <a:t>/ </a:t>
            </a:r>
            <a:r>
              <a:rPr lang="en-GB" sz="1400" b="1" dirty="0" smtClean="0">
                <a:solidFill>
                  <a:srgbClr val="002060"/>
                </a:solidFill>
              </a:rPr>
              <a:t>Useful life/ % Use - Depreciation as per FCH rules Example: 1 PC </a:t>
            </a:r>
            <a:r>
              <a:rPr lang="en-GB" sz="1400" b="1" dirty="0">
                <a:solidFill>
                  <a:srgbClr val="002060"/>
                </a:solidFill>
              </a:rPr>
              <a:t>/ 800 EUR / 12.9.2012 / 3 years / 100% / 350 </a:t>
            </a:r>
            <a:r>
              <a:rPr lang="en-GB" sz="1400" b="1" dirty="0" smtClean="0">
                <a:solidFill>
                  <a:srgbClr val="002060"/>
                </a:solidFill>
              </a:rPr>
              <a:t>EUR divided for the 2 or 3 reporting periods</a:t>
            </a:r>
            <a:endParaRPr lang="nl-BE" sz="1400" b="1" dirty="0">
              <a:solidFill>
                <a:srgbClr val="002060"/>
              </a:solidFill>
            </a:endParaRPr>
          </a:p>
        </p:txBody>
      </p:sp>
      <p:sp>
        <p:nvSpPr>
          <p:cNvPr id="4" name="Rectangle 3"/>
          <p:cNvSpPr/>
          <p:nvPr/>
        </p:nvSpPr>
        <p:spPr>
          <a:xfrm>
            <a:off x="2772229" y="174171"/>
            <a:ext cx="6270171" cy="1077218"/>
          </a:xfrm>
          <a:prstGeom prst="rect">
            <a:avLst/>
          </a:prstGeom>
        </p:spPr>
        <p:txBody>
          <a:bodyPr wrap="square">
            <a:spAutoFit/>
          </a:bodyPr>
          <a:lstStyle/>
          <a:p>
            <a:r>
              <a:rPr lang="en-GB" sz="3200" b="1" dirty="0" smtClean="0">
                <a:solidFill>
                  <a:srgbClr val="92D050"/>
                </a:solidFill>
                <a:latin typeface="Arial"/>
              </a:rPr>
              <a:t>USE of RESOURCES (UoR)</a:t>
            </a:r>
          </a:p>
          <a:p>
            <a:r>
              <a:rPr lang="en-GB" sz="3200" b="1" dirty="0">
                <a:solidFill>
                  <a:srgbClr val="92D050"/>
                </a:solidFill>
                <a:latin typeface="Arial"/>
              </a:rPr>
              <a:t> </a:t>
            </a:r>
            <a:r>
              <a:rPr lang="en-GB" sz="3200" b="1" dirty="0" smtClean="0">
                <a:solidFill>
                  <a:srgbClr val="92D050"/>
                </a:solidFill>
                <a:latin typeface="Arial"/>
              </a:rPr>
              <a:t>            DETAILS REQUIRED</a:t>
            </a:r>
            <a:endParaRPr lang="nl-BE" sz="3200" dirty="0">
              <a:solidFill>
                <a:srgbClr val="000000"/>
              </a:solidFill>
            </a:endParaRPr>
          </a:p>
        </p:txBody>
      </p:sp>
    </p:spTree>
    <p:extLst>
      <p:ext uri="{BB962C8B-B14F-4D97-AF65-F5344CB8AC3E}">
        <p14:creationId xmlns:p14="http://schemas.microsoft.com/office/powerpoint/2010/main" val="32769772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1887" y="3659106"/>
            <a:ext cx="6292795" cy="3198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3101788" y="47252"/>
            <a:ext cx="6122894" cy="620405"/>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defTabSz="457200"/>
            <a:r>
              <a:rPr lang="es-ES" sz="3600" kern="1200" dirty="0" smtClean="0">
                <a:solidFill>
                  <a:srgbClr val="92D050"/>
                </a:solidFill>
              </a:rPr>
              <a:t>Costs </a:t>
            </a:r>
            <a:r>
              <a:rPr lang="es-ES" sz="3600" kern="1200" dirty="0" err="1" smtClean="0">
                <a:solidFill>
                  <a:srgbClr val="92D050"/>
                </a:solidFill>
              </a:rPr>
              <a:t>not</a:t>
            </a:r>
            <a:r>
              <a:rPr lang="es-ES" sz="3600" kern="1200" dirty="0" smtClean="0">
                <a:solidFill>
                  <a:srgbClr val="92D050"/>
                </a:solidFill>
              </a:rPr>
              <a:t> Foreseen in GA </a:t>
            </a:r>
            <a:endParaRPr lang="en-GB" sz="3600" kern="1200" dirty="0">
              <a:solidFill>
                <a:srgbClr val="92D050"/>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861039"/>
            <a:ext cx="6923314" cy="2820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ounded Rectangle 8"/>
          <p:cNvSpPr/>
          <p:nvPr/>
        </p:nvSpPr>
        <p:spPr>
          <a:xfrm>
            <a:off x="2336799" y="2271333"/>
            <a:ext cx="1124857" cy="1629975"/>
          </a:xfrm>
          <a:prstGeom prst="roundRect">
            <a:avLst/>
          </a:prstGeom>
          <a:solidFill>
            <a:schemeClr val="accent1">
              <a:alpha val="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ounded Rectangle 9"/>
          <p:cNvSpPr/>
          <p:nvPr/>
        </p:nvSpPr>
        <p:spPr>
          <a:xfrm>
            <a:off x="5457374" y="5718629"/>
            <a:ext cx="1015997" cy="1030514"/>
          </a:xfrm>
          <a:prstGeom prst="roundRect">
            <a:avLst/>
          </a:prstGeom>
          <a:solidFill>
            <a:schemeClr val="accent1">
              <a:alpha val="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Elbow Connector 6"/>
          <p:cNvCxnSpPr>
            <a:stCxn id="9" idx="2"/>
          </p:cNvCxnSpPr>
          <p:nvPr/>
        </p:nvCxnSpPr>
        <p:spPr>
          <a:xfrm rot="16200000" flipH="1">
            <a:off x="3078219" y="3722317"/>
            <a:ext cx="2200160" cy="2558142"/>
          </a:xfrm>
          <a:prstGeom prst="bentConnector2">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8" name="Picture 4" descr="C:\Users\requean\AppData\Local\Microsoft\Windows\Temporary Internet Files\Content.IE5\PN37ILQ6\MC900434750[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61" y="3659106"/>
            <a:ext cx="484401" cy="484401"/>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0" y="4363586"/>
            <a:ext cx="2899227" cy="2031325"/>
          </a:xfrm>
          <a:prstGeom prst="rect">
            <a:avLst/>
          </a:prstGeom>
          <a:noFill/>
        </p:spPr>
        <p:txBody>
          <a:bodyPr wrap="square" rtlCol="0">
            <a:spAutoFit/>
          </a:bodyPr>
          <a:lstStyle/>
          <a:p>
            <a:r>
              <a:rPr lang="en-GB" sz="1400" b="1" dirty="0" smtClean="0">
                <a:solidFill>
                  <a:srgbClr val="002060"/>
                </a:solidFill>
              </a:rPr>
              <a:t>Costs declared NOT planned : </a:t>
            </a:r>
            <a:endParaRPr lang="en-GB" sz="1400" dirty="0">
              <a:solidFill>
                <a:srgbClr val="002060"/>
              </a:solidFill>
            </a:endParaRPr>
          </a:p>
          <a:p>
            <a:endParaRPr lang="en-GB" sz="1400" dirty="0" smtClean="0">
              <a:solidFill>
                <a:srgbClr val="002060"/>
              </a:solidFill>
            </a:endParaRPr>
          </a:p>
          <a:p>
            <a:pPr marL="285750" indent="-285750">
              <a:buFontTx/>
              <a:buChar char="-"/>
            </a:pPr>
            <a:r>
              <a:rPr lang="en-GB" sz="1400" dirty="0" smtClean="0">
                <a:solidFill>
                  <a:srgbClr val="002060"/>
                </a:solidFill>
              </a:rPr>
              <a:t>either not  planned at all, or </a:t>
            </a:r>
          </a:p>
          <a:p>
            <a:pPr marL="285750" indent="-285750">
              <a:buFontTx/>
              <a:buChar char="-"/>
            </a:pPr>
            <a:endParaRPr lang="en-GB" sz="1400" dirty="0" smtClean="0">
              <a:solidFill>
                <a:srgbClr val="002060"/>
              </a:solidFill>
            </a:endParaRPr>
          </a:p>
          <a:p>
            <a:pPr marL="285750" indent="-285750">
              <a:buFontTx/>
              <a:buChar char="-"/>
            </a:pPr>
            <a:r>
              <a:rPr lang="en-GB" sz="1400" dirty="0" smtClean="0">
                <a:solidFill>
                  <a:srgbClr val="002060"/>
                </a:solidFill>
              </a:rPr>
              <a:t>not mentioned under the specific type of Activity,</a:t>
            </a:r>
          </a:p>
          <a:p>
            <a:pPr marL="285750" indent="-285750">
              <a:buFontTx/>
              <a:buChar char="-"/>
            </a:pPr>
            <a:endParaRPr lang="en-GB" sz="1400" dirty="0" smtClean="0"/>
          </a:p>
          <a:p>
            <a:pPr marL="285750" indent="-285750">
              <a:buFontTx/>
              <a:buChar char="-"/>
            </a:pPr>
            <a:r>
              <a:rPr lang="en-GB" sz="1400" dirty="0" smtClean="0">
                <a:solidFill>
                  <a:srgbClr val="002060"/>
                </a:solidFill>
              </a:rPr>
              <a:t>or type of Cost  not planned – e.g. sub-contracting!</a:t>
            </a:r>
            <a:endParaRPr lang="en-GB" sz="1400" dirty="0">
              <a:solidFill>
                <a:srgbClr val="002060"/>
              </a:solidFill>
            </a:endParaRPr>
          </a:p>
        </p:txBody>
      </p:sp>
    </p:spTree>
    <p:extLst>
      <p:ext uri="{BB962C8B-B14F-4D97-AF65-F5344CB8AC3E}">
        <p14:creationId xmlns:p14="http://schemas.microsoft.com/office/powerpoint/2010/main" val="17931404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5770" y="47252"/>
            <a:ext cx="6408911" cy="747338"/>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defTabSz="457200"/>
            <a:r>
              <a:rPr lang="es-ES" sz="3200" b="1" kern="1200" dirty="0" smtClean="0">
                <a:solidFill>
                  <a:srgbClr val="92D050"/>
                </a:solidFill>
              </a:rPr>
              <a:t>Costs NOT Foreseen in GA </a:t>
            </a:r>
            <a:endParaRPr lang="en-GB" sz="3200" b="1" kern="1200" dirty="0">
              <a:solidFill>
                <a:srgbClr val="92D050"/>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014" y="1683658"/>
            <a:ext cx="6345730" cy="442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ounded Rectangle 10"/>
          <p:cNvSpPr/>
          <p:nvPr/>
        </p:nvSpPr>
        <p:spPr>
          <a:xfrm>
            <a:off x="251014" y="4717427"/>
            <a:ext cx="6435379" cy="225778"/>
          </a:xfrm>
          <a:prstGeom prst="roundRect">
            <a:avLst/>
          </a:prstGeom>
          <a:solidFill>
            <a:srgbClr val="FFFF00">
              <a:alpha val="37000"/>
            </a:srgbClr>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Rectangle 2"/>
          <p:cNvSpPr/>
          <p:nvPr/>
        </p:nvSpPr>
        <p:spPr>
          <a:xfrm>
            <a:off x="6899891" y="2312428"/>
            <a:ext cx="2026395" cy="3927229"/>
          </a:xfrm>
          <a:prstGeom prst="rect">
            <a:avLst/>
          </a:prstGeom>
        </p:spPr>
        <p:txBody>
          <a:bodyPr wrap="square">
            <a:spAutoFit/>
          </a:bodyPr>
          <a:lstStyle/>
          <a:p>
            <a:pPr indent="-457200">
              <a:buClr>
                <a:schemeClr val="accent2"/>
              </a:buClr>
            </a:pPr>
            <a:r>
              <a:rPr lang="en-GB" sz="1400" dirty="0">
                <a:solidFill>
                  <a:srgbClr val="002060"/>
                </a:solidFill>
              </a:rPr>
              <a:t>Costs declared </a:t>
            </a:r>
            <a:r>
              <a:rPr lang="en-GB" sz="1400" dirty="0" smtClean="0">
                <a:solidFill>
                  <a:srgbClr val="002060"/>
                </a:solidFill>
              </a:rPr>
              <a:t> NOT </a:t>
            </a:r>
            <a:r>
              <a:rPr lang="en-GB" sz="1400" dirty="0">
                <a:solidFill>
                  <a:srgbClr val="002060"/>
                </a:solidFill>
              </a:rPr>
              <a:t>foreseen in </a:t>
            </a:r>
            <a:r>
              <a:rPr lang="en-GB" sz="1400" dirty="0" smtClean="0">
                <a:solidFill>
                  <a:srgbClr val="002060"/>
                </a:solidFill>
              </a:rPr>
              <a:t>the GA </a:t>
            </a:r>
            <a:r>
              <a:rPr lang="en-GB" sz="1400" dirty="0">
                <a:solidFill>
                  <a:srgbClr val="002060"/>
                </a:solidFill>
              </a:rPr>
              <a:t>– </a:t>
            </a:r>
            <a:r>
              <a:rPr lang="en-GB" sz="1400" dirty="0" smtClean="0">
                <a:solidFill>
                  <a:srgbClr val="002060"/>
                </a:solidFill>
              </a:rPr>
              <a:t>e.g NOT planned </a:t>
            </a:r>
            <a:r>
              <a:rPr lang="en-GB" sz="1400" dirty="0">
                <a:solidFill>
                  <a:srgbClr val="002060"/>
                </a:solidFill>
              </a:rPr>
              <a:t>at </a:t>
            </a:r>
            <a:r>
              <a:rPr lang="en-GB" sz="1400" dirty="0" smtClean="0">
                <a:solidFill>
                  <a:srgbClr val="002060"/>
                </a:solidFill>
              </a:rPr>
              <a:t>all </a:t>
            </a:r>
          </a:p>
          <a:p>
            <a:pPr indent="-457200">
              <a:lnSpc>
                <a:spcPct val="80000"/>
              </a:lnSpc>
              <a:buClr>
                <a:schemeClr val="accent2"/>
              </a:buClr>
            </a:pPr>
            <a:endParaRPr lang="en-GB" sz="1400" dirty="0" smtClean="0"/>
          </a:p>
          <a:p>
            <a:pPr indent="-457200">
              <a:lnSpc>
                <a:spcPct val="80000"/>
              </a:lnSpc>
              <a:buClr>
                <a:schemeClr val="accent2"/>
              </a:buClr>
            </a:pPr>
            <a:r>
              <a:rPr lang="en-GB" sz="1400" dirty="0" smtClean="0"/>
              <a:t>  </a:t>
            </a:r>
            <a:r>
              <a:rPr lang="en-GB" sz="1400" dirty="0" smtClean="0">
                <a:solidFill>
                  <a:srgbClr val="00B050"/>
                </a:solidFill>
              </a:rPr>
              <a:t>- </a:t>
            </a:r>
            <a:r>
              <a:rPr lang="en-GB" sz="1400" b="1" dirty="0" smtClean="0">
                <a:solidFill>
                  <a:srgbClr val="00B050"/>
                </a:solidFill>
              </a:rPr>
              <a:t>MNGT costs of beneficiary 2</a:t>
            </a:r>
            <a:r>
              <a:rPr lang="en-GB" sz="1400" dirty="0" smtClean="0">
                <a:solidFill>
                  <a:srgbClr val="00B050"/>
                </a:solidFill>
              </a:rPr>
              <a:t>, </a:t>
            </a:r>
          </a:p>
          <a:p>
            <a:pPr indent="-457200">
              <a:lnSpc>
                <a:spcPct val="80000"/>
              </a:lnSpc>
              <a:buClr>
                <a:schemeClr val="accent2"/>
              </a:buClr>
            </a:pPr>
            <a:endParaRPr lang="en-GB" sz="1400" dirty="0" smtClean="0"/>
          </a:p>
          <a:p>
            <a:pPr indent="-457200">
              <a:buClr>
                <a:schemeClr val="accent2"/>
              </a:buClr>
            </a:pPr>
            <a:r>
              <a:rPr lang="en-GB" sz="1400" b="1" dirty="0" smtClean="0">
                <a:solidFill>
                  <a:srgbClr val="00B050"/>
                </a:solidFill>
              </a:rPr>
              <a:t>-   or subcontractors </a:t>
            </a:r>
            <a:r>
              <a:rPr lang="en-GB" sz="1400" dirty="0" smtClean="0">
                <a:solidFill>
                  <a:srgbClr val="002060"/>
                </a:solidFill>
              </a:rPr>
              <a:t>should have been </a:t>
            </a:r>
            <a:r>
              <a:rPr lang="en-GB" sz="1400" dirty="0">
                <a:solidFill>
                  <a:srgbClr val="002060"/>
                </a:solidFill>
              </a:rPr>
              <a:t>identified in the </a:t>
            </a:r>
            <a:r>
              <a:rPr lang="en-GB" sz="1400" dirty="0" smtClean="0">
                <a:solidFill>
                  <a:srgbClr val="002060"/>
                </a:solidFill>
              </a:rPr>
              <a:t>DoW / </a:t>
            </a:r>
            <a:r>
              <a:rPr lang="en-GB" sz="1400" dirty="0">
                <a:solidFill>
                  <a:srgbClr val="002060"/>
                </a:solidFill>
              </a:rPr>
              <a:t>Annex I of </a:t>
            </a:r>
            <a:r>
              <a:rPr lang="en-GB" sz="1400" dirty="0" smtClean="0">
                <a:solidFill>
                  <a:srgbClr val="002060"/>
                </a:solidFill>
              </a:rPr>
              <a:t>FCH JU GA.</a:t>
            </a:r>
          </a:p>
          <a:p>
            <a:pPr indent="-457200" eaLnBrk="1" hangingPunct="1">
              <a:lnSpc>
                <a:spcPct val="80000"/>
              </a:lnSpc>
              <a:buClr>
                <a:schemeClr val="accent2"/>
              </a:buClr>
              <a:buFont typeface="Wingdings" pitchFamily="2" charset="2"/>
              <a:buNone/>
            </a:pPr>
            <a:endParaRPr lang="en-GB" sz="1400" dirty="0" smtClean="0">
              <a:solidFill>
                <a:srgbClr val="002060"/>
              </a:solidFill>
            </a:endParaRPr>
          </a:p>
          <a:p>
            <a:pPr indent="-457200" eaLnBrk="1" hangingPunct="1">
              <a:buClr>
                <a:schemeClr val="accent2"/>
              </a:buClr>
              <a:buFont typeface="Wingdings" pitchFamily="2" charset="2"/>
              <a:buNone/>
            </a:pPr>
            <a:r>
              <a:rPr lang="en-GB" sz="1400" dirty="0" smtClean="0">
                <a:solidFill>
                  <a:srgbClr val="002060"/>
                </a:solidFill>
              </a:rPr>
              <a:t>If not foreseen,  a solid proper Justification should be provided to  allow FCH Judge IF indeed costs needed &amp; eligible/acceptable</a:t>
            </a:r>
            <a:r>
              <a:rPr lang="en-GB" sz="1400" b="1" dirty="0" smtClean="0">
                <a:solidFill>
                  <a:srgbClr val="002060"/>
                </a:solidFill>
              </a:rPr>
              <a:t>.</a:t>
            </a:r>
            <a:endParaRPr lang="en-GB" sz="1400" dirty="0" smtClean="0">
              <a:solidFill>
                <a:srgbClr val="002060"/>
              </a:solidFill>
            </a:endParaRPr>
          </a:p>
          <a:p>
            <a:pPr indent="-457200" eaLnBrk="1" hangingPunct="1">
              <a:lnSpc>
                <a:spcPct val="80000"/>
              </a:lnSpc>
              <a:buClr>
                <a:schemeClr val="accent2"/>
              </a:buClr>
              <a:buFont typeface="Wingdings" pitchFamily="2" charset="2"/>
              <a:buNone/>
            </a:pPr>
            <a:endParaRPr lang="en-GB" sz="1400" dirty="0" smtClean="0"/>
          </a:p>
        </p:txBody>
      </p:sp>
      <p:pic>
        <p:nvPicPr>
          <p:cNvPr id="12" name="Picture 4" descr="C:\Users\requean\AppData\Local\Microsoft\Windows\Temporary Internet Files\Content.IE5\PN37ILQ6\MC90043475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3007" y="1964736"/>
            <a:ext cx="345417" cy="345417"/>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p:cNvSpPr/>
          <p:nvPr/>
        </p:nvSpPr>
        <p:spPr>
          <a:xfrm>
            <a:off x="3468703" y="4588649"/>
            <a:ext cx="1083662" cy="1185002"/>
          </a:xfrm>
          <a:prstGeom prst="roundRect">
            <a:avLst/>
          </a:prstGeom>
          <a:solidFill>
            <a:schemeClr val="accent1">
              <a:alpha val="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536444680"/>
      </p:ext>
    </p:extLst>
  </p:cSld>
  <p:clrMapOvr>
    <a:masterClrMapping/>
  </p:clrMapOvr>
  <p:timing>
    <p:tnLst>
      <p:par>
        <p:cTn id="1" dur="indefinite" restart="never" nodeType="tmRoot"/>
      </p:par>
    </p:tnLst>
  </p:timing>
</p:sld>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6044</TotalTime>
  <Words>1925</Words>
  <Application>Microsoft Office PowerPoint</Application>
  <PresentationFormat>On-screen Show (4:3)</PresentationFormat>
  <Paragraphs>289</Paragraphs>
  <Slides>21</Slides>
  <Notes>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3" baseType="lpstr">
      <vt:lpstr>1_Default Design</vt:lpstr>
      <vt:lpstr>Worksheet</vt:lpstr>
      <vt:lpstr>PowerPoint Presentation</vt:lpstr>
      <vt:lpstr>The FORCE Form C</vt:lpstr>
      <vt:lpstr>The Form C</vt:lpstr>
      <vt:lpstr>Use of Resources</vt:lpstr>
      <vt:lpstr> Form C Formalities</vt:lpstr>
      <vt:lpstr>Common Issues of Costs eligibility</vt:lpstr>
      <vt:lpstr>PowerPoint Presentation</vt:lpstr>
      <vt:lpstr>Costs not Foreseen in GA </vt:lpstr>
      <vt:lpstr>Costs NOT Foreseen in GA </vt:lpstr>
      <vt:lpstr>PowerPoint Presentation</vt:lpstr>
      <vt:lpstr>Depreciation Cont’d.</vt:lpstr>
      <vt:lpstr>PowerPoint Presentation</vt:lpstr>
      <vt:lpstr>VAT, Other Taxes &amp; Discounts</vt:lpstr>
      <vt:lpstr> Costs NOT Related to the Specific Project</vt:lpstr>
      <vt:lpstr>     Use of Resources </vt:lpstr>
      <vt:lpstr>Costs not Sufficiently Substantiated</vt:lpstr>
      <vt:lpstr> Errors  observed  - Clarifications </vt:lpstr>
      <vt:lpstr>     Preparing for E-Reporting</vt:lpstr>
      <vt:lpstr>     E-reporting</vt:lpstr>
      <vt:lpstr>Errors of CFSs (Form D)</vt:lpstr>
      <vt:lpstr>FORM E  (CoM, or CoMAV)</vt:lpstr>
    </vt:vector>
  </TitlesOfParts>
  <Company>Tipik Communication Agency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Sabine Bauwens</dc:creator>
  <cp:lastModifiedBy>MUSOGLU Zeynep ( FCH )</cp:lastModifiedBy>
  <cp:revision>364</cp:revision>
  <cp:lastPrinted>2012-06-04T14:33:56Z</cp:lastPrinted>
  <dcterms:created xsi:type="dcterms:W3CDTF">2011-03-15T12:49:52Z</dcterms:created>
  <dcterms:modified xsi:type="dcterms:W3CDTF">2013-11-05T10:43:06Z</dcterms:modified>
</cp:coreProperties>
</file>