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5" r:id="rId9"/>
    <p:sldId id="271" r:id="rId10"/>
    <p:sldId id="270" r:id="rId11"/>
    <p:sldId id="266" r:id="rId12"/>
    <p:sldId id="267" r:id="rId13"/>
    <p:sldId id="269" r:id="rId14"/>
    <p:sldId id="273" r:id="rId15"/>
    <p:sldId id="268" r:id="rId16"/>
  </p:sldIdLst>
  <p:sldSz cx="9906000" cy="6858000" type="A4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B8D"/>
    <a:srgbClr val="000000"/>
    <a:srgbClr val="949594"/>
    <a:srgbClr val="141313"/>
    <a:srgbClr val="0A387A"/>
    <a:srgbClr val="C2C2C2"/>
    <a:srgbClr val="871668"/>
    <a:srgbClr val="C41039"/>
    <a:srgbClr val="600C45"/>
    <a:srgbClr val="FD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8618" autoAdjust="0"/>
  </p:normalViewPr>
  <p:slideViewPr>
    <p:cSldViewPr>
      <p:cViewPr>
        <p:scale>
          <a:sx n="80" d="100"/>
          <a:sy n="80" d="100"/>
        </p:scale>
        <p:origin x="-894" y="-192"/>
      </p:cViewPr>
      <p:guideLst>
        <p:guide orient="horz" pos="816"/>
        <p:guide orient="horz" pos="4080"/>
        <p:guide orient="horz" pos="2304"/>
        <p:guide orient="horz" pos="3120"/>
        <p:guide orient="horz" pos="2064"/>
        <p:guide orient="horz" pos="1728"/>
        <p:guide pos="4272"/>
        <p:guide pos="1200"/>
        <p:guide pos="5877"/>
        <p:guide pos="2352"/>
        <p:guide pos="4416"/>
        <p:guide pos="3264"/>
        <p:guide pos="960"/>
        <p:guide pos="1632"/>
      </p:guideLst>
    </p:cSldViewPr>
  </p:slideViewPr>
  <p:outlineViewPr>
    <p:cViewPr>
      <p:scale>
        <a:sx n="33" d="100"/>
        <a:sy n="33" d="100"/>
      </p:scale>
      <p:origin x="0" y="130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0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0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12D1FE-F135-4711-99BD-9033EEB3151B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9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30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5" y="4715629"/>
            <a:ext cx="4983666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30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C7E621-8399-4EC4-A5C7-3D483E30B72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255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D2AD1-5E5E-4E7A-B12B-A85D68DA6B7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dirty="0" smtClean="0"/>
              <a:t>Creating timesheets after the event (based on a Word or Excel system and left date of “creation” in the footer.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Payroll – use side letters to recover costs (eg by a donation contribution) which is never disclosed to EC or auditor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Lack of qualifications to actually do work assigned.  In reality plagiarising the results of other earlier projects.  Employing / paying close family members (inc wives) for fictitious work.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Multiple contracts at same time with different contractors on same project or across several projects (ensure 100%+ actual cost recovery)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Subcontracting – awarded to entities owned by employees or family of contractor </a:t>
            </a:r>
          </a:p>
          <a:p>
            <a:pPr marL="172856" indent="-172856">
              <a:buFontTx/>
              <a:buChar char="•"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 what?</a:t>
            </a:r>
          </a:p>
          <a:p>
            <a:r>
              <a:rPr lang="en-GB" dirty="0" smtClean="0"/>
              <a:t> – its all interesting but not relevant</a:t>
            </a:r>
          </a:p>
          <a:p>
            <a:r>
              <a:rPr lang="en-GB" dirty="0" smtClean="0"/>
              <a:t> - Is this true?</a:t>
            </a:r>
          </a:p>
          <a:p>
            <a:endParaRPr lang="en-GB" dirty="0" smtClean="0"/>
          </a:p>
          <a:p>
            <a:r>
              <a:rPr lang="en-GB" dirty="0" smtClean="0"/>
              <a:t>But :</a:t>
            </a:r>
          </a:p>
          <a:p>
            <a:endParaRPr lang="en-GB" dirty="0" smtClean="0"/>
          </a:p>
          <a:p>
            <a:r>
              <a:rPr lang="en-GB" dirty="0" smtClean="0"/>
              <a:t> - it affects how the EC perceives its beneficiaries and thus how it treats them all (everyone is tarred)</a:t>
            </a:r>
          </a:p>
          <a:p>
            <a:r>
              <a:rPr lang="en-GB" dirty="0" smtClean="0"/>
              <a:t> - the EC takes this all seriously – its a hot subject generally.</a:t>
            </a:r>
          </a:p>
          <a:p>
            <a:r>
              <a:rPr lang="en-GB" dirty="0" smtClean="0"/>
              <a:t> - Remember the old addage - If an offer comes your way that is “too good to be true, it is!”</a:t>
            </a:r>
          </a:p>
          <a:p>
            <a:r>
              <a:rPr lang="en-GB" dirty="0" smtClean="0"/>
              <a:t> - Do not be obtuse, overly cagey, etc – you will only suffer in the long run.  Make sure you explain properly and fully what is complicated; otherwise another perception may arise.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6493C-19D5-4896-BD0C-57469E44AF3A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/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 am a partner of Littlejohn LLP, UK chartered accountants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I have been full time in Brussels since 1999 managing and coordinating large scale contract finance audit contracts on behalf of EC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Littlejohn and fellow members of IGAF Polaris Intl act in consortium to undertake such work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We have under taken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4 fwcs covering FP4, 5 and 6 assignments – over 3,000 discreet audits across EU 27 +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As well as fwc’s covering humanitarian aid, development aid, sme development, adult and vocational training, etc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That means all assignments undertaken by a participating IGAF firm go through my office for review / vetting / agreement prior to their onward transmission to EC and auditees – </a:t>
            </a:r>
            <a:r>
              <a:rPr lang="en-GB" b="1" dirty="0" smtClean="0">
                <a:solidFill>
                  <a:srgbClr val="FF0000"/>
                </a:solidFill>
              </a:rPr>
              <a:t>we have common working papers, report templates, methodologies, tools, etc to ensure consistency and quality (CMT = 4+ people 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 have actively worked directly on assignments in BE, CH, IT, CZ, HU, FI, EY, Uganda as well as in reviewing a large proportion of the 3,000+ assignment reports generally.</a:t>
            </a:r>
          </a:p>
          <a:p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/>
              <a:t>What I really wish to do is highlight more clearly:</a:t>
            </a:r>
          </a:p>
          <a:p>
            <a:pPr>
              <a:defRPr/>
            </a:pPr>
            <a:endParaRPr lang="en-GB" dirty="0" smtClean="0"/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the scope of our work is here and why – it is not a statutory audit / test of reasonableness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is the EC view and why in interpreting and applying the contract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are the main areas we have issues consistently and why – see the 4 areas covered in the slide heading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Much of what we will cover will come back to the phrase “usual accounting practices” and how and when this can or cannot be rebutted by other issues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Please bear in mind that we are trying to apply 1 contract to 27+ countries with vastly differing legal, cultural, social and financial backgrounds.  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We only have 1 contract and a desire / need to apply consistency and “equity” in its use.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Issues can also have industry sector and other influences that make them more prevalent in certain instances than others</a:t>
            </a:r>
          </a:p>
          <a:p>
            <a:pPr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sz="1000" dirty="0" smtClean="0"/>
              <a:t>The contract does not formally require “time recording  systems” to be used (nor do the guidelines)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However, time charged must be substantiated (proven beyond a reasonable doubt) if requested.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Guidance given on formal time recording systems and a typical “timesheet” format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Timesheets are themselves not a “be all and end all”.  They can be forged, doctored, etc.  The key is to have a robust, comprehensive system with appropriate controls and procedures, etc.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What about I only formally record EC time on projects and no other – completeness and accuracy issues – how can we be really sure its correct?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What about the other argument that “researchers are paid to research; not complete time sheets”   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The contract is ultimately inputs, not outputs, orientated.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Alternative evidence: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Scientists logs, diaries (how clear and well written are they?)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Matching to travel records and invoices, etc (time consuming / clarity?)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Cv’s of personnel and individual meets with them / responsible Project managers (clarity of content, etc?)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Web based research ((time consuming, not always conclusive)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Journals, reports, PMR comparison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EC PO input (not consistent)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We adopt a very “sceptical” view here.  We are not technical experts and have to be prudent in our assessment.  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NB: we should try and look at it where time sheets exist to corroborate those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1898">
              <a:defRPr/>
            </a:pPr>
            <a:r>
              <a:rPr lang="en-GB" dirty="0" smtClean="0"/>
              <a:t>NB – link to “annual reports” and the corroboration of resource input / usage as noted there to what has been audited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Other – unemployment / long-term disability insurance; irap in IT, various FR taxes, </a:t>
            </a:r>
          </a:p>
          <a:p>
            <a:endParaRPr lang="en-GB" dirty="0" smtClean="0"/>
          </a:p>
          <a:p>
            <a:r>
              <a:rPr lang="en-GB" dirty="0" smtClean="0"/>
              <a:t>What about using average costing systems – implications for auditing:</a:t>
            </a:r>
          </a:p>
          <a:p>
            <a:endParaRPr lang="en-GB" dirty="0" smtClean="0"/>
          </a:p>
          <a:p>
            <a:r>
              <a:rPr lang="en-GB" dirty="0" smtClean="0"/>
              <a:t> - transparent, accurate</a:t>
            </a:r>
          </a:p>
          <a:p>
            <a:r>
              <a:rPr lang="en-GB" dirty="0" smtClean="0"/>
              <a:t> - usual practice</a:t>
            </a:r>
          </a:p>
          <a:p>
            <a:r>
              <a:rPr lang="en-GB" dirty="0" smtClean="0"/>
              <a:t> - based on sensible assumptions that reflect working modes</a:t>
            </a:r>
          </a:p>
          <a:p>
            <a:r>
              <a:rPr lang="en-GB" dirty="0" smtClean="0"/>
              <a:t> - productive hours still an issue of concern</a:t>
            </a:r>
          </a:p>
          <a:p>
            <a:r>
              <a:rPr lang="en-GB" dirty="0" smtClean="0"/>
              <a:t> - the principle of closest possible estimate (means you have to do adj Form Cs later on!) – same for indirect costs also</a:t>
            </a:r>
          </a:p>
          <a:p>
            <a:endParaRPr lang="en-GB" dirty="0" smtClean="0"/>
          </a:p>
          <a:p>
            <a:r>
              <a:rPr lang="en-GB" dirty="0" smtClean="0"/>
              <a:t>Owner managers – unincorporated and incorporated – how to determine?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dirty="0" smtClean="0"/>
              <a:t>Productive = physically workable / available time to the EC; ie only real contractual / normal national practices should be deducted in its computation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The “other” deductions </a:t>
            </a:r>
            <a:r>
              <a:rPr lang="en-GB" b="1" u="sng" dirty="0" smtClean="0"/>
              <a:t>must</a:t>
            </a:r>
            <a:r>
              <a:rPr lang="en-GB" dirty="0" smtClean="0"/>
              <a:t> have some direct necessity (as opposed to relevance) and relation to the actual project being undertaken – this could mean two different denominators for 2 different projects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“necessity” and other tests of eligibility cannot be overridden by “usual accounting practices” or other criterion.  If you meet one criteria but not another, the cost is deemed ineligible.</a:t>
            </a:r>
          </a:p>
          <a:p>
            <a:pPr marL="172856" indent="-172856">
              <a:buFontTx/>
              <a:buChar char="•"/>
            </a:pPr>
            <a:r>
              <a:rPr lang="en-GB" b="1" dirty="0" smtClean="0"/>
              <a:t>Mirroring reality is also key </a:t>
            </a:r>
            <a:r>
              <a:rPr lang="en-GB" dirty="0" smtClean="0"/>
              <a:t>(eg some or all employees work 2000 hours pa; not 1680)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Paid vs unpaid overtime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Training, internal meetings / admin / acquisition time / sick leave (eg France and the Bilan Social) – how to address?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Better to deal with via indirect costs?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Also, remember the consistency issue across 27 + countries and thousands of contractors?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There is no right answer, it is not 1680; but ……./.</a:t>
            </a:r>
          </a:p>
          <a:p>
            <a:pPr marL="172856" indent="-172856">
              <a:buFontTx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CONCLUSION – REALITY AND EVIDENCE – PROVE IT!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The principles of “necessity” and “incurred in direct relationship with”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Does the final % matter?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Use of standard sound, applicable  cost accounting principles are important in determining the allocation drivers / keys as well as what categories to include.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Central costs – a difficult area and much subjectivity.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/>
              <a:t>eg “Philips” (do not name!) approach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/>
              <a:t>Eg – Thales – unwilling to demonstrate cost composition / elements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Actual is what is needed – not budgets, etc</a:t>
            </a: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0C5FD7-CA99-4C0C-B930-655A1AF7B12F}" type="slidenum">
              <a:rPr lang="en-US" smtClean="0">
                <a:ea typeface="ＭＳ Ｐゴシック" pitchFamily="34" charset="-128"/>
              </a:rPr>
              <a:pPr>
                <a:defRPr/>
              </a:pPr>
              <a:t>10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58"/>
          <p:cNvSpPr>
            <a:spLocks noChangeArrowheads="1"/>
          </p:cNvSpPr>
          <p:nvPr userDrawn="1"/>
        </p:nvSpPr>
        <p:spPr bwMode="auto">
          <a:xfrm>
            <a:off x="1905000" y="0"/>
            <a:ext cx="8001000" cy="4724400"/>
          </a:xfrm>
          <a:prstGeom prst="rect">
            <a:avLst/>
          </a:prstGeom>
          <a:solidFill>
            <a:srgbClr val="0E2B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dirty="0">
              <a:solidFill>
                <a:srgbClr val="E31231"/>
              </a:solidFill>
            </a:endParaRPr>
          </a:p>
        </p:txBody>
      </p:sp>
      <p:sp>
        <p:nvSpPr>
          <p:cNvPr id="3482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2513013" y="4869160"/>
            <a:ext cx="6908800" cy="525016"/>
          </a:xfrm>
        </p:spPr>
        <p:txBody>
          <a:bodyPr lIns="91423" tIns="45712" rIns="91423" bIns="45712"/>
          <a:lstStyle>
            <a:lvl1pPr algn="r">
              <a:defRPr sz="3200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4824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632450"/>
            <a:ext cx="6908800" cy="533400"/>
          </a:xfrm>
        </p:spPr>
        <p:txBody>
          <a:bodyPr lIns="91423" tIns="45712" rIns="91423" bIns="45712"/>
          <a:lstStyle>
            <a:lvl1pPr algn="r">
              <a:lnSpc>
                <a:spcPts val="3600"/>
              </a:lnSpc>
              <a:spcAft>
                <a:spcPct val="0"/>
              </a:spcAft>
              <a:defRPr>
                <a:solidFill>
                  <a:srgbClr val="949594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4850" name="Rectangle 1058"/>
          <p:cNvSpPr>
            <a:spLocks noChangeArrowheads="1"/>
          </p:cNvSpPr>
          <p:nvPr userDrawn="1"/>
        </p:nvSpPr>
        <p:spPr bwMode="auto">
          <a:xfrm>
            <a:off x="0" y="0"/>
            <a:ext cx="1905000" cy="4724400"/>
          </a:xfrm>
          <a:prstGeom prst="rect">
            <a:avLst/>
          </a:prstGeom>
          <a:solidFill>
            <a:srgbClr val="94959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dirty="0">
              <a:solidFill>
                <a:srgbClr val="E31231"/>
              </a:solidFill>
            </a:endParaRPr>
          </a:p>
        </p:txBody>
      </p:sp>
      <p:pic>
        <p:nvPicPr>
          <p:cNvPr id="34857" name="Picture 1065" descr="coverp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8050"/>
            <a:ext cx="1905000" cy="2139950"/>
          </a:xfrm>
          <a:prstGeom prst="rect">
            <a:avLst/>
          </a:prstGeom>
          <a:noFill/>
        </p:spPr>
      </p:pic>
      <p:pic>
        <p:nvPicPr>
          <p:cNvPr id="9" name="Picture 8" descr="PKF_LITTLEJOHN_REVERSED_AW.eps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81800" y="304800"/>
            <a:ext cx="2772000" cy="695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2338" y="381000"/>
            <a:ext cx="2176462" cy="5029200"/>
          </a:xfrm>
        </p:spPr>
        <p:txBody>
          <a:bodyPr vert="eaVert"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381000"/>
            <a:ext cx="6376988" cy="50292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rgbClr val="0E2B8D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4267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295400"/>
            <a:ext cx="4267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381000"/>
            <a:ext cx="87058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8686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5891213"/>
            <a:ext cx="9906000" cy="966787"/>
          </a:xfrm>
          <a:prstGeom prst="rect">
            <a:avLst/>
          </a:prstGeom>
          <a:solidFill>
            <a:srgbClr val="0E2B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pitchFamily="16" charset="-128"/>
              </a:rPr>
              <a:t> </a:t>
            </a:r>
          </a:p>
        </p:txBody>
      </p:sp>
      <p:pic>
        <p:nvPicPr>
          <p:cNvPr id="9" name="Picture 8" descr="PKF_LITTLEJOHN_REVERSED_AW.eps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753200" y="6026890"/>
            <a:ext cx="2772000" cy="6954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E2B8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9pPr>
    </p:titleStyle>
    <p:bodyStyle>
      <a:lvl1pPr algn="just" rtl="0" eaLnBrk="1" fontAlgn="base" hangingPunct="1">
        <a:spcBef>
          <a:spcPct val="0"/>
        </a:spcBef>
        <a:spcAft>
          <a:spcPct val="70000"/>
        </a:spcAft>
        <a:buClr>
          <a:srgbClr val="E31231"/>
        </a:buClr>
        <a:buFont typeface="Times" pitchFamily="18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90500" algn="just" rtl="0" eaLnBrk="1" fontAlgn="base" hangingPunct="1">
        <a:spcBef>
          <a:spcPct val="0"/>
        </a:spcBef>
        <a:spcAft>
          <a:spcPct val="70000"/>
        </a:spcAft>
        <a:buClr>
          <a:srgbClr val="0E2B8D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762000" indent="-190500" algn="just" rtl="0" eaLnBrk="1" fontAlgn="base" hangingPunct="1">
        <a:spcBef>
          <a:spcPct val="0"/>
        </a:spcBef>
        <a:spcAft>
          <a:spcPct val="70000"/>
        </a:spcAft>
        <a:buClr>
          <a:srgbClr val="0A387A"/>
        </a:buClr>
        <a:buFont typeface="Times" pitchFamily="18" charset="0"/>
        <a:buChar char="–"/>
        <a:defRPr sz="2000">
          <a:solidFill>
            <a:schemeClr val="tx1"/>
          </a:solidFill>
          <a:latin typeface="+mn-lt"/>
          <a:ea typeface="+mn-ea"/>
        </a:defRPr>
      </a:lvl3pPr>
      <a:lvl4pPr marL="1143000" indent="-190500" algn="just" rtl="0" eaLnBrk="1" fontAlgn="base" hangingPunct="1">
        <a:spcBef>
          <a:spcPct val="0"/>
        </a:spcBef>
        <a:spcAft>
          <a:spcPct val="70000"/>
        </a:spcAft>
        <a:buSzPct val="75000"/>
        <a:buChar char="•"/>
        <a:defRPr>
          <a:solidFill>
            <a:schemeClr val="tx1"/>
          </a:solidFill>
          <a:latin typeface="+mn-lt"/>
          <a:ea typeface="+mn-ea"/>
        </a:defRPr>
      </a:lvl4pPr>
      <a:lvl5pPr marL="15208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5pPr>
      <a:lvl6pPr marL="19780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6pPr>
      <a:lvl7pPr marL="24352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7pPr>
      <a:lvl8pPr marL="28924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8pPr>
      <a:lvl9pPr marL="33496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1952604" y="4869160"/>
            <a:ext cx="7469209" cy="525016"/>
          </a:xfrm>
        </p:spPr>
        <p:txBody>
          <a:bodyPr/>
          <a:lstStyle/>
          <a:p>
            <a:r>
              <a:rPr lang="en-US" sz="2400" dirty="0" smtClean="0"/>
              <a:t>FCH JU  Communication Campaign</a:t>
            </a:r>
            <a:br>
              <a:rPr lang="en-US" sz="2400" dirty="0" smtClean="0"/>
            </a:br>
            <a:r>
              <a:rPr lang="en-US" sz="2400" dirty="0" smtClean="0"/>
              <a:t>Lesson learned from the experience of the auditor</a:t>
            </a:r>
            <a:endParaRPr lang="en-US" sz="2400" dirty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by Julian Rummins</a:t>
            </a:r>
          </a:p>
          <a:p>
            <a:r>
              <a:rPr lang="en-US" dirty="0" smtClean="0"/>
              <a:t>23</a:t>
            </a:r>
            <a:r>
              <a:rPr lang="en-US" dirty="0" smtClean="0"/>
              <a:t> </a:t>
            </a:r>
            <a:r>
              <a:rPr lang="en-US" dirty="0" smtClean="0"/>
              <a:t>June</a:t>
            </a:r>
            <a:r>
              <a:rPr lang="en-US" dirty="0" smtClean="0"/>
              <a:t>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Other direct costs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704528" y="980728"/>
            <a:ext cx="8686800" cy="4114800"/>
          </a:xfrm>
        </p:spPr>
        <p:txBody>
          <a:bodyPr/>
          <a:lstStyle/>
          <a:p>
            <a:pPr eaLnBrk="1" hangingPunct="1"/>
            <a:r>
              <a:rPr lang="en-GB" dirty="0" smtClean="0"/>
              <a:t>A few observations on </a:t>
            </a:r>
            <a:r>
              <a:rPr lang="en-GB" dirty="0" smtClean="0"/>
              <a:t>other common </a:t>
            </a:r>
            <a:r>
              <a:rPr lang="en-GB" dirty="0" smtClean="0"/>
              <a:t>issues encountered:</a:t>
            </a:r>
          </a:p>
          <a:p>
            <a:pPr lvl="1" eaLnBrk="1" hangingPunct="1"/>
            <a:r>
              <a:rPr lang="en-GB" dirty="0" smtClean="0"/>
              <a:t>Subcontracting – Ensuring you can demonstrate “best value for money” even when you have the subcontractor in place at project outset and named in annex 1 to contract.  Keep the tender documentation in entirety.</a:t>
            </a:r>
          </a:p>
          <a:p>
            <a:pPr lvl="1" eaLnBrk="1" hangingPunct="1"/>
            <a:r>
              <a:rPr lang="en-GB" dirty="0" smtClean="0"/>
              <a:t>Equipment – Eliminate the VAT!  General laptops do not </a:t>
            </a:r>
            <a:r>
              <a:rPr lang="en-GB" dirty="0" smtClean="0"/>
              <a:t>normally count</a:t>
            </a:r>
            <a:r>
              <a:rPr lang="en-GB" dirty="0" smtClean="0"/>
              <a:t>. % of usage estimates.  Amortisation policy.</a:t>
            </a:r>
          </a:p>
          <a:p>
            <a:pPr lvl="1" eaLnBrk="1" hangingPunct="1"/>
            <a:r>
              <a:rPr lang="en-GB" dirty="0" smtClean="0"/>
              <a:t>Travel costs – Do not try and take a holiday on the back of a business trip; make sure you really did go to a technical meeting (get minutes), keep the travel vouchers (including flight stubs).  VAT and airport taxes</a:t>
            </a:r>
          </a:p>
          <a:p>
            <a:pPr lvl="1" eaLnBrk="1" hangingPunct="1"/>
            <a:r>
              <a:rPr lang="en-GB" dirty="0" smtClean="0"/>
              <a:t>Consumables – This </a:t>
            </a:r>
            <a:r>
              <a:rPr lang="en-GB" dirty="0" smtClean="0"/>
              <a:t>used to not </a:t>
            </a:r>
            <a:r>
              <a:rPr lang="en-GB" dirty="0" smtClean="0"/>
              <a:t>mean stationary, postage, paper </a:t>
            </a:r>
            <a:r>
              <a:rPr lang="en-GB" dirty="0" smtClean="0"/>
              <a:t>clips; but ......  Now, there has </a:t>
            </a:r>
            <a:r>
              <a:rPr lang="en-GB" dirty="0" smtClean="0"/>
              <a:t>to a </a:t>
            </a:r>
            <a:r>
              <a:rPr lang="en-GB" dirty="0" smtClean="0"/>
              <a:t>clear and direct link to the project – the test of necessity is key.</a:t>
            </a:r>
            <a:endParaRPr lang="en-GB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real life experiences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980728"/>
            <a:ext cx="8686800" cy="4114800"/>
          </a:xfrm>
        </p:spPr>
        <p:txBody>
          <a:bodyPr/>
          <a:lstStyle/>
          <a:p>
            <a:pPr lvl="1">
              <a:spcAft>
                <a:spcPts val="1000"/>
              </a:spcAft>
            </a:pPr>
            <a:r>
              <a:rPr lang="en-GB" dirty="0" smtClean="0"/>
              <a:t>Common areas where material issues / irregularities have been encountered on RTD projects: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Time recording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Same person(s) employed by several contractors on one or more projects simultaneously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Personnel not adequately qualified / skilled for tasks required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Related parties and subcontracting arrangements</a:t>
            </a:r>
          </a:p>
          <a:p>
            <a:pPr lvl="3">
              <a:spcAft>
                <a:spcPts val="0"/>
              </a:spcAft>
            </a:pPr>
            <a:r>
              <a:rPr lang="en-GB" sz="2000" dirty="0" smtClean="0"/>
              <a:t>non-arms length</a:t>
            </a:r>
          </a:p>
          <a:p>
            <a:pPr lvl="3">
              <a:spcAft>
                <a:spcPts val="0"/>
              </a:spcAft>
            </a:pPr>
            <a:r>
              <a:rPr lang="en-GB" sz="2000" dirty="0" smtClean="0"/>
              <a:t>non-existent</a:t>
            </a:r>
          </a:p>
          <a:p>
            <a:pPr lvl="3">
              <a:spcAft>
                <a:spcPts val="0"/>
              </a:spcAft>
            </a:pPr>
            <a:r>
              <a:rPr lang="en-GB" sz="2000" dirty="0" smtClean="0"/>
              <a:t>not of any necessity</a:t>
            </a:r>
          </a:p>
          <a:p>
            <a:pPr lvl="3">
              <a:spcAft>
                <a:spcPts val="1000"/>
              </a:spcAft>
            </a:pPr>
            <a:r>
              <a:rPr lang="en-GB" sz="2000" dirty="0" smtClean="0"/>
              <a:t>the contracting beneficiary may not even know it is happening!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Result plagiarism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And don’t forget VAT!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real life experiences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The audit response</a:t>
            </a:r>
          </a:p>
          <a:p>
            <a:pPr lvl="2"/>
            <a:r>
              <a:rPr lang="en-GB" dirty="0" smtClean="0"/>
              <a:t>More tailored sampling methods in selecting assignments for audit</a:t>
            </a:r>
          </a:p>
          <a:p>
            <a:pPr lvl="2"/>
            <a:r>
              <a:rPr lang="en-GB" dirty="0" smtClean="0"/>
              <a:t>Greater use of targeting several contractors and subcontractors simultaneously</a:t>
            </a:r>
          </a:p>
          <a:p>
            <a:pPr lvl="2"/>
            <a:r>
              <a:rPr lang="en-GB" dirty="0" smtClean="0"/>
              <a:t>Lots of data mining and information gathering in advance</a:t>
            </a:r>
          </a:p>
          <a:p>
            <a:pPr lvl="2"/>
            <a:r>
              <a:rPr lang="en-GB" dirty="0" smtClean="0"/>
              <a:t>CVs and staff interviews on a large scale</a:t>
            </a:r>
          </a:p>
          <a:p>
            <a:pPr lvl="2"/>
            <a:r>
              <a:rPr lang="en-GB" dirty="0" smtClean="0"/>
              <a:t>Heightened auditor scepticism generally</a:t>
            </a:r>
          </a:p>
          <a:p>
            <a:pPr lvl="1"/>
            <a:r>
              <a:rPr lang="en-GB" dirty="0" smtClean="0"/>
              <a:t>Why is this important for you to consider now and what will you tell your colleagues tomorrow?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final few thoughts to help you make the audit experience easier</a:t>
            </a:r>
            <a:r>
              <a:rPr lang="en-GB" b="1" dirty="0" smtClean="0"/>
              <a:t>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28" y="1628800"/>
            <a:ext cx="8686800" cy="4114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We </a:t>
            </a:r>
            <a:r>
              <a:rPr lang="en-GB" dirty="0" smtClean="0"/>
              <a:t>do not come to disallow; we come to “confirm eligibility”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Please help us to do that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The more you help us from upfront, the sooner we are gone; the easier / less painful and quicker the closure process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It is all about trust and confidence in each other.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We did not make the rules, we are merely asked to assess your compliance with them – do not blame us for doing that.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Remember; there is one contract for all and the JU is trying to achieve equity and common understanding for all at that level.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final few thoughts to help you make the audit experience easier</a:t>
            </a:r>
            <a:r>
              <a:rPr lang="en-GB" b="1" dirty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28" y="1700808"/>
            <a:ext cx="8686800" cy="4114800"/>
          </a:xfrm>
        </p:spPr>
        <p:txBody>
          <a:bodyPr/>
          <a:lstStyle/>
          <a:p>
            <a:pPr lvl="1"/>
            <a:r>
              <a:rPr lang="en-GB" dirty="0"/>
              <a:t>Thus what may be OK nationally, is quite possibly not OK here.  Make sure you understand the contract thoroughly</a:t>
            </a:r>
            <a:r>
              <a:rPr lang="en-GB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is an open and transparent process; hence your right of reply to our report findings and conclusions – “The contradictory procedure”</a:t>
            </a:r>
          </a:p>
          <a:p>
            <a:pPr lvl="1"/>
            <a:r>
              <a:rPr lang="en-US" dirty="0"/>
              <a:t>It is “our” report and “our” conclusions.</a:t>
            </a:r>
          </a:p>
          <a:p>
            <a:pPr lvl="1"/>
            <a:r>
              <a:rPr lang="en-US" dirty="0"/>
              <a:t>It is for FCH JU to then decide whether to implement or not.</a:t>
            </a:r>
          </a:p>
          <a:p>
            <a:pPr lvl="1"/>
            <a:r>
              <a:rPr lang="en-US" dirty="0"/>
              <a:t>We aim to be professional at all times.  We need your openness and co-operation to make this happen.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1143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85926"/>
            <a:ext cx="8686800" cy="3624274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en-GB" sz="6000" dirty="0" smtClean="0">
                <a:solidFill>
                  <a:srgbClr val="0E2B8D"/>
                </a:solidFill>
              </a:rPr>
              <a:t>Thank you</a:t>
            </a:r>
          </a:p>
          <a:p>
            <a:pPr algn="ctr">
              <a:spcAft>
                <a:spcPts val="0"/>
              </a:spcAft>
            </a:pPr>
            <a:r>
              <a:rPr lang="en-GB" sz="6000" dirty="0" smtClean="0">
                <a:solidFill>
                  <a:srgbClr val="0E2B8D"/>
                </a:solidFill>
              </a:rPr>
              <a:t>Any questions?</a:t>
            </a:r>
            <a:endParaRPr lang="en-GB" sz="6000" dirty="0">
              <a:solidFill>
                <a:srgbClr val="0E2B8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brief introduction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6691330" cy="4114800"/>
          </a:xfrm>
        </p:spPr>
        <p:txBody>
          <a:bodyPr/>
          <a:lstStyle/>
          <a:p>
            <a:pPr lvl="1"/>
            <a:r>
              <a:rPr lang="en-US" dirty="0" smtClean="0"/>
              <a:t>Who am I?</a:t>
            </a:r>
          </a:p>
          <a:p>
            <a:pPr lvl="1"/>
            <a:r>
              <a:rPr lang="en-US" dirty="0" smtClean="0"/>
              <a:t>What does my organisation do for FCH JU?</a:t>
            </a:r>
          </a:p>
          <a:p>
            <a:pPr lvl="1"/>
            <a:r>
              <a:rPr lang="en-US" dirty="0" smtClean="0"/>
              <a:t>How are we structured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  <p:pic>
        <p:nvPicPr>
          <p:cNvPr id="4" name="Picture 5" descr="Julian Rummins (without jacket) May 2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1412875"/>
            <a:ext cx="17494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are the key lessons to be learned?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1124744"/>
            <a:ext cx="8686800" cy="4114800"/>
          </a:xfrm>
        </p:spPr>
        <p:txBody>
          <a:bodyPr/>
          <a:lstStyle/>
          <a:p>
            <a:pPr lvl="1"/>
            <a:r>
              <a:rPr lang="en-GB" dirty="0" smtClean="0"/>
              <a:t>Personnel costs</a:t>
            </a:r>
          </a:p>
          <a:p>
            <a:pPr lvl="2"/>
            <a:r>
              <a:rPr lang="en-GB" dirty="0" smtClean="0"/>
              <a:t>The importance of recording time</a:t>
            </a:r>
          </a:p>
          <a:p>
            <a:pPr lvl="2"/>
            <a:r>
              <a:rPr lang="en-GB" dirty="0" smtClean="0"/>
              <a:t>How do you determine a productive hours denominator that the JU will accept?</a:t>
            </a:r>
          </a:p>
          <a:p>
            <a:pPr lvl="2"/>
            <a:r>
              <a:rPr lang="en-GB" dirty="0" smtClean="0"/>
              <a:t>What elements can be included in the costs of personnel?</a:t>
            </a:r>
          </a:p>
          <a:p>
            <a:pPr lvl="1"/>
            <a:r>
              <a:rPr lang="en-GB" dirty="0" smtClean="0"/>
              <a:t>Indirect costs using the analytical or simplified full indirect costs basis – what do you need to remember?</a:t>
            </a:r>
          </a:p>
          <a:p>
            <a:pPr lvl="1"/>
            <a:r>
              <a:rPr lang="en-GB" dirty="0" smtClean="0"/>
              <a:t>Other direct costs – </a:t>
            </a:r>
            <a:r>
              <a:rPr lang="en-GB" dirty="0" smtClean="0"/>
              <a:t>The issue of demonstrators and a </a:t>
            </a:r>
            <a:r>
              <a:rPr lang="en-GB" dirty="0" smtClean="0"/>
              <a:t>few </a:t>
            </a:r>
            <a:r>
              <a:rPr lang="en-GB" dirty="0" smtClean="0"/>
              <a:t>other observations</a:t>
            </a:r>
            <a:endParaRPr lang="en-GB" dirty="0" smtClean="0"/>
          </a:p>
          <a:p>
            <a:pPr lvl="1"/>
            <a:r>
              <a:rPr lang="en-GB" dirty="0" smtClean="0"/>
              <a:t>The practical side - Some examples of what we have seen over the years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recording and the issues associated with its substantiation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/>
            <a:r>
              <a:rPr lang="en-GB" dirty="0" smtClean="0"/>
              <a:t>Does the contract really necessitate the keeping of timesheets?</a:t>
            </a:r>
          </a:p>
          <a:p>
            <a:pPr lvl="1"/>
            <a:r>
              <a:rPr lang="en-GB" dirty="0" smtClean="0"/>
              <a:t>So, what’s all the fuss about – who needs timesheets? </a:t>
            </a:r>
          </a:p>
          <a:p>
            <a:pPr lvl="1"/>
            <a:r>
              <a:rPr lang="en-GB" dirty="0" smtClean="0"/>
              <a:t>However, keeping a timesheet is easy; it’s not difficult or overly time consuming</a:t>
            </a:r>
          </a:p>
          <a:p>
            <a:pPr lvl="1"/>
            <a:r>
              <a:rPr lang="en-GB" dirty="0" smtClean="0"/>
              <a:t>The key is the control environment within which the time recording system is operated</a:t>
            </a:r>
          </a:p>
          <a:p>
            <a:pPr lvl="1"/>
            <a:r>
              <a:rPr lang="en-GB" dirty="0" smtClean="0"/>
              <a:t>The problem of “partial time recording”</a:t>
            </a:r>
          </a:p>
          <a:p>
            <a:pPr lvl="1"/>
            <a:r>
              <a:rPr lang="en-GB" dirty="0" smtClean="0"/>
              <a:t>However, a good time recording function is only 1 element of the picture – it needs to be corroborated as well = </a:t>
            </a:r>
            <a:r>
              <a:rPr lang="en-GB" b="1" u="sng" dirty="0" smtClean="0">
                <a:solidFill>
                  <a:srgbClr val="0E2B8D"/>
                </a:solidFill>
              </a:rPr>
              <a:t>Alternative Evidence</a:t>
            </a:r>
            <a:r>
              <a:rPr lang="en-GB" b="1" dirty="0" smtClean="0">
                <a:solidFill>
                  <a:srgbClr val="0E2B8D"/>
                </a:solidFill>
              </a:rPr>
              <a:t>  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recording - the issue and role of alternative evidence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1700808"/>
            <a:ext cx="8686800" cy="3900486"/>
          </a:xfrm>
        </p:spPr>
        <p:txBody>
          <a:bodyPr/>
          <a:lstStyle/>
          <a:p>
            <a:pPr lvl="1"/>
            <a:r>
              <a:rPr lang="en-GB" dirty="0" smtClean="0"/>
              <a:t>Alternative evidence – what does it really mean and what is its value?</a:t>
            </a:r>
          </a:p>
          <a:p>
            <a:pPr lvl="1"/>
            <a:r>
              <a:rPr lang="en-GB" dirty="0" smtClean="0"/>
              <a:t>Where you have time recording; it helps to “complete the picture” and prove the final position (the corroboration impact)</a:t>
            </a:r>
          </a:p>
          <a:p>
            <a:pPr lvl="1"/>
            <a:r>
              <a:rPr lang="en-GB" dirty="0" smtClean="0"/>
              <a:t>However, you can decide to rely solely on alternative evidence as time recording is not a formal contract necessity</a:t>
            </a:r>
          </a:p>
          <a:p>
            <a:pPr lvl="1"/>
            <a:r>
              <a:rPr lang="en-GB" dirty="0" smtClean="0"/>
              <a:t>But then, how easy is it to really get it accepted by the auditor / JU?</a:t>
            </a:r>
          </a:p>
          <a:p>
            <a:pPr lvl="1"/>
            <a:r>
              <a:rPr lang="en-GB" dirty="0" smtClean="0"/>
              <a:t>What is “good” alternative evidence - examples???????</a:t>
            </a:r>
          </a:p>
          <a:p>
            <a:pPr lvl="1"/>
            <a:r>
              <a:rPr lang="en-GB" dirty="0" smtClean="0"/>
              <a:t>But there is no one definitive / exhaustive list or basis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correct costs to include as part of the remuneration package?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400"/>
              </a:spcAft>
            </a:pPr>
            <a:r>
              <a:rPr lang="en-GB" dirty="0" smtClean="0"/>
              <a:t>Gross basic salary (and paid overtime)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Other statutory or legally/contractually binding additional costs directly attributable and determined by reference to the gross salary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Employers social charges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Employers pension contributions pension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Monetary equivalent of benefits in kind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Medical insurance</a:t>
            </a:r>
          </a:p>
          <a:p>
            <a:pPr lvl="2">
              <a:spcAft>
                <a:spcPts val="1400"/>
              </a:spcAft>
            </a:pPr>
            <a:r>
              <a:rPr lang="en-GB" dirty="0" smtClean="0"/>
              <a:t>Other?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Bonuses and performance related pay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What about multiple employment contract scenarios?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Determining productive hours and common issues encountered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300"/>
              </a:spcAft>
            </a:pPr>
            <a:r>
              <a:rPr lang="en-GB" dirty="0" smtClean="0"/>
              <a:t>To the JU: productive time = available working time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does this mean you can do / include in your calculation?</a:t>
            </a:r>
          </a:p>
          <a:p>
            <a:pPr lvl="2">
              <a:spcAft>
                <a:spcPts val="1300"/>
              </a:spcAft>
            </a:pPr>
            <a:r>
              <a:rPr lang="en-GB" dirty="0" smtClean="0"/>
              <a:t>Department or management meetings, training, acquisition time, sick leave, maternity leave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about the application of the principle of using usual accounting principles?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if you adopt a common standard or benchmark for FP7 work?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The impact of overtime – paid or unpaid?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The test of contractual reality and its primacy (eg 35 hour week max in France, the </a:t>
            </a:r>
            <a:r>
              <a:rPr lang="en-GB" dirty="0" smtClean="0"/>
              <a:t>Italian </a:t>
            </a:r>
            <a:r>
              <a:rPr lang="en-GB" dirty="0" smtClean="0"/>
              <a:t>university scenario)</a:t>
            </a:r>
            <a:endParaRPr lang="en-US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Full indirect costs – A few things to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000"/>
              </a:spcAft>
            </a:pPr>
            <a:r>
              <a:rPr lang="en-GB" dirty="0" smtClean="0"/>
              <a:t>What does the contract say and what does the JU think this means?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issue of usual accounting practices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principle of fair apportionment of indirect costs  - the essence of “granularity”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question of the hourly denominator again!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Analytical vs Simplified and is there a % I should not exceed?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specific issue of Central costs from HQ or </a:t>
            </a:r>
            <a:r>
              <a:rPr lang="en-GB" dirty="0" smtClean="0"/>
              <a:t>elsewhere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</a:t>
            </a:r>
            <a:r>
              <a:rPr lang="en-GB" dirty="0" err="1" smtClean="0"/>
              <a:t>directisation</a:t>
            </a:r>
            <a:r>
              <a:rPr lang="en-GB" dirty="0" smtClean="0"/>
              <a:t> of indirect costs</a:t>
            </a:r>
            <a:endParaRPr lang="en-GB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issue of the costs of Demonstrators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544" y="980728"/>
            <a:ext cx="8686800" cy="41148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To make a demonstrator requires purchasing equipment and parts from other entities, as well as labour to assemble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The latter element we have already discussed; but the former brings some other interesting issues for an auditor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Where were the equipment and parts bought from (external third party, affiliate, own existing stocks)?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How were those decisions on where to purchase from made and how is the premise of best value for money (transparency, equity, etc) satisfied?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Proving the make up of the total costs – need a complete audit trail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Where is the final product now and who controls / uses it?  What is it’s expected useful life?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059131"/>
      </p:ext>
    </p:extLst>
  </p:cSld>
  <p:clrMapOvr>
    <a:masterClrMapping/>
  </p:clrMapOvr>
</p:sld>
</file>

<file path=ppt/theme/theme1.xml><?xml version="1.0" encoding="utf-8"?>
<a:theme xmlns:a="http://schemas.openxmlformats.org/drawingml/2006/main" name="Littlejohn slide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Littlejohn slide template</Template>
  <TotalTime>1590</TotalTime>
  <Words>2463</Words>
  <Application>Microsoft Office PowerPoint</Application>
  <PresentationFormat>A4 Paper (210x297 mm)</PresentationFormat>
  <Paragraphs>194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Littlejohn slide template</vt:lpstr>
      <vt:lpstr>FCH JU  Communication Campaign Lesson learned from the experience of the auditor</vt:lpstr>
      <vt:lpstr>A brief introduction</vt:lpstr>
      <vt:lpstr>Where are the key lessons to be learned?</vt:lpstr>
      <vt:lpstr>Time recording and the issues associated with its substantiation</vt:lpstr>
      <vt:lpstr>Time recording - the issue and role of alternative evidence</vt:lpstr>
      <vt:lpstr>What are the correct costs to include as part of the remuneration package?</vt:lpstr>
      <vt:lpstr>Determining productive hours and common issues encountered</vt:lpstr>
      <vt:lpstr>Full indirect costs – A few things to remember</vt:lpstr>
      <vt:lpstr>The issue of the costs of Demonstrators</vt:lpstr>
      <vt:lpstr>Other direct costs</vt:lpstr>
      <vt:lpstr>Some real life experiences</vt:lpstr>
      <vt:lpstr>Some real life experiences (continued)</vt:lpstr>
      <vt:lpstr>A final few thoughts to help you make the audit experience easier!</vt:lpstr>
      <vt:lpstr>A final few thoughts to help you make the audit experience easier!</vt:lpstr>
      <vt:lpstr>PowerPoint Presentation</vt:lpstr>
    </vt:vector>
  </TitlesOfParts>
  <Company>Littlejohn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[Company Name]</dc:title>
  <dc:creator>cbrown</dc:creator>
  <cp:lastModifiedBy>Julian</cp:lastModifiedBy>
  <cp:revision>33</cp:revision>
  <cp:lastPrinted>2008-04-30T14:27:08Z</cp:lastPrinted>
  <dcterms:created xsi:type="dcterms:W3CDTF">2013-07-23T09:15:47Z</dcterms:created>
  <dcterms:modified xsi:type="dcterms:W3CDTF">2014-06-22T07:36:42Z</dcterms:modified>
</cp:coreProperties>
</file>