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9" r:id="rId4"/>
    <p:sldId id="260" r:id="rId5"/>
    <p:sldId id="261" r:id="rId6"/>
    <p:sldId id="262" r:id="rId7"/>
    <p:sldId id="274" r:id="rId8"/>
    <p:sldId id="264" r:id="rId9"/>
    <p:sldId id="265" r:id="rId10"/>
    <p:sldId id="271" r:id="rId11"/>
    <p:sldId id="270" r:id="rId12"/>
    <p:sldId id="266" r:id="rId13"/>
    <p:sldId id="267" r:id="rId14"/>
    <p:sldId id="269" r:id="rId15"/>
    <p:sldId id="273" r:id="rId16"/>
    <p:sldId id="268" r:id="rId17"/>
  </p:sldIdLst>
  <p:sldSz cx="9906000" cy="6858000" type="A4"/>
  <p:notesSz cx="6797675" cy="9928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E2B8D"/>
    <a:srgbClr val="000000"/>
    <a:srgbClr val="949594"/>
    <a:srgbClr val="141313"/>
    <a:srgbClr val="0A387A"/>
    <a:srgbClr val="C2C2C2"/>
    <a:srgbClr val="871668"/>
    <a:srgbClr val="C41039"/>
    <a:srgbClr val="600C45"/>
    <a:srgbClr val="FDB91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8618" autoAdjust="0"/>
  </p:normalViewPr>
  <p:slideViewPr>
    <p:cSldViewPr>
      <p:cViewPr>
        <p:scale>
          <a:sx n="80" d="100"/>
          <a:sy n="80" d="100"/>
        </p:scale>
        <p:origin x="-888" y="-72"/>
      </p:cViewPr>
      <p:guideLst>
        <p:guide orient="horz" pos="816"/>
        <p:guide orient="horz" pos="4080"/>
        <p:guide orient="horz" pos="2304"/>
        <p:guide orient="horz" pos="3120"/>
        <p:guide orient="horz" pos="2064"/>
        <p:guide orient="horz" pos="1728"/>
        <p:guide pos="4272"/>
        <p:guide pos="1200"/>
        <p:guide pos="5877"/>
        <p:guide pos="2352"/>
        <p:guide pos="4416"/>
        <p:guide pos="3264"/>
        <p:guide pos="960"/>
        <p:guide pos="1632"/>
      </p:guideLst>
    </p:cSldViewPr>
  </p:slideViewPr>
  <p:outlineViewPr>
    <p:cViewPr>
      <p:scale>
        <a:sx n="33" d="100"/>
        <a:sy n="33" d="100"/>
      </p:scale>
      <p:origin x="0" y="1309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6145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90" tIns="46095" rIns="92190" bIns="4609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dirty="0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530" y="0"/>
            <a:ext cx="2946145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90" tIns="46095" rIns="92190" bIns="4609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 dirty="0"/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31258"/>
            <a:ext cx="2946145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90" tIns="46095" rIns="92190" bIns="4609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 dirty="0"/>
          </a:p>
        </p:txBody>
      </p:sp>
      <p:sp>
        <p:nvSpPr>
          <p:cNvPr id="870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530" y="9431258"/>
            <a:ext cx="2946145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90" tIns="46095" rIns="92190" bIns="4609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B12D1FE-F135-4711-99BD-9033EEB3151B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04694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6145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90" tIns="46095" rIns="92190" bIns="4609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530" y="0"/>
            <a:ext cx="2946145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90" tIns="46095" rIns="92190" bIns="4609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9613" y="744538"/>
            <a:ext cx="537845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005" y="4715629"/>
            <a:ext cx="4983666" cy="4467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90" tIns="46095" rIns="92190" bIns="4609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1258"/>
            <a:ext cx="2946145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90" tIns="46095" rIns="92190" bIns="4609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530" y="9431258"/>
            <a:ext cx="2946145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190" tIns="46095" rIns="92190" bIns="4609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CC7E621-8399-4EC4-A5C7-3D483E30B72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262551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1D2AD1-5E5E-4E7A-B12B-A85D68DA6B7C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2856" indent="-172856">
              <a:buFontTx/>
              <a:buChar char="•"/>
            </a:pPr>
            <a:r>
              <a:rPr lang="en-GB" dirty="0" smtClean="0"/>
              <a:t>Creating timesheets after the event (based on a Word or Excel system and left date of “creation” in the footer.</a:t>
            </a:r>
          </a:p>
          <a:p>
            <a:pPr marL="172856" indent="-172856">
              <a:buFontTx/>
              <a:buChar char="•"/>
            </a:pPr>
            <a:r>
              <a:rPr lang="en-GB" dirty="0" smtClean="0"/>
              <a:t>Payroll – use side letters to recover costs (eg by a donation contribution) which is never disclosed to EC or auditor</a:t>
            </a:r>
          </a:p>
          <a:p>
            <a:pPr marL="172856" indent="-172856">
              <a:buFontTx/>
              <a:buChar char="•"/>
            </a:pPr>
            <a:r>
              <a:rPr lang="en-GB" dirty="0" smtClean="0"/>
              <a:t>Lack of qualifications to actually do work assigned.  In reality plagiarising the results of other earlier projects.  Employing / paying close family members (inc wives) for fictitious work.</a:t>
            </a:r>
          </a:p>
          <a:p>
            <a:pPr marL="172856" indent="-172856">
              <a:buFontTx/>
              <a:buChar char="•"/>
            </a:pPr>
            <a:r>
              <a:rPr lang="en-GB" dirty="0" smtClean="0"/>
              <a:t>Multiple contracts at same time with different contractors on same project or across several projects (ensure 100%+ actual cost recovery)</a:t>
            </a:r>
          </a:p>
          <a:p>
            <a:pPr marL="172856" indent="-172856">
              <a:buFontTx/>
              <a:buChar char="•"/>
            </a:pPr>
            <a:r>
              <a:rPr lang="en-GB" dirty="0" smtClean="0"/>
              <a:t>Subcontracting – awarded to entities owned by employees or family of contractor </a:t>
            </a:r>
          </a:p>
          <a:p>
            <a:pPr marL="172856" indent="-172856">
              <a:buFontTx/>
              <a:buChar char="•"/>
            </a:pP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C7E621-8399-4EC4-A5C7-3D483E30B721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So what?</a:t>
            </a:r>
          </a:p>
          <a:p>
            <a:r>
              <a:rPr lang="en-GB" dirty="0" smtClean="0"/>
              <a:t> – its all interesting but not relevant</a:t>
            </a:r>
          </a:p>
          <a:p>
            <a:r>
              <a:rPr lang="en-GB" dirty="0" smtClean="0"/>
              <a:t> - Is this true?</a:t>
            </a:r>
          </a:p>
          <a:p>
            <a:endParaRPr lang="en-GB" dirty="0" smtClean="0"/>
          </a:p>
          <a:p>
            <a:r>
              <a:rPr lang="en-GB" dirty="0" smtClean="0"/>
              <a:t>But :</a:t>
            </a:r>
          </a:p>
          <a:p>
            <a:endParaRPr lang="en-GB" dirty="0" smtClean="0"/>
          </a:p>
          <a:p>
            <a:r>
              <a:rPr lang="en-GB" dirty="0" smtClean="0"/>
              <a:t> - it affects how the EC perceives its beneficiaries and thus how it treats them all (everyone is tarred)</a:t>
            </a:r>
          </a:p>
          <a:p>
            <a:r>
              <a:rPr lang="en-GB" dirty="0" smtClean="0"/>
              <a:t> - the EC takes this all seriously – its a hot subject generally.</a:t>
            </a:r>
          </a:p>
          <a:p>
            <a:r>
              <a:rPr lang="en-GB" dirty="0" smtClean="0"/>
              <a:t> - Remember the old addage - If an offer comes your way that is “too good to be true, it is!”</a:t>
            </a:r>
          </a:p>
          <a:p>
            <a:r>
              <a:rPr lang="en-GB" dirty="0" smtClean="0"/>
              <a:t> - Do not be obtuse, overly cagey, etc – you will only suffer in the long run.  Make sure you explain properly and fully what is complicated; otherwise another perception may arise.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C7E621-8399-4EC4-A5C7-3D483E30B721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B6493C-19D5-4896-BD0C-57469E44AF3A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GB" dirty="0" smtClean="0"/>
          </a:p>
          <a:p>
            <a:pPr marL="172856" indent="-172856">
              <a:buFont typeface="Arial" pitchFamily="34" charset="0"/>
              <a:buChar char="•"/>
              <a:defRPr/>
            </a:pPr>
            <a:r>
              <a:rPr lang="en-GB" dirty="0" smtClean="0"/>
              <a:t>I am a partner of Littlejohn LLP, UK chartered accountants</a:t>
            </a:r>
          </a:p>
          <a:p>
            <a:pPr marL="172856" indent="-172856"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rgbClr val="FF0000"/>
                </a:solidFill>
              </a:rPr>
              <a:t>I have been full time in Brussels since 1999 managing and coordinating large scale contract finance audit contracts on behalf of EC</a:t>
            </a:r>
          </a:p>
          <a:p>
            <a:pPr marL="172856" indent="-172856">
              <a:buFont typeface="Arial" pitchFamily="34" charset="0"/>
              <a:buChar char="•"/>
              <a:defRPr/>
            </a:pPr>
            <a:r>
              <a:rPr lang="en-GB" dirty="0" smtClean="0"/>
              <a:t>Littlejohn and fellow members of IGAF Polaris Intl act in consortium to undertake such work</a:t>
            </a:r>
          </a:p>
          <a:p>
            <a:pPr marL="172856" indent="-172856"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rgbClr val="FF0000"/>
                </a:solidFill>
              </a:rPr>
              <a:t>We have under taken</a:t>
            </a:r>
          </a:p>
          <a:p>
            <a:pPr marL="633805" lvl="1" indent="-172856"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rgbClr val="FF0000"/>
                </a:solidFill>
              </a:rPr>
              <a:t>4 fwcs covering FP4, 5 and 6 assignments – over 3,000 discreet audits across EU 27 +</a:t>
            </a:r>
          </a:p>
          <a:p>
            <a:pPr marL="633805" lvl="1" indent="-172856"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rgbClr val="FF0000"/>
                </a:solidFill>
              </a:rPr>
              <a:t>As well as fwc’s covering humanitarian aid, development aid, sme development, adult and vocational training, etc</a:t>
            </a:r>
          </a:p>
          <a:p>
            <a:pPr marL="633805" lvl="1" indent="-172856">
              <a:buFont typeface="Arial" pitchFamily="34" charset="0"/>
              <a:buChar char="•"/>
              <a:defRPr/>
            </a:pPr>
            <a:r>
              <a:rPr lang="en-GB" dirty="0" smtClean="0">
                <a:solidFill>
                  <a:srgbClr val="FF0000"/>
                </a:solidFill>
              </a:rPr>
              <a:t>That means all assignments undertaken by a participating IGAF firm go through my office for review / vetting / agreement prior to their onward transmission to EC and auditees – </a:t>
            </a:r>
            <a:r>
              <a:rPr lang="en-GB" b="1" dirty="0" smtClean="0">
                <a:solidFill>
                  <a:srgbClr val="FF0000"/>
                </a:solidFill>
              </a:rPr>
              <a:t>we have common working papers, report templates, methodologies, tools, etc to ensure consistency and quality (CMT = 4+ people </a:t>
            </a:r>
          </a:p>
          <a:p>
            <a:pPr marL="172856" indent="-172856">
              <a:buFont typeface="Arial" pitchFamily="34" charset="0"/>
              <a:buChar char="•"/>
              <a:defRPr/>
            </a:pPr>
            <a:r>
              <a:rPr lang="en-GB" dirty="0" smtClean="0"/>
              <a:t>I have actively worked directly on assignments in BE, CH, IT, CZ, HU, FI, EY, Uganda as well as in reviewing a large proportion of the 3,000+ assignment reports generally.</a:t>
            </a:r>
          </a:p>
          <a:p>
            <a:endParaRPr lang="en-GB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GB" dirty="0" smtClean="0"/>
              <a:t>What I really wish to do is highlight more clearly:</a:t>
            </a:r>
          </a:p>
          <a:p>
            <a:pPr>
              <a:defRPr/>
            </a:pPr>
            <a:endParaRPr lang="en-GB" dirty="0" smtClean="0"/>
          </a:p>
          <a:p>
            <a:pPr marL="172856" indent="-172856">
              <a:buFont typeface="Arial" pitchFamily="34" charset="0"/>
              <a:buChar char="•"/>
              <a:defRPr/>
            </a:pPr>
            <a:r>
              <a:rPr lang="en-GB" dirty="0" smtClean="0"/>
              <a:t>What the scope of our work is here and why – it is not a statutory audit / test of reasonableness</a:t>
            </a:r>
          </a:p>
          <a:p>
            <a:pPr marL="172856" indent="-172856">
              <a:buFont typeface="Arial" pitchFamily="34" charset="0"/>
              <a:buChar char="•"/>
              <a:defRPr/>
            </a:pPr>
            <a:r>
              <a:rPr lang="en-GB" dirty="0" smtClean="0"/>
              <a:t>What is the EC view and why in interpreting and applying the contract</a:t>
            </a:r>
          </a:p>
          <a:p>
            <a:pPr marL="172856" indent="-172856">
              <a:buFont typeface="Arial" pitchFamily="34" charset="0"/>
              <a:buChar char="•"/>
              <a:defRPr/>
            </a:pPr>
            <a:r>
              <a:rPr lang="en-GB" dirty="0" smtClean="0"/>
              <a:t>What are the main areas we have issues consistently and why – see the 4 areas covered in the slide heading</a:t>
            </a:r>
          </a:p>
          <a:p>
            <a:pPr marL="172856" indent="-172856">
              <a:buFont typeface="Arial" pitchFamily="34" charset="0"/>
              <a:buChar char="•"/>
              <a:defRPr/>
            </a:pPr>
            <a:r>
              <a:rPr lang="en-GB" dirty="0" smtClean="0"/>
              <a:t>Much of what we will cover will come back to the phrase “usual accounting practices” and how and when this can or cannot be rebutted by other issues</a:t>
            </a:r>
          </a:p>
          <a:p>
            <a:pPr marL="172856" indent="-172856">
              <a:buFont typeface="Arial" pitchFamily="34" charset="0"/>
              <a:buChar char="•"/>
              <a:defRPr/>
            </a:pPr>
            <a:r>
              <a:rPr lang="en-GB" dirty="0" smtClean="0"/>
              <a:t>Please bear in mind that we are trying to apply 1 contract to 27+ countries with vastly differing legal, cultural, social and financial backgrounds.  </a:t>
            </a:r>
          </a:p>
          <a:p>
            <a:pPr marL="172856" indent="-172856">
              <a:buFont typeface="Arial" pitchFamily="34" charset="0"/>
              <a:buChar char="•"/>
              <a:defRPr/>
            </a:pPr>
            <a:r>
              <a:rPr lang="en-GB" dirty="0" smtClean="0"/>
              <a:t>We only have 1 contract and a desire / need to apply consistency and “equity” in its use.</a:t>
            </a:r>
          </a:p>
          <a:p>
            <a:pPr marL="172856" indent="-172856">
              <a:buFont typeface="Arial" pitchFamily="34" charset="0"/>
              <a:buChar char="•"/>
              <a:defRPr/>
            </a:pPr>
            <a:r>
              <a:rPr lang="en-GB" dirty="0" smtClean="0"/>
              <a:t>Issues can also have industry sector and other influences that make them more prevalent in certain instances than others</a:t>
            </a:r>
          </a:p>
          <a:p>
            <a:pPr>
              <a:defRPr/>
            </a:pP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C7E621-8399-4EC4-A5C7-3D483E30B721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2856" indent="-172856">
              <a:buFontTx/>
              <a:buChar char="•"/>
            </a:pPr>
            <a:r>
              <a:rPr lang="en-GB" sz="1000" dirty="0" smtClean="0"/>
              <a:t>The contract does not formally require “time recording  systems” to be used (nor do the guidelines)</a:t>
            </a:r>
          </a:p>
          <a:p>
            <a:pPr marL="172856" indent="-172856">
              <a:buFontTx/>
              <a:buChar char="•"/>
            </a:pPr>
            <a:r>
              <a:rPr lang="en-GB" sz="1000" dirty="0" smtClean="0"/>
              <a:t>However, time charged must be substantiated (proven beyond a reasonable doubt) if requested.</a:t>
            </a:r>
          </a:p>
          <a:p>
            <a:pPr marL="172856" indent="-172856">
              <a:buFontTx/>
              <a:buChar char="•"/>
            </a:pPr>
            <a:r>
              <a:rPr lang="en-GB" sz="1000" dirty="0" smtClean="0"/>
              <a:t>Guidance given on formal time recording systems and a typical “timesheet” format</a:t>
            </a:r>
          </a:p>
          <a:p>
            <a:pPr marL="172856" indent="-172856">
              <a:buFontTx/>
              <a:buChar char="•"/>
            </a:pPr>
            <a:r>
              <a:rPr lang="en-GB" sz="1000" dirty="0" smtClean="0"/>
              <a:t>Timesheets are themselves not a “be all and end all”.  They can be forged, doctored, etc.  The key is to have a robust, comprehensive system with appropriate controls and procedures, etc.</a:t>
            </a:r>
          </a:p>
          <a:p>
            <a:pPr marL="172856" indent="-172856">
              <a:buFontTx/>
              <a:buChar char="•"/>
            </a:pPr>
            <a:r>
              <a:rPr lang="en-GB" sz="1000" dirty="0" smtClean="0"/>
              <a:t>What about I only formally record EC time on projects and no other – completeness and accuracy issues – how can we be really sure its correct?</a:t>
            </a:r>
          </a:p>
          <a:p>
            <a:pPr marL="172856" indent="-172856">
              <a:buFontTx/>
              <a:buChar char="•"/>
            </a:pPr>
            <a:r>
              <a:rPr lang="en-GB" sz="1000" dirty="0" smtClean="0"/>
              <a:t>What about the other argument that “researchers are paid to research; not complete time sheets”   </a:t>
            </a:r>
          </a:p>
          <a:p>
            <a:pPr marL="172856" indent="-172856">
              <a:buFontTx/>
              <a:buChar char="•"/>
            </a:pPr>
            <a:r>
              <a:rPr lang="en-GB" sz="1000" dirty="0" smtClean="0"/>
              <a:t>The contract is ultimately inputs, not outputs, orientated.</a:t>
            </a:r>
          </a:p>
          <a:p>
            <a:pPr marL="172856" indent="-172856">
              <a:buFontTx/>
              <a:buChar char="•"/>
            </a:pPr>
            <a:r>
              <a:rPr lang="en-GB" sz="1000" dirty="0" smtClean="0"/>
              <a:t>Alternative evidence:</a:t>
            </a:r>
          </a:p>
          <a:p>
            <a:pPr marL="633805" lvl="1" indent="-172856">
              <a:buFontTx/>
              <a:buChar char="•"/>
            </a:pPr>
            <a:r>
              <a:rPr lang="en-GB" sz="1000" dirty="0" smtClean="0"/>
              <a:t>Scientists logs, diaries (how clear and well written are they?)</a:t>
            </a:r>
          </a:p>
          <a:p>
            <a:pPr marL="633805" lvl="1" indent="-172856">
              <a:buFontTx/>
              <a:buChar char="•"/>
            </a:pPr>
            <a:r>
              <a:rPr lang="en-GB" sz="1000" dirty="0" smtClean="0"/>
              <a:t>Matching to travel records and invoices, etc (time consuming / clarity?)</a:t>
            </a:r>
          </a:p>
          <a:p>
            <a:pPr marL="633805" lvl="1" indent="-172856">
              <a:buFontTx/>
              <a:buChar char="•"/>
            </a:pPr>
            <a:r>
              <a:rPr lang="en-GB" sz="1000" dirty="0" smtClean="0"/>
              <a:t>Cv’s of personnel and individual meets with them / responsible Project managers (clarity of content, etc?)</a:t>
            </a:r>
          </a:p>
          <a:p>
            <a:pPr marL="633805" lvl="1" indent="-172856">
              <a:buFontTx/>
              <a:buChar char="•"/>
            </a:pPr>
            <a:r>
              <a:rPr lang="en-GB" sz="1000" dirty="0" smtClean="0"/>
              <a:t>Web based research ((time consuming, not always conclusive)</a:t>
            </a:r>
          </a:p>
          <a:p>
            <a:pPr marL="633805" lvl="1" indent="-172856">
              <a:buFontTx/>
              <a:buChar char="•"/>
            </a:pPr>
            <a:r>
              <a:rPr lang="en-GB" sz="1000" dirty="0" smtClean="0"/>
              <a:t>Journals, reports, PMR comparison</a:t>
            </a:r>
          </a:p>
          <a:p>
            <a:pPr marL="633805" lvl="1" indent="-172856">
              <a:buFontTx/>
              <a:buChar char="•"/>
            </a:pPr>
            <a:r>
              <a:rPr lang="en-GB" sz="1000" dirty="0" smtClean="0"/>
              <a:t>EC PO input (not consistent)</a:t>
            </a:r>
          </a:p>
          <a:p>
            <a:pPr marL="172856" indent="-172856">
              <a:buFontTx/>
              <a:buChar char="•"/>
            </a:pPr>
            <a:r>
              <a:rPr lang="en-GB" sz="1000" dirty="0" smtClean="0"/>
              <a:t>We adopt a very “sceptical” view here.  We are not technical experts and have to be prudent in our assessment.  </a:t>
            </a:r>
          </a:p>
          <a:p>
            <a:pPr marL="172856" indent="-172856">
              <a:buFontTx/>
              <a:buChar char="•"/>
            </a:pPr>
            <a:r>
              <a:rPr lang="en-GB" sz="1000" dirty="0" smtClean="0"/>
              <a:t>NB: we should try and look at it where time sheets exist to corroborate those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C7E621-8399-4EC4-A5C7-3D483E30B721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21898">
              <a:defRPr/>
            </a:pPr>
            <a:r>
              <a:rPr lang="en-GB" dirty="0" smtClean="0"/>
              <a:t>NB – link to “annual reports” and the corroboration of resource input / usage as noted there to what has been audited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C7E621-8399-4EC4-A5C7-3D483E30B721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2856" indent="-172856">
              <a:buFontTx/>
              <a:buChar char="•"/>
            </a:pPr>
            <a:r>
              <a:rPr lang="en-GB" dirty="0" smtClean="0"/>
              <a:t>Productive = physically workable / available time to the EC; ie only real contractual / normal national practices should be deducted in its computation</a:t>
            </a:r>
          </a:p>
          <a:p>
            <a:pPr marL="172856" indent="-172856">
              <a:buFontTx/>
              <a:buChar char="•"/>
            </a:pPr>
            <a:r>
              <a:rPr lang="en-GB" dirty="0" smtClean="0"/>
              <a:t>The “other” deductions </a:t>
            </a:r>
            <a:r>
              <a:rPr lang="en-GB" b="1" u="sng" dirty="0" smtClean="0"/>
              <a:t>must</a:t>
            </a:r>
            <a:r>
              <a:rPr lang="en-GB" dirty="0" smtClean="0"/>
              <a:t> have some direct necessity (as opposed to relevance) and relation to the actual project being undertaken – this could mean two different denominators for 2 different projects</a:t>
            </a:r>
          </a:p>
          <a:p>
            <a:pPr marL="172856" indent="-172856">
              <a:buFontTx/>
              <a:buChar char="•"/>
            </a:pPr>
            <a:r>
              <a:rPr lang="en-GB" dirty="0" smtClean="0"/>
              <a:t>“necessity” and other tests of eligibility cannot be overridden by “usual accounting practices” or other criterion.  If you meet one criteria but not another, the cost is deemed ineligible.</a:t>
            </a:r>
          </a:p>
          <a:p>
            <a:pPr marL="172856" indent="-172856">
              <a:buFontTx/>
              <a:buChar char="•"/>
            </a:pPr>
            <a:r>
              <a:rPr lang="en-GB" b="1" dirty="0" smtClean="0"/>
              <a:t>Mirroring reality is also key </a:t>
            </a:r>
            <a:r>
              <a:rPr lang="en-GB" dirty="0" smtClean="0"/>
              <a:t>(eg some or all employees work 2000 hours pa; not 1680)</a:t>
            </a:r>
          </a:p>
          <a:p>
            <a:pPr marL="172856" indent="-172856">
              <a:buFontTx/>
              <a:buChar char="•"/>
            </a:pPr>
            <a:r>
              <a:rPr lang="en-GB" dirty="0" smtClean="0"/>
              <a:t>Paid vs unpaid overtime</a:t>
            </a:r>
          </a:p>
          <a:p>
            <a:pPr marL="172856" indent="-172856">
              <a:buFontTx/>
              <a:buChar char="•"/>
            </a:pPr>
            <a:r>
              <a:rPr lang="en-GB" dirty="0" smtClean="0"/>
              <a:t>Training, internal meetings / admin / acquisition time / sick leave (eg France and the Bilan Social) – how to address?</a:t>
            </a:r>
          </a:p>
          <a:p>
            <a:pPr marL="172856" indent="-172856">
              <a:buFontTx/>
              <a:buChar char="•"/>
            </a:pPr>
            <a:r>
              <a:rPr lang="en-GB" dirty="0" smtClean="0"/>
              <a:t>Better to deal with via indirect costs?</a:t>
            </a:r>
          </a:p>
          <a:p>
            <a:pPr marL="172856" indent="-172856">
              <a:buFontTx/>
              <a:buChar char="•"/>
            </a:pPr>
            <a:r>
              <a:rPr lang="en-GB" dirty="0" smtClean="0"/>
              <a:t>Also, remember the consistency issue across 27 + countries and thousands of contractors?</a:t>
            </a:r>
          </a:p>
          <a:p>
            <a:pPr marL="172856" indent="-172856">
              <a:buFontTx/>
              <a:buChar char="•"/>
            </a:pPr>
            <a:r>
              <a:rPr lang="en-GB" dirty="0" smtClean="0"/>
              <a:t>There is no right answer, it is not 1680; but ……./.</a:t>
            </a:r>
          </a:p>
          <a:p>
            <a:pPr marL="172856" indent="-172856">
              <a:buFontTx/>
              <a:buChar char="•"/>
            </a:pPr>
            <a:r>
              <a:rPr lang="en-GB" b="1" dirty="0" smtClean="0">
                <a:solidFill>
                  <a:srgbClr val="FF0000"/>
                </a:solidFill>
              </a:rPr>
              <a:t>CONCLUSION – REALITY AND EVIDENCE – PROVE IT!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C7E621-8399-4EC4-A5C7-3D483E30B721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Other – unemployment / long-term disability insurance; irap in IT, various FR taxes, </a:t>
            </a:r>
          </a:p>
          <a:p>
            <a:endParaRPr lang="en-GB" dirty="0" smtClean="0"/>
          </a:p>
          <a:p>
            <a:r>
              <a:rPr lang="en-GB" dirty="0" smtClean="0"/>
              <a:t>What about using average costing systems – implications for auditing:</a:t>
            </a:r>
          </a:p>
          <a:p>
            <a:endParaRPr lang="en-GB" dirty="0" smtClean="0"/>
          </a:p>
          <a:p>
            <a:r>
              <a:rPr lang="en-GB" dirty="0" smtClean="0"/>
              <a:t> - transparent, accurate</a:t>
            </a:r>
          </a:p>
          <a:p>
            <a:r>
              <a:rPr lang="en-GB" dirty="0" smtClean="0"/>
              <a:t> - usual practice</a:t>
            </a:r>
          </a:p>
          <a:p>
            <a:r>
              <a:rPr lang="en-GB" dirty="0" smtClean="0"/>
              <a:t> - based on sensible assumptions that reflect working modes</a:t>
            </a:r>
          </a:p>
          <a:p>
            <a:r>
              <a:rPr lang="en-GB" dirty="0" smtClean="0"/>
              <a:t> - productive hours still an issue of concern</a:t>
            </a:r>
          </a:p>
          <a:p>
            <a:r>
              <a:rPr lang="en-GB" dirty="0" smtClean="0"/>
              <a:t> - the principle of closest possible estimate (means you have to do adj Form Cs later on!) – same for indirect costs also</a:t>
            </a:r>
          </a:p>
          <a:p>
            <a:endParaRPr lang="en-GB" dirty="0" smtClean="0"/>
          </a:p>
          <a:p>
            <a:r>
              <a:rPr lang="en-GB" dirty="0" smtClean="0"/>
              <a:t>Owner managers – unincorporated and incorporated – how to determine?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C7E621-8399-4EC4-A5C7-3D483E30B721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172856" indent="-172856">
              <a:buFont typeface="Arial" pitchFamily="34" charset="0"/>
              <a:buChar char="•"/>
              <a:defRPr/>
            </a:pPr>
            <a:r>
              <a:rPr lang="en-GB" dirty="0" smtClean="0"/>
              <a:t>The principles of “necessity” and “incurred in direct relationship with”</a:t>
            </a:r>
          </a:p>
          <a:p>
            <a:pPr marL="172856" indent="-172856">
              <a:buFont typeface="Arial" pitchFamily="34" charset="0"/>
              <a:buChar char="•"/>
              <a:defRPr/>
            </a:pPr>
            <a:r>
              <a:rPr lang="en-GB" dirty="0" smtClean="0"/>
              <a:t>Does the final % matter?</a:t>
            </a:r>
          </a:p>
          <a:p>
            <a:pPr marL="172856" indent="-172856">
              <a:buFont typeface="Arial" pitchFamily="34" charset="0"/>
              <a:buChar char="•"/>
              <a:defRPr/>
            </a:pPr>
            <a:r>
              <a:rPr lang="en-GB" dirty="0" smtClean="0"/>
              <a:t>Use of standard sound, applicable  cost accounting principles are important in determining the allocation drivers / keys as well as what categories to include.</a:t>
            </a:r>
          </a:p>
          <a:p>
            <a:pPr marL="172856" indent="-172856">
              <a:buFont typeface="Arial" pitchFamily="34" charset="0"/>
              <a:buChar char="•"/>
              <a:defRPr/>
            </a:pPr>
            <a:r>
              <a:rPr lang="en-GB" dirty="0" smtClean="0"/>
              <a:t>Central costs – a difficult area and much subjectivity.</a:t>
            </a:r>
          </a:p>
          <a:p>
            <a:pPr marL="633805" lvl="1" indent="-172856">
              <a:buFont typeface="Arial" pitchFamily="34" charset="0"/>
              <a:buChar char="•"/>
              <a:defRPr/>
            </a:pPr>
            <a:r>
              <a:rPr lang="en-GB" dirty="0" smtClean="0"/>
              <a:t>eg “Philips” (do not name!) approach</a:t>
            </a:r>
          </a:p>
          <a:p>
            <a:pPr marL="633805" lvl="1" indent="-172856">
              <a:buFont typeface="Arial" pitchFamily="34" charset="0"/>
              <a:buChar char="•"/>
              <a:defRPr/>
            </a:pPr>
            <a:r>
              <a:rPr lang="en-GB" dirty="0" smtClean="0"/>
              <a:t>Eg – Thales – unwilling to demonstrate cost composition / elements</a:t>
            </a:r>
          </a:p>
          <a:p>
            <a:pPr marL="172856" indent="-172856">
              <a:buFont typeface="Arial" pitchFamily="34" charset="0"/>
              <a:buChar char="•"/>
              <a:defRPr/>
            </a:pPr>
            <a:r>
              <a:rPr lang="en-GB" dirty="0" smtClean="0"/>
              <a:t>Actual is what is needed – not budgets, etc</a:t>
            </a:r>
          </a:p>
          <a:p>
            <a:pPr>
              <a:defRPr/>
            </a:pPr>
            <a:endParaRPr lang="en-GB" dirty="0" smtClean="0"/>
          </a:p>
          <a:p>
            <a:pPr>
              <a:defRPr/>
            </a:pP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C7E621-8399-4EC4-A5C7-3D483E30B721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dirty="0" smtClean="0">
              <a:ea typeface="ＭＳ Ｐゴシック" pitchFamily="34" charset="-128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B0C5FD7-CA99-4C0C-B930-655A1AF7B12F}" type="slidenum">
              <a:rPr lang="en-US" smtClean="0">
                <a:ea typeface="ＭＳ Ｐゴシック" pitchFamily="34" charset="-128"/>
              </a:rPr>
              <a:pPr>
                <a:defRPr/>
              </a:pPr>
              <a:t>11</a:t>
            </a:fld>
            <a:endParaRPr lang="en-US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058"/>
          <p:cNvSpPr>
            <a:spLocks noChangeArrowheads="1"/>
          </p:cNvSpPr>
          <p:nvPr userDrawn="1"/>
        </p:nvSpPr>
        <p:spPr bwMode="auto">
          <a:xfrm>
            <a:off x="1905000" y="0"/>
            <a:ext cx="8001000" cy="4724400"/>
          </a:xfrm>
          <a:prstGeom prst="rect">
            <a:avLst/>
          </a:prstGeom>
          <a:solidFill>
            <a:srgbClr val="0E2B8D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GB" dirty="0">
              <a:solidFill>
                <a:srgbClr val="E31231"/>
              </a:solidFill>
            </a:endParaRPr>
          </a:p>
        </p:txBody>
      </p:sp>
      <p:sp>
        <p:nvSpPr>
          <p:cNvPr id="34825" name="Rectangle 1033"/>
          <p:cNvSpPr>
            <a:spLocks noGrp="1" noChangeArrowheads="1"/>
          </p:cNvSpPr>
          <p:nvPr>
            <p:ph type="ctrTitle"/>
          </p:nvPr>
        </p:nvSpPr>
        <p:spPr>
          <a:xfrm>
            <a:off x="2513013" y="4869160"/>
            <a:ext cx="6908800" cy="525016"/>
          </a:xfrm>
        </p:spPr>
        <p:txBody>
          <a:bodyPr lIns="91423" tIns="45712" rIns="91423" bIns="45712"/>
          <a:lstStyle>
            <a:lvl1pPr algn="r">
              <a:defRPr sz="3200">
                <a:solidFill>
                  <a:srgbClr val="0E2B8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4824" name="Rectangle 1032"/>
          <p:cNvSpPr>
            <a:spLocks noGrp="1" noChangeArrowheads="1"/>
          </p:cNvSpPr>
          <p:nvPr>
            <p:ph type="subTitle" idx="1"/>
          </p:nvPr>
        </p:nvSpPr>
        <p:spPr>
          <a:xfrm>
            <a:off x="2514600" y="5632450"/>
            <a:ext cx="6908800" cy="533400"/>
          </a:xfrm>
        </p:spPr>
        <p:txBody>
          <a:bodyPr lIns="91423" tIns="45712" rIns="91423" bIns="45712"/>
          <a:lstStyle>
            <a:lvl1pPr algn="r">
              <a:lnSpc>
                <a:spcPts val="3600"/>
              </a:lnSpc>
              <a:spcAft>
                <a:spcPct val="0"/>
              </a:spcAft>
              <a:defRPr>
                <a:solidFill>
                  <a:srgbClr val="949594"/>
                </a:solidFill>
              </a:defRPr>
            </a:lvl1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34850" name="Rectangle 1058"/>
          <p:cNvSpPr>
            <a:spLocks noChangeArrowheads="1"/>
          </p:cNvSpPr>
          <p:nvPr userDrawn="1"/>
        </p:nvSpPr>
        <p:spPr bwMode="auto">
          <a:xfrm>
            <a:off x="0" y="0"/>
            <a:ext cx="1905000" cy="4724400"/>
          </a:xfrm>
          <a:prstGeom prst="rect">
            <a:avLst/>
          </a:prstGeom>
          <a:solidFill>
            <a:srgbClr val="949594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GB" dirty="0">
              <a:solidFill>
                <a:srgbClr val="E31231"/>
              </a:solidFill>
            </a:endParaRPr>
          </a:p>
        </p:txBody>
      </p:sp>
      <p:pic>
        <p:nvPicPr>
          <p:cNvPr id="34857" name="Picture 1065" descr="coverpen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718050"/>
            <a:ext cx="1905000" cy="2139950"/>
          </a:xfrm>
          <a:prstGeom prst="rect">
            <a:avLst/>
          </a:prstGeom>
          <a:noFill/>
        </p:spPr>
      </p:pic>
      <p:pic>
        <p:nvPicPr>
          <p:cNvPr id="9" name="Picture 8" descr="PKF_LITTLEJOHN_REVERSED_AW.eps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781800" y="304800"/>
            <a:ext cx="2772000" cy="69543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E2B8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72338" y="381000"/>
            <a:ext cx="2176462" cy="5029200"/>
          </a:xfrm>
        </p:spPr>
        <p:txBody>
          <a:bodyPr vert="eaVert"/>
          <a:lstStyle>
            <a:lvl1pPr>
              <a:defRPr>
                <a:solidFill>
                  <a:srgbClr val="0E2B8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0" y="381000"/>
            <a:ext cx="6376988" cy="5029200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E2B8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buClr>
                <a:srgbClr val="0E2B8D"/>
              </a:buClr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/>
          <a:lstStyle>
            <a:lvl1pPr algn="l">
              <a:defRPr sz="4000" b="1" cap="all">
                <a:solidFill>
                  <a:srgbClr val="0E2B8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E2B8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295400"/>
            <a:ext cx="4267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1295400"/>
            <a:ext cx="4267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>
                <a:solidFill>
                  <a:srgbClr val="0E2B8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E2B8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>
                <a:solidFill>
                  <a:srgbClr val="0E2B8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>
                <a:solidFill>
                  <a:srgbClr val="0E2B8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381000"/>
            <a:ext cx="870585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295400"/>
            <a:ext cx="8686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 bwMode="auto">
          <a:xfrm>
            <a:off x="0" y="5891213"/>
            <a:ext cx="9906000" cy="966787"/>
          </a:xfrm>
          <a:prstGeom prst="rect">
            <a:avLst/>
          </a:prstGeom>
          <a:solidFill>
            <a:srgbClr val="0E2B8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  <a:ea typeface="ＭＳ Ｐゴシック" pitchFamily="16" charset="-128"/>
              </a:rPr>
              <a:t> </a:t>
            </a:r>
          </a:p>
        </p:txBody>
      </p:sp>
      <p:pic>
        <p:nvPicPr>
          <p:cNvPr id="9" name="Picture 8" descr="PKF_LITTLEJOHN_REVERSED_AW.eps"/>
          <p:cNvPicPr>
            <a:picLocks noChangeAspect="1"/>
          </p:cNvPicPr>
          <p:nvPr userDrawn="1"/>
        </p:nvPicPr>
        <p:blipFill>
          <a:blip r:embed="rId13" cstate="print"/>
          <a:stretch>
            <a:fillRect/>
          </a:stretch>
        </p:blipFill>
        <p:spPr>
          <a:xfrm>
            <a:off x="6753200" y="6026890"/>
            <a:ext cx="2772000" cy="69543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E2B8D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F10100"/>
          </a:solidFill>
          <a:latin typeface="Arial" charset="0"/>
          <a:ea typeface="ＭＳ Ｐゴシック" pitchFamily="1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F10100"/>
          </a:solidFill>
          <a:latin typeface="Arial" charset="0"/>
          <a:ea typeface="ＭＳ Ｐゴシック" pitchFamily="1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F10100"/>
          </a:solidFill>
          <a:latin typeface="Arial" charset="0"/>
          <a:ea typeface="ＭＳ Ｐゴシック" pitchFamily="1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F10100"/>
          </a:solidFill>
          <a:latin typeface="Arial" charset="0"/>
          <a:ea typeface="ＭＳ Ｐゴシック" pitchFamily="1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F10100"/>
          </a:solidFill>
          <a:latin typeface="Arial" charset="0"/>
          <a:ea typeface="ＭＳ Ｐゴシック" pitchFamily="1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F10100"/>
          </a:solidFill>
          <a:latin typeface="Arial" charset="0"/>
          <a:ea typeface="ＭＳ Ｐゴシック" pitchFamily="1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F10100"/>
          </a:solidFill>
          <a:latin typeface="Arial" charset="0"/>
          <a:ea typeface="ＭＳ Ｐゴシック" pitchFamily="1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F10100"/>
          </a:solidFill>
          <a:latin typeface="Arial" charset="0"/>
          <a:ea typeface="ＭＳ Ｐゴシック" pitchFamily="16" charset="-128"/>
        </a:defRPr>
      </a:lvl9pPr>
    </p:titleStyle>
    <p:bodyStyle>
      <a:lvl1pPr algn="just" rtl="0" eaLnBrk="1" fontAlgn="base" hangingPunct="1">
        <a:spcBef>
          <a:spcPct val="0"/>
        </a:spcBef>
        <a:spcAft>
          <a:spcPct val="70000"/>
        </a:spcAft>
        <a:buClr>
          <a:srgbClr val="E31231"/>
        </a:buClr>
        <a:buFont typeface="Times" pitchFamily="18" charset="0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381000" indent="-190500" algn="just" rtl="0" eaLnBrk="1" fontAlgn="base" hangingPunct="1">
        <a:spcBef>
          <a:spcPct val="0"/>
        </a:spcBef>
        <a:spcAft>
          <a:spcPct val="70000"/>
        </a:spcAft>
        <a:buClr>
          <a:srgbClr val="0E2B8D"/>
        </a:buClr>
        <a:buFont typeface="Times" pitchFamily="18" charset="0"/>
        <a:buChar char="•"/>
        <a:defRPr sz="2000">
          <a:solidFill>
            <a:schemeClr val="tx1"/>
          </a:solidFill>
          <a:latin typeface="+mn-lt"/>
          <a:ea typeface="+mn-ea"/>
        </a:defRPr>
      </a:lvl2pPr>
      <a:lvl3pPr marL="762000" indent="-190500" algn="just" rtl="0" eaLnBrk="1" fontAlgn="base" hangingPunct="1">
        <a:spcBef>
          <a:spcPct val="0"/>
        </a:spcBef>
        <a:spcAft>
          <a:spcPct val="70000"/>
        </a:spcAft>
        <a:buClr>
          <a:srgbClr val="0A387A"/>
        </a:buClr>
        <a:buFont typeface="Times" pitchFamily="18" charset="0"/>
        <a:buChar char="–"/>
        <a:defRPr sz="2000">
          <a:solidFill>
            <a:schemeClr val="tx1"/>
          </a:solidFill>
          <a:latin typeface="+mn-lt"/>
          <a:ea typeface="+mn-ea"/>
        </a:defRPr>
      </a:lvl3pPr>
      <a:lvl4pPr marL="1143000" indent="-190500" algn="just" rtl="0" eaLnBrk="1" fontAlgn="base" hangingPunct="1">
        <a:spcBef>
          <a:spcPct val="0"/>
        </a:spcBef>
        <a:spcAft>
          <a:spcPct val="70000"/>
        </a:spcAft>
        <a:buSzPct val="75000"/>
        <a:buChar char="•"/>
        <a:defRPr>
          <a:solidFill>
            <a:schemeClr val="tx1"/>
          </a:solidFill>
          <a:latin typeface="+mn-lt"/>
          <a:ea typeface="+mn-ea"/>
        </a:defRPr>
      </a:lvl4pPr>
      <a:lvl5pPr marL="1520825" indent="-187325" algn="just" rtl="0" eaLnBrk="1" fontAlgn="base" hangingPunct="1">
        <a:spcBef>
          <a:spcPct val="0"/>
        </a:spcBef>
        <a:spcAft>
          <a:spcPct val="70000"/>
        </a:spcAft>
        <a:buSzPct val="75000"/>
        <a:buFont typeface="Times" pitchFamily="18" charset="0"/>
        <a:buChar char="–"/>
        <a:defRPr>
          <a:solidFill>
            <a:schemeClr val="tx1"/>
          </a:solidFill>
          <a:latin typeface="+mn-lt"/>
          <a:ea typeface="+mn-ea"/>
        </a:defRPr>
      </a:lvl5pPr>
      <a:lvl6pPr marL="1978025" indent="-187325" algn="just" rtl="0" eaLnBrk="1" fontAlgn="base" hangingPunct="1">
        <a:spcBef>
          <a:spcPct val="0"/>
        </a:spcBef>
        <a:spcAft>
          <a:spcPct val="70000"/>
        </a:spcAft>
        <a:buSzPct val="75000"/>
        <a:buFont typeface="Times" pitchFamily="18" charset="0"/>
        <a:buChar char="–"/>
        <a:defRPr>
          <a:solidFill>
            <a:schemeClr val="tx1"/>
          </a:solidFill>
          <a:latin typeface="+mn-lt"/>
          <a:ea typeface="+mn-ea"/>
        </a:defRPr>
      </a:lvl6pPr>
      <a:lvl7pPr marL="2435225" indent="-187325" algn="just" rtl="0" eaLnBrk="1" fontAlgn="base" hangingPunct="1">
        <a:spcBef>
          <a:spcPct val="0"/>
        </a:spcBef>
        <a:spcAft>
          <a:spcPct val="70000"/>
        </a:spcAft>
        <a:buSzPct val="75000"/>
        <a:buFont typeface="Times" pitchFamily="18" charset="0"/>
        <a:buChar char="–"/>
        <a:defRPr>
          <a:solidFill>
            <a:schemeClr val="tx1"/>
          </a:solidFill>
          <a:latin typeface="+mn-lt"/>
          <a:ea typeface="+mn-ea"/>
        </a:defRPr>
      </a:lvl7pPr>
      <a:lvl8pPr marL="2892425" indent="-187325" algn="just" rtl="0" eaLnBrk="1" fontAlgn="base" hangingPunct="1">
        <a:spcBef>
          <a:spcPct val="0"/>
        </a:spcBef>
        <a:spcAft>
          <a:spcPct val="70000"/>
        </a:spcAft>
        <a:buSzPct val="75000"/>
        <a:buFont typeface="Times" pitchFamily="18" charset="0"/>
        <a:buChar char="–"/>
        <a:defRPr>
          <a:solidFill>
            <a:schemeClr val="tx1"/>
          </a:solidFill>
          <a:latin typeface="+mn-lt"/>
          <a:ea typeface="+mn-ea"/>
        </a:defRPr>
      </a:lvl8pPr>
      <a:lvl9pPr marL="3349625" indent="-187325" algn="just" rtl="0" eaLnBrk="1" fontAlgn="base" hangingPunct="1">
        <a:spcBef>
          <a:spcPct val="0"/>
        </a:spcBef>
        <a:spcAft>
          <a:spcPct val="70000"/>
        </a:spcAft>
        <a:buSzPct val="75000"/>
        <a:buFont typeface="Times" pitchFamily="18" charset="0"/>
        <a:buChar char="–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Rectangle 13"/>
          <p:cNvSpPr>
            <a:spLocks noGrp="1" noChangeArrowheads="1"/>
          </p:cNvSpPr>
          <p:nvPr>
            <p:ph type="ctrTitle"/>
          </p:nvPr>
        </p:nvSpPr>
        <p:spPr>
          <a:xfrm>
            <a:off x="1952604" y="4869160"/>
            <a:ext cx="7469209" cy="525016"/>
          </a:xfrm>
        </p:spPr>
        <p:txBody>
          <a:bodyPr/>
          <a:lstStyle/>
          <a:p>
            <a:r>
              <a:rPr lang="en-US" sz="2400" dirty="0" smtClean="0"/>
              <a:t>FCH JU  Communication Campaign</a:t>
            </a:r>
            <a:br>
              <a:rPr lang="en-US" sz="2400" dirty="0" smtClean="0"/>
            </a:br>
            <a:r>
              <a:rPr lang="en-US" sz="2400" dirty="0" smtClean="0"/>
              <a:t>Lesson learned from the experience of the auditor</a:t>
            </a:r>
            <a:endParaRPr lang="en-US" sz="2400" dirty="0"/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Presentation by Julian Rummins</a:t>
            </a:r>
          </a:p>
          <a:p>
            <a:r>
              <a:rPr lang="en-US" dirty="0"/>
              <a:t>4</a:t>
            </a:r>
            <a:r>
              <a:rPr lang="en-US" dirty="0" smtClean="0"/>
              <a:t> June 2015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issue of the costs of Demonstrators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8544" y="980728"/>
            <a:ext cx="8686800" cy="41148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To make a demonstrator requires purchasing equipment and parts from other entities, as well as labour to assemble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The latter element we have already discussed; but the former brings some other interesting issues for an auditor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Where were the equipment and parts bought from (external third party, affiliate, own existing stocks)?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How were those decisions on where to purchase from made and how is the premise of best value for money (transparency, equity, etc) satisfied?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Proving the make up of the total costs – need a complete audit trail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Where is the final product now and who controls / uses it?  What is it’s expected useful life?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3170591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 smtClean="0"/>
              <a:t>Other direct costs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704528" y="980728"/>
            <a:ext cx="8686800" cy="4114800"/>
          </a:xfrm>
        </p:spPr>
        <p:txBody>
          <a:bodyPr/>
          <a:lstStyle/>
          <a:p>
            <a:pPr eaLnBrk="1" hangingPunct="1"/>
            <a:r>
              <a:rPr lang="en-GB" dirty="0" smtClean="0"/>
              <a:t>A few observations on other common issues encountered:</a:t>
            </a:r>
          </a:p>
          <a:p>
            <a:pPr lvl="1" eaLnBrk="1" hangingPunct="1"/>
            <a:r>
              <a:rPr lang="en-GB" dirty="0" smtClean="0"/>
              <a:t>Subcontracting – Ensuring you can demonstrate “best value for money” even when you have the subcontractor in place at project outset and named in annex 1 to contract.  Keep the tender documentation in entirety.</a:t>
            </a:r>
          </a:p>
          <a:p>
            <a:pPr lvl="1" eaLnBrk="1" hangingPunct="1"/>
            <a:r>
              <a:rPr lang="en-GB" dirty="0" smtClean="0"/>
              <a:t>Equipment – Eliminate the VAT!  General laptops do not normally count. % of usage estimates.  Amortisation policy.</a:t>
            </a:r>
          </a:p>
          <a:p>
            <a:pPr lvl="1" eaLnBrk="1" hangingPunct="1"/>
            <a:r>
              <a:rPr lang="en-GB" dirty="0" smtClean="0"/>
              <a:t>Travel costs – Do not try and take a holiday on the back of a business trip; make sure you really did go to a technical meeting (get minutes), keep the travel vouchers (including flight stubs).  VAT and airport taxes</a:t>
            </a:r>
          </a:p>
          <a:p>
            <a:pPr lvl="1" eaLnBrk="1" hangingPunct="1"/>
            <a:r>
              <a:rPr lang="en-GB" dirty="0" smtClean="0"/>
              <a:t>Consumables – This used to not mean stationary, postage, paper clips; but ......  Now, there has to a clear and direct link to the project – the test of necessity is key.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Some real life experiences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6536" y="980728"/>
            <a:ext cx="8686800" cy="4114800"/>
          </a:xfrm>
        </p:spPr>
        <p:txBody>
          <a:bodyPr/>
          <a:lstStyle/>
          <a:p>
            <a:pPr lvl="1">
              <a:spcAft>
                <a:spcPts val="1000"/>
              </a:spcAft>
            </a:pPr>
            <a:r>
              <a:rPr lang="en-GB" dirty="0" smtClean="0"/>
              <a:t>Common areas where material issues / irregularities have been encountered on RTD projects:</a:t>
            </a:r>
          </a:p>
          <a:p>
            <a:pPr lvl="2">
              <a:spcAft>
                <a:spcPts val="1000"/>
              </a:spcAft>
            </a:pPr>
            <a:r>
              <a:rPr lang="en-GB" dirty="0" smtClean="0"/>
              <a:t>Time recording</a:t>
            </a:r>
          </a:p>
          <a:p>
            <a:pPr lvl="2">
              <a:spcAft>
                <a:spcPts val="1000"/>
              </a:spcAft>
            </a:pPr>
            <a:r>
              <a:rPr lang="en-GB" dirty="0" smtClean="0"/>
              <a:t>Same person(s) employed by several contractors on one or more projects simultaneously</a:t>
            </a:r>
          </a:p>
          <a:p>
            <a:pPr lvl="2">
              <a:spcAft>
                <a:spcPts val="1000"/>
              </a:spcAft>
            </a:pPr>
            <a:r>
              <a:rPr lang="en-GB" dirty="0" smtClean="0"/>
              <a:t>Personnel not adequately qualified / skilled for tasks required</a:t>
            </a:r>
          </a:p>
          <a:p>
            <a:pPr lvl="2">
              <a:spcAft>
                <a:spcPts val="1000"/>
              </a:spcAft>
            </a:pPr>
            <a:r>
              <a:rPr lang="en-GB" dirty="0" smtClean="0"/>
              <a:t>Related parties and subcontracting arrangements</a:t>
            </a:r>
          </a:p>
          <a:p>
            <a:pPr lvl="3">
              <a:spcAft>
                <a:spcPts val="0"/>
              </a:spcAft>
            </a:pPr>
            <a:r>
              <a:rPr lang="en-GB" sz="2000" dirty="0" smtClean="0"/>
              <a:t>non-arms length</a:t>
            </a:r>
          </a:p>
          <a:p>
            <a:pPr lvl="3">
              <a:spcAft>
                <a:spcPts val="0"/>
              </a:spcAft>
            </a:pPr>
            <a:r>
              <a:rPr lang="en-GB" sz="2000" dirty="0" smtClean="0"/>
              <a:t>non-existent</a:t>
            </a:r>
          </a:p>
          <a:p>
            <a:pPr lvl="3">
              <a:spcAft>
                <a:spcPts val="0"/>
              </a:spcAft>
            </a:pPr>
            <a:r>
              <a:rPr lang="en-GB" sz="2000" dirty="0" smtClean="0"/>
              <a:t>not of any necessity</a:t>
            </a:r>
          </a:p>
          <a:p>
            <a:pPr lvl="3">
              <a:spcAft>
                <a:spcPts val="1000"/>
              </a:spcAft>
            </a:pPr>
            <a:r>
              <a:rPr lang="en-GB" sz="2000" dirty="0" smtClean="0"/>
              <a:t>the contracting beneficiary may not even know it is happening!</a:t>
            </a:r>
          </a:p>
          <a:p>
            <a:pPr lvl="2">
              <a:spcAft>
                <a:spcPts val="1000"/>
              </a:spcAft>
            </a:pPr>
            <a:r>
              <a:rPr lang="en-GB" dirty="0" smtClean="0"/>
              <a:t>Result plagiarism</a:t>
            </a:r>
          </a:p>
          <a:p>
            <a:pPr lvl="2">
              <a:spcAft>
                <a:spcPts val="1000"/>
              </a:spcAft>
            </a:pPr>
            <a:r>
              <a:rPr lang="en-GB" dirty="0" smtClean="0"/>
              <a:t>And don’t forget VAT!</a:t>
            </a:r>
            <a:endParaRPr lang="en-GB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Some real life experiences (continued)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GB" dirty="0" smtClean="0"/>
              <a:t>The audit response</a:t>
            </a:r>
          </a:p>
          <a:p>
            <a:pPr lvl="2"/>
            <a:r>
              <a:rPr lang="en-GB" dirty="0" smtClean="0"/>
              <a:t>More tailored sampling methods in selecting assignments for audit</a:t>
            </a:r>
          </a:p>
          <a:p>
            <a:pPr lvl="2"/>
            <a:r>
              <a:rPr lang="en-GB" dirty="0" smtClean="0"/>
              <a:t>Greater use of targeting several contractors and subcontractors simultaneously</a:t>
            </a:r>
          </a:p>
          <a:p>
            <a:pPr lvl="2"/>
            <a:r>
              <a:rPr lang="en-GB" dirty="0" smtClean="0"/>
              <a:t>Lots of data mining and information gathering in advance</a:t>
            </a:r>
          </a:p>
          <a:p>
            <a:pPr lvl="2"/>
            <a:r>
              <a:rPr lang="en-GB" dirty="0" smtClean="0"/>
              <a:t>CVs and staff interviews on a large scale</a:t>
            </a:r>
          </a:p>
          <a:p>
            <a:pPr lvl="2"/>
            <a:r>
              <a:rPr lang="en-GB" dirty="0" smtClean="0"/>
              <a:t>Heightened auditor scepticism generally</a:t>
            </a:r>
          </a:p>
          <a:p>
            <a:pPr lvl="1"/>
            <a:r>
              <a:rPr lang="en-GB" dirty="0" smtClean="0"/>
              <a:t>Why is this important for you to consider now and what will you tell your colleagues tomorrow?</a:t>
            </a:r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final few thoughts to help you make the audit experience easier</a:t>
            </a:r>
            <a:r>
              <a:rPr lang="en-GB" b="1" dirty="0" smtClean="0"/>
              <a:t>!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4528" y="1628800"/>
            <a:ext cx="8686800" cy="411480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GB" dirty="0" smtClean="0"/>
              <a:t>We do not come to disallow; we come to “confirm eligibility”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Please help us to do that 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The more you help us from upfront, the sooner we are gone; the easier / less painful and quicker the closure process 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It is all about trust and confidence in each other.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We did not make the rules, we are merely asked to assess your compliance with them – do not blame us for doing that.</a:t>
            </a:r>
          </a:p>
          <a:p>
            <a:pPr>
              <a:buFont typeface="Arial" pitchFamily="34" charset="0"/>
              <a:buChar char="•"/>
            </a:pPr>
            <a:r>
              <a:rPr lang="en-GB" dirty="0" smtClean="0"/>
              <a:t>Remember; there is one contract for all and the JU is trying to achieve equity and common understanding for all at that level. 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final few thoughts to help you make the audit experience easier</a:t>
            </a:r>
            <a:r>
              <a:rPr lang="en-GB" b="1" dirty="0"/>
              <a:t>!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4528" y="1700808"/>
            <a:ext cx="8686800" cy="4114800"/>
          </a:xfrm>
        </p:spPr>
        <p:txBody>
          <a:bodyPr/>
          <a:lstStyle/>
          <a:p>
            <a:pPr lvl="1"/>
            <a:r>
              <a:rPr lang="en-GB" dirty="0"/>
              <a:t>Thus what may be OK nationally, is quite possibly not OK here.  Make sure you understand the contract thoroughly</a:t>
            </a:r>
            <a:r>
              <a:rPr lang="en-GB" dirty="0" smtClean="0"/>
              <a:t>.</a:t>
            </a:r>
            <a:endParaRPr lang="en-US" dirty="0" smtClean="0"/>
          </a:p>
          <a:p>
            <a:pPr lvl="1"/>
            <a:r>
              <a:rPr lang="en-US" dirty="0" smtClean="0"/>
              <a:t>It </a:t>
            </a:r>
            <a:r>
              <a:rPr lang="en-US" dirty="0"/>
              <a:t>is an open and transparent process; hence your right of reply to our report findings and conclusions – “The contradictory procedure”</a:t>
            </a:r>
          </a:p>
          <a:p>
            <a:pPr lvl="1"/>
            <a:r>
              <a:rPr lang="en-US" dirty="0"/>
              <a:t>It is “our” report and “our” conclusions.</a:t>
            </a:r>
          </a:p>
          <a:p>
            <a:pPr lvl="1"/>
            <a:r>
              <a:rPr lang="en-US" dirty="0"/>
              <a:t>It is for FCH JU to then decide whether to implement or not.</a:t>
            </a:r>
          </a:p>
          <a:p>
            <a:pPr lvl="1"/>
            <a:r>
              <a:rPr lang="en-US" dirty="0"/>
              <a:t>We aim to be professional at all times.  We need your openness and co-operation to make this happen.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2711433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85926"/>
            <a:ext cx="8686800" cy="3624274"/>
          </a:xfrm>
        </p:spPr>
        <p:txBody>
          <a:bodyPr/>
          <a:lstStyle/>
          <a:p>
            <a:pPr algn="ctr">
              <a:spcAft>
                <a:spcPts val="0"/>
              </a:spcAft>
            </a:pPr>
            <a:r>
              <a:rPr lang="en-GB" sz="6000" dirty="0" smtClean="0">
                <a:solidFill>
                  <a:srgbClr val="0E2B8D"/>
                </a:solidFill>
              </a:rPr>
              <a:t>Thank you</a:t>
            </a:r>
          </a:p>
          <a:p>
            <a:pPr algn="ctr">
              <a:spcAft>
                <a:spcPts val="0"/>
              </a:spcAft>
            </a:pPr>
            <a:r>
              <a:rPr lang="en-GB" sz="6000" dirty="0" smtClean="0">
                <a:solidFill>
                  <a:srgbClr val="0E2B8D"/>
                </a:solidFill>
              </a:rPr>
              <a:t>Any questions?</a:t>
            </a:r>
            <a:endParaRPr lang="en-GB" sz="6000" dirty="0">
              <a:solidFill>
                <a:srgbClr val="0E2B8D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brief introduction</a:t>
            </a:r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62000" y="1295400"/>
            <a:ext cx="6691330" cy="4114800"/>
          </a:xfrm>
        </p:spPr>
        <p:txBody>
          <a:bodyPr/>
          <a:lstStyle/>
          <a:p>
            <a:pPr lvl="1"/>
            <a:r>
              <a:rPr lang="en-US" dirty="0" smtClean="0"/>
              <a:t>Who am I?</a:t>
            </a:r>
          </a:p>
          <a:p>
            <a:pPr lvl="1"/>
            <a:r>
              <a:rPr lang="en-US" dirty="0" smtClean="0"/>
              <a:t>What does my organisation do for FCH JU?</a:t>
            </a:r>
          </a:p>
          <a:p>
            <a:pPr lvl="1"/>
            <a:r>
              <a:rPr lang="en-US" dirty="0" smtClean="0"/>
              <a:t>How are we structured?</a:t>
            </a:r>
          </a:p>
          <a:p>
            <a:pPr lvl="1"/>
            <a:endParaRPr lang="en-US" dirty="0"/>
          </a:p>
        </p:txBody>
      </p:sp>
      <p:pic>
        <p:nvPicPr>
          <p:cNvPr id="4" name="Picture 5" descr="Julian Rummins (without jacket) May 20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96188" y="1412875"/>
            <a:ext cx="1749425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Where are the key lessons to be learned?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6536" y="1124744"/>
            <a:ext cx="8686800" cy="4114800"/>
          </a:xfrm>
        </p:spPr>
        <p:txBody>
          <a:bodyPr/>
          <a:lstStyle/>
          <a:p>
            <a:pPr lvl="1"/>
            <a:r>
              <a:rPr lang="en-GB" dirty="0" smtClean="0"/>
              <a:t>Personnel costs</a:t>
            </a:r>
          </a:p>
          <a:p>
            <a:pPr lvl="2"/>
            <a:r>
              <a:rPr lang="en-GB" dirty="0" smtClean="0"/>
              <a:t>The importance of recording time</a:t>
            </a:r>
          </a:p>
          <a:p>
            <a:pPr lvl="2"/>
            <a:r>
              <a:rPr lang="en-GB" dirty="0" smtClean="0"/>
              <a:t>How do you determine a productive hours denominator that the JU will accept?</a:t>
            </a:r>
          </a:p>
          <a:p>
            <a:pPr lvl="2"/>
            <a:r>
              <a:rPr lang="en-GB" dirty="0" smtClean="0"/>
              <a:t>What elements can be included in the costs of personnel?</a:t>
            </a:r>
          </a:p>
          <a:p>
            <a:pPr lvl="1"/>
            <a:r>
              <a:rPr lang="en-GB" dirty="0"/>
              <a:t>Using the analytical or simplified full indirect costs basis – a few thoughts</a:t>
            </a:r>
          </a:p>
          <a:p>
            <a:pPr lvl="1"/>
            <a:r>
              <a:rPr lang="en-GB" dirty="0" smtClean="0"/>
              <a:t>Other direct costs – The issue of demonstrators and a few other observations</a:t>
            </a:r>
          </a:p>
          <a:p>
            <a:pPr lvl="1"/>
            <a:r>
              <a:rPr lang="en-GB" dirty="0" smtClean="0"/>
              <a:t>Some examples of what we have seen over the years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Time recording and the issues associated with its substantiation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14488"/>
            <a:ext cx="8686800" cy="3900486"/>
          </a:xfrm>
        </p:spPr>
        <p:txBody>
          <a:bodyPr/>
          <a:lstStyle/>
          <a:p>
            <a:pPr lvl="1"/>
            <a:r>
              <a:rPr lang="en-GB" dirty="0" smtClean="0"/>
              <a:t>Does the contract really necessitate the keeping of timesheets?</a:t>
            </a:r>
          </a:p>
          <a:p>
            <a:pPr lvl="1"/>
            <a:r>
              <a:rPr lang="en-GB" dirty="0" smtClean="0"/>
              <a:t>So, what’s all the fuss about – who needs timesheets? </a:t>
            </a:r>
          </a:p>
          <a:p>
            <a:pPr lvl="1"/>
            <a:r>
              <a:rPr lang="en-GB" dirty="0" smtClean="0"/>
              <a:t>However, keeping a timesheet is easy; it’s not difficult or overly time consuming</a:t>
            </a:r>
          </a:p>
          <a:p>
            <a:pPr lvl="1"/>
            <a:r>
              <a:rPr lang="en-GB" dirty="0" smtClean="0"/>
              <a:t>The key is the control environment within which the time recording system is operated</a:t>
            </a:r>
          </a:p>
          <a:p>
            <a:pPr lvl="1"/>
            <a:r>
              <a:rPr lang="en-GB" dirty="0" smtClean="0"/>
              <a:t>The problem of “partial time recording”</a:t>
            </a:r>
          </a:p>
          <a:p>
            <a:pPr lvl="1"/>
            <a:r>
              <a:rPr lang="en-GB" dirty="0" smtClean="0"/>
              <a:t>However, a good time recording function is only 1 element of the picture – it needs to be corroborated as well = </a:t>
            </a:r>
            <a:r>
              <a:rPr lang="en-GB" b="1" u="sng" dirty="0" smtClean="0">
                <a:solidFill>
                  <a:srgbClr val="0E2B8D"/>
                </a:solidFill>
              </a:rPr>
              <a:t>Alternative Evidence</a:t>
            </a:r>
            <a:r>
              <a:rPr lang="en-GB" b="1" dirty="0" smtClean="0">
                <a:solidFill>
                  <a:srgbClr val="0E2B8D"/>
                </a:solidFill>
              </a:rPr>
              <a:t>  </a:t>
            </a:r>
          </a:p>
          <a:p>
            <a:pPr lvl="1"/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Time recording - the issue and role of alternative evidence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6536" y="1700808"/>
            <a:ext cx="8686800" cy="3900486"/>
          </a:xfrm>
        </p:spPr>
        <p:txBody>
          <a:bodyPr/>
          <a:lstStyle/>
          <a:p>
            <a:pPr lvl="1"/>
            <a:r>
              <a:rPr lang="en-GB" dirty="0" smtClean="0"/>
              <a:t>Alternative evidence – what does it really mean and what is its value?</a:t>
            </a:r>
          </a:p>
          <a:p>
            <a:pPr lvl="1"/>
            <a:r>
              <a:rPr lang="en-GB" dirty="0" smtClean="0"/>
              <a:t>Where you have time recording; it helps to “complete the picture” and prove the final position (the corroboration impact)</a:t>
            </a:r>
          </a:p>
          <a:p>
            <a:pPr lvl="1"/>
            <a:r>
              <a:rPr lang="en-GB" dirty="0" smtClean="0"/>
              <a:t>What about when you have no or partial time recording?</a:t>
            </a:r>
          </a:p>
          <a:p>
            <a:pPr lvl="1"/>
            <a:r>
              <a:rPr lang="en-GB" dirty="0" smtClean="0"/>
              <a:t>But then, how easy is it to really get it accepted by the auditor / JU?</a:t>
            </a:r>
          </a:p>
          <a:p>
            <a:pPr lvl="1"/>
            <a:r>
              <a:rPr lang="en-GB" dirty="0" smtClean="0"/>
              <a:t>What is “good” alternative evidence - examples???????</a:t>
            </a:r>
          </a:p>
          <a:p>
            <a:pPr lvl="1"/>
            <a:r>
              <a:rPr lang="en-GB" dirty="0" smtClean="0"/>
              <a:t>But there is no one definitive / exhaustive list or </a:t>
            </a:r>
            <a:r>
              <a:rPr lang="en-GB" dirty="0" smtClean="0"/>
              <a:t>basis</a:t>
            </a:r>
            <a:endParaRPr lang="en-GB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Determining productive hours and common issues encountered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14488"/>
            <a:ext cx="8686800" cy="3900486"/>
          </a:xfrm>
        </p:spPr>
        <p:txBody>
          <a:bodyPr/>
          <a:lstStyle/>
          <a:p>
            <a:pPr lvl="1">
              <a:spcAft>
                <a:spcPts val="1300"/>
              </a:spcAft>
            </a:pPr>
            <a:r>
              <a:rPr lang="en-GB" dirty="0" smtClean="0"/>
              <a:t>To the JU: productive time = available working time</a:t>
            </a:r>
          </a:p>
          <a:p>
            <a:pPr lvl="1">
              <a:spcAft>
                <a:spcPts val="1300"/>
              </a:spcAft>
            </a:pPr>
            <a:r>
              <a:rPr lang="en-GB" dirty="0" smtClean="0"/>
              <a:t>What does this mean you can do / include in your calculation?</a:t>
            </a:r>
          </a:p>
          <a:p>
            <a:pPr lvl="2">
              <a:spcAft>
                <a:spcPts val="1300"/>
              </a:spcAft>
            </a:pPr>
            <a:r>
              <a:rPr lang="en-GB" dirty="0" smtClean="0"/>
              <a:t>Department or management meetings, training, acquisition time, sick leave, maternity leave</a:t>
            </a:r>
          </a:p>
          <a:p>
            <a:pPr lvl="1">
              <a:spcAft>
                <a:spcPts val="1300"/>
              </a:spcAft>
            </a:pPr>
            <a:r>
              <a:rPr lang="en-GB" dirty="0" smtClean="0"/>
              <a:t>What about the application of the principle of using usual accounting principles?</a:t>
            </a:r>
          </a:p>
          <a:p>
            <a:pPr lvl="1">
              <a:spcAft>
                <a:spcPts val="1300"/>
              </a:spcAft>
            </a:pPr>
            <a:r>
              <a:rPr lang="en-GB" dirty="0" smtClean="0"/>
              <a:t>What if you adopt a common standard or benchmark for FP7 work?</a:t>
            </a:r>
          </a:p>
          <a:p>
            <a:pPr lvl="1">
              <a:spcAft>
                <a:spcPts val="1300"/>
              </a:spcAft>
            </a:pPr>
            <a:r>
              <a:rPr lang="en-GB" dirty="0" smtClean="0"/>
              <a:t>The impact of overtime – paid or unpaid?</a:t>
            </a:r>
          </a:p>
          <a:p>
            <a:pPr lvl="1">
              <a:spcAft>
                <a:spcPts val="1300"/>
              </a:spcAft>
            </a:pPr>
            <a:r>
              <a:rPr lang="en-GB" dirty="0" smtClean="0"/>
              <a:t>The test of contractual reality and its primacy (eg 35 hour week max in France, the Italian university scenario)</a:t>
            </a:r>
            <a:endParaRPr lang="en-US" dirty="0" smtClean="0"/>
          </a:p>
          <a:p>
            <a:pPr lvl="1"/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Average labour costing systems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GB" dirty="0"/>
              <a:t>Simplification is great but it does not mean you can just do as you </a:t>
            </a:r>
            <a:r>
              <a:rPr lang="en-GB" dirty="0" smtClean="0"/>
              <a:t>want</a:t>
            </a:r>
          </a:p>
          <a:p>
            <a:pPr lvl="2"/>
            <a:r>
              <a:rPr lang="en-GB" dirty="0" smtClean="0"/>
              <a:t>Consistent / common application</a:t>
            </a:r>
          </a:p>
          <a:p>
            <a:pPr lvl="2"/>
            <a:r>
              <a:rPr lang="en-GB" dirty="0" smtClean="0"/>
              <a:t>Accurate</a:t>
            </a:r>
            <a:endParaRPr lang="en-GB" dirty="0"/>
          </a:p>
          <a:p>
            <a:pPr lvl="1"/>
            <a:r>
              <a:rPr lang="en-GB" dirty="0"/>
              <a:t>Do you compute using budgets or estimates?</a:t>
            </a:r>
          </a:p>
          <a:p>
            <a:pPr lvl="1"/>
            <a:r>
              <a:rPr lang="en-GB" dirty="0"/>
              <a:t>What about the principle of “closest possible estimate”?</a:t>
            </a:r>
          </a:p>
          <a:p>
            <a:pPr lvl="1"/>
            <a:r>
              <a:rPr lang="en-GB" dirty="0"/>
              <a:t>And how to apply this in the final project reporting period</a:t>
            </a:r>
          </a:p>
          <a:p>
            <a:pPr lvl="1"/>
            <a:r>
              <a:rPr lang="en-GB" dirty="0"/>
              <a:t>Don’t forget about the issue of productive hours</a:t>
            </a:r>
          </a:p>
          <a:p>
            <a:pPr lvl="1"/>
            <a:r>
              <a:rPr lang="en-GB" dirty="0"/>
              <a:t>Above issues equally apply in context of using average indirect </a:t>
            </a:r>
            <a:r>
              <a:rPr lang="en-GB" dirty="0" smtClean="0"/>
              <a:t>costs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83174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are the correct costs to include as part of the remuneration package?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14488"/>
            <a:ext cx="8686800" cy="3900486"/>
          </a:xfrm>
        </p:spPr>
        <p:txBody>
          <a:bodyPr/>
          <a:lstStyle/>
          <a:p>
            <a:pPr lvl="1">
              <a:spcAft>
                <a:spcPts val="1400"/>
              </a:spcAft>
            </a:pPr>
            <a:r>
              <a:rPr lang="en-GB" dirty="0" smtClean="0"/>
              <a:t>Gross basic salary (and paid overtime)</a:t>
            </a:r>
          </a:p>
          <a:p>
            <a:pPr lvl="1">
              <a:spcAft>
                <a:spcPts val="1400"/>
              </a:spcAft>
            </a:pPr>
            <a:r>
              <a:rPr lang="en-GB" dirty="0" smtClean="0"/>
              <a:t>Other statutory or legally/contractually binding additional costs directly attributable and determined by reference to the gross salary</a:t>
            </a:r>
          </a:p>
          <a:p>
            <a:pPr lvl="2">
              <a:spcAft>
                <a:spcPts val="600"/>
              </a:spcAft>
            </a:pPr>
            <a:r>
              <a:rPr lang="en-GB" dirty="0" smtClean="0"/>
              <a:t>Employers social charges</a:t>
            </a:r>
          </a:p>
          <a:p>
            <a:pPr lvl="2">
              <a:spcAft>
                <a:spcPts val="600"/>
              </a:spcAft>
            </a:pPr>
            <a:r>
              <a:rPr lang="en-GB" dirty="0" smtClean="0"/>
              <a:t>Employers pension contributions pension</a:t>
            </a:r>
          </a:p>
          <a:p>
            <a:pPr lvl="2">
              <a:spcAft>
                <a:spcPts val="600"/>
              </a:spcAft>
            </a:pPr>
            <a:r>
              <a:rPr lang="en-GB" dirty="0" smtClean="0"/>
              <a:t>Monetary equivalent of benefits in kind</a:t>
            </a:r>
          </a:p>
          <a:p>
            <a:pPr lvl="2">
              <a:spcAft>
                <a:spcPts val="600"/>
              </a:spcAft>
            </a:pPr>
            <a:r>
              <a:rPr lang="en-GB" dirty="0" smtClean="0"/>
              <a:t>Medical insurance</a:t>
            </a:r>
          </a:p>
          <a:p>
            <a:pPr lvl="2">
              <a:spcAft>
                <a:spcPts val="1400"/>
              </a:spcAft>
            </a:pPr>
            <a:r>
              <a:rPr lang="en-GB" dirty="0" smtClean="0"/>
              <a:t>Other?</a:t>
            </a:r>
          </a:p>
          <a:p>
            <a:pPr lvl="1">
              <a:spcAft>
                <a:spcPts val="1400"/>
              </a:spcAft>
            </a:pPr>
            <a:r>
              <a:rPr lang="en-GB" dirty="0" smtClean="0"/>
              <a:t>Bonuses and performance related pay</a:t>
            </a:r>
          </a:p>
          <a:p>
            <a:pPr lvl="1">
              <a:spcAft>
                <a:spcPts val="1400"/>
              </a:spcAft>
            </a:pPr>
            <a:r>
              <a:rPr lang="en-GB" dirty="0" smtClean="0"/>
              <a:t>What about multiple employment contract scenarios?</a:t>
            </a:r>
          </a:p>
          <a:p>
            <a:pPr lvl="1"/>
            <a:endParaRPr lang="en-GB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Full indirect costs – A few things to remember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14488"/>
            <a:ext cx="8686800" cy="3900486"/>
          </a:xfrm>
        </p:spPr>
        <p:txBody>
          <a:bodyPr/>
          <a:lstStyle/>
          <a:p>
            <a:pPr lvl="1">
              <a:spcAft>
                <a:spcPts val="1000"/>
              </a:spcAft>
            </a:pPr>
            <a:r>
              <a:rPr lang="en-GB" dirty="0" smtClean="0"/>
              <a:t>What does the contract say and what does the JU think this means?</a:t>
            </a:r>
          </a:p>
          <a:p>
            <a:pPr lvl="1">
              <a:spcAft>
                <a:spcPts val="1000"/>
              </a:spcAft>
            </a:pPr>
            <a:r>
              <a:rPr lang="en-GB" dirty="0" smtClean="0"/>
              <a:t>The issue of usual accounting practices</a:t>
            </a:r>
          </a:p>
          <a:p>
            <a:pPr lvl="1">
              <a:spcAft>
                <a:spcPts val="1000"/>
              </a:spcAft>
            </a:pPr>
            <a:r>
              <a:rPr lang="en-GB" dirty="0" smtClean="0"/>
              <a:t>The principle of fair apportionment of indirect costs  - the essence of “granularity”</a:t>
            </a:r>
          </a:p>
          <a:p>
            <a:pPr lvl="1">
              <a:spcAft>
                <a:spcPts val="1000"/>
              </a:spcAft>
            </a:pPr>
            <a:r>
              <a:rPr lang="en-GB" dirty="0" smtClean="0"/>
              <a:t>Is earmarking permitted?</a:t>
            </a:r>
          </a:p>
          <a:p>
            <a:pPr lvl="1">
              <a:spcAft>
                <a:spcPts val="1000"/>
              </a:spcAft>
            </a:pPr>
            <a:r>
              <a:rPr lang="en-GB" dirty="0" smtClean="0"/>
              <a:t>The question of the hourly denominator again!</a:t>
            </a:r>
          </a:p>
          <a:p>
            <a:pPr lvl="1">
              <a:spcAft>
                <a:spcPts val="1000"/>
              </a:spcAft>
            </a:pPr>
            <a:r>
              <a:rPr lang="en-GB" dirty="0" smtClean="0"/>
              <a:t>Analytical vs Simplified and is there a % I should not exceed?</a:t>
            </a:r>
          </a:p>
          <a:p>
            <a:pPr lvl="1">
              <a:spcAft>
                <a:spcPts val="1000"/>
              </a:spcAft>
            </a:pPr>
            <a:r>
              <a:rPr lang="en-GB" dirty="0" smtClean="0"/>
              <a:t>The specific issue of Central costs from HQ or elsewhere</a:t>
            </a:r>
          </a:p>
          <a:p>
            <a:pPr lvl="1">
              <a:spcAft>
                <a:spcPts val="1000"/>
              </a:spcAft>
            </a:pPr>
            <a:r>
              <a:rPr lang="en-GB" dirty="0" smtClean="0"/>
              <a:t>The </a:t>
            </a:r>
            <a:r>
              <a:rPr lang="en-GB" dirty="0" err="1" smtClean="0"/>
              <a:t>directisation</a:t>
            </a:r>
            <a:r>
              <a:rPr lang="en-GB" dirty="0" smtClean="0"/>
              <a:t> of indirect costs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ittlejohn slide template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6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Littlejohn slide template</Template>
  <TotalTime>1613</TotalTime>
  <Words>2520</Words>
  <Application>Microsoft Office PowerPoint</Application>
  <PresentationFormat>A4 Paper (210x297 mm)</PresentationFormat>
  <Paragraphs>204</Paragraphs>
  <Slides>16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Littlejohn slide template</vt:lpstr>
      <vt:lpstr>FCH JU  Communication Campaign Lesson learned from the experience of the auditor</vt:lpstr>
      <vt:lpstr>A brief introduction</vt:lpstr>
      <vt:lpstr>Where are the key lessons to be learned?</vt:lpstr>
      <vt:lpstr>Time recording and the issues associated with its substantiation</vt:lpstr>
      <vt:lpstr>Time recording - the issue and role of alternative evidence</vt:lpstr>
      <vt:lpstr>Determining productive hours and common issues encountered</vt:lpstr>
      <vt:lpstr>Average labour costing systems</vt:lpstr>
      <vt:lpstr>What are the correct costs to include as part of the remuneration package?</vt:lpstr>
      <vt:lpstr>Full indirect costs – A few things to remember</vt:lpstr>
      <vt:lpstr>The issue of the costs of Demonstrators</vt:lpstr>
      <vt:lpstr>Other direct costs</vt:lpstr>
      <vt:lpstr>Some real life experiences</vt:lpstr>
      <vt:lpstr>Some real life experiences (continued)</vt:lpstr>
      <vt:lpstr>A final few thoughts to help you make the audit experience easier!</vt:lpstr>
      <vt:lpstr>A final few thoughts to help you make the audit experience easier!</vt:lpstr>
      <vt:lpstr>Slide 16</vt:lpstr>
    </vt:vector>
  </TitlesOfParts>
  <Company>Littlejohn LLP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[Company Name]</dc:title>
  <dc:creator>cbrown</dc:creator>
  <cp:lastModifiedBy>jrummins</cp:lastModifiedBy>
  <cp:revision>38</cp:revision>
  <cp:lastPrinted>2008-04-30T14:27:08Z</cp:lastPrinted>
  <dcterms:created xsi:type="dcterms:W3CDTF">2013-07-23T09:15:47Z</dcterms:created>
  <dcterms:modified xsi:type="dcterms:W3CDTF">2015-06-02T07:51:28Z</dcterms:modified>
</cp:coreProperties>
</file>