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19"/>
  </p:notesMasterIdLst>
  <p:sldIdLst>
    <p:sldId id="284" r:id="rId2"/>
    <p:sldId id="290" r:id="rId3"/>
    <p:sldId id="285" r:id="rId4"/>
    <p:sldId id="296" r:id="rId5"/>
    <p:sldId id="297" r:id="rId6"/>
    <p:sldId id="301" r:id="rId7"/>
    <p:sldId id="300" r:id="rId8"/>
    <p:sldId id="302" r:id="rId9"/>
    <p:sldId id="303" r:id="rId10"/>
    <p:sldId id="304" r:id="rId11"/>
    <p:sldId id="306" r:id="rId12"/>
    <p:sldId id="307" r:id="rId13"/>
    <p:sldId id="308" r:id="rId14"/>
    <p:sldId id="309" r:id="rId15"/>
    <p:sldId id="310" r:id="rId16"/>
    <p:sldId id="312" r:id="rId17"/>
    <p:sldId id="311" r:id="rId18"/>
  </p:sldIdLst>
  <p:sldSz cx="9144000" cy="6858000" type="screen4x3"/>
  <p:notesSz cx="6724650" cy="9774238"/>
  <p:defaultTextStyle>
    <a:defPPr>
      <a:defRPr lang="en-GB"/>
    </a:defPPr>
    <a:lvl1pPr algn="l" rtl="0" eaLnBrk="0" fontAlgn="base" hangingPunct="0">
      <a:spcBef>
        <a:spcPct val="20000"/>
      </a:spcBef>
      <a:spcAft>
        <a:spcPct val="0"/>
      </a:spcAft>
      <a:buClr>
        <a:srgbClr val="ED1C24"/>
      </a:buClr>
      <a:buFont typeface="Monotype Sorts" pitchFamily="2" charset="2"/>
      <a:defRPr kern="1200">
        <a:solidFill>
          <a:schemeClr val="tx1"/>
        </a:solidFill>
        <a:latin typeface="Tahoma" pitchFamily="34" charset="0"/>
        <a:ea typeface="ヒラギノ角ゴ Pro W3" charset="-128"/>
        <a:cs typeface="+mn-cs"/>
      </a:defRPr>
    </a:lvl1pPr>
    <a:lvl2pPr marL="457200" algn="l" rtl="0" eaLnBrk="0" fontAlgn="base" hangingPunct="0">
      <a:spcBef>
        <a:spcPct val="20000"/>
      </a:spcBef>
      <a:spcAft>
        <a:spcPct val="0"/>
      </a:spcAft>
      <a:buClr>
        <a:srgbClr val="ED1C24"/>
      </a:buClr>
      <a:buFont typeface="Monotype Sorts" pitchFamily="2" charset="2"/>
      <a:defRPr kern="1200">
        <a:solidFill>
          <a:schemeClr val="tx1"/>
        </a:solidFill>
        <a:latin typeface="Tahoma" pitchFamily="34" charset="0"/>
        <a:ea typeface="ヒラギノ角ゴ Pro W3" charset="-128"/>
        <a:cs typeface="+mn-cs"/>
      </a:defRPr>
    </a:lvl2pPr>
    <a:lvl3pPr marL="914400" algn="l" rtl="0" eaLnBrk="0" fontAlgn="base" hangingPunct="0">
      <a:spcBef>
        <a:spcPct val="20000"/>
      </a:spcBef>
      <a:spcAft>
        <a:spcPct val="0"/>
      </a:spcAft>
      <a:buClr>
        <a:srgbClr val="ED1C24"/>
      </a:buClr>
      <a:buFont typeface="Monotype Sorts" pitchFamily="2" charset="2"/>
      <a:defRPr kern="1200">
        <a:solidFill>
          <a:schemeClr val="tx1"/>
        </a:solidFill>
        <a:latin typeface="Tahoma" pitchFamily="34" charset="0"/>
        <a:ea typeface="ヒラギノ角ゴ Pro W3" charset="-128"/>
        <a:cs typeface="+mn-cs"/>
      </a:defRPr>
    </a:lvl3pPr>
    <a:lvl4pPr marL="1371600" algn="l" rtl="0" eaLnBrk="0" fontAlgn="base" hangingPunct="0">
      <a:spcBef>
        <a:spcPct val="20000"/>
      </a:spcBef>
      <a:spcAft>
        <a:spcPct val="0"/>
      </a:spcAft>
      <a:buClr>
        <a:srgbClr val="ED1C24"/>
      </a:buClr>
      <a:buFont typeface="Monotype Sorts" pitchFamily="2" charset="2"/>
      <a:defRPr kern="1200">
        <a:solidFill>
          <a:schemeClr val="tx1"/>
        </a:solidFill>
        <a:latin typeface="Tahoma" pitchFamily="34" charset="0"/>
        <a:ea typeface="ヒラギノ角ゴ Pro W3" charset="-128"/>
        <a:cs typeface="+mn-cs"/>
      </a:defRPr>
    </a:lvl4pPr>
    <a:lvl5pPr marL="1828800" algn="l" rtl="0" eaLnBrk="0" fontAlgn="base" hangingPunct="0">
      <a:spcBef>
        <a:spcPct val="20000"/>
      </a:spcBef>
      <a:spcAft>
        <a:spcPct val="0"/>
      </a:spcAft>
      <a:buClr>
        <a:srgbClr val="ED1C24"/>
      </a:buClr>
      <a:buFont typeface="Monotype Sorts" pitchFamily="2" charset="2"/>
      <a:defRPr kern="1200">
        <a:solidFill>
          <a:schemeClr val="tx1"/>
        </a:solidFill>
        <a:latin typeface="Tahoma" pitchFamily="34" charset="0"/>
        <a:ea typeface="ヒラギノ角ゴ Pro W3" charset="-128"/>
        <a:cs typeface="+mn-cs"/>
      </a:defRPr>
    </a:lvl5pPr>
    <a:lvl6pPr marL="2286000" algn="l" defTabSz="914400" rtl="0" eaLnBrk="1" latinLnBrk="0" hangingPunct="1">
      <a:defRPr kern="1200">
        <a:solidFill>
          <a:schemeClr val="tx1"/>
        </a:solidFill>
        <a:latin typeface="Tahoma" pitchFamily="34" charset="0"/>
        <a:ea typeface="ヒラギノ角ゴ Pro W3" charset="-128"/>
        <a:cs typeface="+mn-cs"/>
      </a:defRPr>
    </a:lvl6pPr>
    <a:lvl7pPr marL="2743200" algn="l" defTabSz="914400" rtl="0" eaLnBrk="1" latinLnBrk="0" hangingPunct="1">
      <a:defRPr kern="1200">
        <a:solidFill>
          <a:schemeClr val="tx1"/>
        </a:solidFill>
        <a:latin typeface="Tahoma" pitchFamily="34" charset="0"/>
        <a:ea typeface="ヒラギノ角ゴ Pro W3" charset="-128"/>
        <a:cs typeface="+mn-cs"/>
      </a:defRPr>
    </a:lvl7pPr>
    <a:lvl8pPr marL="3200400" algn="l" defTabSz="914400" rtl="0" eaLnBrk="1" latinLnBrk="0" hangingPunct="1">
      <a:defRPr kern="1200">
        <a:solidFill>
          <a:schemeClr val="tx1"/>
        </a:solidFill>
        <a:latin typeface="Tahoma" pitchFamily="34" charset="0"/>
        <a:ea typeface="ヒラギノ角ゴ Pro W3" charset="-128"/>
        <a:cs typeface="+mn-cs"/>
      </a:defRPr>
    </a:lvl8pPr>
    <a:lvl9pPr marL="3657600" algn="l" defTabSz="914400" rtl="0" eaLnBrk="1" latinLnBrk="0" hangingPunct="1">
      <a:defRPr kern="1200">
        <a:solidFill>
          <a:schemeClr val="tx1"/>
        </a:solidFill>
        <a:latin typeface="Tahoma" pitchFamily="34" charset="0"/>
        <a:ea typeface="ヒラギノ角ゴ Pro W3"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CC33"/>
    <a:srgbClr val="339933"/>
    <a:srgbClr val="3366CC"/>
    <a:srgbClr val="0066CC"/>
    <a:srgbClr val="0000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94615" autoAdjust="0"/>
  </p:normalViewPr>
  <p:slideViewPr>
    <p:cSldViewPr>
      <p:cViewPr varScale="1">
        <p:scale>
          <a:sx n="92" d="100"/>
          <a:sy n="92" d="100"/>
        </p:scale>
        <p:origin x="-13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2914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buClrTx/>
              <a:buFontTx/>
              <a:buNone/>
              <a:defRPr sz="1200">
                <a:latin typeface="Arial" charset="0"/>
              </a:defRPr>
            </a:lvl1pPr>
          </a:lstStyle>
          <a:p>
            <a:pPr>
              <a:defRPr/>
            </a:pPr>
            <a:endParaRPr lang="en-GB"/>
          </a:p>
        </p:txBody>
      </p:sp>
      <p:sp>
        <p:nvSpPr>
          <p:cNvPr id="71683" name="Rectangle 3"/>
          <p:cNvSpPr>
            <a:spLocks noGrp="1" noChangeArrowheads="1"/>
          </p:cNvSpPr>
          <p:nvPr>
            <p:ph type="dt" idx="1"/>
          </p:nvPr>
        </p:nvSpPr>
        <p:spPr bwMode="auto">
          <a:xfrm>
            <a:off x="3808413" y="0"/>
            <a:ext cx="2914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buClrTx/>
              <a:buFontTx/>
              <a:buNone/>
              <a:defRPr sz="1200">
                <a:latin typeface="Arial" charset="0"/>
              </a:defRPr>
            </a:lvl1pPr>
          </a:lstStyle>
          <a:p>
            <a:pPr>
              <a:defRPr/>
            </a:pPr>
            <a:endParaRPr lang="en-GB"/>
          </a:p>
        </p:txBody>
      </p:sp>
      <p:sp>
        <p:nvSpPr>
          <p:cNvPr id="28676" name="Rectangle 4"/>
          <p:cNvSpPr>
            <a:spLocks noGrp="1" noRot="1" noChangeAspect="1" noChangeArrowheads="1" noTextEdit="1"/>
          </p:cNvSpPr>
          <p:nvPr>
            <p:ph type="sldImg" idx="2"/>
          </p:nvPr>
        </p:nvSpPr>
        <p:spPr bwMode="auto">
          <a:xfrm>
            <a:off x="919163" y="733425"/>
            <a:ext cx="4886325" cy="36655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685" name="Rectangle 5"/>
          <p:cNvSpPr>
            <a:spLocks noGrp="1" noChangeArrowheads="1"/>
          </p:cNvSpPr>
          <p:nvPr>
            <p:ph type="body" sz="quarter" idx="3"/>
          </p:nvPr>
        </p:nvSpPr>
        <p:spPr bwMode="auto">
          <a:xfrm>
            <a:off x="673100" y="4643438"/>
            <a:ext cx="5378450" cy="439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1686" name="Rectangle 6"/>
          <p:cNvSpPr>
            <a:spLocks noGrp="1" noChangeArrowheads="1"/>
          </p:cNvSpPr>
          <p:nvPr>
            <p:ph type="ftr" sz="quarter" idx="4"/>
          </p:nvPr>
        </p:nvSpPr>
        <p:spPr bwMode="auto">
          <a:xfrm>
            <a:off x="0" y="9283700"/>
            <a:ext cx="2914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buClrTx/>
              <a:buFontTx/>
              <a:buNone/>
              <a:defRPr sz="1200">
                <a:latin typeface="Arial" charset="0"/>
              </a:defRPr>
            </a:lvl1pPr>
          </a:lstStyle>
          <a:p>
            <a:pPr>
              <a:defRPr/>
            </a:pPr>
            <a:endParaRPr lang="en-GB"/>
          </a:p>
        </p:txBody>
      </p:sp>
      <p:sp>
        <p:nvSpPr>
          <p:cNvPr id="71687" name="Rectangle 7"/>
          <p:cNvSpPr>
            <a:spLocks noGrp="1" noChangeArrowheads="1"/>
          </p:cNvSpPr>
          <p:nvPr>
            <p:ph type="sldNum" sz="quarter" idx="5"/>
          </p:nvPr>
        </p:nvSpPr>
        <p:spPr bwMode="auto">
          <a:xfrm>
            <a:off x="3808413" y="9283700"/>
            <a:ext cx="29146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spcBef>
                <a:spcPct val="0"/>
              </a:spcBef>
              <a:buClrTx/>
              <a:buFontTx/>
              <a:buNone/>
              <a:defRPr sz="1200">
                <a:latin typeface="Arial" charset="0"/>
              </a:defRPr>
            </a:lvl1pPr>
          </a:lstStyle>
          <a:p>
            <a:pPr>
              <a:defRPr/>
            </a:pPr>
            <a:fld id="{D3ADF4EF-024E-4F99-96A6-EB0A9035E9BA}" type="slidenum">
              <a:rPr lang="en-GB"/>
              <a:pPr>
                <a:defRPr/>
              </a:pPr>
              <a:t>‹Nr.›</a:t>
            </a:fld>
            <a:endParaRPr lang="en-GB"/>
          </a:p>
        </p:txBody>
      </p:sp>
    </p:spTree>
    <p:extLst>
      <p:ext uri="{BB962C8B-B14F-4D97-AF65-F5344CB8AC3E}">
        <p14:creationId xmlns:p14="http://schemas.microsoft.com/office/powerpoint/2010/main" val="490213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27328411-65E6-463E-A412-20291E411C91}" type="slidenum">
              <a:rPr lang="en-GB" altLang="en-US" smtClean="0">
                <a:latin typeface="Arial" pitchFamily="34" charset="0"/>
              </a:rPr>
              <a:pPr/>
              <a:t>1</a:t>
            </a:fld>
            <a:endParaRPr lang="en-GB" altLang="en-US" smtClean="0">
              <a:latin typeface="Arial" pitchFamily="34" charset="0"/>
            </a:endParaRPr>
          </a:p>
        </p:txBody>
      </p:sp>
      <p:sp>
        <p:nvSpPr>
          <p:cNvPr id="29699" name="Rectangle 2"/>
          <p:cNvSpPr>
            <a:spLocks noGrp="1" noRot="1" noChangeAspect="1" noChangeArrowheads="1" noTextEdit="1"/>
          </p:cNvSpPr>
          <p:nvPr>
            <p:ph type="sldImg"/>
          </p:nvPr>
        </p:nvSpPr>
        <p:spPr>
          <a:xfrm>
            <a:off x="982663" y="768350"/>
            <a:ext cx="4800600" cy="3600450"/>
          </a:xfrm>
          <a:ln/>
        </p:spPr>
      </p:sp>
      <p:sp>
        <p:nvSpPr>
          <p:cNvPr id="29700"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A24B6462-B4D1-4A43-8113-19B61BDAA4EA}" type="slidenum">
              <a:rPr lang="en-GB" altLang="en-US" smtClean="0">
                <a:latin typeface="Arial" pitchFamily="34" charset="0"/>
              </a:rPr>
              <a:pPr/>
              <a:t>11</a:t>
            </a:fld>
            <a:endParaRPr lang="en-GB" altLang="en-US" smtClean="0">
              <a:latin typeface="Arial" pitchFamily="34" charset="0"/>
            </a:endParaRPr>
          </a:p>
        </p:txBody>
      </p:sp>
      <p:sp>
        <p:nvSpPr>
          <p:cNvPr id="38915" name="Rectangle 2"/>
          <p:cNvSpPr>
            <a:spLocks noGrp="1" noRot="1" noChangeAspect="1" noChangeArrowheads="1" noTextEdit="1"/>
          </p:cNvSpPr>
          <p:nvPr>
            <p:ph type="sldImg"/>
          </p:nvPr>
        </p:nvSpPr>
        <p:spPr>
          <a:xfrm>
            <a:off x="982663" y="768350"/>
            <a:ext cx="4800600" cy="3600450"/>
          </a:xfrm>
          <a:ln/>
        </p:spPr>
      </p:sp>
      <p:sp>
        <p:nvSpPr>
          <p:cNvPr id="38916"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BEAB7F61-74DF-47D0-BD48-2B5613461675}" type="slidenum">
              <a:rPr lang="en-GB" altLang="en-US" smtClean="0">
                <a:latin typeface="Arial" pitchFamily="34" charset="0"/>
              </a:rPr>
              <a:pPr/>
              <a:t>12</a:t>
            </a:fld>
            <a:endParaRPr lang="en-GB" altLang="en-US" smtClean="0">
              <a:latin typeface="Arial" pitchFamily="34" charset="0"/>
            </a:endParaRPr>
          </a:p>
        </p:txBody>
      </p:sp>
      <p:sp>
        <p:nvSpPr>
          <p:cNvPr id="39939" name="Rectangle 2"/>
          <p:cNvSpPr>
            <a:spLocks noGrp="1" noRot="1" noChangeAspect="1" noChangeArrowheads="1" noTextEdit="1"/>
          </p:cNvSpPr>
          <p:nvPr>
            <p:ph type="sldImg"/>
          </p:nvPr>
        </p:nvSpPr>
        <p:spPr>
          <a:xfrm>
            <a:off x="982663" y="768350"/>
            <a:ext cx="4800600" cy="3600450"/>
          </a:xfrm>
          <a:ln/>
        </p:spPr>
      </p:sp>
      <p:sp>
        <p:nvSpPr>
          <p:cNvPr id="39940"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A1617652-4075-4AC3-9736-9DFF63609973}" type="slidenum">
              <a:rPr lang="en-GB" altLang="en-US" smtClean="0">
                <a:latin typeface="Arial" pitchFamily="34" charset="0"/>
              </a:rPr>
              <a:pPr/>
              <a:t>13</a:t>
            </a:fld>
            <a:endParaRPr lang="en-GB" altLang="en-US" smtClean="0">
              <a:latin typeface="Arial" pitchFamily="34" charset="0"/>
            </a:endParaRPr>
          </a:p>
        </p:txBody>
      </p:sp>
      <p:sp>
        <p:nvSpPr>
          <p:cNvPr id="40963" name="Rectangle 2"/>
          <p:cNvSpPr>
            <a:spLocks noGrp="1" noRot="1" noChangeAspect="1" noChangeArrowheads="1" noTextEdit="1"/>
          </p:cNvSpPr>
          <p:nvPr>
            <p:ph type="sldImg"/>
          </p:nvPr>
        </p:nvSpPr>
        <p:spPr>
          <a:xfrm>
            <a:off x="982663" y="768350"/>
            <a:ext cx="4800600" cy="3600450"/>
          </a:xfrm>
          <a:ln/>
        </p:spPr>
      </p:sp>
      <p:sp>
        <p:nvSpPr>
          <p:cNvPr id="40964"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CBFF2920-1B13-4F08-9D88-1B2273DD553F}" type="slidenum">
              <a:rPr lang="en-GB" altLang="en-US" smtClean="0">
                <a:latin typeface="Arial" pitchFamily="34" charset="0"/>
              </a:rPr>
              <a:pPr/>
              <a:t>14</a:t>
            </a:fld>
            <a:endParaRPr lang="en-GB" altLang="en-US" smtClean="0">
              <a:latin typeface="Arial" pitchFamily="34" charset="0"/>
            </a:endParaRPr>
          </a:p>
        </p:txBody>
      </p:sp>
      <p:sp>
        <p:nvSpPr>
          <p:cNvPr id="41987" name="Rectangle 2"/>
          <p:cNvSpPr>
            <a:spLocks noGrp="1" noRot="1" noChangeAspect="1" noChangeArrowheads="1" noTextEdit="1"/>
          </p:cNvSpPr>
          <p:nvPr>
            <p:ph type="sldImg"/>
          </p:nvPr>
        </p:nvSpPr>
        <p:spPr>
          <a:xfrm>
            <a:off x="982663" y="768350"/>
            <a:ext cx="4800600" cy="3600450"/>
          </a:xfrm>
          <a:ln/>
        </p:spPr>
      </p:sp>
      <p:sp>
        <p:nvSpPr>
          <p:cNvPr id="41988"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0F40B5BD-26C3-4757-B61F-052CF439AC76}" type="slidenum">
              <a:rPr lang="en-GB" altLang="en-US" smtClean="0">
                <a:latin typeface="Arial" pitchFamily="34" charset="0"/>
              </a:rPr>
              <a:pPr/>
              <a:t>15</a:t>
            </a:fld>
            <a:endParaRPr lang="en-GB" altLang="en-US" smtClean="0">
              <a:latin typeface="Arial" pitchFamily="34" charset="0"/>
            </a:endParaRPr>
          </a:p>
        </p:txBody>
      </p:sp>
      <p:sp>
        <p:nvSpPr>
          <p:cNvPr id="43011" name="Rectangle 2"/>
          <p:cNvSpPr>
            <a:spLocks noGrp="1" noRot="1" noChangeAspect="1" noChangeArrowheads="1" noTextEdit="1"/>
          </p:cNvSpPr>
          <p:nvPr>
            <p:ph type="sldImg"/>
          </p:nvPr>
        </p:nvSpPr>
        <p:spPr>
          <a:xfrm>
            <a:off x="982663" y="768350"/>
            <a:ext cx="4800600" cy="3600450"/>
          </a:xfrm>
          <a:ln/>
        </p:spPr>
      </p:sp>
      <p:sp>
        <p:nvSpPr>
          <p:cNvPr id="43012"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C8B16E19-700C-483D-AFA2-01DF4EBC2CCF}" type="slidenum">
              <a:rPr lang="en-GB" altLang="en-US" smtClean="0">
                <a:latin typeface="Arial" pitchFamily="34" charset="0"/>
              </a:rPr>
              <a:pPr/>
              <a:t>16</a:t>
            </a:fld>
            <a:endParaRPr lang="en-GB" altLang="en-US" smtClean="0">
              <a:latin typeface="Arial" pitchFamily="34" charset="0"/>
            </a:endParaRPr>
          </a:p>
        </p:txBody>
      </p:sp>
      <p:sp>
        <p:nvSpPr>
          <p:cNvPr id="44035" name="Rectangle 2"/>
          <p:cNvSpPr>
            <a:spLocks noGrp="1" noRot="1" noChangeAspect="1" noChangeArrowheads="1" noTextEdit="1"/>
          </p:cNvSpPr>
          <p:nvPr>
            <p:ph type="sldImg"/>
          </p:nvPr>
        </p:nvSpPr>
        <p:spPr>
          <a:xfrm>
            <a:off x="982663" y="768350"/>
            <a:ext cx="4800600" cy="3600450"/>
          </a:xfrm>
          <a:ln/>
        </p:spPr>
      </p:sp>
      <p:sp>
        <p:nvSpPr>
          <p:cNvPr id="44036"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6F980345-C6B5-430D-A02E-F83F4E3D0AF6}" type="slidenum">
              <a:rPr lang="en-GB" altLang="en-US" smtClean="0">
                <a:latin typeface="Arial" pitchFamily="34" charset="0"/>
              </a:rPr>
              <a:pPr/>
              <a:t>17</a:t>
            </a:fld>
            <a:endParaRPr lang="en-GB" altLang="en-US" smtClean="0">
              <a:latin typeface="Arial" pitchFamily="34" charset="0"/>
            </a:endParaRPr>
          </a:p>
        </p:txBody>
      </p:sp>
      <p:sp>
        <p:nvSpPr>
          <p:cNvPr id="45059" name="Rectangle 2"/>
          <p:cNvSpPr>
            <a:spLocks noGrp="1" noRot="1" noChangeAspect="1" noChangeArrowheads="1" noTextEdit="1"/>
          </p:cNvSpPr>
          <p:nvPr>
            <p:ph type="sldImg"/>
          </p:nvPr>
        </p:nvSpPr>
        <p:spPr>
          <a:xfrm>
            <a:off x="982663" y="768350"/>
            <a:ext cx="4800600" cy="3600450"/>
          </a:xfrm>
          <a:ln/>
        </p:spPr>
      </p:sp>
      <p:sp>
        <p:nvSpPr>
          <p:cNvPr id="45060"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D86BF3F8-7B1A-420E-BF08-DB76A25169F0}" type="slidenum">
              <a:rPr lang="en-GB" altLang="en-US" smtClean="0">
                <a:latin typeface="Arial" pitchFamily="34" charset="0"/>
              </a:rPr>
              <a:pPr/>
              <a:t>3</a:t>
            </a:fld>
            <a:endParaRPr lang="en-GB" altLang="en-US" smtClean="0">
              <a:latin typeface="Arial" pitchFamily="34" charset="0"/>
            </a:endParaRPr>
          </a:p>
        </p:txBody>
      </p:sp>
      <p:sp>
        <p:nvSpPr>
          <p:cNvPr id="30723" name="Rectangle 2"/>
          <p:cNvSpPr>
            <a:spLocks noGrp="1" noRot="1" noChangeAspect="1" noChangeArrowheads="1" noTextEdit="1"/>
          </p:cNvSpPr>
          <p:nvPr>
            <p:ph type="sldImg"/>
          </p:nvPr>
        </p:nvSpPr>
        <p:spPr>
          <a:xfrm>
            <a:off x="982663" y="768350"/>
            <a:ext cx="4800600" cy="3600450"/>
          </a:xfrm>
          <a:ln/>
        </p:spPr>
      </p:sp>
      <p:sp>
        <p:nvSpPr>
          <p:cNvPr id="30724"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36CB6E87-2BCC-4A20-9E91-AA55356A6425}" type="slidenum">
              <a:rPr lang="en-GB" altLang="en-US" smtClean="0">
                <a:latin typeface="Arial" pitchFamily="34" charset="0"/>
              </a:rPr>
              <a:pPr/>
              <a:t>4</a:t>
            </a:fld>
            <a:endParaRPr lang="en-GB" altLang="en-US" smtClean="0">
              <a:latin typeface="Arial" pitchFamily="34" charset="0"/>
            </a:endParaRPr>
          </a:p>
        </p:txBody>
      </p:sp>
      <p:sp>
        <p:nvSpPr>
          <p:cNvPr id="31747" name="Rectangle 2"/>
          <p:cNvSpPr>
            <a:spLocks noGrp="1" noRot="1" noChangeAspect="1" noChangeArrowheads="1" noTextEdit="1"/>
          </p:cNvSpPr>
          <p:nvPr>
            <p:ph type="sldImg"/>
          </p:nvPr>
        </p:nvSpPr>
        <p:spPr>
          <a:xfrm>
            <a:off x="982663" y="768350"/>
            <a:ext cx="4800600" cy="3600450"/>
          </a:xfrm>
          <a:ln/>
        </p:spPr>
      </p:sp>
      <p:sp>
        <p:nvSpPr>
          <p:cNvPr id="31748"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B50A326E-8D62-46E2-81F4-48DD1A52489C}" type="slidenum">
              <a:rPr lang="en-GB" altLang="en-US" smtClean="0">
                <a:latin typeface="Arial" pitchFamily="34" charset="0"/>
              </a:rPr>
              <a:pPr/>
              <a:t>5</a:t>
            </a:fld>
            <a:endParaRPr lang="en-GB" altLang="en-US" smtClean="0">
              <a:latin typeface="Arial" pitchFamily="34" charset="0"/>
            </a:endParaRPr>
          </a:p>
        </p:txBody>
      </p:sp>
      <p:sp>
        <p:nvSpPr>
          <p:cNvPr id="32771" name="Rectangle 2"/>
          <p:cNvSpPr>
            <a:spLocks noGrp="1" noRot="1" noChangeAspect="1" noChangeArrowheads="1" noTextEdit="1"/>
          </p:cNvSpPr>
          <p:nvPr>
            <p:ph type="sldImg"/>
          </p:nvPr>
        </p:nvSpPr>
        <p:spPr>
          <a:xfrm>
            <a:off x="982663" y="768350"/>
            <a:ext cx="4800600" cy="3600450"/>
          </a:xfrm>
          <a:ln/>
        </p:spPr>
      </p:sp>
      <p:sp>
        <p:nvSpPr>
          <p:cNvPr id="32772"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AA88F893-E0F0-4A24-8E8F-23D3FF3F492A}" type="slidenum">
              <a:rPr lang="en-GB" altLang="en-US" smtClean="0">
                <a:latin typeface="Arial" pitchFamily="34" charset="0"/>
              </a:rPr>
              <a:pPr/>
              <a:t>6</a:t>
            </a:fld>
            <a:endParaRPr lang="en-GB" altLang="en-US" smtClean="0">
              <a:latin typeface="Arial" pitchFamily="34" charset="0"/>
            </a:endParaRPr>
          </a:p>
        </p:txBody>
      </p:sp>
      <p:sp>
        <p:nvSpPr>
          <p:cNvPr id="33795" name="Rectangle 2"/>
          <p:cNvSpPr>
            <a:spLocks noGrp="1" noRot="1" noChangeAspect="1" noChangeArrowheads="1" noTextEdit="1"/>
          </p:cNvSpPr>
          <p:nvPr>
            <p:ph type="sldImg"/>
          </p:nvPr>
        </p:nvSpPr>
        <p:spPr>
          <a:xfrm>
            <a:off x="982663" y="768350"/>
            <a:ext cx="4800600" cy="3600450"/>
          </a:xfrm>
          <a:ln/>
        </p:spPr>
      </p:sp>
      <p:sp>
        <p:nvSpPr>
          <p:cNvPr id="33796"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A4E8437B-790F-40C3-8717-AA065697689B}" type="slidenum">
              <a:rPr lang="en-GB" altLang="en-US" smtClean="0">
                <a:latin typeface="Arial" pitchFamily="34" charset="0"/>
              </a:rPr>
              <a:pPr/>
              <a:t>7</a:t>
            </a:fld>
            <a:endParaRPr lang="en-GB" altLang="en-US" smtClean="0">
              <a:latin typeface="Arial" pitchFamily="34" charset="0"/>
            </a:endParaRPr>
          </a:p>
        </p:txBody>
      </p:sp>
      <p:sp>
        <p:nvSpPr>
          <p:cNvPr id="34819" name="Rectangle 2"/>
          <p:cNvSpPr>
            <a:spLocks noGrp="1" noRot="1" noChangeAspect="1" noChangeArrowheads="1" noTextEdit="1"/>
          </p:cNvSpPr>
          <p:nvPr>
            <p:ph type="sldImg"/>
          </p:nvPr>
        </p:nvSpPr>
        <p:spPr>
          <a:xfrm>
            <a:off x="982663" y="768350"/>
            <a:ext cx="4800600" cy="3600450"/>
          </a:xfrm>
          <a:ln/>
        </p:spPr>
      </p:sp>
      <p:sp>
        <p:nvSpPr>
          <p:cNvPr id="34820"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FCEBFEAE-6FE4-42AF-B2F0-D374BF3831D2}" type="slidenum">
              <a:rPr lang="en-GB" altLang="en-US" smtClean="0">
                <a:latin typeface="Arial" pitchFamily="34" charset="0"/>
              </a:rPr>
              <a:pPr/>
              <a:t>8</a:t>
            </a:fld>
            <a:endParaRPr lang="en-GB" altLang="en-US" smtClean="0">
              <a:latin typeface="Arial" pitchFamily="34" charset="0"/>
            </a:endParaRPr>
          </a:p>
        </p:txBody>
      </p:sp>
      <p:sp>
        <p:nvSpPr>
          <p:cNvPr id="35843" name="Rectangle 2"/>
          <p:cNvSpPr>
            <a:spLocks noGrp="1" noRot="1" noChangeAspect="1" noChangeArrowheads="1" noTextEdit="1"/>
          </p:cNvSpPr>
          <p:nvPr>
            <p:ph type="sldImg"/>
          </p:nvPr>
        </p:nvSpPr>
        <p:spPr>
          <a:xfrm>
            <a:off x="982663" y="768350"/>
            <a:ext cx="4800600" cy="3600450"/>
          </a:xfrm>
          <a:ln/>
        </p:spPr>
      </p:sp>
      <p:sp>
        <p:nvSpPr>
          <p:cNvPr id="35844"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81264559-C3AC-4052-B0C0-963AE2781ED5}" type="slidenum">
              <a:rPr lang="en-GB" altLang="en-US" smtClean="0">
                <a:latin typeface="Arial" pitchFamily="34" charset="0"/>
              </a:rPr>
              <a:pPr/>
              <a:t>9</a:t>
            </a:fld>
            <a:endParaRPr lang="en-GB" altLang="en-US" smtClean="0">
              <a:latin typeface="Arial" pitchFamily="34" charset="0"/>
            </a:endParaRPr>
          </a:p>
        </p:txBody>
      </p:sp>
      <p:sp>
        <p:nvSpPr>
          <p:cNvPr id="36867" name="Rectangle 2"/>
          <p:cNvSpPr>
            <a:spLocks noGrp="1" noRot="1" noChangeAspect="1" noChangeArrowheads="1" noTextEdit="1"/>
          </p:cNvSpPr>
          <p:nvPr>
            <p:ph type="sldImg"/>
          </p:nvPr>
        </p:nvSpPr>
        <p:spPr>
          <a:xfrm>
            <a:off x="982663" y="768350"/>
            <a:ext cx="4800600" cy="3600450"/>
          </a:xfrm>
          <a:ln/>
        </p:spPr>
      </p:sp>
      <p:sp>
        <p:nvSpPr>
          <p:cNvPr id="36868"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F29F5FB2-33DE-4589-B060-E702AD6A7280}" type="slidenum">
              <a:rPr lang="en-GB" altLang="en-US" smtClean="0">
                <a:latin typeface="Arial" pitchFamily="34" charset="0"/>
              </a:rPr>
              <a:pPr/>
              <a:t>10</a:t>
            </a:fld>
            <a:endParaRPr lang="en-GB" altLang="en-US" smtClean="0">
              <a:latin typeface="Arial" pitchFamily="34" charset="0"/>
            </a:endParaRPr>
          </a:p>
        </p:txBody>
      </p:sp>
      <p:sp>
        <p:nvSpPr>
          <p:cNvPr id="37891" name="Rectangle 2"/>
          <p:cNvSpPr>
            <a:spLocks noGrp="1" noRot="1" noChangeAspect="1" noChangeArrowheads="1" noTextEdit="1"/>
          </p:cNvSpPr>
          <p:nvPr>
            <p:ph type="sldImg"/>
          </p:nvPr>
        </p:nvSpPr>
        <p:spPr>
          <a:xfrm>
            <a:off x="982663" y="768350"/>
            <a:ext cx="4800600" cy="3600450"/>
          </a:xfrm>
          <a:ln/>
        </p:spPr>
      </p:sp>
      <p:sp>
        <p:nvSpPr>
          <p:cNvPr id="37892" name="Rectangle 3"/>
          <p:cNvSpPr>
            <a:spLocks noGrp="1" noChangeArrowheads="1"/>
          </p:cNvSpPr>
          <p:nvPr>
            <p:ph type="body" idx="1"/>
          </p:nvPr>
        </p:nvSpPr>
        <p:spPr>
          <a:xfrm>
            <a:off x="911225" y="4676775"/>
            <a:ext cx="4938713" cy="4371975"/>
          </a:xfrm>
          <a:noFill/>
        </p:spPr>
        <p:txBody>
          <a:bodyPr/>
          <a:lstStyle/>
          <a:p>
            <a:pPr eaLnBrk="1" hangingPunct="1"/>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r>
              <a:rPr lang="en-US"/>
              <a:t>H2moves Scandinavia 2010 – 2012 </a:t>
            </a:r>
          </a:p>
        </p:txBody>
      </p:sp>
      <p:sp>
        <p:nvSpPr>
          <p:cNvPr id="6" name="Slide Number Placeholder 5"/>
          <p:cNvSpPr>
            <a:spLocks noGrp="1"/>
          </p:cNvSpPr>
          <p:nvPr>
            <p:ph type="sldNum" sz="quarter" idx="12"/>
          </p:nvPr>
        </p:nvSpPr>
        <p:spPr/>
        <p:txBody>
          <a:bodyPr/>
          <a:lstStyle>
            <a:lvl1pPr>
              <a:defRPr/>
            </a:lvl1pPr>
          </a:lstStyle>
          <a:p>
            <a:pPr>
              <a:defRPr/>
            </a:pPr>
            <a:fld id="{447533AD-3D02-45E4-A0F0-245134F3BFD8}" type="slidenum">
              <a:rPr lang="en-GB"/>
              <a:pPr>
                <a:defRPr/>
              </a:pPr>
              <a:t>‹Nr.›</a:t>
            </a:fld>
            <a:endParaRPr lang="en-GB"/>
          </a:p>
        </p:txBody>
      </p:sp>
    </p:spTree>
    <p:extLst>
      <p:ext uri="{BB962C8B-B14F-4D97-AF65-F5344CB8AC3E}">
        <p14:creationId xmlns:p14="http://schemas.microsoft.com/office/powerpoint/2010/main" val="1334616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2F9463-7739-432F-931F-0C9B2FFE7097}" type="slidenum">
              <a:rPr lang="en-GB"/>
              <a:pPr>
                <a:defRPr/>
              </a:pPr>
              <a:t>‹Nr.›</a:t>
            </a:fld>
            <a:endParaRPr lang="en-GB"/>
          </a:p>
        </p:txBody>
      </p:sp>
    </p:spTree>
    <p:extLst>
      <p:ext uri="{BB962C8B-B14F-4D97-AF65-F5344CB8AC3E}">
        <p14:creationId xmlns:p14="http://schemas.microsoft.com/office/powerpoint/2010/main" val="2037362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425"/>
            <a:ext cx="2057400" cy="62245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98425"/>
            <a:ext cx="6019800" cy="622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15C345-F09A-4864-8BCB-1F99D8D30133}" type="slidenum">
              <a:rPr lang="en-GB"/>
              <a:pPr>
                <a:defRPr/>
              </a:pPr>
              <a:t>‹Nr.›</a:t>
            </a:fld>
            <a:endParaRPr lang="en-GB"/>
          </a:p>
        </p:txBody>
      </p:sp>
    </p:spTree>
    <p:extLst>
      <p:ext uri="{BB962C8B-B14F-4D97-AF65-F5344CB8AC3E}">
        <p14:creationId xmlns:p14="http://schemas.microsoft.com/office/powerpoint/2010/main" val="269481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a:lvl1pPr>
          </a:lstStyle>
          <a:p>
            <a:pPr>
              <a:defRPr/>
            </a:pPr>
            <a:r>
              <a:rPr lang="en-US"/>
              <a:t>H2moves Scandinavia 2010 – 2012 </a:t>
            </a:r>
          </a:p>
        </p:txBody>
      </p:sp>
      <p:sp>
        <p:nvSpPr>
          <p:cNvPr id="6" name="Slide Number Placeholder 5"/>
          <p:cNvSpPr>
            <a:spLocks noGrp="1"/>
          </p:cNvSpPr>
          <p:nvPr>
            <p:ph type="sldNum" sz="quarter" idx="12"/>
          </p:nvPr>
        </p:nvSpPr>
        <p:spPr/>
        <p:txBody>
          <a:bodyPr/>
          <a:lstStyle>
            <a:lvl1pPr>
              <a:defRPr/>
            </a:lvl1pPr>
          </a:lstStyle>
          <a:p>
            <a:pPr>
              <a:defRPr/>
            </a:pPr>
            <a:fld id="{866F451D-E772-40B3-9A18-6747FB14A3E7}" type="slidenum">
              <a:rPr lang="en-GB"/>
              <a:pPr>
                <a:defRPr/>
              </a:pPr>
              <a:t>‹Nr.›</a:t>
            </a:fld>
            <a:endParaRPr lang="en-GB"/>
          </a:p>
        </p:txBody>
      </p:sp>
    </p:spTree>
    <p:extLst>
      <p:ext uri="{BB962C8B-B14F-4D97-AF65-F5344CB8AC3E}">
        <p14:creationId xmlns:p14="http://schemas.microsoft.com/office/powerpoint/2010/main" val="3311277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p>
        </p:txBody>
      </p:sp>
      <p:sp>
        <p:nvSpPr>
          <p:cNvPr id="5" name="Footer Placeholder 4"/>
          <p:cNvSpPr>
            <a:spLocks noGrp="1"/>
          </p:cNvSpPr>
          <p:nvPr>
            <p:ph type="ftr" sz="quarter" idx="11"/>
          </p:nvPr>
        </p:nvSpPr>
        <p:spPr/>
        <p:txBody>
          <a:bodyPr/>
          <a:lstStyle>
            <a:lvl1pPr>
              <a:defRPr dirty="0" smtClean="0"/>
            </a:lvl1pPr>
          </a:lstStyle>
          <a:p>
            <a:pPr>
              <a:defRPr/>
            </a:pPr>
            <a:r>
              <a:rPr lang="en-US"/>
              <a:t>H2moves Scandinavia 2010 – 2012 </a:t>
            </a:r>
          </a:p>
        </p:txBody>
      </p:sp>
      <p:sp>
        <p:nvSpPr>
          <p:cNvPr id="6" name="Slide Number Placeholder 5"/>
          <p:cNvSpPr>
            <a:spLocks noGrp="1"/>
          </p:cNvSpPr>
          <p:nvPr>
            <p:ph type="sldNum" sz="quarter" idx="12"/>
          </p:nvPr>
        </p:nvSpPr>
        <p:spPr/>
        <p:txBody>
          <a:bodyPr/>
          <a:lstStyle>
            <a:lvl1pPr>
              <a:defRPr/>
            </a:lvl1pPr>
          </a:lstStyle>
          <a:p>
            <a:pPr>
              <a:defRPr/>
            </a:pPr>
            <a:fld id="{4BD16331-6E71-4084-9333-FBB21CF7C358}" type="slidenum">
              <a:rPr lang="en-GB"/>
              <a:pPr>
                <a:defRPr/>
              </a:pPr>
              <a:t>‹Nr.›</a:t>
            </a:fld>
            <a:endParaRPr lang="en-GB"/>
          </a:p>
        </p:txBody>
      </p:sp>
    </p:spTree>
    <p:extLst>
      <p:ext uri="{BB962C8B-B14F-4D97-AF65-F5344CB8AC3E}">
        <p14:creationId xmlns:p14="http://schemas.microsoft.com/office/powerpoint/2010/main" val="369341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257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25700"/>
            <a:ext cx="4038600" cy="3700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C3B76C-1DDF-4C8D-B6E9-CE4ACBE9017D}" type="slidenum">
              <a:rPr lang="en-GB"/>
              <a:pPr>
                <a:defRPr/>
              </a:pPr>
              <a:t>‹Nr.›</a:t>
            </a:fld>
            <a:endParaRPr lang="en-GB"/>
          </a:p>
        </p:txBody>
      </p:sp>
    </p:spTree>
    <p:extLst>
      <p:ext uri="{BB962C8B-B14F-4D97-AF65-F5344CB8AC3E}">
        <p14:creationId xmlns:p14="http://schemas.microsoft.com/office/powerpoint/2010/main" val="261695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endParaRPr lang="en-GB"/>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B918CA-616C-4CFE-9327-CBEEAEF35065}" type="slidenum">
              <a:rPr lang="en-GB"/>
              <a:pPr>
                <a:defRPr/>
              </a:pPr>
              <a:t>‹Nr.›</a:t>
            </a:fld>
            <a:endParaRPr lang="en-GB"/>
          </a:p>
        </p:txBody>
      </p:sp>
    </p:spTree>
    <p:extLst>
      <p:ext uri="{BB962C8B-B14F-4D97-AF65-F5344CB8AC3E}">
        <p14:creationId xmlns:p14="http://schemas.microsoft.com/office/powerpoint/2010/main" val="4021926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endParaRPr lang="en-GB"/>
          </a:p>
        </p:txBody>
      </p:sp>
      <p:sp>
        <p:nvSpPr>
          <p:cNvPr id="4" name="Footer Placeholder 4"/>
          <p:cNvSpPr>
            <a:spLocks noGrp="1"/>
          </p:cNvSpPr>
          <p:nvPr>
            <p:ph type="ftr" sz="quarter" idx="11"/>
          </p:nvPr>
        </p:nvSpPr>
        <p:spPr/>
        <p:txBody>
          <a:bodyPr/>
          <a:lstStyle>
            <a:lvl1pPr>
              <a:defRPr dirty="0" smtClean="0"/>
            </a:lvl1pPr>
          </a:lstStyle>
          <a:p>
            <a:pPr>
              <a:defRPr/>
            </a:pPr>
            <a:r>
              <a:rPr lang="en-US"/>
              <a:t>H2moves Scandinavia 2010 – 2012 </a:t>
            </a:r>
          </a:p>
        </p:txBody>
      </p:sp>
      <p:sp>
        <p:nvSpPr>
          <p:cNvPr id="5" name="Slide Number Placeholder 5"/>
          <p:cNvSpPr>
            <a:spLocks noGrp="1"/>
          </p:cNvSpPr>
          <p:nvPr>
            <p:ph type="sldNum" sz="quarter" idx="12"/>
          </p:nvPr>
        </p:nvSpPr>
        <p:spPr/>
        <p:txBody>
          <a:bodyPr/>
          <a:lstStyle>
            <a:lvl1pPr>
              <a:defRPr/>
            </a:lvl1pPr>
          </a:lstStyle>
          <a:p>
            <a:pPr>
              <a:defRPr/>
            </a:pPr>
            <a:fld id="{B3E138D1-2BB2-49DC-AC57-50BEE4A9B179}" type="slidenum">
              <a:rPr lang="en-GB"/>
              <a:pPr>
                <a:defRPr/>
              </a:pPr>
              <a:t>‹Nr.›</a:t>
            </a:fld>
            <a:endParaRPr lang="en-GB"/>
          </a:p>
        </p:txBody>
      </p:sp>
    </p:spTree>
    <p:extLst>
      <p:ext uri="{BB962C8B-B14F-4D97-AF65-F5344CB8AC3E}">
        <p14:creationId xmlns:p14="http://schemas.microsoft.com/office/powerpoint/2010/main" val="104235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GB"/>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4FC6F88-ACD6-46FB-8265-344C49EDFF7F}" type="slidenum">
              <a:rPr lang="en-GB"/>
              <a:pPr>
                <a:defRPr/>
              </a:pPr>
              <a:t>‹Nr.›</a:t>
            </a:fld>
            <a:endParaRPr lang="en-GB"/>
          </a:p>
        </p:txBody>
      </p:sp>
    </p:spTree>
    <p:extLst>
      <p:ext uri="{BB962C8B-B14F-4D97-AF65-F5344CB8AC3E}">
        <p14:creationId xmlns:p14="http://schemas.microsoft.com/office/powerpoint/2010/main" val="3259759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F78B85-5182-4942-916B-56A3FEA9D043}" type="slidenum">
              <a:rPr lang="en-GB"/>
              <a:pPr>
                <a:defRPr/>
              </a:pPr>
              <a:t>‹Nr.›</a:t>
            </a:fld>
            <a:endParaRPr lang="en-GB"/>
          </a:p>
        </p:txBody>
      </p:sp>
    </p:spTree>
    <p:extLst>
      <p:ext uri="{BB962C8B-B14F-4D97-AF65-F5344CB8AC3E}">
        <p14:creationId xmlns:p14="http://schemas.microsoft.com/office/powerpoint/2010/main" val="420115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B6250C-500B-4867-B8B7-A81CA04FF018}" type="slidenum">
              <a:rPr lang="en-GB"/>
              <a:pPr>
                <a:defRPr/>
              </a:pPr>
              <a:t>‹Nr.›</a:t>
            </a:fld>
            <a:endParaRPr lang="en-GB"/>
          </a:p>
        </p:txBody>
      </p:sp>
    </p:spTree>
    <p:extLst>
      <p:ext uri="{BB962C8B-B14F-4D97-AF65-F5344CB8AC3E}">
        <p14:creationId xmlns:p14="http://schemas.microsoft.com/office/powerpoint/2010/main" val="3817962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FCH JU - Power Point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1209675" y="-98425"/>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fr-FR" altLang="en-US" smtClean="0"/>
          </a:p>
        </p:txBody>
      </p:sp>
      <p:sp>
        <p:nvSpPr>
          <p:cNvPr id="1028" name="Text Placeholder 2"/>
          <p:cNvSpPr>
            <a:spLocks noGrp="1"/>
          </p:cNvSpPr>
          <p:nvPr>
            <p:ph type="body" idx="1"/>
          </p:nvPr>
        </p:nvSpPr>
        <p:spPr bwMode="auto">
          <a:xfrm>
            <a:off x="457200" y="2425700"/>
            <a:ext cx="822960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spcBef>
                <a:spcPct val="0"/>
              </a:spcBef>
              <a:buClrTx/>
              <a:buFontTx/>
              <a:buNone/>
              <a:defRPr sz="1200">
                <a:solidFill>
                  <a:srgbClr val="898989"/>
                </a:solidFill>
                <a:latin typeface="Calibri" pitchFamily="34" charset="0"/>
              </a:defRPr>
            </a:lvl1pPr>
          </a:lstStyle>
          <a:p>
            <a:pPr>
              <a:defRPr/>
            </a:pP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spcBef>
                <a:spcPct val="0"/>
              </a:spcBef>
              <a:buClrTx/>
              <a:buFontTx/>
              <a:buNone/>
              <a:defRPr sz="1200" dirty="0" smtClean="0">
                <a:solidFill>
                  <a:srgbClr val="898989"/>
                </a:solidFill>
                <a:latin typeface="Calibri" pitchFamily="34" charset="0"/>
              </a:defRPr>
            </a:lvl1pPr>
          </a:lstStyle>
          <a:p>
            <a:pPr>
              <a:defRPr/>
            </a:pPr>
            <a:r>
              <a:rPr lang="en-US"/>
              <a:t>H2moves Scandinavia 2010 – 2012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0"/>
              </a:spcBef>
              <a:buClrTx/>
              <a:buFontTx/>
              <a:buNone/>
              <a:defRPr sz="1200">
                <a:solidFill>
                  <a:srgbClr val="898989"/>
                </a:solidFill>
                <a:latin typeface="Calibri" pitchFamily="34" charset="0"/>
              </a:defRPr>
            </a:lvl1pPr>
          </a:lstStyle>
          <a:p>
            <a:pPr>
              <a:defRPr/>
            </a:pPr>
            <a:fld id="{311EA411-8232-41E6-AE3F-4B0FEB14A60B}"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marL="342900" indent="-342900" algn="r" defTabSz="457200" rtl="0" eaLnBrk="0" fontAlgn="base" hangingPunct="0">
        <a:spcBef>
          <a:spcPct val="0"/>
        </a:spcBef>
        <a:spcAft>
          <a:spcPct val="0"/>
        </a:spcAft>
        <a:defRPr sz="4400">
          <a:solidFill>
            <a:schemeClr val="bg2"/>
          </a:solidFill>
          <a:latin typeface="+mj-lt"/>
          <a:ea typeface="+mj-ea"/>
          <a:cs typeface="+mj-cs"/>
        </a:defRPr>
      </a:lvl1pPr>
      <a:lvl2pPr marL="3429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2pPr>
      <a:lvl3pPr marL="3429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3pPr>
      <a:lvl4pPr marL="3429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4pPr>
      <a:lvl5pPr marL="3429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5pPr>
      <a:lvl6pPr marL="8001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6pPr>
      <a:lvl7pPr marL="12573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7pPr>
      <a:lvl8pPr marL="17145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8pPr>
      <a:lvl9pPr marL="2171700" indent="-342900" algn="r" defTabSz="457200" rtl="0" eaLnBrk="0" fontAlgn="base" hangingPunct="0">
        <a:spcBef>
          <a:spcPct val="0"/>
        </a:spcBef>
        <a:spcAft>
          <a:spcPct val="0"/>
        </a:spcAft>
        <a:defRPr sz="4400">
          <a:solidFill>
            <a:schemeClr val="bg2"/>
          </a:solidFill>
          <a:latin typeface="Arial" charset="0"/>
          <a:ea typeface="ヒラギノ角ゴ Pro W3" charset="-128"/>
          <a:cs typeface="Arial" charset="0"/>
        </a:defRPr>
      </a:lvl9pPr>
    </p:titleStyle>
    <p:bodyStyle>
      <a:lvl1pPr marL="342900" indent="-342900" algn="l" defTabSz="457200" rtl="0" eaLnBrk="0" fontAlgn="base" hangingPunct="0">
        <a:spcBef>
          <a:spcPct val="20000"/>
        </a:spcBef>
        <a:spcAft>
          <a:spcPct val="0"/>
        </a:spcAft>
        <a:buClr>
          <a:srgbClr val="194C84"/>
        </a:buClr>
        <a:buFont typeface="Arial" pitchFamily="34" charset="0"/>
        <a:buChar char="•"/>
        <a:defRPr sz="3200">
          <a:solidFill>
            <a:srgbClr val="194C84"/>
          </a:solidFill>
          <a:latin typeface="+mn-lt"/>
          <a:ea typeface="+mn-ea"/>
          <a:cs typeface="+mn-cs"/>
        </a:defRPr>
      </a:lvl1pPr>
      <a:lvl2pPr marL="742950" indent="-285750" algn="l" defTabSz="457200" rtl="0" eaLnBrk="0" fontAlgn="base" hangingPunct="0">
        <a:spcBef>
          <a:spcPct val="20000"/>
        </a:spcBef>
        <a:spcAft>
          <a:spcPct val="0"/>
        </a:spcAft>
        <a:buClr>
          <a:srgbClr val="008000"/>
        </a:buClr>
        <a:buFont typeface="Arial" pitchFamily="34" charset="0"/>
        <a:buChar char="–"/>
        <a:defRPr sz="2800">
          <a:solidFill>
            <a:srgbClr val="008000"/>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a:solidFill>
            <a:schemeClr val="tx1"/>
          </a:solidFill>
          <a:latin typeface="+mn-lt"/>
          <a:ea typeface="+mn-ea"/>
          <a:cs typeface="+mn-cs"/>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tinyurl.com/h2mS-Report" TargetMode="External"/><Relationship Id="rId7" Type="http://schemas.openxmlformats.org/officeDocument/2006/relationships/hyperlink" Target="http://www.facebook.com/H2movesScandinavia"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flickr.com/photos/h2moves_scandinavia" TargetMode="External"/><Relationship Id="rId5" Type="http://schemas.openxmlformats.org/officeDocument/2006/relationships/hyperlink" Target="http://www.youtube.com/user/H2movesScandinavia" TargetMode="External"/><Relationship Id="rId4" Type="http://schemas.openxmlformats.org/officeDocument/2006/relationships/hyperlink" Target="http://www.scandinavianhydrogen.org/h2mov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body" idx="1"/>
          </p:nvPr>
        </p:nvSpPr>
        <p:spPr>
          <a:xfrm>
            <a:off x="755650" y="1989138"/>
            <a:ext cx="7780338" cy="4548187"/>
          </a:xfrm>
        </p:spPr>
        <p:txBody>
          <a:bodyPr/>
          <a:lstStyle/>
          <a:p>
            <a:pPr marL="361950" indent="-361950" algn="ctr" defTabSz="966788">
              <a:spcBef>
                <a:spcPct val="0"/>
              </a:spcBef>
              <a:buFont typeface="Arial" pitchFamily="34" charset="0"/>
              <a:buNone/>
            </a:pPr>
            <a:r>
              <a:rPr lang="en-US" altLang="en-US" sz="4400" b="1" smtClean="0">
                <a:solidFill>
                  <a:schemeClr val="tx1"/>
                </a:solidFill>
                <a:latin typeface="Calibri" pitchFamily="34" charset="0"/>
                <a:cs typeface="Times New Roman" pitchFamily="18" charset="0"/>
              </a:rPr>
              <a:t>H2moves Scandinavia</a:t>
            </a:r>
          </a:p>
          <a:p>
            <a:pPr marL="361950" indent="-361950" algn="ctr" defTabSz="966788">
              <a:spcBef>
                <a:spcPct val="0"/>
              </a:spcBef>
              <a:buFont typeface="Arial" pitchFamily="34" charset="0"/>
              <a:buNone/>
            </a:pPr>
            <a:endParaRPr lang="en-US" altLang="en-US" sz="1600" b="1" smtClean="0">
              <a:solidFill>
                <a:schemeClr val="tx1"/>
              </a:solidFill>
              <a:latin typeface="Calibri" pitchFamily="34" charset="0"/>
              <a:cs typeface="Times New Roman" pitchFamily="18" charset="0"/>
            </a:endParaRPr>
          </a:p>
          <a:p>
            <a:pPr marL="361950" indent="-361950" algn="ctr" defTabSz="966788">
              <a:spcBef>
                <a:spcPct val="0"/>
              </a:spcBef>
              <a:buFont typeface="Arial" pitchFamily="34" charset="0"/>
              <a:buNone/>
            </a:pPr>
            <a:r>
              <a:rPr lang="en-US" altLang="en-US" b="1" smtClean="0">
                <a:solidFill>
                  <a:schemeClr val="tx1"/>
                </a:solidFill>
                <a:latin typeface="Calibri" pitchFamily="34" charset="0"/>
                <a:cs typeface="Times New Roman" pitchFamily="18" charset="0"/>
              </a:rPr>
              <a:t>Lighthouse Project for the Demonstration of Hydrogen Fuel Cell Vehicles and Refuelling Infrastructure in Scandinavia</a:t>
            </a:r>
          </a:p>
          <a:p>
            <a:pPr marL="361950" indent="-361950" algn="ctr" defTabSz="966788">
              <a:spcBef>
                <a:spcPct val="0"/>
              </a:spcBef>
              <a:buFont typeface="Arial" pitchFamily="34" charset="0"/>
              <a:buNone/>
            </a:pPr>
            <a:r>
              <a:rPr lang="en-US" altLang="en-US" b="1" smtClean="0">
                <a:solidFill>
                  <a:schemeClr val="tx1"/>
                </a:solidFill>
                <a:latin typeface="Calibri" pitchFamily="34" charset="0"/>
                <a:cs typeface="Times New Roman" pitchFamily="18" charset="0"/>
              </a:rPr>
              <a:t>Grant agreement number 245101</a:t>
            </a:r>
          </a:p>
          <a:p>
            <a:pPr marL="361950" indent="-361950" algn="ctr" defTabSz="966788">
              <a:spcBef>
                <a:spcPct val="0"/>
              </a:spcBef>
              <a:buFont typeface="Arial" pitchFamily="34" charset="0"/>
              <a:buNone/>
            </a:pPr>
            <a:endParaRPr lang="fr-BE" altLang="en-US" sz="2800" i="1" smtClean="0">
              <a:solidFill>
                <a:schemeClr val="tx1"/>
              </a:solidFill>
              <a:latin typeface="Calibri" pitchFamily="34" charset="0"/>
            </a:endParaRPr>
          </a:p>
          <a:p>
            <a:pPr marL="361950" indent="-361950" algn="ctr" defTabSz="966788">
              <a:spcBef>
                <a:spcPct val="0"/>
              </a:spcBef>
              <a:buFont typeface="Arial" pitchFamily="34" charset="0"/>
              <a:buNone/>
            </a:pPr>
            <a:r>
              <a:rPr lang="fr-BE" altLang="en-US" sz="2800" i="1" smtClean="0">
                <a:solidFill>
                  <a:schemeClr val="tx1"/>
                </a:solidFill>
                <a:latin typeface="Calibri" pitchFamily="34" charset="0"/>
              </a:rPr>
              <a:t>Dr. Ulrich Bünger</a:t>
            </a:r>
          </a:p>
          <a:p>
            <a:pPr marL="361950" indent="-361950" algn="ctr" defTabSz="966788">
              <a:spcBef>
                <a:spcPct val="0"/>
              </a:spcBef>
              <a:buFont typeface="Arial" pitchFamily="34" charset="0"/>
              <a:buNone/>
            </a:pPr>
            <a:r>
              <a:rPr lang="fr-BE" altLang="en-US" sz="2800" i="1" smtClean="0">
                <a:solidFill>
                  <a:schemeClr val="tx1"/>
                </a:solidFill>
                <a:latin typeface="Calibri" pitchFamily="34" charset="0"/>
              </a:rPr>
              <a:t>Ludwig-Bölkow-Systemtechnik GmbH</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067175" y="112713"/>
            <a:ext cx="4611688" cy="795337"/>
          </a:xfrm>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a:t>
            </a:r>
            <a:r>
              <a:rPr lang="en-US" altLang="en-US" sz="2000" b="1" i="1" smtClean="0">
                <a:solidFill>
                  <a:srgbClr val="33CC33"/>
                </a:solidFill>
                <a:latin typeface="Calibri" pitchFamily="34" charset="0"/>
              </a:rPr>
              <a:t/>
            </a:r>
            <a:br>
              <a:rPr lang="en-US" altLang="en-US" sz="2000" b="1" i="1" smtClean="0">
                <a:solidFill>
                  <a:srgbClr val="33CC33"/>
                </a:solidFill>
                <a:latin typeface="Calibri" pitchFamily="34" charset="0"/>
              </a:rPr>
            </a:br>
            <a:r>
              <a:rPr lang="en-US" altLang="en-US" sz="2000" b="1" i="1" smtClean="0">
                <a:solidFill>
                  <a:srgbClr val="33CC33"/>
                </a:solidFill>
                <a:latin typeface="Calibri" pitchFamily="34" charset="0"/>
              </a:rPr>
              <a:t>1. Alignment to MAIP/AIP</a:t>
            </a:r>
          </a:p>
        </p:txBody>
      </p:sp>
      <p:sp>
        <p:nvSpPr>
          <p:cNvPr id="11267" name="Rectangle 3"/>
          <p:cNvSpPr>
            <a:spLocks noGrp="1" noChangeArrowheads="1"/>
          </p:cNvSpPr>
          <p:nvPr>
            <p:ph type="body" idx="1"/>
          </p:nvPr>
        </p:nvSpPr>
        <p:spPr>
          <a:xfrm>
            <a:off x="179388" y="2376488"/>
            <a:ext cx="8867775" cy="41481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539750" lvl="1" indent="-177800" defTabSz="966788">
              <a:spcBef>
                <a:spcPts val="300"/>
              </a:spcBef>
              <a:spcAft>
                <a:spcPts val="300"/>
              </a:spcAft>
              <a:buClr>
                <a:schemeClr val="tx1"/>
              </a:buClr>
              <a:buFontTx/>
              <a:buChar char="•"/>
              <a:tabLst>
                <a:tab pos="5205413" algn="l"/>
              </a:tabLst>
              <a:defRPr/>
            </a:pPr>
            <a:r>
              <a:rPr lang="en-US" sz="2000" b="1" dirty="0" smtClean="0">
                <a:solidFill>
                  <a:schemeClr val="tx1"/>
                </a:solidFill>
                <a:latin typeface="Calibri" pitchFamily="34" charset="0"/>
              </a:rPr>
              <a:t>AIP </a:t>
            </a:r>
            <a:r>
              <a:rPr lang="en-US" sz="2000" b="1" dirty="0">
                <a:solidFill>
                  <a:schemeClr val="tx1"/>
                </a:solidFill>
                <a:latin typeface="Calibri" pitchFamily="34" charset="0"/>
              </a:rPr>
              <a:t>2009 targets:</a:t>
            </a:r>
            <a:r>
              <a:rPr lang="en-US" sz="2000" dirty="0">
                <a:solidFill>
                  <a:schemeClr val="tx1"/>
                </a:solidFill>
                <a:latin typeface="Calibri" pitchFamily="34" charset="0"/>
              </a:rPr>
              <a:t/>
            </a:r>
            <a:br>
              <a:rPr lang="en-US" sz="2000" dirty="0">
                <a:solidFill>
                  <a:schemeClr val="tx1"/>
                </a:solidFill>
                <a:latin typeface="Calibri" pitchFamily="34" charset="0"/>
              </a:rPr>
            </a:br>
            <a:r>
              <a:rPr lang="en-US" sz="2000" dirty="0">
                <a:solidFill>
                  <a:schemeClr val="tx1"/>
                </a:solidFill>
                <a:latin typeface="Calibri" pitchFamily="34" charset="0"/>
              </a:rPr>
              <a:t>- Total cost fuel cell system &lt; 100 €/kW	</a:t>
            </a:r>
            <a:r>
              <a:rPr lang="en-US" sz="2400" b="1" dirty="0" smtClean="0">
                <a:solidFill>
                  <a:srgbClr val="339933"/>
                </a:solidFill>
                <a:latin typeface="Wingdings" pitchFamily="2" charset="2"/>
              </a:rPr>
              <a:t>ü</a:t>
            </a:r>
            <a:r>
              <a:rPr lang="en-US" sz="2000" dirty="0" smtClean="0">
                <a:solidFill>
                  <a:schemeClr val="tx1"/>
                </a:solidFill>
                <a:latin typeface="Calibri" pitchFamily="34" charset="0"/>
              </a:rPr>
              <a:t>    achievable </a:t>
            </a:r>
            <a:r>
              <a:rPr lang="en-US" sz="2000" dirty="0">
                <a:solidFill>
                  <a:schemeClr val="tx1"/>
                </a:solidFill>
                <a:latin typeface="Calibri" pitchFamily="34" charset="0"/>
              </a:rPr>
              <a:t>in </a:t>
            </a:r>
            <a:r>
              <a:rPr lang="en-US" sz="2000" dirty="0" smtClean="0">
                <a:solidFill>
                  <a:schemeClr val="tx1"/>
                </a:solidFill>
                <a:latin typeface="Calibri" pitchFamily="34" charset="0"/>
              </a:rPr>
              <a:t>long-term</a:t>
            </a:r>
            <a:r>
              <a:rPr lang="en-US" sz="2000" dirty="0">
                <a:solidFill>
                  <a:schemeClr val="tx1"/>
                </a:solidFill>
                <a:latin typeface="Calibri" pitchFamily="34" charset="0"/>
              </a:rPr>
              <a:t/>
            </a:r>
            <a:br>
              <a:rPr lang="en-US" sz="2000" dirty="0">
                <a:solidFill>
                  <a:schemeClr val="tx1"/>
                </a:solidFill>
                <a:latin typeface="Calibri" pitchFamily="34" charset="0"/>
              </a:rPr>
            </a:br>
            <a:r>
              <a:rPr lang="en-US" sz="2000" dirty="0">
                <a:solidFill>
                  <a:schemeClr val="tx1"/>
                </a:solidFill>
                <a:latin typeface="Calibri" pitchFamily="34" charset="0"/>
              </a:rPr>
              <a:t>- System lifetime &gt; 5,000 h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expected this generation*</a:t>
            </a:r>
            <a:br>
              <a:rPr lang="en-US" sz="2000" dirty="0" smtClean="0">
                <a:solidFill>
                  <a:schemeClr val="tx1"/>
                </a:solidFill>
                <a:latin typeface="Calibri" pitchFamily="34" charset="0"/>
              </a:rPr>
            </a:br>
            <a:r>
              <a:rPr lang="en-US" sz="2000" dirty="0" smtClean="0">
                <a:solidFill>
                  <a:schemeClr val="tx1"/>
                </a:solidFill>
                <a:latin typeface="Calibri" pitchFamily="34" charset="0"/>
              </a:rPr>
              <a:t>- </a:t>
            </a:r>
            <a:r>
              <a:rPr lang="en-US" sz="2000" dirty="0" err="1">
                <a:solidFill>
                  <a:schemeClr val="tx1"/>
                </a:solidFill>
                <a:latin typeface="Calibri" pitchFamily="34" charset="0"/>
              </a:rPr>
              <a:t>Refuelling</a:t>
            </a:r>
            <a:r>
              <a:rPr lang="en-US" sz="2000" dirty="0">
                <a:solidFill>
                  <a:schemeClr val="tx1"/>
                </a:solidFill>
                <a:latin typeface="Calibri" pitchFamily="34" charset="0"/>
              </a:rPr>
              <a:t> time  &lt; 5 min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YES, &lt;4 </a:t>
            </a:r>
            <a:r>
              <a:rPr lang="en-US" sz="2000" dirty="0">
                <a:solidFill>
                  <a:schemeClr val="tx1"/>
                </a:solidFill>
                <a:latin typeface="Calibri" pitchFamily="34" charset="0"/>
              </a:rPr>
              <a:t>min achieved</a:t>
            </a:r>
            <a:br>
              <a:rPr lang="en-US" sz="2000" dirty="0">
                <a:solidFill>
                  <a:schemeClr val="tx1"/>
                </a:solidFill>
                <a:latin typeface="Calibri" pitchFamily="34" charset="0"/>
              </a:rPr>
            </a:br>
            <a:r>
              <a:rPr lang="en-US" sz="2000" dirty="0">
                <a:solidFill>
                  <a:schemeClr val="tx1"/>
                </a:solidFill>
                <a:latin typeface="Calibri" pitchFamily="34" charset="0"/>
              </a:rPr>
              <a:t>- Hydrogen price at pump &lt; 13 €/kg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price</a:t>
            </a:r>
            <a:r>
              <a:rPr lang="en-US" sz="2000" dirty="0">
                <a:solidFill>
                  <a:schemeClr val="tx1"/>
                </a:solidFill>
                <a:latin typeface="Calibri" pitchFamily="34" charset="0"/>
              </a:rPr>
              <a:t>: </a:t>
            </a:r>
            <a:r>
              <a:rPr lang="en-US" sz="2000" dirty="0" smtClean="0">
                <a:solidFill>
                  <a:schemeClr val="tx1"/>
                </a:solidFill>
                <a:latin typeface="Calibri" pitchFamily="34" charset="0"/>
              </a:rPr>
              <a:t>ca. 12€, </a:t>
            </a:r>
            <a:r>
              <a:rPr lang="en-US" sz="2000" dirty="0">
                <a:solidFill>
                  <a:schemeClr val="tx1"/>
                </a:solidFill>
                <a:latin typeface="Calibri" pitchFamily="34" charset="0"/>
              </a:rPr>
              <a:t>cost: NO</a:t>
            </a:r>
            <a:br>
              <a:rPr lang="en-US" sz="2000" dirty="0">
                <a:solidFill>
                  <a:schemeClr val="tx1"/>
                </a:solidFill>
                <a:latin typeface="Calibri" pitchFamily="34" charset="0"/>
              </a:rPr>
            </a:br>
            <a:r>
              <a:rPr lang="en-US" sz="2000" dirty="0">
                <a:solidFill>
                  <a:schemeClr val="tx1"/>
                </a:solidFill>
                <a:latin typeface="Calibri" pitchFamily="34" charset="0"/>
              </a:rPr>
              <a:t>- Demo of at least 10 vehicles at 1 demo site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YES, achieved </a:t>
            </a:r>
            <a:r>
              <a:rPr lang="en-US" sz="2000" dirty="0">
                <a:solidFill>
                  <a:schemeClr val="tx1"/>
                </a:solidFill>
                <a:latin typeface="Calibri" pitchFamily="34" charset="0"/>
              </a:rPr>
              <a:t>for OSL</a:t>
            </a:r>
            <a:br>
              <a:rPr lang="en-US" sz="2000" dirty="0">
                <a:solidFill>
                  <a:schemeClr val="tx1"/>
                </a:solidFill>
                <a:latin typeface="Calibri" pitchFamily="34" charset="0"/>
              </a:rPr>
            </a:br>
            <a:r>
              <a:rPr lang="en-US" sz="2000" dirty="0">
                <a:solidFill>
                  <a:schemeClr val="tx1"/>
                </a:solidFill>
                <a:latin typeface="Calibri" pitchFamily="34" charset="0"/>
              </a:rPr>
              <a:t>- HRS functionality and end-user acceptance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YES (WP 7)</a:t>
            </a:r>
            <a:r>
              <a:rPr lang="en-US" sz="2000" dirty="0">
                <a:solidFill>
                  <a:schemeClr val="tx1"/>
                </a:solidFill>
                <a:latin typeface="Calibri" pitchFamily="34" charset="0"/>
              </a:rPr>
              <a:t/>
            </a:r>
            <a:br>
              <a:rPr lang="en-US" sz="2000" dirty="0">
                <a:solidFill>
                  <a:schemeClr val="tx1"/>
                </a:solidFill>
                <a:latin typeface="Calibri" pitchFamily="34" charset="0"/>
              </a:rPr>
            </a:br>
            <a:r>
              <a:rPr lang="en-US" sz="2000" dirty="0">
                <a:solidFill>
                  <a:schemeClr val="tx1"/>
                </a:solidFill>
                <a:latin typeface="Calibri" pitchFamily="34" charset="0"/>
              </a:rPr>
              <a:t>- Certification procedures	</a:t>
            </a:r>
            <a:r>
              <a:rPr lang="en-US" sz="2000" b="1" dirty="0" smtClean="0">
                <a:solidFill>
                  <a:srgbClr val="339933"/>
                </a:solidFill>
                <a:latin typeface="Wingdings" pitchFamily="2" charset="2"/>
              </a:rPr>
              <a:t>ü </a:t>
            </a:r>
            <a:r>
              <a:rPr lang="en-US" sz="2000" dirty="0" smtClean="0">
                <a:solidFill>
                  <a:schemeClr val="tx1"/>
                </a:solidFill>
                <a:latin typeface="Calibri" pitchFamily="34" charset="0"/>
              </a:rPr>
              <a:t>YES (WP 2)</a:t>
            </a:r>
          </a:p>
          <a:p>
            <a:pPr marL="361950" lvl="1" indent="0" defTabSz="966788">
              <a:spcBef>
                <a:spcPts val="300"/>
              </a:spcBef>
              <a:spcAft>
                <a:spcPts val="300"/>
              </a:spcAft>
              <a:buClr>
                <a:schemeClr val="tx1"/>
              </a:buClr>
              <a:buFont typeface="Arial" charset="0"/>
              <a:buNone/>
              <a:tabLst>
                <a:tab pos="5205413" algn="l"/>
              </a:tabLst>
              <a:defRPr/>
            </a:pPr>
            <a:r>
              <a:rPr lang="en-US" sz="2000" dirty="0" smtClean="0">
                <a:solidFill>
                  <a:schemeClr val="tx1"/>
                </a:solidFill>
                <a:latin typeface="Calibri" pitchFamily="34" charset="0"/>
              </a:rPr>
              <a:t>   - Regional </a:t>
            </a:r>
            <a:r>
              <a:rPr lang="en-US" sz="2000" dirty="0">
                <a:solidFill>
                  <a:schemeClr val="tx1"/>
                </a:solidFill>
                <a:latin typeface="Calibri" pitchFamily="34" charset="0"/>
              </a:rPr>
              <a:t>collaboration 	</a:t>
            </a:r>
            <a:r>
              <a:rPr lang="en-US" sz="2000" b="1" dirty="0">
                <a:solidFill>
                  <a:srgbClr val="339933"/>
                </a:solidFill>
                <a:latin typeface="Wingdings" pitchFamily="2" charset="2"/>
              </a:rPr>
              <a:t>ü </a:t>
            </a:r>
            <a:r>
              <a:rPr lang="en-US" sz="2000" dirty="0" err="1" smtClean="0">
                <a:solidFill>
                  <a:schemeClr val="tx1"/>
                </a:solidFill>
                <a:latin typeface="Calibri" pitchFamily="34" charset="0"/>
              </a:rPr>
              <a:t>Transnova</a:t>
            </a:r>
            <a:r>
              <a:rPr lang="en-US" sz="2000" dirty="0" smtClean="0">
                <a:solidFill>
                  <a:schemeClr val="tx1"/>
                </a:solidFill>
                <a:latin typeface="Calibri" pitchFamily="34" charset="0"/>
              </a:rPr>
              <a:t> (NO) EUDP (DK)</a:t>
            </a:r>
            <a:endParaRPr lang="en-US" sz="2000" dirty="0">
              <a:solidFill>
                <a:schemeClr val="tx1"/>
              </a:solidFill>
              <a:latin typeface="Calibri" pitchFamily="34" charset="0"/>
            </a:endParaRPr>
          </a:p>
          <a:p>
            <a:pPr marL="540000" lvl="1" indent="0" defTabSz="966788">
              <a:spcBef>
                <a:spcPts val="300"/>
              </a:spcBef>
              <a:spcAft>
                <a:spcPts val="300"/>
              </a:spcAft>
              <a:buClr>
                <a:schemeClr val="tx1"/>
              </a:buClr>
              <a:buFont typeface="Arial" charset="0"/>
              <a:buNone/>
              <a:tabLst>
                <a:tab pos="5203825" algn="l"/>
              </a:tabLst>
              <a:defRPr/>
            </a:pPr>
            <a:r>
              <a:rPr lang="en-US" sz="2000" dirty="0" smtClean="0">
                <a:solidFill>
                  <a:schemeClr val="tx1"/>
                </a:solidFill>
                <a:latin typeface="Calibri" pitchFamily="34" charset="0"/>
              </a:rPr>
              <a:t>- Role </a:t>
            </a:r>
            <a:r>
              <a:rPr lang="en-US" sz="2000" dirty="0">
                <a:solidFill>
                  <a:schemeClr val="tx1"/>
                </a:solidFill>
                <a:latin typeface="Calibri" pitchFamily="34" charset="0"/>
              </a:rPr>
              <a:t>of MSMs/SMEs	</a:t>
            </a:r>
            <a:r>
              <a:rPr lang="en-US" sz="2000" b="1" dirty="0">
                <a:solidFill>
                  <a:srgbClr val="339933"/>
                </a:solidFill>
                <a:latin typeface="Wingdings" pitchFamily="2" charset="2"/>
              </a:rPr>
              <a:t>ü </a:t>
            </a:r>
            <a:r>
              <a:rPr lang="en-US" sz="2000" dirty="0">
                <a:solidFill>
                  <a:schemeClr val="tx1"/>
                </a:solidFill>
                <a:latin typeface="Calibri" pitchFamily="34" charset="0"/>
              </a:rPr>
              <a:t>through H2 </a:t>
            </a:r>
            <a:r>
              <a:rPr lang="en-US" sz="2000" dirty="0" smtClean="0">
                <a:solidFill>
                  <a:schemeClr val="tx1"/>
                </a:solidFill>
                <a:latin typeface="Calibri" pitchFamily="34" charset="0"/>
              </a:rPr>
              <a:t>Logic</a:t>
            </a:r>
          </a:p>
          <a:p>
            <a:pPr marL="361950" lvl="1" indent="0" defTabSz="966788">
              <a:spcBef>
                <a:spcPts val="300"/>
              </a:spcBef>
              <a:spcAft>
                <a:spcPts val="300"/>
              </a:spcAft>
              <a:buClr>
                <a:schemeClr val="tx1"/>
              </a:buClr>
              <a:buFont typeface="Arial" charset="0"/>
              <a:buNone/>
              <a:tabLst>
                <a:tab pos="5203825" algn="l"/>
              </a:tabLst>
              <a:defRPr/>
            </a:pPr>
            <a:r>
              <a:rPr lang="en-US" sz="2000" dirty="0">
                <a:solidFill>
                  <a:schemeClr val="tx1"/>
                </a:solidFill>
                <a:latin typeface="Calibri" pitchFamily="34" charset="0"/>
              </a:rPr>
              <a:t> </a:t>
            </a:r>
            <a:r>
              <a:rPr lang="en-US" sz="2000" dirty="0" smtClean="0">
                <a:solidFill>
                  <a:schemeClr val="tx1"/>
                </a:solidFill>
                <a:latin typeface="Calibri" pitchFamily="34" charset="0"/>
              </a:rPr>
              <a:t>  - Raise </a:t>
            </a:r>
            <a:r>
              <a:rPr lang="en-US" sz="2000" dirty="0">
                <a:solidFill>
                  <a:schemeClr val="tx1"/>
                </a:solidFill>
                <a:latin typeface="Calibri" pitchFamily="34" charset="0"/>
              </a:rPr>
              <a:t>public awareness (</a:t>
            </a:r>
            <a:r>
              <a:rPr lang="en-US" sz="2000" dirty="0" smtClean="0">
                <a:solidFill>
                  <a:schemeClr val="tx1"/>
                </a:solidFill>
                <a:latin typeface="Calibri" pitchFamily="34" charset="0"/>
              </a:rPr>
              <a:t>expect. </a:t>
            </a:r>
            <a:r>
              <a:rPr lang="en-US" sz="2000" dirty="0">
                <a:solidFill>
                  <a:schemeClr val="tx1"/>
                </a:solidFill>
                <a:latin typeface="Calibri" pitchFamily="34" charset="0"/>
              </a:rPr>
              <a:t>mgmt.)	</a:t>
            </a:r>
            <a:r>
              <a:rPr lang="en-US" sz="2000" b="1" dirty="0">
                <a:solidFill>
                  <a:srgbClr val="339933"/>
                </a:solidFill>
                <a:latin typeface="Wingdings" pitchFamily="2" charset="2"/>
              </a:rPr>
              <a:t>ü </a:t>
            </a:r>
            <a:r>
              <a:rPr lang="en-US" sz="2000" dirty="0">
                <a:solidFill>
                  <a:schemeClr val="tx1"/>
                </a:solidFill>
                <a:latin typeface="Calibri" pitchFamily="34" charset="0"/>
              </a:rPr>
              <a:t>EU Road Tour, </a:t>
            </a:r>
            <a:r>
              <a:rPr lang="en-US" sz="2000" dirty="0" smtClean="0">
                <a:solidFill>
                  <a:schemeClr val="tx1"/>
                </a:solidFill>
                <a:latin typeface="Calibri" pitchFamily="34" charset="0"/>
              </a:rPr>
              <a:t>test drives</a:t>
            </a:r>
            <a:endParaRPr lang="en-US" sz="2000" dirty="0">
              <a:solidFill>
                <a:schemeClr val="tx1"/>
              </a:solidFill>
              <a:latin typeface="Calibri" pitchFamily="34" charset="0"/>
            </a:endParaRPr>
          </a:p>
          <a:p>
            <a:pPr marL="539750" lvl="1" indent="-177800" defTabSz="966788">
              <a:spcBef>
                <a:spcPts val="300"/>
              </a:spcBef>
              <a:spcAft>
                <a:spcPts val="300"/>
              </a:spcAft>
              <a:buClr>
                <a:schemeClr val="tx1"/>
              </a:buClr>
              <a:buFontTx/>
              <a:buChar char="•"/>
              <a:defRPr/>
            </a:pPr>
            <a:endParaRPr lang="en-US" sz="2000" dirty="0" smtClean="0">
              <a:solidFill>
                <a:schemeClr val="tx1"/>
              </a:solidFill>
              <a:latin typeface="Calibri" pitchFamily="34" charset="0"/>
            </a:endParaRPr>
          </a:p>
        </p:txBody>
      </p:sp>
      <p:sp>
        <p:nvSpPr>
          <p:cNvPr id="20484"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8CC14689-FC12-4124-95E1-F83E344298EE}" type="slidenum">
              <a:rPr lang="en-GB" altLang="en-US" smtClean="0">
                <a:solidFill>
                  <a:srgbClr val="898989"/>
                </a:solidFill>
                <a:latin typeface="Calibri" pitchFamily="34" charset="0"/>
              </a:rPr>
              <a:pPr/>
              <a:t>10</a:t>
            </a:fld>
            <a:endParaRPr lang="en-GB" altLang="en-US" smtClean="0">
              <a:solidFill>
                <a:srgbClr val="898989"/>
              </a:solidFill>
              <a:latin typeface="Calibri" pitchFamily="34" charset="0"/>
            </a:endParaRPr>
          </a:p>
        </p:txBody>
      </p:sp>
      <p:sp>
        <p:nvSpPr>
          <p:cNvPr id="20485" name="Textfeld 3"/>
          <p:cNvSpPr txBox="1">
            <a:spLocks noChangeArrowheads="1"/>
          </p:cNvSpPr>
          <p:nvPr/>
        </p:nvSpPr>
        <p:spPr bwMode="auto">
          <a:xfrm>
            <a:off x="395288" y="6237288"/>
            <a:ext cx="3097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GB" altLang="en-US" sz="1200">
                <a:latin typeface="Calibri" pitchFamily="34" charset="0"/>
                <a:cs typeface="Calibri" pitchFamily="34" charset="0"/>
              </a:rPr>
              <a:t>*6,000 hrs achieved in lab under real life cycle; </a:t>
            </a:r>
            <a:br>
              <a:rPr lang="en-GB" altLang="en-US" sz="1200">
                <a:latin typeface="Calibri" pitchFamily="34" charset="0"/>
                <a:cs typeface="Calibri" pitchFamily="34" charset="0"/>
              </a:rPr>
            </a:br>
            <a:r>
              <a:rPr lang="en-GB" altLang="en-US" sz="1200">
                <a:latin typeface="Calibri" pitchFamily="34" charset="0"/>
                <a:cs typeface="Calibri" pitchFamily="34" charset="0"/>
              </a:rPr>
              <a:t>  demo vehicles seem to validate lab tests </a:t>
            </a:r>
          </a:p>
        </p:txBody>
      </p:sp>
      <p:pic>
        <p:nvPicPr>
          <p:cNvPr id="8195" name="Picture 3"/>
          <p:cNvPicPr>
            <a:picLocks noChangeAspect="1" noChangeArrowheads="1"/>
          </p:cNvPicPr>
          <p:nvPr/>
        </p:nvPicPr>
        <p:blipFill rotWithShape="1">
          <a:blip r:embed="rId3"/>
          <a:srcRect l="26906" t="37556" r="36547" b="38005"/>
          <a:stretch/>
        </p:blipFill>
        <p:spPr bwMode="auto">
          <a:xfrm>
            <a:off x="179388" y="127000"/>
            <a:ext cx="2251075" cy="2006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67175" y="112713"/>
            <a:ext cx="4611688" cy="795337"/>
          </a:xfrm>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a:t>
            </a:r>
            <a:r>
              <a:rPr lang="en-US" altLang="en-US" sz="2000" b="1" i="1" smtClean="0">
                <a:solidFill>
                  <a:srgbClr val="33CC33"/>
                </a:solidFill>
                <a:latin typeface="Calibri" pitchFamily="34" charset="0"/>
              </a:rPr>
              <a:t/>
            </a:r>
            <a:br>
              <a:rPr lang="en-US" altLang="en-US" sz="2000" b="1" i="1" smtClean="0">
                <a:solidFill>
                  <a:srgbClr val="33CC33"/>
                </a:solidFill>
                <a:latin typeface="Calibri" pitchFamily="34" charset="0"/>
              </a:rPr>
            </a:br>
            <a:r>
              <a:rPr lang="en-US" altLang="en-US" sz="2000" b="1" i="1" smtClean="0">
                <a:solidFill>
                  <a:srgbClr val="33CC33"/>
                </a:solidFill>
                <a:latin typeface="Calibri" pitchFamily="34" charset="0"/>
              </a:rPr>
              <a:t>1. Gaps / bottlenecks</a:t>
            </a:r>
          </a:p>
        </p:txBody>
      </p:sp>
      <p:sp>
        <p:nvSpPr>
          <p:cNvPr id="11267" name="Rectangle 3"/>
          <p:cNvSpPr>
            <a:spLocks noGrp="1" noChangeArrowheads="1"/>
          </p:cNvSpPr>
          <p:nvPr>
            <p:ph type="body" idx="1"/>
          </p:nvPr>
        </p:nvSpPr>
        <p:spPr>
          <a:xfrm>
            <a:off x="179388" y="2414588"/>
            <a:ext cx="8607425" cy="31019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539750" lvl="1" indent="-177800" defTabSz="966788">
              <a:buClr>
                <a:schemeClr val="tx1"/>
              </a:buClr>
              <a:buFontTx/>
              <a:buChar char="•"/>
              <a:defRPr/>
            </a:pPr>
            <a:r>
              <a:rPr lang="en-GB" sz="2000" dirty="0" smtClean="0">
                <a:solidFill>
                  <a:schemeClr val="tx1"/>
                </a:solidFill>
                <a:latin typeface="Calibri" pitchFamily="34" charset="0"/>
              </a:rPr>
              <a:t>Slow </a:t>
            </a:r>
            <a:r>
              <a:rPr lang="en-GB" sz="2000" dirty="0">
                <a:solidFill>
                  <a:schemeClr val="tx1"/>
                </a:solidFill>
                <a:latin typeface="Calibri" pitchFamily="34" charset="0"/>
              </a:rPr>
              <a:t>start, project suffered massively from difficult pioneering role (other causes were economic crises and BEV hype)</a:t>
            </a:r>
          </a:p>
          <a:p>
            <a:pPr marL="539750" lvl="1" indent="-177800" defTabSz="966788">
              <a:buClr>
                <a:schemeClr val="tx1"/>
              </a:buClr>
              <a:buFontTx/>
              <a:buChar char="•"/>
              <a:defRPr/>
            </a:pPr>
            <a:r>
              <a:rPr lang="en-GB" sz="2000" dirty="0">
                <a:solidFill>
                  <a:schemeClr val="tx1"/>
                </a:solidFill>
                <a:latin typeface="Calibri" pitchFamily="34" charset="0"/>
              </a:rPr>
              <a:t>Project negotiation too slow and bureaucratic (national processes much simpler, spec. in Scandinavia)</a:t>
            </a:r>
          </a:p>
          <a:p>
            <a:pPr marL="539750" lvl="1" indent="-177800" defTabSz="966788">
              <a:buClr>
                <a:schemeClr val="tx1"/>
              </a:buClr>
              <a:buFontTx/>
              <a:buChar char="•"/>
              <a:defRPr/>
            </a:pPr>
            <a:r>
              <a:rPr lang="en-GB" sz="2000" dirty="0" smtClean="0">
                <a:solidFill>
                  <a:schemeClr val="tx1"/>
                </a:solidFill>
                <a:latin typeface="Calibri" pitchFamily="34" charset="0"/>
              </a:rPr>
              <a:t>Funding of service </a:t>
            </a:r>
            <a:r>
              <a:rPr lang="en-GB" sz="2000" dirty="0">
                <a:solidFill>
                  <a:schemeClr val="tx1"/>
                </a:solidFill>
                <a:latin typeface="Calibri" pitchFamily="34" charset="0"/>
              </a:rPr>
              <a:t>type </a:t>
            </a:r>
            <a:r>
              <a:rPr lang="en-GB" sz="2000" dirty="0" smtClean="0">
                <a:solidFill>
                  <a:schemeClr val="tx1"/>
                </a:solidFill>
                <a:latin typeface="Calibri" pitchFamily="34" charset="0"/>
              </a:rPr>
              <a:t>activities unattractive </a:t>
            </a:r>
            <a:r>
              <a:rPr lang="en-GB" sz="2000" dirty="0">
                <a:solidFill>
                  <a:schemeClr val="tx1"/>
                </a:solidFill>
                <a:latin typeface="Calibri" pitchFamily="34" charset="0"/>
              </a:rPr>
              <a:t>(coordination/management, communication, performance reporting</a:t>
            </a:r>
            <a:r>
              <a:rPr lang="en-GB" sz="2000" dirty="0" smtClean="0">
                <a:solidFill>
                  <a:schemeClr val="tx1"/>
                </a:solidFill>
                <a:latin typeface="Calibri" pitchFamily="34" charset="0"/>
              </a:rPr>
              <a:t>)</a:t>
            </a:r>
          </a:p>
          <a:p>
            <a:pPr marL="361950" lvl="1" indent="0" defTabSz="966788">
              <a:buClr>
                <a:schemeClr val="tx1"/>
              </a:buClr>
              <a:buFont typeface="Arial" charset="0"/>
              <a:buNone/>
              <a:defRPr/>
            </a:pPr>
            <a:r>
              <a:rPr lang="en-GB" sz="2000" b="1" dirty="0" smtClean="0">
                <a:solidFill>
                  <a:schemeClr val="tx1"/>
                </a:solidFill>
                <a:latin typeface="Calibri" pitchFamily="34" charset="0"/>
              </a:rPr>
              <a:t>AND</a:t>
            </a:r>
            <a:endParaRPr lang="en-GB" sz="2000" b="1" dirty="0">
              <a:solidFill>
                <a:schemeClr val="tx1"/>
              </a:solidFill>
              <a:latin typeface="Calibri" pitchFamily="34" charset="0"/>
            </a:endParaRPr>
          </a:p>
          <a:p>
            <a:pPr marL="539750" lvl="1" indent="-177800" defTabSz="966788">
              <a:buClr>
                <a:schemeClr val="tx1"/>
              </a:buClr>
              <a:buFontTx/>
              <a:buChar char="•"/>
              <a:defRPr/>
            </a:pPr>
            <a:r>
              <a:rPr lang="en-GB" sz="2000" dirty="0">
                <a:solidFill>
                  <a:schemeClr val="tx1"/>
                </a:solidFill>
                <a:latin typeface="Calibri" pitchFamily="34" charset="0"/>
              </a:rPr>
              <a:t>FCH JU funds were welcome and – together with national funds – helped to sustain the momentum in FC&amp;H when losing a strategic industry </a:t>
            </a:r>
            <a:r>
              <a:rPr lang="en-GB" sz="2000" dirty="0" smtClean="0">
                <a:solidFill>
                  <a:schemeClr val="tx1"/>
                </a:solidFill>
                <a:latin typeface="Calibri" pitchFamily="34" charset="0"/>
              </a:rPr>
              <a:t>partner</a:t>
            </a:r>
            <a:endParaRPr lang="en-GB" sz="2000" dirty="0">
              <a:solidFill>
                <a:schemeClr val="tx1"/>
              </a:solidFill>
              <a:latin typeface="Calibri" pitchFamily="34" charset="0"/>
            </a:endParaRPr>
          </a:p>
        </p:txBody>
      </p:sp>
      <p:sp>
        <p:nvSpPr>
          <p:cNvPr id="21508"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D032D1C6-96FC-4676-9F0A-9D76ED86E9A8}" type="slidenum">
              <a:rPr lang="en-GB" altLang="en-US" smtClean="0">
                <a:solidFill>
                  <a:srgbClr val="898989"/>
                </a:solidFill>
                <a:latin typeface="Calibri" pitchFamily="34" charset="0"/>
              </a:rPr>
              <a:pPr/>
              <a:t>11</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323850" y="1528763"/>
            <a:ext cx="8113713" cy="49990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361950" lvl="1" indent="0" defTabSz="966788">
              <a:buClr>
                <a:schemeClr val="tx1"/>
              </a:buClr>
              <a:buFontTx/>
              <a:buChar char="•"/>
              <a:defRPr/>
            </a:pPr>
            <a:r>
              <a:rPr lang="en-US" sz="2000" dirty="0" smtClean="0">
                <a:solidFill>
                  <a:schemeClr val="tx1"/>
                </a:solidFill>
                <a:latin typeface="Calibri" pitchFamily="34" charset="0"/>
              </a:rPr>
              <a:t> Contributions to Training and Education:</a:t>
            </a:r>
          </a:p>
          <a:p>
            <a:pPr marL="762000" lvl="2" indent="0" defTabSz="966788">
              <a:buClr>
                <a:schemeClr val="tx1"/>
              </a:buClr>
              <a:buFontTx/>
              <a:buChar char="•"/>
              <a:defRPr/>
            </a:pPr>
            <a:r>
              <a:rPr lang="en-US" sz="1600" dirty="0" smtClean="0">
                <a:latin typeface="Calibri" pitchFamily="34" charset="0"/>
              </a:rPr>
              <a:t> Workshop staff from Daimler, Hyundai, and SINTEF trained</a:t>
            </a:r>
          </a:p>
          <a:p>
            <a:pPr marL="762000" lvl="2" indent="0" defTabSz="966788">
              <a:buClr>
                <a:schemeClr val="tx1"/>
              </a:buClr>
              <a:buFontTx/>
              <a:buChar char="•"/>
              <a:defRPr/>
            </a:pPr>
            <a:r>
              <a:rPr lang="en-US" sz="1600" dirty="0">
                <a:latin typeface="Calibri" pitchFamily="34" charset="0"/>
              </a:rPr>
              <a:t> </a:t>
            </a:r>
            <a:r>
              <a:rPr lang="en-US" sz="1600" dirty="0" smtClean="0">
                <a:latin typeface="Calibri" pitchFamily="34" charset="0"/>
              </a:rPr>
              <a:t>Pupils and students attended public seminars and events including test drives</a:t>
            </a:r>
          </a:p>
          <a:p>
            <a:pPr marL="361950" lvl="1" indent="0" defTabSz="966788">
              <a:buClr>
                <a:schemeClr val="tx1"/>
              </a:buClr>
              <a:buFontTx/>
              <a:buChar char="•"/>
              <a:defRPr/>
            </a:pPr>
            <a:r>
              <a:rPr lang="en-US" sz="2000" dirty="0" smtClean="0">
                <a:solidFill>
                  <a:schemeClr val="tx1"/>
                </a:solidFill>
                <a:latin typeface="Calibri" pitchFamily="34" charset="0"/>
              </a:rPr>
              <a:t> Contributions to RCS:</a:t>
            </a:r>
          </a:p>
          <a:p>
            <a:pPr marL="898525" lvl="2" indent="-136525" defTabSz="966788">
              <a:buClr>
                <a:schemeClr val="tx1"/>
              </a:buClr>
              <a:buFontTx/>
              <a:buChar char="•"/>
              <a:defRPr/>
            </a:pPr>
            <a:r>
              <a:rPr lang="en-US" sz="1600" dirty="0" smtClean="0">
                <a:latin typeface="Calibri" pitchFamily="34" charset="0"/>
              </a:rPr>
              <a:t>Assessment of state of the art of Scandinavian certification procedures for FCEVs and HRSs</a:t>
            </a:r>
          </a:p>
          <a:p>
            <a:pPr marL="361950" lvl="1" indent="0" defTabSz="966788">
              <a:buClr>
                <a:schemeClr val="tx1"/>
              </a:buClr>
              <a:buFontTx/>
              <a:buChar char="•"/>
              <a:defRPr/>
            </a:pPr>
            <a:r>
              <a:rPr lang="en-US" sz="2000" dirty="0" smtClean="0">
                <a:solidFill>
                  <a:schemeClr val="tx1"/>
                </a:solidFill>
                <a:latin typeface="Calibri" pitchFamily="34" charset="0"/>
              </a:rPr>
              <a:t> Contribution to Dissemination &amp; public awareness:</a:t>
            </a:r>
          </a:p>
          <a:p>
            <a:pPr marL="762000" lvl="2" indent="0" defTabSz="966788">
              <a:buClr>
                <a:schemeClr val="tx1"/>
              </a:buClr>
              <a:buFontTx/>
              <a:buChar char="•"/>
              <a:defRPr/>
            </a:pPr>
            <a:r>
              <a:rPr lang="en-US" sz="1600" dirty="0" smtClean="0">
                <a:latin typeface="Calibri" pitchFamily="34" charset="0"/>
              </a:rPr>
              <a:t> European Hydrogen Road Tour 2012</a:t>
            </a:r>
          </a:p>
          <a:p>
            <a:pPr marL="762000" lvl="2" indent="0" defTabSz="966788">
              <a:buClr>
                <a:schemeClr val="tx1"/>
              </a:buClr>
              <a:buFontTx/>
              <a:buChar char="•"/>
              <a:defRPr/>
            </a:pPr>
            <a:r>
              <a:rPr lang="en-US" sz="1600" dirty="0" smtClean="0">
                <a:latin typeface="Calibri" pitchFamily="34" charset="0"/>
              </a:rPr>
              <a:t> Test drives in Oslo and Trondheim (Norway)</a:t>
            </a:r>
          </a:p>
          <a:p>
            <a:pPr marL="762000" lvl="2" indent="0" defTabSz="966788">
              <a:buClr>
                <a:schemeClr val="tx1"/>
              </a:buClr>
              <a:buFontTx/>
              <a:buChar char="•"/>
              <a:defRPr/>
            </a:pPr>
            <a:r>
              <a:rPr lang="en-US" sz="1600" dirty="0">
                <a:latin typeface="Calibri" pitchFamily="34" charset="0"/>
              </a:rPr>
              <a:t> </a:t>
            </a:r>
            <a:r>
              <a:rPr lang="en-US" sz="1600" dirty="0" smtClean="0">
                <a:latin typeface="Calibri" pitchFamily="34" charset="0"/>
              </a:rPr>
              <a:t>Record drive Oslo-Monaco, participation in </a:t>
            </a:r>
            <a:r>
              <a:rPr lang="en-US" sz="1600" dirty="0" err="1" smtClean="0">
                <a:latin typeface="Calibri" pitchFamily="34" charset="0"/>
              </a:rPr>
              <a:t>Giro</a:t>
            </a:r>
            <a:r>
              <a:rPr lang="en-US" sz="1600" dirty="0" smtClean="0">
                <a:latin typeface="Calibri" pitchFamily="34" charset="0"/>
              </a:rPr>
              <a:t> </a:t>
            </a:r>
            <a:r>
              <a:rPr lang="en-US" sz="1600" dirty="0" err="1" smtClean="0">
                <a:latin typeface="Calibri" pitchFamily="34" charset="0"/>
              </a:rPr>
              <a:t>d’Italia</a:t>
            </a:r>
            <a:r>
              <a:rPr lang="en-US" sz="1600" dirty="0">
                <a:latin typeface="Calibri" pitchFamily="34" charset="0"/>
              </a:rPr>
              <a:t> </a:t>
            </a:r>
            <a:r>
              <a:rPr lang="en-US" sz="1600" dirty="0" smtClean="0">
                <a:latin typeface="Calibri" pitchFamily="34" charset="0"/>
              </a:rPr>
              <a:t>and </a:t>
            </a:r>
            <a:r>
              <a:rPr lang="en-US" sz="1600" dirty="0" err="1" smtClean="0">
                <a:latin typeface="Calibri" pitchFamily="34" charset="0"/>
              </a:rPr>
              <a:t>EcoDolomites</a:t>
            </a:r>
            <a:endParaRPr lang="en-US" sz="1600" dirty="0" smtClean="0">
              <a:latin typeface="Calibri" pitchFamily="34" charset="0"/>
            </a:endParaRPr>
          </a:p>
          <a:p>
            <a:pPr marL="361950" lvl="1" indent="0" defTabSz="966788">
              <a:buClr>
                <a:schemeClr val="tx1"/>
              </a:buClr>
              <a:buFontTx/>
              <a:buChar char="•"/>
              <a:defRPr/>
            </a:pPr>
            <a:r>
              <a:rPr lang="en-US" sz="2000" dirty="0" smtClean="0">
                <a:solidFill>
                  <a:schemeClr val="tx1"/>
                </a:solidFill>
                <a:latin typeface="Calibri" pitchFamily="34" charset="0"/>
                <a:ea typeface="Arial Unicode MS" pitchFamily="34" charset="-128"/>
                <a:cs typeface="Arial Unicode MS" pitchFamily="34" charset="-128"/>
              </a:rPr>
              <a:t> Publications and presentations:</a:t>
            </a:r>
            <a:endParaRPr lang="en-US" sz="2000" dirty="0">
              <a:solidFill>
                <a:schemeClr val="tx1"/>
              </a:solidFill>
              <a:latin typeface="Calibri" pitchFamily="34" charset="0"/>
            </a:endParaRPr>
          </a:p>
          <a:p>
            <a:pPr marL="762000" lvl="2" indent="0" defTabSz="966788">
              <a:buClr>
                <a:schemeClr val="tx1"/>
              </a:buClr>
              <a:buFontTx/>
              <a:buChar char="•"/>
              <a:defRPr/>
            </a:pPr>
            <a:r>
              <a:rPr lang="en-US" sz="1600" dirty="0" smtClean="0">
                <a:latin typeface="Calibri" pitchFamily="34" charset="0"/>
                <a:ea typeface="Arial Unicode MS" pitchFamily="34" charset="-128"/>
                <a:cs typeface="Arial Unicode MS" pitchFamily="34" charset="-128"/>
              </a:rPr>
              <a:t> Zero Conference, Oslo, November 2011</a:t>
            </a:r>
          </a:p>
          <a:p>
            <a:pPr marL="762000" lvl="2" indent="0" defTabSz="966788">
              <a:buClr>
                <a:schemeClr val="tx1"/>
              </a:buClr>
              <a:buFontTx/>
              <a:buChar char="•"/>
              <a:defRPr/>
            </a:pPr>
            <a:r>
              <a:rPr lang="en-US" sz="1600" dirty="0">
                <a:latin typeface="Calibri" pitchFamily="34" charset="0"/>
                <a:ea typeface="Arial Unicode MS" pitchFamily="34" charset="-128"/>
                <a:cs typeface="Arial Unicode MS" pitchFamily="34" charset="-128"/>
              </a:rPr>
              <a:t> </a:t>
            </a:r>
            <a:r>
              <a:rPr lang="en-US" sz="1600" dirty="0" smtClean="0">
                <a:latin typeface="Calibri" pitchFamily="34" charset="0"/>
                <a:ea typeface="Arial Unicode MS" pitchFamily="34" charset="-128"/>
                <a:cs typeface="Arial Unicode MS" pitchFamily="34" charset="-128"/>
              </a:rPr>
              <a:t>Renewable Energy Conference RERC, Trondheim, April 2012</a:t>
            </a:r>
          </a:p>
          <a:p>
            <a:pPr marL="762000" lvl="2" indent="0" defTabSz="966788">
              <a:buClr>
                <a:schemeClr val="tx1"/>
              </a:buClr>
              <a:buFontTx/>
              <a:buChar char="•"/>
              <a:defRPr/>
            </a:pPr>
            <a:r>
              <a:rPr lang="en-US" sz="1600" dirty="0">
                <a:latin typeface="Calibri" pitchFamily="34" charset="0"/>
                <a:ea typeface="Arial Unicode MS" pitchFamily="34" charset="-128"/>
                <a:cs typeface="Arial Unicode MS" pitchFamily="34" charset="-128"/>
              </a:rPr>
              <a:t> </a:t>
            </a:r>
            <a:r>
              <a:rPr lang="en-US" sz="1600" dirty="0" smtClean="0">
                <a:latin typeface="Calibri" pitchFamily="34" charset="0"/>
                <a:ea typeface="Arial Unicode MS" pitchFamily="34" charset="-128"/>
                <a:cs typeface="Arial Unicode MS" pitchFamily="34" charset="-128"/>
              </a:rPr>
              <a:t>WHEC, Toronto, </a:t>
            </a:r>
            <a:r>
              <a:rPr lang="en-US" sz="1600" dirty="0" err="1" smtClean="0">
                <a:latin typeface="Calibri" pitchFamily="34" charset="0"/>
                <a:ea typeface="Arial Unicode MS" pitchFamily="34" charset="-128"/>
                <a:cs typeface="Arial Unicode MS" pitchFamily="34" charset="-128"/>
              </a:rPr>
              <a:t>Juni</a:t>
            </a:r>
            <a:r>
              <a:rPr lang="en-US" sz="1600" dirty="0" smtClean="0">
                <a:latin typeface="Calibri" pitchFamily="34" charset="0"/>
                <a:ea typeface="Arial Unicode MS" pitchFamily="34" charset="-128"/>
                <a:cs typeface="Arial Unicode MS" pitchFamily="34" charset="-128"/>
              </a:rPr>
              <a:t> 2012</a:t>
            </a:r>
          </a:p>
          <a:p>
            <a:pPr marL="762000" lvl="2" indent="0" defTabSz="966788">
              <a:buClr>
                <a:schemeClr val="tx1"/>
              </a:buClr>
              <a:buFontTx/>
              <a:buChar char="•"/>
              <a:defRPr/>
            </a:pPr>
            <a:r>
              <a:rPr lang="en-US" sz="1600" dirty="0">
                <a:latin typeface="Calibri" pitchFamily="34" charset="0"/>
                <a:ea typeface="Arial Unicode MS" pitchFamily="34" charset="-128"/>
                <a:cs typeface="Arial Unicode MS" pitchFamily="34" charset="-128"/>
              </a:rPr>
              <a:t> </a:t>
            </a:r>
            <a:r>
              <a:rPr lang="en-US" sz="1600" dirty="0" smtClean="0">
                <a:latin typeface="Calibri" pitchFamily="34" charset="0"/>
                <a:ea typeface="Arial Unicode MS" pitchFamily="34" charset="-128"/>
                <a:cs typeface="Arial Unicode MS" pitchFamily="34" charset="-128"/>
              </a:rPr>
              <a:t>4</a:t>
            </a:r>
            <a:r>
              <a:rPr lang="en-US" sz="1600" baseline="30000" dirty="0" smtClean="0">
                <a:latin typeface="Calibri" pitchFamily="34" charset="0"/>
                <a:ea typeface="Arial Unicode MS" pitchFamily="34" charset="-128"/>
                <a:cs typeface="Arial Unicode MS" pitchFamily="34" charset="-128"/>
              </a:rPr>
              <a:t>th</a:t>
            </a:r>
            <a:r>
              <a:rPr lang="en-US" sz="1600" dirty="0" smtClean="0">
                <a:latin typeface="Calibri" pitchFamily="34" charset="0"/>
                <a:ea typeface="Arial Unicode MS" pitchFamily="34" charset="-128"/>
                <a:cs typeface="Arial Unicode MS" pitchFamily="34" charset="-128"/>
              </a:rPr>
              <a:t> Austrian Hydrogen Conference, Graz, September 2012</a:t>
            </a:r>
          </a:p>
          <a:p>
            <a:pPr marL="762000" lvl="2" indent="0" defTabSz="966788">
              <a:buClr>
                <a:schemeClr val="tx1"/>
              </a:buClr>
              <a:buFontTx/>
              <a:buChar char="•"/>
              <a:defRPr/>
            </a:pPr>
            <a:r>
              <a:rPr lang="en-US" sz="1600" dirty="0" smtClean="0">
                <a:latin typeface="Calibri" pitchFamily="34" charset="0"/>
                <a:ea typeface="Arial Unicode MS" pitchFamily="34" charset="-128"/>
                <a:cs typeface="Arial Unicode MS" pitchFamily="34" charset="-128"/>
              </a:rPr>
              <a:t> Scandinavian Delegation to South Korea October 2012</a:t>
            </a:r>
          </a:p>
        </p:txBody>
      </p:sp>
      <p:sp>
        <p:nvSpPr>
          <p:cNvPr id="13315" name="Rectangle 3"/>
          <p:cNvSpPr>
            <a:spLocks noChangeArrowheads="1"/>
          </p:cNvSpPr>
          <p:nvPr/>
        </p:nvSpPr>
        <p:spPr bwMode="auto">
          <a:xfrm>
            <a:off x="2124075" y="115888"/>
            <a:ext cx="6843713" cy="792162"/>
          </a:xfrm>
          <a:prstGeom prst="rect">
            <a:avLst/>
          </a:prstGeom>
          <a:noFill/>
          <a:ln>
            <a:noFill/>
          </a:ln>
          <a:effectLst/>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nchor="ctr"/>
          <a:lstStyle/>
          <a:p>
            <a:pPr algn="r" defTabSz="966788">
              <a:lnSpc>
                <a:spcPct val="75000"/>
              </a:lnSpc>
              <a:spcBef>
                <a:spcPct val="0"/>
              </a:spcBef>
              <a:buClrTx/>
              <a:buFontTx/>
              <a:buNone/>
              <a:defRPr/>
            </a:pPr>
            <a:r>
              <a:rPr lang="en-US" altLang="en-US" sz="2800" b="1" kern="0" dirty="0">
                <a:solidFill>
                  <a:srgbClr val="33CC33"/>
                </a:solidFill>
                <a:latin typeface="Calibri" pitchFamily="34" charset="0"/>
                <a:ea typeface="ヒラギノ角ゴ Pro W3"/>
              </a:rPr>
              <a:t>H2moves Scandinavia</a:t>
            </a:r>
            <a:endParaRPr lang="en-US" sz="2000" b="1" i="1" dirty="0">
              <a:solidFill>
                <a:srgbClr val="33CC33"/>
              </a:solidFill>
              <a:latin typeface="Calibri" pitchFamily="34" charset="0"/>
            </a:endParaRPr>
          </a:p>
          <a:p>
            <a:pPr algn="r" defTabSz="966788">
              <a:lnSpc>
                <a:spcPct val="75000"/>
              </a:lnSpc>
              <a:spcBef>
                <a:spcPct val="0"/>
              </a:spcBef>
              <a:buClrTx/>
              <a:buFontTx/>
              <a:buNone/>
              <a:defRPr/>
            </a:pPr>
            <a:r>
              <a:rPr lang="en-US" sz="2000" b="1" i="1" dirty="0">
                <a:solidFill>
                  <a:srgbClr val="33CC33"/>
                </a:solidFill>
                <a:latin typeface="Calibri" pitchFamily="34" charset="0"/>
              </a:rPr>
              <a:t>1. Cross-cutting issues</a:t>
            </a:r>
          </a:p>
        </p:txBody>
      </p:sp>
      <p:sp>
        <p:nvSpPr>
          <p:cNvPr id="22532" name="Fußzeilenplatzhalt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US" altLang="en-US">
                <a:solidFill>
                  <a:srgbClr val="898989"/>
                </a:solidFill>
                <a:latin typeface="Calibri" pitchFamily="34" charset="0"/>
              </a:rPr>
              <a:t>H2moves Scandinavia 2012</a:t>
            </a:r>
          </a:p>
        </p:txBody>
      </p:sp>
      <p:sp>
        <p:nvSpPr>
          <p:cNvPr id="22533"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34FC940A-F5CA-481D-B7BE-C66B2E83B8D8}" type="slidenum">
              <a:rPr lang="en-GB" altLang="en-US" smtClean="0">
                <a:solidFill>
                  <a:srgbClr val="898989"/>
                </a:solidFill>
                <a:latin typeface="Calibri" pitchFamily="34" charset="0"/>
              </a:rPr>
              <a:pPr/>
              <a:t>12</a:t>
            </a:fld>
            <a:endParaRPr lang="en-GB" altLang="en-US" smtClean="0">
              <a:solidFill>
                <a:srgbClr val="898989"/>
              </a:solidFill>
              <a:latin typeface="Calibri" pitchFamily="34" charset="0"/>
            </a:endParaRPr>
          </a:p>
        </p:txBody>
      </p:sp>
      <p:pic>
        <p:nvPicPr>
          <p:cNvPr id="225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3325" y="3286125"/>
            <a:ext cx="1414463" cy="2001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5472113"/>
            <a:ext cx="1530350" cy="10556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323850" y="1700213"/>
            <a:ext cx="8113713" cy="463073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361950" lvl="1" indent="0" defTabSz="966788">
              <a:buClr>
                <a:schemeClr val="tx1"/>
              </a:buClr>
              <a:buFontTx/>
              <a:buChar char="•"/>
            </a:pPr>
            <a:r>
              <a:rPr lang="en-US" altLang="en-US" sz="2000" smtClean="0">
                <a:solidFill>
                  <a:schemeClr val="tx1"/>
                </a:solidFill>
                <a:latin typeface="Calibri" pitchFamily="34" charset="0"/>
              </a:rPr>
              <a:t> Fuel quality assurance</a:t>
            </a:r>
          </a:p>
          <a:p>
            <a:pPr marL="762000" lvl="2" indent="0" defTabSz="966788">
              <a:buClr>
                <a:schemeClr val="tx1"/>
              </a:buClr>
              <a:buFontTx/>
              <a:buChar char="•"/>
            </a:pPr>
            <a:r>
              <a:rPr lang="en-US" altLang="en-US" sz="1600" smtClean="0">
                <a:latin typeface="Calibri" pitchFamily="34" charset="0"/>
              </a:rPr>
              <a:t> Hydrogen quality standards for PEMFC-grade H</a:t>
            </a:r>
            <a:r>
              <a:rPr lang="en-US" altLang="en-US" sz="1600" baseline="-25000" smtClean="0">
                <a:latin typeface="Calibri" pitchFamily="34" charset="0"/>
              </a:rPr>
              <a:t>2</a:t>
            </a:r>
            <a:r>
              <a:rPr lang="en-US" altLang="en-US" sz="1600" smtClean="0">
                <a:latin typeface="Calibri" pitchFamily="34" charset="0"/>
              </a:rPr>
              <a:t> are extremely stringent</a:t>
            </a:r>
          </a:p>
          <a:p>
            <a:pPr marL="762000" lvl="2" indent="0" defTabSz="966788">
              <a:buClr>
                <a:schemeClr val="tx1"/>
              </a:buClr>
              <a:buFontTx/>
              <a:buChar char="•"/>
            </a:pPr>
            <a:r>
              <a:rPr lang="en-US" altLang="en-US" sz="1600" smtClean="0">
                <a:latin typeface="Calibri" pitchFamily="34" charset="0"/>
              </a:rPr>
              <a:t> No laboratory in Europe can guarantee that accuracy!</a:t>
            </a:r>
          </a:p>
          <a:p>
            <a:pPr marL="762000" lvl="2" indent="0" defTabSz="966788">
              <a:buClr>
                <a:schemeClr val="tx1"/>
              </a:buClr>
              <a:buFontTx/>
              <a:buChar char="•"/>
            </a:pPr>
            <a:r>
              <a:rPr lang="en-US" altLang="en-US" sz="1600" smtClean="0">
                <a:latin typeface="Calibri" pitchFamily="34" charset="0"/>
              </a:rPr>
              <a:t> Find easily measured "canary components" that allow inferring concentration of </a:t>
            </a:r>
            <a:br>
              <a:rPr lang="en-US" altLang="en-US" sz="1600" smtClean="0">
                <a:latin typeface="Calibri" pitchFamily="34" charset="0"/>
              </a:rPr>
            </a:br>
            <a:r>
              <a:rPr lang="en-US" altLang="en-US" sz="1600" smtClean="0">
                <a:latin typeface="Calibri" pitchFamily="34" charset="0"/>
              </a:rPr>
              <a:t>   more difficult ones, considering information about each production method</a:t>
            </a:r>
          </a:p>
          <a:p>
            <a:pPr marL="762000" lvl="2" indent="0" defTabSz="966788">
              <a:buClr>
                <a:schemeClr val="tx1"/>
              </a:buClr>
              <a:buFontTx/>
              <a:buChar char="•"/>
            </a:pPr>
            <a:r>
              <a:rPr lang="en-US" altLang="en-US" sz="1600" b="1" smtClean="0">
                <a:latin typeface="Calibri" pitchFamily="34" charset="0"/>
              </a:rPr>
              <a:t> Result</a:t>
            </a:r>
            <a:r>
              <a:rPr lang="en-US" altLang="en-US" sz="1600" smtClean="0">
                <a:latin typeface="Calibri" pitchFamily="34" charset="0"/>
              </a:rPr>
              <a:t>: easier, cheaper and faster fuel quality assurance</a:t>
            </a:r>
          </a:p>
          <a:p>
            <a:pPr marL="361950" lvl="1" indent="0" defTabSz="966788">
              <a:buClr>
                <a:schemeClr val="tx1"/>
              </a:buClr>
              <a:buFontTx/>
              <a:buChar char="•"/>
            </a:pPr>
            <a:r>
              <a:rPr lang="en-US" altLang="en-US" sz="2000" smtClean="0">
                <a:solidFill>
                  <a:schemeClr val="tx1"/>
                </a:solidFill>
                <a:latin typeface="Calibri" pitchFamily="34" charset="0"/>
                <a:ea typeface="Arial Unicode MS" pitchFamily="34" charset="-128"/>
                <a:cs typeface="Arial Unicode MS" pitchFamily="34" charset="-128"/>
              </a:rPr>
              <a:t> Smart hydrogen production from electrolysis</a:t>
            </a:r>
          </a:p>
          <a:p>
            <a:pPr marL="762000" lvl="2" indent="0" defTabSz="966788">
              <a:buClr>
                <a:schemeClr val="tx1"/>
              </a:buClr>
              <a:buFontTx/>
              <a:buChar char="•"/>
            </a:pPr>
            <a:r>
              <a:rPr lang="en-US" altLang="en-US" sz="1600" smtClean="0">
                <a:latin typeface="Calibri" pitchFamily="34" charset="0"/>
                <a:ea typeface="Arial Unicode MS" pitchFamily="34" charset="-128"/>
                <a:cs typeface="Arial Unicode MS" pitchFamily="34" charset="-128"/>
              </a:rPr>
              <a:t> Electricity prices vary widely in yearly, weekly and daily cycles</a:t>
            </a:r>
          </a:p>
          <a:p>
            <a:pPr marL="762000" lvl="2" indent="0" defTabSz="966788">
              <a:buClr>
                <a:schemeClr val="tx1"/>
              </a:buClr>
              <a:buFontTx/>
              <a:buChar char="•"/>
            </a:pPr>
            <a:r>
              <a:rPr lang="en-US" altLang="en-US" sz="1600" smtClean="0">
                <a:latin typeface="Calibri" pitchFamily="34" charset="0"/>
                <a:ea typeface="Arial Unicode MS" pitchFamily="34" charset="-128"/>
                <a:cs typeface="Arial Unicode MS" pitchFamily="34" charset="-128"/>
              </a:rPr>
              <a:t> With expansion of wind power, oscillations will grow even larger</a:t>
            </a:r>
          </a:p>
          <a:p>
            <a:pPr marL="762000" lvl="2" indent="0" defTabSz="966788">
              <a:buClr>
                <a:schemeClr val="tx1"/>
              </a:buClr>
              <a:buFontTx/>
              <a:buChar char="•"/>
            </a:pPr>
            <a:r>
              <a:rPr lang="en-US" altLang="en-US" sz="1600" b="1" smtClean="0">
                <a:latin typeface="Calibri" pitchFamily="34" charset="0"/>
                <a:ea typeface="Arial Unicode MS" pitchFamily="34" charset="-128"/>
                <a:cs typeface="Arial Unicode MS" pitchFamily="34" charset="-128"/>
              </a:rPr>
              <a:t> Result</a:t>
            </a:r>
            <a:r>
              <a:rPr lang="en-US" altLang="en-US" sz="1600" smtClean="0">
                <a:latin typeface="Calibri" pitchFamily="34" charset="0"/>
                <a:ea typeface="Arial Unicode MS" pitchFamily="34" charset="-128"/>
                <a:cs typeface="Arial Unicode MS" pitchFamily="34" charset="-128"/>
              </a:rPr>
              <a:t>:</a:t>
            </a:r>
            <a:r>
              <a:rPr lang="en-US" altLang="en-US" sz="1600" b="1" smtClean="0">
                <a:latin typeface="Calibri" pitchFamily="34" charset="0"/>
                <a:ea typeface="Arial Unicode MS" pitchFamily="34" charset="-128"/>
                <a:cs typeface="Arial Unicode MS" pitchFamily="34" charset="-128"/>
              </a:rPr>
              <a:t> </a:t>
            </a:r>
            <a:r>
              <a:rPr lang="en-US" altLang="en-US" sz="1600" smtClean="0">
                <a:latin typeface="Calibri" pitchFamily="34" charset="0"/>
                <a:ea typeface="Arial Unicode MS" pitchFamily="34" charset="-128"/>
                <a:cs typeface="Arial Unicode MS" pitchFamily="34" charset="-128"/>
              </a:rPr>
              <a:t>optimal strategy to produce hydrogen by electrolysis in electricity market</a:t>
            </a:r>
          </a:p>
          <a:p>
            <a:pPr marL="361950" lvl="1" indent="0" defTabSz="966788">
              <a:buClr>
                <a:schemeClr val="tx1"/>
              </a:buClr>
              <a:buFontTx/>
              <a:buChar char="•"/>
            </a:pPr>
            <a:r>
              <a:rPr lang="en-US" altLang="en-US" sz="2000" smtClean="0">
                <a:solidFill>
                  <a:schemeClr val="tx1"/>
                </a:solidFill>
                <a:latin typeface="Calibri" pitchFamily="34" charset="0"/>
                <a:ea typeface="Arial Unicode MS" pitchFamily="34" charset="-128"/>
                <a:cs typeface="Arial Unicode MS" pitchFamily="34" charset="-128"/>
              </a:rPr>
              <a:t> Finding hydrogen stations</a:t>
            </a:r>
          </a:p>
          <a:p>
            <a:pPr marL="762000" lvl="2" indent="0" defTabSz="966788">
              <a:buClr>
                <a:schemeClr val="tx1"/>
              </a:buClr>
              <a:buFontTx/>
              <a:buChar char="•"/>
            </a:pPr>
            <a:r>
              <a:rPr lang="en-US" altLang="en-US" sz="1600" smtClean="0">
                <a:latin typeface="Calibri" pitchFamily="34" charset="0"/>
              </a:rPr>
              <a:t> With few refuelling stations, finding them may be a problem for consumers</a:t>
            </a:r>
          </a:p>
          <a:p>
            <a:pPr marL="762000" lvl="2" indent="0" defTabSz="966788">
              <a:buClr>
                <a:schemeClr val="tx1"/>
              </a:buClr>
              <a:buFontTx/>
              <a:buChar char="•"/>
            </a:pPr>
            <a:r>
              <a:rPr lang="en-US" altLang="en-US" sz="1600" smtClean="0">
                <a:latin typeface="Calibri" pitchFamily="34" charset="0"/>
              </a:rPr>
              <a:t> Position of mobile stations and status of fixed stations must be available</a:t>
            </a:r>
          </a:p>
          <a:p>
            <a:pPr marL="762000" lvl="2" indent="0" defTabSz="966788">
              <a:buClr>
                <a:schemeClr val="tx1"/>
              </a:buClr>
              <a:buFontTx/>
              <a:buChar char="•"/>
            </a:pPr>
            <a:r>
              <a:rPr lang="en-US" altLang="en-US" sz="1600" smtClean="0">
                <a:latin typeface="Calibri" pitchFamily="34" charset="0"/>
              </a:rPr>
              <a:t> Most people have a mobile phone, many a smartphone with GPS</a:t>
            </a:r>
          </a:p>
          <a:p>
            <a:pPr marL="762000" lvl="2" indent="0" defTabSz="966788">
              <a:buClr>
                <a:schemeClr val="tx1"/>
              </a:buClr>
              <a:buFontTx/>
              <a:buChar char="•"/>
            </a:pPr>
            <a:r>
              <a:rPr lang="en-US" altLang="en-US" sz="1600" smtClean="0">
                <a:latin typeface="Calibri" pitchFamily="34" charset="0"/>
              </a:rPr>
              <a:t> </a:t>
            </a:r>
            <a:r>
              <a:rPr lang="en-US" altLang="en-US" sz="1600" b="1" smtClean="0">
                <a:latin typeface="Calibri" pitchFamily="34" charset="0"/>
              </a:rPr>
              <a:t>Result</a:t>
            </a:r>
            <a:r>
              <a:rPr lang="en-US" altLang="en-US" sz="1600" smtClean="0">
                <a:latin typeface="Calibri" pitchFamily="34" charset="0"/>
              </a:rPr>
              <a:t>: smartphone apps, Web maps, and SMS service to find nearest H</a:t>
            </a:r>
            <a:r>
              <a:rPr lang="en-US" altLang="en-US" sz="1600" baseline="-25000" smtClean="0">
                <a:latin typeface="Calibri" pitchFamily="34" charset="0"/>
              </a:rPr>
              <a:t>2</a:t>
            </a:r>
            <a:r>
              <a:rPr lang="en-US" altLang="en-US" sz="1600" smtClean="0">
                <a:latin typeface="Calibri" pitchFamily="34" charset="0"/>
              </a:rPr>
              <a:t> station</a:t>
            </a:r>
          </a:p>
        </p:txBody>
      </p:sp>
      <p:sp>
        <p:nvSpPr>
          <p:cNvPr id="13315" name="Rectangle 3"/>
          <p:cNvSpPr>
            <a:spLocks noChangeArrowheads="1"/>
          </p:cNvSpPr>
          <p:nvPr/>
        </p:nvSpPr>
        <p:spPr bwMode="auto">
          <a:xfrm>
            <a:off x="2124075" y="115888"/>
            <a:ext cx="6843713" cy="792162"/>
          </a:xfrm>
          <a:prstGeom prst="rect">
            <a:avLst/>
          </a:prstGeom>
          <a:noFill/>
          <a:ln>
            <a:noFill/>
          </a:ln>
          <a:effectLst/>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nchor="ctr"/>
          <a:lstStyle/>
          <a:p>
            <a:pPr algn="r" defTabSz="966788">
              <a:lnSpc>
                <a:spcPct val="75000"/>
              </a:lnSpc>
              <a:spcBef>
                <a:spcPct val="0"/>
              </a:spcBef>
              <a:buClrTx/>
              <a:buFontTx/>
              <a:buNone/>
              <a:defRPr/>
            </a:pPr>
            <a:r>
              <a:rPr lang="en-US" altLang="en-US" sz="2800" b="1" kern="0" dirty="0">
                <a:solidFill>
                  <a:srgbClr val="33CC33"/>
                </a:solidFill>
                <a:latin typeface="Calibri" pitchFamily="34" charset="0"/>
                <a:ea typeface="ヒラギノ角ゴ Pro W3"/>
              </a:rPr>
              <a:t>H2moves Scandinavia</a:t>
            </a:r>
            <a:endParaRPr lang="en-US" sz="2000" b="1" i="1" dirty="0">
              <a:solidFill>
                <a:srgbClr val="33CC33"/>
              </a:solidFill>
              <a:latin typeface="Calibri" pitchFamily="34" charset="0"/>
            </a:endParaRPr>
          </a:p>
          <a:p>
            <a:pPr algn="r" defTabSz="966788">
              <a:lnSpc>
                <a:spcPct val="75000"/>
              </a:lnSpc>
              <a:spcBef>
                <a:spcPct val="0"/>
              </a:spcBef>
              <a:buClrTx/>
              <a:buFontTx/>
              <a:buNone/>
              <a:defRPr/>
            </a:pPr>
            <a:r>
              <a:rPr lang="en-US" sz="2000" b="1" i="1" dirty="0">
                <a:solidFill>
                  <a:srgbClr val="33CC33"/>
                </a:solidFill>
                <a:latin typeface="Calibri" pitchFamily="34" charset="0"/>
              </a:rPr>
              <a:t>2. Next-Generation Hydrogen </a:t>
            </a:r>
            <a:r>
              <a:rPr lang="en-US" sz="2000" b="1" i="1" dirty="0" err="1">
                <a:solidFill>
                  <a:srgbClr val="33CC33"/>
                </a:solidFill>
                <a:latin typeface="Calibri" pitchFamily="34" charset="0"/>
              </a:rPr>
              <a:t>Refuelling</a:t>
            </a:r>
            <a:r>
              <a:rPr lang="en-US" sz="2000" b="1" i="1" dirty="0">
                <a:solidFill>
                  <a:srgbClr val="33CC33"/>
                </a:solidFill>
                <a:latin typeface="Calibri" pitchFamily="34" charset="0"/>
              </a:rPr>
              <a:t> Stations</a:t>
            </a:r>
          </a:p>
        </p:txBody>
      </p:sp>
      <p:sp>
        <p:nvSpPr>
          <p:cNvPr id="23556"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000956CC-E437-4E3B-B581-94DD3DB768C6}" type="slidenum">
              <a:rPr lang="en-GB" altLang="en-US" smtClean="0">
                <a:solidFill>
                  <a:srgbClr val="898989"/>
                </a:solidFill>
                <a:latin typeface="Calibri" pitchFamily="34" charset="0"/>
              </a:rPr>
              <a:pPr/>
              <a:t>13</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561975" y="2325688"/>
            <a:ext cx="8331200" cy="38782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265113" indent="-265113" defTabSz="966788">
              <a:spcBef>
                <a:spcPct val="70000"/>
              </a:spcBef>
              <a:buClr>
                <a:schemeClr val="tx1"/>
              </a:buClr>
              <a:buFontTx/>
              <a:buChar char="•"/>
            </a:pPr>
            <a:r>
              <a:rPr lang="en-US" altLang="en-US" sz="2000" b="1" smtClean="0">
                <a:solidFill>
                  <a:schemeClr val="tx1"/>
                </a:solidFill>
                <a:latin typeface="Calibri" pitchFamily="34" charset="0"/>
              </a:rPr>
              <a:t>SHHP/HyNOR: </a:t>
            </a:r>
            <a:r>
              <a:rPr lang="en-US" altLang="en-US" sz="2000" smtClean="0">
                <a:solidFill>
                  <a:schemeClr val="tx1"/>
                </a:solidFill>
                <a:latin typeface="Calibri" pitchFamily="34" charset="0"/>
              </a:rPr>
              <a:t>Collaboration among Scandinavian stakeholders</a:t>
            </a:r>
          </a:p>
          <a:p>
            <a:pPr marL="265113" indent="-265113" defTabSz="966788">
              <a:spcBef>
                <a:spcPct val="70000"/>
              </a:spcBef>
              <a:buClr>
                <a:schemeClr val="tx1"/>
              </a:buClr>
              <a:buFontTx/>
              <a:buChar char="•"/>
            </a:pPr>
            <a:r>
              <a:rPr lang="en-US" altLang="en-US" sz="2000" b="1" smtClean="0">
                <a:solidFill>
                  <a:schemeClr val="tx1"/>
                </a:solidFill>
                <a:latin typeface="Calibri" pitchFamily="34" charset="0"/>
              </a:rPr>
              <a:t>HyTEC: </a:t>
            </a:r>
            <a:r>
              <a:rPr lang="en-US" altLang="en-US" sz="2000" smtClean="0">
                <a:solidFill>
                  <a:schemeClr val="tx1"/>
                </a:solidFill>
                <a:latin typeface="Calibri" pitchFamily="34" charset="0"/>
              </a:rPr>
              <a:t>Exchange of best practice between lighthouse projects</a:t>
            </a:r>
          </a:p>
          <a:p>
            <a:pPr marL="265113" indent="-265113" defTabSz="966788">
              <a:spcBef>
                <a:spcPct val="70000"/>
              </a:spcBef>
              <a:buClr>
                <a:schemeClr val="tx1"/>
              </a:buClr>
              <a:buFontTx/>
              <a:buChar char="•"/>
            </a:pPr>
            <a:r>
              <a:rPr lang="en-US" altLang="en-US" sz="2000" smtClean="0">
                <a:solidFill>
                  <a:schemeClr val="tx1"/>
                </a:solidFill>
                <a:latin typeface="Calibri" pitchFamily="34" charset="0"/>
              </a:rPr>
              <a:t>EU Hydrogen Road Tour</a:t>
            </a:r>
          </a:p>
          <a:p>
            <a:pPr marL="665163" lvl="1" indent="-265113" defTabSz="966788">
              <a:spcBef>
                <a:spcPct val="70000"/>
              </a:spcBef>
              <a:buClr>
                <a:schemeClr val="tx1"/>
              </a:buClr>
              <a:buFontTx/>
              <a:buChar char="•"/>
            </a:pPr>
            <a:r>
              <a:rPr lang="en-US" altLang="en-US" sz="1600" smtClean="0">
                <a:solidFill>
                  <a:schemeClr val="tx1"/>
                </a:solidFill>
                <a:latin typeface="Calibri" pitchFamily="34" charset="0"/>
              </a:rPr>
              <a:t>Joint facilitation in Hamburg (CEP) and Lower Saxony, South Tyrol (IIT), France, UK (e.g. Unni Glan, Forward Swindon, LHP), Denmark</a:t>
            </a:r>
          </a:p>
          <a:p>
            <a:pPr marL="665163" lvl="1" indent="-265113" defTabSz="966788">
              <a:spcBef>
                <a:spcPct val="70000"/>
              </a:spcBef>
              <a:buClr>
                <a:schemeClr val="tx1"/>
              </a:buClr>
              <a:buFontTx/>
              <a:buChar char="•"/>
            </a:pPr>
            <a:r>
              <a:rPr lang="en-US" altLang="en-US" sz="1600" smtClean="0">
                <a:solidFill>
                  <a:schemeClr val="tx1"/>
                </a:solidFill>
                <a:latin typeface="Calibri" pitchFamily="34" charset="0"/>
              </a:rPr>
              <a:t>Firm statements by each region visited to extend its hydrogen refuelling network</a:t>
            </a:r>
          </a:p>
          <a:p>
            <a:pPr marL="265113" indent="-265113" defTabSz="966788">
              <a:spcBef>
                <a:spcPct val="70000"/>
              </a:spcBef>
              <a:buClr>
                <a:schemeClr val="tx1"/>
              </a:buClr>
              <a:buFontTx/>
              <a:buChar char="•"/>
            </a:pPr>
            <a:r>
              <a:rPr lang="en-US" altLang="en-US" sz="2000" smtClean="0">
                <a:solidFill>
                  <a:schemeClr val="tx1"/>
                </a:solidFill>
                <a:latin typeface="Calibri" pitchFamily="34" charset="0"/>
              </a:rPr>
              <a:t>South Korean company Hyundai is equal partner within H2moves Scandinavia</a:t>
            </a:r>
          </a:p>
          <a:p>
            <a:pPr marL="265113" indent="-265113" defTabSz="966788">
              <a:spcBef>
                <a:spcPct val="70000"/>
              </a:spcBef>
              <a:buClr>
                <a:schemeClr val="tx1"/>
              </a:buClr>
              <a:buFontTx/>
              <a:buChar char="•"/>
            </a:pPr>
            <a:r>
              <a:rPr lang="en-US" altLang="en-US" sz="2000" b="1" smtClean="0">
                <a:solidFill>
                  <a:schemeClr val="tx1"/>
                </a:solidFill>
                <a:latin typeface="Calibri" pitchFamily="34" charset="0"/>
              </a:rPr>
              <a:t>HyER: </a:t>
            </a:r>
            <a:r>
              <a:rPr lang="en-US" altLang="en-US" sz="2000" smtClean="0">
                <a:solidFill>
                  <a:schemeClr val="tx1"/>
                </a:solidFill>
                <a:latin typeface="Calibri" pitchFamily="34" charset="0"/>
              </a:rPr>
              <a:t>Facilitation of mid-term event and public test drive in Brussels</a:t>
            </a:r>
          </a:p>
        </p:txBody>
      </p:sp>
      <p:sp>
        <p:nvSpPr>
          <p:cNvPr id="14339" name="Rectangle 3"/>
          <p:cNvSpPr>
            <a:spLocks noChangeArrowheads="1"/>
          </p:cNvSpPr>
          <p:nvPr/>
        </p:nvSpPr>
        <p:spPr bwMode="auto">
          <a:xfrm>
            <a:off x="2124075" y="44450"/>
            <a:ext cx="7019925" cy="795338"/>
          </a:xfrm>
          <a:prstGeom prst="rect">
            <a:avLst/>
          </a:prstGeom>
          <a:noFill/>
          <a:ln>
            <a:noFill/>
          </a:ln>
          <a:effectLst/>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nchor="ctr"/>
          <a:lstStyle/>
          <a:p>
            <a:pPr algn="r" defTabSz="966788">
              <a:lnSpc>
                <a:spcPct val="75000"/>
              </a:lnSpc>
              <a:spcBef>
                <a:spcPct val="0"/>
              </a:spcBef>
              <a:buClrTx/>
              <a:buFontTx/>
              <a:buNone/>
              <a:defRPr/>
            </a:pPr>
            <a:r>
              <a:rPr lang="en-US" altLang="en-US" sz="2800" b="1" kern="0" dirty="0">
                <a:solidFill>
                  <a:srgbClr val="33CC33"/>
                </a:solidFill>
                <a:latin typeface="Calibri" pitchFamily="34" charset="0"/>
                <a:ea typeface="ヒラギノ角ゴ Pro W3"/>
              </a:rPr>
              <a:t>H2moves Scandinavia</a:t>
            </a:r>
            <a:endParaRPr lang="en-US" sz="2000" b="1" i="1" dirty="0">
              <a:solidFill>
                <a:srgbClr val="33CC33"/>
              </a:solidFill>
              <a:latin typeface="Calibri" pitchFamily="34" charset="0"/>
            </a:endParaRPr>
          </a:p>
          <a:p>
            <a:pPr algn="r" defTabSz="966788">
              <a:lnSpc>
                <a:spcPct val="75000"/>
              </a:lnSpc>
              <a:spcBef>
                <a:spcPct val="0"/>
              </a:spcBef>
              <a:buClrTx/>
              <a:buFontTx/>
              <a:buNone/>
              <a:defRPr/>
            </a:pPr>
            <a:r>
              <a:rPr lang="en-US" sz="2000" b="1" i="1" dirty="0">
                <a:solidFill>
                  <a:srgbClr val="33CC33"/>
                </a:solidFill>
                <a:latin typeface="Calibri" pitchFamily="34" charset="0"/>
              </a:rPr>
              <a:t>2. Enhancing cooperation</a:t>
            </a:r>
          </a:p>
        </p:txBody>
      </p:sp>
      <p:sp>
        <p:nvSpPr>
          <p:cNvPr id="24580"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6FC4F4AA-2055-4CAA-A9FA-651B73B11CAA}" type="slidenum">
              <a:rPr lang="en-GB" altLang="en-US" smtClean="0">
                <a:solidFill>
                  <a:srgbClr val="898989"/>
                </a:solidFill>
                <a:latin typeface="Calibri" pitchFamily="34" charset="0"/>
              </a:rPr>
              <a:pPr/>
              <a:t>14</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641350" y="2276475"/>
            <a:ext cx="8150225" cy="42941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265113" indent="-265113" defTabSz="966788">
              <a:spcBef>
                <a:spcPts val="400"/>
              </a:spcBef>
              <a:buClr>
                <a:schemeClr val="tx1"/>
              </a:buClr>
              <a:buFontTx/>
              <a:buChar char="•"/>
              <a:defRPr/>
            </a:pPr>
            <a:r>
              <a:rPr lang="en-GB" sz="2000" dirty="0" smtClean="0">
                <a:solidFill>
                  <a:schemeClr val="tx1"/>
                </a:solidFill>
                <a:latin typeface="Calibri" pitchFamily="34" charset="0"/>
              </a:rPr>
              <a:t>Vehicle demonstration phase </a:t>
            </a:r>
            <a:r>
              <a:rPr lang="en-GB" sz="2000" dirty="0">
                <a:solidFill>
                  <a:schemeClr val="tx1"/>
                </a:solidFill>
                <a:latin typeface="Calibri" pitchFamily="34" charset="0"/>
              </a:rPr>
              <a:t>i</a:t>
            </a:r>
            <a:r>
              <a:rPr lang="en-GB" sz="2000" dirty="0" smtClean="0">
                <a:solidFill>
                  <a:schemeClr val="tx1"/>
                </a:solidFill>
                <a:latin typeface="Calibri" pitchFamily="34" charset="0"/>
              </a:rPr>
              <a:t>s continuing beyond project well into 2014.</a:t>
            </a:r>
          </a:p>
          <a:p>
            <a:pPr marL="265113" indent="-265113" defTabSz="966788">
              <a:spcBef>
                <a:spcPts val="400"/>
              </a:spcBef>
              <a:buClr>
                <a:schemeClr val="tx1"/>
              </a:buClr>
              <a:buFontTx/>
              <a:buChar char="•"/>
              <a:defRPr/>
            </a:pPr>
            <a:r>
              <a:rPr lang="en-GB" sz="2000" dirty="0" err="1" smtClean="0">
                <a:solidFill>
                  <a:schemeClr val="tx1"/>
                </a:solidFill>
                <a:latin typeface="Calibri" pitchFamily="34" charset="0"/>
              </a:rPr>
              <a:t>HyOP</a:t>
            </a:r>
            <a:r>
              <a:rPr lang="en-GB" sz="2000" dirty="0" smtClean="0">
                <a:solidFill>
                  <a:schemeClr val="tx1"/>
                </a:solidFill>
                <a:latin typeface="Calibri" pitchFamily="34" charset="0"/>
              </a:rPr>
              <a:t> continuing operation of </a:t>
            </a:r>
            <a:r>
              <a:rPr lang="en-GB" sz="2000" dirty="0" err="1" smtClean="0">
                <a:solidFill>
                  <a:schemeClr val="tx1"/>
                </a:solidFill>
                <a:latin typeface="Calibri" pitchFamily="34" charset="0"/>
              </a:rPr>
              <a:t>Gaustad</a:t>
            </a:r>
            <a:r>
              <a:rPr lang="en-GB" sz="2000" dirty="0" smtClean="0">
                <a:solidFill>
                  <a:schemeClr val="tx1"/>
                </a:solidFill>
                <a:latin typeface="Calibri" pitchFamily="34" charset="0"/>
              </a:rPr>
              <a:t> hydrogen refuelling station.</a:t>
            </a:r>
          </a:p>
          <a:p>
            <a:pPr marL="265113" indent="-265113" defTabSz="966788">
              <a:spcBef>
                <a:spcPts val="400"/>
              </a:spcBef>
              <a:buClr>
                <a:schemeClr val="tx1"/>
              </a:buClr>
              <a:buFontTx/>
              <a:buChar char="•"/>
              <a:defRPr/>
            </a:pPr>
            <a:r>
              <a:rPr lang="en-GB" sz="2000" dirty="0">
                <a:solidFill>
                  <a:schemeClr val="tx1"/>
                </a:solidFill>
                <a:latin typeface="Calibri" pitchFamily="34" charset="0"/>
              </a:rPr>
              <a:t>P</a:t>
            </a:r>
            <a:r>
              <a:rPr lang="en-GB" sz="2000" dirty="0" smtClean="0">
                <a:solidFill>
                  <a:schemeClr val="tx1"/>
                </a:solidFill>
                <a:latin typeface="Calibri" pitchFamily="34" charset="0"/>
              </a:rPr>
              <a:t>roject has helped to keep momentum on H2&amp;FC in Scandinavia in challenging phase (economic crisis, industry leaving, distraction by BEVs). </a:t>
            </a:r>
          </a:p>
          <a:p>
            <a:pPr marL="265113" indent="-265113" defTabSz="966788">
              <a:spcBef>
                <a:spcPts val="400"/>
              </a:spcBef>
              <a:buClr>
                <a:schemeClr val="tx1"/>
              </a:buClr>
              <a:buFontTx/>
              <a:buChar char="•"/>
              <a:defRPr/>
            </a:pPr>
            <a:r>
              <a:rPr lang="en-GB" sz="2000" dirty="0">
                <a:solidFill>
                  <a:schemeClr val="tx1"/>
                </a:solidFill>
                <a:latin typeface="Calibri" pitchFamily="34" charset="0"/>
              </a:rPr>
              <a:t>P</a:t>
            </a:r>
            <a:r>
              <a:rPr lang="en-GB" sz="2000" dirty="0" smtClean="0">
                <a:solidFill>
                  <a:schemeClr val="tx1"/>
                </a:solidFill>
                <a:latin typeface="Calibri" pitchFamily="34" charset="0"/>
              </a:rPr>
              <a:t>roject start was bumpy for uncontrollable reasons. Yet, </a:t>
            </a:r>
            <a:r>
              <a:rPr lang="en-GB" sz="2000" dirty="0" smtClean="0">
                <a:solidFill>
                  <a:schemeClr val="tx1"/>
                </a:solidFill>
                <a:latin typeface="Calibri" pitchFamily="34" charset="0"/>
              </a:rPr>
              <a:t>the project </a:t>
            </a:r>
            <a:r>
              <a:rPr lang="en-GB" sz="2000" dirty="0" smtClean="0">
                <a:solidFill>
                  <a:schemeClr val="tx1"/>
                </a:solidFill>
                <a:latin typeface="Calibri" pitchFamily="34" charset="0"/>
              </a:rPr>
              <a:t>has substantially outperformed even at </a:t>
            </a:r>
            <a:r>
              <a:rPr lang="en-GB" sz="2000" dirty="0" smtClean="0">
                <a:solidFill>
                  <a:schemeClr val="tx1"/>
                </a:solidFill>
                <a:latin typeface="Calibri" pitchFamily="34" charset="0"/>
              </a:rPr>
              <a:t>a reduced </a:t>
            </a:r>
            <a:r>
              <a:rPr lang="en-GB" sz="2000" dirty="0" smtClean="0">
                <a:solidFill>
                  <a:schemeClr val="tx1"/>
                </a:solidFill>
                <a:latin typeface="Calibri" pitchFamily="34" charset="0"/>
              </a:rPr>
              <a:t>total </a:t>
            </a:r>
            <a:r>
              <a:rPr lang="en-GB" sz="2000" dirty="0" smtClean="0">
                <a:solidFill>
                  <a:schemeClr val="tx1"/>
                </a:solidFill>
                <a:latin typeface="Calibri" pitchFamily="34" charset="0"/>
              </a:rPr>
              <a:t>budget of </a:t>
            </a:r>
            <a:r>
              <a:rPr lang="en-GB" sz="2000" dirty="0" smtClean="0">
                <a:solidFill>
                  <a:schemeClr val="tx1"/>
                </a:solidFill>
                <a:latin typeface="Calibri" pitchFamily="34" charset="0"/>
                <a:sym typeface="Symbol"/>
              </a:rPr>
              <a:t> -</a:t>
            </a:r>
            <a:r>
              <a:rPr lang="en-GB" sz="2000" dirty="0" smtClean="0">
                <a:solidFill>
                  <a:schemeClr val="tx1"/>
                </a:solidFill>
                <a:latin typeface="Calibri" pitchFamily="34" charset="0"/>
              </a:rPr>
              <a:t>25%.</a:t>
            </a:r>
            <a:endParaRPr lang="en-GB" sz="2000" dirty="0" smtClean="0">
              <a:solidFill>
                <a:schemeClr val="tx1"/>
              </a:solidFill>
              <a:latin typeface="Calibri" pitchFamily="34" charset="0"/>
            </a:endParaRPr>
          </a:p>
          <a:p>
            <a:pPr marL="265113" indent="-265113" defTabSz="966788">
              <a:spcBef>
                <a:spcPts val="400"/>
              </a:spcBef>
              <a:buClr>
                <a:schemeClr val="tx1"/>
              </a:buClr>
              <a:buFontTx/>
              <a:buChar char="•"/>
              <a:defRPr/>
            </a:pPr>
            <a:endParaRPr lang="en-GB" sz="800" dirty="0" smtClean="0">
              <a:solidFill>
                <a:schemeClr val="tx1"/>
              </a:solidFill>
              <a:latin typeface="Calibri" pitchFamily="34" charset="0"/>
            </a:endParaRPr>
          </a:p>
          <a:p>
            <a:pPr marL="265113" indent="-265113" defTabSz="966788">
              <a:spcBef>
                <a:spcPts val="400"/>
              </a:spcBef>
              <a:buClr>
                <a:schemeClr val="tx1"/>
              </a:buClr>
              <a:buFontTx/>
              <a:buChar char="•"/>
              <a:defRPr/>
            </a:pPr>
            <a:r>
              <a:rPr lang="en-GB" sz="2000" b="1" dirty="0" smtClean="0">
                <a:solidFill>
                  <a:srgbClr val="FF0000"/>
                </a:solidFill>
                <a:latin typeface="Calibri" pitchFamily="34" charset="0"/>
              </a:rPr>
              <a:t>Foster regional co-funding</a:t>
            </a:r>
          </a:p>
          <a:p>
            <a:pPr marL="265113" indent="-265113" defTabSz="966788">
              <a:spcBef>
                <a:spcPts val="400"/>
              </a:spcBef>
              <a:buClr>
                <a:schemeClr val="tx1"/>
              </a:buClr>
              <a:buFontTx/>
              <a:buChar char="•"/>
              <a:defRPr/>
            </a:pPr>
            <a:r>
              <a:rPr lang="en-GB" sz="2000" b="1" dirty="0" smtClean="0">
                <a:solidFill>
                  <a:srgbClr val="FF0000"/>
                </a:solidFill>
                <a:latin typeface="Calibri" pitchFamily="34" charset="0"/>
              </a:rPr>
              <a:t>Simplify administrative </a:t>
            </a:r>
            <a:r>
              <a:rPr lang="en-GB" sz="2000" b="1" dirty="0" smtClean="0">
                <a:solidFill>
                  <a:srgbClr val="FF0000"/>
                </a:solidFill>
                <a:latin typeface="Calibri" pitchFamily="34" charset="0"/>
              </a:rPr>
              <a:t>burdens</a:t>
            </a:r>
            <a:endParaRPr lang="en-GB" sz="2000" b="1" dirty="0" smtClean="0">
              <a:solidFill>
                <a:srgbClr val="FF0000"/>
              </a:solidFill>
              <a:latin typeface="Calibri" pitchFamily="34" charset="0"/>
            </a:endParaRPr>
          </a:p>
          <a:p>
            <a:pPr marL="265113" indent="-265113" defTabSz="966788">
              <a:spcBef>
                <a:spcPts val="400"/>
              </a:spcBef>
              <a:buClr>
                <a:schemeClr val="tx1"/>
              </a:buClr>
              <a:buFontTx/>
              <a:buChar char="•"/>
              <a:defRPr/>
            </a:pPr>
            <a:r>
              <a:rPr lang="en-GB" sz="2000" b="1" dirty="0" smtClean="0">
                <a:solidFill>
                  <a:srgbClr val="FF0000"/>
                </a:solidFill>
                <a:latin typeface="Calibri" pitchFamily="34" charset="0"/>
              </a:rPr>
              <a:t>Better utilize project results :</a:t>
            </a:r>
          </a:p>
          <a:p>
            <a:pPr marL="665163" lvl="1" indent="-265113" defTabSz="966788">
              <a:spcBef>
                <a:spcPts val="400"/>
              </a:spcBef>
              <a:buClr>
                <a:schemeClr val="tx1"/>
              </a:buClr>
              <a:buFontTx/>
              <a:buChar char="•"/>
              <a:defRPr/>
            </a:pPr>
            <a:r>
              <a:rPr lang="en-GB" sz="1600" b="1" dirty="0" smtClean="0">
                <a:solidFill>
                  <a:srgbClr val="FF0000"/>
                </a:solidFill>
                <a:latin typeface="Calibri" pitchFamily="34" charset="0"/>
              </a:rPr>
              <a:t>HRS APP has been developed but finds no echo at program level</a:t>
            </a:r>
          </a:p>
          <a:p>
            <a:pPr marL="665163" lvl="1" indent="-265113" defTabSz="966788">
              <a:spcBef>
                <a:spcPts val="400"/>
              </a:spcBef>
              <a:buClr>
                <a:schemeClr val="tx1"/>
              </a:buClr>
              <a:buFontTx/>
              <a:buChar char="•"/>
              <a:defRPr/>
            </a:pPr>
            <a:r>
              <a:rPr lang="en-GB" sz="1600" b="1" dirty="0" smtClean="0">
                <a:solidFill>
                  <a:srgbClr val="FF0000"/>
                </a:solidFill>
                <a:latin typeface="Calibri" pitchFamily="34" charset="0"/>
              </a:rPr>
              <a:t>Develop instruments for better dissemination of project results after project end</a:t>
            </a:r>
          </a:p>
          <a:p>
            <a:pPr marL="266700" indent="-266700" defTabSz="966788">
              <a:spcBef>
                <a:spcPts val="400"/>
              </a:spcBef>
              <a:buClr>
                <a:schemeClr val="tx1"/>
              </a:buClr>
              <a:defRPr/>
            </a:pPr>
            <a:r>
              <a:rPr lang="en-GB" sz="2000" b="1" dirty="0" smtClean="0">
                <a:solidFill>
                  <a:srgbClr val="FF0000"/>
                </a:solidFill>
                <a:latin typeface="Calibri" pitchFamily="34" charset="0"/>
              </a:rPr>
              <a:t>Network among individual demonstration projects (utilize </a:t>
            </a:r>
            <a:r>
              <a:rPr lang="en-GB" sz="2000" b="1" dirty="0" err="1" smtClean="0">
                <a:solidFill>
                  <a:srgbClr val="FF0000"/>
                </a:solidFill>
                <a:latin typeface="Calibri" pitchFamily="34" charset="0"/>
              </a:rPr>
              <a:t>HyLights</a:t>
            </a:r>
            <a:r>
              <a:rPr lang="en-GB" sz="2000" b="1" dirty="0" smtClean="0">
                <a:solidFill>
                  <a:srgbClr val="FF0000"/>
                </a:solidFill>
                <a:latin typeface="Calibri" pitchFamily="34" charset="0"/>
              </a:rPr>
              <a:t>)</a:t>
            </a:r>
          </a:p>
        </p:txBody>
      </p:sp>
      <p:sp>
        <p:nvSpPr>
          <p:cNvPr id="14339" name="Rectangle 3"/>
          <p:cNvSpPr>
            <a:spLocks noChangeArrowheads="1"/>
          </p:cNvSpPr>
          <p:nvPr/>
        </p:nvSpPr>
        <p:spPr bwMode="auto">
          <a:xfrm>
            <a:off x="2124075" y="44450"/>
            <a:ext cx="7019925" cy="795338"/>
          </a:xfrm>
          <a:prstGeom prst="rect">
            <a:avLst/>
          </a:prstGeom>
          <a:noFill/>
          <a:ln>
            <a:noFill/>
          </a:ln>
          <a:effectLst/>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nchor="ctr"/>
          <a:lstStyle/>
          <a:p>
            <a:pPr algn="r" defTabSz="966788">
              <a:lnSpc>
                <a:spcPct val="75000"/>
              </a:lnSpc>
              <a:spcBef>
                <a:spcPct val="0"/>
              </a:spcBef>
              <a:buClrTx/>
              <a:buFontTx/>
              <a:buNone/>
              <a:defRPr/>
            </a:pPr>
            <a:r>
              <a:rPr lang="en-US" altLang="en-US" sz="2800" b="1" kern="0" dirty="0">
                <a:solidFill>
                  <a:srgbClr val="33CC33"/>
                </a:solidFill>
                <a:latin typeface="Calibri" pitchFamily="34" charset="0"/>
                <a:ea typeface="ヒラギノ角ゴ Pro W3"/>
              </a:rPr>
              <a:t>H2moves Scandinavia</a:t>
            </a:r>
            <a:endParaRPr lang="en-US" sz="2800" b="1" dirty="0">
              <a:solidFill>
                <a:srgbClr val="33CC33"/>
              </a:solidFill>
              <a:latin typeface="Calibri" pitchFamily="34" charset="0"/>
            </a:endParaRPr>
          </a:p>
          <a:p>
            <a:pPr algn="r" defTabSz="966788">
              <a:lnSpc>
                <a:spcPct val="75000"/>
              </a:lnSpc>
              <a:spcBef>
                <a:spcPct val="0"/>
              </a:spcBef>
              <a:buClrTx/>
              <a:buFontTx/>
              <a:buNone/>
              <a:defRPr/>
            </a:pPr>
            <a:r>
              <a:rPr lang="en-US" sz="2000" b="1" dirty="0">
                <a:solidFill>
                  <a:srgbClr val="33CC33"/>
                </a:solidFill>
                <a:latin typeface="Calibri" pitchFamily="34" charset="0"/>
              </a:rPr>
              <a:t>2. </a:t>
            </a:r>
            <a:r>
              <a:rPr lang="en-US" sz="2000" b="1" i="1" dirty="0">
                <a:solidFill>
                  <a:srgbClr val="33CC33"/>
                </a:solidFill>
                <a:latin typeface="Calibri" pitchFamily="34" charset="0"/>
              </a:rPr>
              <a:t>Project future perspectives and </a:t>
            </a:r>
            <a:r>
              <a:rPr lang="en-US" sz="2000" b="1" i="1" dirty="0" smtClean="0">
                <a:solidFill>
                  <a:srgbClr val="33CC33"/>
                </a:solidFill>
                <a:latin typeface="Calibri" pitchFamily="34" charset="0"/>
              </a:rPr>
              <a:t>advice to FCH-JU</a:t>
            </a:r>
            <a:endParaRPr lang="en-US" sz="2000" b="1" i="1" dirty="0">
              <a:solidFill>
                <a:srgbClr val="33CC33"/>
              </a:solidFill>
              <a:latin typeface="Calibri" pitchFamily="34" charset="0"/>
            </a:endParaRPr>
          </a:p>
        </p:txBody>
      </p:sp>
      <p:sp>
        <p:nvSpPr>
          <p:cNvPr id="25604"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6FBB482F-F6F7-4D42-9B28-E51BED7AE9E0}" type="slidenum">
              <a:rPr lang="en-GB" altLang="en-US" smtClean="0">
                <a:solidFill>
                  <a:srgbClr val="898989"/>
                </a:solidFill>
                <a:latin typeface="Calibri" pitchFamily="34" charset="0"/>
              </a:rPr>
              <a:pPr/>
              <a:t>15</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ChangeArrowheads="1"/>
          </p:cNvSpPr>
          <p:nvPr/>
        </p:nvSpPr>
        <p:spPr bwMode="auto">
          <a:xfrm>
            <a:off x="2124075" y="44450"/>
            <a:ext cx="7019925" cy="795338"/>
          </a:xfrm>
          <a:prstGeom prst="rect">
            <a:avLst/>
          </a:prstGeom>
          <a:noFill/>
          <a:ln>
            <a:noFill/>
          </a:ln>
          <a:effectLst/>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nchor="ctr"/>
          <a:lstStyle/>
          <a:p>
            <a:pPr algn="r" defTabSz="966788">
              <a:lnSpc>
                <a:spcPct val="75000"/>
              </a:lnSpc>
              <a:spcBef>
                <a:spcPct val="0"/>
              </a:spcBef>
              <a:buClrTx/>
              <a:buFontTx/>
              <a:buNone/>
              <a:defRPr/>
            </a:pPr>
            <a:r>
              <a:rPr lang="en-US" altLang="en-US" sz="2800" b="1" kern="0" dirty="0">
                <a:solidFill>
                  <a:srgbClr val="33CC33"/>
                </a:solidFill>
                <a:latin typeface="Calibri" pitchFamily="34" charset="0"/>
                <a:ea typeface="ヒラギノ角ゴ Pro W3"/>
              </a:rPr>
              <a:t>H2moves Scandinavia</a:t>
            </a:r>
            <a:endParaRPr lang="en-US" sz="2800" b="1" dirty="0">
              <a:solidFill>
                <a:srgbClr val="33CC33"/>
              </a:solidFill>
              <a:latin typeface="Calibri" pitchFamily="34" charset="0"/>
            </a:endParaRPr>
          </a:p>
          <a:p>
            <a:pPr algn="r" defTabSz="966788">
              <a:lnSpc>
                <a:spcPct val="75000"/>
              </a:lnSpc>
              <a:spcBef>
                <a:spcPct val="0"/>
              </a:spcBef>
              <a:buClrTx/>
              <a:buFontTx/>
              <a:buNone/>
              <a:defRPr/>
            </a:pPr>
            <a:r>
              <a:rPr lang="en-US" sz="2000" b="1" dirty="0">
                <a:solidFill>
                  <a:srgbClr val="33CC33"/>
                </a:solidFill>
                <a:latin typeface="Calibri" pitchFamily="34" charset="0"/>
              </a:rPr>
              <a:t>2. </a:t>
            </a:r>
            <a:r>
              <a:rPr lang="en-US" sz="2000" b="1" i="1" dirty="0">
                <a:solidFill>
                  <a:srgbClr val="33CC33"/>
                </a:solidFill>
                <a:latin typeface="Calibri" pitchFamily="34" charset="0"/>
              </a:rPr>
              <a:t>Project future perspectives and advice</a:t>
            </a:r>
          </a:p>
        </p:txBody>
      </p:sp>
      <p:sp>
        <p:nvSpPr>
          <p:cNvPr id="26627"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FFDDC131-886F-432D-BB24-2CCD28B14CB1}" type="slidenum">
              <a:rPr lang="en-GB" altLang="en-US" smtClean="0">
                <a:solidFill>
                  <a:srgbClr val="898989"/>
                </a:solidFill>
                <a:latin typeface="Calibri" pitchFamily="34" charset="0"/>
              </a:rPr>
              <a:pPr/>
              <a:t>16</a:t>
            </a:fld>
            <a:endParaRPr lang="en-GB" altLang="en-US" smtClean="0">
              <a:solidFill>
                <a:srgbClr val="898989"/>
              </a:solidFill>
              <a:latin typeface="Calibri" pitchFamily="34" charset="0"/>
            </a:endParaRPr>
          </a:p>
        </p:txBody>
      </p:sp>
      <p:sp>
        <p:nvSpPr>
          <p:cNvPr id="2" name="Rechteck 1"/>
          <p:cNvSpPr/>
          <p:nvPr/>
        </p:nvSpPr>
        <p:spPr bwMode="auto">
          <a:xfrm>
            <a:off x="0" y="0"/>
            <a:ext cx="9144000" cy="63093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bodyPr>
          <a:lstStyle/>
          <a:p>
            <a:pPr marL="0" marR="0" indent="0" algn="l" defTabSz="449263" rtl="0" eaLnBrk="0" fontAlgn="base" latinLnBrk="0" hangingPunct="0">
              <a:lnSpc>
                <a:spcPct val="100000"/>
              </a:lnSpc>
              <a:spcBef>
                <a:spcPct val="20000"/>
              </a:spcBef>
              <a:spcAft>
                <a:spcPct val="0"/>
              </a:spcAft>
              <a:buClr>
                <a:srgbClr val="ED1C24"/>
              </a:buClr>
              <a:buSzTx/>
              <a:buFont typeface="Monotype Sort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kumimoji="0" lang="de-DE" sz="1800" b="0" i="0" u="none" strike="noStrike" cap="none" normalizeH="0" baseline="0" smtClean="0">
              <a:ln>
                <a:noFill/>
              </a:ln>
              <a:solidFill>
                <a:schemeClr val="tx1"/>
              </a:solidFill>
              <a:effectLst/>
              <a:latin typeface="Tahoma" pitchFamily="34" charset="0"/>
              <a:ea typeface="ヒラギノ角ゴ Pro W3" charset="-128"/>
            </a:endParaRPr>
          </a:p>
        </p:txBody>
      </p:sp>
      <p:pic>
        <p:nvPicPr>
          <p:cNvPr id="4" name="Hydrogen Roadtour 201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3030538" y="176213"/>
            <a:ext cx="5992812" cy="660400"/>
          </a:xfrm>
        </p:spPr>
        <p:txBody>
          <a:bodyPr/>
          <a:lstStyle/>
          <a:p>
            <a:pPr algn="ctr"/>
            <a:r>
              <a:rPr lang="en-GB" altLang="en-US" sz="2800" b="1" smtClean="0">
                <a:solidFill>
                  <a:srgbClr val="33CC33"/>
                </a:solidFill>
                <a:latin typeface="Calibri" pitchFamily="34" charset="0"/>
              </a:rPr>
              <a:t>3. Useful References</a:t>
            </a:r>
            <a:r>
              <a:rPr lang="fr-BE" altLang="en-US" sz="4000" smtClean="0"/>
              <a:t> </a:t>
            </a:r>
            <a:endParaRPr lang="en-GB" altLang="en-US" sz="4000" smtClean="0"/>
          </a:p>
        </p:txBody>
      </p:sp>
      <p:sp>
        <p:nvSpPr>
          <p:cNvPr id="27651" name="Rectangle 3"/>
          <p:cNvSpPr>
            <a:spLocks noGrp="1"/>
          </p:cNvSpPr>
          <p:nvPr>
            <p:ph type="body" idx="1"/>
          </p:nvPr>
        </p:nvSpPr>
        <p:spPr>
          <a:xfrm>
            <a:off x="484188" y="2660650"/>
            <a:ext cx="8308975" cy="3267075"/>
          </a:xfrm>
        </p:spPr>
        <p:txBody>
          <a:bodyPr/>
          <a:lstStyle/>
          <a:p>
            <a:pPr>
              <a:lnSpc>
                <a:spcPct val="80000"/>
              </a:lnSpc>
              <a:buClr>
                <a:schemeClr val="tx1"/>
              </a:buClr>
              <a:buFontTx/>
              <a:buChar char="•"/>
            </a:pPr>
            <a:r>
              <a:rPr lang="en-GB" altLang="en-US" sz="2000" b="1" smtClean="0">
                <a:solidFill>
                  <a:schemeClr val="tx1"/>
                </a:solidFill>
                <a:latin typeface="Calibri" pitchFamily="34" charset="0"/>
              </a:rPr>
              <a:t>H2moves Scandinavia </a:t>
            </a:r>
            <a:r>
              <a:rPr lang="en-GB" altLang="en-US" sz="2000" smtClean="0">
                <a:solidFill>
                  <a:schemeClr val="tx1"/>
                </a:solidFill>
                <a:latin typeface="Calibri" pitchFamily="34" charset="0"/>
              </a:rPr>
              <a:t>– Public Technical Performance Report </a:t>
            </a:r>
            <a:r>
              <a:rPr lang="en-GB" altLang="en-US" sz="2000" smtClean="0">
                <a:latin typeface="Calibri" pitchFamily="34" charset="0"/>
                <a:hlinkClick r:id="rId3"/>
              </a:rPr>
              <a:t>http://tinyurl.com/h2mS-Report</a:t>
            </a:r>
            <a:r>
              <a:rPr lang="en-GB" altLang="en-US" sz="2000" smtClean="0">
                <a:latin typeface="Calibri" pitchFamily="34" charset="0"/>
              </a:rPr>
              <a:t> </a:t>
            </a:r>
            <a:endParaRPr lang="en-GB" altLang="en-US" sz="2000" smtClean="0">
              <a:solidFill>
                <a:schemeClr val="tx1"/>
              </a:solidFill>
              <a:latin typeface="Calibri" pitchFamily="34" charset="0"/>
            </a:endParaRPr>
          </a:p>
          <a:p>
            <a:pPr>
              <a:lnSpc>
                <a:spcPct val="80000"/>
              </a:lnSpc>
              <a:buClr>
                <a:schemeClr val="tx1"/>
              </a:buClr>
              <a:buFontTx/>
              <a:buChar char="•"/>
            </a:pPr>
            <a:endParaRPr lang="en-GB" altLang="en-US" sz="2000" smtClean="0">
              <a:solidFill>
                <a:schemeClr val="tx1"/>
              </a:solidFill>
              <a:latin typeface="Calibri" pitchFamily="34" charset="0"/>
            </a:endParaRPr>
          </a:p>
          <a:p>
            <a:pPr>
              <a:lnSpc>
                <a:spcPct val="80000"/>
              </a:lnSpc>
              <a:buClr>
                <a:schemeClr val="tx1"/>
              </a:buClr>
              <a:buFontTx/>
              <a:buChar char="•"/>
            </a:pPr>
            <a:r>
              <a:rPr lang="en-GB" altLang="en-US" sz="2000" smtClean="0">
                <a:solidFill>
                  <a:schemeClr val="tx1"/>
                </a:solidFill>
                <a:latin typeface="Calibri" pitchFamily="34" charset="0"/>
              </a:rPr>
              <a:t>Official website: </a:t>
            </a:r>
            <a:r>
              <a:rPr lang="en-GB" altLang="en-US" sz="2000" smtClean="0">
                <a:solidFill>
                  <a:schemeClr val="accent2"/>
                </a:solidFill>
                <a:latin typeface="Calibri" pitchFamily="34" charset="0"/>
                <a:hlinkClick r:id="rId4"/>
              </a:rPr>
              <a:t>http://www.scandinavianhydrogen.org/h2moves</a:t>
            </a:r>
            <a:endParaRPr lang="en-GB" altLang="en-US" sz="2000" smtClean="0">
              <a:solidFill>
                <a:schemeClr val="accent2"/>
              </a:solidFill>
              <a:latin typeface="Calibri" pitchFamily="34" charset="0"/>
            </a:endParaRPr>
          </a:p>
          <a:p>
            <a:pPr>
              <a:lnSpc>
                <a:spcPct val="80000"/>
              </a:lnSpc>
              <a:buClr>
                <a:schemeClr val="tx1"/>
              </a:buClr>
              <a:buFontTx/>
              <a:buChar char="•"/>
            </a:pPr>
            <a:endParaRPr lang="en-GB" altLang="en-US" sz="2000" smtClean="0">
              <a:solidFill>
                <a:schemeClr val="tx1"/>
              </a:solidFill>
              <a:latin typeface="Calibri" pitchFamily="34" charset="0"/>
            </a:endParaRPr>
          </a:p>
          <a:p>
            <a:pPr>
              <a:lnSpc>
                <a:spcPct val="80000"/>
              </a:lnSpc>
              <a:buClr>
                <a:schemeClr val="tx1"/>
              </a:buClr>
              <a:buFontTx/>
              <a:buChar char="•"/>
            </a:pPr>
            <a:r>
              <a:rPr lang="en-GB" altLang="en-US" sz="2000" smtClean="0">
                <a:solidFill>
                  <a:schemeClr val="tx1"/>
                </a:solidFill>
                <a:latin typeface="Calibri" pitchFamily="34" charset="0"/>
              </a:rPr>
              <a:t>Videos on YouTube: </a:t>
            </a:r>
            <a:r>
              <a:rPr lang="en-GB" altLang="en-US" sz="2000" smtClean="0">
                <a:solidFill>
                  <a:schemeClr val="accent2"/>
                </a:solidFill>
                <a:latin typeface="Calibri" pitchFamily="34" charset="0"/>
                <a:hlinkClick r:id="rId5"/>
              </a:rPr>
              <a:t>http://www.youtube.com/user/H2movesScandinavia</a:t>
            </a:r>
            <a:r>
              <a:rPr lang="en-GB" altLang="en-US" sz="2000" smtClean="0">
                <a:solidFill>
                  <a:schemeClr val="accent2"/>
                </a:solidFill>
                <a:latin typeface="Calibri" pitchFamily="34" charset="0"/>
              </a:rPr>
              <a:t> </a:t>
            </a:r>
          </a:p>
          <a:p>
            <a:pPr>
              <a:lnSpc>
                <a:spcPct val="80000"/>
              </a:lnSpc>
              <a:buClr>
                <a:schemeClr val="tx1"/>
              </a:buClr>
              <a:buFontTx/>
              <a:buChar char="•"/>
            </a:pPr>
            <a:endParaRPr lang="en-GB" altLang="en-US" sz="2000" smtClean="0">
              <a:solidFill>
                <a:schemeClr val="tx1"/>
              </a:solidFill>
              <a:latin typeface="Calibri" pitchFamily="34" charset="0"/>
            </a:endParaRPr>
          </a:p>
          <a:p>
            <a:pPr>
              <a:lnSpc>
                <a:spcPct val="80000"/>
              </a:lnSpc>
              <a:buClr>
                <a:schemeClr val="tx1"/>
              </a:buClr>
              <a:buFontTx/>
              <a:buChar char="•"/>
            </a:pPr>
            <a:r>
              <a:rPr lang="en-GB" altLang="en-US" sz="2000" smtClean="0">
                <a:solidFill>
                  <a:schemeClr val="tx1"/>
                </a:solidFill>
                <a:latin typeface="Calibri" pitchFamily="34" charset="0"/>
              </a:rPr>
              <a:t>Photos on Flickr: </a:t>
            </a:r>
            <a:r>
              <a:rPr lang="en-GB" altLang="en-US" sz="2000" smtClean="0">
                <a:solidFill>
                  <a:schemeClr val="accent2"/>
                </a:solidFill>
                <a:latin typeface="Calibri" pitchFamily="34" charset="0"/>
                <a:hlinkClick r:id="rId6"/>
              </a:rPr>
              <a:t>http://www.flickr.com/photos/h2moves_scandinavia</a:t>
            </a:r>
            <a:endParaRPr lang="en-GB" altLang="en-US" sz="2000" smtClean="0">
              <a:solidFill>
                <a:schemeClr val="accent2"/>
              </a:solidFill>
              <a:latin typeface="Calibri" pitchFamily="34" charset="0"/>
            </a:endParaRPr>
          </a:p>
          <a:p>
            <a:pPr>
              <a:lnSpc>
                <a:spcPct val="80000"/>
              </a:lnSpc>
              <a:buClr>
                <a:schemeClr val="tx1"/>
              </a:buClr>
              <a:buFontTx/>
              <a:buChar char="•"/>
            </a:pPr>
            <a:endParaRPr lang="en-GB" altLang="en-US" sz="2000" smtClean="0">
              <a:solidFill>
                <a:schemeClr val="tx1"/>
              </a:solidFill>
              <a:latin typeface="Calibri" pitchFamily="34" charset="0"/>
            </a:endParaRPr>
          </a:p>
          <a:p>
            <a:pPr>
              <a:lnSpc>
                <a:spcPct val="80000"/>
              </a:lnSpc>
              <a:buClr>
                <a:schemeClr val="tx1"/>
              </a:buClr>
              <a:buFontTx/>
              <a:buChar char="•"/>
            </a:pPr>
            <a:r>
              <a:rPr lang="en-GB" altLang="en-US" sz="2000" smtClean="0">
                <a:solidFill>
                  <a:schemeClr val="tx1"/>
                </a:solidFill>
                <a:latin typeface="Calibri" pitchFamily="34" charset="0"/>
              </a:rPr>
              <a:t>Facebook: </a:t>
            </a:r>
            <a:r>
              <a:rPr lang="en-GB" altLang="en-US" sz="2000" smtClean="0">
                <a:solidFill>
                  <a:schemeClr val="accent2"/>
                </a:solidFill>
                <a:latin typeface="Calibri" pitchFamily="34" charset="0"/>
                <a:hlinkClick r:id="rId7"/>
              </a:rPr>
              <a:t>http://www.facebook.com/H2movesScandinavia</a:t>
            </a:r>
            <a:r>
              <a:rPr lang="en-GB" altLang="en-US" sz="2000" smtClean="0">
                <a:solidFill>
                  <a:schemeClr val="accent2"/>
                </a:solidFill>
                <a:latin typeface="Calibri" pitchFamily="34" charset="0"/>
              </a:rPr>
              <a:t>  </a:t>
            </a:r>
          </a:p>
        </p:txBody>
      </p:sp>
      <p:sp>
        <p:nvSpPr>
          <p:cNvPr id="27652"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CF1E8C8A-F93B-410F-95CF-EC49C1CCFECB}" type="slidenum">
              <a:rPr lang="en-GB" altLang="en-US" smtClean="0">
                <a:solidFill>
                  <a:srgbClr val="898989"/>
                </a:solidFill>
                <a:latin typeface="Calibri" pitchFamily="34" charset="0"/>
              </a:rPr>
              <a:pPr/>
              <a:t>17</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3851275" y="44450"/>
            <a:ext cx="4789488" cy="795338"/>
          </a:xfrm>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a:t>
            </a:r>
            <a:br>
              <a:rPr lang="en-US" altLang="en-US" sz="2800" b="1" smtClean="0">
                <a:solidFill>
                  <a:srgbClr val="33CC33"/>
                </a:solidFill>
                <a:latin typeface="Calibri" pitchFamily="34" charset="0"/>
              </a:rPr>
            </a:br>
            <a:r>
              <a:rPr lang="en-US" altLang="en-US" sz="2000" b="1" i="1" smtClean="0">
                <a:solidFill>
                  <a:srgbClr val="33CC33"/>
                </a:solidFill>
                <a:latin typeface="Calibri" pitchFamily="34" charset="0"/>
              </a:rPr>
              <a:t>0. Project &amp; Partnership description</a:t>
            </a:r>
          </a:p>
        </p:txBody>
      </p:sp>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3038" y="3352800"/>
            <a:ext cx="6323012"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076700"/>
            <a:ext cx="2095500"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p:cNvSpPr>
          <p:nvPr/>
        </p:nvSpPr>
        <p:spPr bwMode="auto">
          <a:xfrm>
            <a:off x="395288" y="2276475"/>
            <a:ext cx="82296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defTabSz="457200" rtl="0" eaLnBrk="0" fontAlgn="base" hangingPunct="0">
              <a:spcBef>
                <a:spcPct val="20000"/>
              </a:spcBef>
              <a:spcAft>
                <a:spcPct val="0"/>
              </a:spcAft>
              <a:buClr>
                <a:srgbClr val="194C84"/>
              </a:buClr>
              <a:buFont typeface="Arial" charset="0"/>
              <a:buChar char="•"/>
              <a:defRPr sz="3200">
                <a:solidFill>
                  <a:srgbClr val="194C84"/>
                </a:solidFill>
                <a:latin typeface="+mn-lt"/>
                <a:ea typeface="+mn-ea"/>
                <a:cs typeface="+mn-cs"/>
              </a:defRPr>
            </a:lvl1pPr>
            <a:lvl2pPr marL="742950" indent="-285750" algn="l" defTabSz="457200" rtl="0" eaLnBrk="0" fontAlgn="base" hangingPunct="0">
              <a:spcBef>
                <a:spcPct val="20000"/>
              </a:spcBef>
              <a:spcAft>
                <a:spcPct val="0"/>
              </a:spcAft>
              <a:buClr>
                <a:srgbClr val="008000"/>
              </a:buClr>
              <a:buFont typeface="Arial" charset="0"/>
              <a:buChar char="–"/>
              <a:defRPr sz="2800">
                <a:solidFill>
                  <a:srgbClr val="008000"/>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mn-cs"/>
              </a:defRPr>
            </a:lvl9pPr>
          </a:lstStyle>
          <a:p>
            <a:pPr marL="457200" lvl="1" indent="0">
              <a:buClr>
                <a:schemeClr val="tx1"/>
              </a:buClr>
              <a:buFont typeface="Arial" charset="0"/>
              <a:buNone/>
              <a:defRPr/>
            </a:pPr>
            <a:r>
              <a:rPr lang="en-GB" sz="2000" b="1" kern="0" smtClean="0">
                <a:solidFill>
                  <a:schemeClr val="tx1"/>
                </a:solidFill>
                <a:latin typeface="Calibri" pitchFamily="34" charset="0"/>
              </a:rPr>
              <a:t>European Lighthouse Project for the Demonstration of Hydrogen Fuel Cell Vehicles and Refuelling Infrastructure in Scandinavia </a:t>
            </a:r>
            <a:br>
              <a:rPr lang="en-GB" sz="2000" b="1" kern="0" smtClean="0">
                <a:solidFill>
                  <a:schemeClr val="tx1"/>
                </a:solidFill>
                <a:latin typeface="Calibri" pitchFamily="34" charset="0"/>
              </a:rPr>
            </a:br>
            <a:r>
              <a:rPr lang="en-GB" sz="2000" b="1" kern="0" smtClean="0">
                <a:solidFill>
                  <a:schemeClr val="tx1"/>
                </a:solidFill>
                <a:latin typeface="Calibri" pitchFamily="34" charset="0"/>
              </a:rPr>
              <a:t>01/2010 – 12/2012</a:t>
            </a:r>
            <a:endParaRPr lang="en-GB" sz="2000" b="1" kern="0" dirty="0">
              <a:solidFill>
                <a:schemeClr val="tx1"/>
              </a:solidFill>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51275" y="44450"/>
            <a:ext cx="4789488" cy="795338"/>
          </a:xfrm>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a:t>
            </a:r>
            <a:r>
              <a:rPr lang="en-US" altLang="en-US" sz="2800" b="1" smtClean="0">
                <a:latin typeface="Arial Black" pitchFamily="34" charset="0"/>
              </a:rPr>
              <a:t/>
            </a:r>
            <a:br>
              <a:rPr lang="en-US" altLang="en-US" sz="2800" b="1" smtClean="0">
                <a:latin typeface="Arial Black" pitchFamily="34" charset="0"/>
              </a:rPr>
            </a:br>
            <a:r>
              <a:rPr lang="en-US" altLang="en-US" sz="2000" b="1" i="1" smtClean="0">
                <a:solidFill>
                  <a:srgbClr val="33CC33"/>
                </a:solidFill>
                <a:latin typeface="Calibri" pitchFamily="34" charset="0"/>
              </a:rPr>
              <a:t>1. Achievements overview</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284413"/>
            <a:ext cx="8212137" cy="409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Grafik 6"/>
          <p:cNvPicPr>
            <a:picLocks noChangeAspect="1"/>
          </p:cNvPicPr>
          <p:nvPr/>
        </p:nvPicPr>
        <p:blipFill rotWithShape="1">
          <a:blip r:embed="rId4"/>
          <a:srcRect/>
          <a:stretch/>
        </p:blipFill>
        <p:spPr>
          <a:xfrm>
            <a:off x="625475" y="1228725"/>
            <a:ext cx="1316038" cy="8763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 </a:t>
            </a:r>
            <a:br>
              <a:rPr lang="en-US" altLang="en-US" sz="2800" b="1" smtClean="0">
                <a:solidFill>
                  <a:srgbClr val="33CC33"/>
                </a:solidFill>
                <a:latin typeface="Calibri" pitchFamily="34" charset="0"/>
              </a:rPr>
            </a:br>
            <a:r>
              <a:rPr lang="en-US" altLang="en-US" sz="2000" b="1" i="1" smtClean="0">
                <a:solidFill>
                  <a:srgbClr val="33CC33"/>
                </a:solidFill>
                <a:latin typeface="Calibri" pitchFamily="34" charset="0"/>
              </a:rPr>
              <a:t>1. FCEVs in daily operation since 11/2011</a:t>
            </a:r>
          </a:p>
        </p:txBody>
      </p:sp>
      <p:sp>
        <p:nvSpPr>
          <p:cNvPr id="14339"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6E616C88-A7BD-4CD1-86C3-F756AE6869ED}" type="slidenum">
              <a:rPr lang="en-GB" altLang="en-US" smtClean="0">
                <a:solidFill>
                  <a:srgbClr val="898989"/>
                </a:solidFill>
                <a:latin typeface="Calibri" pitchFamily="34" charset="0"/>
              </a:rPr>
              <a:pPr/>
              <a:t>4</a:t>
            </a:fld>
            <a:endParaRPr lang="en-GB" altLang="en-US" smtClean="0">
              <a:solidFill>
                <a:srgbClr val="898989"/>
              </a:solidFill>
              <a:latin typeface="Calibri" pitchFamily="34" charset="0"/>
            </a:endParaRPr>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963" y="1911350"/>
            <a:ext cx="6696075" cy="424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1" name="Textfeld 6"/>
          <p:cNvSpPr txBox="1">
            <a:spLocks noChangeArrowheads="1"/>
          </p:cNvSpPr>
          <p:nvPr/>
        </p:nvSpPr>
        <p:spPr bwMode="auto">
          <a:xfrm>
            <a:off x="6524625" y="6110288"/>
            <a:ext cx="13954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de-DE" altLang="en-US" sz="1000">
                <a:solidFill>
                  <a:srgbClr val="595959"/>
                </a:solidFill>
                <a:latin typeface="TheSansOffice" pitchFamily="34" charset="0"/>
              </a:rPr>
              <a:t>* about 1kg</a:t>
            </a:r>
            <a:r>
              <a:rPr lang="de-DE" altLang="en-US" sz="1000" baseline="-25000">
                <a:solidFill>
                  <a:srgbClr val="595959"/>
                </a:solidFill>
                <a:latin typeface="TheSansOffice" pitchFamily="34" charset="0"/>
              </a:rPr>
              <a:t>H2</a:t>
            </a:r>
            <a:r>
              <a:rPr lang="de-DE" altLang="en-US" sz="1000">
                <a:solidFill>
                  <a:srgbClr val="595959"/>
                </a:solidFill>
                <a:latin typeface="TheSansOffice" pitchFamily="34" charset="0"/>
              </a:rPr>
              <a:t>/100 km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dirty="0" smtClean="0">
                <a:solidFill>
                  <a:srgbClr val="33CC33"/>
                </a:solidFill>
                <a:latin typeface="Calibri" pitchFamily="34" charset="0"/>
              </a:rPr>
              <a:t>H2moves Scandinavia </a:t>
            </a:r>
            <a:br>
              <a:rPr lang="en-US" altLang="en-US" sz="2800" b="1" dirty="0" smtClean="0">
                <a:solidFill>
                  <a:srgbClr val="33CC33"/>
                </a:solidFill>
                <a:latin typeface="Calibri" pitchFamily="34" charset="0"/>
              </a:rPr>
            </a:br>
            <a:r>
              <a:rPr lang="en-US" altLang="en-US" sz="2000" b="1" i="1" dirty="0" smtClean="0">
                <a:solidFill>
                  <a:srgbClr val="33CC33"/>
                </a:solidFill>
                <a:latin typeface="Calibri" pitchFamily="34" charset="0"/>
              </a:rPr>
              <a:t>1. FCEV and HRS demonstration results</a:t>
            </a:r>
          </a:p>
        </p:txBody>
      </p:sp>
      <p:sp>
        <p:nvSpPr>
          <p:cNvPr id="15363"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B0377CFC-A64B-417E-81D9-1F996868F67B}" type="slidenum">
              <a:rPr lang="en-GB" altLang="en-US" smtClean="0">
                <a:solidFill>
                  <a:srgbClr val="898989"/>
                </a:solidFill>
                <a:latin typeface="Calibri" pitchFamily="34" charset="0"/>
              </a:rPr>
              <a:pPr/>
              <a:t>5</a:t>
            </a:fld>
            <a:endParaRPr lang="en-GB" altLang="en-US" smtClean="0">
              <a:solidFill>
                <a:srgbClr val="898989"/>
              </a:solidFill>
              <a:latin typeface="Calibri" pitchFamily="34" charset="0"/>
            </a:endParaRPr>
          </a:p>
        </p:txBody>
      </p:sp>
      <p:sp>
        <p:nvSpPr>
          <p:cNvPr id="11" name="Textfeld 10"/>
          <p:cNvSpPr txBox="1">
            <a:spLocks noChangeArrowheads="1"/>
          </p:cNvSpPr>
          <p:nvPr/>
        </p:nvSpPr>
        <p:spPr bwMode="auto">
          <a:xfrm>
            <a:off x="4500563" y="3367088"/>
            <a:ext cx="3455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GB" altLang="en-US" sz="1200">
                <a:solidFill>
                  <a:srgbClr val="595959"/>
                </a:solidFill>
                <a:latin typeface="TheSansOffice" pitchFamily="34" charset="0"/>
              </a:rPr>
              <a:t>Decreasing range anxiety: </a:t>
            </a:r>
            <a:br>
              <a:rPr lang="en-GB" altLang="en-US" sz="1200">
                <a:solidFill>
                  <a:srgbClr val="595959"/>
                </a:solidFill>
                <a:latin typeface="TheSansOffice" pitchFamily="34" charset="0"/>
              </a:rPr>
            </a:br>
            <a:r>
              <a:rPr lang="en-GB" altLang="en-US" sz="1200">
                <a:solidFill>
                  <a:srgbClr val="595959"/>
                </a:solidFill>
                <a:latin typeface="TheSansOffice" pitchFamily="34" charset="0"/>
              </a:rPr>
              <a:t>128 km </a:t>
            </a:r>
            <a:r>
              <a:rPr lang="en-GB" altLang="en-US" sz="1200">
                <a:solidFill>
                  <a:srgbClr val="595959"/>
                </a:solidFill>
                <a:latin typeface="TheSansOffice" pitchFamily="34" charset="0"/>
                <a:sym typeface="Wingdings" pitchFamily="2" charset="2"/>
              </a:rPr>
              <a:t> 160 - 180 km</a:t>
            </a:r>
            <a:endParaRPr lang="en-GB" altLang="en-US" sz="1200">
              <a:solidFill>
                <a:srgbClr val="595959"/>
              </a:solidFill>
              <a:latin typeface="TheSansOffice" pitchFamily="34" charset="0"/>
            </a:endParaRPr>
          </a:p>
        </p:txBody>
      </p:sp>
      <p:sp>
        <p:nvSpPr>
          <p:cNvPr id="15365" name="Textfeld 11"/>
          <p:cNvSpPr txBox="1">
            <a:spLocks noChangeArrowheads="1"/>
          </p:cNvSpPr>
          <p:nvPr/>
        </p:nvSpPr>
        <p:spPr bwMode="auto">
          <a:xfrm>
            <a:off x="611188" y="3367088"/>
            <a:ext cx="3609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US" altLang="en-US" sz="1200">
                <a:solidFill>
                  <a:srgbClr val="595959"/>
                </a:solidFill>
                <a:latin typeface="TheSansOffice" pitchFamily="34" charset="0"/>
              </a:rPr>
              <a:t>FCEVs drove around the world more than five times. Savings of about 24.5 tons CO2 equivalent.</a:t>
            </a:r>
          </a:p>
        </p:txBody>
      </p:sp>
      <p:sp>
        <p:nvSpPr>
          <p:cNvPr id="15366" name="Textfeld 12"/>
          <p:cNvSpPr txBox="1">
            <a:spLocks noChangeArrowheads="1"/>
          </p:cNvSpPr>
          <p:nvPr/>
        </p:nvSpPr>
        <p:spPr bwMode="auto">
          <a:xfrm>
            <a:off x="611188" y="5707063"/>
            <a:ext cx="34559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GB" altLang="en-US" sz="1200">
                <a:solidFill>
                  <a:srgbClr val="595959"/>
                </a:solidFill>
                <a:latin typeface="TheSansOffice" pitchFamily="34" charset="0"/>
              </a:rPr>
              <a:t>Excellent performance: 98% overall availability.</a:t>
            </a:r>
          </a:p>
        </p:txBody>
      </p:sp>
      <p:pic>
        <p:nvPicPr>
          <p:cNvPr id="153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 y="1543050"/>
            <a:ext cx="3463925"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75" y="3900488"/>
            <a:ext cx="3463925"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43050"/>
            <a:ext cx="3457575"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3588" y="3895725"/>
            <a:ext cx="3438525"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feld 18"/>
          <p:cNvSpPr txBox="1">
            <a:spLocks noChangeArrowheads="1"/>
          </p:cNvSpPr>
          <p:nvPr/>
        </p:nvSpPr>
        <p:spPr bwMode="auto">
          <a:xfrm>
            <a:off x="4500563" y="56896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en-US" altLang="en-US" sz="1200">
                <a:solidFill>
                  <a:srgbClr val="595959"/>
                </a:solidFill>
                <a:latin typeface="TheSansOffice" pitchFamily="34" charset="0"/>
              </a:rPr>
              <a:t>Downtime due to compressor failure. Overall 79 % availability between 1.1.2012 – 31.12.2012. </a:t>
            </a:r>
            <a:endParaRPr lang="en-GB" altLang="en-US" sz="1200">
              <a:solidFill>
                <a:srgbClr val="595959"/>
              </a:solidFill>
              <a:latin typeface="TheSansOffic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 </a:t>
            </a:r>
            <a:br>
              <a:rPr lang="en-US" altLang="en-US" sz="2800" b="1" smtClean="0">
                <a:solidFill>
                  <a:srgbClr val="33CC33"/>
                </a:solidFill>
                <a:latin typeface="Calibri" pitchFamily="34" charset="0"/>
              </a:rPr>
            </a:br>
            <a:r>
              <a:rPr lang="en-US" altLang="en-US" sz="2000" b="1" i="1" smtClean="0">
                <a:solidFill>
                  <a:srgbClr val="33CC33"/>
                </a:solidFill>
                <a:latin typeface="Calibri" pitchFamily="34" charset="0"/>
              </a:rPr>
              <a:t>1. Public events to gain customer acceptance</a:t>
            </a:r>
          </a:p>
        </p:txBody>
      </p:sp>
      <p:sp>
        <p:nvSpPr>
          <p:cNvPr id="16387"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59814A82-6E7D-42A0-B059-014821963298}" type="slidenum">
              <a:rPr lang="en-GB" altLang="en-US" smtClean="0">
                <a:solidFill>
                  <a:srgbClr val="898989"/>
                </a:solidFill>
                <a:latin typeface="Calibri" pitchFamily="34" charset="0"/>
              </a:rPr>
              <a:pPr/>
              <a:t>6</a:t>
            </a:fld>
            <a:endParaRPr lang="en-GB" altLang="en-US" smtClean="0">
              <a:solidFill>
                <a:srgbClr val="898989"/>
              </a:solidFill>
              <a:latin typeface="Calibri" pitchFamily="34" charset="0"/>
            </a:endParaRP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688" y="1698625"/>
            <a:ext cx="8139112"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 </a:t>
            </a:r>
            <a:br>
              <a:rPr lang="en-US" altLang="en-US" sz="2800" b="1" smtClean="0">
                <a:solidFill>
                  <a:srgbClr val="33CC33"/>
                </a:solidFill>
                <a:latin typeface="Calibri" pitchFamily="34" charset="0"/>
              </a:rPr>
            </a:br>
            <a:r>
              <a:rPr lang="en-US" altLang="en-US" sz="2000" b="1" i="1" smtClean="0">
                <a:solidFill>
                  <a:srgbClr val="33CC33"/>
                </a:solidFill>
                <a:latin typeface="Calibri" pitchFamily="34" charset="0"/>
              </a:rPr>
              <a:t>1. EU Road Tour to gain customer acceptance</a:t>
            </a:r>
          </a:p>
        </p:txBody>
      </p:sp>
      <p:sp>
        <p:nvSpPr>
          <p:cNvPr id="17411"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D3162114-7362-48C7-A958-1B9DEBFC4054}" type="slidenum">
              <a:rPr lang="en-GB" altLang="en-US" smtClean="0">
                <a:solidFill>
                  <a:srgbClr val="898989"/>
                </a:solidFill>
                <a:latin typeface="Calibri" pitchFamily="34" charset="0"/>
              </a:rPr>
              <a:pPr/>
              <a:t>7</a:t>
            </a:fld>
            <a:endParaRPr lang="en-GB" altLang="en-US" smtClean="0">
              <a:solidFill>
                <a:srgbClr val="898989"/>
              </a:solidFill>
              <a:latin typeface="Calibri" pitchFamily="34" charset="0"/>
            </a:endParaRPr>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63" y="1819275"/>
            <a:ext cx="7545387"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Grafik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304800"/>
            <a:ext cx="3325812"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 </a:t>
            </a:r>
            <a:br>
              <a:rPr lang="en-US" altLang="en-US" sz="2800" b="1" smtClean="0">
                <a:solidFill>
                  <a:srgbClr val="33CC33"/>
                </a:solidFill>
                <a:latin typeface="Calibri" pitchFamily="34" charset="0"/>
              </a:rPr>
            </a:br>
            <a:r>
              <a:rPr lang="en-US" altLang="en-US" sz="2000" b="1" i="1" smtClean="0">
                <a:solidFill>
                  <a:srgbClr val="33CC33"/>
                </a:solidFill>
                <a:latin typeface="Calibri" pitchFamily="34" charset="0"/>
              </a:rPr>
              <a:t>1. European Hydrogen Road Tour 2012</a:t>
            </a:r>
          </a:p>
        </p:txBody>
      </p:sp>
      <p:sp>
        <p:nvSpPr>
          <p:cNvPr id="18435"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EFEA25C7-FF6A-4264-A778-CB0BF91D1BB0}" type="slidenum">
              <a:rPr lang="en-GB" altLang="en-US" smtClean="0">
                <a:solidFill>
                  <a:srgbClr val="898989"/>
                </a:solidFill>
                <a:latin typeface="Calibri" pitchFamily="34" charset="0"/>
              </a:rPr>
              <a:pPr/>
              <a:t>8</a:t>
            </a:fld>
            <a:endParaRPr lang="en-GB" altLang="en-US" smtClean="0">
              <a:solidFill>
                <a:srgbClr val="898989"/>
              </a:solidFill>
              <a:latin typeface="Calibri" pitchFamily="34" charset="0"/>
            </a:endParaRPr>
          </a:p>
        </p:txBody>
      </p:sp>
      <p:graphicFrame>
        <p:nvGraphicFramePr>
          <p:cNvPr id="4" name="Tabelle 3"/>
          <p:cNvGraphicFramePr>
            <a:graphicFrameLocks noGrp="1"/>
          </p:cNvGraphicFramePr>
          <p:nvPr/>
        </p:nvGraphicFramePr>
        <p:xfrm>
          <a:off x="513286" y="1235182"/>
          <a:ext cx="6634273" cy="4691807"/>
        </p:xfrm>
        <a:graphic>
          <a:graphicData uri="http://schemas.openxmlformats.org/drawingml/2006/table">
            <a:tbl>
              <a:tblPr firstRow="1" firstCol="1" bandRow="1">
                <a:tableStyleId>{5C22544A-7EE6-4342-B048-85BDC9FD1C3A}</a:tableStyleId>
              </a:tblPr>
              <a:tblGrid>
                <a:gridCol w="1191426"/>
                <a:gridCol w="607142"/>
                <a:gridCol w="607856"/>
                <a:gridCol w="607142"/>
                <a:gridCol w="607856"/>
                <a:gridCol w="505714"/>
                <a:gridCol w="506427"/>
                <a:gridCol w="506427"/>
                <a:gridCol w="506427"/>
                <a:gridCol w="505714"/>
                <a:gridCol w="482142"/>
              </a:tblGrid>
              <a:tr h="889224">
                <a:tc>
                  <a:txBody>
                    <a:bodyPr/>
                    <a:lstStyle/>
                    <a:p>
                      <a:pPr algn="just">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marL="71755" marR="71755" algn="just">
                        <a:lnSpc>
                          <a:spcPct val="130000"/>
                        </a:lnSpc>
                        <a:spcBef>
                          <a:spcPts val="300"/>
                        </a:spcBef>
                        <a:spcAft>
                          <a:spcPts val="300"/>
                        </a:spcAft>
                      </a:pPr>
                      <a:r>
                        <a:rPr lang="en-GB" sz="700">
                          <a:effectLst/>
                        </a:rPr>
                        <a:t>Hamburg</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Hannover</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Bolzano</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Paris</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Cardiff</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Bristol</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Swindon</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London</a:t>
                      </a:r>
                      <a:endParaRPr lang="de-DE" sz="1100">
                        <a:effectLst/>
                        <a:latin typeface="Arial"/>
                        <a:ea typeface="Times New Roman"/>
                        <a:cs typeface="Times New Roman"/>
                      </a:endParaRPr>
                    </a:p>
                  </a:txBody>
                  <a:tcPr marL="62137" marR="62137" marT="0" marB="0" vert="vert270"/>
                </a:tc>
                <a:tc>
                  <a:txBody>
                    <a:bodyPr/>
                    <a:lstStyle/>
                    <a:p>
                      <a:pPr marL="71755" marR="71755" algn="just">
                        <a:lnSpc>
                          <a:spcPct val="130000"/>
                        </a:lnSpc>
                        <a:spcBef>
                          <a:spcPts val="300"/>
                        </a:spcBef>
                        <a:spcAft>
                          <a:spcPts val="300"/>
                        </a:spcAft>
                      </a:pPr>
                      <a:r>
                        <a:rPr lang="en-GB" sz="700">
                          <a:effectLst/>
                        </a:rPr>
                        <a:t>Copenhagen</a:t>
                      </a:r>
                      <a:endParaRPr lang="de-DE" sz="1100">
                        <a:effectLst/>
                        <a:latin typeface="Arial"/>
                        <a:ea typeface="Times New Roman"/>
                        <a:cs typeface="Times New Roman"/>
                      </a:endParaRPr>
                    </a:p>
                  </a:txBody>
                  <a:tcPr marL="62137" marR="62137" marT="0" marB="0" vert="vert270"/>
                </a:tc>
                <a:tc>
                  <a:txBody>
                    <a:bodyPr/>
                    <a:lstStyle/>
                    <a:p>
                      <a:pPr algn="ctr">
                        <a:lnSpc>
                          <a:spcPct val="130000"/>
                        </a:lnSpc>
                        <a:spcBef>
                          <a:spcPts val="300"/>
                        </a:spcBef>
                        <a:spcAft>
                          <a:spcPts val="300"/>
                        </a:spcAft>
                      </a:pPr>
                      <a:r>
                        <a:rPr lang="en-GB" sz="700">
                          <a:effectLst/>
                        </a:rPr>
                        <a:t>Total</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Workshop</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8</a:t>
                      </a:r>
                      <a:endParaRPr lang="de-DE" sz="1100">
                        <a:effectLst/>
                        <a:latin typeface="Arial"/>
                        <a:ea typeface="Times New Roman"/>
                        <a:cs typeface="Times New Roman"/>
                      </a:endParaRPr>
                    </a:p>
                  </a:txBody>
                  <a:tcPr marL="62137" marR="62137" marT="0" marB="0"/>
                </a:tc>
              </a:tr>
              <a:tr h="990912">
                <a:tc>
                  <a:txBody>
                    <a:bodyPr/>
                    <a:lstStyle/>
                    <a:p>
                      <a:pPr algn="l">
                        <a:lnSpc>
                          <a:spcPct val="130000"/>
                        </a:lnSpc>
                        <a:spcBef>
                          <a:spcPts val="300"/>
                        </a:spcBef>
                        <a:spcAft>
                          <a:spcPts val="300"/>
                        </a:spcAft>
                      </a:pPr>
                      <a:r>
                        <a:rPr lang="en-GB" sz="700">
                          <a:effectLst/>
                        </a:rPr>
                        <a:t>Participants:</a:t>
                      </a:r>
                      <a:endParaRPr lang="de-DE" sz="1100">
                        <a:effectLst/>
                      </a:endParaRPr>
                    </a:p>
                    <a:p>
                      <a:pPr algn="l">
                        <a:lnSpc>
                          <a:spcPct val="130000"/>
                        </a:lnSpc>
                        <a:spcBef>
                          <a:spcPts val="300"/>
                        </a:spcBef>
                        <a:spcAft>
                          <a:spcPts val="300"/>
                        </a:spcAft>
                      </a:pPr>
                      <a:r>
                        <a:rPr lang="en-GB" sz="700">
                          <a:effectLst/>
                        </a:rPr>
                        <a:t>VIP event</a:t>
                      </a:r>
                      <a:endParaRPr lang="de-DE" sz="1100">
                        <a:effectLst/>
                      </a:endParaRPr>
                    </a:p>
                    <a:p>
                      <a:pPr algn="l">
                        <a:lnSpc>
                          <a:spcPct val="130000"/>
                        </a:lnSpc>
                        <a:spcBef>
                          <a:spcPts val="300"/>
                        </a:spcBef>
                        <a:spcAft>
                          <a:spcPts val="300"/>
                        </a:spcAft>
                      </a:pPr>
                      <a:r>
                        <a:rPr lang="en-GB" sz="700">
                          <a:effectLst/>
                        </a:rPr>
                        <a:t>Public event</a:t>
                      </a:r>
                      <a:endParaRPr lang="de-DE" sz="1100">
                        <a:effectLst/>
                      </a:endParaRPr>
                    </a:p>
                    <a:p>
                      <a:pPr algn="l">
                        <a:lnSpc>
                          <a:spcPct val="130000"/>
                        </a:lnSpc>
                        <a:spcBef>
                          <a:spcPts val="300"/>
                        </a:spcBef>
                        <a:spcAft>
                          <a:spcPts val="300"/>
                        </a:spcAft>
                      </a:pPr>
                      <a:r>
                        <a:rPr lang="en-GB" sz="700">
                          <a:effectLst/>
                        </a:rPr>
                        <a:t>Total</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40</a:t>
                      </a:r>
                      <a:endParaRPr lang="de-DE" sz="1100">
                        <a:effectLst/>
                      </a:endParaRPr>
                    </a:p>
                    <a:p>
                      <a:pPr algn="ctr">
                        <a:lnSpc>
                          <a:spcPct val="130000"/>
                        </a:lnSpc>
                        <a:spcBef>
                          <a:spcPts val="300"/>
                        </a:spcBef>
                        <a:spcAft>
                          <a:spcPts val="300"/>
                        </a:spcAft>
                      </a:pPr>
                      <a:r>
                        <a:rPr lang="en-GB" sz="700">
                          <a:effectLst/>
                        </a:rPr>
                        <a:t>130</a:t>
                      </a:r>
                      <a:endParaRPr lang="de-DE" sz="1100">
                        <a:effectLst/>
                      </a:endParaRPr>
                    </a:p>
                    <a:p>
                      <a:pPr algn="ctr">
                        <a:lnSpc>
                          <a:spcPct val="130000"/>
                        </a:lnSpc>
                        <a:spcBef>
                          <a:spcPts val="300"/>
                        </a:spcBef>
                        <a:spcAft>
                          <a:spcPts val="300"/>
                        </a:spcAft>
                      </a:pPr>
                      <a:r>
                        <a:rPr lang="en-GB" sz="700">
                          <a:effectLst/>
                        </a:rPr>
                        <a:t>170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80</a:t>
                      </a:r>
                      <a:endParaRPr lang="de-DE" sz="1100">
                        <a:effectLst/>
                      </a:endParaRPr>
                    </a:p>
                    <a:p>
                      <a:pPr algn="ctr">
                        <a:lnSpc>
                          <a:spcPct val="130000"/>
                        </a:lnSpc>
                        <a:spcBef>
                          <a:spcPts val="300"/>
                        </a:spcBef>
                        <a:spcAft>
                          <a:spcPts val="300"/>
                        </a:spcAft>
                      </a:pPr>
                      <a:r>
                        <a:rPr lang="en-GB" sz="700">
                          <a:effectLst/>
                        </a:rPr>
                        <a:t>-</a:t>
                      </a:r>
                      <a:endParaRPr lang="de-DE" sz="1100">
                        <a:effectLst/>
                      </a:endParaRPr>
                    </a:p>
                    <a:p>
                      <a:pPr algn="ctr">
                        <a:lnSpc>
                          <a:spcPct val="130000"/>
                        </a:lnSpc>
                        <a:spcBef>
                          <a:spcPts val="300"/>
                        </a:spcBef>
                        <a:spcAft>
                          <a:spcPts val="300"/>
                        </a:spcAft>
                      </a:pPr>
                      <a:r>
                        <a:rPr lang="en-GB" sz="700">
                          <a:effectLst/>
                        </a:rPr>
                        <a:t>80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140</a:t>
                      </a:r>
                      <a:endParaRPr lang="de-DE" sz="1100">
                        <a:effectLst/>
                      </a:endParaRPr>
                    </a:p>
                    <a:p>
                      <a:pPr algn="ctr">
                        <a:lnSpc>
                          <a:spcPct val="130000"/>
                        </a:lnSpc>
                        <a:spcBef>
                          <a:spcPts val="300"/>
                        </a:spcBef>
                        <a:spcAft>
                          <a:spcPts val="300"/>
                        </a:spcAft>
                      </a:pPr>
                      <a:r>
                        <a:rPr lang="en-GB" sz="700">
                          <a:effectLst/>
                        </a:rPr>
                        <a:t>900</a:t>
                      </a:r>
                      <a:endParaRPr lang="de-DE" sz="1100">
                        <a:effectLst/>
                      </a:endParaRPr>
                    </a:p>
                    <a:p>
                      <a:pPr algn="ctr">
                        <a:lnSpc>
                          <a:spcPct val="130000"/>
                        </a:lnSpc>
                        <a:spcBef>
                          <a:spcPts val="300"/>
                        </a:spcBef>
                        <a:spcAft>
                          <a:spcPts val="300"/>
                        </a:spcAft>
                      </a:pPr>
                      <a:r>
                        <a:rPr lang="en-GB" sz="700">
                          <a:effectLst/>
                        </a:rPr>
                        <a:t>1040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40</a:t>
                      </a:r>
                      <a:endParaRPr lang="de-DE" sz="1100">
                        <a:effectLst/>
                      </a:endParaRPr>
                    </a:p>
                    <a:p>
                      <a:pPr algn="ctr">
                        <a:lnSpc>
                          <a:spcPct val="130000"/>
                        </a:lnSpc>
                        <a:spcBef>
                          <a:spcPts val="300"/>
                        </a:spcBef>
                        <a:spcAft>
                          <a:spcPts val="300"/>
                        </a:spcAft>
                      </a:pPr>
                      <a:r>
                        <a:rPr lang="en-GB" sz="700">
                          <a:effectLst/>
                        </a:rPr>
                        <a:t>850</a:t>
                      </a:r>
                      <a:endParaRPr lang="de-DE" sz="1100">
                        <a:effectLst/>
                      </a:endParaRPr>
                    </a:p>
                    <a:p>
                      <a:pPr algn="ctr">
                        <a:lnSpc>
                          <a:spcPct val="130000"/>
                        </a:lnSpc>
                        <a:spcBef>
                          <a:spcPts val="300"/>
                        </a:spcBef>
                        <a:spcAft>
                          <a:spcPts val="300"/>
                        </a:spcAft>
                      </a:pPr>
                      <a:r>
                        <a:rPr lang="en-GB" sz="700">
                          <a:effectLst/>
                        </a:rPr>
                        <a:t>890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50</a:t>
                      </a:r>
                      <a:endParaRPr lang="de-DE" sz="1100">
                        <a:effectLst/>
                      </a:endParaRPr>
                    </a:p>
                    <a:p>
                      <a:pPr algn="ctr">
                        <a:lnSpc>
                          <a:spcPct val="130000"/>
                        </a:lnSpc>
                        <a:spcBef>
                          <a:spcPts val="300"/>
                        </a:spcBef>
                        <a:spcAft>
                          <a:spcPts val="300"/>
                        </a:spcAft>
                      </a:pPr>
                      <a:r>
                        <a:rPr lang="en-GB" sz="700">
                          <a:effectLst/>
                        </a:rPr>
                        <a:t>100</a:t>
                      </a:r>
                      <a:endParaRPr lang="de-DE" sz="1100">
                        <a:effectLst/>
                      </a:endParaRPr>
                    </a:p>
                    <a:p>
                      <a:pPr algn="ctr">
                        <a:lnSpc>
                          <a:spcPct val="130000"/>
                        </a:lnSpc>
                        <a:spcBef>
                          <a:spcPts val="300"/>
                        </a:spcBef>
                        <a:spcAft>
                          <a:spcPts val="300"/>
                        </a:spcAft>
                      </a:pPr>
                      <a:r>
                        <a:rPr lang="en-GB" sz="700">
                          <a:effectLst/>
                        </a:rPr>
                        <a:t>150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20</a:t>
                      </a:r>
                      <a:endParaRPr lang="de-DE" sz="1100">
                        <a:effectLst/>
                      </a:endParaRPr>
                    </a:p>
                    <a:p>
                      <a:pPr algn="ctr">
                        <a:lnSpc>
                          <a:spcPct val="130000"/>
                        </a:lnSpc>
                        <a:spcBef>
                          <a:spcPts val="300"/>
                        </a:spcBef>
                        <a:spcAft>
                          <a:spcPts val="300"/>
                        </a:spcAft>
                      </a:pPr>
                      <a:r>
                        <a:rPr lang="en-GB" sz="700">
                          <a:effectLst/>
                        </a:rPr>
                        <a:t>-</a:t>
                      </a:r>
                      <a:endParaRPr lang="de-DE" sz="1100">
                        <a:effectLst/>
                      </a:endParaRPr>
                    </a:p>
                    <a:p>
                      <a:pPr algn="ctr">
                        <a:lnSpc>
                          <a:spcPct val="130000"/>
                        </a:lnSpc>
                        <a:spcBef>
                          <a:spcPts val="300"/>
                        </a:spcBef>
                        <a:spcAft>
                          <a:spcPts val="300"/>
                        </a:spcAft>
                      </a:pPr>
                      <a:r>
                        <a:rPr lang="en-GB" sz="700">
                          <a:effectLst/>
                        </a:rPr>
                        <a:t>20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50</a:t>
                      </a:r>
                      <a:endParaRPr lang="de-DE" sz="1100">
                        <a:effectLst/>
                      </a:endParaRPr>
                    </a:p>
                    <a:p>
                      <a:pPr algn="ctr">
                        <a:lnSpc>
                          <a:spcPct val="130000"/>
                        </a:lnSpc>
                        <a:spcBef>
                          <a:spcPts val="300"/>
                        </a:spcBef>
                        <a:spcAft>
                          <a:spcPts val="300"/>
                        </a:spcAft>
                      </a:pPr>
                      <a:r>
                        <a:rPr lang="en-GB" sz="700">
                          <a:effectLst/>
                        </a:rPr>
                        <a:t>150</a:t>
                      </a:r>
                      <a:endParaRPr lang="de-DE" sz="1100">
                        <a:effectLst/>
                      </a:endParaRPr>
                    </a:p>
                    <a:p>
                      <a:pPr algn="ctr">
                        <a:lnSpc>
                          <a:spcPct val="130000"/>
                        </a:lnSpc>
                        <a:spcBef>
                          <a:spcPts val="300"/>
                        </a:spcBef>
                        <a:spcAft>
                          <a:spcPts val="300"/>
                        </a:spcAft>
                      </a:pPr>
                      <a:r>
                        <a:rPr lang="en-GB" sz="700">
                          <a:effectLst/>
                        </a:rPr>
                        <a:t>200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50</a:t>
                      </a:r>
                      <a:endParaRPr lang="de-DE" sz="1100">
                        <a:effectLst/>
                      </a:endParaRPr>
                    </a:p>
                    <a:p>
                      <a:pPr algn="ctr">
                        <a:lnSpc>
                          <a:spcPct val="130000"/>
                        </a:lnSpc>
                        <a:spcBef>
                          <a:spcPts val="300"/>
                        </a:spcBef>
                        <a:spcAft>
                          <a:spcPts val="300"/>
                        </a:spcAft>
                      </a:pPr>
                      <a:r>
                        <a:rPr lang="en-GB" sz="700">
                          <a:effectLst/>
                        </a:rPr>
                        <a:t>200</a:t>
                      </a:r>
                      <a:endParaRPr lang="de-DE" sz="1100">
                        <a:effectLst/>
                      </a:endParaRPr>
                    </a:p>
                    <a:p>
                      <a:pPr algn="ctr">
                        <a:lnSpc>
                          <a:spcPct val="130000"/>
                        </a:lnSpc>
                        <a:spcBef>
                          <a:spcPts val="300"/>
                        </a:spcBef>
                        <a:spcAft>
                          <a:spcPts val="300"/>
                        </a:spcAft>
                      </a:pPr>
                      <a:r>
                        <a:rPr lang="en-GB" sz="700">
                          <a:effectLst/>
                        </a:rPr>
                        <a:t>250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140</a:t>
                      </a:r>
                      <a:endParaRPr lang="de-DE" sz="1100">
                        <a:effectLst/>
                      </a:endParaRPr>
                    </a:p>
                    <a:p>
                      <a:pPr algn="ctr">
                        <a:lnSpc>
                          <a:spcPct val="130000"/>
                        </a:lnSpc>
                        <a:spcBef>
                          <a:spcPts val="300"/>
                        </a:spcBef>
                        <a:spcAft>
                          <a:spcPts val="300"/>
                        </a:spcAft>
                      </a:pPr>
                      <a:r>
                        <a:rPr lang="en-GB" sz="700">
                          <a:effectLst/>
                        </a:rPr>
                        <a:t>110</a:t>
                      </a:r>
                      <a:endParaRPr lang="de-DE" sz="1100">
                        <a:effectLst/>
                      </a:endParaRPr>
                    </a:p>
                    <a:p>
                      <a:pPr algn="ctr">
                        <a:lnSpc>
                          <a:spcPct val="130000"/>
                        </a:lnSpc>
                        <a:spcBef>
                          <a:spcPts val="300"/>
                        </a:spcBef>
                        <a:spcAft>
                          <a:spcPts val="300"/>
                        </a:spcAft>
                      </a:pPr>
                      <a:r>
                        <a:rPr lang="en-GB" sz="700">
                          <a:effectLst/>
                        </a:rPr>
                        <a:t>250</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610</a:t>
                      </a:r>
                      <a:endParaRPr lang="de-DE" sz="1100">
                        <a:effectLst/>
                      </a:endParaRPr>
                    </a:p>
                    <a:p>
                      <a:pPr algn="ctr">
                        <a:lnSpc>
                          <a:spcPct val="130000"/>
                        </a:lnSpc>
                        <a:spcBef>
                          <a:spcPts val="300"/>
                        </a:spcBef>
                        <a:spcAft>
                          <a:spcPts val="300"/>
                        </a:spcAft>
                      </a:pPr>
                      <a:r>
                        <a:rPr lang="en-GB" sz="700">
                          <a:effectLst/>
                        </a:rPr>
                        <a:t>2440</a:t>
                      </a:r>
                      <a:endParaRPr lang="de-DE" sz="1100">
                        <a:effectLst/>
                      </a:endParaRPr>
                    </a:p>
                    <a:p>
                      <a:pPr algn="ctr">
                        <a:lnSpc>
                          <a:spcPct val="130000"/>
                        </a:lnSpc>
                        <a:spcBef>
                          <a:spcPts val="300"/>
                        </a:spcBef>
                        <a:spcAft>
                          <a:spcPts val="300"/>
                        </a:spcAft>
                      </a:pPr>
                      <a:r>
                        <a:rPr lang="en-GB" sz="700">
                          <a:effectLst/>
                        </a:rPr>
                        <a:t>3050</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Panel discussion</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7</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VIP testdrive</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9</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Testdrive</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9</a:t>
                      </a:r>
                      <a:endParaRPr lang="de-DE" sz="1100">
                        <a:effectLst/>
                        <a:latin typeface="Arial"/>
                        <a:ea typeface="Times New Roman"/>
                        <a:cs typeface="Times New Roman"/>
                      </a:endParaRPr>
                    </a:p>
                  </a:txBody>
                  <a:tcPr marL="62137" marR="62137" marT="0" marB="0"/>
                </a:tc>
              </a:tr>
              <a:tr h="990912">
                <a:tc>
                  <a:txBody>
                    <a:bodyPr/>
                    <a:lstStyle/>
                    <a:p>
                      <a:pPr algn="l">
                        <a:lnSpc>
                          <a:spcPct val="130000"/>
                        </a:lnSpc>
                        <a:spcBef>
                          <a:spcPts val="300"/>
                        </a:spcBef>
                        <a:spcAft>
                          <a:spcPts val="300"/>
                        </a:spcAft>
                      </a:pPr>
                      <a:r>
                        <a:rPr lang="en-GB" sz="700">
                          <a:effectLst/>
                        </a:rPr>
                        <a:t>Ride &amp;Drive:</a:t>
                      </a:r>
                      <a:endParaRPr lang="de-DE" sz="1100">
                        <a:effectLst/>
                      </a:endParaRPr>
                    </a:p>
                    <a:p>
                      <a:pPr algn="l">
                        <a:lnSpc>
                          <a:spcPct val="130000"/>
                        </a:lnSpc>
                        <a:spcBef>
                          <a:spcPts val="300"/>
                        </a:spcBef>
                        <a:spcAft>
                          <a:spcPts val="300"/>
                        </a:spcAft>
                      </a:pPr>
                      <a:r>
                        <a:rPr lang="en-GB" sz="700">
                          <a:effectLst/>
                        </a:rPr>
                        <a:t>Drivers </a:t>
                      </a:r>
                      <a:endParaRPr lang="de-DE" sz="1100">
                        <a:effectLst/>
                      </a:endParaRPr>
                    </a:p>
                    <a:p>
                      <a:pPr algn="l">
                        <a:lnSpc>
                          <a:spcPct val="130000"/>
                        </a:lnSpc>
                        <a:spcBef>
                          <a:spcPts val="300"/>
                        </a:spcBef>
                        <a:spcAft>
                          <a:spcPts val="300"/>
                        </a:spcAft>
                      </a:pPr>
                      <a:r>
                        <a:rPr lang="en-GB" sz="700">
                          <a:effectLst/>
                        </a:rPr>
                        <a:t>Riders</a:t>
                      </a:r>
                      <a:endParaRPr lang="de-DE" sz="1100">
                        <a:effectLst/>
                      </a:endParaRPr>
                    </a:p>
                    <a:p>
                      <a:pPr algn="l">
                        <a:lnSpc>
                          <a:spcPct val="130000"/>
                        </a:lnSpc>
                        <a:spcBef>
                          <a:spcPts val="300"/>
                        </a:spcBef>
                        <a:spcAft>
                          <a:spcPts val="300"/>
                        </a:spcAft>
                      </a:pPr>
                      <a:r>
                        <a:rPr lang="en-GB" sz="700">
                          <a:effectLst/>
                        </a:rPr>
                        <a:t>Total</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59</a:t>
                      </a:r>
                      <a:endParaRPr lang="de-DE" sz="1100">
                        <a:effectLst/>
                      </a:endParaRPr>
                    </a:p>
                    <a:p>
                      <a:pPr algn="ctr">
                        <a:lnSpc>
                          <a:spcPct val="130000"/>
                        </a:lnSpc>
                        <a:spcBef>
                          <a:spcPts val="300"/>
                        </a:spcBef>
                        <a:spcAft>
                          <a:spcPts val="300"/>
                        </a:spcAft>
                      </a:pPr>
                      <a:r>
                        <a:rPr lang="en-GB" sz="700">
                          <a:effectLst/>
                        </a:rPr>
                        <a:t>60</a:t>
                      </a:r>
                      <a:endParaRPr lang="de-DE" sz="1100">
                        <a:effectLst/>
                      </a:endParaRPr>
                    </a:p>
                    <a:p>
                      <a:pPr algn="ctr">
                        <a:lnSpc>
                          <a:spcPct val="130000"/>
                        </a:lnSpc>
                        <a:spcBef>
                          <a:spcPts val="300"/>
                        </a:spcBef>
                        <a:spcAft>
                          <a:spcPts val="300"/>
                        </a:spcAft>
                      </a:pPr>
                      <a:r>
                        <a:rPr lang="en-GB" sz="700">
                          <a:effectLst/>
                        </a:rPr>
                        <a:t>119</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39</a:t>
                      </a:r>
                      <a:endParaRPr lang="de-DE" sz="1100">
                        <a:effectLst/>
                      </a:endParaRPr>
                    </a:p>
                    <a:p>
                      <a:pPr algn="ctr">
                        <a:lnSpc>
                          <a:spcPct val="130000"/>
                        </a:lnSpc>
                        <a:spcBef>
                          <a:spcPts val="300"/>
                        </a:spcBef>
                        <a:spcAft>
                          <a:spcPts val="300"/>
                        </a:spcAft>
                      </a:pPr>
                      <a:r>
                        <a:rPr lang="en-GB" sz="700">
                          <a:effectLst/>
                        </a:rPr>
                        <a:t>30</a:t>
                      </a:r>
                      <a:endParaRPr lang="de-DE" sz="1100">
                        <a:effectLst/>
                      </a:endParaRPr>
                    </a:p>
                    <a:p>
                      <a:pPr algn="ctr">
                        <a:lnSpc>
                          <a:spcPct val="130000"/>
                        </a:lnSpc>
                        <a:spcBef>
                          <a:spcPts val="300"/>
                        </a:spcBef>
                        <a:spcAft>
                          <a:spcPts val="300"/>
                        </a:spcAft>
                      </a:pPr>
                      <a:r>
                        <a:rPr lang="en-GB" sz="700">
                          <a:effectLst/>
                        </a:rPr>
                        <a:t>69</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312</a:t>
                      </a:r>
                      <a:endParaRPr lang="de-DE" sz="1100">
                        <a:effectLst/>
                      </a:endParaRPr>
                    </a:p>
                    <a:p>
                      <a:pPr algn="ctr">
                        <a:lnSpc>
                          <a:spcPct val="130000"/>
                        </a:lnSpc>
                        <a:spcBef>
                          <a:spcPts val="300"/>
                        </a:spcBef>
                        <a:spcAft>
                          <a:spcPts val="300"/>
                        </a:spcAft>
                      </a:pPr>
                      <a:r>
                        <a:rPr lang="en-GB" sz="700">
                          <a:effectLst/>
                        </a:rPr>
                        <a:t>300</a:t>
                      </a:r>
                      <a:endParaRPr lang="de-DE" sz="1100">
                        <a:effectLst/>
                      </a:endParaRPr>
                    </a:p>
                    <a:p>
                      <a:pPr algn="ctr">
                        <a:lnSpc>
                          <a:spcPct val="130000"/>
                        </a:lnSpc>
                        <a:spcBef>
                          <a:spcPts val="300"/>
                        </a:spcBef>
                        <a:spcAft>
                          <a:spcPts val="300"/>
                        </a:spcAft>
                      </a:pPr>
                      <a:r>
                        <a:rPr lang="en-GB" sz="700">
                          <a:effectLst/>
                        </a:rPr>
                        <a:t>612</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112</a:t>
                      </a:r>
                      <a:endParaRPr lang="de-DE" sz="1100">
                        <a:effectLst/>
                      </a:endParaRPr>
                    </a:p>
                    <a:p>
                      <a:pPr algn="ctr">
                        <a:lnSpc>
                          <a:spcPct val="130000"/>
                        </a:lnSpc>
                        <a:spcBef>
                          <a:spcPts val="300"/>
                        </a:spcBef>
                        <a:spcAft>
                          <a:spcPts val="300"/>
                        </a:spcAft>
                      </a:pPr>
                      <a:r>
                        <a:rPr lang="en-GB" sz="700">
                          <a:effectLst/>
                        </a:rPr>
                        <a:t>74</a:t>
                      </a:r>
                      <a:endParaRPr lang="de-DE" sz="1100">
                        <a:effectLst/>
                      </a:endParaRPr>
                    </a:p>
                    <a:p>
                      <a:pPr algn="ctr">
                        <a:lnSpc>
                          <a:spcPct val="130000"/>
                        </a:lnSpc>
                        <a:spcBef>
                          <a:spcPts val="300"/>
                        </a:spcBef>
                        <a:spcAft>
                          <a:spcPts val="300"/>
                        </a:spcAft>
                      </a:pPr>
                      <a:r>
                        <a:rPr lang="en-GB" sz="700">
                          <a:effectLst/>
                        </a:rPr>
                        <a:t>186</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21</a:t>
                      </a:r>
                      <a:endParaRPr lang="de-DE" sz="1100">
                        <a:effectLst/>
                      </a:endParaRPr>
                    </a:p>
                    <a:p>
                      <a:pPr algn="ctr">
                        <a:lnSpc>
                          <a:spcPct val="130000"/>
                        </a:lnSpc>
                        <a:spcBef>
                          <a:spcPts val="300"/>
                        </a:spcBef>
                        <a:spcAft>
                          <a:spcPts val="300"/>
                        </a:spcAft>
                      </a:pPr>
                      <a:r>
                        <a:rPr lang="en-GB" sz="700">
                          <a:effectLst/>
                        </a:rPr>
                        <a:t>14</a:t>
                      </a:r>
                      <a:endParaRPr lang="de-DE" sz="1100">
                        <a:effectLst/>
                      </a:endParaRPr>
                    </a:p>
                    <a:p>
                      <a:pPr algn="ctr">
                        <a:lnSpc>
                          <a:spcPct val="130000"/>
                        </a:lnSpc>
                        <a:spcBef>
                          <a:spcPts val="300"/>
                        </a:spcBef>
                        <a:spcAft>
                          <a:spcPts val="300"/>
                        </a:spcAft>
                      </a:pPr>
                      <a:r>
                        <a:rPr lang="en-GB" sz="700">
                          <a:effectLst/>
                        </a:rPr>
                        <a:t>35</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18</a:t>
                      </a:r>
                      <a:endParaRPr lang="de-DE" sz="1100">
                        <a:effectLst/>
                      </a:endParaRPr>
                    </a:p>
                    <a:p>
                      <a:pPr algn="ctr">
                        <a:lnSpc>
                          <a:spcPct val="130000"/>
                        </a:lnSpc>
                        <a:spcBef>
                          <a:spcPts val="300"/>
                        </a:spcBef>
                        <a:spcAft>
                          <a:spcPts val="300"/>
                        </a:spcAft>
                      </a:pPr>
                      <a:r>
                        <a:rPr lang="en-GB" sz="700">
                          <a:effectLst/>
                        </a:rPr>
                        <a:t>10</a:t>
                      </a:r>
                      <a:endParaRPr lang="de-DE" sz="1100">
                        <a:effectLst/>
                      </a:endParaRPr>
                    </a:p>
                    <a:p>
                      <a:pPr algn="ctr">
                        <a:lnSpc>
                          <a:spcPct val="130000"/>
                        </a:lnSpc>
                        <a:spcBef>
                          <a:spcPts val="300"/>
                        </a:spcBef>
                        <a:spcAft>
                          <a:spcPts val="300"/>
                        </a:spcAft>
                      </a:pPr>
                      <a:r>
                        <a:rPr lang="en-GB" sz="700">
                          <a:effectLst/>
                        </a:rPr>
                        <a:t>28</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29</a:t>
                      </a:r>
                      <a:endParaRPr lang="de-DE" sz="1100">
                        <a:effectLst/>
                      </a:endParaRPr>
                    </a:p>
                    <a:p>
                      <a:pPr algn="ctr">
                        <a:lnSpc>
                          <a:spcPct val="130000"/>
                        </a:lnSpc>
                        <a:spcBef>
                          <a:spcPts val="300"/>
                        </a:spcBef>
                        <a:spcAft>
                          <a:spcPts val="300"/>
                        </a:spcAft>
                      </a:pPr>
                      <a:r>
                        <a:rPr lang="en-GB" sz="700">
                          <a:effectLst/>
                        </a:rPr>
                        <a:t>20</a:t>
                      </a:r>
                      <a:endParaRPr lang="de-DE" sz="1100">
                        <a:effectLst/>
                      </a:endParaRPr>
                    </a:p>
                    <a:p>
                      <a:pPr algn="ctr">
                        <a:lnSpc>
                          <a:spcPct val="130000"/>
                        </a:lnSpc>
                        <a:spcBef>
                          <a:spcPts val="300"/>
                        </a:spcBef>
                        <a:spcAft>
                          <a:spcPts val="300"/>
                        </a:spcAft>
                      </a:pPr>
                      <a:r>
                        <a:rPr lang="en-GB" sz="700">
                          <a:effectLst/>
                        </a:rPr>
                        <a:t>49</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48</a:t>
                      </a:r>
                      <a:endParaRPr lang="de-DE" sz="1100">
                        <a:effectLst/>
                      </a:endParaRPr>
                    </a:p>
                    <a:p>
                      <a:pPr algn="ctr">
                        <a:lnSpc>
                          <a:spcPct val="130000"/>
                        </a:lnSpc>
                        <a:spcBef>
                          <a:spcPts val="300"/>
                        </a:spcBef>
                        <a:spcAft>
                          <a:spcPts val="300"/>
                        </a:spcAft>
                      </a:pPr>
                      <a:r>
                        <a:rPr lang="en-GB" sz="700">
                          <a:effectLst/>
                        </a:rPr>
                        <a:t>46</a:t>
                      </a:r>
                      <a:endParaRPr lang="de-DE" sz="1100">
                        <a:effectLst/>
                      </a:endParaRPr>
                    </a:p>
                    <a:p>
                      <a:pPr algn="ctr">
                        <a:lnSpc>
                          <a:spcPct val="130000"/>
                        </a:lnSpc>
                        <a:spcBef>
                          <a:spcPts val="300"/>
                        </a:spcBef>
                        <a:spcAft>
                          <a:spcPts val="300"/>
                        </a:spcAft>
                      </a:pPr>
                      <a:r>
                        <a:rPr lang="en-GB" sz="700">
                          <a:effectLst/>
                        </a:rPr>
                        <a:t>92</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82</a:t>
                      </a:r>
                      <a:endParaRPr lang="de-DE" sz="1100">
                        <a:effectLst/>
                      </a:endParaRPr>
                    </a:p>
                    <a:p>
                      <a:pPr algn="ctr">
                        <a:lnSpc>
                          <a:spcPct val="130000"/>
                        </a:lnSpc>
                        <a:spcBef>
                          <a:spcPts val="300"/>
                        </a:spcBef>
                        <a:spcAft>
                          <a:spcPts val="300"/>
                        </a:spcAft>
                      </a:pPr>
                      <a:r>
                        <a:rPr lang="en-GB" sz="700">
                          <a:effectLst/>
                        </a:rPr>
                        <a:t>26</a:t>
                      </a:r>
                      <a:endParaRPr lang="de-DE" sz="1100">
                        <a:effectLst/>
                      </a:endParaRPr>
                    </a:p>
                    <a:p>
                      <a:pPr algn="ctr">
                        <a:lnSpc>
                          <a:spcPct val="130000"/>
                        </a:lnSpc>
                        <a:spcBef>
                          <a:spcPts val="300"/>
                        </a:spcBef>
                        <a:spcAft>
                          <a:spcPts val="300"/>
                        </a:spcAft>
                      </a:pPr>
                      <a:r>
                        <a:rPr lang="en-GB" sz="700">
                          <a:effectLst/>
                        </a:rPr>
                        <a:t>108</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endParaRPr>
                    </a:p>
                    <a:p>
                      <a:pPr algn="ctr">
                        <a:lnSpc>
                          <a:spcPct val="130000"/>
                        </a:lnSpc>
                        <a:spcBef>
                          <a:spcPts val="300"/>
                        </a:spcBef>
                        <a:spcAft>
                          <a:spcPts val="300"/>
                        </a:spcAft>
                      </a:pPr>
                      <a:r>
                        <a:rPr lang="en-GB" sz="700">
                          <a:effectLst/>
                        </a:rPr>
                        <a:t>720</a:t>
                      </a:r>
                      <a:endParaRPr lang="de-DE" sz="1100">
                        <a:effectLst/>
                      </a:endParaRPr>
                    </a:p>
                    <a:p>
                      <a:pPr algn="ctr">
                        <a:lnSpc>
                          <a:spcPct val="130000"/>
                        </a:lnSpc>
                        <a:spcBef>
                          <a:spcPts val="300"/>
                        </a:spcBef>
                        <a:spcAft>
                          <a:spcPts val="300"/>
                        </a:spcAft>
                      </a:pPr>
                      <a:r>
                        <a:rPr lang="en-GB" sz="700">
                          <a:effectLst/>
                        </a:rPr>
                        <a:t>580</a:t>
                      </a:r>
                      <a:endParaRPr lang="de-DE" sz="1100">
                        <a:effectLst/>
                      </a:endParaRPr>
                    </a:p>
                    <a:p>
                      <a:pPr algn="ctr">
                        <a:lnSpc>
                          <a:spcPct val="130000"/>
                        </a:lnSpc>
                        <a:spcBef>
                          <a:spcPts val="300"/>
                        </a:spcBef>
                        <a:spcAft>
                          <a:spcPts val="300"/>
                        </a:spcAft>
                      </a:pPr>
                      <a:r>
                        <a:rPr lang="en-GB" sz="700">
                          <a:effectLst/>
                        </a:rPr>
                        <a:t>1300</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Refuelling*</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HRS</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MHRS</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MHRS</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HRS</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MHRS</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Press event</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8</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H2mS presentation</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9</a:t>
                      </a:r>
                      <a:endParaRPr lang="de-DE" sz="1100">
                        <a:effectLst/>
                        <a:latin typeface="Arial"/>
                        <a:ea typeface="Times New Roman"/>
                        <a:cs typeface="Times New Roman"/>
                      </a:endParaRPr>
                    </a:p>
                  </a:txBody>
                  <a:tcPr marL="62137" marR="62137" marT="0" marB="0"/>
                </a:tc>
              </a:tr>
              <a:tr h="182076">
                <a:tc>
                  <a:txBody>
                    <a:bodyPr/>
                    <a:lstStyle/>
                    <a:p>
                      <a:pPr algn="just">
                        <a:lnSpc>
                          <a:spcPct val="130000"/>
                        </a:lnSpc>
                        <a:spcBef>
                          <a:spcPts val="300"/>
                        </a:spcBef>
                        <a:spcAft>
                          <a:spcPts val="300"/>
                        </a:spcAft>
                      </a:pPr>
                      <a:r>
                        <a:rPr lang="en-GB" sz="700">
                          <a:effectLst/>
                        </a:rPr>
                        <a:t>Video</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X</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9</a:t>
                      </a:r>
                      <a:endParaRPr lang="de-DE" sz="1100">
                        <a:effectLst/>
                        <a:latin typeface="Arial"/>
                        <a:ea typeface="Times New Roman"/>
                        <a:cs typeface="Times New Roman"/>
                      </a:endParaRPr>
                    </a:p>
                  </a:txBody>
                  <a:tcPr marL="62137" marR="62137" marT="0" marB="0"/>
                </a:tc>
              </a:tr>
              <a:tr h="364151">
                <a:tc>
                  <a:txBody>
                    <a:bodyPr/>
                    <a:lstStyle/>
                    <a:p>
                      <a:pPr algn="just">
                        <a:lnSpc>
                          <a:spcPct val="130000"/>
                        </a:lnSpc>
                        <a:spcBef>
                          <a:spcPts val="300"/>
                        </a:spcBef>
                        <a:spcAft>
                          <a:spcPts val="300"/>
                        </a:spcAft>
                      </a:pPr>
                      <a:r>
                        <a:rPr lang="en-GB" sz="700">
                          <a:effectLst/>
                        </a:rPr>
                        <a:t>Other</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Dolomite Rally</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Invisible car</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 </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a:effectLst/>
                        </a:rPr>
                        <a:t>MoU</a:t>
                      </a:r>
                      <a:endParaRPr lang="de-DE" sz="1100">
                        <a:effectLst/>
                        <a:latin typeface="Arial"/>
                        <a:ea typeface="Times New Roman"/>
                        <a:cs typeface="Times New Roman"/>
                      </a:endParaRPr>
                    </a:p>
                  </a:txBody>
                  <a:tcPr marL="62137" marR="62137" marT="0" marB="0"/>
                </a:tc>
                <a:tc>
                  <a:txBody>
                    <a:bodyPr/>
                    <a:lstStyle/>
                    <a:p>
                      <a:pPr algn="ctr">
                        <a:lnSpc>
                          <a:spcPct val="130000"/>
                        </a:lnSpc>
                        <a:spcBef>
                          <a:spcPts val="300"/>
                        </a:spcBef>
                        <a:spcAft>
                          <a:spcPts val="300"/>
                        </a:spcAft>
                      </a:pPr>
                      <a:r>
                        <a:rPr lang="en-GB" sz="700" dirty="0">
                          <a:effectLst/>
                        </a:rPr>
                        <a:t> </a:t>
                      </a:r>
                      <a:endParaRPr lang="de-DE" sz="1100" dirty="0">
                        <a:effectLst/>
                        <a:latin typeface="Arial"/>
                        <a:ea typeface="Times New Roman"/>
                        <a:cs typeface="Times New Roman"/>
                      </a:endParaRPr>
                    </a:p>
                  </a:txBody>
                  <a:tcPr marL="62137" marR="62137" marT="0" marB="0"/>
                </a:tc>
              </a:tr>
            </a:tbl>
          </a:graphicData>
        </a:graphic>
      </p:graphicFrame>
      <p:sp>
        <p:nvSpPr>
          <p:cNvPr id="18437" name="Rectangle 1"/>
          <p:cNvSpPr>
            <a:spLocks noChangeArrowheads="1"/>
          </p:cNvSpPr>
          <p:nvPr/>
        </p:nvSpPr>
        <p:spPr bwMode="auto">
          <a:xfrm>
            <a:off x="503238" y="6078538"/>
            <a:ext cx="8493125"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pPr algn="just" eaLnBrk="1" hangingPunct="1">
              <a:spcBef>
                <a:spcPct val="0"/>
              </a:spcBef>
              <a:buClrTx/>
              <a:buFontTx/>
              <a:buNone/>
            </a:pPr>
            <a:r>
              <a:rPr lang="en-GB" altLang="en-US" sz="1000">
                <a:latin typeface="Arial" pitchFamily="34" charset="0"/>
                <a:cs typeface="Times New Roman" pitchFamily="18" charset="0"/>
              </a:rPr>
              <a:t>* HRS – stationary hydrogen refuelling station, MHRS – moveable hydrogen refuelling station (H2 Logic: Hannover, Copenhagen, Air Liquide: Paris)</a:t>
            </a:r>
            <a:endParaRPr lang="en-GB" altLang="en-US">
              <a:latin typeface="Arial" pitchFamily="34" charset="0"/>
            </a:endParaRPr>
          </a:p>
        </p:txBody>
      </p:sp>
      <p:sp>
        <p:nvSpPr>
          <p:cNvPr id="6" name="Textfeld 5"/>
          <p:cNvSpPr txBox="1"/>
          <p:nvPr/>
        </p:nvSpPr>
        <p:spPr>
          <a:xfrm>
            <a:off x="7178675" y="2011363"/>
            <a:ext cx="1874838" cy="1035050"/>
          </a:xfrm>
          <a:prstGeom prst="rect">
            <a:avLst/>
          </a:prstGeom>
          <a:noFill/>
        </p:spPr>
        <p:txBody>
          <a:bodyPr wrap="none">
            <a:spAutoFit/>
          </a:bodyPr>
          <a:lstStyle/>
          <a:p>
            <a:pPr>
              <a:defRPr/>
            </a:pPr>
            <a:r>
              <a:rPr lang="de-DE" dirty="0">
                <a:latin typeface="Calibri" pitchFamily="34" charset="0"/>
                <a:ea typeface="+mn-ea"/>
              </a:rPr>
              <a:t>8 </a:t>
            </a:r>
            <a:r>
              <a:rPr lang="de-DE" dirty="0" err="1">
                <a:latin typeface="Calibri" pitchFamily="34" charset="0"/>
                <a:ea typeface="+mn-ea"/>
              </a:rPr>
              <a:t>workshops</a:t>
            </a:r>
            <a:endParaRPr lang="de-DE" dirty="0">
              <a:latin typeface="Calibri" pitchFamily="34" charset="0"/>
              <a:ea typeface="+mn-ea"/>
            </a:endParaRPr>
          </a:p>
          <a:p>
            <a:pPr>
              <a:defRPr/>
            </a:pPr>
            <a:r>
              <a:rPr lang="de-DE" dirty="0" err="1">
                <a:latin typeface="Calibri" pitchFamily="34" charset="0"/>
                <a:ea typeface="+mn-ea"/>
              </a:rPr>
              <a:t>with</a:t>
            </a:r>
            <a:endParaRPr lang="de-DE" dirty="0">
              <a:latin typeface="Calibri" pitchFamily="34" charset="0"/>
              <a:ea typeface="+mn-ea"/>
            </a:endParaRPr>
          </a:p>
          <a:p>
            <a:pPr>
              <a:defRPr/>
            </a:pPr>
            <a:r>
              <a:rPr lang="de-DE" dirty="0">
                <a:latin typeface="Calibri" pitchFamily="34" charset="0"/>
                <a:ea typeface="+mn-ea"/>
              </a:rPr>
              <a:t>3,050 </a:t>
            </a:r>
            <a:r>
              <a:rPr lang="de-DE" dirty="0" err="1">
                <a:latin typeface="Calibri" pitchFamily="34" charset="0"/>
                <a:ea typeface="+mn-ea"/>
              </a:rPr>
              <a:t>participants</a:t>
            </a:r>
            <a:endParaRPr lang="de-DE" dirty="0">
              <a:latin typeface="Calibri" pitchFamily="34" charset="0"/>
              <a:ea typeface="+mn-ea"/>
            </a:endParaRPr>
          </a:p>
        </p:txBody>
      </p:sp>
      <p:sp>
        <p:nvSpPr>
          <p:cNvPr id="9" name="Textfeld 8"/>
          <p:cNvSpPr txBox="1"/>
          <p:nvPr/>
        </p:nvSpPr>
        <p:spPr>
          <a:xfrm>
            <a:off x="7178675" y="3170238"/>
            <a:ext cx="1979613" cy="368300"/>
          </a:xfrm>
          <a:prstGeom prst="rect">
            <a:avLst/>
          </a:prstGeom>
          <a:noFill/>
        </p:spPr>
        <p:txBody>
          <a:bodyPr wrap="none">
            <a:spAutoFit/>
          </a:bodyPr>
          <a:lstStyle/>
          <a:p>
            <a:pPr>
              <a:defRPr/>
            </a:pPr>
            <a:r>
              <a:rPr lang="de-DE" dirty="0">
                <a:latin typeface="Calibri" pitchFamily="34" charset="0"/>
                <a:ea typeface="+mn-ea"/>
              </a:rPr>
              <a:t>7 </a:t>
            </a:r>
            <a:r>
              <a:rPr lang="de-DE" dirty="0" err="1">
                <a:latin typeface="Calibri" pitchFamily="34" charset="0"/>
                <a:ea typeface="+mn-ea"/>
              </a:rPr>
              <a:t>panel</a:t>
            </a:r>
            <a:r>
              <a:rPr lang="de-DE" dirty="0">
                <a:latin typeface="Calibri" pitchFamily="34" charset="0"/>
                <a:ea typeface="+mn-ea"/>
              </a:rPr>
              <a:t> </a:t>
            </a:r>
            <a:r>
              <a:rPr lang="de-DE" dirty="0" err="1">
                <a:latin typeface="Calibri" pitchFamily="34" charset="0"/>
                <a:ea typeface="+mn-ea"/>
              </a:rPr>
              <a:t>discussions</a:t>
            </a:r>
            <a:endParaRPr lang="de-DE" dirty="0">
              <a:latin typeface="Calibri" pitchFamily="34" charset="0"/>
              <a:ea typeface="+mn-ea"/>
            </a:endParaRPr>
          </a:p>
        </p:txBody>
      </p:sp>
      <p:sp>
        <p:nvSpPr>
          <p:cNvPr id="18440" name="Rechteck 6"/>
          <p:cNvSpPr>
            <a:spLocks noChangeArrowheads="1"/>
          </p:cNvSpPr>
          <p:nvPr/>
        </p:nvSpPr>
        <p:spPr bwMode="auto">
          <a:xfrm>
            <a:off x="7178675" y="3551238"/>
            <a:ext cx="1462088"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de-DE" altLang="en-US">
                <a:latin typeface="Calibri" pitchFamily="34" charset="0"/>
              </a:rPr>
              <a:t>9 test drives</a:t>
            </a:r>
          </a:p>
          <a:p>
            <a:r>
              <a:rPr lang="de-DE" altLang="en-US">
                <a:latin typeface="Calibri" pitchFamily="34" charset="0"/>
              </a:rPr>
              <a:t>with</a:t>
            </a:r>
          </a:p>
          <a:p>
            <a:r>
              <a:rPr lang="de-DE" altLang="en-US">
                <a:latin typeface="Calibri" pitchFamily="34" charset="0"/>
              </a:rPr>
              <a:t>1,300 drivers </a:t>
            </a:r>
          </a:p>
        </p:txBody>
      </p:sp>
      <p:sp>
        <p:nvSpPr>
          <p:cNvPr id="18441" name="Rechteck 7"/>
          <p:cNvSpPr>
            <a:spLocks noChangeArrowheads="1"/>
          </p:cNvSpPr>
          <p:nvPr/>
        </p:nvSpPr>
        <p:spPr bwMode="auto">
          <a:xfrm>
            <a:off x="7178675" y="4754563"/>
            <a:ext cx="173672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r>
              <a:rPr lang="de-DE" altLang="en-US">
                <a:latin typeface="Calibri" pitchFamily="34" charset="0"/>
              </a:rPr>
              <a:t>8 press events</a:t>
            </a:r>
          </a:p>
          <a:p>
            <a:r>
              <a:rPr lang="de-DE" altLang="en-US">
                <a:latin typeface="Calibri" pitchFamily="34" charset="0"/>
              </a:rPr>
              <a:t>9 presentations</a:t>
            </a:r>
          </a:p>
          <a:p>
            <a:r>
              <a:rPr lang="de-DE" altLang="en-US">
                <a:latin typeface="Calibri" pitchFamily="34" charset="0"/>
              </a:rPr>
              <a:t>9 videos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067175" y="112713"/>
            <a:ext cx="4611688" cy="795337"/>
          </a:xfrm>
          <a:extLst>
            <a:ext uri="{909E8E84-426E-40DD-AFC4-6F175D3DCCD1}">
              <a14:hiddenFill xmlns:a14="http://schemas.microsoft.com/office/drawing/2010/main">
                <a:gradFill rotWithShape="0">
                  <a:gsLst>
                    <a:gs pos="0">
                      <a:schemeClr val="hlink"/>
                    </a:gs>
                    <a:gs pos="100000">
                      <a:srgbClr val="00CC99"/>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lstStyle/>
          <a:p>
            <a:pPr marL="0" indent="0" defTabSz="966788"/>
            <a:r>
              <a:rPr lang="en-US" altLang="en-US" sz="2800" b="1" smtClean="0">
                <a:solidFill>
                  <a:srgbClr val="33CC33"/>
                </a:solidFill>
                <a:latin typeface="Calibri" pitchFamily="34" charset="0"/>
              </a:rPr>
              <a:t>H2moves Scandinavia</a:t>
            </a:r>
            <a:r>
              <a:rPr lang="en-US" altLang="en-US" sz="2000" b="1" i="1" smtClean="0">
                <a:solidFill>
                  <a:srgbClr val="33CC33"/>
                </a:solidFill>
                <a:latin typeface="Calibri" pitchFamily="34" charset="0"/>
              </a:rPr>
              <a:t/>
            </a:r>
            <a:br>
              <a:rPr lang="en-US" altLang="en-US" sz="2000" b="1" i="1" smtClean="0">
                <a:solidFill>
                  <a:srgbClr val="33CC33"/>
                </a:solidFill>
                <a:latin typeface="Calibri" pitchFamily="34" charset="0"/>
              </a:rPr>
            </a:br>
            <a:r>
              <a:rPr lang="en-US" altLang="en-US" sz="2000" b="1" i="1" smtClean="0">
                <a:solidFill>
                  <a:srgbClr val="33CC33"/>
                </a:solidFill>
                <a:latin typeface="Calibri" pitchFamily="34" charset="0"/>
              </a:rPr>
              <a:t>1. Alignment to MAIP/AIP</a:t>
            </a:r>
          </a:p>
        </p:txBody>
      </p:sp>
      <p:sp>
        <p:nvSpPr>
          <p:cNvPr id="19459" name="Rectangle 3"/>
          <p:cNvSpPr>
            <a:spLocks noGrp="1" noChangeArrowheads="1"/>
          </p:cNvSpPr>
          <p:nvPr>
            <p:ph type="body" idx="1"/>
          </p:nvPr>
        </p:nvSpPr>
        <p:spPr>
          <a:xfrm>
            <a:off x="179388" y="2365375"/>
            <a:ext cx="8607425" cy="372745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015" rIns="87464" bIns="43015">
            <a:spAutoFit/>
          </a:bodyPr>
          <a:lstStyle/>
          <a:p>
            <a:pPr marL="539750" lvl="1" indent="-177800" defTabSz="966788">
              <a:buClr>
                <a:schemeClr val="tx1"/>
              </a:buClr>
              <a:buFontTx/>
              <a:buChar char="•"/>
            </a:pPr>
            <a:r>
              <a:rPr lang="en-GB" altLang="en-US" sz="2000" b="1" smtClean="0">
                <a:solidFill>
                  <a:schemeClr val="tx1"/>
                </a:solidFill>
                <a:latin typeface="Calibri" pitchFamily="34" charset="0"/>
              </a:rPr>
              <a:t>Targets Application Area “AA1 - Transportation and Infrastructure”:</a:t>
            </a:r>
            <a:r>
              <a:rPr lang="en-GB" altLang="en-US" sz="1800" smtClean="0">
                <a:solidFill>
                  <a:schemeClr val="tx1"/>
                </a:solidFill>
                <a:latin typeface="Calibri" pitchFamily="34" charset="0"/>
              </a:rPr>
              <a:t/>
            </a:r>
            <a:br>
              <a:rPr lang="en-GB" altLang="en-US" sz="1800" smtClean="0">
                <a:solidFill>
                  <a:schemeClr val="tx1"/>
                </a:solidFill>
                <a:latin typeface="Calibri" pitchFamily="34" charset="0"/>
              </a:rPr>
            </a:br>
            <a:r>
              <a:rPr lang="en-GB" altLang="en-US" sz="1800" smtClean="0">
                <a:solidFill>
                  <a:schemeClr val="tx1"/>
                </a:solidFill>
                <a:latin typeface="Calibri" pitchFamily="34" charset="0"/>
              </a:rPr>
              <a:t>- </a:t>
            </a:r>
            <a:r>
              <a:rPr lang="en-GB" altLang="en-US" sz="1800" b="1" smtClean="0">
                <a:solidFill>
                  <a:schemeClr val="tx1"/>
                </a:solidFill>
                <a:latin typeface="Calibri" pitchFamily="34" charset="0"/>
              </a:rPr>
              <a:t>2010: </a:t>
            </a:r>
            <a:r>
              <a:rPr lang="en-GB" altLang="en-US" sz="1800" smtClean="0">
                <a:solidFill>
                  <a:schemeClr val="tx1"/>
                </a:solidFill>
                <a:latin typeface="Calibri" pitchFamily="34" charset="0"/>
              </a:rPr>
              <a:t>~10 additional road vehicles (single site) plus mobile deployment to sites</a:t>
            </a:r>
            <a:br>
              <a:rPr lang="en-GB" altLang="en-US" sz="1800" smtClean="0">
                <a:solidFill>
                  <a:schemeClr val="tx1"/>
                </a:solidFill>
                <a:latin typeface="Calibri" pitchFamily="34" charset="0"/>
              </a:rPr>
            </a:br>
            <a:r>
              <a:rPr lang="en-GB" altLang="en-US" sz="1800" smtClean="0">
                <a:solidFill>
                  <a:schemeClr val="tx1"/>
                </a:solidFill>
                <a:latin typeface="Calibri" pitchFamily="34" charset="0"/>
              </a:rPr>
              <a:t>   with existing refuelling infrastructure capable of refuelling up to 50 vehicles</a:t>
            </a:r>
            <a:br>
              <a:rPr lang="en-GB" altLang="en-US" sz="1800" smtClean="0">
                <a:solidFill>
                  <a:schemeClr val="tx1"/>
                </a:solidFill>
                <a:latin typeface="Calibri" pitchFamily="34" charset="0"/>
              </a:rPr>
            </a:br>
            <a:r>
              <a:rPr lang="en-GB" altLang="en-US" sz="1800" b="1" smtClean="0">
                <a:solidFill>
                  <a:schemeClr val="tx1"/>
                </a:solidFill>
                <a:latin typeface="Calibri" pitchFamily="34" charset="0"/>
              </a:rPr>
              <a:t>- 2015: </a:t>
            </a:r>
            <a:r>
              <a:rPr lang="en-GB" altLang="en-US" sz="1800" smtClean="0">
                <a:solidFill>
                  <a:schemeClr val="tx1"/>
                </a:solidFill>
                <a:latin typeface="Calibri" pitchFamily="34" charset="0"/>
              </a:rPr>
              <a:t>~ 500 LDVs (mainly cars) at 3 additional sites with 3 new stations</a:t>
            </a:r>
            <a:br>
              <a:rPr lang="en-GB" altLang="en-US" sz="1800" smtClean="0">
                <a:solidFill>
                  <a:schemeClr val="tx1"/>
                </a:solidFill>
                <a:latin typeface="Calibri" pitchFamily="34" charset="0"/>
              </a:rPr>
            </a:br>
            <a:endParaRPr lang="en-GB" altLang="en-US" sz="900" smtClean="0">
              <a:solidFill>
                <a:schemeClr val="tx1"/>
              </a:solidFill>
              <a:latin typeface="Calibri" pitchFamily="34" charset="0"/>
            </a:endParaRPr>
          </a:p>
          <a:p>
            <a:pPr marL="539750" lvl="1" indent="-177800" defTabSz="966788">
              <a:buClr>
                <a:schemeClr val="tx1"/>
              </a:buClr>
              <a:buFontTx/>
              <a:buChar char="•"/>
            </a:pPr>
            <a:r>
              <a:rPr lang="en-GB" altLang="en-US" sz="2000" b="1" smtClean="0">
                <a:solidFill>
                  <a:schemeClr val="tx1"/>
                </a:solidFill>
                <a:latin typeface="Calibri" pitchFamily="34" charset="0"/>
              </a:rPr>
              <a:t>AIP 2008 Call text: </a:t>
            </a:r>
            <a:r>
              <a:rPr lang="en-GB" altLang="en-US" sz="1800" smtClean="0">
                <a:solidFill>
                  <a:schemeClr val="tx1"/>
                </a:solidFill>
                <a:latin typeface="Calibri" pitchFamily="34" charset="0"/>
              </a:rPr>
              <a:t>“At least 5 vehicles shall be provided and be operational for onsite demonstration by 2010 accompanied by at least one additional fully integrated filling station capable of serving 100 vehicles (together with the existing station). ”</a:t>
            </a:r>
            <a:r>
              <a:rPr lang="en-GB" altLang="en-US" sz="1800" smtClean="0">
                <a:solidFill>
                  <a:schemeClr val="tx1"/>
                </a:solidFill>
                <a:latin typeface="Calibri" pitchFamily="34" charset="0"/>
                <a:sym typeface="Wingdings" pitchFamily="2" charset="2"/>
              </a:rPr>
              <a:t> </a:t>
            </a:r>
            <a:br>
              <a:rPr lang="en-GB" altLang="en-US" sz="1800" smtClean="0">
                <a:solidFill>
                  <a:schemeClr val="tx1"/>
                </a:solidFill>
                <a:latin typeface="Calibri" pitchFamily="34" charset="0"/>
                <a:sym typeface="Wingdings" pitchFamily="2" charset="2"/>
              </a:rPr>
            </a:br>
            <a:r>
              <a:rPr lang="en-GB" altLang="en-US" sz="1800" smtClean="0">
                <a:solidFill>
                  <a:schemeClr val="tx1"/>
                </a:solidFill>
                <a:latin typeface="Calibri" pitchFamily="34" charset="0"/>
                <a:sym typeface="Wingdings" pitchFamily="2" charset="2"/>
              </a:rPr>
              <a:t></a:t>
            </a:r>
            <a:r>
              <a:rPr lang="en-GB" altLang="en-US" sz="1800" smtClean="0">
                <a:solidFill>
                  <a:schemeClr val="tx1"/>
                </a:solidFill>
                <a:latin typeface="Calibri" pitchFamily="34" charset="0"/>
              </a:rPr>
              <a:t>H2mS: 17+2 FCEVs in 1(2) sites with existing hydrogen refuelling station with</a:t>
            </a:r>
            <a:br>
              <a:rPr lang="en-GB" altLang="en-US" sz="1800" smtClean="0">
                <a:solidFill>
                  <a:schemeClr val="tx1"/>
                </a:solidFill>
                <a:latin typeface="Calibri" pitchFamily="34" charset="0"/>
              </a:rPr>
            </a:br>
            <a:r>
              <a:rPr lang="en-GB" altLang="en-US" sz="1800" smtClean="0">
                <a:solidFill>
                  <a:schemeClr val="tx1"/>
                </a:solidFill>
                <a:latin typeface="Calibri" pitchFamily="34" charset="0"/>
              </a:rPr>
              <a:t>     additional refuelling station capable of refuelling up to 50 vehicles. </a:t>
            </a:r>
            <a:r>
              <a:rPr lang="en-GB" altLang="en-US" sz="1800" b="1" smtClean="0">
                <a:solidFill>
                  <a:srgbClr val="FF0000"/>
                </a:solidFill>
                <a:latin typeface="Calibri" pitchFamily="34" charset="0"/>
              </a:rPr>
              <a:t>Solid </a:t>
            </a:r>
            <a:br>
              <a:rPr lang="en-GB" altLang="en-US" sz="1800" b="1" smtClean="0">
                <a:solidFill>
                  <a:srgbClr val="FF0000"/>
                </a:solidFill>
                <a:latin typeface="Calibri" pitchFamily="34" charset="0"/>
              </a:rPr>
            </a:br>
            <a:r>
              <a:rPr lang="en-GB" altLang="en-US" sz="1800" b="1" smtClean="0">
                <a:solidFill>
                  <a:srgbClr val="FF0000"/>
                </a:solidFill>
                <a:latin typeface="Calibri" pitchFamily="34" charset="0"/>
              </a:rPr>
              <a:t>     overperformance of H2mS!</a:t>
            </a:r>
          </a:p>
          <a:p>
            <a:pPr marL="539750" lvl="1" indent="-177800" defTabSz="966788">
              <a:buClr>
                <a:schemeClr val="tx1"/>
              </a:buClr>
              <a:buFontTx/>
              <a:buChar char="•"/>
            </a:pPr>
            <a:endParaRPr lang="en-US" altLang="en-US" sz="1800" smtClean="0">
              <a:solidFill>
                <a:schemeClr val="tx1"/>
              </a:solidFill>
              <a:latin typeface="Calibri" pitchFamily="34" charset="0"/>
            </a:endParaRPr>
          </a:p>
        </p:txBody>
      </p:sp>
      <p:sp>
        <p:nvSpPr>
          <p:cNvPr id="19460" name="Foliennummernplatzhalt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ea typeface="ヒラギノ角ゴ Pro W3" charset="-128"/>
              </a:defRPr>
            </a:lvl1pPr>
            <a:lvl2pPr marL="742950" indent="-285750">
              <a:defRPr>
                <a:solidFill>
                  <a:schemeClr val="tx1"/>
                </a:solidFill>
                <a:latin typeface="Tahoma" pitchFamily="34" charset="0"/>
                <a:ea typeface="ヒラギノ角ゴ Pro W3" charset="-128"/>
              </a:defRPr>
            </a:lvl2pPr>
            <a:lvl3pPr marL="1143000" indent="-228600">
              <a:defRPr>
                <a:solidFill>
                  <a:schemeClr val="tx1"/>
                </a:solidFill>
                <a:latin typeface="Tahoma" pitchFamily="34" charset="0"/>
                <a:ea typeface="ヒラギノ角ゴ Pro W3" charset="-128"/>
              </a:defRPr>
            </a:lvl3pPr>
            <a:lvl4pPr marL="1600200" indent="-228600">
              <a:defRPr>
                <a:solidFill>
                  <a:schemeClr val="tx1"/>
                </a:solidFill>
                <a:latin typeface="Tahoma" pitchFamily="34" charset="0"/>
                <a:ea typeface="ヒラギノ角ゴ Pro W3" charset="-128"/>
              </a:defRPr>
            </a:lvl4pPr>
            <a:lvl5pPr marL="2057400" indent="-228600">
              <a:defRPr>
                <a:solidFill>
                  <a:schemeClr val="tx1"/>
                </a:solidFill>
                <a:latin typeface="Tahoma" pitchFamily="34" charset="0"/>
                <a:ea typeface="ヒラギノ角ゴ Pro W3" charset="-128"/>
              </a:defRPr>
            </a:lvl5pPr>
            <a:lvl6pPr marL="25146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6pPr>
            <a:lvl7pPr marL="29718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7pPr>
            <a:lvl8pPr marL="34290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8pPr>
            <a:lvl9pPr marL="3886200" indent="-228600" eaLnBrk="0" fontAlgn="base" hangingPunct="0">
              <a:spcBef>
                <a:spcPct val="20000"/>
              </a:spcBef>
              <a:spcAft>
                <a:spcPct val="0"/>
              </a:spcAft>
              <a:buClr>
                <a:srgbClr val="ED1C24"/>
              </a:buClr>
              <a:buFont typeface="Monotype Sorts" pitchFamily="2" charset="2"/>
              <a:defRPr>
                <a:solidFill>
                  <a:schemeClr val="tx1"/>
                </a:solidFill>
                <a:latin typeface="Tahoma" pitchFamily="34" charset="0"/>
                <a:ea typeface="ヒラギノ角ゴ Pro W3" charset="-128"/>
              </a:defRPr>
            </a:lvl9pPr>
          </a:lstStyle>
          <a:p>
            <a:fld id="{848B9FE3-698D-42D3-84CA-20B8D6D4D629}" type="slidenum">
              <a:rPr lang="en-GB" altLang="en-US" smtClean="0">
                <a:solidFill>
                  <a:srgbClr val="898989"/>
                </a:solidFill>
                <a:latin typeface="Calibri" pitchFamily="34" charset="0"/>
              </a:rPr>
              <a:pPr/>
              <a:t>9</a:t>
            </a:fld>
            <a:endParaRPr lang="en-GB" altLang="en-US" smtClean="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Arial"/>
        <a:ea typeface="ヒラギノ角ゴ Pro W3"/>
        <a:cs typeface="Arial"/>
      </a:majorFont>
      <a:minorFont>
        <a:latin typeface="Arial"/>
        <a:ea typeface="ヒラギノ角ゴ Pro W3"/>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bodyPr>
      <a:lstStyle>
        <a:defPPr marL="0" marR="0" indent="0" algn="l" defTabSz="449263" rtl="0" eaLnBrk="0" fontAlgn="base" latinLnBrk="0" hangingPunct="0">
          <a:lnSpc>
            <a:spcPct val="100000"/>
          </a:lnSpc>
          <a:spcBef>
            <a:spcPct val="20000"/>
          </a:spcBef>
          <a:spcAft>
            <a:spcPct val="0"/>
          </a:spcAft>
          <a:buClr>
            <a:srgbClr val="ED1C24"/>
          </a:buClr>
          <a:buSzTx/>
          <a:buFont typeface="Monotype Sort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sz="1800" b="0" i="0" u="none" strike="noStrike" cap="none" normalizeH="0" baseline="0" smtClean="0">
            <a:ln>
              <a:noFill/>
            </a:ln>
            <a:solidFill>
              <a:schemeClr val="tx1"/>
            </a:solidFill>
            <a:effectLst/>
            <a:latin typeface="Tahoma" pitchFamily="34" charset="0"/>
            <a:ea typeface="ヒラギノ角ゴ Pro W3"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bodyPr>
      <a:lstStyle>
        <a:defPPr marL="0" marR="0" indent="0" algn="l" defTabSz="449263" rtl="0" eaLnBrk="0" fontAlgn="base" latinLnBrk="0" hangingPunct="0">
          <a:lnSpc>
            <a:spcPct val="100000"/>
          </a:lnSpc>
          <a:spcBef>
            <a:spcPct val="20000"/>
          </a:spcBef>
          <a:spcAft>
            <a:spcPct val="0"/>
          </a:spcAft>
          <a:buClr>
            <a:srgbClr val="ED1C24"/>
          </a:buClr>
          <a:buSzTx/>
          <a:buFont typeface="Monotype Sorts"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kumimoji="0" lang="en-GB" sz="1800" b="0" i="0" u="none" strike="noStrike" cap="none" normalizeH="0" baseline="0" smtClean="0">
            <a:ln>
              <a:noFill/>
            </a:ln>
            <a:solidFill>
              <a:schemeClr val="tx1"/>
            </a:solidFill>
            <a:effectLst/>
            <a:latin typeface="Tahoma" pitchFamily="34" charset="0"/>
            <a:ea typeface="ヒラギノ角ゴ Pro W3"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FCH JU - Power Point</Template>
  <TotalTime>0</TotalTime>
  <Words>854</Words>
  <Application>Microsoft Office PowerPoint</Application>
  <PresentationFormat>Bildschirmpräsentation (4:3)</PresentationFormat>
  <Paragraphs>342</Paragraphs>
  <Slides>17</Slides>
  <Notes>16</Notes>
  <HiddenSlides>0</HiddenSlides>
  <MMClips>1</MMClips>
  <ScaleCrop>false</ScaleCrop>
  <HeadingPairs>
    <vt:vector size="4" baseType="variant">
      <vt:variant>
        <vt:lpstr>Design</vt:lpstr>
      </vt:variant>
      <vt:variant>
        <vt:i4>1</vt:i4>
      </vt:variant>
      <vt:variant>
        <vt:lpstr>Folientitel</vt:lpstr>
      </vt:variant>
      <vt:variant>
        <vt:i4>17</vt:i4>
      </vt:variant>
    </vt:vector>
  </HeadingPairs>
  <TitlesOfParts>
    <vt:vector size="18" baseType="lpstr">
      <vt:lpstr>Office Theme</vt:lpstr>
      <vt:lpstr>PowerPoint-Präsentation</vt:lpstr>
      <vt:lpstr>H2moves Scandinavia 0. Project &amp; Partnership description</vt:lpstr>
      <vt:lpstr>H2moves Scandinavia 1. Achievements overview</vt:lpstr>
      <vt:lpstr>H2moves Scandinavia  1. FCEVs in daily operation since 11/2011</vt:lpstr>
      <vt:lpstr>H2moves Scandinavia  1. FCEV and HRS demonstration results</vt:lpstr>
      <vt:lpstr>H2moves Scandinavia  1. Public events to gain customer acceptance</vt:lpstr>
      <vt:lpstr>H2moves Scandinavia  1. EU Road Tour to gain customer acceptance</vt:lpstr>
      <vt:lpstr>H2moves Scandinavia  1. European Hydrogen Road Tour 2012</vt:lpstr>
      <vt:lpstr>H2moves Scandinavia 1. Alignment to MAIP/AIP</vt:lpstr>
      <vt:lpstr>H2moves Scandinavia 1. Alignment to MAIP/AIP</vt:lpstr>
      <vt:lpstr>H2moves Scandinavia 1. Gaps / bottlenecks</vt:lpstr>
      <vt:lpstr>PowerPoint-Präsentation</vt:lpstr>
      <vt:lpstr>PowerPoint-Präsentation</vt:lpstr>
      <vt:lpstr>PowerPoint-Präsentation</vt:lpstr>
      <vt:lpstr>PowerPoint-Präsentation</vt:lpstr>
      <vt:lpstr>PowerPoint-Präsentation</vt:lpstr>
      <vt:lpstr>3. Useful References </vt:lpstr>
    </vt:vector>
  </TitlesOfParts>
  <Company>European Commission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AIP 2011</dc:title>
  <dc:creator>Delplje</dc:creator>
  <cp:lastModifiedBy>Ulrich Buenger</cp:lastModifiedBy>
  <cp:revision>177</cp:revision>
  <cp:lastPrinted>2012-09-19T08:39:55Z</cp:lastPrinted>
  <dcterms:created xsi:type="dcterms:W3CDTF">2011-04-18T07:16:07Z</dcterms:created>
  <dcterms:modified xsi:type="dcterms:W3CDTF">2013-11-07T14:41:03Z</dcterms:modified>
</cp:coreProperties>
</file>