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9"/>
  </p:notesMasterIdLst>
  <p:handoutMasterIdLst>
    <p:handoutMasterId r:id="rId20"/>
  </p:handoutMasterIdLst>
  <p:sldIdLst>
    <p:sldId id="299" r:id="rId2"/>
    <p:sldId id="326" r:id="rId3"/>
    <p:sldId id="317" r:id="rId4"/>
    <p:sldId id="319" r:id="rId5"/>
    <p:sldId id="320" r:id="rId6"/>
    <p:sldId id="318" r:id="rId7"/>
    <p:sldId id="313" r:id="rId8"/>
    <p:sldId id="325" r:id="rId9"/>
    <p:sldId id="327" r:id="rId10"/>
    <p:sldId id="328" r:id="rId11"/>
    <p:sldId id="329" r:id="rId12"/>
    <p:sldId id="333" r:id="rId13"/>
    <p:sldId id="322" r:id="rId14"/>
    <p:sldId id="323" r:id="rId15"/>
    <p:sldId id="324" r:id="rId16"/>
    <p:sldId id="330" r:id="rId17"/>
    <p:sldId id="331" r:id="rId18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hy Nicolas ( FCH )" initials="N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CF2"/>
    <a:srgbClr val="96C8DA"/>
    <a:srgbClr val="D6EEF6"/>
    <a:srgbClr val="A6CEA8"/>
    <a:srgbClr val="C6E0C8"/>
    <a:srgbClr val="BEDCC0"/>
    <a:srgbClr val="7BB77F"/>
    <a:srgbClr val="9BC99E"/>
    <a:srgbClr val="B9D9BB"/>
    <a:srgbClr val="B0D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400" autoAdjust="0"/>
  </p:normalViewPr>
  <p:slideViewPr>
    <p:cSldViewPr snapToGrid="0" snapToObjects="1">
      <p:cViewPr>
        <p:scale>
          <a:sx n="80" d="100"/>
          <a:sy n="80" d="100"/>
        </p:scale>
        <p:origin x="-12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4020" y="-10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C5341-1D53-4425-8AB1-0BABBDDD89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412CD0D-B809-4F6F-9689-9F40946B0B06}">
      <dgm:prSet phldrT="[Text]"/>
      <dgm:spPr/>
      <dgm:t>
        <a:bodyPr/>
        <a:lstStyle/>
        <a:p>
          <a:endParaRPr lang="en-GB" dirty="0" smtClean="0"/>
        </a:p>
        <a:p>
          <a:r>
            <a:rPr lang="en-GB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dirty="0">
            <a:solidFill>
              <a:schemeClr val="accent2">
                <a:lumMod val="75000"/>
              </a:schemeClr>
            </a:solidFill>
          </a:endParaRPr>
        </a:p>
      </dgm:t>
    </dgm:pt>
    <dgm:pt modelId="{E0823504-5420-45C4-8BE9-BA0F31DC7EC0}" type="parTrans" cxnId="{A04BBD19-170E-40D9-A7DC-CDE70149184A}">
      <dgm:prSet/>
      <dgm:spPr/>
      <dgm:t>
        <a:bodyPr/>
        <a:lstStyle/>
        <a:p>
          <a:endParaRPr lang="en-GB"/>
        </a:p>
      </dgm:t>
    </dgm:pt>
    <dgm:pt modelId="{6BB6BC30-F5E1-4D52-B2E3-3EFD264F87FD}" type="sibTrans" cxnId="{A04BBD19-170E-40D9-A7DC-CDE70149184A}">
      <dgm:prSet/>
      <dgm:spPr/>
      <dgm:t>
        <a:bodyPr/>
        <a:lstStyle/>
        <a:p>
          <a:endParaRPr lang="en-GB"/>
        </a:p>
      </dgm:t>
    </dgm:pt>
    <dgm:pt modelId="{245C65B6-A461-4A37-9623-0DC12695C949}">
      <dgm:prSet phldrT="[Text]" custT="1"/>
      <dgm:spPr/>
      <dgm:t>
        <a:bodyPr/>
        <a:lstStyle/>
        <a:p>
          <a:r>
            <a:rPr lang="en-GB" sz="3000" dirty="0" smtClean="0"/>
            <a:t>Improve reliability of ex ante certificates</a:t>
          </a:r>
          <a:endParaRPr lang="en-GB" sz="3000" dirty="0"/>
        </a:p>
      </dgm:t>
    </dgm:pt>
    <dgm:pt modelId="{8503AEAC-81F8-47CE-B6EB-A8DE8865B03C}" type="parTrans" cxnId="{F3C88622-E4A7-438D-9CB9-29833A2B382D}">
      <dgm:prSet/>
      <dgm:spPr/>
      <dgm:t>
        <a:bodyPr/>
        <a:lstStyle/>
        <a:p>
          <a:endParaRPr lang="en-GB"/>
        </a:p>
      </dgm:t>
    </dgm:pt>
    <dgm:pt modelId="{5BED47B2-1073-4CD8-9756-6781B5BB7163}" type="sibTrans" cxnId="{F3C88622-E4A7-438D-9CB9-29833A2B382D}">
      <dgm:prSet/>
      <dgm:spPr/>
      <dgm:t>
        <a:bodyPr/>
        <a:lstStyle/>
        <a:p>
          <a:endParaRPr lang="en-GB"/>
        </a:p>
      </dgm:t>
    </dgm:pt>
    <dgm:pt modelId="{F9A9E5F2-8380-4EFE-8B82-82F3A52CE253}">
      <dgm:prSet phldrT="[Text]" custT="1"/>
      <dgm:spPr/>
      <dgm:t>
        <a:bodyPr/>
        <a:lstStyle/>
        <a:p>
          <a:r>
            <a:rPr lang="en-GB" sz="3000" dirty="0" smtClean="0"/>
            <a:t>Improve the quality of cost reporting</a:t>
          </a:r>
          <a:endParaRPr lang="en-GB" sz="3000" dirty="0"/>
        </a:p>
      </dgm:t>
    </dgm:pt>
    <dgm:pt modelId="{03078459-7125-4A4F-B851-98766CC75054}" type="parTrans" cxnId="{2162E353-A282-4935-9EE9-5D60D02D74F9}">
      <dgm:prSet/>
      <dgm:spPr/>
      <dgm:t>
        <a:bodyPr/>
        <a:lstStyle/>
        <a:p>
          <a:endParaRPr lang="en-GB"/>
        </a:p>
      </dgm:t>
    </dgm:pt>
    <dgm:pt modelId="{26C26A48-D444-4685-8BEA-E6C6901052FB}" type="sibTrans" cxnId="{2162E353-A282-4935-9EE9-5D60D02D74F9}">
      <dgm:prSet/>
      <dgm:spPr/>
      <dgm:t>
        <a:bodyPr/>
        <a:lstStyle/>
        <a:p>
          <a:endParaRPr lang="en-GB"/>
        </a:p>
      </dgm:t>
    </dgm:pt>
    <dgm:pt modelId="{A4ED64AD-C9E0-4016-9782-2106935CA7B3}">
      <dgm:prSet phldrT="[Text]" custT="1"/>
      <dgm:spPr/>
      <dgm:t>
        <a:bodyPr/>
        <a:lstStyle/>
        <a:p>
          <a:r>
            <a:rPr lang="en-GB" sz="3000" dirty="0" smtClean="0"/>
            <a:t>Contribute to error free cost claims</a:t>
          </a:r>
          <a:endParaRPr lang="en-GB" sz="3000" dirty="0"/>
        </a:p>
      </dgm:t>
    </dgm:pt>
    <dgm:pt modelId="{E894EA21-40AE-49FB-BBCF-F364D2CA1DE7}" type="parTrans" cxnId="{9D65B7D6-23C9-42BB-87A3-09C66EC6A66F}">
      <dgm:prSet/>
      <dgm:spPr/>
      <dgm:t>
        <a:bodyPr/>
        <a:lstStyle/>
        <a:p>
          <a:endParaRPr lang="en-GB"/>
        </a:p>
      </dgm:t>
    </dgm:pt>
    <dgm:pt modelId="{DA92BFE0-545F-4100-8E7C-8FF212454171}" type="sibTrans" cxnId="{9D65B7D6-23C9-42BB-87A3-09C66EC6A66F}">
      <dgm:prSet/>
      <dgm:spPr/>
      <dgm:t>
        <a:bodyPr/>
        <a:lstStyle/>
        <a:p>
          <a:endParaRPr lang="en-GB"/>
        </a:p>
      </dgm:t>
    </dgm:pt>
    <dgm:pt modelId="{5FA9D285-4859-48F9-B435-4CF9DDF3C27C}" type="pres">
      <dgm:prSet presAssocID="{5B0C5341-1D53-4425-8AB1-0BABBDDD892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5F494901-EA07-4C3B-81DD-395E248B1603}" type="pres">
      <dgm:prSet presAssocID="{7412CD0D-B809-4F6F-9689-9F40946B0B06}" presName="thickLine" presStyleLbl="alignNode1" presStyleIdx="0" presStyleCnt="1" custLinFactNeighborX="1342"/>
      <dgm:spPr/>
    </dgm:pt>
    <dgm:pt modelId="{35FCCF95-DC62-4AB3-96C0-38749BA3C190}" type="pres">
      <dgm:prSet presAssocID="{7412CD0D-B809-4F6F-9689-9F40946B0B06}" presName="horz1" presStyleCnt="0"/>
      <dgm:spPr/>
    </dgm:pt>
    <dgm:pt modelId="{95A48EF3-74DB-4E97-8195-9582334C483E}" type="pres">
      <dgm:prSet presAssocID="{7412CD0D-B809-4F6F-9689-9F40946B0B06}" presName="tx1" presStyleLbl="revTx" presStyleIdx="0" presStyleCnt="4" custFlipHor="1" custScaleX="111416" custLinFactNeighborX="-8374" custLinFactNeighborY="388"/>
      <dgm:spPr/>
      <dgm:t>
        <a:bodyPr/>
        <a:lstStyle/>
        <a:p>
          <a:endParaRPr lang="en-GB"/>
        </a:p>
      </dgm:t>
    </dgm:pt>
    <dgm:pt modelId="{F4CEB559-BE6F-46E3-B9DA-4336170484DD}" type="pres">
      <dgm:prSet presAssocID="{7412CD0D-B809-4F6F-9689-9F40946B0B06}" presName="vert1" presStyleCnt="0"/>
      <dgm:spPr/>
    </dgm:pt>
    <dgm:pt modelId="{73581EE9-B375-4232-A077-11B53049BD33}" type="pres">
      <dgm:prSet presAssocID="{245C65B6-A461-4A37-9623-0DC12695C949}" presName="vertSpace2a" presStyleCnt="0"/>
      <dgm:spPr/>
    </dgm:pt>
    <dgm:pt modelId="{8FF036A3-C937-466B-B310-3905C3D98DD3}" type="pres">
      <dgm:prSet presAssocID="{245C65B6-A461-4A37-9623-0DC12695C949}" presName="horz2" presStyleCnt="0"/>
      <dgm:spPr/>
    </dgm:pt>
    <dgm:pt modelId="{46D0E6AE-CBD8-4EF3-AFF1-9FEE8CFA22B0}" type="pres">
      <dgm:prSet presAssocID="{245C65B6-A461-4A37-9623-0DC12695C949}" presName="horzSpace2" presStyleCnt="0"/>
      <dgm:spPr/>
    </dgm:pt>
    <dgm:pt modelId="{6E4DCD73-84EB-450E-AA40-20E68C763384}" type="pres">
      <dgm:prSet presAssocID="{245C65B6-A461-4A37-9623-0DC12695C949}" presName="tx2" presStyleLbl="revTx" presStyleIdx="1" presStyleCnt="4" custLinFactY="1235" custLinFactNeighborX="171" custLinFactNeighborY="100000"/>
      <dgm:spPr/>
      <dgm:t>
        <a:bodyPr/>
        <a:lstStyle/>
        <a:p>
          <a:endParaRPr lang="en-GB"/>
        </a:p>
      </dgm:t>
    </dgm:pt>
    <dgm:pt modelId="{BCEE407E-F634-4EC4-A94E-06E08977215B}" type="pres">
      <dgm:prSet presAssocID="{245C65B6-A461-4A37-9623-0DC12695C949}" presName="vert2" presStyleCnt="0"/>
      <dgm:spPr/>
    </dgm:pt>
    <dgm:pt modelId="{B48E18ED-86CD-43F8-B5CB-763EDC4EB61B}" type="pres">
      <dgm:prSet presAssocID="{245C65B6-A461-4A37-9623-0DC12695C949}" presName="thinLine2b" presStyleLbl="callout" presStyleIdx="0" presStyleCnt="3"/>
      <dgm:spPr>
        <a:ln>
          <a:solidFill>
            <a:schemeClr val="accent2">
              <a:lumMod val="75000"/>
            </a:schemeClr>
          </a:solidFill>
        </a:ln>
      </dgm:spPr>
    </dgm:pt>
    <dgm:pt modelId="{AFB5D402-C3E0-4771-A853-3B44C3024AF9}" type="pres">
      <dgm:prSet presAssocID="{245C65B6-A461-4A37-9623-0DC12695C949}" presName="vertSpace2b" presStyleCnt="0"/>
      <dgm:spPr/>
    </dgm:pt>
    <dgm:pt modelId="{DA1C5E76-E9EC-483F-A2F9-A191A0A40F1C}" type="pres">
      <dgm:prSet presAssocID="{F9A9E5F2-8380-4EFE-8B82-82F3A52CE253}" presName="horz2" presStyleCnt="0"/>
      <dgm:spPr/>
    </dgm:pt>
    <dgm:pt modelId="{2CEFA6E0-F0F5-4AD4-99BD-549985C90963}" type="pres">
      <dgm:prSet presAssocID="{F9A9E5F2-8380-4EFE-8B82-82F3A52CE253}" presName="horzSpace2" presStyleCnt="0"/>
      <dgm:spPr/>
    </dgm:pt>
    <dgm:pt modelId="{002EED80-5BD3-43AC-80F3-8589F8FA93CF}" type="pres">
      <dgm:prSet presAssocID="{F9A9E5F2-8380-4EFE-8B82-82F3A52CE253}" presName="tx2" presStyleLbl="revTx" presStyleIdx="2" presStyleCnt="4" custLinFactNeighborX="18" custLinFactNeighborY="-89602"/>
      <dgm:spPr/>
      <dgm:t>
        <a:bodyPr/>
        <a:lstStyle/>
        <a:p>
          <a:endParaRPr lang="en-GB"/>
        </a:p>
      </dgm:t>
    </dgm:pt>
    <dgm:pt modelId="{048FBEB2-B057-4164-B5B3-D04FD01570A7}" type="pres">
      <dgm:prSet presAssocID="{F9A9E5F2-8380-4EFE-8B82-82F3A52CE253}" presName="vert2" presStyleCnt="0"/>
      <dgm:spPr/>
    </dgm:pt>
    <dgm:pt modelId="{BB48772F-60DB-4D44-9BB1-A38B5E95512E}" type="pres">
      <dgm:prSet presAssocID="{F9A9E5F2-8380-4EFE-8B82-82F3A52CE253}" presName="thinLine2b" presStyleLbl="callout" presStyleIdx="1" presStyleCnt="3" custLinFactY="-9506" custLinFactNeighborX="190" custLinFactNeighborY="-100000"/>
      <dgm:spPr>
        <a:ln>
          <a:solidFill>
            <a:schemeClr val="accent2">
              <a:lumMod val="75000"/>
            </a:schemeClr>
          </a:solidFill>
        </a:ln>
      </dgm:spPr>
    </dgm:pt>
    <dgm:pt modelId="{8E77268A-6EC3-440F-B9F3-A1FCC763B320}" type="pres">
      <dgm:prSet presAssocID="{F9A9E5F2-8380-4EFE-8B82-82F3A52CE253}" presName="vertSpace2b" presStyleCnt="0"/>
      <dgm:spPr/>
    </dgm:pt>
    <dgm:pt modelId="{90CA2133-AC2D-43EF-B599-E0BCC75586D5}" type="pres">
      <dgm:prSet presAssocID="{A4ED64AD-C9E0-4016-9782-2106935CA7B3}" presName="horz2" presStyleCnt="0"/>
      <dgm:spPr/>
    </dgm:pt>
    <dgm:pt modelId="{E1E538E0-6622-4970-AD9E-2A75487192D9}" type="pres">
      <dgm:prSet presAssocID="{A4ED64AD-C9E0-4016-9782-2106935CA7B3}" presName="horzSpace2" presStyleCnt="0"/>
      <dgm:spPr/>
    </dgm:pt>
    <dgm:pt modelId="{924679EF-5C0A-4F72-8FF6-77BFC1C46A65}" type="pres">
      <dgm:prSet presAssocID="{A4ED64AD-C9E0-4016-9782-2106935CA7B3}" presName="tx2" presStyleLbl="revTx" presStyleIdx="3" presStyleCnt="4"/>
      <dgm:spPr/>
      <dgm:t>
        <a:bodyPr/>
        <a:lstStyle/>
        <a:p>
          <a:endParaRPr lang="en-GB"/>
        </a:p>
      </dgm:t>
    </dgm:pt>
    <dgm:pt modelId="{1E451BA8-0E46-4EB2-871B-7D73CF47FD38}" type="pres">
      <dgm:prSet presAssocID="{A4ED64AD-C9E0-4016-9782-2106935CA7B3}" presName="vert2" presStyleCnt="0"/>
      <dgm:spPr/>
    </dgm:pt>
    <dgm:pt modelId="{298A902F-6540-4720-A3B9-EAE8ABE276E5}" type="pres">
      <dgm:prSet presAssocID="{A4ED64AD-C9E0-4016-9782-2106935CA7B3}" presName="thinLine2b" presStyleLbl="callout" presStyleIdx="2" presStyleCnt="3" custLinFactY="-200000" custLinFactNeighborX="190" custLinFactNeighborY="-231430"/>
      <dgm:spPr>
        <a:ln>
          <a:solidFill>
            <a:schemeClr val="accent2">
              <a:lumMod val="75000"/>
            </a:schemeClr>
          </a:solidFill>
        </a:ln>
      </dgm:spPr>
    </dgm:pt>
    <dgm:pt modelId="{783CB0B2-80CA-44BB-B3AB-DB2AF9EAB626}" type="pres">
      <dgm:prSet presAssocID="{A4ED64AD-C9E0-4016-9782-2106935CA7B3}" presName="vertSpace2b" presStyleCnt="0"/>
      <dgm:spPr/>
    </dgm:pt>
  </dgm:ptLst>
  <dgm:cxnLst>
    <dgm:cxn modelId="{A04BBD19-170E-40D9-A7DC-CDE70149184A}" srcId="{5B0C5341-1D53-4425-8AB1-0BABBDDD892E}" destId="{7412CD0D-B809-4F6F-9689-9F40946B0B06}" srcOrd="0" destOrd="0" parTransId="{E0823504-5420-45C4-8BE9-BA0F31DC7EC0}" sibTransId="{6BB6BC30-F5E1-4D52-B2E3-3EFD264F87FD}"/>
    <dgm:cxn modelId="{27D132EA-807B-4927-95B5-9020E2572D88}" type="presOf" srcId="{A4ED64AD-C9E0-4016-9782-2106935CA7B3}" destId="{924679EF-5C0A-4F72-8FF6-77BFC1C46A65}" srcOrd="0" destOrd="0" presId="urn:microsoft.com/office/officeart/2008/layout/LinedList"/>
    <dgm:cxn modelId="{A9DF87E4-74E9-4904-ABF6-8795458DF03C}" type="presOf" srcId="{5B0C5341-1D53-4425-8AB1-0BABBDDD892E}" destId="{5FA9D285-4859-48F9-B435-4CF9DDF3C27C}" srcOrd="0" destOrd="0" presId="urn:microsoft.com/office/officeart/2008/layout/LinedList"/>
    <dgm:cxn modelId="{229B1183-CA64-4219-9D8C-439EBF7EDF74}" type="presOf" srcId="{F9A9E5F2-8380-4EFE-8B82-82F3A52CE253}" destId="{002EED80-5BD3-43AC-80F3-8589F8FA93CF}" srcOrd="0" destOrd="0" presId="urn:microsoft.com/office/officeart/2008/layout/LinedList"/>
    <dgm:cxn modelId="{2162E353-A282-4935-9EE9-5D60D02D74F9}" srcId="{7412CD0D-B809-4F6F-9689-9F40946B0B06}" destId="{F9A9E5F2-8380-4EFE-8B82-82F3A52CE253}" srcOrd="1" destOrd="0" parTransId="{03078459-7125-4A4F-B851-98766CC75054}" sibTransId="{26C26A48-D444-4685-8BEA-E6C6901052FB}"/>
    <dgm:cxn modelId="{B8F1818E-290A-472C-B737-ABA8196C7E01}" type="presOf" srcId="{7412CD0D-B809-4F6F-9689-9F40946B0B06}" destId="{95A48EF3-74DB-4E97-8195-9582334C483E}" srcOrd="0" destOrd="0" presId="urn:microsoft.com/office/officeart/2008/layout/LinedList"/>
    <dgm:cxn modelId="{9D65B7D6-23C9-42BB-87A3-09C66EC6A66F}" srcId="{7412CD0D-B809-4F6F-9689-9F40946B0B06}" destId="{A4ED64AD-C9E0-4016-9782-2106935CA7B3}" srcOrd="2" destOrd="0" parTransId="{E894EA21-40AE-49FB-BBCF-F364D2CA1DE7}" sibTransId="{DA92BFE0-545F-4100-8E7C-8FF212454171}"/>
    <dgm:cxn modelId="{F3C88622-E4A7-438D-9CB9-29833A2B382D}" srcId="{7412CD0D-B809-4F6F-9689-9F40946B0B06}" destId="{245C65B6-A461-4A37-9623-0DC12695C949}" srcOrd="0" destOrd="0" parTransId="{8503AEAC-81F8-47CE-B6EB-A8DE8865B03C}" sibTransId="{5BED47B2-1073-4CD8-9756-6781B5BB7163}"/>
    <dgm:cxn modelId="{3E3FA208-3D4B-4D04-BF29-35576D785BD7}" type="presOf" srcId="{245C65B6-A461-4A37-9623-0DC12695C949}" destId="{6E4DCD73-84EB-450E-AA40-20E68C763384}" srcOrd="0" destOrd="0" presId="urn:microsoft.com/office/officeart/2008/layout/LinedList"/>
    <dgm:cxn modelId="{A72B2A6E-C001-4299-95D8-5A5B56599CEA}" type="presParOf" srcId="{5FA9D285-4859-48F9-B435-4CF9DDF3C27C}" destId="{5F494901-EA07-4C3B-81DD-395E248B1603}" srcOrd="0" destOrd="0" presId="urn:microsoft.com/office/officeart/2008/layout/LinedList"/>
    <dgm:cxn modelId="{C4636163-EE28-49D8-9521-91F43F88CAA4}" type="presParOf" srcId="{5FA9D285-4859-48F9-B435-4CF9DDF3C27C}" destId="{35FCCF95-DC62-4AB3-96C0-38749BA3C190}" srcOrd="1" destOrd="0" presId="urn:microsoft.com/office/officeart/2008/layout/LinedList"/>
    <dgm:cxn modelId="{5F5A5EAA-C1D6-4599-BEE6-4A62493F13A9}" type="presParOf" srcId="{35FCCF95-DC62-4AB3-96C0-38749BA3C190}" destId="{95A48EF3-74DB-4E97-8195-9582334C483E}" srcOrd="0" destOrd="0" presId="urn:microsoft.com/office/officeart/2008/layout/LinedList"/>
    <dgm:cxn modelId="{F7E92FEB-1497-4703-846C-B13A743BE36A}" type="presParOf" srcId="{35FCCF95-DC62-4AB3-96C0-38749BA3C190}" destId="{F4CEB559-BE6F-46E3-B9DA-4336170484DD}" srcOrd="1" destOrd="0" presId="urn:microsoft.com/office/officeart/2008/layout/LinedList"/>
    <dgm:cxn modelId="{3D2680E9-4553-4B37-A76C-97F72CEAB148}" type="presParOf" srcId="{F4CEB559-BE6F-46E3-B9DA-4336170484DD}" destId="{73581EE9-B375-4232-A077-11B53049BD33}" srcOrd="0" destOrd="0" presId="urn:microsoft.com/office/officeart/2008/layout/LinedList"/>
    <dgm:cxn modelId="{1E97BD32-C968-47EB-8983-2C8BE3387219}" type="presParOf" srcId="{F4CEB559-BE6F-46E3-B9DA-4336170484DD}" destId="{8FF036A3-C937-466B-B310-3905C3D98DD3}" srcOrd="1" destOrd="0" presId="urn:microsoft.com/office/officeart/2008/layout/LinedList"/>
    <dgm:cxn modelId="{6E4608BB-CEE2-4798-A501-7DE12936EA6A}" type="presParOf" srcId="{8FF036A3-C937-466B-B310-3905C3D98DD3}" destId="{46D0E6AE-CBD8-4EF3-AFF1-9FEE8CFA22B0}" srcOrd="0" destOrd="0" presId="urn:microsoft.com/office/officeart/2008/layout/LinedList"/>
    <dgm:cxn modelId="{F3361D15-5497-46E7-BE2E-08EE6DA20108}" type="presParOf" srcId="{8FF036A3-C937-466B-B310-3905C3D98DD3}" destId="{6E4DCD73-84EB-450E-AA40-20E68C763384}" srcOrd="1" destOrd="0" presId="urn:microsoft.com/office/officeart/2008/layout/LinedList"/>
    <dgm:cxn modelId="{CC4F2E32-0DCA-4039-BB76-DCA7D29C04E7}" type="presParOf" srcId="{8FF036A3-C937-466B-B310-3905C3D98DD3}" destId="{BCEE407E-F634-4EC4-A94E-06E08977215B}" srcOrd="2" destOrd="0" presId="urn:microsoft.com/office/officeart/2008/layout/LinedList"/>
    <dgm:cxn modelId="{41571E68-7DAB-4552-9656-9A4774CEB90E}" type="presParOf" srcId="{F4CEB559-BE6F-46E3-B9DA-4336170484DD}" destId="{B48E18ED-86CD-43F8-B5CB-763EDC4EB61B}" srcOrd="2" destOrd="0" presId="urn:microsoft.com/office/officeart/2008/layout/LinedList"/>
    <dgm:cxn modelId="{E698D383-B0B6-47EA-B1C1-814605D375F1}" type="presParOf" srcId="{F4CEB559-BE6F-46E3-B9DA-4336170484DD}" destId="{AFB5D402-C3E0-4771-A853-3B44C3024AF9}" srcOrd="3" destOrd="0" presId="urn:microsoft.com/office/officeart/2008/layout/LinedList"/>
    <dgm:cxn modelId="{21ED3C31-B577-4DD6-8438-0901EB11D87A}" type="presParOf" srcId="{F4CEB559-BE6F-46E3-B9DA-4336170484DD}" destId="{DA1C5E76-E9EC-483F-A2F9-A191A0A40F1C}" srcOrd="4" destOrd="0" presId="urn:microsoft.com/office/officeart/2008/layout/LinedList"/>
    <dgm:cxn modelId="{0DF3A2F2-5F49-4445-8134-6CD723A37F03}" type="presParOf" srcId="{DA1C5E76-E9EC-483F-A2F9-A191A0A40F1C}" destId="{2CEFA6E0-F0F5-4AD4-99BD-549985C90963}" srcOrd="0" destOrd="0" presId="urn:microsoft.com/office/officeart/2008/layout/LinedList"/>
    <dgm:cxn modelId="{E2FDB1BE-0C59-4B31-ABDC-FCD209E67CE6}" type="presParOf" srcId="{DA1C5E76-E9EC-483F-A2F9-A191A0A40F1C}" destId="{002EED80-5BD3-43AC-80F3-8589F8FA93CF}" srcOrd="1" destOrd="0" presId="urn:microsoft.com/office/officeart/2008/layout/LinedList"/>
    <dgm:cxn modelId="{9F8CEEC4-FF6C-4EAD-BE58-012ECE069C7F}" type="presParOf" srcId="{DA1C5E76-E9EC-483F-A2F9-A191A0A40F1C}" destId="{048FBEB2-B057-4164-B5B3-D04FD01570A7}" srcOrd="2" destOrd="0" presId="urn:microsoft.com/office/officeart/2008/layout/LinedList"/>
    <dgm:cxn modelId="{70E60F42-CD3C-4349-BD33-A8AC9F95D115}" type="presParOf" srcId="{F4CEB559-BE6F-46E3-B9DA-4336170484DD}" destId="{BB48772F-60DB-4D44-9BB1-A38B5E95512E}" srcOrd="5" destOrd="0" presId="urn:microsoft.com/office/officeart/2008/layout/LinedList"/>
    <dgm:cxn modelId="{14C7385A-6D9E-456A-8641-99332124CAA0}" type="presParOf" srcId="{F4CEB559-BE6F-46E3-B9DA-4336170484DD}" destId="{8E77268A-6EC3-440F-B9F3-A1FCC763B320}" srcOrd="6" destOrd="0" presId="urn:microsoft.com/office/officeart/2008/layout/LinedList"/>
    <dgm:cxn modelId="{56766A0A-CF19-46D0-91BD-6AAE2505AA67}" type="presParOf" srcId="{F4CEB559-BE6F-46E3-B9DA-4336170484DD}" destId="{90CA2133-AC2D-43EF-B599-E0BCC75586D5}" srcOrd="7" destOrd="0" presId="urn:microsoft.com/office/officeart/2008/layout/LinedList"/>
    <dgm:cxn modelId="{D340A21D-8DD6-4D2C-B1F2-40A4AFF093DE}" type="presParOf" srcId="{90CA2133-AC2D-43EF-B599-E0BCC75586D5}" destId="{E1E538E0-6622-4970-AD9E-2A75487192D9}" srcOrd="0" destOrd="0" presId="urn:microsoft.com/office/officeart/2008/layout/LinedList"/>
    <dgm:cxn modelId="{21FD911F-5D11-428B-A6AD-310483CB7280}" type="presParOf" srcId="{90CA2133-AC2D-43EF-B599-E0BCC75586D5}" destId="{924679EF-5C0A-4F72-8FF6-77BFC1C46A65}" srcOrd="1" destOrd="0" presId="urn:microsoft.com/office/officeart/2008/layout/LinedList"/>
    <dgm:cxn modelId="{8F16FBF1-74D3-49EA-9577-7B495FA64D19}" type="presParOf" srcId="{90CA2133-AC2D-43EF-B599-E0BCC75586D5}" destId="{1E451BA8-0E46-4EB2-871B-7D73CF47FD38}" srcOrd="2" destOrd="0" presId="urn:microsoft.com/office/officeart/2008/layout/LinedList"/>
    <dgm:cxn modelId="{F34D1A03-6021-4710-BCD4-983992AC857F}" type="presParOf" srcId="{F4CEB559-BE6F-46E3-B9DA-4336170484DD}" destId="{298A902F-6540-4720-A3B9-EAE8ABE276E5}" srcOrd="8" destOrd="0" presId="urn:microsoft.com/office/officeart/2008/layout/LinedList"/>
    <dgm:cxn modelId="{933ACD89-AA02-4F0F-9275-29643374A396}" type="presParOf" srcId="{F4CEB559-BE6F-46E3-B9DA-4336170484DD}" destId="{783CB0B2-80CA-44BB-B3AB-DB2AF9EAB626}" srcOrd="9" destOrd="0" presId="urn:microsoft.com/office/officeart/2008/layout/LinedList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94901-EA07-4C3B-81DD-395E248B1603}">
      <dsp:nvSpPr>
        <dsp:cNvPr id="0" name=""/>
        <dsp:cNvSpPr/>
      </dsp:nvSpPr>
      <dsp:spPr>
        <a:xfrm>
          <a:off x="0" y="0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48EF3-74DB-4E97-8195-9582334C483E}">
      <dsp:nvSpPr>
        <dsp:cNvPr id="0" name=""/>
        <dsp:cNvSpPr/>
      </dsp:nvSpPr>
      <dsp:spPr>
        <a:xfrm flipH="1">
          <a:off x="0" y="0"/>
          <a:ext cx="1819493" cy="3797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0" kern="1200" dirty="0" smtClean="0"/>
        </a:p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000" kern="1200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sz="6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0" y="0"/>
        <a:ext cx="1819493" cy="3797170"/>
      </dsp:txXfrm>
    </dsp:sp>
    <dsp:sp modelId="{6E4DCD73-84EB-450E-AA40-20E68C763384}">
      <dsp:nvSpPr>
        <dsp:cNvPr id="0" name=""/>
        <dsp:cNvSpPr/>
      </dsp:nvSpPr>
      <dsp:spPr>
        <a:xfrm>
          <a:off x="1943156" y="1260601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reliability of ex ante certificates</a:t>
          </a:r>
          <a:endParaRPr lang="en-GB" sz="3000" kern="1200" dirty="0"/>
        </a:p>
      </dsp:txBody>
      <dsp:txXfrm>
        <a:off x="1943156" y="1260601"/>
        <a:ext cx="6409771" cy="1186615"/>
      </dsp:txXfrm>
    </dsp:sp>
    <dsp:sp modelId="{B48E18ED-86CD-43F8-B5CB-763EDC4EB61B}">
      <dsp:nvSpPr>
        <dsp:cNvPr id="0" name=""/>
        <dsp:cNvSpPr/>
      </dsp:nvSpPr>
      <dsp:spPr>
        <a:xfrm>
          <a:off x="1819493" y="1245946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EED80-5BD3-43AC-80F3-8589F8FA93CF}">
      <dsp:nvSpPr>
        <dsp:cNvPr id="0" name=""/>
        <dsp:cNvSpPr/>
      </dsp:nvSpPr>
      <dsp:spPr>
        <a:xfrm>
          <a:off x="1943126" y="242045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the quality of cost reporting</a:t>
          </a:r>
          <a:endParaRPr lang="en-GB" sz="3000" kern="1200" dirty="0"/>
        </a:p>
      </dsp:txBody>
      <dsp:txXfrm>
        <a:off x="1943126" y="242045"/>
        <a:ext cx="6409771" cy="1186615"/>
      </dsp:txXfrm>
    </dsp:sp>
    <dsp:sp modelId="{BB48772F-60DB-4D44-9BB1-A38B5E95512E}">
      <dsp:nvSpPr>
        <dsp:cNvPr id="0" name=""/>
        <dsp:cNvSpPr/>
      </dsp:nvSpPr>
      <dsp:spPr>
        <a:xfrm>
          <a:off x="1820677" y="242913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679EF-5C0A-4F72-8FF6-77BFC1C46A65}">
      <dsp:nvSpPr>
        <dsp:cNvPr id="0" name=""/>
        <dsp:cNvSpPr/>
      </dsp:nvSpPr>
      <dsp:spPr>
        <a:xfrm>
          <a:off x="1941972" y="2551223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Contribute to error free cost claims</a:t>
          </a:r>
          <a:endParaRPr lang="en-GB" sz="3000" kern="1200" dirty="0"/>
        </a:p>
      </dsp:txBody>
      <dsp:txXfrm>
        <a:off x="1941972" y="2551223"/>
        <a:ext cx="6409771" cy="1186615"/>
      </dsp:txXfrm>
    </dsp:sp>
    <dsp:sp modelId="{298A902F-6540-4720-A3B9-EAE8ABE276E5}">
      <dsp:nvSpPr>
        <dsp:cNvPr id="0" name=""/>
        <dsp:cNvSpPr/>
      </dsp:nvSpPr>
      <dsp:spPr>
        <a:xfrm>
          <a:off x="1820677" y="352852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10/10/2013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3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30093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10/10/2013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A54F3C55-4184-443E-BAE5-328F5E7373DE}" type="slidenum">
              <a:rPr lang="fr-BE" smtClean="0">
                <a:solidFill>
                  <a:prstClr val="black"/>
                </a:solidFill>
              </a:rPr>
              <a:pPr eaLnBrk="1" hangingPunct="1"/>
              <a:t>1</a:t>
            </a:fld>
            <a:endParaRPr lang="fr-BE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216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A54F3C55-4184-443E-BAE5-328F5E7373DE}" type="slidenum">
              <a:rPr lang="fr-BE" smtClean="0">
                <a:solidFill>
                  <a:prstClr val="black"/>
                </a:solidFill>
              </a:rPr>
              <a:pPr eaLnBrk="1" hangingPunct="1"/>
              <a:t>12</a:t>
            </a:fld>
            <a:endParaRPr lang="fr-BE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357C85-68E0-4227-A4E0-C98E5030D0E1}" type="datetime1">
              <a:rPr lang="en-US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BE11BE-19C7-48CA-B064-0F983AB5872C}" type="datetime1">
              <a:rPr lang="en-US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8D7C61-919A-4BE7-B890-2D6438D74D32}" type="datetime1">
              <a:rPr lang="en-US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F6DD8C-8F04-4470-8155-810211018EE4}" type="datetime1">
              <a:rPr lang="en-US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61BB7A-FD9E-4282-94C7-31FBD1D7CCDA}" type="datetime1">
              <a:rPr lang="en-US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3BB416-902C-4C9E-829F-623279318B94}" type="datetime1">
              <a:rPr lang="en-US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95CA1F-9D00-48C6-AF97-0DC82CF7FA76}" type="datetime1">
              <a:rPr lang="en-US" smtClean="0"/>
              <a:t>10/10/2013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F63AB0-200E-43C3-A066-0DED17E73859}" type="datetime1">
              <a:rPr lang="en-US" smtClean="0"/>
              <a:t>10/10/2013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8F9910-44FD-48F9-B695-23AA885C54F3}" type="datetime1">
              <a:rPr lang="en-US" smtClean="0"/>
              <a:t>10/10/2013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9E7B87-CA23-4D2F-9129-958C4B588E3F}" type="datetime1">
              <a:rPr lang="en-US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15B7F4-D41E-4953-9C88-3A69FFC46968}" type="datetime1">
              <a:rPr lang="en-US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8F62C61-C26A-4C5A-8F10-7CDC1E8AC165}" type="datetime1">
              <a:rPr lang="en-US" smtClean="0"/>
              <a:t>10/10/2013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index.cfm?pg=enquiries" TargetMode="External"/><Relationship Id="rId2" Type="http://schemas.openxmlformats.org/officeDocument/2006/relationships/hyperlink" Target="mailto:fch-projects@fch.europa.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7882" y="4141694"/>
            <a:ext cx="8274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Communication </a:t>
            </a:r>
            <a:r>
              <a:rPr lang="en-GB" sz="4800" b="1" dirty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Campaign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60783" y="5920253"/>
            <a:ext cx="4049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2"/>
                </a:solidFill>
              </a:rPr>
              <a:t>Elisabeth Robino</a:t>
            </a:r>
          </a:p>
          <a:p>
            <a:r>
              <a:rPr lang="nl-BE" b="1" dirty="0" smtClean="0">
                <a:solidFill>
                  <a:schemeClr val="accent2"/>
                </a:solidFill>
              </a:rPr>
              <a:t>Head of Finance &amp; Administration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9910-44FD-48F9-B695-23AA885C54F3}" type="datetime1">
              <a:rPr lang="en-US" smtClean="0"/>
              <a:t>10/10/2013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2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4023" y="122238"/>
            <a:ext cx="7422775" cy="80112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300" kern="1200" smtClean="0">
                <a:solidFill>
                  <a:srgbClr val="A6CEA8"/>
                </a:solidFill>
              </a:rPr>
              <a:t>6. Legal </a:t>
            </a:r>
            <a:r>
              <a:rPr lang="en-GB" sz="3300" kern="1200" dirty="0">
                <a:solidFill>
                  <a:srgbClr val="A6CEA8"/>
                </a:solidFill>
              </a:rPr>
              <a:t>basis – </a:t>
            </a:r>
            <a:r>
              <a:rPr lang="en-GB" sz="3300" kern="1200" dirty="0" smtClean="0">
                <a:solidFill>
                  <a:srgbClr val="A6CEA8"/>
                </a:solidFill>
              </a:rPr>
              <a:t/>
            </a:r>
            <a:br>
              <a:rPr lang="en-GB" sz="3300" kern="1200" dirty="0" smtClean="0">
                <a:solidFill>
                  <a:srgbClr val="A6CEA8"/>
                </a:solidFill>
              </a:rPr>
            </a:br>
            <a:r>
              <a:rPr lang="en-GB" sz="3300" kern="1200" dirty="0" smtClean="0">
                <a:solidFill>
                  <a:srgbClr val="A6CEA8"/>
                </a:solidFill>
              </a:rPr>
              <a:t>                    FCH </a:t>
            </a:r>
            <a:r>
              <a:rPr lang="en-GB" sz="3300" kern="1200" dirty="0">
                <a:solidFill>
                  <a:srgbClr val="A6CEA8"/>
                </a:solidFill>
              </a:rPr>
              <a:t>JU Grant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9" y="1396900"/>
            <a:ext cx="8961117" cy="5461100"/>
          </a:xfrm>
        </p:spPr>
        <p:txBody>
          <a:bodyPr>
            <a:normAutofit fontScale="92500" lnSpcReduction="20000"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Eligibility principles </a:t>
            </a:r>
          </a:p>
          <a:p>
            <a:pPr marL="400050" lvl="1" indent="0">
              <a:buNone/>
            </a:pPr>
            <a:r>
              <a:rPr lang="en-GB" sz="2000" b="1" dirty="0" smtClean="0">
                <a:solidFill>
                  <a:srgbClr val="0070C0"/>
                </a:solidFill>
              </a:rPr>
              <a:t>    </a:t>
            </a:r>
            <a:r>
              <a:rPr lang="en-GB" sz="2000" dirty="0" smtClean="0">
                <a:solidFill>
                  <a:srgbClr val="0070C0"/>
                </a:solidFill>
              </a:rPr>
              <a:t>art.II.14 of FCH JU GA</a:t>
            </a: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400050" lvl="1" indent="0">
              <a:buNone/>
            </a:pPr>
            <a:endParaRPr lang="fr-BE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BE" sz="2400" b="1" dirty="0" smtClean="0">
                <a:solidFill>
                  <a:schemeClr val="accent2">
                    <a:lumMod val="75000"/>
                  </a:schemeClr>
                </a:solidFill>
              </a:rPr>
              <a:t>Identification &amp; </a:t>
            </a:r>
            <a:r>
              <a:rPr lang="fr-BE" sz="2400" b="1" dirty="0" err="1" smtClean="0">
                <a:solidFill>
                  <a:schemeClr val="accent2">
                    <a:lumMod val="75000"/>
                  </a:schemeClr>
                </a:solidFill>
              </a:rPr>
              <a:t>reimbursements</a:t>
            </a:r>
            <a:r>
              <a:rPr lang="fr-BE" sz="2400" b="1" dirty="0" smtClean="0">
                <a:solidFill>
                  <a:schemeClr val="accent2">
                    <a:lumMod val="75000"/>
                  </a:schemeClr>
                </a:solidFill>
              </a:rPr>
              <a:t> of direct and indirect </a:t>
            </a:r>
            <a:r>
              <a:rPr lang="fr-BE" sz="2400" b="1" dirty="0" err="1" smtClean="0">
                <a:solidFill>
                  <a:schemeClr val="accent2">
                    <a:lumMod val="75000"/>
                  </a:schemeClr>
                </a:solidFill>
              </a:rPr>
              <a:t>costs</a:t>
            </a:r>
            <a:endParaRPr lang="fr-BE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GB" sz="2000" dirty="0" smtClean="0">
                <a:solidFill>
                  <a:srgbClr val="0070C0"/>
                </a:solidFill>
              </a:rPr>
              <a:t>    art.II.15   &amp; 16 </a:t>
            </a:r>
            <a:r>
              <a:rPr lang="en-GB" sz="2000" dirty="0">
                <a:solidFill>
                  <a:srgbClr val="0070C0"/>
                </a:solidFill>
              </a:rPr>
              <a:t>of FCH JU </a:t>
            </a:r>
            <a:r>
              <a:rPr lang="en-GB" sz="2000" dirty="0" smtClean="0">
                <a:solidFill>
                  <a:srgbClr val="0070C0"/>
                </a:solidFill>
              </a:rPr>
              <a:t>GA</a:t>
            </a:r>
          </a:p>
          <a:p>
            <a:pPr marL="457200" lvl="1" indent="0">
              <a:buNone/>
            </a:pP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Certificate on the financial statements </a:t>
            </a:r>
          </a:p>
          <a:p>
            <a:pPr marL="400050" lvl="1" indent="0">
              <a:buNone/>
            </a:pPr>
            <a:r>
              <a:rPr lang="en-GB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GB" sz="2000" dirty="0" smtClean="0">
                <a:solidFill>
                  <a:srgbClr val="0070C0"/>
                </a:solidFill>
              </a:rPr>
              <a:t>art.II.4.of </a:t>
            </a:r>
            <a:r>
              <a:rPr lang="en-GB" sz="2000" dirty="0">
                <a:solidFill>
                  <a:srgbClr val="0070C0"/>
                </a:solidFill>
              </a:rPr>
              <a:t>FCH JU </a:t>
            </a:r>
            <a:r>
              <a:rPr lang="en-GB" sz="2000" dirty="0" smtClean="0">
                <a:solidFill>
                  <a:srgbClr val="0070C0"/>
                </a:solidFill>
              </a:rPr>
              <a:t>GA  (+ form D)</a:t>
            </a: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400050" lvl="1" indent="0">
              <a:buNone/>
            </a:pP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Optional certificates: Certificate on methodology and Certificate on average personnel costs </a:t>
            </a:r>
          </a:p>
          <a:p>
            <a:pPr marL="400050" lvl="1" indent="0">
              <a:buNone/>
            </a:pPr>
            <a:r>
              <a:rPr lang="en-GB" sz="2000" b="1" dirty="0">
                <a:solidFill>
                  <a:srgbClr val="0070C0"/>
                </a:solidFill>
              </a:rPr>
              <a:t> </a:t>
            </a:r>
            <a:r>
              <a:rPr lang="en-GB" sz="2000" b="1" dirty="0" smtClean="0">
                <a:solidFill>
                  <a:srgbClr val="0070C0"/>
                </a:solidFill>
              </a:rPr>
              <a:t>   </a:t>
            </a:r>
            <a:r>
              <a:rPr lang="en-GB" sz="2000" dirty="0">
                <a:solidFill>
                  <a:srgbClr val="0070C0"/>
                </a:solidFill>
              </a:rPr>
              <a:t>art.II.4 and </a:t>
            </a:r>
            <a:r>
              <a:rPr lang="en-GB" sz="2000" dirty="0" smtClean="0">
                <a:solidFill>
                  <a:srgbClr val="0070C0"/>
                </a:solidFill>
              </a:rPr>
              <a:t>art.II.14 of FCH JU GA (+form E)</a:t>
            </a:r>
          </a:p>
          <a:p>
            <a:pPr marL="400050" lvl="1" indent="0">
              <a:buNone/>
            </a:pPr>
            <a:endParaRPr lang="en-GB" sz="2000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				</a:t>
            </a: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Audits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lvl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financial audits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en-GB" sz="2000" dirty="0" smtClean="0">
                <a:solidFill>
                  <a:srgbClr val="0070C0"/>
                </a:solidFill>
              </a:rPr>
              <a:t>art.II.22 of FCH JU GA</a:t>
            </a:r>
          </a:p>
          <a:p>
            <a:pPr lvl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technical audits - </a:t>
            </a:r>
            <a:r>
              <a:rPr lang="en-GB" sz="2000" dirty="0" smtClean="0">
                <a:solidFill>
                  <a:srgbClr val="0070C0"/>
                </a:solidFill>
              </a:rPr>
              <a:t>art.II.23 of FCH JU GA</a:t>
            </a:r>
          </a:p>
          <a:p>
            <a:pPr lvl="1"/>
            <a:endParaRPr lang="en-GB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0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855"/>
            <a:ext cx="8229600" cy="1180214"/>
          </a:xfrm>
        </p:spPr>
        <p:txBody>
          <a:bodyPr/>
          <a:lstStyle/>
          <a:p>
            <a:pPr algn="l"/>
            <a:r>
              <a:rPr lang="en-GB" kern="1200" smtClean="0">
                <a:solidFill>
                  <a:srgbClr val="A6CEA8"/>
                </a:solidFill>
              </a:rPr>
              <a:t>				7. Eligible </a:t>
            </a:r>
            <a:r>
              <a:rPr lang="en-GB" kern="1200">
                <a:solidFill>
                  <a:srgbClr val="A6CEA8"/>
                </a:solidFill>
              </a:rPr>
              <a:t>costs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16" y="914400"/>
            <a:ext cx="8910084" cy="5943600"/>
          </a:xfrm>
          <a:solidFill>
            <a:schemeClr val="bg1"/>
          </a:solidFill>
        </p:spPr>
        <p:txBody>
          <a:bodyPr/>
          <a:lstStyle/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a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ctual (next slide)</a:t>
            </a:r>
          </a:p>
          <a:p>
            <a:pPr lvl="1">
              <a:spcAft>
                <a:spcPts val="0"/>
              </a:spcAft>
              <a:tabLst>
                <a:tab pos="685800" algn="l"/>
              </a:tabLst>
            </a:pPr>
            <a:r>
              <a:rPr lang="en-GB" sz="1600" b="1" u="sng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Special cases </a:t>
            </a:r>
            <a:endParaRPr lang="en-GB" sz="1600" dirty="0" smtClean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lvl="2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average personnel </a:t>
            </a:r>
            <a:r>
              <a:rPr lang="en-GB" sz="1600" dirty="0">
                <a:latin typeface="Calibri"/>
                <a:ea typeface="Calibri"/>
                <a:cs typeface="Times New Roman"/>
              </a:rPr>
              <a:t>costs if in line with  Art. II.14 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and</a:t>
            </a:r>
          </a:p>
          <a:p>
            <a:pPr lvl="2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flat </a:t>
            </a:r>
            <a:r>
              <a:rPr lang="en-GB" sz="1600" dirty="0">
                <a:latin typeface="Calibri"/>
                <a:ea typeface="Calibri"/>
                <a:cs typeface="Times New Roman"/>
              </a:rPr>
              <a:t>rate for SME owners and other natural persons who do not receive 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salary</a:t>
            </a:r>
          </a:p>
          <a:p>
            <a:pPr lvl="2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use of closest possible estimate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ncurred </a:t>
            </a: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by the 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beneficiary </a:t>
            </a: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incurred </a:t>
            </a: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during the duration of the 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project</a:t>
            </a:r>
          </a:p>
          <a:p>
            <a:pPr lvl="1">
              <a:spcAft>
                <a:spcPts val="0"/>
              </a:spcAft>
              <a:tabLst>
                <a:tab pos="685800" algn="l"/>
              </a:tabLst>
            </a:pPr>
            <a:r>
              <a:rPr lang="en-GB" sz="1600" b="1" u="sng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Exceptions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:</a:t>
            </a:r>
          </a:p>
          <a:p>
            <a:pPr lvl="2">
              <a:spcAft>
                <a:spcPts val="0"/>
              </a:spcAft>
              <a:buFont typeface="+mj-lt"/>
              <a:buAutoNum type="arabicParenBoth"/>
              <a:tabLst>
                <a:tab pos="6858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 CFS and reporting costs related to the last period</a:t>
            </a:r>
          </a:p>
          <a:p>
            <a:pPr lvl="2">
              <a:spcAft>
                <a:spcPts val="0"/>
              </a:spcAft>
              <a:buFont typeface="+mj-lt"/>
              <a:buAutoNum type="arabicParenBoth"/>
              <a:tabLst>
                <a:tab pos="6858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en-GB" sz="1600" dirty="0">
                <a:latin typeface="Calibri"/>
                <a:ea typeface="Calibri"/>
                <a:cs typeface="Times New Roman"/>
              </a:rPr>
              <a:t>FCH JU requirements   </a:t>
            </a:r>
            <a:endParaRPr lang="en-GB" sz="1600" dirty="0" smtClean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determined </a:t>
            </a: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in accordance with the usual accounting and management principles and practices of the 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beneficiary</a:t>
            </a:r>
          </a:p>
          <a:p>
            <a:pPr lvl="6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endParaRPr lang="en-GB" sz="800" b="1" dirty="0" smtClean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used </a:t>
            </a: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for the sole purpose of achieving the objectives of the project and its expected </a:t>
            </a:r>
            <a:r>
              <a:rPr lang="en-GB" sz="2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results</a:t>
            </a:r>
          </a:p>
          <a:p>
            <a:pPr lvl="6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endParaRPr lang="en-GB" sz="800" b="1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685800" algn="l"/>
              </a:tabLst>
            </a:pP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recorded in the accounts of the beneficiary</a:t>
            </a:r>
          </a:p>
          <a:p>
            <a:pPr lvl="1">
              <a:spcAft>
                <a:spcPts val="0"/>
              </a:spcAft>
              <a:tabLst>
                <a:tab pos="914400" algn="l"/>
              </a:tabLst>
            </a:pPr>
            <a:r>
              <a:rPr lang="en-GB" sz="1600" dirty="0" smtClean="0">
                <a:latin typeface="Calibri"/>
                <a:ea typeface="Calibri"/>
                <a:cs typeface="Times New Roman"/>
              </a:rPr>
              <a:t> Accounts </a:t>
            </a:r>
            <a:r>
              <a:rPr lang="en-GB" sz="1600" dirty="0">
                <a:latin typeface="Calibri"/>
                <a:ea typeface="Calibri"/>
                <a:cs typeface="Times New Roman"/>
              </a:rPr>
              <a:t>of the third party in case of any contribution from its side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685800" algn="l"/>
              </a:tabLst>
            </a:pPr>
            <a:r>
              <a:rPr lang="en-GB" sz="2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indicated in the estimated overall budget in Annex I</a:t>
            </a:r>
          </a:p>
          <a:p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73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87490" y="1698358"/>
            <a:ext cx="8770108" cy="18837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200" dirty="0" smtClean="0">
                <a:solidFill>
                  <a:sysClr val="windowText" lastClr="000000"/>
                </a:solidFill>
                <a:latin typeface="Calibri"/>
              </a:rPr>
              <a:t>RULE - &gt; </a:t>
            </a:r>
            <a:r>
              <a:rPr lang="en-US" sz="2200" dirty="0" smtClean="0">
                <a:solidFill>
                  <a:srgbClr val="000000"/>
                </a:solidFill>
                <a:latin typeface="Calibri"/>
              </a:rPr>
              <a:t>Cost has to be actual (=actually incurred – real –  and not estimated, budgeted or imputed) - Article II.14.1.a) </a:t>
            </a:r>
            <a:r>
              <a:rPr lang="en-US" sz="22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en-US" sz="2200" dirty="0" smtClean="0">
                <a:solidFill>
                  <a:sysClr val="windowText" lastClr="000000"/>
                </a:solidFill>
                <a:latin typeface="Calibri"/>
              </a:rPr>
            </a:br>
            <a:endParaRPr lang="en-US" sz="2200" dirty="0" smtClean="0">
              <a:solidFill>
                <a:sysClr val="windowText" lastClr="000000"/>
              </a:solidFill>
              <a:latin typeface="Calibri"/>
            </a:endParaRPr>
          </a:p>
          <a:p>
            <a:pPr algn="l" fontAlgn="auto">
              <a:spcAft>
                <a:spcPts val="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Calibri"/>
              </a:rPr>
              <a:t>Exception</a:t>
            </a:r>
            <a:r>
              <a:rPr lang="en-US" sz="2200" dirty="0" smtClean="0">
                <a:solidFill>
                  <a:sysClr val="windowText" lastClr="000000"/>
                </a:solidFill>
                <a:latin typeface="Calibri"/>
              </a:rPr>
              <a:t> - &gt; Actual costs are not available at the time of establishment of the financial statements</a:t>
            </a:r>
            <a:endParaRPr lang="nl-BE" sz="220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7490" y="3582101"/>
            <a:ext cx="2707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Q: What costs do I submit?</a:t>
            </a:r>
            <a:endParaRPr lang="nl-BE" dirty="0">
              <a:solidFill>
                <a:prstClr val="black"/>
              </a:solidFill>
              <a:latin typeface="Calibri"/>
            </a:endParaRPr>
          </a:p>
        </p:txBody>
      </p:sp>
      <p:sp useBgFill="1">
        <p:nvSpPr>
          <p:cNvPr id="8" name="TextBox 7"/>
          <p:cNvSpPr txBox="1"/>
          <p:nvPr/>
        </p:nvSpPr>
        <p:spPr>
          <a:xfrm>
            <a:off x="4356400" y="3605663"/>
            <a:ext cx="4466159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nl-BE" dirty="0" smtClean="0">
                <a:solidFill>
                  <a:prstClr val="black"/>
                </a:solidFill>
                <a:latin typeface="Calibri"/>
              </a:rPr>
              <a:t>A: The </a:t>
            </a:r>
            <a:r>
              <a:rPr lang="nl-BE" b="1" dirty="0" smtClean="0">
                <a:solidFill>
                  <a:srgbClr val="000000"/>
                </a:solidFill>
                <a:latin typeface="Calibri"/>
              </a:rPr>
              <a:t>closest possible estimated</a:t>
            </a:r>
            <a:r>
              <a:rPr lang="nl-BE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nl-BE" b="1" dirty="0" smtClean="0">
                <a:latin typeface="Calibri"/>
              </a:rPr>
              <a:t>(CPE) </a:t>
            </a:r>
            <a:r>
              <a:rPr lang="nl-BE" dirty="0" smtClean="0">
                <a:solidFill>
                  <a:prstClr val="black"/>
                </a:solidFill>
                <a:latin typeface="Calibri"/>
              </a:rPr>
              <a:t>costs.</a:t>
            </a:r>
            <a:endParaRPr lang="nl-BE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1516" y="4059587"/>
            <a:ext cx="8400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defTabSz="9144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must be in conformity with the accounting principles of  the beneficiary</a:t>
            </a:r>
            <a:endParaRPr lang="nl-BE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927" y="4283040"/>
            <a:ext cx="41389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500" dirty="0" smtClean="0">
                <a:solidFill>
                  <a:srgbClr val="FF0000"/>
                </a:solidFill>
                <a:latin typeface="Calibri"/>
              </a:rPr>
              <a:t>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516" y="4429235"/>
            <a:ext cx="8400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defTabSz="9144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u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se of CPE must be mentioned in the financial statement (explanation in the “Use of Resources”)</a:t>
            </a:r>
            <a:endParaRPr lang="nl-BE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1516" y="5080368"/>
            <a:ext cx="840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defTabSz="9144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ny necessary adjustments must be reported in the financial statement for the subsequent reporting period (by submitting a supplementary Form C for the adjusted period).</a:t>
            </a:r>
            <a:endParaRPr lang="nl-BE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4875" y="698818"/>
            <a:ext cx="13789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500" b="1" kern="0" dirty="0" smtClean="0">
                <a:solidFill>
                  <a:srgbClr val="333399">
                    <a:lumMod val="50000"/>
                  </a:srgbClr>
                </a:solidFill>
                <a:latin typeface="Calibri"/>
                <a:ea typeface="Calibri"/>
                <a:cs typeface="Times New Roman"/>
              </a:rPr>
              <a:t>Actual</a:t>
            </a:r>
            <a:endParaRPr lang="en-GB" sz="2500" b="1" kern="0" dirty="0">
              <a:solidFill>
                <a:srgbClr val="333399">
                  <a:lumMod val="50000"/>
                </a:srgb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22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18438" y="-53163"/>
            <a:ext cx="8293395" cy="131843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smtClean="0">
                <a:solidFill>
                  <a:srgbClr val="A6CEA8"/>
                </a:solidFill>
              </a:rPr>
              <a:t/>
            </a:r>
            <a:br>
              <a:rPr lang="en-GB" sz="3200" kern="1200" smtClean="0">
                <a:solidFill>
                  <a:srgbClr val="A6CEA8"/>
                </a:solidFill>
              </a:rPr>
            </a:br>
            <a:r>
              <a:rPr lang="en-GB" sz="3200" kern="1200" smtClean="0">
                <a:solidFill>
                  <a:srgbClr val="A6CEA8"/>
                </a:solidFill>
              </a:rPr>
              <a:t>8. Differences </a:t>
            </a:r>
            <a:r>
              <a:rPr lang="en-GB" sz="3200" kern="1200" dirty="0" smtClean="0">
                <a:solidFill>
                  <a:srgbClr val="A6CEA8"/>
                </a:solidFill>
              </a:rPr>
              <a:t>in </a:t>
            </a:r>
            <a:r>
              <a:rPr lang="en-GB" sz="3200" kern="1200" smtClean="0">
                <a:solidFill>
                  <a:srgbClr val="A6CEA8"/>
                </a:solidFill>
              </a:rPr>
              <a:t>financial provisions 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 FCH JU (1)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4428" y="1265274"/>
            <a:ext cx="9069572" cy="497995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n-GB" sz="20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b="1" dirty="0" smtClean="0">
                <a:solidFill>
                  <a:schemeClr val="accent2"/>
                </a:solidFill>
              </a:rPr>
              <a:t>1.  Thresholds </a:t>
            </a:r>
            <a:r>
              <a:rPr lang="en-GB" sz="2000" b="1" dirty="0">
                <a:solidFill>
                  <a:schemeClr val="accent2"/>
                </a:solidFill>
              </a:rPr>
              <a:t>for submission of certificates on the financial </a:t>
            </a:r>
            <a:r>
              <a:rPr lang="en-GB" sz="2000" b="1" dirty="0" smtClean="0">
                <a:solidFill>
                  <a:schemeClr val="accent2"/>
                </a:solidFill>
              </a:rPr>
              <a:t>statements</a:t>
            </a:r>
          </a:p>
          <a:p>
            <a:pPr marL="0" indent="0">
              <a:buNone/>
            </a:pPr>
            <a:r>
              <a:rPr lang="en-GB" sz="2000" b="1" u="sng" dirty="0"/>
              <a:t> </a:t>
            </a:r>
            <a:r>
              <a:rPr lang="en-GB" sz="2000" b="1" u="sng" dirty="0" smtClean="0"/>
              <a:t>    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pPr lvl="3"/>
            <a:endParaRPr lang="en-GB" sz="8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b="1" dirty="0" smtClean="0">
                <a:solidFill>
                  <a:schemeClr val="accent2"/>
                </a:solidFill>
              </a:rPr>
              <a:t>2. Interest </a:t>
            </a:r>
            <a:r>
              <a:rPr lang="en-GB" sz="2000" b="1" dirty="0">
                <a:solidFill>
                  <a:schemeClr val="accent2"/>
                </a:solidFill>
              </a:rPr>
              <a:t>generated by </a:t>
            </a:r>
            <a:r>
              <a:rPr lang="en-GB" sz="2000" b="1" dirty="0" smtClean="0">
                <a:solidFill>
                  <a:schemeClr val="accent2"/>
                </a:solidFill>
              </a:rPr>
              <a:t>pre-financing</a:t>
            </a:r>
            <a:endParaRPr lang="en-GB" sz="2000" b="1" dirty="0">
              <a:solidFill>
                <a:schemeClr val="accent2"/>
              </a:solidFill>
            </a:endParaRPr>
          </a:p>
          <a:p>
            <a:endParaRPr lang="en-GB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899165"/>
              </p:ext>
            </p:extLst>
          </p:nvPr>
        </p:nvGraphicFramePr>
        <p:xfrm>
          <a:off x="466162" y="2094613"/>
          <a:ext cx="849854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272"/>
                <a:gridCol w="4249272"/>
              </a:tblGrid>
              <a:tr h="589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GB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/>
                        <a:t>- Interim FCH JU contribution 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>
                          <a:solidFill>
                            <a:srgbClr val="FF0000"/>
                          </a:solidFill>
                        </a:rPr>
                        <a:t>     ≥ EUR 325,000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/>
                        <a:t>- Final FCH JU contribution 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>
                          <a:solidFill>
                            <a:srgbClr val="FF0000"/>
                          </a:solidFill>
                        </a:rPr>
                        <a:t>     &gt; EUR 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5750" lvl="1" indent="-285750" algn="l" defTabSz="914400" rtl="0" eaLnBrk="1" latinLnBrk="0" hangingPunct="1">
                        <a:buFontTx/>
                        <a:buChar char="-"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Commission contribution </a:t>
                      </a:r>
                    </a:p>
                    <a:p>
                      <a:pPr marL="180000" lvl="1" indent="0" algn="l" defTabSz="914400" rtl="0" eaLnBrk="1" latinLnBrk="0" hangingPunct="1">
                        <a:buFontTx/>
                        <a:buNone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≥ EUR 375,000</a:t>
                      </a:r>
                    </a:p>
                    <a:p>
                      <a:pPr marL="465750" lvl="1" indent="-285750" algn="l" defTabSz="914400" rtl="0" eaLnBrk="1" latinLnBrk="0" hangingPunct="1">
                        <a:buFontTx/>
                        <a:buChar char="-"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distinction between interim or final payment</a:t>
                      </a:r>
                      <a:endParaRPr lang="en-GB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16481"/>
              </p:ext>
            </p:extLst>
          </p:nvPr>
        </p:nvGraphicFramePr>
        <p:xfrm>
          <a:off x="466162" y="4387629"/>
          <a:ext cx="8498544" cy="2338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272"/>
                <a:gridCol w="4249272"/>
              </a:tblGrid>
              <a:tr h="433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768065">
                <a:tc>
                  <a:txBody>
                    <a:bodyPr/>
                    <a:lstStyle/>
                    <a:p>
                      <a:pPr marL="46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shall be declared with each costs claim</a:t>
                      </a:r>
                      <a:endParaRPr lang="en-GB" sz="1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6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shall </a:t>
                      </a: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</a:t>
                      </a:r>
                      <a:r>
                        <a:rPr lang="en-GB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considered as receipt </a:t>
                      </a: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taken into consideration with the final payment </a:t>
                      </a:r>
                    </a:p>
                    <a:p>
                      <a:pPr marL="46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</a:t>
                      </a:r>
                      <a:r>
                        <a:rPr lang="en-GB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FCH JU contribution + receipts &gt; total eligible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7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00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7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00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obligations related to the interest generated by the pre-financing</a:t>
                      </a:r>
                    </a:p>
                    <a:p>
                      <a:pPr marL="1800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(as from 01/01/2013).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4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90307" y="20360"/>
            <a:ext cx="6774399" cy="11430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smtClean="0">
                <a:solidFill>
                  <a:srgbClr val="A6CEA8"/>
                </a:solidFill>
              </a:rPr>
              <a:t/>
            </a:r>
            <a:br>
              <a:rPr lang="en-GB" sz="3200" kern="1200" smtClean="0">
                <a:solidFill>
                  <a:srgbClr val="A6CEA8"/>
                </a:solidFill>
              </a:rPr>
            </a:br>
            <a:r>
              <a:rPr lang="en-GB" sz="3200" kern="1200" smtClean="0">
                <a:solidFill>
                  <a:srgbClr val="A6CEA8"/>
                </a:solidFill>
              </a:rPr>
              <a:t>8.Differences </a:t>
            </a:r>
            <a:r>
              <a:rPr lang="en-GB" sz="3200" kern="1200" dirty="0" smtClean="0">
                <a:solidFill>
                  <a:srgbClr val="A6CEA8"/>
                </a:solidFill>
              </a:rPr>
              <a:t>in </a:t>
            </a:r>
            <a:r>
              <a:rPr lang="en-GB" sz="3200" kern="1200" smtClean="0">
                <a:solidFill>
                  <a:srgbClr val="A6CEA8"/>
                </a:solidFill>
              </a:rPr>
              <a:t>financial provisions 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 FCH JU (2) 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62328" y="1440020"/>
            <a:ext cx="9081671" cy="5152166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sz="2800" dirty="0" smtClean="0">
                <a:solidFill>
                  <a:schemeClr val="accent2"/>
                </a:solidFill>
              </a:rPr>
              <a:t>3. Identification and reimbursement of indirect costs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i="1" dirty="0" smtClean="0">
                <a:solidFill>
                  <a:schemeClr val="accent2"/>
                </a:solidFill>
              </a:rPr>
              <a:t>    </a:t>
            </a:r>
            <a:r>
              <a:rPr lang="en-GB" sz="2400" i="1" dirty="0" smtClean="0">
                <a:solidFill>
                  <a:schemeClr val="accent2"/>
                </a:solidFill>
              </a:rPr>
              <a:t>     Step 1: </a:t>
            </a:r>
            <a:r>
              <a:rPr lang="en-GB" sz="2400" i="1" dirty="0" smtClean="0">
                <a:solidFill>
                  <a:srgbClr val="FF0000"/>
                </a:solidFill>
              </a:rPr>
              <a:t>Identification </a:t>
            </a:r>
            <a:r>
              <a:rPr lang="en-GB" sz="2400" i="1" dirty="0" smtClean="0">
                <a:solidFill>
                  <a:schemeClr val="accent2">
                    <a:lumMod val="50000"/>
                  </a:schemeClr>
                </a:solidFill>
              </a:rPr>
              <a:t>(art. II.15)</a:t>
            </a:r>
          </a:p>
          <a:p>
            <a:pPr marL="0" indent="0">
              <a:buNone/>
            </a:pPr>
            <a:endParaRPr lang="en-GB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2000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accent2"/>
                </a:solidFill>
              </a:rPr>
              <a:t>     </a:t>
            </a:r>
            <a:endParaRPr lang="en-GB" sz="2000" dirty="0" smtClean="0"/>
          </a:p>
          <a:p>
            <a:pPr marL="457200" lvl="1" indent="0">
              <a:buNone/>
            </a:pPr>
            <a:endParaRPr lang="en-GB" sz="1800" dirty="0"/>
          </a:p>
          <a:p>
            <a:endParaRPr lang="en-GB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21509"/>
              </p:ext>
            </p:extLst>
          </p:nvPr>
        </p:nvGraphicFramePr>
        <p:xfrm>
          <a:off x="62328" y="2633094"/>
          <a:ext cx="9081672" cy="408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9405"/>
                <a:gridCol w="3632267"/>
              </a:tblGrid>
              <a:tr h="38630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 </a:t>
                      </a:r>
                      <a:endParaRPr lang="en-GB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 7 </a:t>
                      </a:r>
                      <a:endParaRPr lang="en-GB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630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Direct costs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Direct</a:t>
                      </a:r>
                      <a:r>
                        <a:rPr lang="en-GB" sz="1800" baseline="0" dirty="0" smtClean="0"/>
                        <a:t> costs</a:t>
                      </a:r>
                      <a:endParaRPr lang="en-GB" sz="1800" dirty="0"/>
                    </a:p>
                  </a:txBody>
                  <a:tcPr/>
                </a:tc>
              </a:tr>
              <a:tr h="3315772">
                <a:tc>
                  <a:txBody>
                    <a:bodyPr/>
                    <a:lstStyle/>
                    <a:p>
                      <a:r>
                        <a:rPr lang="en-GB" sz="1800" b="1" i="1" dirty="0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   </a:t>
                      </a:r>
                      <a:r>
                        <a:rPr lang="en-GB" sz="1800" smtClean="0"/>
                        <a:t>Actual</a:t>
                      </a:r>
                      <a:endParaRPr lang="en-GB" sz="18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   </a:t>
                      </a:r>
                      <a:r>
                        <a:rPr lang="en-GB" sz="1800" dirty="0" smtClean="0"/>
                        <a:t>Actual/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smtClean="0"/>
                        <a:t>simplified method</a:t>
                      </a:r>
                      <a:endParaRPr lang="en-GB" sz="16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   Flat </a:t>
                      </a:r>
                      <a:r>
                        <a:rPr lang="en-GB" sz="1800" baseline="0" dirty="0" smtClean="0"/>
                        <a:t>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fr-BE" sz="1800" baseline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fr-BE" sz="18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Choice: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industry</a:t>
                      </a:r>
                      <a:r>
                        <a:rPr lang="en-GB" sz="1800" b="0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</a:t>
                      </a:r>
                      <a:r>
                        <a:rPr lang="en-GB" sz="1800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 analytical accounting system must report their real indirect costs (option</a:t>
                      </a:r>
                      <a:r>
                        <a:rPr lang="en-GB" sz="1800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s1 or 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BE" sz="1800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Others can choose</a:t>
                      </a:r>
                      <a:endParaRPr lang="en-GB" sz="1800" baseline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i="1" dirty="0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Actual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Actual</a:t>
                      </a:r>
                      <a:r>
                        <a:rPr lang="en-GB" sz="1800" dirty="0" smtClean="0"/>
                        <a:t>/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smtClean="0"/>
                        <a:t>simplified method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Flat </a:t>
                      </a:r>
                      <a:r>
                        <a:rPr lang="en-GB" sz="1800" baseline="0" dirty="0" smtClean="0"/>
                        <a:t>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>
                          <a:solidFill>
                            <a:srgbClr val="FF0000"/>
                          </a:solidFill>
                        </a:rPr>
                        <a:t>Specific </a:t>
                      </a:r>
                      <a:r>
                        <a:rPr lang="en-GB" sz="1800" baseline="0" dirty="0" smtClean="0">
                          <a:solidFill>
                            <a:srgbClr val="FF0000"/>
                          </a:solidFill>
                        </a:rPr>
                        <a:t>(transitional) flat rate of 60 % of DC</a:t>
                      </a:r>
                      <a:endParaRPr lang="en-GB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3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6512" y="20360"/>
            <a:ext cx="6838194" cy="11430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dirty="0" smtClean="0">
                <a:solidFill>
                  <a:srgbClr val="A6CEA8"/>
                </a:solidFill>
              </a:rPr>
              <a:t/>
            </a:r>
            <a:br>
              <a:rPr lang="en-GB" sz="3200" kern="1200" dirty="0" smtClean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8.Differences in financial provisions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and FCH JU (3)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0" y="1179326"/>
            <a:ext cx="9144000" cy="487516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sz="2000" smtClean="0"/>
              <a:t> </a:t>
            </a:r>
            <a:r>
              <a:rPr lang="en-GB" sz="2000" i="1" smtClean="0">
                <a:solidFill>
                  <a:schemeClr val="accent2"/>
                </a:solidFill>
              </a:rPr>
              <a:t>   </a:t>
            </a:r>
            <a:r>
              <a:rPr lang="en-GB" sz="2800" smtClean="0">
                <a:solidFill>
                  <a:schemeClr val="accent2"/>
                </a:solidFill>
              </a:rPr>
              <a:t>3.identification </a:t>
            </a:r>
            <a:r>
              <a:rPr lang="en-GB" sz="2800">
                <a:solidFill>
                  <a:schemeClr val="accent2"/>
                </a:solidFill>
              </a:rPr>
              <a:t>and reimbursement of indirect costs</a:t>
            </a:r>
          </a:p>
          <a:p>
            <a:pPr marL="0" indent="0">
              <a:buNone/>
            </a:pPr>
            <a:r>
              <a:rPr lang="en-GB" sz="2000" i="1" smtClean="0">
                <a:solidFill>
                  <a:schemeClr val="accent2"/>
                </a:solidFill>
              </a:rPr>
              <a:t>             </a:t>
            </a:r>
            <a:r>
              <a:rPr lang="en-GB" sz="2400" i="1" smtClean="0">
                <a:solidFill>
                  <a:schemeClr val="accent2"/>
                </a:solidFill>
              </a:rPr>
              <a:t>Step </a:t>
            </a:r>
            <a:r>
              <a:rPr lang="en-GB" sz="2400" i="1" dirty="0" smtClean="0">
                <a:solidFill>
                  <a:schemeClr val="accent2"/>
                </a:solidFill>
              </a:rPr>
              <a:t>2</a:t>
            </a:r>
            <a:r>
              <a:rPr lang="en-GB" sz="2400" i="1" smtClean="0">
                <a:solidFill>
                  <a:schemeClr val="accent2"/>
                </a:solidFill>
              </a:rPr>
              <a:t>: </a:t>
            </a:r>
            <a:r>
              <a:rPr lang="en-GB" sz="2400" i="1" smtClean="0">
                <a:solidFill>
                  <a:srgbClr val="FF0000"/>
                </a:solidFill>
              </a:rPr>
              <a:t>Reimbursement </a:t>
            </a:r>
            <a:r>
              <a:rPr lang="en-GB" sz="2400" i="1" smtClean="0">
                <a:solidFill>
                  <a:schemeClr val="accent2">
                    <a:lumMod val="50000"/>
                  </a:schemeClr>
                </a:solidFill>
              </a:rPr>
              <a:t>(art. II.16)</a:t>
            </a:r>
            <a:endParaRPr lang="en-GB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2000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accent2"/>
                </a:solidFill>
              </a:rPr>
              <a:t>     </a:t>
            </a:r>
            <a:endParaRPr lang="en-GB" sz="2000" dirty="0" smtClean="0"/>
          </a:p>
          <a:p>
            <a:pPr marL="457200" lvl="1" indent="0">
              <a:buNone/>
            </a:pPr>
            <a:endParaRPr lang="en-GB" sz="1800" dirty="0"/>
          </a:p>
          <a:p>
            <a:endParaRPr lang="en-GB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09491"/>
              </p:ext>
            </p:extLst>
          </p:nvPr>
        </p:nvGraphicFramePr>
        <p:xfrm>
          <a:off x="31899" y="2261191"/>
          <a:ext cx="896470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403"/>
                <a:gridCol w="2945303"/>
              </a:tblGrid>
              <a:tr h="625633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 </a:t>
                      </a:r>
                      <a:endParaRPr lang="en-GB" sz="20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</a:t>
                      </a:r>
                      <a:r>
                        <a:rPr lang="en-GB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endParaRPr lang="en-GB" sz="1400" dirty="0"/>
                    </a:p>
                  </a:txBody>
                  <a:tcPr anchor="ctr"/>
                </a:tc>
              </a:tr>
              <a:tr h="1194391">
                <a:tc>
                  <a:txBody>
                    <a:bodyPr/>
                    <a:lstStyle/>
                    <a:p>
                      <a:endParaRPr lang="en-GB" sz="1400" b="1" i="1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sz="1600" b="1" i="1" smtClean="0">
                          <a:solidFill>
                            <a:srgbClr val="0070C0"/>
                          </a:solidFill>
                        </a:rPr>
                        <a:t>DIRECT </a:t>
                      </a:r>
                      <a:r>
                        <a:rPr lang="en-GB" sz="1600" b="1" i="1" dirty="0" smtClean="0">
                          <a:solidFill>
                            <a:srgbClr val="0070C0"/>
                          </a:solidFill>
                        </a:rPr>
                        <a:t>COSTS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800" dirty="0" smtClean="0"/>
                        <a:t>Direct costs </a:t>
                      </a:r>
                      <a:r>
                        <a:rPr lang="en-GB" sz="1800" smtClean="0"/>
                        <a:t>x funding rates</a:t>
                      </a:r>
                      <a:r>
                        <a:rPr lang="en-GB" sz="1800" baseline="0" smtClean="0"/>
                        <a:t> (art.5)</a:t>
                      </a:r>
                      <a:endParaRPr lang="en-GB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mtClean="0"/>
                        <a:t>(direct </a:t>
                      </a:r>
                      <a:r>
                        <a:rPr lang="en-GB" sz="1600" dirty="0" smtClean="0"/>
                        <a:t>costs + indirect costs) x upper </a:t>
                      </a:r>
                      <a:r>
                        <a:rPr lang="en-GB" sz="1600" smtClean="0"/>
                        <a:t>funding</a:t>
                      </a:r>
                      <a:r>
                        <a:rPr lang="en-GB" sz="1600" baseline="0" smtClean="0"/>
                        <a:t> rate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 smtClean="0"/>
                    </a:p>
                    <a:p>
                      <a:endParaRPr lang="en-GB" sz="1400" dirty="0"/>
                    </a:p>
                  </a:txBody>
                  <a:tcPr anchor="ctr"/>
                </a:tc>
              </a:tr>
              <a:tr h="1649396">
                <a:tc>
                  <a:txBody>
                    <a:bodyPr/>
                    <a:lstStyle/>
                    <a:p>
                      <a:r>
                        <a:rPr lang="en-GB" sz="1600" b="1" i="1" dirty="0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endParaRPr lang="en-GB" sz="1400" b="1" i="1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GB" sz="1400" dirty="0" smtClean="0"/>
                    </a:p>
                    <a:p>
                      <a:pPr marL="0" indent="-576000" algn="l" defTabSz="914400" rtl="0" eaLnBrk="1" latinLnBrk="0" hangingPunct="1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If identification method is </a:t>
                      </a: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IC  </a:t>
                      </a:r>
                    </a:p>
                    <a:p>
                      <a:pPr marL="446088" marR="0" lvl="1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Collaborative Projects:   actual IC with a max of 20% of DC</a:t>
                      </a:r>
                    </a:p>
                    <a:p>
                      <a:pPr marL="446088" marR="0" lvl="1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CSAs 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(call 2009 onwards):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IC with a max of 7% of DC</a:t>
                      </a:r>
                    </a:p>
                    <a:p>
                      <a:pPr marL="265113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</a:tr>
              <a:tr h="1308142">
                <a:tc>
                  <a:txBody>
                    <a:bodyPr/>
                    <a:lstStyle/>
                    <a:p>
                      <a:pPr marL="0" marR="0" indent="-57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smtClean="0"/>
                        <a:t>2. If </a:t>
                      </a:r>
                      <a:r>
                        <a:rPr lang="en-GB" sz="1800" baseline="0" dirty="0" smtClean="0"/>
                        <a:t>identification method is </a:t>
                      </a:r>
                      <a:r>
                        <a:rPr lang="en-GB" sz="1800" b="1" i="0" baseline="0" dirty="0" smtClean="0"/>
                        <a:t>flat 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smtClean="0"/>
                        <a:t>Collaborative Projects:</a:t>
                      </a:r>
                      <a:r>
                        <a:rPr lang="en-GB" sz="1600" baseline="0" smtClean="0"/>
                        <a:t> 20 </a:t>
                      </a:r>
                      <a:r>
                        <a:rPr lang="en-GB" sz="1600" baseline="0" dirty="0" smtClean="0"/>
                        <a:t>% </a:t>
                      </a:r>
                      <a:r>
                        <a:rPr lang="en-GB" sz="1600" baseline="0" smtClean="0"/>
                        <a:t>of DC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baseline="0" smtClean="0"/>
                        <a:t>CSAs </a:t>
                      </a:r>
                      <a:r>
                        <a:rPr lang="en-GB" sz="1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(call 2009 onwards)</a:t>
                      </a:r>
                      <a:r>
                        <a:rPr lang="en-GB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7% </a:t>
                      </a:r>
                      <a:r>
                        <a:rPr lang="en-GB" sz="1600" baseline="0" smtClean="0"/>
                        <a:t>of DC</a:t>
                      </a:r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2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5815"/>
            <a:ext cx="8229600" cy="1141191"/>
          </a:xfrm>
        </p:spPr>
        <p:txBody>
          <a:bodyPr/>
          <a:lstStyle/>
          <a:p>
            <a:r>
              <a:rPr lang="en-GB" kern="1200" dirty="0" smtClean="0">
                <a:solidFill>
                  <a:srgbClr val="A6CEA8"/>
                </a:solidFill>
              </a:rPr>
              <a:t>	</a:t>
            </a:r>
            <a:r>
              <a:rPr lang="en-GB" kern="1200" smtClean="0">
                <a:solidFill>
                  <a:srgbClr val="A6CEA8"/>
                </a:solidFill>
              </a:rPr>
              <a:t>	    </a:t>
            </a:r>
            <a:r>
              <a:rPr lang="en-GB" sz="3600" kern="1200" smtClean="0">
                <a:solidFill>
                  <a:srgbClr val="A6CEA8"/>
                </a:solidFill>
              </a:rPr>
              <a:t>9</a:t>
            </a:r>
            <a:r>
              <a:rPr lang="en-GB" kern="1200" smtClean="0">
                <a:solidFill>
                  <a:srgbClr val="A6CEA8"/>
                </a:solidFill>
              </a:rPr>
              <a:t>. </a:t>
            </a:r>
            <a:r>
              <a:rPr lang="en-GB" sz="3200" b="1" kern="1200" smtClean="0">
                <a:solidFill>
                  <a:srgbClr val="A6CEA8"/>
                </a:solidFill>
              </a:rPr>
              <a:t>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647"/>
            <a:ext cx="8229600" cy="4525963"/>
          </a:xfrm>
        </p:spPr>
        <p:txBody>
          <a:bodyPr/>
          <a:lstStyle/>
          <a:p>
            <a:r>
              <a:rPr lang="nl-BE" sz="2800" b="1" dirty="0" smtClean="0">
                <a:solidFill>
                  <a:schemeClr val="accent2"/>
                </a:solidFill>
              </a:rPr>
              <a:t>Guides &amp; Documents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Guide </a:t>
            </a:r>
            <a:r>
              <a:rPr lang="en-GB" sz="2400" dirty="0"/>
              <a:t>to Financial Issues for FCH JU beneficiaries </a:t>
            </a:r>
            <a:r>
              <a:rPr lang="en-GB" sz="2400" dirty="0" smtClean="0"/>
              <a:t>(published October 2013)</a:t>
            </a:r>
          </a:p>
          <a:p>
            <a:pPr marL="3543300" lvl="7" indent="-457200">
              <a:buFont typeface="+mj-lt"/>
              <a:buAutoNum type="arabicPeriod"/>
            </a:pPr>
            <a:endParaRPr lang="en-GB" sz="12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FP7 </a:t>
            </a:r>
            <a:r>
              <a:rPr lang="en-GB" sz="2400" dirty="0"/>
              <a:t>Guidance notes for beneficiaries and auditors on certificates issued by external auditors </a:t>
            </a:r>
            <a:r>
              <a:rPr lang="en-GB" sz="2400" dirty="0" smtClean="0"/>
              <a:t>(version July 2012)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FAQ on certificates issued by external auditors </a:t>
            </a:r>
            <a:r>
              <a:rPr lang="nl-BE" sz="2400" dirty="0" smtClean="0"/>
              <a:t>(published July </a:t>
            </a:r>
            <a:r>
              <a:rPr lang="nl-BE" sz="2400" dirty="0"/>
              <a:t>2012</a:t>
            </a:r>
            <a:r>
              <a:rPr lang="nl-BE" sz="2400" dirty="0" smtClean="0"/>
              <a:t>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Grant Agreement with updated Forms D and E</a:t>
            </a:r>
            <a:endParaRPr lang="en-GB" sz="2400" dirty="0"/>
          </a:p>
          <a:p>
            <a:pPr lvl="0">
              <a:buFontTx/>
              <a:buChar char="-"/>
            </a:pP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6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6958"/>
            <a:ext cx="8229600" cy="1143000"/>
          </a:xfrm>
        </p:spPr>
        <p:txBody>
          <a:bodyPr/>
          <a:lstStyle/>
          <a:p>
            <a:r>
              <a:rPr lang="en-GB" sz="3200" b="1" kern="1200" dirty="0" smtClean="0">
                <a:solidFill>
                  <a:srgbClr val="A6CEA8"/>
                </a:solidFill>
              </a:rPr>
              <a:t>	</a:t>
            </a:r>
            <a:r>
              <a:rPr lang="en-GB" sz="3200" b="1" kern="1200" smtClean="0">
                <a:solidFill>
                  <a:srgbClr val="A6CEA8"/>
                </a:solidFill>
              </a:rPr>
              <a:t>	            9. 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2" y="194044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dirty="0" smtClean="0"/>
              <a:t>Generic FCH </a:t>
            </a:r>
            <a:r>
              <a:rPr lang="en-GB" dirty="0"/>
              <a:t>JU e-mail </a:t>
            </a:r>
            <a:r>
              <a:rPr lang="en-GB" dirty="0" smtClean="0"/>
              <a:t>address:</a:t>
            </a:r>
          </a:p>
          <a:p>
            <a:pPr marL="0" lvl="0" indent="0">
              <a:buNone/>
            </a:pPr>
            <a:r>
              <a:rPr lang="en-GB" dirty="0" smtClean="0"/>
              <a:t> </a:t>
            </a:r>
            <a:r>
              <a:rPr lang="en-GB" dirty="0" smtClean="0">
                <a:hlinkClick r:id="rId2"/>
              </a:rPr>
              <a:t>fch-projects@fch.europa.eu</a:t>
            </a:r>
            <a:endParaRPr lang="en-GB" dirty="0" smtClean="0"/>
          </a:p>
          <a:p>
            <a:pPr marL="0" lvl="0" indent="0">
              <a:buNone/>
            </a:pPr>
            <a:endParaRPr lang="nl-BE" dirty="0"/>
          </a:p>
          <a:p>
            <a:pPr marL="0" lvl="0" indent="0">
              <a:buNone/>
            </a:pPr>
            <a:r>
              <a:rPr lang="nl-BE" dirty="0" smtClean="0"/>
              <a:t>For questions re CoM and CoMAv:</a:t>
            </a:r>
          </a:p>
          <a:p>
            <a:pPr marL="0" lvl="0" indent="0">
              <a:buNone/>
            </a:pPr>
            <a:r>
              <a:rPr lang="nl-BE" dirty="0" smtClean="0"/>
              <a:t>FP7 helpdesk web service at</a:t>
            </a:r>
          </a:p>
          <a:p>
            <a:pPr marL="0" lvl="0" indent="0">
              <a:buNone/>
            </a:pPr>
            <a:r>
              <a:rPr lang="nl-BE" dirty="0">
                <a:hlinkClick r:id="rId3"/>
              </a:rPr>
              <a:t>http://</a:t>
            </a:r>
            <a:r>
              <a:rPr lang="nl-BE" dirty="0" smtClean="0">
                <a:hlinkClick r:id="rId3"/>
              </a:rPr>
              <a:t>ec.europa.eu/research/index.cfm?pg=enquiries</a:t>
            </a:r>
            <a:endParaRPr lang="nl-BE" dirty="0" smtClean="0"/>
          </a:p>
          <a:p>
            <a:pPr marL="0" lvl="0" indent="0">
              <a:buNone/>
            </a:pPr>
            <a:endParaRPr lang="nl-BE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2517" y="167062"/>
            <a:ext cx="6203575" cy="77886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Agenda</a:t>
            </a:r>
            <a:endParaRPr lang="en-GB" kern="1200" dirty="0">
              <a:solidFill>
                <a:srgbClr val="A6CEA8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914343"/>
              </p:ext>
            </p:extLst>
          </p:nvPr>
        </p:nvGraphicFramePr>
        <p:xfrm>
          <a:off x="237700" y="2035113"/>
          <a:ext cx="8166537" cy="4388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558"/>
                <a:gridCol w="4638791"/>
                <a:gridCol w="2027188"/>
              </a:tblGrid>
              <a:tr h="403729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Time frame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Content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Speaker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358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09.00 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09.30 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Registration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1841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9.30 – 9.50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 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Elisabeth </a:t>
                      </a:r>
                      <a:r>
                        <a:rPr lang="en-GB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Robino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24706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9.50 – 10.20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FCH JU control system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Elena </a:t>
                      </a:r>
                      <a:r>
                        <a:rPr lang="en-GB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Climent-Vañó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31287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10.20 – 10.45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Coffee break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31287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10.45 – 11.30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Formalities and general aspects in the process of costs reporting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Nora </a:t>
                      </a:r>
                      <a:r>
                        <a:rPr lang="en-GB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Ovcharova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898822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 – 12.15 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Personnel costs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Antonio </a:t>
                      </a:r>
                      <a:r>
                        <a:rPr lang="fr-FR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Requena</a:t>
                      </a:r>
                      <a:r>
                        <a:rPr lang="fr-FR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Fernandez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18035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12.15 – 13.45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Lunch break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61764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13.45 – 14.30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Third parties; Indirect costs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Thanos</a:t>
                      </a:r>
                      <a:r>
                        <a:rPr lang="fr-FR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Batsilas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31287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14.30 – 15.15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Lessons learned from the experience of the external audit firm 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Julian </a:t>
                      </a:r>
                      <a:r>
                        <a:rPr lang="en-GB" sz="11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Rummins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PKF Littlejohn LLP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24706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15.15 – 15.45 </a:t>
                      </a:r>
                      <a:endParaRPr lang="nl-BE" sz="1100" kern="120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Coffee break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24706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15.45 – 16.45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 and Answers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BE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0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62517" y="167062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List of contents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7788" y="2254466"/>
            <a:ext cx="7992888" cy="397499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Introduction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Cost reporting chain</a:t>
            </a:r>
          </a:p>
          <a:p>
            <a:pPr marL="514350" indent="-514350">
              <a:buFontTx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Consequences of errors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Aim of the communication campaign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The most frequent issues identified by the FCH JU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Legal basis – FCH JU Grant Agreement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Eligible costs</a:t>
            </a:r>
          </a:p>
          <a:p>
            <a:pPr marL="514350" indent="-514350"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Differences in financial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provisions - FP7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an FCH JU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Additional information</a:t>
            </a:r>
          </a:p>
          <a:p>
            <a:pPr marL="514350" indent="-514350">
              <a:buAutoNum type="arabicPeriod"/>
            </a:pPr>
            <a:endParaRPr lang="en-GB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812116" y="139331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1. </a:t>
            </a:r>
            <a:r>
              <a:rPr lang="en-GB" kern="1200" smtClean="0">
                <a:solidFill>
                  <a:srgbClr val="A6CEA8"/>
                </a:solidFill>
              </a:rPr>
              <a:t>Introduction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61364" y="3449170"/>
            <a:ext cx="3191435" cy="1264023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Different beneficiaries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61365" y="2017059"/>
            <a:ext cx="3191435" cy="1290917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400" dirty="0" smtClean="0">
              <a:solidFill>
                <a:schemeClr val="tx1"/>
              </a:solidFill>
            </a:endParaRPr>
          </a:p>
          <a:p>
            <a:pPr lvl="0" algn="ctr"/>
            <a:r>
              <a:rPr lang="en-GB" sz="1400" dirty="0" smtClean="0">
                <a:solidFill>
                  <a:schemeClr val="tx1"/>
                </a:solidFill>
              </a:rPr>
              <a:t>FCH </a:t>
            </a:r>
            <a:r>
              <a:rPr lang="en-GB" sz="1400" dirty="0">
                <a:solidFill>
                  <a:schemeClr val="tx1"/>
                </a:solidFill>
              </a:rPr>
              <a:t>JU financial provisions   different from FP7</a:t>
            </a:r>
          </a:p>
          <a:p>
            <a:pPr algn="ctr"/>
            <a:endParaRPr lang="en-GB" sz="1400" dirty="0"/>
          </a:p>
        </p:txBody>
      </p:sp>
      <p:sp>
        <p:nvSpPr>
          <p:cNvPr id="8" name="Right Arrow 7"/>
          <p:cNvSpPr/>
          <p:nvPr/>
        </p:nvSpPr>
        <p:spPr>
          <a:xfrm>
            <a:off x="161363" y="4831976"/>
            <a:ext cx="3191435" cy="1255058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FCH JU experience from </a:t>
            </a:r>
            <a:r>
              <a:rPr lang="en-GB" sz="1400" dirty="0" smtClean="0">
                <a:solidFill>
                  <a:schemeClr val="tx1"/>
                </a:solidFill>
              </a:rPr>
              <a:t>first audits</a:t>
            </a:r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656729" y="2864223"/>
            <a:ext cx="3358962" cy="2433918"/>
          </a:xfrm>
          <a:prstGeom prst="lef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Commission’s </a:t>
            </a:r>
            <a:r>
              <a:rPr lang="en-GB" sz="1400" dirty="0" smtClean="0">
                <a:solidFill>
                  <a:schemeClr val="tx1"/>
                </a:solidFill>
              </a:rPr>
              <a:t>communication </a:t>
            </a:r>
            <a:r>
              <a:rPr lang="en-GB" sz="1400" dirty="0">
                <a:solidFill>
                  <a:schemeClr val="tx1"/>
                </a:solidFill>
              </a:rPr>
              <a:t>campaign regarding FP7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37966" y="3307976"/>
            <a:ext cx="2142564" cy="1855694"/>
          </a:xfrm>
          <a:prstGeom prst="roundRect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FCH JU Communication Campaign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8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2348754" y="102828"/>
            <a:ext cx="6795246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2. Cost </a:t>
            </a:r>
            <a:r>
              <a:rPr lang="en-GB" dirty="0" smtClean="0">
                <a:solidFill>
                  <a:srgbClr val="A6CEA8"/>
                </a:solidFill>
              </a:rPr>
              <a:t>reporting chain </a:t>
            </a:r>
            <a:endParaRPr lang="en-GB" dirty="0">
              <a:solidFill>
                <a:srgbClr val="A6CEA8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49183" y="1909482"/>
            <a:ext cx="7117976" cy="4464422"/>
            <a:chOff x="1349183" y="2017058"/>
            <a:chExt cx="7117976" cy="4464422"/>
          </a:xfrm>
        </p:grpSpPr>
        <p:grpSp>
          <p:nvGrpSpPr>
            <p:cNvPr id="2" name="Group 1"/>
            <p:cNvGrpSpPr/>
            <p:nvPr/>
          </p:nvGrpSpPr>
          <p:grpSpPr>
            <a:xfrm>
              <a:off x="1349183" y="2017058"/>
              <a:ext cx="7117976" cy="4464422"/>
              <a:chOff x="1308382" y="2151529"/>
              <a:chExt cx="6383218" cy="4085782"/>
            </a:xfrm>
          </p:grpSpPr>
          <p:sp>
            <p:nvSpPr>
              <p:cNvPr id="3" name="Freeform 2"/>
              <p:cNvSpPr/>
              <p:nvPr/>
            </p:nvSpPr>
            <p:spPr>
              <a:xfrm>
                <a:off x="2841631" y="4690843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External audit firms ( local/ coordinators)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(ex-post)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Hexagon 3"/>
              <p:cNvSpPr/>
              <p:nvPr/>
            </p:nvSpPr>
            <p:spPr>
              <a:xfrm>
                <a:off x="2888229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" name="Hexagon 4"/>
              <p:cNvSpPr/>
              <p:nvPr/>
            </p:nvSpPr>
            <p:spPr>
              <a:xfrm>
                <a:off x="1308382" y="386020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2">
                  <a:extLst/>
                </a:blip>
                <a:srcRect/>
                <a:stretch>
                  <a:fillRect l="-15000" r="-15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" name="Hexagon 5"/>
              <p:cNvSpPr/>
              <p:nvPr/>
            </p:nvSpPr>
            <p:spPr>
              <a:xfrm>
                <a:off x="2529492" y="5202383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Freeform 12"/>
              <p:cNvSpPr/>
              <p:nvPr/>
            </p:nvSpPr>
            <p:spPr>
              <a:xfrm>
                <a:off x="4369774" y="3841817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FCH JU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(AO)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Hexagon 16"/>
              <p:cNvSpPr/>
              <p:nvPr/>
            </p:nvSpPr>
            <p:spPr>
              <a:xfrm>
                <a:off x="5595990" y="518236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Hexagon 17"/>
              <p:cNvSpPr/>
              <p:nvPr/>
            </p:nvSpPr>
            <p:spPr>
              <a:xfrm>
                <a:off x="5897916" y="469084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3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9" name="Hexagon 18"/>
              <p:cNvSpPr/>
              <p:nvPr/>
            </p:nvSpPr>
            <p:spPr>
              <a:xfrm>
                <a:off x="5944514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Freeform 19"/>
              <p:cNvSpPr/>
              <p:nvPr/>
            </p:nvSpPr>
            <p:spPr>
              <a:xfrm>
                <a:off x="2841631" y="2996468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1400" dirty="0">
                    <a:solidFill>
                      <a:schemeClr val="tx1"/>
                    </a:solidFill>
                  </a:rPr>
                  <a:t>Coordinators/ Beneficiaries</a:t>
                </a:r>
              </a:p>
            </p:txBody>
          </p:sp>
          <p:sp>
            <p:nvSpPr>
              <p:cNvPr id="21" name="Hexagon 20"/>
              <p:cNvSpPr/>
              <p:nvPr/>
            </p:nvSpPr>
            <p:spPr>
              <a:xfrm>
                <a:off x="4057634" y="302997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Hexagon 21"/>
              <p:cNvSpPr/>
              <p:nvPr/>
            </p:nvSpPr>
            <p:spPr>
              <a:xfrm>
                <a:off x="4369774" y="2151529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4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Hexagon 22"/>
              <p:cNvSpPr/>
              <p:nvPr/>
            </p:nvSpPr>
            <p:spPr>
              <a:xfrm>
                <a:off x="4422755" y="2830586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5" name="Freeform 24"/>
            <p:cNvSpPr/>
            <p:nvPr/>
          </p:nvSpPr>
          <p:spPr>
            <a:xfrm>
              <a:off x="1349183" y="2077479"/>
              <a:ext cx="2000151" cy="1689783"/>
            </a:xfrm>
            <a:custGeom>
              <a:avLst/>
              <a:gdLst>
                <a:gd name="connsiteX0" fmla="*/ 0 w 1793684"/>
                <a:gd name="connsiteY0" fmla="*/ 773234 h 1546468"/>
                <a:gd name="connsiteX1" fmla="*/ 386617 w 1793684"/>
                <a:gd name="connsiteY1" fmla="*/ 0 h 1546468"/>
                <a:gd name="connsiteX2" fmla="*/ 1407067 w 1793684"/>
                <a:gd name="connsiteY2" fmla="*/ 0 h 1546468"/>
                <a:gd name="connsiteX3" fmla="*/ 1793684 w 1793684"/>
                <a:gd name="connsiteY3" fmla="*/ 773234 h 1546468"/>
                <a:gd name="connsiteX4" fmla="*/ 1407067 w 1793684"/>
                <a:gd name="connsiteY4" fmla="*/ 1546468 h 1546468"/>
                <a:gd name="connsiteX5" fmla="*/ 386617 w 1793684"/>
                <a:gd name="connsiteY5" fmla="*/ 1546468 h 1546468"/>
                <a:gd name="connsiteX6" fmla="*/ 0 w 1793684"/>
                <a:gd name="connsiteY6" fmla="*/ 773234 h 1546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3684" h="1546468">
                  <a:moveTo>
                    <a:pt x="0" y="773234"/>
                  </a:moveTo>
                  <a:lnTo>
                    <a:pt x="386617" y="0"/>
                  </a:lnTo>
                  <a:lnTo>
                    <a:pt x="1407067" y="0"/>
                  </a:lnTo>
                  <a:lnTo>
                    <a:pt x="1793684" y="773234"/>
                  </a:lnTo>
                  <a:lnTo>
                    <a:pt x="1407067" y="1546468"/>
                  </a:lnTo>
                  <a:lnTo>
                    <a:pt x="386617" y="1546468"/>
                  </a:lnTo>
                  <a:lnTo>
                    <a:pt x="0" y="773234"/>
                  </a:lnTo>
                  <a:close/>
                </a:path>
              </a:pathLst>
            </a:custGeom>
            <a:solidFill>
              <a:srgbClr val="DAECF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>
                <a:shade val="50000"/>
                <a:hueOff val="0"/>
                <a:satOff val="0"/>
                <a:lumOff val="17643"/>
                <a:alphaOff val="0"/>
              </a:schemeClr>
            </a:lnRef>
            <a:fillRef idx="3">
              <a:schemeClr val="accent3">
                <a:shade val="50000"/>
                <a:hueOff val="0"/>
                <a:satOff val="0"/>
                <a:lumOff val="17643"/>
                <a:alphaOff val="0"/>
              </a:schemeClr>
            </a:fillRef>
            <a:effectRef idx="2">
              <a:schemeClr val="accent3">
                <a:shade val="50000"/>
                <a:hueOff val="0"/>
                <a:satOff val="0"/>
                <a:lumOff val="1764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8346" tIns="257763" rIns="278346" bIns="25776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tx1"/>
                  </a:solidFill>
                </a:rPr>
                <a:t>Certifying Auditors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solidFill>
                    <a:schemeClr val="tx1"/>
                  </a:solidFill>
                </a:rPr>
                <a:t>(ex – ante)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68313" y="1484313"/>
            <a:ext cx="8135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sz="2000" b="1" dirty="0">
                <a:solidFill>
                  <a:srgbClr val="034EA2"/>
                </a:solidFill>
                <a:latin typeface="+mn-lt"/>
                <a:cs typeface="Arial" pitchFamily="34" charset="0"/>
              </a:rPr>
              <a:t>Consequences of errors</a:t>
            </a:r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468313" y="2420938"/>
            <a:ext cx="3886200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>
                <a:solidFill>
                  <a:srgbClr val="FF3300"/>
                </a:solidFill>
                <a:latin typeface="+mj-lt"/>
                <a:cs typeface="Arial" pitchFamily="34" charset="0"/>
              </a:rPr>
              <a:t>Beneficiaries:</a:t>
            </a: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Non-optimal use of </a:t>
            </a:r>
            <a:r>
              <a:rPr lang="en-GB" sz="1600" i="1" dirty="0" smtClean="0">
                <a:solidFill>
                  <a:srgbClr val="034EA2"/>
                </a:solidFill>
                <a:latin typeface="+mj-lt"/>
                <a:cs typeface="Arial" pitchFamily="34" charset="0"/>
              </a:rPr>
              <a:t>funding available  </a:t>
            </a:r>
            <a:endParaRPr lang="en-GB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Delayed payments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Recoveries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Liquidated damages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Extrapolation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643438" y="2420938"/>
            <a:ext cx="3814762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 smtClean="0">
                <a:solidFill>
                  <a:srgbClr val="FF3300"/>
                </a:solidFill>
                <a:latin typeface="+mj-lt"/>
                <a:cs typeface="Arial" pitchFamily="34" charset="0"/>
              </a:rPr>
              <a:t>FCH JU </a:t>
            </a:r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Scrutiny of the Budgetary Authority and ECA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error rate</a:t>
            </a:r>
          </a:p>
          <a:p>
            <a:pPr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ex post audit efforts</a:t>
            </a:r>
          </a:p>
          <a:p>
            <a:pPr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Corrective measures</a:t>
            </a:r>
            <a:endParaRPr lang="en-US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  <a:buFontTx/>
              <a:buChar char="•"/>
            </a:pPr>
            <a:endParaRPr lang="en-US" sz="1600" i="1" dirty="0">
              <a:solidFill>
                <a:srgbClr val="034EA2"/>
              </a:solidFill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</a:pPr>
            <a:endParaRPr lang="en-GB" sz="1600" i="1" dirty="0">
              <a:solidFill>
                <a:srgbClr val="034EA2"/>
              </a:solidFill>
              <a:cs typeface="Arial" pitchFamily="34" charset="0"/>
            </a:endParaRPr>
          </a:p>
        </p:txBody>
      </p:sp>
      <p:sp>
        <p:nvSpPr>
          <p:cNvPr id="7173" name="AutoShape 9"/>
          <p:cNvSpPr>
            <a:spLocks noChangeArrowheads="1"/>
          </p:cNvSpPr>
          <p:nvPr/>
        </p:nvSpPr>
        <p:spPr bwMode="auto">
          <a:xfrm>
            <a:off x="4067175" y="44370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pic>
        <p:nvPicPr>
          <p:cNvPr id="122886" name="Picture 12" descr="no-error-sign-m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941888"/>
            <a:ext cx="165576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43470" y="0"/>
            <a:ext cx="6772222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smtClean="0">
                <a:solidFill>
                  <a:srgbClr val="A6CEA8"/>
                </a:solidFill>
              </a:rPr>
              <a:t>3.Consequences </a:t>
            </a:r>
            <a:r>
              <a:rPr lang="en-GB" kern="1200" dirty="0" smtClean="0">
                <a:solidFill>
                  <a:srgbClr val="A6CEA8"/>
                </a:solidFill>
              </a:rPr>
              <a:t>of errors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2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nimBg="1"/>
      <p:bldP spid="1228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95081334"/>
              </p:ext>
            </p:extLst>
          </p:nvPr>
        </p:nvGraphicFramePr>
        <p:xfrm>
          <a:off x="265198" y="2081674"/>
          <a:ext cx="8352928" cy="379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3"/>
          <p:cNvSpPr txBox="1">
            <a:spLocks/>
          </p:cNvSpPr>
          <p:nvPr/>
        </p:nvSpPr>
        <p:spPr>
          <a:xfrm>
            <a:off x="1605516" y="102828"/>
            <a:ext cx="7538484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4. Communication </a:t>
            </a:r>
            <a:r>
              <a:rPr lang="en-GB" dirty="0">
                <a:solidFill>
                  <a:srgbClr val="A6CEA8"/>
                </a:solidFill>
              </a:rPr>
              <a:t>campaign</a:t>
            </a:r>
          </a:p>
        </p:txBody>
      </p:sp>
    </p:spTree>
    <p:extLst>
      <p:ext uri="{BB962C8B-B14F-4D97-AF65-F5344CB8AC3E}">
        <p14:creationId xmlns:p14="http://schemas.microsoft.com/office/powerpoint/2010/main" val="20199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718441" y="-375418"/>
            <a:ext cx="7816605" cy="171416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z="2800" smtClean="0">
                <a:solidFill>
                  <a:srgbClr val="A6CEA8"/>
                </a:solidFill>
              </a:rPr>
              <a:t>5. The </a:t>
            </a:r>
            <a:r>
              <a:rPr lang="en-GB" sz="2800" dirty="0">
                <a:solidFill>
                  <a:srgbClr val="A6CEA8"/>
                </a:solidFill>
              </a:rPr>
              <a:t>most </a:t>
            </a:r>
            <a:r>
              <a:rPr lang="en-GB" sz="2800" dirty="0" smtClean="0">
                <a:solidFill>
                  <a:srgbClr val="A6CEA8"/>
                </a:solidFill>
              </a:rPr>
              <a:t>common issues identified </a:t>
            </a:r>
          </a:p>
          <a:p>
            <a:r>
              <a:rPr lang="en-GB" sz="2800" dirty="0" smtClean="0">
                <a:solidFill>
                  <a:srgbClr val="A6CEA8"/>
                </a:solidFill>
              </a:rPr>
              <a:t>by </a:t>
            </a:r>
            <a:r>
              <a:rPr lang="en-GB" sz="2800" dirty="0">
                <a:solidFill>
                  <a:srgbClr val="A6CEA8"/>
                </a:solidFill>
              </a:rPr>
              <a:t>the FCH </a:t>
            </a:r>
            <a:r>
              <a:rPr lang="en-GB" sz="2800" dirty="0" smtClean="0">
                <a:solidFill>
                  <a:srgbClr val="A6CEA8"/>
                </a:solidFill>
              </a:rPr>
              <a:t>JU</a:t>
            </a:r>
            <a:endParaRPr lang="en-GB" sz="2800" dirty="0">
              <a:solidFill>
                <a:srgbClr val="A6CEA8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1889" y="1971216"/>
            <a:ext cx="9215718" cy="4885460"/>
          </a:xfrm>
        </p:spPr>
        <p:txBody>
          <a:bodyPr/>
          <a:lstStyle/>
          <a:p>
            <a:pPr marL="358775" indent="-457200" algn="l" eaLnBrk="1" hangingPunct="1"/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2600" dirty="0" smtClean="0">
                <a:solidFill>
                  <a:schemeClr val="accent2"/>
                </a:solidFill>
              </a:rPr>
              <a:t/>
            </a:r>
            <a:br>
              <a:rPr lang="en-GB" sz="2600" dirty="0" smtClean="0">
                <a:solidFill>
                  <a:schemeClr val="accent2"/>
                </a:solidFill>
              </a:rPr>
            </a:br>
            <a:r>
              <a:rPr lang="en-GB" sz="2600" dirty="0" smtClean="0">
                <a:solidFill>
                  <a:schemeClr val="accent2"/>
                </a:solidFill>
              </a:rPr>
              <a:t/>
            </a:r>
            <a:br>
              <a:rPr lang="en-GB" sz="2600" dirty="0" smtClean="0">
                <a:solidFill>
                  <a:schemeClr val="accent2"/>
                </a:solidFill>
              </a:rPr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600" dirty="0" smtClean="0"/>
              <a:t> </a:t>
            </a:r>
            <a:br>
              <a:rPr lang="en-GB" sz="2600" dirty="0" smtClean="0"/>
            </a:br>
            <a:endParaRPr lang="en-GB" sz="2600" dirty="0" smtClean="0"/>
          </a:p>
        </p:txBody>
      </p:sp>
      <p:sp>
        <p:nvSpPr>
          <p:cNvPr id="2" name="Rounded Rectangle 1"/>
          <p:cNvSpPr/>
          <p:nvPr/>
        </p:nvSpPr>
        <p:spPr>
          <a:xfrm>
            <a:off x="1127541" y="2113718"/>
            <a:ext cx="6603295" cy="1442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accent2"/>
                </a:solidFill>
              </a:rPr>
              <a:t>1. Most common issues identified: </a:t>
            </a:r>
            <a:br>
              <a:rPr lang="en-GB" sz="2800" dirty="0">
                <a:solidFill>
                  <a:schemeClr val="accent2"/>
                </a:solidFill>
              </a:rPr>
            </a:br>
            <a:r>
              <a:rPr lang="en-GB" sz="2800" dirty="0">
                <a:solidFill>
                  <a:schemeClr val="accent2"/>
                </a:solidFill>
              </a:rPr>
              <a:t>    </a:t>
            </a:r>
            <a:r>
              <a:rPr lang="en-GB" sz="2800" dirty="0" smtClean="0">
                <a:solidFill>
                  <a:schemeClr val="accent2"/>
                </a:solidFill>
              </a:rPr>
              <a:t>Formalities </a:t>
            </a:r>
            <a:r>
              <a:rPr lang="en-GB" sz="2800" dirty="0">
                <a:solidFill>
                  <a:schemeClr val="accent2"/>
                </a:solidFill>
              </a:rPr>
              <a:t>and general </a:t>
            </a:r>
            <a:r>
              <a:rPr lang="en-GB" sz="2800" dirty="0" smtClean="0">
                <a:solidFill>
                  <a:schemeClr val="accent2"/>
                </a:solidFill>
              </a:rPr>
              <a:t>aspects</a:t>
            </a:r>
            <a:endParaRPr lang="en-GB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1127540" y="3556659"/>
            <a:ext cx="6603295" cy="1513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accent2"/>
                </a:solidFill>
              </a:rPr>
              <a:t>2</a:t>
            </a:r>
            <a:r>
              <a:rPr lang="en-GB" sz="2800" dirty="0">
                <a:solidFill>
                  <a:schemeClr val="accent2"/>
                </a:solidFill>
              </a:rPr>
              <a:t>. Most common issues identified: </a:t>
            </a:r>
            <a:br>
              <a:rPr lang="en-GB" sz="2800" dirty="0">
                <a:solidFill>
                  <a:schemeClr val="accent2"/>
                </a:solidFill>
              </a:rPr>
            </a:br>
            <a:r>
              <a:rPr lang="en-GB" sz="2800" dirty="0">
                <a:solidFill>
                  <a:schemeClr val="accent2"/>
                </a:solidFill>
              </a:rPr>
              <a:t>	</a:t>
            </a:r>
            <a:r>
              <a:rPr lang="en-GB" sz="2800" dirty="0" smtClean="0">
                <a:solidFill>
                  <a:schemeClr val="accent2"/>
                </a:solidFill>
              </a:rPr>
              <a:t>Personnel costs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27539" y="5070149"/>
            <a:ext cx="6603295" cy="1513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accent2"/>
                </a:solidFill>
              </a:rPr>
              <a:t>3</a:t>
            </a:r>
            <a:r>
              <a:rPr lang="en-GB" sz="2800" dirty="0" smtClean="0">
                <a:solidFill>
                  <a:schemeClr val="accent2"/>
                </a:solidFill>
              </a:rPr>
              <a:t>. </a:t>
            </a:r>
            <a:r>
              <a:rPr lang="en-GB" sz="2800" dirty="0">
                <a:solidFill>
                  <a:schemeClr val="accent2"/>
                </a:solidFill>
              </a:rPr>
              <a:t>Most common issues identified: </a:t>
            </a:r>
            <a:br>
              <a:rPr lang="en-GB" sz="2800" dirty="0">
                <a:solidFill>
                  <a:schemeClr val="accent2"/>
                </a:solidFill>
              </a:rPr>
            </a:br>
            <a:r>
              <a:rPr lang="en-GB" sz="2800" dirty="0">
                <a:solidFill>
                  <a:schemeClr val="accent2"/>
                </a:solidFill>
              </a:rPr>
              <a:t>	</a:t>
            </a:r>
            <a:r>
              <a:rPr lang="en-GB" sz="2800" dirty="0" smtClean="0">
                <a:solidFill>
                  <a:schemeClr val="accent2"/>
                </a:solidFill>
              </a:rPr>
              <a:t>Third parties</a:t>
            </a:r>
            <a:r>
              <a:rPr lang="en-GB" sz="2800" smtClean="0">
                <a:solidFill>
                  <a:schemeClr val="accent2"/>
                </a:solidFill>
              </a:rPr>
              <a:t>; indirect costs</a:t>
            </a:r>
            <a:endParaRPr lang="en-GB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1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hangingPunct="1"/>
            <a:fld id="{544EEFAB-7919-476D-863D-7E100743ABD3}" type="slidenum">
              <a:rPr lang="fr-BE" smtClean="0"/>
              <a:pPr eaLnBrk="1" hangingPunct="1"/>
              <a:t>9</a:t>
            </a:fld>
            <a:endParaRPr lang="fr-BE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328" y="1693531"/>
            <a:ext cx="8929687" cy="5040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FF3300"/>
              </a:buClr>
            </a:pPr>
            <a:r>
              <a:rPr lang="en-GB" sz="3200" b="1" smtClean="0">
                <a:solidFill>
                  <a:schemeClr val="hlink"/>
                </a:solidFill>
              </a:rPr>
              <a:t>Structure of the GA:</a:t>
            </a:r>
            <a:r>
              <a:rPr lang="en-GB" sz="3200" smtClean="0">
                <a:solidFill>
                  <a:schemeClr val="tx1"/>
                </a:solidFill>
              </a:rPr>
              <a:t> 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Core part: GA parameters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I: Description of work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II: General Conditions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III (form A): accession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IV (form B): new beneficiary accession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V (form C): financial statements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VI (form D and E):</a:t>
            </a:r>
          </a:p>
          <a:p>
            <a:pPr lvl="2" eaLnBrk="1" hangingPunct="1">
              <a:buClr>
                <a:srgbClr val="FF3300"/>
              </a:buClr>
            </a:pPr>
            <a:r>
              <a:rPr lang="en-GB" sz="2000" smtClean="0">
                <a:solidFill>
                  <a:schemeClr val="accent2">
                    <a:lumMod val="50000"/>
                  </a:schemeClr>
                </a:solidFill>
              </a:rPr>
              <a:t>Form D: terms of reference for the certificate of financial statements </a:t>
            </a:r>
          </a:p>
          <a:p>
            <a:pPr lvl="2" eaLnBrk="1" hangingPunct="1">
              <a:buClr>
                <a:srgbClr val="FF3300"/>
              </a:buClr>
            </a:pPr>
            <a:r>
              <a:rPr lang="en-GB" sz="2000" smtClean="0">
                <a:solidFill>
                  <a:schemeClr val="accent2">
                    <a:lumMod val="50000"/>
                  </a:schemeClr>
                </a:solidFill>
              </a:rPr>
              <a:t>Form E: terms of reference for the certificate on methodology 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41679" y="26545"/>
            <a:ext cx="7422775" cy="1004813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defTabSz="457200"/>
            <a:r>
              <a:rPr lang="fr-BE" sz="3300" b="1" kern="1200" smtClean="0">
                <a:solidFill>
                  <a:srgbClr val="A6CEA8"/>
                </a:solidFill>
              </a:rPr>
              <a:t>6. Legal Basis: </a:t>
            </a:r>
            <a:br>
              <a:rPr lang="fr-BE" sz="3300" b="1" kern="1200" smtClean="0">
                <a:solidFill>
                  <a:srgbClr val="A6CEA8"/>
                </a:solidFill>
              </a:rPr>
            </a:br>
            <a:r>
              <a:rPr lang="fr-BE" sz="3300" b="1" kern="1200" smtClean="0">
                <a:solidFill>
                  <a:srgbClr val="A6CEA8"/>
                </a:solidFill>
              </a:rPr>
              <a:t>FCH JU Grant agreement</a:t>
            </a:r>
            <a:endParaRPr lang="en-GB" sz="3300" b="1" kern="1200" dirty="0">
              <a:solidFill>
                <a:srgbClr val="A6CE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69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5503</TotalTime>
  <Words>1031</Words>
  <Application>Microsoft Office PowerPoint</Application>
  <PresentationFormat>On-screen Show (4:3)</PresentationFormat>
  <Paragraphs>283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</vt:lpstr>
      <vt:lpstr>6. Legal Basis:  FCH JU Grant agreement</vt:lpstr>
      <vt:lpstr>6. Legal basis –                      FCH JU Grant Agreement</vt:lpstr>
      <vt:lpstr>    7. Eligible costs</vt:lpstr>
      <vt:lpstr>PowerPoint Presentation</vt:lpstr>
      <vt:lpstr> 8. Differences in financial provisions  FP7 an FCH JU (1) </vt:lpstr>
      <vt:lpstr> 8.Differences in financial provisions  FP7 an FCH JU (2)  </vt:lpstr>
      <vt:lpstr> 8.Differences in financial provisions FP7 and FCH JU (3) </vt:lpstr>
      <vt:lpstr>      9. Additional information</vt:lpstr>
      <vt:lpstr>              9. Additional information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Robino Elisabeth ( FCH )</cp:lastModifiedBy>
  <cp:revision>312</cp:revision>
  <cp:lastPrinted>2013-10-10T15:45:48Z</cp:lastPrinted>
  <dcterms:created xsi:type="dcterms:W3CDTF">2011-03-15T12:49:52Z</dcterms:created>
  <dcterms:modified xsi:type="dcterms:W3CDTF">2013-10-10T15:45:53Z</dcterms:modified>
</cp:coreProperties>
</file>