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  <p:sldMasterId id="2147483676" r:id="rId2"/>
    <p:sldMasterId id="2147483689" r:id="rId3"/>
  </p:sldMasterIdLst>
  <p:notesMasterIdLst>
    <p:notesMasterId r:id="rId12"/>
  </p:notesMasterIdLst>
  <p:handoutMasterIdLst>
    <p:handoutMasterId r:id="rId13"/>
  </p:handoutMasterIdLst>
  <p:sldIdLst>
    <p:sldId id="256" r:id="rId4"/>
    <p:sldId id="494" r:id="rId5"/>
    <p:sldId id="481" r:id="rId6"/>
    <p:sldId id="479" r:id="rId7"/>
    <p:sldId id="496" r:id="rId8"/>
    <p:sldId id="497" r:id="rId9"/>
    <p:sldId id="493" r:id="rId10"/>
    <p:sldId id="495" r:id="rId11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89A4A7"/>
    <a:srgbClr val="C7CFCF"/>
    <a:srgbClr val="BAD9DC"/>
    <a:srgbClr val="FFCC66"/>
    <a:srgbClr val="FFCC00"/>
    <a:srgbClr val="CC3300"/>
    <a:srgbClr val="00CC99"/>
    <a:srgbClr val="CC99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49" autoAdjust="0"/>
    <p:restoredTop sz="94168" autoAdjust="0"/>
  </p:normalViewPr>
  <p:slideViewPr>
    <p:cSldViewPr>
      <p:cViewPr>
        <p:scale>
          <a:sx n="60" d="100"/>
          <a:sy n="60" d="100"/>
        </p:scale>
        <p:origin x="-133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124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0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680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CC4484ED-AF5B-4D70-AAB4-50E3AE43A4E5}" type="datetimeFigureOut">
              <a:rPr lang="de-DE" smtClean="0"/>
              <a:pPr/>
              <a:t>08.07.2014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244"/>
            <a:ext cx="2946400" cy="49680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0" y="9428244"/>
            <a:ext cx="2946400" cy="49680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FB80A494-3952-4930-93F9-562C08A7010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253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0" y="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3" y="4715713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4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0" y="9428244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2EF102-AB7E-436C-B84B-9886E52658A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986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ED463A-F2C3-48F0-A1EE-27655D49423C}" type="slidenum">
              <a:rPr lang="de-DE"/>
              <a:pPr/>
              <a:t>1</a:t>
            </a:fld>
            <a:endParaRPr lang="de-DE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tJ Logo Helmholtz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638" y="438150"/>
            <a:ext cx="877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hteck 3"/>
          <p:cNvSpPr/>
          <p:nvPr userDrawn="1"/>
        </p:nvSpPr>
        <p:spPr>
          <a:xfrm>
            <a:off x="0" y="1843088"/>
            <a:ext cx="9180513" cy="18034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5" name="Grafik 4" descr="NKS-neu_Energie_RGB_ohneZusatz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22136" y="116632"/>
            <a:ext cx="2721864" cy="12832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87156-42B8-4161-A600-0CEA105ACA6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38925" y="1268413"/>
            <a:ext cx="2058988" cy="44989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68413"/>
            <a:ext cx="6029325" cy="44989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20.06.2012, Berlin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45225"/>
            <a:ext cx="352839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D. Peisker, NKS Energie, d.peisker@fz-juelich.de</a:t>
            </a: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AA025-0823-4A8F-A1A6-8C5D9353125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268413"/>
            <a:ext cx="8229600" cy="7921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2349500"/>
            <a:ext cx="8229600" cy="3417888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8542B-06D3-4220-866B-C5411D5AD51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20.06.2012, Berlin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D. Peisker, NKS Energie, d.peisker@fz-juelich.de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20.06.2012, Berlin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D. Peisker, NKS Energie, d.peisker@fz-juelich.de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1D102-AEFB-4FEC-A884-364D591B79F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349500"/>
            <a:ext cx="4038600" cy="341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349500"/>
            <a:ext cx="4038600" cy="341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CBEEF-5422-4B5F-983D-654C6BF94D4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B16A3-08D1-4803-9171-B986505D2D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CC81A-C4F8-4FC3-AA5D-E9C3C4F7E56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0DC3B-AD25-4F4F-82C0-0E34B074C3F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6088C-A28A-4E72-9540-63E05ED203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FA4C5-CB85-44F0-B1EB-AB41A46D8FB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49500"/>
            <a:ext cx="8229600" cy="341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5E61986-2629-46E7-8655-85034D1B213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268413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grpSp>
        <p:nvGrpSpPr>
          <p:cNvPr id="1033" name="Group 32"/>
          <p:cNvGrpSpPr>
            <a:grpSpLocks/>
          </p:cNvGrpSpPr>
          <p:nvPr userDrawn="1"/>
        </p:nvGrpSpPr>
        <p:grpSpPr bwMode="auto">
          <a:xfrm>
            <a:off x="6153150" y="404813"/>
            <a:ext cx="2595563" cy="684214"/>
            <a:chOff x="3876" y="255"/>
            <a:chExt cx="1635" cy="431"/>
          </a:xfrm>
        </p:grpSpPr>
        <p:pic>
          <p:nvPicPr>
            <p:cNvPr id="1034" name="Picture 33" descr="PtJ Logo Helmholt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876" y="276"/>
              <a:ext cx="519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34" descr="NKS-Energie-neu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 l="11176" t="15385" r="30800" b="23077"/>
            <a:stretch>
              <a:fillRect/>
            </a:stretch>
          </p:blipFill>
          <p:spPr bwMode="auto">
            <a:xfrm>
              <a:off x="4649" y="255"/>
              <a:ext cx="862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589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84716"/>
        </a:buClr>
        <a:buFont typeface="Arial Unicode MS" pitchFamily="34" charset="-128"/>
        <a:buChar char="›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84716"/>
        </a:buClr>
        <a:buFont typeface="Arial Unicode MS" pitchFamily="34" charset="-128"/>
        <a:buChar char="›"/>
        <a:defRPr>
          <a:solidFill>
            <a:srgbClr val="29292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84716"/>
        </a:buClr>
        <a:buFont typeface="Arial Unicode MS" pitchFamily="34" charset="-128"/>
        <a:buChar char="›"/>
        <a:defRPr sz="1600">
          <a:solidFill>
            <a:srgbClr val="29292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D7624-89CB-489B-B4F5-0A73580201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3B541-EB33-48A2-94FB-BC77C9AEF3E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9552" y="4293096"/>
            <a:ext cx="8424936" cy="576063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de-DE" sz="2800" b="1" kern="0" dirty="0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National </a:t>
            </a:r>
            <a:r>
              <a:rPr lang="de-DE" sz="2800" b="1" kern="0" dirty="0" err="1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Contact</a:t>
            </a:r>
            <a:r>
              <a:rPr lang="de-DE" sz="2800" b="1" kern="0" dirty="0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 </a:t>
            </a:r>
            <a:r>
              <a:rPr lang="de-DE" sz="2800" b="1" kern="0" dirty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P</a:t>
            </a:r>
            <a:r>
              <a:rPr lang="de-DE" sz="2800" b="1" kern="0" dirty="0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oints </a:t>
            </a:r>
            <a:r>
              <a:rPr lang="de-DE" sz="2800" b="1" kern="0" dirty="0" err="1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for</a:t>
            </a:r>
            <a:r>
              <a:rPr lang="de-DE" sz="2800" b="1" kern="0" dirty="0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 </a:t>
            </a:r>
            <a:r>
              <a:rPr lang="de-DE" sz="2800" b="1" kern="0" dirty="0" err="1" smtClean="0">
                <a:solidFill>
                  <a:srgbClr val="00589C"/>
                </a:solidFill>
                <a:latin typeface="+mj-lt"/>
                <a:ea typeface="+mj-ea"/>
                <a:cs typeface="+mj-cs"/>
              </a:rPr>
              <a:t>Energy</a:t>
            </a:r>
            <a:endParaRPr lang="de-DE" kern="0" dirty="0">
              <a:solidFill>
                <a:srgbClr val="00589C"/>
              </a:solidFill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9552" y="5013176"/>
            <a:ext cx="8385175" cy="1222375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rgbClr val="B84716"/>
              </a:buClr>
              <a:buFont typeface="Arial Unicode MS" pitchFamily="34" charset="-128"/>
              <a:buNone/>
              <a:defRPr/>
            </a:pPr>
            <a:r>
              <a:rPr lang="de-DE" sz="2000" kern="0" dirty="0" smtClean="0">
                <a:solidFill>
                  <a:srgbClr val="292929"/>
                </a:solidFill>
                <a:latin typeface="+mn-lt"/>
              </a:rPr>
              <a:t>Piotr </a:t>
            </a:r>
            <a:r>
              <a:rPr lang="de-DE" sz="2000" kern="0" dirty="0" err="1" smtClean="0">
                <a:solidFill>
                  <a:srgbClr val="292929"/>
                </a:solidFill>
                <a:latin typeface="+mn-lt"/>
              </a:rPr>
              <a:t>Świątek</a:t>
            </a:r>
            <a:r>
              <a:rPr lang="de-DE" sz="2000" kern="0" dirty="0" smtClean="0">
                <a:solidFill>
                  <a:srgbClr val="292929"/>
                </a:solidFill>
                <a:latin typeface="+mn-lt"/>
              </a:rPr>
              <a:t>, German NCP </a:t>
            </a:r>
            <a:r>
              <a:rPr lang="de-DE" sz="2000" kern="0" dirty="0" err="1" smtClean="0">
                <a:solidFill>
                  <a:srgbClr val="292929"/>
                </a:solidFill>
                <a:latin typeface="+mn-lt"/>
              </a:rPr>
              <a:t>Energy</a:t>
            </a:r>
            <a:endParaRPr lang="de-DE" sz="2000" kern="0" dirty="0" smtClean="0">
              <a:solidFill>
                <a:srgbClr val="292929"/>
              </a:solidFill>
              <a:latin typeface="+mn-lt"/>
            </a:endParaRPr>
          </a:p>
          <a:p>
            <a:pPr eaLnBrk="0" hangingPunct="0">
              <a:spcBef>
                <a:spcPct val="20000"/>
              </a:spcBef>
              <a:buClr>
                <a:srgbClr val="B84716"/>
              </a:buClr>
              <a:buFont typeface="Arial Unicode MS" pitchFamily="34" charset="-128"/>
              <a:buNone/>
              <a:defRPr/>
            </a:pPr>
            <a:r>
              <a:rPr lang="de-DE" sz="2000" kern="0" dirty="0" err="1" smtClean="0">
                <a:solidFill>
                  <a:srgbClr val="00589C"/>
                </a:solidFill>
                <a:latin typeface="+mn-lt"/>
              </a:rPr>
              <a:t>Brussels</a:t>
            </a:r>
            <a:r>
              <a:rPr lang="de-DE" sz="2000" kern="0" dirty="0" smtClean="0">
                <a:solidFill>
                  <a:srgbClr val="00589C"/>
                </a:solidFill>
                <a:latin typeface="+mn-lt"/>
              </a:rPr>
              <a:t>, </a:t>
            </a:r>
            <a:r>
              <a:rPr lang="de-DE" sz="2000" kern="0" dirty="0" smtClean="0">
                <a:solidFill>
                  <a:srgbClr val="00589C"/>
                </a:solidFill>
                <a:latin typeface="+mn-lt"/>
              </a:rPr>
              <a:t>10 </a:t>
            </a:r>
            <a:r>
              <a:rPr lang="de-DE" sz="2000" kern="0" dirty="0" err="1" smtClean="0">
                <a:solidFill>
                  <a:srgbClr val="00589C"/>
                </a:solidFill>
                <a:latin typeface="+mn-lt"/>
              </a:rPr>
              <a:t>July</a:t>
            </a:r>
            <a:r>
              <a:rPr lang="de-DE" sz="2000" kern="0" dirty="0" smtClean="0">
                <a:solidFill>
                  <a:srgbClr val="00589C"/>
                </a:solidFill>
                <a:latin typeface="+mn-lt"/>
              </a:rPr>
              <a:t> 2014</a:t>
            </a:r>
            <a:endParaRPr lang="de-DE" sz="2000" kern="0" dirty="0" smtClean="0">
              <a:solidFill>
                <a:srgbClr val="00589C"/>
              </a:solidFill>
              <a:latin typeface="+mn-lt"/>
            </a:endParaRPr>
          </a:p>
          <a:p>
            <a:pPr eaLnBrk="0" hangingPunct="0">
              <a:spcBef>
                <a:spcPct val="20000"/>
              </a:spcBef>
              <a:buClr>
                <a:srgbClr val="B84716"/>
              </a:buClr>
              <a:buFont typeface="Arial Unicode MS" pitchFamily="34" charset="-128"/>
              <a:buNone/>
              <a:defRPr/>
            </a:pPr>
            <a:endParaRPr lang="de-DE" sz="2000" kern="0" dirty="0">
              <a:solidFill>
                <a:srgbClr val="292929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792162"/>
          </a:xfrm>
        </p:spPr>
        <p:txBody>
          <a:bodyPr/>
          <a:lstStyle/>
          <a:p>
            <a:pPr algn="ctr"/>
            <a:r>
              <a:rPr lang="de-DE" dirty="0" smtClean="0"/>
              <a:t> NCP </a:t>
            </a:r>
            <a:r>
              <a:rPr lang="de-DE" dirty="0" err="1" smtClean="0"/>
              <a:t>mission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2276872"/>
            <a:ext cx="8075240" cy="3744416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/>
              <a:t>Highly professional support services operating nationally </a:t>
            </a:r>
            <a:r>
              <a:rPr lang="en-US" sz="2400" i="1" dirty="0" smtClean="0"/>
              <a:t>form an </a:t>
            </a:r>
            <a:r>
              <a:rPr lang="en-US" sz="2400" i="1" dirty="0"/>
              <a:t>essential component of Horizon 2020 implementation</a:t>
            </a:r>
            <a:r>
              <a:rPr lang="en-US" sz="2400" i="1" dirty="0" smtClean="0"/>
              <a:t>. </a:t>
            </a:r>
            <a:r>
              <a:rPr lang="en-US" sz="2400" i="1" dirty="0" smtClean="0">
                <a:solidFill>
                  <a:srgbClr val="C00000"/>
                </a:solidFill>
              </a:rPr>
              <a:t>(Minimum Standards !)</a:t>
            </a:r>
          </a:p>
          <a:p>
            <a:pPr marL="0" indent="0">
              <a:buNone/>
            </a:pPr>
            <a:r>
              <a:rPr lang="en-US" sz="2400" i="1" dirty="0" smtClean="0"/>
              <a:t> </a:t>
            </a:r>
          </a:p>
          <a:p>
            <a:pPr marL="0" indent="0">
              <a:buNone/>
            </a:pPr>
            <a:r>
              <a:rPr lang="en-US" sz="2400" i="1" dirty="0" smtClean="0"/>
              <a:t>By </a:t>
            </a:r>
            <a:r>
              <a:rPr lang="en-US" sz="2400" i="1" dirty="0"/>
              <a:t>spreading awareness, giving specialist advice, and providing on-the-ground guidance, they will ensure that </a:t>
            </a:r>
            <a:r>
              <a:rPr lang="en-US" sz="2400" i="1" dirty="0" smtClean="0"/>
              <a:t>Horizon 2020 becomes </a:t>
            </a:r>
            <a:r>
              <a:rPr lang="en-US" sz="2400" i="1" dirty="0"/>
              <a:t>known and readily accessible to all potential applicants, irrespective of sector or discipline. 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033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92162"/>
          </a:xfrm>
        </p:spPr>
        <p:txBody>
          <a:bodyPr/>
          <a:lstStyle/>
          <a:p>
            <a:r>
              <a:rPr lang="en-US" dirty="0" smtClean="0"/>
              <a:t>Characteristics of </a:t>
            </a:r>
            <a:r>
              <a:rPr lang="en-US" dirty="0" smtClean="0"/>
              <a:t>the </a:t>
            </a:r>
            <a:r>
              <a:rPr lang="en-US" dirty="0" smtClean="0"/>
              <a:t>NCP system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5328592"/>
          </a:xfrm>
        </p:spPr>
        <p:txBody>
          <a:bodyPr/>
          <a:lstStyle/>
          <a:p>
            <a:endParaRPr lang="de-DE" sz="2400" dirty="0"/>
          </a:p>
          <a:p>
            <a:r>
              <a:rPr lang="en-US" sz="2400" dirty="0" smtClean="0">
                <a:solidFill>
                  <a:schemeClr val="tx1"/>
                </a:solidFill>
              </a:rPr>
              <a:t>established</a:t>
            </a:r>
            <a:r>
              <a:rPr lang="en-US" sz="2400" dirty="0">
                <a:solidFill>
                  <a:schemeClr val="tx1"/>
                </a:solidFill>
              </a:rPr>
              <a:t>, operated and financed under the responsibility of the </a:t>
            </a:r>
            <a:r>
              <a:rPr lang="en-US" sz="2400" dirty="0" smtClean="0">
                <a:solidFill>
                  <a:schemeClr val="tx1"/>
                </a:solidFill>
              </a:rPr>
              <a:t>MS and associated countries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committed </a:t>
            </a:r>
            <a:r>
              <a:rPr lang="en-US" sz="2400" dirty="0" smtClean="0">
                <a:solidFill>
                  <a:schemeClr val="tx1"/>
                </a:solidFill>
              </a:rPr>
              <a:t>to </a:t>
            </a:r>
            <a:r>
              <a:rPr lang="en-US" sz="2400" dirty="0" smtClean="0">
                <a:solidFill>
                  <a:schemeClr val="tx1"/>
                </a:solidFill>
              </a:rPr>
              <a:t>be complete </a:t>
            </a:r>
            <a:r>
              <a:rPr lang="en-US" sz="2400" dirty="0" smtClean="0">
                <a:solidFill>
                  <a:schemeClr val="tx1"/>
                </a:solidFill>
              </a:rPr>
              <a:t>impartiality in delivering their services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avoiding </a:t>
            </a:r>
            <a:r>
              <a:rPr lang="en-US" sz="2400" dirty="0" smtClean="0">
                <a:solidFill>
                  <a:schemeClr val="tx1"/>
                </a:solidFill>
              </a:rPr>
              <a:t>any situations which may give rise to a conflict of interests.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able </a:t>
            </a:r>
            <a:r>
              <a:rPr lang="en-US" sz="2400" dirty="0" smtClean="0">
                <a:solidFill>
                  <a:schemeClr val="tx1"/>
                </a:solidFill>
              </a:rPr>
              <a:t>to act with </a:t>
            </a:r>
            <a:r>
              <a:rPr lang="en-US" sz="2400" dirty="0" smtClean="0">
                <a:solidFill>
                  <a:schemeClr val="tx1"/>
                </a:solidFill>
              </a:rPr>
              <a:t>complete confidentiality</a:t>
            </a:r>
          </a:p>
          <a:p>
            <a:pPr lvl="0"/>
            <a:r>
              <a:rPr lang="en-GB" dirty="0" smtClean="0"/>
              <a:t>fully </a:t>
            </a:r>
            <a:r>
              <a:rPr lang="en-GB" dirty="0"/>
              <a:t>conversant with the objectives, principles and content of that programme part for which they are the nominated specialist. </a:t>
            </a:r>
            <a:endParaRPr lang="de-DE" dirty="0"/>
          </a:p>
          <a:p>
            <a:pPr lvl="0"/>
            <a:r>
              <a:rPr lang="en-GB" dirty="0" smtClean="0"/>
              <a:t>knowledgeable </a:t>
            </a:r>
            <a:r>
              <a:rPr lang="en-GB" dirty="0"/>
              <a:t>about all aspects of Horizon 2020, beyond their specialist </a:t>
            </a:r>
            <a:r>
              <a:rPr lang="en-GB" dirty="0" smtClean="0"/>
              <a:t>area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792162"/>
          </a:xfrm>
        </p:spPr>
        <p:txBody>
          <a:bodyPr/>
          <a:lstStyle/>
          <a:p>
            <a:r>
              <a:rPr lang="en-GB" dirty="0" smtClean="0"/>
              <a:t>What are NCPs doing 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54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DE" sz="2400" dirty="0" err="1" smtClean="0">
                <a:solidFill>
                  <a:schemeClr val="tx1"/>
                </a:solidFill>
              </a:rPr>
              <a:t>Inform</a:t>
            </a:r>
            <a:r>
              <a:rPr lang="de-DE" sz="2400" dirty="0" smtClean="0">
                <a:solidFill>
                  <a:schemeClr val="tx1"/>
                </a:solidFill>
              </a:rPr>
              <a:t>, </a:t>
            </a:r>
            <a:r>
              <a:rPr lang="de-DE" sz="2400" dirty="0" err="1" smtClean="0">
                <a:solidFill>
                  <a:schemeClr val="tx1"/>
                </a:solidFill>
              </a:rPr>
              <a:t>raise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>
                <a:solidFill>
                  <a:schemeClr val="tx1"/>
                </a:solidFill>
              </a:rPr>
              <a:t>awareness</a:t>
            </a:r>
            <a:r>
              <a:rPr lang="de-DE" sz="2400" dirty="0" smtClean="0">
                <a:solidFill>
                  <a:schemeClr val="tx1"/>
                </a:solidFill>
              </a:rPr>
              <a:t> on</a:t>
            </a:r>
            <a:endParaRPr lang="de-DE" sz="2400" dirty="0">
              <a:solidFill>
                <a:schemeClr val="tx1"/>
              </a:solidFill>
            </a:endParaRP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chemeClr val="tx1"/>
                </a:solidFill>
              </a:rPr>
              <a:t>innovation activities in </a:t>
            </a:r>
            <a:r>
              <a:rPr lang="en-US" sz="2000" dirty="0" smtClean="0">
                <a:solidFill>
                  <a:schemeClr val="tx1"/>
                </a:solidFill>
              </a:rPr>
              <a:t>H2020</a:t>
            </a:r>
            <a:r>
              <a:rPr lang="en-US" sz="2000" dirty="0">
                <a:solidFill>
                  <a:schemeClr val="tx1"/>
                </a:solidFill>
              </a:rPr>
              <a:t>, including the objective of enhanced participation of industry and </a:t>
            </a:r>
            <a:r>
              <a:rPr lang="en-US" sz="2000" dirty="0" smtClean="0">
                <a:solidFill>
                  <a:schemeClr val="tx1"/>
                </a:solidFill>
              </a:rPr>
              <a:t>SMEs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funding </a:t>
            </a:r>
            <a:r>
              <a:rPr lang="en-US" sz="2000" dirty="0">
                <a:solidFill>
                  <a:schemeClr val="tx1"/>
                </a:solidFill>
              </a:rPr>
              <a:t>opportunities offered through </a:t>
            </a:r>
            <a:r>
              <a:rPr lang="en-US" sz="2000" dirty="0" err="1">
                <a:solidFill>
                  <a:schemeClr val="tx1"/>
                </a:solidFill>
              </a:rPr>
              <a:t>externalised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measures (Articles </a:t>
            </a:r>
            <a:r>
              <a:rPr lang="en-US" sz="2000" dirty="0">
                <a:solidFill>
                  <a:schemeClr val="tx1"/>
                </a:solidFill>
              </a:rPr>
              <a:t>185 and </a:t>
            </a:r>
            <a:r>
              <a:rPr lang="en-US" sz="2000" dirty="0" smtClean="0">
                <a:solidFill>
                  <a:schemeClr val="tx1"/>
                </a:solidFill>
              </a:rPr>
              <a:t>187), </a:t>
            </a:r>
            <a:r>
              <a:rPr lang="en-US" sz="2000" dirty="0">
                <a:solidFill>
                  <a:schemeClr val="tx1"/>
                </a:solidFill>
              </a:rPr>
              <a:t>and EIT </a:t>
            </a:r>
            <a:r>
              <a:rPr lang="en-US" sz="2000" dirty="0" smtClean="0">
                <a:solidFill>
                  <a:schemeClr val="tx1"/>
                </a:solidFill>
              </a:rPr>
              <a:t>KICs</a:t>
            </a:r>
          </a:p>
          <a:p>
            <a:pPr lvl="1">
              <a:spcBef>
                <a:spcPts val="120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other </a:t>
            </a:r>
            <a:r>
              <a:rPr lang="en-GB" sz="2000" dirty="0">
                <a:solidFill>
                  <a:schemeClr val="tx1"/>
                </a:solidFill>
              </a:rPr>
              <a:t>European RTD-programmes in the field of research and innovation such as </a:t>
            </a:r>
            <a:r>
              <a:rPr lang="en-GB" sz="2000" dirty="0" smtClean="0">
                <a:solidFill>
                  <a:schemeClr val="tx1"/>
                </a:solidFill>
              </a:rPr>
              <a:t>COSME, </a:t>
            </a:r>
            <a:r>
              <a:rPr lang="en-GB" sz="2000" dirty="0">
                <a:solidFill>
                  <a:schemeClr val="tx1"/>
                </a:solidFill>
              </a:rPr>
              <a:t>COST, R&amp;D related parts of Structural </a:t>
            </a:r>
            <a:r>
              <a:rPr lang="en-GB" sz="2000" dirty="0" smtClean="0">
                <a:solidFill>
                  <a:schemeClr val="tx1"/>
                </a:solidFill>
              </a:rPr>
              <a:t>Funds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(ESIF)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a</a:t>
            </a:r>
            <a:r>
              <a:rPr lang="en-US" sz="2400" dirty="0" smtClean="0">
                <a:solidFill>
                  <a:schemeClr val="tx1"/>
                </a:solidFill>
              </a:rPr>
              <a:t>dvise </a:t>
            </a:r>
            <a:r>
              <a:rPr lang="en-US" sz="2400" dirty="0" smtClean="0">
                <a:solidFill>
                  <a:schemeClr val="tx1"/>
                </a:solidFill>
              </a:rPr>
              <a:t>on administrative procedures and contractual </a:t>
            </a:r>
            <a:r>
              <a:rPr lang="en-US" sz="2400" dirty="0" smtClean="0">
                <a:solidFill>
                  <a:schemeClr val="tx1"/>
                </a:solidFill>
              </a:rPr>
              <a:t>issues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role </a:t>
            </a:r>
            <a:r>
              <a:rPr lang="en-US" sz="2000" dirty="0" smtClean="0">
                <a:solidFill>
                  <a:schemeClr val="tx1"/>
                </a:solidFill>
              </a:rPr>
              <a:t>and responsibilities of participants in a </a:t>
            </a:r>
            <a:r>
              <a:rPr lang="en-US" sz="2000" dirty="0" smtClean="0">
                <a:solidFill>
                  <a:schemeClr val="tx1"/>
                </a:solidFill>
              </a:rPr>
              <a:t>consortium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costs</a:t>
            </a:r>
            <a:r>
              <a:rPr lang="en-US" sz="2000" dirty="0" smtClean="0">
                <a:solidFill>
                  <a:schemeClr val="tx1"/>
                </a:solidFill>
              </a:rPr>
              <a:t>, rights and obligations of </a:t>
            </a:r>
            <a:r>
              <a:rPr lang="en-US" sz="2000" dirty="0" smtClean="0">
                <a:solidFill>
                  <a:schemeClr val="tx1"/>
                </a:solidFill>
              </a:rPr>
              <a:t>contractors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give </a:t>
            </a:r>
            <a:r>
              <a:rPr lang="en-US" sz="2400" dirty="0">
                <a:solidFill>
                  <a:schemeClr val="tx1"/>
                </a:solidFill>
              </a:rPr>
              <a:t>feedback to the Commission on any problems and difficulties in implementing and participating in the Framework 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720080"/>
          </a:xfrm>
        </p:spPr>
        <p:txBody>
          <a:bodyPr/>
          <a:lstStyle/>
          <a:p>
            <a:r>
              <a:rPr lang="en-US" dirty="0"/>
              <a:t>Cooperation between NCPs and Commission services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2348880"/>
            <a:ext cx="8229600" cy="4320480"/>
          </a:xfrm>
        </p:spPr>
        <p:txBody>
          <a:bodyPr/>
          <a:lstStyle/>
          <a:p>
            <a:r>
              <a:rPr lang="en-US" dirty="0" smtClean="0"/>
              <a:t>Provide </a:t>
            </a:r>
            <a:r>
              <a:rPr lang="en-US" dirty="0"/>
              <a:t>general and specialist information on Horizon 2020 related to the mandate of the NCPs. </a:t>
            </a:r>
          </a:p>
          <a:p>
            <a:r>
              <a:rPr lang="en-US" dirty="0" smtClean="0"/>
              <a:t>Provide </a:t>
            </a:r>
            <a:r>
              <a:rPr lang="en-US" dirty="0"/>
              <a:t>information at the earliest possible time on </a:t>
            </a:r>
            <a:endParaRPr lang="en-US" dirty="0" smtClean="0"/>
          </a:p>
          <a:p>
            <a:pPr lvl="1"/>
            <a:r>
              <a:rPr lang="en-US" dirty="0" smtClean="0"/>
              <a:t>work </a:t>
            </a:r>
            <a:r>
              <a:rPr lang="en-US" dirty="0" err="1"/>
              <a:t>programmes</a:t>
            </a:r>
            <a:r>
              <a:rPr lang="en-US" dirty="0"/>
              <a:t> and roadmaps, </a:t>
            </a:r>
            <a:endParaRPr lang="en-US" dirty="0" smtClean="0"/>
          </a:p>
          <a:p>
            <a:pPr lvl="1"/>
            <a:r>
              <a:rPr lang="en-US" dirty="0" smtClean="0"/>
              <a:t>upcoming </a:t>
            </a:r>
            <a:r>
              <a:rPr lang="en-US" dirty="0"/>
              <a:t>calls, </a:t>
            </a:r>
            <a:endParaRPr lang="en-US" dirty="0" smtClean="0"/>
          </a:p>
          <a:p>
            <a:pPr lvl="1"/>
            <a:r>
              <a:rPr lang="en-US" dirty="0" smtClean="0"/>
              <a:t>changes </a:t>
            </a:r>
            <a:r>
              <a:rPr lang="en-US" dirty="0"/>
              <a:t>in priorities or administrative </a:t>
            </a:r>
            <a:r>
              <a:rPr lang="en-US" dirty="0" smtClean="0"/>
              <a:t>procedures</a:t>
            </a:r>
          </a:p>
          <a:p>
            <a:pPr lvl="1"/>
            <a:r>
              <a:rPr lang="en-US" dirty="0" smtClean="0"/>
              <a:t>statistics </a:t>
            </a:r>
            <a:r>
              <a:rPr lang="en-US" dirty="0"/>
              <a:t>of calls and evaluations </a:t>
            </a:r>
            <a:endParaRPr lang="en-US" dirty="0" smtClean="0"/>
          </a:p>
          <a:p>
            <a:pPr lvl="1"/>
            <a:r>
              <a:rPr lang="en-US" dirty="0" smtClean="0"/>
              <a:t>relevant </a:t>
            </a:r>
            <a:r>
              <a:rPr lang="en-US" dirty="0"/>
              <a:t>information on funded projects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Together </a:t>
            </a:r>
            <a:r>
              <a:rPr lang="en-US" dirty="0"/>
              <a:t>with the national coordinators, periodically draw up a </a:t>
            </a:r>
            <a:r>
              <a:rPr lang="en-US" dirty="0" err="1"/>
              <a:t>programme</a:t>
            </a:r>
            <a:r>
              <a:rPr lang="en-US" dirty="0"/>
              <a:t> for general and specialist training courses across the NCP network, and coordinate and monitor its implementation.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611560" y="1844824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 smtClean="0"/>
              <a:t>The COM will: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1088955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720080"/>
          </a:xfrm>
        </p:spPr>
        <p:txBody>
          <a:bodyPr/>
          <a:lstStyle/>
          <a:p>
            <a:r>
              <a:rPr lang="en-US" dirty="0"/>
              <a:t>Cooperation between NCPs and Commission services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417888"/>
          </a:xfrm>
        </p:spPr>
        <p:txBody>
          <a:bodyPr/>
          <a:lstStyle/>
          <a:p>
            <a:endParaRPr lang="de-DE" dirty="0"/>
          </a:p>
          <a:p>
            <a:r>
              <a:rPr lang="en-US" dirty="0" smtClean="0"/>
              <a:t>Provide </a:t>
            </a:r>
            <a:r>
              <a:rPr lang="en-US" dirty="0"/>
              <a:t>leaflets, brochures and other relevant information for further distribution by NCPs. </a:t>
            </a:r>
          </a:p>
          <a:p>
            <a:r>
              <a:rPr lang="en-US" dirty="0" smtClean="0"/>
              <a:t>Provide </a:t>
            </a:r>
            <a:r>
              <a:rPr lang="en-US" dirty="0"/>
              <a:t>the data and information necessary for the proper performance of the NCPs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particular</a:t>
            </a:r>
            <a:r>
              <a:rPr lang="en-US" dirty="0" smtClean="0"/>
              <a:t>, </a:t>
            </a:r>
            <a:r>
              <a:rPr lang="en-US" dirty="0"/>
              <a:t>immediately after the </a:t>
            </a:r>
            <a:r>
              <a:rPr lang="en-US" dirty="0" err="1"/>
              <a:t>Programme</a:t>
            </a:r>
            <a:r>
              <a:rPr lang="en-US" dirty="0"/>
              <a:t> Committee has been informed, information on the outcome of proposal evaluations, in a similar form to that provided to the </a:t>
            </a:r>
            <a:r>
              <a:rPr lang="en-US" dirty="0" err="1"/>
              <a:t>Programme</a:t>
            </a:r>
            <a:r>
              <a:rPr lang="en-US" dirty="0"/>
              <a:t> Committee members.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611560" y="1844824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 smtClean="0"/>
              <a:t>The COM will: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2076034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5615855" cy="792162"/>
          </a:xfrm>
        </p:spPr>
        <p:txBody>
          <a:bodyPr/>
          <a:lstStyle/>
          <a:p>
            <a:r>
              <a:rPr lang="de-DE" sz="2800" b="0" i="1" dirty="0"/>
              <a:t>C-ENERGY </a:t>
            </a:r>
            <a:r>
              <a:rPr lang="de-DE" sz="2800" b="0" i="1" dirty="0" smtClean="0"/>
              <a:t>2020, </a:t>
            </a:r>
            <a:r>
              <a:rPr lang="de-DE" sz="2800" b="0" i="1" dirty="0" err="1" smtClean="0"/>
              <a:t>continuation</a:t>
            </a:r>
            <a:r>
              <a:rPr lang="de-DE" sz="2800" b="0" i="1" dirty="0" smtClean="0"/>
              <a:t> of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508479"/>
            <a:ext cx="8229600" cy="4104456"/>
          </a:xfrm>
        </p:spPr>
        <p:txBody>
          <a:bodyPr/>
          <a:lstStyle/>
          <a:p>
            <a:r>
              <a:rPr lang="de-DE" sz="2400" i="1" dirty="0"/>
              <a:t>48 </a:t>
            </a:r>
            <a:r>
              <a:rPr lang="en-US" sz="2400" i="1" dirty="0" smtClean="0"/>
              <a:t>months</a:t>
            </a:r>
            <a:r>
              <a:rPr lang="de-DE" sz="2400" i="1" dirty="0" smtClean="0"/>
              <a:t>, </a:t>
            </a:r>
            <a:r>
              <a:rPr lang="en-US" sz="2400" i="1" dirty="0" smtClean="0"/>
              <a:t>Energy </a:t>
            </a:r>
            <a:r>
              <a:rPr lang="en-US" sz="2400" i="1" dirty="0"/>
              <a:t>NCPs from 20 </a:t>
            </a:r>
            <a:r>
              <a:rPr lang="en-US" sz="2400" i="1" dirty="0" smtClean="0"/>
              <a:t>countries, 1,5 M€</a:t>
            </a:r>
          </a:p>
          <a:p>
            <a:r>
              <a:rPr lang="en-US" sz="2400" i="1" dirty="0" smtClean="0"/>
              <a:t>Coordinated by APRE / IT</a:t>
            </a:r>
          </a:p>
          <a:p>
            <a:r>
              <a:rPr lang="en-US" sz="2400" i="1" dirty="0" smtClean="0"/>
              <a:t>multidisciplinary competences</a:t>
            </a:r>
          </a:p>
          <a:p>
            <a:r>
              <a:rPr lang="en-US" sz="2400" i="1" dirty="0" smtClean="0"/>
              <a:t>dialogue </a:t>
            </a:r>
            <a:r>
              <a:rPr lang="en-US" sz="2400" i="1" dirty="0"/>
              <a:t>with </a:t>
            </a:r>
            <a:r>
              <a:rPr lang="en-US" sz="2400" i="1" dirty="0" smtClean="0"/>
              <a:t>energy participants</a:t>
            </a:r>
          </a:p>
          <a:p>
            <a:r>
              <a:rPr lang="en-US" sz="2400" i="1" dirty="0" smtClean="0"/>
              <a:t>brokerage </a:t>
            </a:r>
            <a:r>
              <a:rPr lang="en-US" sz="2400" i="1" dirty="0"/>
              <a:t>events and </a:t>
            </a:r>
            <a:r>
              <a:rPr lang="en-US" sz="2400" i="1" dirty="0" smtClean="0"/>
              <a:t>training </a:t>
            </a:r>
            <a:r>
              <a:rPr lang="en-US" sz="2400" i="1" dirty="0"/>
              <a:t>sessions for </a:t>
            </a:r>
            <a:r>
              <a:rPr lang="en-US" sz="2400" i="1" dirty="0" smtClean="0"/>
              <a:t>stakeholders</a:t>
            </a:r>
          </a:p>
          <a:p>
            <a:r>
              <a:rPr lang="en-US" sz="2400" i="1" dirty="0" smtClean="0"/>
              <a:t>collaboration </a:t>
            </a:r>
            <a:r>
              <a:rPr lang="en-US" sz="2400" i="1" dirty="0"/>
              <a:t>with other NCP thematic </a:t>
            </a:r>
            <a:r>
              <a:rPr lang="en-US" sz="2400" i="1" dirty="0" smtClean="0"/>
              <a:t>networks and EEN</a:t>
            </a:r>
          </a:p>
          <a:p>
            <a:r>
              <a:rPr lang="en-US" sz="2400" i="1" dirty="0"/>
              <a:t>w</a:t>
            </a:r>
            <a:r>
              <a:rPr lang="en-US" sz="2400" i="1" dirty="0" smtClean="0"/>
              <a:t>eb based partner search</a:t>
            </a:r>
          </a:p>
          <a:p>
            <a:r>
              <a:rPr lang="en-US" sz="2400" i="1" dirty="0" smtClean="0"/>
              <a:t>e-mail alert, </a:t>
            </a:r>
            <a:r>
              <a:rPr lang="de-DE" sz="2400" i="1" dirty="0" err="1" smtClean="0"/>
              <a:t>newsletter</a:t>
            </a:r>
            <a:endParaRPr lang="en-US" sz="2400" i="1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5D4E3-159E-4B79-B09B-22C6C61D88B2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pic>
        <p:nvPicPr>
          <p:cNvPr id="5" name="Picture 4" descr="logo_energy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933796" y="1124744"/>
            <a:ext cx="3225893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149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564904"/>
            <a:ext cx="8229600" cy="792162"/>
          </a:xfrm>
        </p:spPr>
        <p:txBody>
          <a:bodyPr/>
          <a:lstStyle/>
          <a:p>
            <a:pPr algn="ctr"/>
            <a:r>
              <a:rPr lang="en-GB" dirty="0" smtClean="0"/>
              <a:t>Thank you !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BCC81A-C4F8-4FC3-AA5D-E9C3C4F7E566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sp>
        <p:nvSpPr>
          <p:cNvPr id="6" name="Textfeld 3"/>
          <p:cNvSpPr txBox="1">
            <a:spLocks noChangeArrowheads="1"/>
          </p:cNvSpPr>
          <p:nvPr/>
        </p:nvSpPr>
        <p:spPr bwMode="auto">
          <a:xfrm>
            <a:off x="179512" y="3933056"/>
            <a:ext cx="712946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000" dirty="0"/>
              <a:t>Dr. Piotr Swiatek</a:t>
            </a:r>
          </a:p>
          <a:p>
            <a:r>
              <a:rPr lang="de-DE" sz="2000" dirty="0" smtClean="0"/>
              <a:t>PTJ/FZJ</a:t>
            </a:r>
          </a:p>
          <a:p>
            <a:r>
              <a:rPr lang="de-DE" sz="2000" dirty="0" smtClean="0"/>
              <a:t>DE-52425 </a:t>
            </a:r>
            <a:r>
              <a:rPr lang="de-DE" sz="2000" dirty="0"/>
              <a:t>Jülich</a:t>
            </a:r>
          </a:p>
          <a:p>
            <a:endParaRPr lang="de-DE" sz="2000" dirty="0"/>
          </a:p>
          <a:p>
            <a:r>
              <a:rPr lang="de-DE" sz="2000" dirty="0"/>
              <a:t>Tel.   </a:t>
            </a:r>
            <a:r>
              <a:rPr lang="de-DE" sz="2000" dirty="0" smtClean="0"/>
              <a:t>+49 </a:t>
            </a:r>
            <a:r>
              <a:rPr lang="de-DE" sz="2000" dirty="0"/>
              <a:t>2461 61 1848</a:t>
            </a:r>
          </a:p>
          <a:p>
            <a:r>
              <a:rPr lang="de-DE" sz="2000" dirty="0" err="1"/>
              <a:t>Cell</a:t>
            </a:r>
            <a:r>
              <a:rPr lang="de-DE" sz="2000" dirty="0"/>
              <a:t>. +49 170 211 96 12</a:t>
            </a:r>
          </a:p>
          <a:p>
            <a:r>
              <a:rPr lang="de-DE" sz="2000" dirty="0" smtClean="0"/>
              <a:t>p.swiatek@fz-juelich.de</a:t>
            </a:r>
          </a:p>
          <a:p>
            <a:r>
              <a:rPr lang="de-DE" sz="2000" dirty="0" smtClean="0"/>
              <a:t>www.nks-energie.de</a:t>
            </a:r>
            <a:endParaRPr lang="de-DE" sz="2000" dirty="0"/>
          </a:p>
        </p:txBody>
      </p:sp>
      <p:pic>
        <p:nvPicPr>
          <p:cNvPr id="7" name="Picture 27" descr="PtJ Logo Helmholt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4788"/>
            <a:ext cx="2572720" cy="1712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0" descr="NKS-Energie-ne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0"/>
            <a:ext cx="2614017" cy="2000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logo_energy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3851920" y="4005064"/>
            <a:ext cx="4838839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86703"/>
      </p:ext>
    </p:extLst>
  </p:cSld>
  <p:clrMapOvr>
    <a:masterClrMapping/>
  </p:clrMapOvr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504</Words>
  <Application>Microsoft Office PowerPoint</Application>
  <PresentationFormat>Bildschirmpräsentation (4:3)</PresentationFormat>
  <Paragraphs>66</Paragraphs>
  <Slides>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3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1_Standarddesign</vt:lpstr>
      <vt:lpstr>Benutzerdefiniertes Design</vt:lpstr>
      <vt:lpstr>1_Benutzerdefiniertes Design</vt:lpstr>
      <vt:lpstr>PowerPoint-Präsentation</vt:lpstr>
      <vt:lpstr> NCP mission</vt:lpstr>
      <vt:lpstr>Characteristics of the NCP system </vt:lpstr>
      <vt:lpstr>What are NCPs doing ?</vt:lpstr>
      <vt:lpstr>Cooperation between NCPs and Commission services </vt:lpstr>
      <vt:lpstr>Cooperation between NCPs and Commission services </vt:lpstr>
      <vt:lpstr>C-ENERGY 2020, continuation of </vt:lpstr>
      <vt:lpstr>Thank you !</vt:lpstr>
    </vt:vector>
  </TitlesOfParts>
  <Company>FZJ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Projektträger Jülich</dc:title>
  <dc:creator>p</dc:creator>
  <cp:lastModifiedBy>Swiatek Piotr</cp:lastModifiedBy>
  <cp:revision>911</cp:revision>
  <dcterms:created xsi:type="dcterms:W3CDTF">2005-08-25T11:51:26Z</dcterms:created>
  <dcterms:modified xsi:type="dcterms:W3CDTF">2014-07-08T06:57:07Z</dcterms:modified>
</cp:coreProperties>
</file>