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9"/>
  </p:notesMasterIdLst>
  <p:handoutMasterIdLst>
    <p:handoutMasterId r:id="rId20"/>
  </p:handoutMasterIdLst>
  <p:sldIdLst>
    <p:sldId id="356" r:id="rId2"/>
    <p:sldId id="338" r:id="rId3"/>
    <p:sldId id="339" r:id="rId4"/>
    <p:sldId id="337" r:id="rId5"/>
    <p:sldId id="357" r:id="rId6"/>
    <p:sldId id="341" r:id="rId7"/>
    <p:sldId id="358" r:id="rId8"/>
    <p:sldId id="365" r:id="rId9"/>
    <p:sldId id="346" r:id="rId10"/>
    <p:sldId id="344" r:id="rId11"/>
    <p:sldId id="345" r:id="rId12"/>
    <p:sldId id="347" r:id="rId13"/>
    <p:sldId id="349" r:id="rId14"/>
    <p:sldId id="350" r:id="rId15"/>
    <p:sldId id="359" r:id="rId16"/>
    <p:sldId id="367" r:id="rId17"/>
    <p:sldId id="368" r:id="rId18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1F1"/>
    <a:srgbClr val="DAECF2"/>
    <a:srgbClr val="96C8DA"/>
    <a:srgbClr val="D6EEF6"/>
    <a:srgbClr val="A6CEA8"/>
    <a:srgbClr val="C6E0C8"/>
    <a:srgbClr val="BEDCC0"/>
    <a:srgbClr val="7BB77F"/>
    <a:srgbClr val="9BC99E"/>
    <a:srgbClr val="B9D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72" autoAdjust="0"/>
    <p:restoredTop sz="90621" autoAdjust="0"/>
  </p:normalViewPr>
  <p:slideViewPr>
    <p:cSldViewPr snapToGrid="0" snapToObjects="1">
      <p:cViewPr>
        <p:scale>
          <a:sx n="106" d="100"/>
          <a:sy n="106" d="100"/>
        </p:scale>
        <p:origin x="-181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19/06/2014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19/06/2014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fld id="{AB896544-CB59-4A26-B18E-6EB74A52D22F}" type="slidenum">
              <a:rPr lang="fr-BE" smtClean="0"/>
              <a:pPr eaLnBrk="1" hangingPunct="1"/>
              <a:t>1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FDFB2-8196-4C2E-B65C-FA0C597044C6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E9B72-E7B7-464F-9194-5A5BC471A5D4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5E7CDB-629B-4614-B649-E30B23A30B6C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1A4DAD-D6C5-4100-A1AB-BB48FE0A39F3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E85764-270F-4523-9F90-82641DE3F640}" type="datetime1">
              <a:rPr lang="en-US" smtClean="0"/>
              <a:t>6/19/2014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849DDF-F1CB-4672-A7A9-9DFBB038E044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5FC342-DACF-4710-9CA5-C3BE2077874A}" type="datetime1">
              <a:rPr lang="en-US" smtClean="0"/>
              <a:t>6/19/2014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F80B3-D8E8-4D28-82BA-15863D01F45A}" type="datetime1">
              <a:rPr lang="en-US" smtClean="0"/>
              <a:t>6/19/2014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C29FB-C25A-4E37-B706-55EA5FDC306D}" type="datetime1">
              <a:rPr lang="en-US" smtClean="0"/>
              <a:t>6/19/2014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42264C-4B32-43E0-B562-86B97B4F1588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F812B-55FB-439F-B7E6-886364D899D4}" type="datetime1">
              <a:rPr lang="en-US" smtClean="0"/>
              <a:t>6/19/2014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A83DA4A-E0EB-4238-83B3-61A113B3E445}" type="datetime1">
              <a:rPr lang="en-US" smtClean="0"/>
              <a:t>6/19/2014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rdis.europa.eu/fp7/find-doc_en.html" TargetMode="External"/><Relationship Id="rId5" Type="http://schemas.openxmlformats.org/officeDocument/2006/relationships/hyperlink" Target="http://ec.europa.eu/research/participants/portal/ShowDoc/Extensions+Repository/General+Documentation/Guidance+documents+for+FP7/Financial+issues/sme-owners-rates_en.xls" TargetMode="Externa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206375" y="3073400"/>
            <a:ext cx="89376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fr-BE" sz="2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Communication campaign</a:t>
            </a:r>
            <a:endParaRPr lang="en-GB" sz="20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endParaRPr lang="en-GB" sz="1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Most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common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issues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identified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</a:t>
            </a: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Personnel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&amp;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Other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direct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costs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Antonio </a:t>
            </a:r>
            <a:r>
              <a:rPr lang="fr-BE" sz="1400" b="1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Requena</a:t>
            </a: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Fernández 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  <a:r>
              <a:rPr lang="fr-BE" sz="1400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FCH JU </a:t>
            </a:r>
            <a:r>
              <a:rPr lang="fr-BE" sz="1400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Financial </a:t>
            </a:r>
            <a:r>
              <a:rPr lang="fr-BE" sz="1400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Officer</a:t>
            </a:r>
            <a:endParaRPr lang="en-GB" sz="2400" b="1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0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Hours. -"/>
          <p:cNvSpPr/>
          <p:nvPr/>
        </p:nvSpPr>
        <p:spPr>
          <a:xfrm>
            <a:off x="2940423" y="2914966"/>
            <a:ext cx="1335741" cy="53563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Personnel costs. -"/>
          <p:cNvSpPr/>
          <p:nvPr/>
        </p:nvSpPr>
        <p:spPr>
          <a:xfrm>
            <a:off x="161364" y="2894785"/>
            <a:ext cx="1945341" cy="555812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- Hours"/>
          <p:cNvSpPr/>
          <p:nvPr/>
        </p:nvSpPr>
        <p:spPr>
          <a:xfrm>
            <a:off x="266699" y="4365812"/>
            <a:ext cx="7389160" cy="1479176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1" name="Arrow - Hours"/>
          <p:cNvGrpSpPr/>
          <p:nvPr/>
        </p:nvGrpSpPr>
        <p:grpSpPr>
          <a:xfrm>
            <a:off x="3194311" y="3386722"/>
            <a:ext cx="415498" cy="979090"/>
            <a:chOff x="3194311" y="3386722"/>
            <a:chExt cx="415498" cy="979090"/>
          </a:xfrm>
        </p:grpSpPr>
        <p:sp>
          <p:nvSpPr>
            <p:cNvPr id="51" name="-"/>
            <p:cNvSpPr/>
            <p:nvPr/>
          </p:nvSpPr>
          <p:spPr>
            <a:xfrm>
              <a:off x="3194311" y="338672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9" name="Arrow - Hours"/>
            <p:cNvCxnSpPr>
              <a:endCxn id="21" idx="2"/>
            </p:cNvCxnSpPr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29" grpId="0" animBg="1"/>
      <p:bldP spid="21" grpId="0" animBg="1"/>
      <p:bldP spid="21" grpId="1" animBg="1"/>
      <p:bldP spid="21" grpId="3" animBg="1"/>
      <p:bldP spid="41" grpId="0" animBg="1"/>
      <p:bldP spid="20" grpId="0" animBg="1"/>
      <p:bldP spid="20" grpId="1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-"/>
          <p:cNvSpPr/>
          <p:nvPr/>
        </p:nvSpPr>
        <p:spPr>
          <a:xfrm>
            <a:off x="5091954" y="3458711"/>
            <a:ext cx="3065928" cy="45157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5" name="Errors - Productive hours"/>
          <p:cNvSpPr/>
          <p:nvPr/>
        </p:nvSpPr>
        <p:spPr>
          <a:xfrm>
            <a:off x="266698" y="4365813"/>
            <a:ext cx="7891183" cy="1030940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standard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actual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when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latter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higher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billable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7" name="Arrow - Productive hours"/>
          <p:cNvGrpSpPr/>
          <p:nvPr/>
        </p:nvGrpSpPr>
        <p:grpSpPr>
          <a:xfrm>
            <a:off x="6209420" y="3612776"/>
            <a:ext cx="415498" cy="1090586"/>
            <a:chOff x="3194311" y="3368792"/>
            <a:chExt cx="415498" cy="923330"/>
          </a:xfrm>
        </p:grpSpPr>
        <p:sp>
          <p:nvSpPr>
            <p:cNvPr id="58" name="-"/>
            <p:cNvSpPr/>
            <p:nvPr/>
          </p:nvSpPr>
          <p:spPr>
            <a:xfrm>
              <a:off x="3194311" y="336879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9" name="Arrow - Productive hours"/>
            <p:cNvCxnSpPr/>
            <p:nvPr/>
          </p:nvCxnSpPr>
          <p:spPr>
            <a:xfrm flipH="1" flipV="1">
              <a:off x="3608295" y="3368792"/>
              <a:ext cx="1514" cy="6375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25" grpId="0" animBg="1"/>
      <p:bldP spid="40" grpId="0" animBg="1"/>
      <p:bldP spid="40" grpId="1" animBg="1"/>
      <p:bldP spid="24" grpId="0" animBg="1"/>
      <p:bldP spid="21" grpId="0" animBg="1"/>
      <p:bldP spid="49" grpId="0" animBg="1"/>
      <p:bldP spid="20" grpId="0" animBg="1"/>
      <p:bldP spid="20" grpId="3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ceptability criteria 4"/>
          <p:cNvSpPr/>
          <p:nvPr/>
        </p:nvSpPr>
        <p:spPr>
          <a:xfrm>
            <a:off x="251013" y="5531221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Number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productive hours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shall correspond to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management practice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beneficiary and reflects its actual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working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standards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8" name="Acceptability criteria 3"/>
          <p:cNvSpPr/>
          <p:nvPr/>
        </p:nvSpPr>
        <p:spPr>
          <a:xfrm>
            <a:off x="251013" y="4625787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exclude</a:t>
            </a:r>
            <a:r>
              <a:rPr lang="en-GB" sz="2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ineligible cost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item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claimed under other costs categories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order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 avoid double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funding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Acceptability criteria 2"/>
          <p:cNvSpPr/>
          <p:nvPr/>
        </p:nvSpPr>
        <p:spPr>
          <a:xfrm>
            <a:off x="251013" y="3783106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actual</a:t>
            </a:r>
            <a:r>
              <a: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personnel costs of the beneficiary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 registered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its statutory accounts,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without estimated or budgeted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endParaRPr lang="en-GB" sz="2000" b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251013" y="2913530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accounting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practice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the beneficiary and consistently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applied to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their participations in the Framework Programme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"/>
          <p:cNvSpPr/>
          <p:nvPr/>
        </p:nvSpPr>
        <p:spPr>
          <a:xfrm>
            <a:off x="550877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Acceptability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criteria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average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8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Average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owners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natural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person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who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receive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="/>
          <p:cNvSpPr/>
          <p:nvPr/>
        </p:nvSpPr>
        <p:spPr>
          <a:xfrm>
            <a:off x="2106708" y="4141431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>
            <a:endCxn id="22" idx="1"/>
          </p:cNvCxnSpPr>
          <p:nvPr/>
        </p:nvCxnSpPr>
        <p:spPr>
          <a:xfrm>
            <a:off x="2802909" y="4603097"/>
            <a:ext cx="3588741" cy="1009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6391650" y="425924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Normal"/>
          <p:cNvSpPr/>
          <p:nvPr/>
        </p:nvSpPr>
        <p:spPr>
          <a:xfrm>
            <a:off x="3682879" y="4707335"/>
            <a:ext cx="1828800" cy="5908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6" name="Annual costs. Normal"/>
          <p:cNvSpPr/>
          <p:nvPr/>
        </p:nvSpPr>
        <p:spPr>
          <a:xfrm>
            <a:off x="2695333" y="2800829"/>
            <a:ext cx="3786149" cy="16980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living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allowance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corresponding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appropriate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category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‘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People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’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Work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Programme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year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publication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call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been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submitted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7" name="Personnel costs. Normal"/>
          <p:cNvSpPr/>
          <p:nvPr/>
        </p:nvSpPr>
        <p:spPr>
          <a:xfrm>
            <a:off x="161365" y="4151522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rate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989473" y="4585126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ductive hours. Normal"/>
          <p:cNvSpPr/>
          <p:nvPr/>
        </p:nvSpPr>
        <p:spPr>
          <a:xfrm>
            <a:off x="7439207" y="4707334"/>
            <a:ext cx="1026325" cy="5908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Annual costs. Normal"/>
          <p:cNvSpPr/>
          <p:nvPr/>
        </p:nvSpPr>
        <p:spPr>
          <a:xfrm>
            <a:off x="6989472" y="2800829"/>
            <a:ext cx="1925795" cy="16866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Country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correction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factor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document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00"/>
          <p:cNvSpPr/>
          <p:nvPr/>
        </p:nvSpPr>
        <p:spPr>
          <a:xfrm>
            <a:off x="7471200" y="4931227"/>
            <a:ext cx="1026325" cy="5997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021466" y="4809019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untry factor"/>
          <p:cNvSpPr/>
          <p:nvPr/>
        </p:nvSpPr>
        <p:spPr>
          <a:xfrm>
            <a:off x="7021465" y="4167965"/>
            <a:ext cx="1925795" cy="543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106.9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X"/>
          <p:cNvSpPr/>
          <p:nvPr/>
        </p:nvSpPr>
        <p:spPr>
          <a:xfrm>
            <a:off x="6423643" y="4483137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1575l"/>
          <p:cNvSpPr/>
          <p:nvPr/>
        </p:nvSpPr>
        <p:spPr>
          <a:xfrm>
            <a:off x="3714872" y="4931228"/>
            <a:ext cx="1828800" cy="5997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834902" y="4820412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ving allowance"/>
          <p:cNvSpPr/>
          <p:nvPr/>
        </p:nvSpPr>
        <p:spPr>
          <a:xfrm>
            <a:off x="2834901" y="4167965"/>
            <a:ext cx="3405019" cy="554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58 500 €/year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="/>
          <p:cNvSpPr/>
          <p:nvPr/>
        </p:nvSpPr>
        <p:spPr>
          <a:xfrm>
            <a:off x="2138701" y="4365324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Hourly rate"/>
          <p:cNvSpPr/>
          <p:nvPr/>
        </p:nvSpPr>
        <p:spPr>
          <a:xfrm>
            <a:off x="193358" y="4375415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39.71 €/h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Example"/>
          <p:cNvSpPr/>
          <p:nvPr/>
        </p:nvSpPr>
        <p:spPr>
          <a:xfrm>
            <a:off x="1407458" y="1906919"/>
            <a:ext cx="7377953" cy="70437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Example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  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owner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without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Austria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5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years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experience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time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deadline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submission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2011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500048" y="2931460"/>
            <a:ext cx="4053152" cy="1192306"/>
            <a:chOff x="6700174" y="2913530"/>
            <a:chExt cx="4053152" cy="1192306"/>
          </a:xfrm>
        </p:grpSpPr>
        <p:pic>
          <p:nvPicPr>
            <p:cNvPr id="17" name="Picture 4" descr="C:\Users\requean\AppData\Local\Microsoft\Windows\Temporary Internet Files\Content.IE5\PN37ILQ6\MC900292594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174" y="3247428"/>
              <a:ext cx="435159" cy="54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xample 1"/>
            <p:cNvSpPr/>
            <p:nvPr/>
          </p:nvSpPr>
          <p:spPr>
            <a:xfrm>
              <a:off x="7035027" y="2913530"/>
              <a:ext cx="3718299" cy="119230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Use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tool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available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at 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6"/>
                </a:rPr>
                <a:t>CORDIS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6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/>
      <p:bldP spid="25" grpId="0" animBg="1"/>
      <p:bldP spid="26" grpId="0" animBg="1"/>
      <p:bldP spid="20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16431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Travel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Only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staff taking part in the project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In case of conferences/seminars: copy of the presentations to show direct link to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Expenses related to daily commute to work are not considered travel costs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4186518"/>
            <a:ext cx="7897906" cy="242943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they are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following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Water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heating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electricity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maintenance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insurance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Communication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expenses, postal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office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related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general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administration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management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Miscellaneous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recurring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27099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Minor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tasks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Minor services not 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identifed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Annex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 but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needed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 implementation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Examples: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Organisation of the rooms and catering for a meeting (logistic support)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Printing of material, leaflets,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Services related to setting up and maintenance of a project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under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type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“Management”,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category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Subcontracting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”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2447365"/>
            <a:ext cx="7897906" cy="427411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determined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according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beneficiary’s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usual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practice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Possibility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charge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100%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acquisition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1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legislation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allows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Otherwise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each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relevant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periodic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percentage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use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bought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before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start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Yes,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quipment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has not yet been fully depreciated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then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the remaining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 can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be eligible under the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computers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and 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office software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pSp>
        <p:nvGrpSpPr>
          <p:cNvPr id="30" name="Personnel costs"/>
          <p:cNvGrpSpPr/>
          <p:nvPr/>
        </p:nvGrpSpPr>
        <p:grpSpPr>
          <a:xfrm>
            <a:off x="484094" y="2489656"/>
            <a:ext cx="2552794" cy="3363726"/>
            <a:chOff x="484094" y="2489656"/>
            <a:chExt cx="2552794" cy="3363726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8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Personnel costs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pic>
          <p:nvPicPr>
            <p:cNvPr id="3074" name="Picture 2" descr="C:\Users\requean\AppData\Local\Microsoft\Windows\Temporary Internet Files\Content.IE5\PN37ILQ6\MC90044561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29" y="3841987"/>
              <a:ext cx="2055324" cy="172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Hours"/>
          <p:cNvGrpSpPr/>
          <p:nvPr/>
        </p:nvGrpSpPr>
        <p:grpSpPr>
          <a:xfrm>
            <a:off x="3995660" y="2984675"/>
            <a:ext cx="1967090" cy="2373687"/>
            <a:chOff x="3995660" y="2984675"/>
            <a:chExt cx="1967090" cy="2373687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995660" y="2984675"/>
              <a:ext cx="1967090" cy="2373687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GB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5" descr="C:\Users\requean\AppData\Local\Microsoft\Windows\Temporary Internet Files\Content.IE5\PN37ILQ6\MC900139615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551" y="4108919"/>
              <a:ext cx="1321308" cy="124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3995660" y="2993510"/>
              <a:ext cx="196709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 dedicated to the 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27" name="Hourly rate"/>
          <p:cNvGrpSpPr/>
          <p:nvPr/>
        </p:nvGrpSpPr>
        <p:grpSpPr>
          <a:xfrm>
            <a:off x="6634470" y="2984675"/>
            <a:ext cx="1967090" cy="2373687"/>
            <a:chOff x="6634470" y="2984675"/>
            <a:chExt cx="1967090" cy="2373687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635960" y="2984675"/>
              <a:ext cx="1965600" cy="237240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4" descr="C:\Users\requean\AppData\Local\Microsoft\Windows\Temporary Internet Files\Content.IE5\W4NE7OXM\MC900410947[1]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86" y="4109162"/>
              <a:ext cx="1429947" cy="124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634470" y="3362843"/>
              <a:ext cx="196709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Hourly rate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1" name="X"/>
          <p:cNvSpPr/>
          <p:nvPr/>
        </p:nvSpPr>
        <p:spPr>
          <a:xfrm>
            <a:off x="5988139" y="370921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=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55113" y="2922962"/>
            <a:ext cx="1965600" cy="2372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4" descr="C:\Users\requean\AppData\Local\Microsoft\Windows\Temporary Internet Files\Content.IE5\W4NE7OXM\MC9004109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9" y="4047449"/>
            <a:ext cx="1429947" cy="12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32771" y="2922962"/>
            <a:ext cx="18102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Hourly rate of an 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08612" y="4170875"/>
            <a:ext cx="4625788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her statutory costs"/>
          <p:cNvSpPr/>
          <p:nvPr/>
        </p:nvSpPr>
        <p:spPr>
          <a:xfrm>
            <a:off x="130574" y="2316319"/>
            <a:ext cx="3104127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statutary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…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Health insurance"/>
          <p:cNvSpPr/>
          <p:nvPr/>
        </p:nvSpPr>
        <p:spPr>
          <a:xfrm>
            <a:off x="130577" y="2024719"/>
            <a:ext cx="3104124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Health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insurance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Pension contribution"/>
          <p:cNvSpPr/>
          <p:nvPr/>
        </p:nvSpPr>
        <p:spPr>
          <a:xfrm>
            <a:off x="130575" y="1739683"/>
            <a:ext cx="3104126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Pension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contribution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1" name="Social security"/>
          <p:cNvSpPr/>
          <p:nvPr/>
        </p:nvSpPr>
        <p:spPr>
          <a:xfrm>
            <a:off x="130576" y="1448083"/>
            <a:ext cx="3104125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Social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security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5" name="Salary"/>
          <p:cNvSpPr/>
          <p:nvPr/>
        </p:nvSpPr>
        <p:spPr>
          <a:xfrm>
            <a:off x="130573" y="1172578"/>
            <a:ext cx="3104128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1 - Total annual costs"/>
          <p:cNvSpPr/>
          <p:nvPr/>
        </p:nvSpPr>
        <p:spPr>
          <a:xfrm>
            <a:off x="3908611" y="2870311"/>
            <a:ext cx="3182471" cy="115903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6" name="2 - Total annual costs"/>
          <p:cNvSpPr/>
          <p:nvPr/>
        </p:nvSpPr>
        <p:spPr>
          <a:xfrm>
            <a:off x="3908611" y="2601355"/>
            <a:ext cx="3594847" cy="142428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7" name="3 - Total annual costs"/>
          <p:cNvSpPr/>
          <p:nvPr/>
        </p:nvSpPr>
        <p:spPr>
          <a:xfrm>
            <a:off x="3908611" y="2309755"/>
            <a:ext cx="3998259" cy="17376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8" name="4 - Total annual costs"/>
          <p:cNvSpPr/>
          <p:nvPr/>
        </p:nvSpPr>
        <p:spPr>
          <a:xfrm>
            <a:off x="3881718" y="2031283"/>
            <a:ext cx="4320988" cy="199806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5 - Total annual costs" title="Total annual costs 5"/>
          <p:cNvSpPr/>
          <p:nvPr/>
        </p:nvSpPr>
        <p:spPr>
          <a:xfrm>
            <a:off x="3881718" y="1885483"/>
            <a:ext cx="4657164" cy="21401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Annual productive hours"/>
          <p:cNvSpPr/>
          <p:nvPr/>
        </p:nvSpPr>
        <p:spPr>
          <a:xfrm>
            <a:off x="4065494" y="4292192"/>
            <a:ext cx="4473388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3.7037E-7 L 0.22917 3.7037E-7 C 0.3323 3.7037E-7 0.45886 0.0956 0.45886 0.17315 L 0.45886 0.3465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73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2.59259E-6 L 0.22934 2.59259E-6 C 0.3323 2.59259E-6 0.45886 0.08449 0.45886 0.15301 L 0.45886 0.306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53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0 L 0.22917 0 C 0.3323 0 0.45886 0.07269 0.45886 0.13171 L 0.45886 0.26366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31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81481E-6 L 0.22934 4.81481E-6 C 0.3323 4.81481E-6 0.45886 0.06111 0.45886 0.11111 L 0.45886 0.22222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11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3.7037E-7 L 0.22934 -3.7037E-7 C 0.3323 -3.7037E-7 0.45886 0.05139 0.45886 0.09352 L 0.45886 0.18704 " pathEditMode="relative" rAng="0" ptsTypes="FfFF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9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31" grpId="0" animBg="1"/>
      <p:bldP spid="31" grpId="1" animBg="1"/>
      <p:bldP spid="35" grpId="0" animBg="1"/>
      <p:bldP spid="35" grpId="1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348124"/>
              </p:ext>
            </p:extLst>
          </p:nvPr>
        </p:nvGraphicFramePr>
        <p:xfrm>
          <a:off x="376519" y="1711811"/>
          <a:ext cx="3944469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9646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Standard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 (ALL </a:t>
                      </a:r>
                      <a:r>
                        <a:rPr lang="es-ES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employees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Total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a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365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>
                        <a:buFontTx/>
                        <a:buNone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Weekends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-104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Subtotal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261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Annual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-21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Statutory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Illness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&amp;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others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1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210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8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1 680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488"/>
              </p:ext>
            </p:extLst>
          </p:nvPr>
        </p:nvGraphicFramePr>
        <p:xfrm>
          <a:off x="5047130" y="1711811"/>
          <a:ext cx="394446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Actual </a:t>
                      </a:r>
                      <a:r>
                        <a:rPr lang="es-ES" sz="18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(individual)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You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compute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actual individual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number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each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320988" y="1538855"/>
            <a:ext cx="8283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76621" y="5081982"/>
            <a:ext cx="3898438" cy="369332"/>
            <a:chOff x="4976621" y="5081982"/>
            <a:chExt cx="3898438" cy="369332"/>
          </a:xfrm>
        </p:grpSpPr>
        <p:pic>
          <p:nvPicPr>
            <p:cNvPr id="11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5081982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22038" y="5081982"/>
              <a:ext cx="3553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Don’t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use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billable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76621" y="4402617"/>
            <a:ext cx="3898438" cy="646331"/>
            <a:chOff x="4976621" y="4402617"/>
            <a:chExt cx="3898438" cy="646331"/>
          </a:xfrm>
        </p:grpSpPr>
        <p:pic>
          <p:nvPicPr>
            <p:cNvPr id="9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4402617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22038" y="4402617"/>
              <a:ext cx="355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actual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exceeds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standard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  <a:sym typeface="Wingdings" pitchFamily="2" charset="2"/>
                </a:rPr>
                <a:t> use actual!!!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621" y="3395233"/>
            <a:ext cx="3898438" cy="923330"/>
            <a:chOff x="4976621" y="3395233"/>
            <a:chExt cx="3898438" cy="923330"/>
          </a:xfrm>
        </p:grpSpPr>
        <p:pic>
          <p:nvPicPr>
            <p:cNvPr id="7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3395233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22038" y="3395233"/>
              <a:ext cx="3553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time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recording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must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allow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keeping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track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this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number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actual individual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Overtime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0" name="Golden rule"/>
          <p:cNvSpPr/>
          <p:nvPr/>
        </p:nvSpPr>
        <p:spPr>
          <a:xfrm>
            <a:off x="1147482" y="2008094"/>
            <a:ext cx="7646893" cy="34338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may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accepted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:\Users\requean\AppData\Local\Microsoft\Windows\Temporary Internet Files\Content.IE5\ICW0V9TL\MC900056833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6" y="1836401"/>
            <a:ext cx="806994" cy="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12377" y="4506072"/>
            <a:ext cx="4392707" cy="1604682"/>
            <a:chOff x="4545105" y="2680447"/>
            <a:chExt cx="4392707" cy="1604682"/>
          </a:xfrm>
        </p:grpSpPr>
        <p:sp>
          <p:nvSpPr>
            <p:cNvPr id="25" name="Right Arrow Callout 24"/>
            <p:cNvSpPr/>
            <p:nvPr/>
          </p:nvSpPr>
          <p:spPr>
            <a:xfrm>
              <a:off x="4545105" y="2680447"/>
              <a:ext cx="4392707" cy="1604682"/>
            </a:xfrm>
            <a:prstGeom prst="rightArrowCallout">
              <a:avLst>
                <a:gd name="adj1" fmla="val 22765"/>
                <a:gd name="adj2" fmla="val 25559"/>
                <a:gd name="adj3" fmla="val 25000"/>
                <a:gd name="adj4" fmla="val 8561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mesheet 1"/>
            <p:cNvSpPr/>
            <p:nvPr/>
          </p:nvSpPr>
          <p:spPr>
            <a:xfrm>
              <a:off x="4545106" y="2680447"/>
              <a:ext cx="3680012" cy="1541930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In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any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case: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either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clear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distinction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between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normal and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8" name="Timesheets"/>
          <p:cNvSpPr/>
          <p:nvPr/>
        </p:nvSpPr>
        <p:spPr>
          <a:xfrm>
            <a:off x="4970928" y="2626658"/>
            <a:ext cx="4002743" cy="160468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these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separately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working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Timesheets"/>
          <p:cNvSpPr/>
          <p:nvPr/>
        </p:nvSpPr>
        <p:spPr>
          <a:xfrm>
            <a:off x="4970930" y="4374777"/>
            <a:ext cx="4002743" cy="1735977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numerator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if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denominator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2377" y="2523170"/>
            <a:ext cx="4392706" cy="1919154"/>
            <a:chOff x="4545106" y="2680447"/>
            <a:chExt cx="4392706" cy="1663222"/>
          </a:xfrm>
        </p:grpSpPr>
        <p:sp>
          <p:nvSpPr>
            <p:cNvPr id="16" name="Right Arrow Callout 15"/>
            <p:cNvSpPr/>
            <p:nvPr/>
          </p:nvSpPr>
          <p:spPr>
            <a:xfrm>
              <a:off x="4545106" y="2680447"/>
              <a:ext cx="4392706" cy="1604682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85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mesheet 1"/>
            <p:cNvSpPr/>
            <p:nvPr/>
          </p:nvSpPr>
          <p:spPr>
            <a:xfrm>
              <a:off x="4545106" y="2680447"/>
              <a:ext cx="3680012" cy="528918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actually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according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to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beneficiary’s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policy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rgbClr val="FF0000"/>
                  </a:solidFill>
                  <a:latin typeface="Estrangelo Edessa" pitchFamily="66" charset="0"/>
                  <a:cs typeface="Estrangelo Edessa" pitchFamily="66" charset="0"/>
                </a:rPr>
                <a:t>AND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18" name="Timesheet 1"/>
            <p:cNvSpPr/>
            <p:nvPr/>
          </p:nvSpPr>
          <p:spPr>
            <a:xfrm>
              <a:off x="4545106" y="3205130"/>
              <a:ext cx="3680012" cy="1138539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that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allows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identification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of normal /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worked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for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project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4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20067"/>
              </p:ext>
            </p:extLst>
          </p:nvPr>
        </p:nvGraphicFramePr>
        <p:xfrm>
          <a:off x="376519" y="1711811"/>
          <a:ext cx="394446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included</a:t>
                      </a:r>
                      <a:endParaRPr lang="en-GB" sz="24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025068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Normal </a:t>
                      </a:r>
                      <a:r>
                        <a:rPr lang="es-ES" sz="2000" b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personnel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: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Sales and Marketing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Preparation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proposals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Administrative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time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Non-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general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research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Teaching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training and 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(in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case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universities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/similar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bodies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s-ES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algn="l"/>
                      <a:endParaRPr lang="en-GB" b="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338"/>
              </p:ext>
            </p:extLst>
          </p:nvPr>
        </p:nvGraphicFramePr>
        <p:xfrm>
          <a:off x="4805083" y="1711811"/>
          <a:ext cx="3944469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training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internal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meetings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Users\requean\AppData\Local\Microsoft\Windows\Temporary Internet Files\Content.IE5\I89HFU8I\MC9004338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12" y="1520607"/>
            <a:ext cx="712551" cy="7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0" y="1520607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ernative 2"/>
          <p:cNvSpPr/>
          <p:nvPr/>
        </p:nvSpPr>
        <p:spPr>
          <a:xfrm>
            <a:off x="4827495" y="3657598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assessed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auditors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Alternative 1"/>
          <p:cNvSpPr/>
          <p:nvPr/>
        </p:nvSpPr>
        <p:spPr>
          <a:xfrm>
            <a:off x="4827495" y="3003178"/>
            <a:ext cx="3680012" cy="65442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Must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give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assurance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Alternative evidence"/>
          <p:cNvSpPr/>
          <p:nvPr/>
        </p:nvSpPr>
        <p:spPr>
          <a:xfrm>
            <a:off x="4827495" y="2483222"/>
            <a:ext cx="3680012" cy="34065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Alternative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evidence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390884" y="1908027"/>
            <a:ext cx="2127328" cy="475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18211" y="1908028"/>
            <a:ext cx="2149289" cy="47512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mesheet 4"/>
          <p:cNvSpPr/>
          <p:nvPr/>
        </p:nvSpPr>
        <p:spPr>
          <a:xfrm>
            <a:off x="548408" y="5060574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 supervisor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6" name="Timesheet 3"/>
          <p:cNvSpPr/>
          <p:nvPr/>
        </p:nvSpPr>
        <p:spPr>
          <a:xfrm>
            <a:off x="550876" y="4670599"/>
            <a:ext cx="4827947" cy="43031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Amount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5" name="Timesheet 2"/>
          <p:cNvSpPr/>
          <p:nvPr/>
        </p:nvSpPr>
        <p:spPr>
          <a:xfrm>
            <a:off x="550878" y="4338913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Daily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weekly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monthly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basis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Timesheet 1"/>
          <p:cNvSpPr/>
          <p:nvPr/>
        </p:nvSpPr>
        <p:spPr>
          <a:xfrm>
            <a:off x="550878" y="2994212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Whole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duration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Timesheets"/>
          <p:cNvSpPr/>
          <p:nvPr/>
        </p:nvSpPr>
        <p:spPr>
          <a:xfrm>
            <a:off x="550878" y="2483222"/>
            <a:ext cx="3680012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Golden rule"/>
          <p:cNvSpPr/>
          <p:nvPr/>
        </p:nvSpPr>
        <p:spPr>
          <a:xfrm>
            <a:off x="1147483" y="1226709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ONLY actual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5123" name="Picture 3" descr="C:\Users\requean\AppData\Local\Microsoft\Windows\Temporary Internet Files\Content.IE5\N7L1MRG5\MC900157329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8" y="1026575"/>
            <a:ext cx="846715" cy="8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dedicated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to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the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project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Timesheet 1"/>
          <p:cNvSpPr/>
          <p:nvPr/>
        </p:nvSpPr>
        <p:spPr>
          <a:xfrm>
            <a:off x="550878" y="3316939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Full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Timesheet 1"/>
          <p:cNvSpPr/>
          <p:nvPr/>
        </p:nvSpPr>
        <p:spPr>
          <a:xfrm>
            <a:off x="550877" y="3657598"/>
            <a:ext cx="3967335" cy="3406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employee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Timesheet 1"/>
          <p:cNvSpPr/>
          <p:nvPr/>
        </p:nvSpPr>
        <p:spPr>
          <a:xfrm>
            <a:off x="550878" y="3998258"/>
            <a:ext cx="3680012" cy="36755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Title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Timesheet 4"/>
          <p:cNvSpPr/>
          <p:nvPr/>
        </p:nvSpPr>
        <p:spPr>
          <a:xfrm>
            <a:off x="548407" y="5414700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Reconcilable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absences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register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1" grpId="0" animBg="1"/>
      <p:bldP spid="23" grpId="0"/>
      <p:bldP spid="16" grpId="0"/>
      <p:bldP spid="15" grpId="0"/>
      <p:bldP spid="12" grpId="0"/>
      <p:bldP spid="10" grpId="0" animBg="1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Example</a:t>
            </a:r>
            <a:r>
              <a:rPr lang="es-ES" sz="4300" kern="1200" dirty="0" smtClean="0">
                <a:solidFill>
                  <a:srgbClr val="A6CEA8"/>
                </a:solidFill>
              </a:rPr>
              <a:t> of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timesheet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5" y="1470375"/>
            <a:ext cx="8758518" cy="47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mesheet 1"/>
          <p:cNvSpPr/>
          <p:nvPr/>
        </p:nvSpPr>
        <p:spPr>
          <a:xfrm>
            <a:off x="2702407" y="4034693"/>
            <a:ext cx="3205334" cy="94910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Reference to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WP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Brief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description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endParaRPr lang="en-GB" sz="2000" b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81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8" name="Hours. +"/>
          <p:cNvSpPr/>
          <p:nvPr/>
        </p:nvSpPr>
        <p:spPr>
          <a:xfrm>
            <a:off x="2944905" y="2142565"/>
            <a:ext cx="1483474" cy="13216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+ Hours"/>
          <p:cNvSpPr/>
          <p:nvPr/>
        </p:nvSpPr>
        <p:spPr>
          <a:xfrm>
            <a:off x="266699" y="4365812"/>
            <a:ext cx="7389160" cy="1407459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2" name="Arrow + Hours"/>
          <p:cNvGrpSpPr/>
          <p:nvPr/>
        </p:nvGrpSpPr>
        <p:grpSpPr>
          <a:xfrm>
            <a:off x="3019669" y="3386722"/>
            <a:ext cx="588624" cy="979090"/>
            <a:chOff x="3107748" y="3386722"/>
            <a:chExt cx="588624" cy="979090"/>
          </a:xfrm>
        </p:grpSpPr>
        <p:sp>
          <p:nvSpPr>
            <p:cNvPr id="53" name="+"/>
            <p:cNvSpPr/>
            <p:nvPr/>
          </p:nvSpPr>
          <p:spPr>
            <a:xfrm>
              <a:off x="3107748" y="3386722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+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4" name="Arrow + Hours"/>
            <p:cNvCxnSpPr/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1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48" grpId="0" animBg="1"/>
      <p:bldP spid="21" grpId="0" animBg="1"/>
      <p:bldP spid="21" grpId="1" animBg="1"/>
      <p:bldP spid="21" grpId="3" animBg="1"/>
      <p:bldP spid="49" grpId="0" animBg="1"/>
      <p:bldP spid="20" grpId="0" animBg="1"/>
      <p:bldP spid="20" grpId="1" animBg="1"/>
      <p:bldP spid="20" grpId="2" animBg="1"/>
      <p:bldP spid="50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8196</TotalTime>
  <Words>1117</Words>
  <Application>Microsoft Office PowerPoint</Application>
  <PresentationFormat>On-screen Show (4:3)</PresentationFormat>
  <Paragraphs>231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1_Default Design</vt:lpstr>
      <vt:lpstr>PowerPoint Presentation</vt:lpstr>
      <vt:lpstr>Personnel costs</vt:lpstr>
      <vt:lpstr>Hourly rate</vt:lpstr>
      <vt:lpstr>Hourly rate: Productive hours</vt:lpstr>
      <vt:lpstr>Overtime</vt:lpstr>
      <vt:lpstr>Hourly rate: Productive hours</vt:lpstr>
      <vt:lpstr>Hours dedicated to the project</vt:lpstr>
      <vt:lpstr>Example of timesheet</vt:lpstr>
      <vt:lpstr>Actual personnel costs. Some errors</vt:lpstr>
      <vt:lpstr>Actual personnel costs. Some errors</vt:lpstr>
      <vt:lpstr>Actual personnel costs. Some errors</vt:lpstr>
      <vt:lpstr>Average personnel costs</vt:lpstr>
      <vt:lpstr>SME owners</vt:lpstr>
      <vt:lpstr>SME owners</vt:lpstr>
      <vt:lpstr>Other direct costs</vt:lpstr>
      <vt:lpstr>Other direct costs</vt:lpstr>
      <vt:lpstr>Other direct costs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Requena Antonio ( FCH )</cp:lastModifiedBy>
  <cp:revision>421</cp:revision>
  <cp:lastPrinted>2014-06-18T15:56:19Z</cp:lastPrinted>
  <dcterms:created xsi:type="dcterms:W3CDTF">2011-03-15T12:49:52Z</dcterms:created>
  <dcterms:modified xsi:type="dcterms:W3CDTF">2014-06-19T08:43:07Z</dcterms:modified>
</cp:coreProperties>
</file>