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284" r:id="rId2"/>
    <p:sldId id="292" r:id="rId3"/>
    <p:sldId id="293" r:id="rId4"/>
    <p:sldId id="309" r:id="rId5"/>
    <p:sldId id="295" r:id="rId6"/>
    <p:sldId id="296" r:id="rId7"/>
    <p:sldId id="297" r:id="rId8"/>
    <p:sldId id="300" r:id="rId9"/>
    <p:sldId id="299" r:id="rId10"/>
    <p:sldId id="311" r:id="rId11"/>
    <p:sldId id="301" r:id="rId12"/>
    <p:sldId id="314" r:id="rId13"/>
    <p:sldId id="302" r:id="rId14"/>
    <p:sldId id="303" r:id="rId15"/>
    <p:sldId id="312" r:id="rId16"/>
    <p:sldId id="304" r:id="rId17"/>
    <p:sldId id="310" r:id="rId18"/>
    <p:sldId id="315" r:id="rId19"/>
    <p:sldId id="308" r:id="rId20"/>
  </p:sldIdLst>
  <p:sldSz cx="9144000" cy="6858000" type="screen4x3"/>
  <p:notesSz cx="6724650" cy="97742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  <a:srgbClr val="339933"/>
    <a:srgbClr val="000099"/>
    <a:srgbClr val="3366CC"/>
    <a:srgbClr val="0066CC"/>
    <a:srgbClr val="0000FF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43438"/>
            <a:ext cx="537845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A35DC0D6-9DF0-41B4-9A48-37F8E45DD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B9E006-384B-43BB-9924-E00BB9219568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76775"/>
            <a:ext cx="4938713" cy="43719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E5E447-21AE-421B-B347-55748C387899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113DB6-59BD-406D-9BE9-B3EF30AE7B0D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933710-06BC-4445-A26E-345F016191B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933710-06BC-4445-A26E-345F016191B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8DEA35-799E-4C4D-9596-1D19F834217A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682D43-74A3-477B-9FB1-D98C6932FF11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D046334-06E5-4B51-B98A-E3315DFA80CD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09079" y="928383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A351AE-4C86-45B6-811C-102EE7D8E540}" type="slidenum">
              <a:rPr lang="en-GB" sz="12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485" y="768704"/>
            <a:ext cx="4403711" cy="3600856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31" y="4676702"/>
            <a:ext cx="4939193" cy="4371256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7A2D-C73E-48EC-870A-C10123D81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B317-B4BE-4CAE-AF7A-1FF71C21C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80C0-A50B-4A93-9710-B190623CC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25/02/2013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04C6-2F23-421F-A1F3-13B5C49A315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25/02/2013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04C6-2F23-421F-A1F3-13B5C49A315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D7EF-9C70-4B78-AAD9-3BC242EE0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E8C7-E596-4FAB-9268-A56755F37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68CC-8D29-4D27-AEA3-A5379949DD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2272-6A5B-446C-9CE5-9C503BAC3F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72C4-F72F-4788-9FED-512C2A59E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C5F3-7350-414D-BA9C-B8624AEB7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8464-5B12-4B71-89CF-E574CD322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F065-E280-4F05-8ACB-D899FD590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00DB91D-7482-42C8-B323-AE58A2E74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1763713" y="1989138"/>
            <a:ext cx="57610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Evaluating the Performance of Fuel Cells in European Energy Supply Grids</a:t>
            </a:r>
          </a:p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r>
              <a:rPr lang="en-US" sz="4400" b="1" dirty="0">
                <a:latin typeface="Calibri" pitchFamily="34" charset="0"/>
                <a:cs typeface="Times New Roman" pitchFamily="18" charset="0"/>
              </a:rPr>
              <a:t>FC-</a:t>
            </a:r>
            <a:r>
              <a:rPr lang="en-US" sz="4400" b="1" dirty="0" err="1">
                <a:latin typeface="Calibri" pitchFamily="34" charset="0"/>
                <a:cs typeface="Times New Roman" pitchFamily="18" charset="0"/>
              </a:rPr>
              <a:t>EuroGrid</a:t>
            </a:r>
            <a:endParaRPr lang="en-US" sz="4400" b="1" dirty="0"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Contract number FCH JU 256810</a:t>
            </a:r>
          </a:p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endParaRPr lang="en-US" sz="1200" b="1" dirty="0"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endParaRPr lang="fr-BE" sz="2800" b="1" i="1" dirty="0"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r>
              <a:rPr lang="fr-BE" sz="2400" b="1" i="1" dirty="0">
                <a:latin typeface="Calibri" pitchFamily="34" charset="0"/>
              </a:rPr>
              <a:t>Robert </a:t>
            </a:r>
            <a:r>
              <a:rPr lang="fr-BE" sz="2400" b="1" i="1" dirty="0" err="1">
                <a:latin typeface="Calibri" pitchFamily="34" charset="0"/>
              </a:rPr>
              <a:t>Steinberger</a:t>
            </a:r>
            <a:r>
              <a:rPr lang="fr-BE" sz="2400" b="1" i="1" dirty="0">
                <a:latin typeface="Calibri" pitchFamily="34" charset="0"/>
              </a:rPr>
              <a:t>-</a:t>
            </a:r>
            <a:r>
              <a:rPr lang="fr-BE" sz="2400" b="1" i="1" dirty="0" err="1">
                <a:latin typeface="Calibri" pitchFamily="34" charset="0"/>
              </a:rPr>
              <a:t>Wilckens</a:t>
            </a:r>
            <a:endParaRPr lang="fr-BE" sz="2400" b="1" i="1" dirty="0"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Clr>
                <a:srgbClr val="194C84"/>
              </a:buClr>
              <a:buFont typeface="Arial" charset="0"/>
              <a:buNone/>
            </a:pPr>
            <a:r>
              <a:rPr lang="fr-BE" sz="2400" b="1" i="1" dirty="0" err="1" smtClean="0">
                <a:latin typeface="Calibri" pitchFamily="34" charset="0"/>
              </a:rPr>
              <a:t>University</a:t>
            </a:r>
            <a:r>
              <a:rPr lang="fr-BE" sz="2400" b="1" i="1" dirty="0" smtClean="0">
                <a:latin typeface="Calibri" pitchFamily="34" charset="0"/>
              </a:rPr>
              <a:t> of Birmingham</a:t>
            </a:r>
            <a:endParaRPr lang="en-US" sz="2400" b="1" i="1" dirty="0">
              <a:latin typeface="Calibri" pitchFamily="34" charset="0"/>
            </a:endParaRPr>
          </a:p>
        </p:txBody>
      </p:sp>
      <p:pic>
        <p:nvPicPr>
          <p:cNvPr id="6" name="Picture 7" descr="fc-eurogrid_logo_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09675" y="62046"/>
            <a:ext cx="7477125" cy="8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589" tIns="41294" rIns="82589" bIns="41294">
            <a:spAutoFit/>
          </a:bodyPr>
          <a:lstStyle/>
          <a:p>
            <a:pPr defTabSz="825500">
              <a:spcBef>
                <a:spcPct val="0"/>
              </a:spcBef>
              <a:buClrTx/>
              <a:buFontTx/>
              <a:buNone/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</a:rPr>
              <a:t>Programme Review Day </a:t>
            </a:r>
            <a:endParaRPr lang="en-GB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825500">
              <a:spcBef>
                <a:spcPct val="0"/>
              </a:spcBef>
              <a:buClrTx/>
              <a:buFontTx/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Brussels</a:t>
            </a:r>
            <a:r>
              <a:rPr lang="en-GB" sz="2400" b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11/12 Nov 2013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Simulation Examples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340350" cy="366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80928"/>
            <a:ext cx="53530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429000"/>
            <a:ext cx="5395913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results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64978"/>
            <a:ext cx="7153023" cy="490438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97" y="1542604"/>
            <a:ext cx="7566819" cy="51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results (5)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results (2)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86620"/>
            <a:ext cx="7155254" cy="49107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results (3)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01763"/>
            <a:ext cx="7565898" cy="519558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results (4)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984776" cy="47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3789040"/>
            <a:ext cx="7184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smtClean="0"/>
              <a:t>g/kWh</a:t>
            </a:r>
          </a:p>
          <a:p>
            <a:pPr algn="r"/>
            <a:r>
              <a:rPr lang="en-GB" sz="1200" b="1" dirty="0" smtClean="0"/>
              <a:t>90</a:t>
            </a:r>
          </a:p>
          <a:p>
            <a:pPr algn="r"/>
            <a:r>
              <a:rPr lang="en-GB" sz="1200" b="1" dirty="0" smtClean="0"/>
              <a:t>730</a:t>
            </a:r>
          </a:p>
          <a:p>
            <a:pPr algn="r"/>
            <a:r>
              <a:rPr lang="en-GB" sz="1200" b="1" dirty="0" smtClean="0"/>
              <a:t>563</a:t>
            </a:r>
          </a:p>
          <a:p>
            <a:pPr algn="r"/>
            <a:r>
              <a:rPr lang="en-GB" sz="1200" b="1" dirty="0" smtClean="0"/>
              <a:t>176</a:t>
            </a:r>
          </a:p>
          <a:p>
            <a:pPr algn="r"/>
            <a:r>
              <a:rPr lang="en-GB" sz="1200" b="1" dirty="0" smtClean="0"/>
              <a:t>448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Sensitivity Analysis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4" name="Picture 3" descr="Z:\04-Projects\05-FCEurogrid\05-Deliverables\D4.2\Calculations\Figures\Comp\Emissions_V3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76872"/>
            <a:ext cx="756995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148478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 = E</a:t>
            </a:r>
            <a:r>
              <a:rPr lang="en-GB" baseline="-25000" dirty="0" smtClean="0"/>
              <a:t>el</a:t>
            </a:r>
            <a:r>
              <a:rPr lang="en-GB" dirty="0" smtClean="0"/>
              <a:t> / Q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Project status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141" y="2565192"/>
            <a:ext cx="6330131" cy="201593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000" dirty="0" smtClean="0">
                <a:latin typeface="Calibri" pitchFamily="34" charset="0"/>
              </a:rPr>
              <a:t> 	complex simulation and evaluation system established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	reporting being completed, including public documents 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000" dirty="0" smtClean="0">
                <a:latin typeface="Calibri" pitchFamily="34" charset="0"/>
              </a:rPr>
              <a:t> 	tool could be installed on a web page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  <a:tabLst>
                <a:tab pos="265113" algn="l"/>
              </a:tabLst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	funding for web page implementation being sought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2349455"/>
            <a:ext cx="6552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Tx/>
              <a:buFontTx/>
              <a:buChar char="-"/>
            </a:pPr>
            <a:r>
              <a:rPr lang="en-GB" sz="2000" dirty="0" smtClean="0">
                <a:latin typeface="Calibri" pitchFamily="34" charset="0"/>
              </a:rPr>
              <a:t>fuel cells can deliver emission reduction, primary energy savings and operating cost reduction in most European countries</a:t>
            </a:r>
          </a:p>
          <a:p>
            <a:pPr marL="269875" indent="-269875">
              <a:buClrTx/>
              <a:buFontTx/>
              <a:buChar char="-"/>
            </a:pPr>
            <a:r>
              <a:rPr lang="en-GB" sz="2000" dirty="0" smtClean="0">
                <a:latin typeface="Calibri" pitchFamily="34" charset="0"/>
              </a:rPr>
              <a:t>in most cases, heat following mode will be preferred – unless virtual power plants are considered</a:t>
            </a:r>
          </a:p>
          <a:p>
            <a:pPr marL="269875" indent="-269875">
              <a:buClrTx/>
              <a:buFontTx/>
              <a:buChar char="-"/>
            </a:pPr>
            <a:r>
              <a:rPr lang="en-GB" sz="2000" dirty="0" smtClean="0">
                <a:latin typeface="Calibri" pitchFamily="34" charset="0"/>
              </a:rPr>
              <a:t>high total and electrical efficiencies, power-to-heat and turn-down ratio are required</a:t>
            </a:r>
          </a:p>
          <a:p>
            <a:pPr marL="269875" indent="-269875">
              <a:buClrTx/>
              <a:buFontTx/>
              <a:buChar char="-"/>
            </a:pPr>
            <a:r>
              <a:rPr lang="en-GB" sz="2000" dirty="0" smtClean="0">
                <a:latin typeface="Calibri" pitchFamily="34" charset="0"/>
              </a:rPr>
              <a:t>sensitivity analysis provides the break-even points where </a:t>
            </a:r>
            <a:r>
              <a:rPr lang="en-GB" sz="2000" dirty="0" err="1" smtClean="0">
                <a:latin typeface="Calibri" pitchFamily="34" charset="0"/>
              </a:rPr>
              <a:t>microCHP</a:t>
            </a:r>
            <a:r>
              <a:rPr lang="en-GB" sz="2000" dirty="0" smtClean="0">
                <a:latin typeface="Calibri" pitchFamily="34" charset="0"/>
              </a:rPr>
              <a:t> improves the emission and energy balance and how to prioritise technical development, depending on application</a:t>
            </a:r>
          </a:p>
          <a:p>
            <a:pPr marL="269875" indent="-269875">
              <a:buFontTx/>
              <a:buChar char="-"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Summary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3030538" y="176213"/>
            <a:ext cx="5992812" cy="660400"/>
          </a:xfrm>
        </p:spPr>
        <p:txBody>
          <a:bodyPr/>
          <a:lstStyle/>
          <a:p>
            <a:pPr algn="ctr"/>
            <a:endParaRPr lang="de-DE" sz="4000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2203450"/>
            <a:ext cx="8893175" cy="432117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r>
              <a:rPr lang="fr-BE" sz="1800" smtClean="0">
                <a:solidFill>
                  <a:schemeClr val="accent2"/>
                </a:solidFill>
                <a:latin typeface="Calibri" pitchFamily="34" charset="0"/>
              </a:rPr>
              <a:t>	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fr-BE" sz="1800" u="sng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fr-BE" sz="2000" u="sng" smtClean="0">
              <a:solidFill>
                <a:srgbClr val="0000FF"/>
              </a:solidFill>
              <a:latin typeface="Calibri" pitchFamily="34" charset="0"/>
            </a:endParaRPr>
          </a:p>
          <a:p>
            <a:pPr marL="0" indent="0" algn="ctr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r>
              <a:rPr lang="fr-BE" sz="4400" smtClean="0">
                <a:solidFill>
                  <a:schemeClr val="tx1"/>
                </a:solidFill>
                <a:latin typeface="Calibri" pitchFamily="34" charset="0"/>
              </a:rPr>
              <a:t>Thank You for your Attention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1275" y="44450"/>
            <a:ext cx="4789488" cy="504825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sz="3600" b="1" dirty="0" smtClean="0">
                <a:latin typeface="Arial Black" pitchFamily="34" charset="0"/>
              </a:rPr>
              <a:t/>
            </a:r>
            <a:br>
              <a:rPr lang="en-US" sz="3600" b="1" dirty="0" smtClean="0"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Project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527970"/>
            <a:ext cx="8785225" cy="3657078"/>
          </a:xfrm>
        </p:spPr>
        <p:txBody>
          <a:bodyPr lIns="87464" tIns="43015" rIns="87464" bIns="43015">
            <a:spAutoFit/>
          </a:bodyPr>
          <a:lstStyle/>
          <a:p>
            <a:pPr marL="784225" lvl="1" indent="-422275" defTabSz="966788"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duration 01.10.2010 – 31.12.2012</a:t>
            </a:r>
          </a:p>
          <a:p>
            <a:pPr marL="784225" lvl="1" indent="-422275" defTabSz="966788"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total budget 805.931 €, funding 588.982 € (73%)</a:t>
            </a:r>
          </a:p>
          <a:p>
            <a:pPr marL="784225" lvl="1" indent="-422275" defTabSz="966788">
              <a:buClr>
                <a:schemeClr val="tx1"/>
              </a:buClr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84225" lvl="1" indent="-422275" defTabSz="966788">
              <a:buClr>
                <a:schemeClr val="tx1"/>
              </a:buClr>
              <a:buFont typeface="Arial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The consortium consisted of 9 partners:</a:t>
            </a:r>
          </a:p>
          <a:p>
            <a:pPr marL="784225" lvl="1" indent="-422275" defTabSz="966788">
              <a:buClr>
                <a:schemeClr val="tx1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University of Birmingham (UK) (coordinator)</a:t>
            </a:r>
          </a:p>
          <a:p>
            <a:pPr marL="784225" lvl="1" indent="-422275" defTabSz="966788">
              <a:buClr>
                <a:schemeClr val="tx1"/>
              </a:buCl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Forschungszentrum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Jülich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(DE)			</a:t>
            </a:r>
          </a:p>
          <a:p>
            <a:pPr marL="354013" lvl="1" indent="0" defTabSz="966788">
              <a:buClr>
                <a:schemeClr val="tx1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European Institute for Energy Research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EIfER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(FR/DE)	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E.ON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Ruhrgas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/E.ON NBT (DE)			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Grontmij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AB (SE)</a:t>
            </a:r>
          </a:p>
          <a:p>
            <a:pPr marL="784225" lvl="1" indent="-422275" defTabSz="966788">
              <a:buClr>
                <a:schemeClr val="tx1"/>
              </a:buClr>
              <a:buFont typeface="Arial" charset="0"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Teknologian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tutkimuskeskus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VTT (FI)		ENEA (IT)	</a:t>
            </a:r>
          </a:p>
          <a:p>
            <a:pPr marL="784225" lvl="1" indent="-422275" defTabSz="966788">
              <a:buClr>
                <a:schemeClr val="tx1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Institute of Power Engineering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IEn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(PL)		EBZ GmbH (DE)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92896"/>
            <a:ext cx="7993583" cy="3241580"/>
          </a:xfrm>
        </p:spPr>
        <p:txBody>
          <a:bodyPr wrap="square" lIns="87464" tIns="43015" rIns="87464" bIns="43015">
            <a:spAutoFit/>
          </a:bodyPr>
          <a:lstStyle/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MAIP builds on contributing to the 20-20-20 goals of the EU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nevertheless, MAIP (and AIP) give no indications in AA 3 as to the minimum performance stationary fuel cells have to deliver in order to support the EU goals of increasing energy efficiency and reducing GHG emissions 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minimum KPI achievement should be required to achieve funding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stationary fuel cell performance has to match and surpass CHP requirements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>
                <a:solidFill>
                  <a:srgbClr val="33CC33"/>
                </a:solidFill>
                <a:latin typeface="Calibri" pitchFamily="34" charset="0"/>
              </a:rPr>
              <a:t>Problem addressed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1610"/>
            <a:ext cx="8785225" cy="4395742"/>
          </a:xfrm>
        </p:spPr>
        <p:txBody>
          <a:bodyPr lIns="87464" tIns="43015" rIns="87464" bIns="43015">
            <a:spAutoFit/>
          </a:bodyPr>
          <a:lstStyle/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establish a methodology of assessment of stationary fuel cell environmental benefits in various electricity grid surroundings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identify useful indicators, such as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- amount of CO</a:t>
            </a:r>
            <a:r>
              <a:rPr lang="en-US" sz="2000" baseline="-250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avoided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- amount of fossil energy avoided or substituted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- total and electrical efficiency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map the environmental benefits according to the electricity grid the installation is situated in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identify gaps in the current development status and assess status in comparison with competing technologies</a:t>
            </a:r>
          </a:p>
          <a:p>
            <a:pPr marL="603250" lvl="1" indent="-241300" defTabSz="9667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Project Goals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86968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 Input Data: Power Generation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70150"/>
            <a:ext cx="8343900" cy="369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557338"/>
            <a:ext cx="3457575" cy="390525"/>
          </a:xfrm>
        </p:spPr>
        <p:txBody>
          <a:bodyPr lIns="87464" tIns="43015" rIns="87464" bIns="43015">
            <a:spAutoFit/>
          </a:bodyPr>
          <a:lstStyle/>
          <a:p>
            <a:pPr marL="603250" lvl="1" indent="-241300" defTabSz="966788">
              <a:buClr>
                <a:schemeClr val="tx1"/>
              </a:buClr>
              <a:buFontTx/>
              <a:buChar char="•"/>
            </a:pPr>
            <a:r>
              <a:rPr lang="en-US" sz="2000" smtClean="0">
                <a:solidFill>
                  <a:schemeClr val="tx1"/>
                </a:solidFill>
                <a:latin typeface="Calibri" pitchFamily="34" charset="0"/>
              </a:rPr>
              <a:t>Database of system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 Input Data: Indicators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2193925"/>
            <a:ext cx="7127875" cy="404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341438"/>
            <a:ext cx="3097213" cy="695325"/>
          </a:xfrm>
        </p:spPr>
        <p:txBody>
          <a:bodyPr lIns="87464" tIns="43015" rIns="87464" bIns="43015">
            <a:spAutoFit/>
          </a:bodyPr>
          <a:lstStyle/>
          <a:p>
            <a:pPr marL="603250" lvl="1" indent="-241300" defTabSz="966788">
              <a:buClr>
                <a:schemeClr val="tx1"/>
              </a:buClr>
              <a:buFontTx/>
              <a:buChar char="•"/>
            </a:pPr>
            <a:r>
              <a:rPr lang="en-US" sz="2000" smtClean="0">
                <a:solidFill>
                  <a:schemeClr val="tx1"/>
                </a:solidFill>
                <a:latin typeface="Calibri" pitchFamily="34" charset="0"/>
              </a:rPr>
              <a:t>Database of indicators: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 Input Data: Fuel Use in Power Generation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341438"/>
            <a:ext cx="3960813" cy="695325"/>
          </a:xfrm>
        </p:spPr>
        <p:txBody>
          <a:bodyPr lIns="87464" tIns="43015" rIns="87464" bIns="43015">
            <a:spAutoFit/>
          </a:bodyPr>
          <a:lstStyle/>
          <a:p>
            <a:pPr marL="603250" lvl="1" indent="-241300" defTabSz="966788">
              <a:buClr>
                <a:schemeClr val="tx1"/>
              </a:buClr>
              <a:buFontTx/>
              <a:buChar char="•"/>
            </a:pPr>
            <a:r>
              <a:rPr lang="en-US" sz="2000" smtClean="0">
                <a:solidFill>
                  <a:schemeClr val="tx1"/>
                </a:solidFill>
                <a:latin typeface="Calibri" pitchFamily="34" charset="0"/>
              </a:rPr>
              <a:t>Database of indicators: </a:t>
            </a:r>
            <a:br>
              <a:rPr lang="en-US" sz="20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000" smtClean="0">
                <a:solidFill>
                  <a:schemeClr val="tx1"/>
                </a:solidFill>
                <a:latin typeface="Calibri" pitchFamily="34" charset="0"/>
              </a:rPr>
              <a:t>fuels in electricity generation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5038"/>
            <a:ext cx="4562475" cy="293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00438"/>
            <a:ext cx="461010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Benchmarking Approach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6633163" cy="38041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Tx/>
            </a:pPr>
            <a:r>
              <a:rPr lang="en-GB" dirty="0" smtClean="0">
                <a:latin typeface="Calibri" pitchFamily="34" charset="0"/>
              </a:rPr>
              <a:t>reference systems:</a:t>
            </a:r>
          </a:p>
          <a:p>
            <a:pPr marL="342900" indent="-342900">
              <a:buClrTx/>
              <a:buAutoNum type="arabicPeriod"/>
            </a:pPr>
            <a:r>
              <a:rPr lang="en-GB" dirty="0" smtClean="0">
                <a:latin typeface="Calibri" pitchFamily="34" charset="0"/>
              </a:rPr>
              <a:t>Single Family Home (SFH)</a:t>
            </a:r>
          </a:p>
          <a:p>
            <a:pPr marL="342900" indent="-342900">
              <a:buClrTx/>
              <a:buAutoNum type="arabicPeriod"/>
            </a:pPr>
            <a:r>
              <a:rPr lang="en-GB" dirty="0" smtClean="0">
                <a:latin typeface="Calibri" pitchFamily="34" charset="0"/>
              </a:rPr>
              <a:t>Multi Family Home (MFH)</a:t>
            </a:r>
          </a:p>
          <a:p>
            <a:pPr marL="342900" indent="-342900">
              <a:buClrTx/>
              <a:buAutoNum type="arabicPeriod"/>
            </a:pPr>
            <a:endParaRPr lang="en-GB" dirty="0">
              <a:latin typeface="Calibri" pitchFamily="34" charset="0"/>
            </a:endParaRPr>
          </a:p>
          <a:p>
            <a:pPr marL="342900" indent="-342900">
              <a:buClrTx/>
            </a:pPr>
            <a:r>
              <a:rPr lang="en-GB" dirty="0" smtClean="0">
                <a:latin typeface="Calibri" pitchFamily="34" charset="0"/>
              </a:rPr>
              <a:t>-    Calculation of system performance with 1-hour time steps</a:t>
            </a:r>
          </a:p>
          <a:p>
            <a:pPr marL="342900" indent="-342900">
              <a:buClrTx/>
              <a:buFontTx/>
              <a:buChar char="-"/>
            </a:pPr>
            <a:r>
              <a:rPr lang="en-GB" dirty="0" smtClean="0">
                <a:latin typeface="Calibri" pitchFamily="34" charset="0"/>
              </a:rPr>
              <a:t>Comparison of key figures of merit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* system CO</a:t>
            </a:r>
            <a:r>
              <a:rPr lang="en-GB" baseline="-25000" dirty="0" smtClean="0">
                <a:latin typeface="Calibri" pitchFamily="34" charset="0"/>
              </a:rPr>
              <a:t>2</a:t>
            </a:r>
            <a:r>
              <a:rPr lang="en-GB" dirty="0" smtClean="0">
                <a:latin typeface="Calibri" pitchFamily="34" charset="0"/>
              </a:rPr>
              <a:t> emission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* primary energy use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* electrical and total efficiency</a:t>
            </a:r>
          </a:p>
          <a:p>
            <a:pPr marL="342900" indent="-342900">
              <a:buClrTx/>
              <a:buFontTx/>
              <a:buChar char="-"/>
            </a:pPr>
            <a:r>
              <a:rPr lang="en-GB" dirty="0" smtClean="0">
                <a:latin typeface="Calibri" pitchFamily="34" charset="0"/>
              </a:rPr>
              <a:t>different operating strategies: (1) heat &amp; (2) electricity following, 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(3) economic optimisation</a:t>
            </a:r>
          </a:p>
          <a:p>
            <a:pPr marL="342900" indent="-342900">
              <a:buClrTx/>
              <a:buFontTx/>
              <a:buChar char="-"/>
            </a:pPr>
            <a:r>
              <a:rPr lang="en-GB" dirty="0" smtClean="0">
                <a:latin typeface="Calibri" pitchFamily="34" charset="0"/>
              </a:rPr>
              <a:t>different CHP technologies: Stirling, ICE, PEFC, SOFC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1275" y="44450"/>
            <a:ext cx="4789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4" tIns="43015" rIns="87464" bIns="43015" anchor="ctr"/>
          <a:lstStyle/>
          <a:p>
            <a:pPr algn="r" defTabSz="966788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Simulation Calculations</a:t>
            </a:r>
            <a:endParaRPr lang="en-US" sz="28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03575" y="1052513"/>
            <a:ext cx="5740400" cy="3706812"/>
            <a:chOff x="-341" y="663"/>
            <a:chExt cx="3616" cy="2335"/>
          </a:xfrm>
        </p:grpSpPr>
        <p:pic>
          <p:nvPicPr>
            <p:cNvPr id="1024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12920" t="22148" r="8121" b="9843"/>
            <a:stretch>
              <a:fillRect/>
            </a:stretch>
          </p:blipFill>
          <p:spPr bwMode="auto">
            <a:xfrm>
              <a:off x="-341" y="663"/>
              <a:ext cx="3616" cy="23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703" y="845"/>
              <a:ext cx="1505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>
                <a:defRPr/>
              </a:pPr>
              <a:r>
                <a:rPr lang="de-DE" sz="1400" b="1" smtClean="0"/>
                <a:t>winter workday (cloudy)</a:t>
              </a:r>
            </a:p>
          </p:txBody>
        </p:sp>
      </p:grp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 cstate="print"/>
          <a:srcRect l="12920" t="22148" r="8121" b="9843"/>
          <a:stretch>
            <a:fillRect/>
          </a:stretch>
        </p:blipFill>
        <p:spPr bwMode="auto">
          <a:xfrm>
            <a:off x="323850" y="2852738"/>
            <a:ext cx="5759450" cy="372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339975" y="3141663"/>
            <a:ext cx="17351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de-DE" sz="1400" b="1" smtClean="0"/>
              <a:t>summer workday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125538"/>
            <a:ext cx="2736850" cy="1609725"/>
          </a:xfrm>
        </p:spPr>
        <p:txBody>
          <a:bodyPr lIns="87464" tIns="43015" rIns="87464" bIns="43015">
            <a:spAutoFit/>
          </a:bodyPr>
          <a:lstStyle/>
          <a:p>
            <a:pPr marL="603250" lvl="1" indent="-241300" defTabSz="966788"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calculation of FC performance under ‘real’ operating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- Power Point</Template>
  <TotalTime>4854</TotalTime>
  <Words>318</Words>
  <Application>Microsoft Office PowerPoint</Application>
  <PresentationFormat>On-screen Show (4:3)</PresentationFormat>
  <Paragraphs>93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Programme Review Day  Brussels, 11/12 Nov 2013</vt:lpstr>
      <vt:lpstr> Project data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 2011</dc:title>
  <dc:creator>Delplje</dc:creator>
  <cp:lastModifiedBy>steinberger</cp:lastModifiedBy>
  <cp:revision>164</cp:revision>
  <cp:lastPrinted>2012-09-19T08:39:55Z</cp:lastPrinted>
  <dcterms:created xsi:type="dcterms:W3CDTF">2011-04-18T07:16:07Z</dcterms:created>
  <dcterms:modified xsi:type="dcterms:W3CDTF">2013-11-12T09:18:05Z</dcterms:modified>
</cp:coreProperties>
</file>