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20"/>
  </p:notesMasterIdLst>
  <p:handoutMasterIdLst>
    <p:handoutMasterId r:id="rId21"/>
  </p:handoutMasterIdLst>
  <p:sldIdLst>
    <p:sldId id="347" r:id="rId2"/>
    <p:sldId id="346" r:id="rId3"/>
    <p:sldId id="328" r:id="rId4"/>
    <p:sldId id="342" r:id="rId5"/>
    <p:sldId id="329" r:id="rId6"/>
    <p:sldId id="330" r:id="rId7"/>
    <p:sldId id="331" r:id="rId8"/>
    <p:sldId id="335" r:id="rId9"/>
    <p:sldId id="339" r:id="rId10"/>
    <p:sldId id="337" r:id="rId11"/>
    <p:sldId id="336" r:id="rId12"/>
    <p:sldId id="332" r:id="rId13"/>
    <p:sldId id="341" r:id="rId14"/>
    <p:sldId id="348" r:id="rId15"/>
    <p:sldId id="334" r:id="rId16"/>
    <p:sldId id="338" r:id="rId17"/>
    <p:sldId id="343" r:id="rId18"/>
    <p:sldId id="344" r:id="rId19"/>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CF2"/>
    <a:srgbClr val="96C8DA"/>
    <a:srgbClr val="D6EEF6"/>
    <a:srgbClr val="A6CEA8"/>
    <a:srgbClr val="C6E0C8"/>
    <a:srgbClr val="BEDCC0"/>
    <a:srgbClr val="7BB77F"/>
    <a:srgbClr val="9BC99E"/>
    <a:srgbClr val="B9D9BB"/>
    <a:srgbClr val="B0D4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94790" autoAdjust="0"/>
  </p:normalViewPr>
  <p:slideViewPr>
    <p:cSldViewPr snapToGrid="0" snapToObjects="1">
      <p:cViewPr>
        <p:scale>
          <a:sx n="66" d="100"/>
          <a:sy n="66" d="100"/>
        </p:scale>
        <p:origin x="-1338" y="-9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01" d="100"/>
          <a:sy n="101" d="100"/>
        </p:scale>
        <p:origin x="-3528" y="-108"/>
      </p:cViewPr>
      <p:guideLst>
        <p:guide orient="horz" pos="3129"/>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2"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0" hangingPunct="0">
              <a:defRPr sz="1200"/>
            </a:lvl1pPr>
          </a:lstStyle>
          <a:p>
            <a:endParaRPr lang="en-GB"/>
          </a:p>
        </p:txBody>
      </p:sp>
      <p:sp>
        <p:nvSpPr>
          <p:cNvPr id="165891" name="Rectangle 3"/>
          <p:cNvSpPr>
            <a:spLocks noGrp="1" noChangeArrowheads="1"/>
          </p:cNvSpPr>
          <p:nvPr>
            <p:ph type="dt" sz="quarter" idx="1"/>
          </p:nvPr>
        </p:nvSpPr>
        <p:spPr bwMode="auto">
          <a:xfrm>
            <a:off x="3850445"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0" hangingPunct="0">
              <a:defRPr sz="1200"/>
            </a:lvl1pPr>
          </a:lstStyle>
          <a:p>
            <a:fld id="{B5061B92-0392-4CE3-BD83-146405FFF1EA}" type="datetimeFigureOut">
              <a:rPr lang="en-GB"/>
              <a:pPr/>
              <a:t>14/06/2012</a:t>
            </a:fld>
            <a:endParaRPr lang="en-GB"/>
          </a:p>
        </p:txBody>
      </p:sp>
      <p:sp>
        <p:nvSpPr>
          <p:cNvPr id="165892" name="Rectangle 4"/>
          <p:cNvSpPr>
            <a:spLocks noGrp="1" noChangeArrowheads="1"/>
          </p:cNvSpPr>
          <p:nvPr>
            <p:ph type="ftr" sz="quarter" idx="2"/>
          </p:nvPr>
        </p:nvSpPr>
        <p:spPr bwMode="auto">
          <a:xfrm>
            <a:off x="2" y="9430093"/>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0" hangingPunct="0">
              <a:defRPr sz="1200"/>
            </a:lvl1pPr>
          </a:lstStyle>
          <a:p>
            <a:endParaRPr lang="en-GB"/>
          </a:p>
        </p:txBody>
      </p:sp>
      <p:sp>
        <p:nvSpPr>
          <p:cNvPr id="165893" name="Rectangle 5"/>
          <p:cNvSpPr>
            <a:spLocks noGrp="1" noChangeArrowheads="1"/>
          </p:cNvSpPr>
          <p:nvPr>
            <p:ph type="sldNum" sz="quarter" idx="3"/>
          </p:nvPr>
        </p:nvSpPr>
        <p:spPr bwMode="auto">
          <a:xfrm>
            <a:off x="3850445" y="9430093"/>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0" hangingPunct="0">
              <a:defRPr sz="1200"/>
            </a:lvl1pPr>
          </a:lstStyle>
          <a:p>
            <a:fld id="{6B9CE76C-F5CB-4C0D-88FF-1D6F5B64D907}" type="slidenum">
              <a:rPr lang="en-GB"/>
              <a:pPr/>
              <a:t>‹#›</a:t>
            </a:fld>
            <a:endParaRPr lang="en-GB"/>
          </a:p>
        </p:txBody>
      </p:sp>
    </p:spTree>
    <p:extLst>
      <p:ext uri="{BB962C8B-B14F-4D97-AF65-F5344CB8AC3E}">
        <p14:creationId xmlns:p14="http://schemas.microsoft.com/office/powerpoint/2010/main" val="330671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1"/>
          </a:xfrm>
          <a:prstGeom prst="rect">
            <a:avLst/>
          </a:prstGeom>
        </p:spPr>
        <p:txBody>
          <a:bodyPr vert="horz" lIns="93177" tIns="46589" rIns="93177" bIns="46589" rtlCol="0"/>
          <a:lstStyle>
            <a:lvl1pPr algn="l">
              <a:defRPr sz="1200"/>
            </a:lvl1pPr>
          </a:lstStyle>
          <a:p>
            <a:pPr>
              <a:defRPr/>
            </a:pPr>
            <a:endParaRPr lang="fr-BE"/>
          </a:p>
        </p:txBody>
      </p:sp>
      <p:sp>
        <p:nvSpPr>
          <p:cNvPr id="3" name="Date Placeholder 2"/>
          <p:cNvSpPr>
            <a:spLocks noGrp="1"/>
          </p:cNvSpPr>
          <p:nvPr>
            <p:ph type="dt" idx="1"/>
          </p:nvPr>
        </p:nvSpPr>
        <p:spPr>
          <a:xfrm>
            <a:off x="3850445" y="0"/>
            <a:ext cx="2945659" cy="496411"/>
          </a:xfrm>
          <a:prstGeom prst="rect">
            <a:avLst/>
          </a:prstGeom>
        </p:spPr>
        <p:txBody>
          <a:bodyPr vert="horz" lIns="93177" tIns="46589" rIns="93177" bIns="46589" rtlCol="0"/>
          <a:lstStyle>
            <a:lvl1pPr algn="r">
              <a:defRPr sz="1200"/>
            </a:lvl1pPr>
          </a:lstStyle>
          <a:p>
            <a:pPr>
              <a:defRPr/>
            </a:pPr>
            <a:fld id="{7BE2A47F-5702-4E10-A894-7417579E7EE2}" type="datetimeFigureOut">
              <a:rPr lang="fr-BE"/>
              <a:pPr>
                <a:defRPr/>
              </a:pPr>
              <a:t>14/06/2012</a:t>
            </a:fld>
            <a:endParaRPr lang="fr-BE"/>
          </a:p>
        </p:txBody>
      </p:sp>
      <p:sp>
        <p:nvSpPr>
          <p:cNvPr id="4" name="Slide Image Placeholder 3"/>
          <p:cNvSpPr>
            <a:spLocks noGrp="1" noRot="1" noChangeAspect="1"/>
          </p:cNvSpPr>
          <p:nvPr>
            <p:ph type="sldImg" idx="2"/>
          </p:nvPr>
        </p:nvSpPr>
        <p:spPr>
          <a:xfrm>
            <a:off x="915988" y="742950"/>
            <a:ext cx="4965700" cy="3724275"/>
          </a:xfrm>
          <a:prstGeom prst="rect">
            <a:avLst/>
          </a:prstGeom>
          <a:noFill/>
          <a:ln w="12700">
            <a:solidFill>
              <a:prstClr val="black"/>
            </a:solidFill>
          </a:ln>
        </p:spPr>
        <p:txBody>
          <a:bodyPr vert="horz" lIns="93177" tIns="46589" rIns="93177" bIns="46589" rtlCol="0" anchor="ctr"/>
          <a:lstStyle/>
          <a:p>
            <a:pPr lvl="0"/>
            <a:endParaRPr lang="fr-BE" noProof="0" smtClean="0"/>
          </a:p>
        </p:txBody>
      </p:sp>
      <p:sp>
        <p:nvSpPr>
          <p:cNvPr id="5" name="Notes Placeholder 4"/>
          <p:cNvSpPr>
            <a:spLocks noGrp="1"/>
          </p:cNvSpPr>
          <p:nvPr>
            <p:ph type="body" sz="quarter" idx="3"/>
          </p:nvPr>
        </p:nvSpPr>
        <p:spPr>
          <a:xfrm>
            <a:off x="679768" y="4715909"/>
            <a:ext cx="5438140" cy="4467701"/>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r-BE" noProof="0" smtClean="0"/>
          </a:p>
        </p:txBody>
      </p:sp>
      <p:sp>
        <p:nvSpPr>
          <p:cNvPr id="6" name="Footer Placeholder 5"/>
          <p:cNvSpPr>
            <a:spLocks noGrp="1"/>
          </p:cNvSpPr>
          <p:nvPr>
            <p:ph type="ftr" sz="quarter" idx="4"/>
          </p:nvPr>
        </p:nvSpPr>
        <p:spPr>
          <a:xfrm>
            <a:off x="2" y="9430093"/>
            <a:ext cx="2945659" cy="496411"/>
          </a:xfrm>
          <a:prstGeom prst="rect">
            <a:avLst/>
          </a:prstGeom>
        </p:spPr>
        <p:txBody>
          <a:bodyPr vert="horz" lIns="93177" tIns="46589" rIns="93177" bIns="46589" rtlCol="0" anchor="b"/>
          <a:lstStyle>
            <a:lvl1pPr algn="l">
              <a:defRPr sz="1200"/>
            </a:lvl1pPr>
          </a:lstStyle>
          <a:p>
            <a:pPr>
              <a:defRPr/>
            </a:pPr>
            <a:endParaRPr lang="fr-BE"/>
          </a:p>
        </p:txBody>
      </p:sp>
      <p:sp>
        <p:nvSpPr>
          <p:cNvPr id="7" name="Slide Number Placeholder 6"/>
          <p:cNvSpPr>
            <a:spLocks noGrp="1"/>
          </p:cNvSpPr>
          <p:nvPr>
            <p:ph type="sldNum" sz="quarter" idx="5"/>
          </p:nvPr>
        </p:nvSpPr>
        <p:spPr>
          <a:xfrm>
            <a:off x="3850445" y="9430093"/>
            <a:ext cx="2945659" cy="496411"/>
          </a:xfrm>
          <a:prstGeom prst="rect">
            <a:avLst/>
          </a:prstGeom>
        </p:spPr>
        <p:txBody>
          <a:bodyPr vert="horz" lIns="93177" tIns="46589" rIns="93177" bIns="46589" rtlCol="0" anchor="b"/>
          <a:lstStyle>
            <a:lvl1pPr algn="r">
              <a:defRPr sz="1200"/>
            </a:lvl1pPr>
          </a:lstStyle>
          <a:p>
            <a:pPr>
              <a:defRPr/>
            </a:pPr>
            <a:fld id="{C047AB8B-4699-4996-BD88-4FD3C36E5ED9}" type="slidenum">
              <a:rPr lang="fr-BE"/>
              <a:pPr>
                <a:defRPr/>
              </a:pPr>
              <a:t>‹#›</a:t>
            </a:fld>
            <a:endParaRPr lang="fr-BE"/>
          </a:p>
        </p:txBody>
      </p:sp>
    </p:spTree>
    <p:extLst>
      <p:ext uri="{BB962C8B-B14F-4D97-AF65-F5344CB8AC3E}">
        <p14:creationId xmlns:p14="http://schemas.microsoft.com/office/powerpoint/2010/main" val="27343730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charset="-128"/>
              </a:defRPr>
            </a:lvl9pPr>
          </a:lstStyle>
          <a:p>
            <a:pPr eaLnBrk="1" hangingPunct="1"/>
            <a:fld id="{AB896544-CB59-4A26-B18E-6EB74A52D22F}" type="slidenum">
              <a:rPr lang="fr-BE" smtClean="0">
                <a:solidFill>
                  <a:prstClr val="black"/>
                </a:solidFill>
              </a:rPr>
              <a:pPr eaLnBrk="1" hangingPunct="1"/>
              <a:t>1</a:t>
            </a:fld>
            <a:endParaRPr lang="fr-BE"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Explain</a:t>
            </a:r>
            <a:r>
              <a:rPr lang="es-ES" dirty="0" smtClean="0"/>
              <a:t> </a:t>
            </a:r>
            <a:r>
              <a:rPr lang="es-ES" dirty="0" err="1" smtClean="0"/>
              <a:t>the</a:t>
            </a:r>
            <a:r>
              <a:rPr lang="es-ES" dirty="0" smtClean="0"/>
              <a:t> </a:t>
            </a:r>
            <a:r>
              <a:rPr lang="es-ES" dirty="0" err="1" smtClean="0"/>
              <a:t>differences</a:t>
            </a:r>
            <a:r>
              <a:rPr lang="es-ES" dirty="0" smtClean="0"/>
              <a:t> </a:t>
            </a:r>
            <a:r>
              <a:rPr lang="es-ES" dirty="0" err="1" smtClean="0"/>
              <a:t>between</a:t>
            </a:r>
            <a:r>
              <a:rPr lang="es-ES" dirty="0" smtClean="0"/>
              <a:t> «</a:t>
            </a:r>
            <a:r>
              <a:rPr lang="es-ES" dirty="0" err="1" smtClean="0"/>
              <a:t>Maximum</a:t>
            </a:r>
            <a:r>
              <a:rPr lang="es-ES" dirty="0" smtClean="0"/>
              <a:t> JU </a:t>
            </a:r>
            <a:r>
              <a:rPr lang="es-ES" dirty="0" err="1" smtClean="0"/>
              <a:t>contribution</a:t>
            </a:r>
            <a:r>
              <a:rPr lang="es-ES" dirty="0" smtClean="0"/>
              <a:t>» (</a:t>
            </a:r>
            <a:r>
              <a:rPr lang="es-ES" dirty="0" err="1" smtClean="0"/>
              <a:t>calculated</a:t>
            </a:r>
            <a:r>
              <a:rPr lang="es-ES" dirty="0" smtClean="0"/>
              <a:t> </a:t>
            </a:r>
            <a:r>
              <a:rPr lang="es-ES" dirty="0" err="1" smtClean="0"/>
              <a:t>automatically</a:t>
            </a:r>
            <a:r>
              <a:rPr lang="es-ES" dirty="0" smtClean="0"/>
              <a:t> </a:t>
            </a:r>
            <a:r>
              <a:rPr lang="es-ES" dirty="0" err="1" smtClean="0"/>
              <a:t>according</a:t>
            </a:r>
            <a:r>
              <a:rPr lang="es-ES" baseline="0" dirty="0" smtClean="0"/>
              <a:t> </a:t>
            </a:r>
            <a:r>
              <a:rPr lang="es-ES" baseline="0" dirty="0" err="1" smtClean="0"/>
              <a:t>to</a:t>
            </a:r>
            <a:r>
              <a:rPr lang="es-ES" baseline="0" dirty="0" smtClean="0"/>
              <a:t> </a:t>
            </a:r>
            <a:r>
              <a:rPr lang="es-ES" baseline="0" dirty="0" err="1" smtClean="0"/>
              <a:t>the</a:t>
            </a:r>
            <a:r>
              <a:rPr lang="es-ES" baseline="0" dirty="0" smtClean="0"/>
              <a:t> </a:t>
            </a:r>
            <a:r>
              <a:rPr lang="es-ES" baseline="0" dirty="0" err="1" smtClean="0"/>
              <a:t>costs</a:t>
            </a:r>
            <a:r>
              <a:rPr lang="es-ES" baseline="0" dirty="0" smtClean="0"/>
              <a:t> </a:t>
            </a:r>
            <a:r>
              <a:rPr lang="es-ES" baseline="0" dirty="0" err="1" smtClean="0"/>
              <a:t>declared</a:t>
            </a:r>
            <a:r>
              <a:rPr lang="es-ES" baseline="0" dirty="0" smtClean="0"/>
              <a:t> and </a:t>
            </a:r>
            <a:r>
              <a:rPr lang="es-ES" baseline="0" dirty="0" err="1" smtClean="0"/>
              <a:t>reimbursement</a:t>
            </a:r>
            <a:r>
              <a:rPr lang="es-ES" baseline="0" dirty="0" smtClean="0"/>
              <a:t> </a:t>
            </a:r>
            <a:r>
              <a:rPr lang="es-ES" baseline="0" dirty="0" err="1" smtClean="0"/>
              <a:t>rates</a:t>
            </a:r>
            <a:r>
              <a:rPr lang="es-ES" baseline="0" dirty="0" smtClean="0"/>
              <a:t> </a:t>
            </a:r>
            <a:r>
              <a:rPr lang="es-ES" baseline="0" dirty="0" err="1" smtClean="0"/>
              <a:t>applicable</a:t>
            </a:r>
            <a:r>
              <a:rPr lang="es-ES" baseline="0" dirty="0" smtClean="0"/>
              <a:t>) and «</a:t>
            </a:r>
            <a:r>
              <a:rPr lang="es-ES" baseline="0" dirty="0" err="1" smtClean="0"/>
              <a:t>Requested</a:t>
            </a:r>
            <a:r>
              <a:rPr lang="es-ES" baseline="0" dirty="0" smtClean="0"/>
              <a:t> JU </a:t>
            </a:r>
            <a:r>
              <a:rPr lang="es-ES" baseline="0" dirty="0" err="1" smtClean="0"/>
              <a:t>contribution</a:t>
            </a:r>
            <a:r>
              <a:rPr lang="es-ES" baseline="0" dirty="0" smtClean="0"/>
              <a:t>»</a:t>
            </a:r>
          </a:p>
          <a:p>
            <a:r>
              <a:rPr lang="es-ES" baseline="0" dirty="0" err="1" smtClean="0"/>
              <a:t>Highlight</a:t>
            </a:r>
            <a:r>
              <a:rPr lang="es-ES" baseline="0" dirty="0" smtClean="0"/>
              <a:t> </a:t>
            </a:r>
            <a:r>
              <a:rPr lang="es-ES" baseline="0" dirty="0" err="1" smtClean="0"/>
              <a:t>that</a:t>
            </a:r>
            <a:r>
              <a:rPr lang="es-ES" baseline="0" dirty="0" smtClean="0"/>
              <a:t> </a:t>
            </a:r>
            <a:r>
              <a:rPr lang="es-ES" baseline="0" dirty="0" err="1" smtClean="0"/>
              <a:t>if</a:t>
            </a:r>
            <a:r>
              <a:rPr lang="es-ES" baseline="0" dirty="0" smtClean="0"/>
              <a:t> </a:t>
            </a:r>
            <a:r>
              <a:rPr lang="es-ES" baseline="0" dirty="0" err="1" smtClean="0"/>
              <a:t>the</a:t>
            </a:r>
            <a:r>
              <a:rPr lang="es-ES" baseline="0" dirty="0" smtClean="0"/>
              <a:t> </a:t>
            </a:r>
            <a:r>
              <a:rPr lang="es-ES" baseline="0" dirty="0" err="1" smtClean="0"/>
              <a:t>requested</a:t>
            </a:r>
            <a:r>
              <a:rPr lang="es-ES" baseline="0" dirty="0" smtClean="0"/>
              <a:t> </a:t>
            </a:r>
            <a:r>
              <a:rPr lang="es-ES" baseline="0" dirty="0" err="1" smtClean="0"/>
              <a:t>contribution</a:t>
            </a:r>
            <a:r>
              <a:rPr lang="es-ES" baseline="0" dirty="0" smtClean="0"/>
              <a:t> </a:t>
            </a:r>
            <a:r>
              <a:rPr lang="es-ES" baseline="0" dirty="0" err="1" smtClean="0"/>
              <a:t>is</a:t>
            </a:r>
            <a:r>
              <a:rPr lang="es-ES" baseline="0" dirty="0" smtClean="0"/>
              <a:t> </a:t>
            </a:r>
            <a:r>
              <a:rPr lang="es-ES" baseline="0" dirty="0" err="1" smtClean="0"/>
              <a:t>not</a:t>
            </a:r>
            <a:r>
              <a:rPr lang="es-ES" baseline="0" dirty="0" smtClean="0"/>
              <a:t> </a:t>
            </a:r>
            <a:r>
              <a:rPr lang="es-ES" baseline="0" dirty="0" err="1" smtClean="0"/>
              <a:t>filled</a:t>
            </a:r>
            <a:r>
              <a:rPr lang="es-ES" baseline="0" dirty="0" smtClean="0"/>
              <a:t> in </a:t>
            </a:r>
            <a:r>
              <a:rPr lang="es-ES" baseline="0" dirty="0" err="1" smtClean="0"/>
              <a:t>we</a:t>
            </a:r>
            <a:r>
              <a:rPr lang="es-ES" baseline="0" dirty="0" smtClean="0"/>
              <a:t> </a:t>
            </a:r>
            <a:r>
              <a:rPr lang="es-ES" baseline="0" dirty="0" err="1" smtClean="0"/>
              <a:t>assume</a:t>
            </a:r>
            <a:r>
              <a:rPr lang="es-ES" baseline="0" dirty="0" smtClean="0"/>
              <a:t> </a:t>
            </a:r>
            <a:r>
              <a:rPr lang="es-ES" baseline="0" dirty="0" err="1" smtClean="0"/>
              <a:t>that</a:t>
            </a:r>
            <a:r>
              <a:rPr lang="es-ES" baseline="0" dirty="0" smtClean="0"/>
              <a:t> </a:t>
            </a:r>
            <a:r>
              <a:rPr lang="es-ES" baseline="0" dirty="0" err="1" smtClean="0"/>
              <a:t>the</a:t>
            </a:r>
            <a:r>
              <a:rPr lang="es-ES" baseline="0" dirty="0" smtClean="0"/>
              <a:t> </a:t>
            </a:r>
            <a:r>
              <a:rPr lang="es-ES" baseline="0" dirty="0" err="1" smtClean="0"/>
              <a:t>project</a:t>
            </a:r>
            <a:r>
              <a:rPr lang="es-ES" baseline="0" dirty="0" smtClean="0"/>
              <a:t> has </a:t>
            </a:r>
            <a:r>
              <a:rPr lang="es-ES" baseline="0" dirty="0" err="1" smtClean="0"/>
              <a:t>been</a:t>
            </a:r>
            <a:r>
              <a:rPr lang="es-ES" baseline="0" dirty="0" smtClean="0"/>
              <a:t> </a:t>
            </a:r>
            <a:r>
              <a:rPr lang="es-ES" baseline="0" dirty="0" err="1" smtClean="0"/>
              <a:t>carried</a:t>
            </a:r>
            <a:r>
              <a:rPr lang="es-ES" baseline="0" dirty="0" smtClean="0"/>
              <a:t> </a:t>
            </a:r>
            <a:r>
              <a:rPr lang="es-ES" baseline="0" dirty="0" err="1" smtClean="0"/>
              <a:t>out</a:t>
            </a:r>
            <a:r>
              <a:rPr lang="es-ES" baseline="0" dirty="0" smtClean="0"/>
              <a:t> </a:t>
            </a:r>
            <a:r>
              <a:rPr lang="es-ES" baseline="0" dirty="0" err="1" smtClean="0"/>
              <a:t>without</a:t>
            </a:r>
            <a:r>
              <a:rPr lang="es-ES" baseline="0" dirty="0" smtClean="0"/>
              <a:t> </a:t>
            </a:r>
            <a:r>
              <a:rPr lang="es-ES" baseline="0" dirty="0" err="1" smtClean="0"/>
              <a:t>needing</a:t>
            </a:r>
            <a:r>
              <a:rPr lang="es-ES" baseline="0" dirty="0" smtClean="0"/>
              <a:t> FCH JU </a:t>
            </a:r>
            <a:r>
              <a:rPr lang="es-ES" baseline="0" dirty="0" err="1" smtClean="0"/>
              <a:t>financial</a:t>
            </a:r>
            <a:r>
              <a:rPr lang="es-ES" baseline="0" dirty="0" smtClean="0"/>
              <a:t> </a:t>
            </a:r>
            <a:r>
              <a:rPr lang="es-ES" baseline="0" dirty="0" err="1" smtClean="0"/>
              <a:t>support</a:t>
            </a:r>
            <a:r>
              <a:rPr lang="es-ES" baseline="0" dirty="0" smtClean="0"/>
              <a:t>.</a:t>
            </a:r>
            <a:endParaRPr lang="en-GB" dirty="0"/>
          </a:p>
        </p:txBody>
      </p:sp>
      <p:sp>
        <p:nvSpPr>
          <p:cNvPr id="4" name="Slide Number Placeholder 3"/>
          <p:cNvSpPr>
            <a:spLocks noGrp="1"/>
          </p:cNvSpPr>
          <p:nvPr>
            <p:ph type="sldNum" sz="quarter" idx="10"/>
          </p:nvPr>
        </p:nvSpPr>
        <p:spPr/>
        <p:txBody>
          <a:bodyPr/>
          <a:lstStyle/>
          <a:p>
            <a:pPr>
              <a:defRPr/>
            </a:pPr>
            <a:fld id="{C047AB8B-4699-4996-BD88-4FD3C36E5ED9}" type="slidenum">
              <a:rPr lang="fr-BE" smtClean="0"/>
              <a:pPr>
                <a:defRPr/>
              </a:pPr>
              <a:t>3</a:t>
            </a:fld>
            <a:endParaRPr lang="fr-BE"/>
          </a:p>
        </p:txBody>
      </p:sp>
    </p:spTree>
    <p:extLst>
      <p:ext uri="{BB962C8B-B14F-4D97-AF65-F5344CB8AC3E}">
        <p14:creationId xmlns:p14="http://schemas.microsoft.com/office/powerpoint/2010/main" val="166791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047AB8B-4699-4996-BD88-4FD3C36E5ED9}" type="slidenum">
              <a:rPr lang="fr-BE" smtClean="0"/>
              <a:pPr>
                <a:defRPr/>
              </a:pPr>
              <a:t>5</a:t>
            </a:fld>
            <a:endParaRPr lang="fr-BE"/>
          </a:p>
        </p:txBody>
      </p:sp>
    </p:spTree>
    <p:extLst>
      <p:ext uri="{BB962C8B-B14F-4D97-AF65-F5344CB8AC3E}">
        <p14:creationId xmlns:p14="http://schemas.microsoft.com/office/powerpoint/2010/main" val="166791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pPr>
              <a:defRPr/>
            </a:pPr>
            <a:fld id="{C047AB8B-4699-4996-BD88-4FD3C36E5ED9}" type="slidenum">
              <a:rPr lang="fr-BE" smtClean="0"/>
              <a:pPr>
                <a:defRPr/>
              </a:pPr>
              <a:t>6</a:t>
            </a:fld>
            <a:endParaRPr lang="fr-BE"/>
          </a:p>
        </p:txBody>
      </p:sp>
    </p:spTree>
    <p:extLst>
      <p:ext uri="{BB962C8B-B14F-4D97-AF65-F5344CB8AC3E}">
        <p14:creationId xmlns:p14="http://schemas.microsoft.com/office/powerpoint/2010/main" val="166791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pPr>
              <a:defRPr/>
            </a:pPr>
            <a:fld id="{C047AB8B-4699-4996-BD88-4FD3C36E5ED9}" type="slidenum">
              <a:rPr lang="fr-BE" smtClean="0"/>
              <a:pPr>
                <a:defRPr/>
              </a:pPr>
              <a:t>7</a:t>
            </a:fld>
            <a:endParaRPr lang="fr-BE"/>
          </a:p>
        </p:txBody>
      </p:sp>
    </p:spTree>
    <p:extLst>
      <p:ext uri="{BB962C8B-B14F-4D97-AF65-F5344CB8AC3E}">
        <p14:creationId xmlns:p14="http://schemas.microsoft.com/office/powerpoint/2010/main" val="166791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005B6556-0EBD-4943-8551-40442828F51C}" type="datetime1">
              <a:rPr lang="en-US" smtClean="0"/>
              <a:t>6/14/2012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3AD6AC9-9CF3-40E6-8676-FCF81D40A962}" type="slidenum">
              <a:rPr lang="en-GB"/>
              <a:pPr/>
              <a:t>‹#›</a:t>
            </a:fld>
            <a:endParaRPr lang="en-GB"/>
          </a:p>
        </p:txBody>
      </p:sp>
    </p:spTree>
    <p:extLst>
      <p:ext uri="{BB962C8B-B14F-4D97-AF65-F5344CB8AC3E}">
        <p14:creationId xmlns:p14="http://schemas.microsoft.com/office/powerpoint/2010/main" val="444403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C9C1BE72-FF09-4E16-9C81-0E7A16E5D562}" type="datetime1">
              <a:rPr lang="en-US" smtClean="0"/>
              <a:t>6/14/2012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4AB8735-C475-4C52-8060-ABC4513A37FC}" type="slidenum">
              <a:rPr lang="en-GB"/>
              <a:pPr/>
              <a:t>‹#›</a:t>
            </a:fld>
            <a:endParaRPr lang="en-GB"/>
          </a:p>
        </p:txBody>
      </p:sp>
    </p:spTree>
    <p:extLst>
      <p:ext uri="{BB962C8B-B14F-4D97-AF65-F5344CB8AC3E}">
        <p14:creationId xmlns:p14="http://schemas.microsoft.com/office/powerpoint/2010/main" val="73667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62AAA820-8529-46C1-97F2-0AED2EEE9111}" type="datetime1">
              <a:rPr lang="en-US" smtClean="0"/>
              <a:t>6/14/2012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F1800ED-0C32-4046-97E3-2119EEC47807}" type="slidenum">
              <a:rPr lang="en-GB"/>
              <a:pPr/>
              <a:t>‹#›</a:t>
            </a:fld>
            <a:endParaRPr lang="en-GB"/>
          </a:p>
        </p:txBody>
      </p:sp>
    </p:spTree>
    <p:extLst>
      <p:ext uri="{BB962C8B-B14F-4D97-AF65-F5344CB8AC3E}">
        <p14:creationId xmlns:p14="http://schemas.microsoft.com/office/powerpoint/2010/main" val="1486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471DD692-3D3F-4AA4-9962-255FFBDCCCFC}" type="datetime1">
              <a:rPr lang="en-US" smtClean="0"/>
              <a:t>6/14/2012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D9E6BFA-6285-4B5A-AE94-69B3F3239519}" type="slidenum">
              <a:rPr lang="en-GB"/>
              <a:pPr/>
              <a:t>‹#›</a:t>
            </a:fld>
            <a:endParaRPr lang="en-GB"/>
          </a:p>
        </p:txBody>
      </p:sp>
    </p:spTree>
    <p:extLst>
      <p:ext uri="{BB962C8B-B14F-4D97-AF65-F5344CB8AC3E}">
        <p14:creationId xmlns:p14="http://schemas.microsoft.com/office/powerpoint/2010/main" val="24697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89012A1-E9A8-4E07-9EE5-B9AE0831D791}" type="datetime1">
              <a:rPr lang="en-US" smtClean="0"/>
              <a:t>6/14/2012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8265755-9A26-4756-B8EB-BDE87E60E02B}" type="slidenum">
              <a:rPr lang="en-GB"/>
              <a:pPr/>
              <a:t>‹#›</a:t>
            </a:fld>
            <a:endParaRPr lang="en-GB"/>
          </a:p>
        </p:txBody>
      </p:sp>
    </p:spTree>
    <p:extLst>
      <p:ext uri="{BB962C8B-B14F-4D97-AF65-F5344CB8AC3E}">
        <p14:creationId xmlns:p14="http://schemas.microsoft.com/office/powerpoint/2010/main" val="386056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fld id="{90DB15FC-948E-469E-8EDE-5AB32529B72D}" type="datetime1">
              <a:rPr lang="en-US" smtClean="0"/>
              <a:t>6/14/2012</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7FE003E-9C97-4C9E-9B61-A505DE35E73C}" type="slidenum">
              <a:rPr lang="en-GB"/>
              <a:pPr/>
              <a:t>‹#›</a:t>
            </a:fld>
            <a:endParaRPr lang="en-GB"/>
          </a:p>
        </p:txBody>
      </p:sp>
    </p:spTree>
    <p:extLst>
      <p:ext uri="{BB962C8B-B14F-4D97-AF65-F5344CB8AC3E}">
        <p14:creationId xmlns:p14="http://schemas.microsoft.com/office/powerpoint/2010/main" val="158695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fld id="{E971A5E7-12DC-4EA0-B154-2616EBD9BE02}" type="datetime1">
              <a:rPr lang="en-US" smtClean="0"/>
              <a:t>6/14/2012</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A6759976-7E49-4C21-961F-0030A0AFFE87}" type="slidenum">
              <a:rPr lang="en-GB"/>
              <a:pPr/>
              <a:t>‹#›</a:t>
            </a:fld>
            <a:endParaRPr lang="en-GB"/>
          </a:p>
        </p:txBody>
      </p:sp>
    </p:spTree>
    <p:extLst>
      <p:ext uri="{BB962C8B-B14F-4D97-AF65-F5344CB8AC3E}">
        <p14:creationId xmlns:p14="http://schemas.microsoft.com/office/powerpoint/2010/main" val="268551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93D0CD8B-D798-4F50-AA21-A4166E0F965D}" type="datetime1">
              <a:rPr lang="en-US" smtClean="0"/>
              <a:t>6/14/2012</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E265A0C7-01B3-47E9-91EE-F3C2E5946D14}" type="slidenum">
              <a:rPr lang="en-GB"/>
              <a:pPr/>
              <a:t>‹#›</a:t>
            </a:fld>
            <a:endParaRPr lang="en-GB"/>
          </a:p>
        </p:txBody>
      </p:sp>
    </p:spTree>
    <p:extLst>
      <p:ext uri="{BB962C8B-B14F-4D97-AF65-F5344CB8AC3E}">
        <p14:creationId xmlns:p14="http://schemas.microsoft.com/office/powerpoint/2010/main" val="87505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9D7CEC1-DCEB-495A-9A92-A7039C1AF86B}" type="datetime1">
              <a:rPr lang="en-US" smtClean="0"/>
              <a:t>6/14/2012</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0EDC11D4-F67F-452F-825C-465646B9549B}" type="slidenum">
              <a:rPr lang="en-GB"/>
              <a:pPr/>
              <a:t>‹#›</a:t>
            </a:fld>
            <a:endParaRPr lang="en-GB"/>
          </a:p>
        </p:txBody>
      </p:sp>
    </p:spTree>
    <p:extLst>
      <p:ext uri="{BB962C8B-B14F-4D97-AF65-F5344CB8AC3E}">
        <p14:creationId xmlns:p14="http://schemas.microsoft.com/office/powerpoint/2010/main" val="127894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82E5A1C-838E-4EF9-8C52-BD8621BA30C6}" type="datetime1">
              <a:rPr lang="en-US" smtClean="0"/>
              <a:t>6/14/2012</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58B9871B-2711-4AAC-BAD7-B1F17BC73491}" type="slidenum">
              <a:rPr lang="en-GB"/>
              <a:pPr/>
              <a:t>‹#›</a:t>
            </a:fld>
            <a:endParaRPr lang="en-GB"/>
          </a:p>
        </p:txBody>
      </p:sp>
    </p:spTree>
    <p:extLst>
      <p:ext uri="{BB962C8B-B14F-4D97-AF65-F5344CB8AC3E}">
        <p14:creationId xmlns:p14="http://schemas.microsoft.com/office/powerpoint/2010/main" val="99504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F0D2F73-86B1-48CC-9183-8C5FF56C6285}" type="datetime1">
              <a:rPr lang="en-US" smtClean="0"/>
              <a:t>6/14/2012</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E5673F9B-3FC3-4678-90B3-FD2FE2DB77E6}" type="slidenum">
              <a:rPr lang="en-GB"/>
              <a:pPr/>
              <a:t>‹#›</a:t>
            </a:fld>
            <a:endParaRPr lang="en-GB"/>
          </a:p>
        </p:txBody>
      </p:sp>
    </p:spTree>
    <p:extLst>
      <p:ext uri="{BB962C8B-B14F-4D97-AF65-F5344CB8AC3E}">
        <p14:creationId xmlns:p14="http://schemas.microsoft.com/office/powerpoint/2010/main" val="1461964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1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1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FD8DA8FA-449D-45E3-9250-2E41F368B277}" type="datetime1">
              <a:rPr lang="en-US" smtClean="0"/>
              <a:t>6/14/2012</a:t>
            </a:fld>
            <a:endParaRPr lang="en-GB"/>
          </a:p>
        </p:txBody>
      </p:sp>
      <p:sp>
        <p:nvSpPr>
          <p:cNvPr id="111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11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CA99F1E-5576-4263-ABE9-255A57A6A11C}" type="slidenum">
              <a:rPr lang="en-GB"/>
              <a:pPr/>
              <a:t>‹#›</a:t>
            </a:fld>
            <a:endParaRPr lang="en-GB"/>
          </a:p>
        </p:txBody>
      </p:sp>
      <p:pic>
        <p:nvPicPr>
          <p:cNvPr id="111623" name="Picture 7" descr="FCH JU - Power Point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Microsoft_Excel_97-2003_Worksheet1.xls"/></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hyperlink" Target="http://ec.europa.eu/research/participants/portal/ShowDoc/Participant+Portal/portal_content/help/use_of_resources.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FCH JU - Power Point 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7657"/>
            <a:ext cx="10345271" cy="697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9" name="Rectangle 37"/>
          <p:cNvSpPr>
            <a:spLocks noChangeArrowheads="1"/>
          </p:cNvSpPr>
          <p:nvPr/>
        </p:nvSpPr>
        <p:spPr bwMode="auto">
          <a:xfrm>
            <a:off x="914400" y="3073400"/>
            <a:ext cx="82296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fr-BE" sz="2400" b="1" dirty="0">
                <a:solidFill>
                  <a:srgbClr val="194C84"/>
                </a:solidFill>
                <a:effectLst>
                  <a:outerShdw blurRad="38100" dist="38100" dir="2700000" algn="tl">
                    <a:srgbClr val="C0C0C0"/>
                  </a:outerShdw>
                </a:effectLst>
                <a:cs typeface="Arial" charset="0"/>
              </a:rPr>
              <a:t/>
            </a:r>
            <a:br>
              <a:rPr lang="fr-BE" sz="2400" b="1" dirty="0">
                <a:solidFill>
                  <a:srgbClr val="194C84"/>
                </a:solidFill>
                <a:effectLst>
                  <a:outerShdw blurRad="38100" dist="38100" dir="2700000" algn="tl">
                    <a:srgbClr val="C0C0C0"/>
                  </a:outerShdw>
                </a:effectLst>
                <a:cs typeface="Arial" charset="0"/>
              </a:rPr>
            </a:br>
            <a:endParaRPr lang="fr-BE" sz="2400" b="1" dirty="0">
              <a:solidFill>
                <a:srgbClr val="194C84"/>
              </a:solidFill>
              <a:effectLst>
                <a:outerShdw blurRad="38100" dist="38100" dir="2700000" algn="tl">
                  <a:srgbClr val="C0C0C0"/>
                </a:outerShdw>
              </a:effectLst>
              <a:cs typeface="Arial" charset="0"/>
            </a:endParaRPr>
          </a:p>
          <a:p>
            <a:pPr algn="ctr">
              <a:defRPr/>
            </a:pPr>
            <a:endParaRPr lang="en-GB" sz="3600" b="1" dirty="0">
              <a:solidFill>
                <a:srgbClr val="3366CC"/>
              </a:solidFill>
              <a:effectLst>
                <a:outerShdw blurRad="38100" dist="38100" dir="2700000" algn="tl">
                  <a:srgbClr val="C0C0C0"/>
                </a:outerShdw>
              </a:effectLst>
              <a:cs typeface="Arial" charset="0"/>
            </a:endParaRPr>
          </a:p>
          <a:p>
            <a:pPr algn="ctr">
              <a:defRPr/>
            </a:pPr>
            <a:endParaRPr lang="en-GB" sz="3600" b="1" dirty="0">
              <a:solidFill>
                <a:srgbClr val="3366CC"/>
              </a:solidFill>
              <a:effectLst>
                <a:outerShdw blurRad="38100" dist="38100" dir="2700000" algn="tl">
                  <a:srgbClr val="C0C0C0"/>
                </a:outerShdw>
              </a:effectLst>
              <a:cs typeface="Arial" charset="0"/>
            </a:endParaRPr>
          </a:p>
          <a:p>
            <a:pPr algn="ctr">
              <a:defRPr/>
            </a:pPr>
            <a:r>
              <a:rPr lang="en-GB" sz="3600" b="1" dirty="0">
                <a:solidFill>
                  <a:srgbClr val="3366CC"/>
                </a:solidFill>
                <a:effectLst>
                  <a:outerShdw blurRad="38100" dist="38100" dir="2700000" algn="tl">
                    <a:srgbClr val="C0C0C0"/>
                  </a:outerShdw>
                </a:effectLst>
                <a:cs typeface="Arial" charset="0"/>
              </a:rPr>
              <a:t>Communication campaign</a:t>
            </a:r>
            <a:endParaRPr lang="en-GB" sz="2000" b="1" dirty="0">
              <a:solidFill>
                <a:srgbClr val="3366CC"/>
              </a:solidFill>
              <a:effectLst>
                <a:outerShdw blurRad="38100" dist="38100" dir="2700000" algn="tl">
                  <a:srgbClr val="C0C0C0"/>
                </a:outerShdw>
              </a:effectLst>
              <a:cs typeface="Arial" charset="0"/>
            </a:endParaRPr>
          </a:p>
          <a:p>
            <a:pPr>
              <a:defRPr/>
            </a:pPr>
            <a:endParaRPr lang="en-GB" sz="1600" b="1" dirty="0">
              <a:solidFill>
                <a:srgbClr val="3366CC"/>
              </a:solidFill>
              <a:effectLst>
                <a:outerShdw blurRad="38100" dist="38100" dir="2700000" algn="tl">
                  <a:srgbClr val="C0C0C0"/>
                </a:outerShdw>
              </a:effectLst>
              <a:cs typeface="Arial" charset="0"/>
            </a:endParaRPr>
          </a:p>
          <a:p>
            <a:pPr algn="ctr">
              <a:defRPr/>
            </a:pPr>
            <a:r>
              <a:rPr lang="es-ES" sz="2000" b="1" dirty="0" err="1" smtClean="0">
                <a:solidFill>
                  <a:srgbClr val="009900"/>
                </a:solidFill>
                <a:effectLst>
                  <a:outerShdw blurRad="38100" dist="38100" dir="2700000" algn="tl">
                    <a:srgbClr val="C0C0C0"/>
                  </a:outerShdw>
                </a:effectLst>
                <a:cs typeface="Arial" charset="0"/>
              </a:rPr>
              <a:t>Most</a:t>
            </a:r>
            <a:r>
              <a:rPr lang="es-ES" sz="2000" b="1" dirty="0" smtClean="0">
                <a:solidFill>
                  <a:srgbClr val="009900"/>
                </a:solidFill>
                <a:effectLst>
                  <a:outerShdw blurRad="38100" dist="38100" dir="2700000" algn="tl">
                    <a:srgbClr val="C0C0C0"/>
                  </a:outerShdw>
                </a:effectLst>
                <a:cs typeface="Arial" charset="0"/>
              </a:rPr>
              <a:t> </a:t>
            </a:r>
            <a:r>
              <a:rPr lang="es-ES" sz="2000" b="1" dirty="0" err="1" smtClean="0">
                <a:solidFill>
                  <a:srgbClr val="009900"/>
                </a:solidFill>
                <a:effectLst>
                  <a:outerShdw blurRad="38100" dist="38100" dir="2700000" algn="tl">
                    <a:srgbClr val="C0C0C0"/>
                  </a:outerShdw>
                </a:effectLst>
                <a:cs typeface="Arial" charset="0"/>
              </a:rPr>
              <a:t>common</a:t>
            </a:r>
            <a:r>
              <a:rPr lang="es-ES" sz="2000" b="1" dirty="0" smtClean="0">
                <a:solidFill>
                  <a:srgbClr val="009900"/>
                </a:solidFill>
                <a:effectLst>
                  <a:outerShdw blurRad="38100" dist="38100" dir="2700000" algn="tl">
                    <a:srgbClr val="C0C0C0"/>
                  </a:outerShdw>
                </a:effectLst>
                <a:cs typeface="Arial" charset="0"/>
              </a:rPr>
              <a:t> </a:t>
            </a:r>
            <a:r>
              <a:rPr lang="es-ES" sz="2000" b="1" dirty="0" err="1" smtClean="0">
                <a:solidFill>
                  <a:srgbClr val="009900"/>
                </a:solidFill>
                <a:effectLst>
                  <a:outerShdw blurRad="38100" dist="38100" dir="2700000" algn="tl">
                    <a:srgbClr val="C0C0C0"/>
                  </a:outerShdw>
                </a:effectLst>
                <a:cs typeface="Arial" charset="0"/>
              </a:rPr>
              <a:t>issues</a:t>
            </a:r>
            <a:r>
              <a:rPr lang="es-ES" sz="2000" b="1" dirty="0" smtClean="0">
                <a:solidFill>
                  <a:srgbClr val="009900"/>
                </a:solidFill>
                <a:effectLst>
                  <a:outerShdw blurRad="38100" dist="38100" dir="2700000" algn="tl">
                    <a:srgbClr val="C0C0C0"/>
                  </a:outerShdw>
                </a:effectLst>
                <a:cs typeface="Arial" charset="0"/>
              </a:rPr>
              <a:t> </a:t>
            </a:r>
            <a:r>
              <a:rPr lang="es-ES" sz="2000" b="1" dirty="0" err="1" smtClean="0">
                <a:solidFill>
                  <a:srgbClr val="009900"/>
                </a:solidFill>
                <a:effectLst>
                  <a:outerShdw blurRad="38100" dist="38100" dir="2700000" algn="tl">
                    <a:srgbClr val="C0C0C0"/>
                  </a:outerShdw>
                </a:effectLst>
                <a:cs typeface="Arial" charset="0"/>
              </a:rPr>
              <a:t>identified</a:t>
            </a:r>
            <a:r>
              <a:rPr lang="es-ES" sz="2000" b="1" dirty="0" smtClean="0">
                <a:solidFill>
                  <a:srgbClr val="009900"/>
                </a:solidFill>
                <a:effectLst>
                  <a:outerShdw blurRad="38100" dist="38100" dir="2700000" algn="tl">
                    <a:srgbClr val="C0C0C0"/>
                  </a:outerShdw>
                </a:effectLst>
                <a:cs typeface="Arial" charset="0"/>
              </a:rPr>
              <a:t> :  </a:t>
            </a:r>
          </a:p>
          <a:p>
            <a:pPr algn="ctr">
              <a:defRPr/>
            </a:pPr>
            <a:r>
              <a:rPr lang="es-ES" sz="2000" b="1" dirty="0" smtClean="0">
                <a:solidFill>
                  <a:srgbClr val="009900"/>
                </a:solidFill>
                <a:effectLst>
                  <a:outerShdw blurRad="38100" dist="38100" dir="2700000" algn="tl">
                    <a:srgbClr val="C0C0C0"/>
                  </a:outerShdw>
                </a:effectLst>
                <a:cs typeface="Arial" charset="0"/>
              </a:rPr>
              <a:t> </a:t>
            </a:r>
            <a:r>
              <a:rPr lang="es-ES" sz="2000" b="1" dirty="0" err="1" smtClean="0">
                <a:solidFill>
                  <a:srgbClr val="009900"/>
                </a:solidFill>
                <a:effectLst>
                  <a:outerShdw blurRad="38100" dist="38100" dir="2700000" algn="tl">
                    <a:srgbClr val="C0C0C0"/>
                  </a:outerShdw>
                </a:effectLst>
                <a:cs typeface="Arial" charset="0"/>
              </a:rPr>
              <a:t>Formalities</a:t>
            </a:r>
            <a:r>
              <a:rPr lang="es-ES" sz="2000" b="1" dirty="0" smtClean="0">
                <a:solidFill>
                  <a:srgbClr val="009900"/>
                </a:solidFill>
                <a:effectLst>
                  <a:outerShdw blurRad="38100" dist="38100" dir="2700000" algn="tl">
                    <a:srgbClr val="C0C0C0"/>
                  </a:outerShdw>
                </a:effectLst>
                <a:cs typeface="Arial" charset="0"/>
              </a:rPr>
              <a:t> and General  </a:t>
            </a:r>
            <a:r>
              <a:rPr lang="es-ES" sz="2000" b="1" dirty="0" err="1" smtClean="0">
                <a:solidFill>
                  <a:srgbClr val="009900"/>
                </a:solidFill>
                <a:effectLst>
                  <a:outerShdw blurRad="38100" dist="38100" dir="2700000" algn="tl">
                    <a:srgbClr val="C0C0C0"/>
                  </a:outerShdw>
                </a:effectLst>
                <a:cs typeface="Arial" charset="0"/>
              </a:rPr>
              <a:t>aspects</a:t>
            </a:r>
            <a:r>
              <a:rPr lang="es-ES" sz="2000" b="1" dirty="0" smtClean="0">
                <a:solidFill>
                  <a:srgbClr val="009900"/>
                </a:solidFill>
                <a:effectLst>
                  <a:outerShdw blurRad="38100" dist="38100" dir="2700000" algn="tl">
                    <a:srgbClr val="C0C0C0"/>
                  </a:outerShdw>
                </a:effectLst>
                <a:cs typeface="Arial" charset="0"/>
              </a:rPr>
              <a:t> </a:t>
            </a:r>
            <a:endParaRPr lang="fr-BE" sz="1400" b="1" dirty="0">
              <a:solidFill>
                <a:srgbClr val="194C84"/>
              </a:solidFill>
              <a:effectLst>
                <a:outerShdw blurRad="38100" dist="38100" dir="2700000" algn="tl">
                  <a:srgbClr val="C0C0C0"/>
                </a:outerShdw>
              </a:effectLst>
              <a:cs typeface="Arial" charset="0"/>
            </a:endParaRPr>
          </a:p>
          <a:p>
            <a:pPr>
              <a:defRPr/>
            </a:pPr>
            <a:r>
              <a:rPr lang="fr-BE" sz="1400" b="1" dirty="0">
                <a:solidFill>
                  <a:srgbClr val="194C84"/>
                </a:solidFill>
                <a:effectLst>
                  <a:outerShdw blurRad="38100" dist="38100" dir="2700000" algn="tl">
                    <a:srgbClr val="C0C0C0"/>
                  </a:outerShdw>
                </a:effectLst>
                <a:cs typeface="Arial" charset="0"/>
              </a:rPr>
              <a:t>									</a:t>
            </a:r>
          </a:p>
          <a:p>
            <a:pPr algn="r">
              <a:defRPr/>
            </a:pPr>
            <a:r>
              <a:rPr lang="fr-BE" sz="1400" b="1" dirty="0">
                <a:solidFill>
                  <a:srgbClr val="194C84"/>
                </a:solidFill>
                <a:effectLst>
                  <a:outerShdw blurRad="38100" dist="38100" dir="2700000" algn="tl">
                    <a:srgbClr val="C0C0C0"/>
                  </a:outerShdw>
                </a:effectLst>
                <a:cs typeface="Arial" charset="0"/>
              </a:rPr>
              <a:t>									</a:t>
            </a:r>
          </a:p>
          <a:p>
            <a:pPr algn="r">
              <a:defRPr/>
            </a:pPr>
            <a:endParaRPr lang="fr-BE" sz="1400" b="1" dirty="0">
              <a:solidFill>
                <a:srgbClr val="194C84"/>
              </a:solidFill>
              <a:effectLst>
                <a:outerShdw blurRad="38100" dist="38100" dir="2700000" algn="tl">
                  <a:srgbClr val="C0C0C0"/>
                </a:outerShdw>
              </a:effectLst>
              <a:cs typeface="Arial" charset="0"/>
            </a:endParaRPr>
          </a:p>
          <a:p>
            <a:pPr algn="r">
              <a:defRPr/>
            </a:pPr>
            <a:endParaRPr lang="fr-BE" sz="1400" b="1" dirty="0">
              <a:solidFill>
                <a:srgbClr val="194C84"/>
              </a:solidFill>
              <a:effectLst>
                <a:outerShdw blurRad="38100" dist="38100" dir="2700000" algn="tl">
                  <a:srgbClr val="C0C0C0"/>
                </a:outerShdw>
              </a:effectLst>
              <a:cs typeface="Arial" charset="0"/>
            </a:endParaRPr>
          </a:p>
          <a:p>
            <a:pPr algn="r">
              <a:defRPr/>
            </a:pPr>
            <a:endParaRPr lang="fr-BE" sz="1400" b="1" dirty="0">
              <a:solidFill>
                <a:srgbClr val="194C84"/>
              </a:solidFill>
              <a:effectLst>
                <a:outerShdw blurRad="38100" dist="38100" dir="2700000" algn="tl">
                  <a:srgbClr val="C0C0C0"/>
                </a:outerShdw>
              </a:effectLst>
              <a:cs typeface="Arial" charset="0"/>
            </a:endParaRPr>
          </a:p>
          <a:p>
            <a:pPr algn="r">
              <a:defRPr/>
            </a:pPr>
            <a:endParaRPr lang="fr-BE" sz="1400" b="1" dirty="0">
              <a:solidFill>
                <a:srgbClr val="194C84"/>
              </a:solidFill>
              <a:effectLst>
                <a:outerShdw blurRad="38100" dist="38100" dir="2700000" algn="tl">
                  <a:srgbClr val="C0C0C0"/>
                </a:outerShdw>
              </a:effectLst>
              <a:cs typeface="Arial" charset="0"/>
            </a:endParaRPr>
          </a:p>
          <a:p>
            <a:pPr algn="r">
              <a:defRPr/>
            </a:pPr>
            <a:r>
              <a:rPr lang="fr-BE" sz="1400" b="1" dirty="0" smtClean="0">
                <a:solidFill>
                  <a:srgbClr val="194C84"/>
                </a:solidFill>
                <a:effectLst>
                  <a:outerShdw blurRad="38100" dist="38100" dir="2700000" algn="tl">
                    <a:srgbClr val="C0C0C0"/>
                  </a:outerShdw>
                </a:effectLst>
                <a:cs typeface="Arial" charset="0"/>
              </a:rPr>
              <a:t>Nora Ovcharova </a:t>
            </a:r>
            <a:endParaRPr lang="fr-BE" sz="1400" b="1" dirty="0">
              <a:solidFill>
                <a:srgbClr val="194C84"/>
              </a:solidFill>
              <a:effectLst>
                <a:outerShdw blurRad="38100" dist="38100" dir="2700000" algn="tl">
                  <a:srgbClr val="C0C0C0"/>
                </a:outerShdw>
              </a:effectLst>
              <a:cs typeface="Arial" charset="0"/>
            </a:endParaRPr>
          </a:p>
          <a:p>
            <a:pPr algn="r">
              <a:defRPr/>
            </a:pPr>
            <a:r>
              <a:rPr lang="fr-BE" sz="1400" b="1" dirty="0">
                <a:solidFill>
                  <a:srgbClr val="194C84"/>
                </a:solidFill>
                <a:effectLst>
                  <a:outerShdw blurRad="38100" dist="38100" dir="2700000" algn="tl">
                    <a:srgbClr val="C0C0C0"/>
                  </a:outerShdw>
                </a:effectLst>
                <a:cs typeface="Arial" charset="0"/>
              </a:rPr>
              <a:t>									</a:t>
            </a:r>
            <a:r>
              <a:rPr lang="fr-BE" sz="1400" dirty="0">
                <a:solidFill>
                  <a:srgbClr val="194C84"/>
                </a:solidFill>
                <a:effectLst>
                  <a:outerShdw blurRad="38100" dist="38100" dir="2700000" algn="tl">
                    <a:srgbClr val="C0C0C0"/>
                  </a:outerShdw>
                </a:effectLst>
                <a:cs typeface="Arial" charset="0"/>
              </a:rPr>
              <a:t>FCH JU </a:t>
            </a:r>
            <a:r>
              <a:rPr lang="fr-BE" sz="1400" dirty="0" smtClean="0">
                <a:solidFill>
                  <a:srgbClr val="194C84"/>
                </a:solidFill>
                <a:effectLst>
                  <a:outerShdw blurRad="38100" dist="38100" dir="2700000" algn="tl">
                    <a:srgbClr val="C0C0C0"/>
                  </a:outerShdw>
                </a:effectLst>
                <a:cs typeface="Arial" charset="0"/>
              </a:rPr>
              <a:t>Financial </a:t>
            </a:r>
            <a:r>
              <a:rPr lang="fr-BE" sz="1400" dirty="0" err="1" smtClean="0">
                <a:solidFill>
                  <a:srgbClr val="194C84"/>
                </a:solidFill>
                <a:effectLst>
                  <a:outerShdw blurRad="38100" dist="38100" dir="2700000" algn="tl">
                    <a:srgbClr val="C0C0C0"/>
                  </a:outerShdw>
                </a:effectLst>
                <a:cs typeface="Arial" charset="0"/>
              </a:rPr>
              <a:t>Officer</a:t>
            </a:r>
            <a:endParaRPr lang="en-GB" sz="2400" b="1" dirty="0">
              <a:solidFill>
                <a:srgbClr val="009999"/>
              </a:solidFill>
              <a:effectLst>
                <a:outerShdw blurRad="38100" dist="38100" dir="2700000" algn="tl">
                  <a:srgbClr val="C0C0C0"/>
                </a:outerShdw>
              </a:effectLst>
              <a:cs typeface="Arial" charset="0"/>
            </a:endParaRPr>
          </a:p>
        </p:txBody>
      </p:sp>
      <p:sp>
        <p:nvSpPr>
          <p:cNvPr id="2" name="Slide Number Placeholder 1"/>
          <p:cNvSpPr>
            <a:spLocks noGrp="1"/>
          </p:cNvSpPr>
          <p:nvPr>
            <p:ph type="sldNum" sz="quarter" idx="12"/>
          </p:nvPr>
        </p:nvSpPr>
        <p:spPr/>
        <p:txBody>
          <a:bodyPr/>
          <a:lstStyle/>
          <a:p>
            <a:fld id="{E3AD6AC9-9CF3-40E6-8676-FCF81D40A962}" type="slidenum">
              <a:rPr lang="en-GB" smtClean="0"/>
              <a:pPr/>
              <a:t>1</a:t>
            </a:fld>
            <a:endParaRPr lang="en-GB" dirty="0"/>
          </a:p>
        </p:txBody>
      </p:sp>
    </p:spTree>
    <p:extLst>
      <p:ext uri="{BB962C8B-B14F-4D97-AF65-F5344CB8AC3E}">
        <p14:creationId xmlns:p14="http://schemas.microsoft.com/office/powerpoint/2010/main" val="389640654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828" y="82324"/>
            <a:ext cx="6270171" cy="1143000"/>
          </a:xfrm>
        </p:spPr>
        <p:txBody>
          <a:bodyPr/>
          <a:lstStyle/>
          <a:p>
            <a:r>
              <a:rPr lang="es-ES" sz="3600" b="1" dirty="0" smtClean="0">
                <a:solidFill>
                  <a:srgbClr val="92D050"/>
                </a:solidFill>
              </a:rPr>
              <a:t>VAT &amp; </a:t>
            </a:r>
            <a:r>
              <a:rPr lang="es-ES" sz="3600" b="1" dirty="0" err="1" smtClean="0">
                <a:solidFill>
                  <a:srgbClr val="92D050"/>
                </a:solidFill>
              </a:rPr>
              <a:t>Discounts</a:t>
            </a:r>
            <a:endParaRPr lang="en-US" sz="3600" b="1" dirty="0">
              <a:solidFill>
                <a:srgbClr val="92D050"/>
              </a:solidFill>
            </a:endParaRPr>
          </a:p>
        </p:txBody>
      </p:sp>
      <p:sp>
        <p:nvSpPr>
          <p:cNvPr id="3" name="Slide Number Placeholder 2"/>
          <p:cNvSpPr>
            <a:spLocks noGrp="1"/>
          </p:cNvSpPr>
          <p:nvPr>
            <p:ph type="sldNum" sz="quarter" idx="12"/>
          </p:nvPr>
        </p:nvSpPr>
        <p:spPr/>
        <p:txBody>
          <a:bodyPr/>
          <a:lstStyle/>
          <a:p>
            <a:fld id="{E265A0C7-01B3-47E9-91EE-F3C2E5946D14}" type="slidenum">
              <a:rPr lang="en-GB" smtClean="0"/>
              <a:pPr/>
              <a:t>10</a:t>
            </a:fld>
            <a:endParaRPr lang="en-GB"/>
          </a:p>
        </p:txBody>
      </p:sp>
      <p:sp>
        <p:nvSpPr>
          <p:cNvPr id="4" name="Rectangle 3"/>
          <p:cNvSpPr/>
          <p:nvPr/>
        </p:nvSpPr>
        <p:spPr>
          <a:xfrm>
            <a:off x="694063" y="1872868"/>
            <a:ext cx="8273667" cy="3693319"/>
          </a:xfrm>
          <a:prstGeom prst="rect">
            <a:avLst/>
          </a:prstGeom>
        </p:spPr>
        <p:txBody>
          <a:bodyPr wrap="square">
            <a:spAutoFit/>
          </a:bodyPr>
          <a:lstStyle/>
          <a:p>
            <a:pPr eaLnBrk="1" hangingPunct="1">
              <a:buClr>
                <a:schemeClr val="accent2"/>
              </a:buClr>
              <a:buFont typeface="Wingdings" pitchFamily="2" charset="2"/>
              <a:buChar char="Ø"/>
            </a:pPr>
            <a:endParaRPr lang="en-GB" dirty="0" smtClean="0">
              <a:solidFill>
                <a:srgbClr val="C00000"/>
              </a:solidFill>
            </a:endParaRPr>
          </a:p>
          <a:p>
            <a:pPr>
              <a:buClr>
                <a:schemeClr val="accent2"/>
              </a:buClr>
              <a:buFont typeface="Wingdings" pitchFamily="2" charset="2"/>
              <a:buChar char="Ø"/>
            </a:pPr>
            <a:r>
              <a:rPr lang="en-GB" dirty="0"/>
              <a:t>VAT  may be present  in direct costs, sub-contracting, ODC, </a:t>
            </a:r>
            <a:r>
              <a:rPr lang="en-GB" dirty="0" smtClean="0"/>
              <a:t>IC …</a:t>
            </a:r>
          </a:p>
          <a:p>
            <a:pPr>
              <a:buClr>
                <a:schemeClr val="accent2"/>
              </a:buClr>
              <a:buFont typeface="Wingdings" pitchFamily="2" charset="2"/>
              <a:buChar char="Ø"/>
            </a:pPr>
            <a:endParaRPr lang="en-GB" dirty="0"/>
          </a:p>
          <a:p>
            <a:pPr>
              <a:buClr>
                <a:schemeClr val="accent2"/>
              </a:buClr>
              <a:buFont typeface="Wingdings" pitchFamily="2" charset="2"/>
              <a:buChar char="Ø"/>
            </a:pPr>
            <a:r>
              <a:rPr lang="en-GB" dirty="0"/>
              <a:t>VAT is usually considered as a cost by the beneficiary’s </a:t>
            </a:r>
            <a:r>
              <a:rPr lang="en-GB" dirty="0" smtClean="0"/>
              <a:t>accounting</a:t>
            </a:r>
          </a:p>
          <a:p>
            <a:pPr eaLnBrk="1" hangingPunct="1">
              <a:buClr>
                <a:schemeClr val="accent2"/>
              </a:buClr>
              <a:buFont typeface="Wingdings" pitchFamily="2" charset="2"/>
              <a:buChar char="Ø"/>
            </a:pPr>
            <a:endParaRPr lang="en-GB" dirty="0"/>
          </a:p>
          <a:p>
            <a:pPr>
              <a:buClr>
                <a:schemeClr val="accent2"/>
              </a:buClr>
              <a:buFont typeface="Wingdings" pitchFamily="2" charset="2"/>
              <a:buChar char="Ø"/>
            </a:pPr>
            <a:r>
              <a:rPr lang="en-GB" dirty="0">
                <a:solidFill>
                  <a:srgbClr val="C00000"/>
                </a:solidFill>
              </a:rPr>
              <a:t>VAT</a:t>
            </a:r>
            <a:r>
              <a:rPr lang="en-GB" dirty="0"/>
              <a:t>, whether recoverable or not, is ineligible  for FCH claims.  </a:t>
            </a:r>
          </a:p>
          <a:p>
            <a:pPr eaLnBrk="1" hangingPunct="1">
              <a:buClr>
                <a:schemeClr val="accent2"/>
              </a:buClr>
            </a:pPr>
            <a:endParaRPr lang="en-GB" dirty="0" smtClean="0"/>
          </a:p>
          <a:p>
            <a:pPr eaLnBrk="1" hangingPunct="1">
              <a:buClr>
                <a:schemeClr val="accent2"/>
              </a:buClr>
              <a:buFont typeface="Wingdings" pitchFamily="2" charset="2"/>
              <a:buChar char="Ø"/>
            </a:pPr>
            <a:r>
              <a:rPr lang="en-GB" dirty="0" smtClean="0"/>
              <a:t>Please ensure that VAT is always excluded from all FCH /FP7 cost claims</a:t>
            </a:r>
          </a:p>
          <a:p>
            <a:pPr eaLnBrk="1" hangingPunct="1">
              <a:buClr>
                <a:schemeClr val="accent2"/>
              </a:buClr>
              <a:buFont typeface="Wingdings" pitchFamily="2" charset="2"/>
              <a:buChar char="Ø"/>
            </a:pPr>
            <a:endParaRPr lang="en-GB" dirty="0" smtClean="0"/>
          </a:p>
          <a:p>
            <a:pPr eaLnBrk="1" hangingPunct="1">
              <a:buClr>
                <a:schemeClr val="accent2"/>
              </a:buClr>
              <a:buFont typeface="Wingdings" pitchFamily="2" charset="2"/>
              <a:buChar char="Ø"/>
            </a:pPr>
            <a:r>
              <a:rPr lang="en-GB" dirty="0" smtClean="0"/>
              <a:t>VAT is often forgotten in small purchases – tickets, logistics, consumables</a:t>
            </a:r>
          </a:p>
          <a:p>
            <a:pPr eaLnBrk="1" hangingPunct="1">
              <a:buClr>
                <a:schemeClr val="accent2"/>
              </a:buClr>
              <a:buFont typeface="Wingdings" pitchFamily="2" charset="2"/>
              <a:buChar char="Ø"/>
            </a:pPr>
            <a:endParaRPr lang="en-GB" dirty="0" smtClean="0"/>
          </a:p>
          <a:p>
            <a:pPr eaLnBrk="1" hangingPunct="1">
              <a:buClr>
                <a:schemeClr val="accent2"/>
              </a:buClr>
              <a:buFont typeface="Wingdings" pitchFamily="2" charset="2"/>
              <a:buChar char="Ø"/>
            </a:pPr>
            <a:r>
              <a:rPr lang="en-GB" dirty="0" smtClean="0">
                <a:solidFill>
                  <a:srgbClr val="C00000"/>
                </a:solidFill>
              </a:rPr>
              <a:t>Discounts </a:t>
            </a:r>
            <a:r>
              <a:rPr lang="en-GB" dirty="0" smtClean="0"/>
              <a:t>to be treated similarly – whenever available they shall be deducted.</a:t>
            </a:r>
          </a:p>
          <a:p>
            <a:pPr eaLnBrk="1" hangingPunct="1">
              <a:buClr>
                <a:schemeClr val="accent2"/>
              </a:buClr>
              <a:buFont typeface="Wingdings" pitchFamily="2" charset="2"/>
              <a:buChar char="Ø"/>
            </a:pPr>
            <a:endParaRPr lang="en-GB" dirty="0"/>
          </a:p>
        </p:txBody>
      </p:sp>
      <p:pic>
        <p:nvPicPr>
          <p:cNvPr id="5" name="Picture 4" descr="C:\Users\requean\AppData\Local\Microsoft\Windows\Temporary Internet Files\Content.IE5\PN37ILQ6\MC90043475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336" y="2070560"/>
            <a:ext cx="560024" cy="560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862" y="0"/>
            <a:ext cx="6466901" cy="1200839"/>
          </a:xfrm>
        </p:spPr>
        <p:txBody>
          <a:bodyPr/>
          <a:lstStyle/>
          <a:p>
            <a:r>
              <a:rPr lang="en-GB" sz="3600" b="1" dirty="0" smtClean="0">
                <a:solidFill>
                  <a:srgbClr val="92D050"/>
                </a:solidFill>
              </a:rPr>
              <a:t>Common Issues on Costs Eligibility</a:t>
            </a:r>
            <a:endParaRPr lang="en-US" sz="3600" b="1" dirty="0">
              <a:solidFill>
                <a:srgbClr val="92D050"/>
              </a:solidFill>
            </a:endParaRPr>
          </a:p>
        </p:txBody>
      </p:sp>
      <p:sp>
        <p:nvSpPr>
          <p:cNvPr id="3" name="Slide Number Placeholder 2"/>
          <p:cNvSpPr>
            <a:spLocks noGrp="1"/>
          </p:cNvSpPr>
          <p:nvPr>
            <p:ph type="sldNum" sz="quarter" idx="12"/>
          </p:nvPr>
        </p:nvSpPr>
        <p:spPr/>
        <p:txBody>
          <a:bodyPr/>
          <a:lstStyle/>
          <a:p>
            <a:fld id="{E265A0C7-01B3-47E9-91EE-F3C2E5946D14}" type="slidenum">
              <a:rPr lang="en-GB" smtClean="0"/>
              <a:pPr/>
              <a:t>11</a:t>
            </a:fld>
            <a:endParaRPr lang="en-GB"/>
          </a:p>
        </p:txBody>
      </p:sp>
      <p:sp>
        <p:nvSpPr>
          <p:cNvPr id="4" name="Rectangle 3"/>
          <p:cNvSpPr/>
          <p:nvPr/>
        </p:nvSpPr>
        <p:spPr>
          <a:xfrm>
            <a:off x="661012" y="1938969"/>
            <a:ext cx="7436386" cy="769441"/>
          </a:xfrm>
          <a:prstGeom prst="rect">
            <a:avLst/>
          </a:prstGeom>
        </p:spPr>
        <p:txBody>
          <a:bodyPr wrap="square">
            <a:spAutoFit/>
          </a:bodyPr>
          <a:lstStyle/>
          <a:p>
            <a:r>
              <a:rPr lang="en-GB" sz="2600" dirty="0" smtClean="0"/>
              <a:t/>
            </a:r>
            <a:br>
              <a:rPr lang="en-GB" sz="2600" dirty="0" smtClean="0"/>
            </a:br>
            <a:endParaRPr lang="en-US" dirty="0"/>
          </a:p>
        </p:txBody>
      </p:sp>
      <p:sp>
        <p:nvSpPr>
          <p:cNvPr id="6" name="Rectangle 5"/>
          <p:cNvSpPr/>
          <p:nvPr/>
        </p:nvSpPr>
        <p:spPr>
          <a:xfrm>
            <a:off x="661012" y="1942438"/>
            <a:ext cx="8025788" cy="3859518"/>
          </a:xfrm>
          <a:prstGeom prst="rect">
            <a:avLst/>
          </a:prstGeom>
        </p:spPr>
        <p:txBody>
          <a:bodyPr wrap="square">
            <a:spAutoFit/>
          </a:bodyPr>
          <a:lstStyle/>
          <a:p>
            <a:pPr marL="457200" indent="-457200" eaLnBrk="1" hangingPunct="1">
              <a:lnSpc>
                <a:spcPct val="80000"/>
              </a:lnSpc>
              <a:buClr>
                <a:schemeClr val="accent2"/>
              </a:buClr>
              <a:buFont typeface="Wingdings" pitchFamily="2" charset="2"/>
              <a:buNone/>
            </a:pPr>
            <a:r>
              <a:rPr lang="en-GB" dirty="0" smtClean="0"/>
              <a:t>Basic Rule: All costs claimed should be based on the actual costs incurred:</a:t>
            </a:r>
          </a:p>
          <a:p>
            <a:pPr marL="457200" indent="-457200" eaLnBrk="1" hangingPunct="1">
              <a:lnSpc>
                <a:spcPct val="80000"/>
              </a:lnSpc>
            </a:pPr>
            <a:endParaRPr lang="en-GB" dirty="0" smtClean="0"/>
          </a:p>
          <a:p>
            <a:pPr marL="457200" indent="-457200" eaLnBrk="1" hangingPunct="1">
              <a:lnSpc>
                <a:spcPct val="80000"/>
              </a:lnSpc>
              <a:buClr>
                <a:schemeClr val="accent2"/>
              </a:buClr>
              <a:buFont typeface="Wingdings" pitchFamily="2" charset="2"/>
              <a:buChar char="Ø"/>
            </a:pPr>
            <a:r>
              <a:rPr lang="en-GB" dirty="0" smtClean="0"/>
              <a:t>Costs </a:t>
            </a:r>
            <a:r>
              <a:rPr lang="en-GB" dirty="0" smtClean="0">
                <a:solidFill>
                  <a:srgbClr val="FF0000"/>
                </a:solidFill>
              </a:rPr>
              <a:t>must be supported </a:t>
            </a:r>
            <a:r>
              <a:rPr lang="en-GB" dirty="0" smtClean="0"/>
              <a:t>by proper documentation available at the beneficiary – to be kept for 5 years after end of project</a:t>
            </a:r>
          </a:p>
          <a:p>
            <a:pPr marL="457200" indent="-457200" eaLnBrk="1" hangingPunct="1">
              <a:lnSpc>
                <a:spcPct val="80000"/>
              </a:lnSpc>
              <a:buClr>
                <a:schemeClr val="accent2"/>
              </a:buClr>
              <a:buFont typeface="Wingdings" pitchFamily="2" charset="2"/>
              <a:buChar char="Ø"/>
            </a:pPr>
            <a:endParaRPr lang="en-GB" dirty="0" smtClean="0"/>
          </a:p>
          <a:p>
            <a:pPr marL="457200" indent="-457200" eaLnBrk="1" hangingPunct="1">
              <a:lnSpc>
                <a:spcPct val="80000"/>
              </a:lnSpc>
              <a:buClr>
                <a:schemeClr val="accent2"/>
              </a:buClr>
              <a:buFont typeface="Wingdings" pitchFamily="2" charset="2"/>
              <a:buChar char="Ø"/>
            </a:pPr>
            <a:endParaRPr lang="en-GB" dirty="0" smtClean="0"/>
          </a:p>
          <a:p>
            <a:pPr marL="457200" indent="-457200" eaLnBrk="1" hangingPunct="1">
              <a:lnSpc>
                <a:spcPct val="80000"/>
              </a:lnSpc>
              <a:buClr>
                <a:schemeClr val="accent2"/>
              </a:buClr>
              <a:buFont typeface="Wingdings" pitchFamily="2" charset="2"/>
              <a:buChar char="Ø"/>
            </a:pPr>
            <a:r>
              <a:rPr lang="en-GB" dirty="0" smtClean="0"/>
              <a:t>Costs </a:t>
            </a:r>
            <a:r>
              <a:rPr lang="en-GB" dirty="0" smtClean="0">
                <a:solidFill>
                  <a:srgbClr val="FF0000"/>
                </a:solidFill>
              </a:rPr>
              <a:t>must be linked </a:t>
            </a:r>
            <a:r>
              <a:rPr lang="en-GB" dirty="0" smtClean="0"/>
              <a:t>to the specific project –    </a:t>
            </a:r>
          </a:p>
          <a:p>
            <a:pPr marL="457200" indent="-457200" eaLnBrk="1" hangingPunct="1">
              <a:lnSpc>
                <a:spcPct val="80000"/>
              </a:lnSpc>
              <a:buClr>
                <a:schemeClr val="accent2"/>
              </a:buClr>
              <a:buFont typeface="Wingdings" pitchFamily="2" charset="2"/>
              <a:buChar char="Ø"/>
            </a:pPr>
            <a:endParaRPr lang="en-GB" dirty="0" smtClean="0"/>
          </a:p>
          <a:p>
            <a:pPr marL="457200" indent="-457200" eaLnBrk="1" hangingPunct="1">
              <a:lnSpc>
                <a:spcPct val="80000"/>
              </a:lnSpc>
              <a:buClr>
                <a:schemeClr val="accent2"/>
              </a:buClr>
              <a:buFont typeface="Wingdings" pitchFamily="2" charset="2"/>
              <a:buChar char="Ø"/>
            </a:pPr>
            <a:endParaRPr lang="en-GB" dirty="0" smtClean="0"/>
          </a:p>
          <a:p>
            <a:pPr marL="457200" indent="-457200" eaLnBrk="1" hangingPunct="1">
              <a:lnSpc>
                <a:spcPct val="80000"/>
              </a:lnSpc>
              <a:buClr>
                <a:schemeClr val="accent2"/>
              </a:buClr>
              <a:buFont typeface="Wingdings" pitchFamily="2" charset="2"/>
              <a:buChar char="Ø"/>
            </a:pPr>
            <a:r>
              <a:rPr lang="en-GB" dirty="0" smtClean="0"/>
              <a:t>Costs reported </a:t>
            </a:r>
            <a:r>
              <a:rPr lang="en-GB" dirty="0" smtClean="0">
                <a:solidFill>
                  <a:srgbClr val="FF0000"/>
                </a:solidFill>
              </a:rPr>
              <a:t>shall NOT be the budgeted, or estimated amounts </a:t>
            </a:r>
            <a:r>
              <a:rPr lang="en-GB" dirty="0" smtClean="0"/>
              <a:t>–  they should be actual costs, or at minimum shall be based on the latest information available, and later adjusted based on real costs.</a:t>
            </a:r>
          </a:p>
          <a:p>
            <a:pPr marL="457200" indent="-457200" eaLnBrk="1" hangingPunct="1">
              <a:lnSpc>
                <a:spcPct val="80000"/>
              </a:lnSpc>
              <a:buClr>
                <a:schemeClr val="accent2"/>
              </a:buClr>
              <a:buFont typeface="Wingdings" pitchFamily="2" charset="2"/>
              <a:buChar char="Ø"/>
            </a:pPr>
            <a:endParaRPr lang="en-GB" dirty="0" smtClean="0"/>
          </a:p>
          <a:p>
            <a:pPr marL="457200" indent="-457200" eaLnBrk="1" hangingPunct="1">
              <a:lnSpc>
                <a:spcPct val="80000"/>
              </a:lnSpc>
              <a:buClr>
                <a:schemeClr val="accent2"/>
              </a:buClr>
              <a:buFont typeface="Wingdings" pitchFamily="2" charset="2"/>
              <a:buChar char="Ø"/>
            </a:pPr>
            <a:r>
              <a:rPr lang="en-GB" dirty="0" smtClean="0">
                <a:solidFill>
                  <a:srgbClr val="FF0000"/>
                </a:solidFill>
              </a:rPr>
              <a:t>Shall be incurred during the specific reporting period </a:t>
            </a:r>
            <a:r>
              <a:rPr lang="en-GB" dirty="0" smtClean="0"/>
              <a:t>– if covering a longer period shall be pro-rated for the reporting one.</a:t>
            </a:r>
          </a:p>
          <a:p>
            <a:pPr marL="457200" indent="-457200" eaLnBrk="1" hangingPunct="1">
              <a:lnSpc>
                <a:spcPct val="80000"/>
              </a:lnSpc>
              <a:buClr>
                <a:schemeClr val="accent2"/>
              </a:buClr>
              <a:buFont typeface="Wingdings" pitchFamily="2" charset="2"/>
              <a:buChar char="Ø"/>
            </a:pPr>
            <a:endParaRPr lang="en-GB" dirty="0" smtClean="0"/>
          </a:p>
          <a:p>
            <a:pPr marL="457200" indent="-457200" eaLnBrk="1" hangingPunct="1">
              <a:lnSpc>
                <a:spcPct val="80000"/>
              </a:lnSpc>
              <a:buClr>
                <a:schemeClr val="accent2"/>
              </a:buClr>
              <a:buFont typeface="Wingdings" pitchFamily="2" charset="2"/>
              <a:buChar char="Ø"/>
            </a:pPr>
            <a:r>
              <a:rPr lang="en-GB" dirty="0" smtClean="0"/>
              <a:t>In a nutshell                 shall be </a:t>
            </a:r>
            <a:r>
              <a:rPr lang="en-GB" b="1" dirty="0" smtClean="0">
                <a:solidFill>
                  <a:srgbClr val="FF0000"/>
                </a:solidFill>
              </a:rPr>
              <a:t>eligible</a:t>
            </a:r>
            <a:r>
              <a:rPr lang="en-GB" dirty="0" smtClean="0"/>
              <a:t> - ...........</a:t>
            </a:r>
          </a:p>
        </p:txBody>
      </p:sp>
      <p:pic>
        <p:nvPicPr>
          <p:cNvPr id="7" name="Picture 4" descr="C:\Users\requean\AppData\Local\Microsoft\Windows\Temporary Internet Files\Content.IE5\PN37ILQ6\MC90043475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880" y="2708410"/>
            <a:ext cx="991518" cy="1151601"/>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2688116" y="5413829"/>
            <a:ext cx="661012" cy="379034"/>
          </a:xfrm>
          <a:prstGeom prst="rightArrow">
            <a:avLst>
              <a:gd name="adj1" fmla="val 50000"/>
              <a:gd name="adj2" fmla="val 512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4638"/>
            <a:ext cx="4419599" cy="639762"/>
          </a:xfrm>
        </p:spPr>
        <p:txBody>
          <a:bodyPr/>
          <a:lstStyle/>
          <a:p>
            <a:r>
              <a:rPr lang="es-ES" sz="2800" kern="1200" dirty="0" smtClean="0">
                <a:solidFill>
                  <a:srgbClr val="92D050"/>
                </a:solidFill>
              </a:rPr>
              <a:t> </a:t>
            </a:r>
            <a:r>
              <a:rPr lang="es-ES" sz="2800" b="1" kern="1200" dirty="0" err="1" smtClean="0">
                <a:solidFill>
                  <a:srgbClr val="92D050"/>
                </a:solidFill>
              </a:rPr>
              <a:t>Costs</a:t>
            </a:r>
            <a:r>
              <a:rPr lang="es-ES" sz="2800" b="1" kern="1200" dirty="0" smtClean="0">
                <a:solidFill>
                  <a:srgbClr val="92D050"/>
                </a:solidFill>
              </a:rPr>
              <a:t> NOT </a:t>
            </a:r>
            <a:r>
              <a:rPr lang="es-ES" sz="2800" b="1" kern="1200" dirty="0" err="1" smtClean="0">
                <a:solidFill>
                  <a:srgbClr val="92D050"/>
                </a:solidFill>
              </a:rPr>
              <a:t>Related</a:t>
            </a:r>
            <a:r>
              <a:rPr lang="es-ES" sz="2800" b="1" kern="1200" dirty="0" smtClean="0">
                <a:solidFill>
                  <a:srgbClr val="92D050"/>
                </a:solidFill>
              </a:rPr>
              <a:t> </a:t>
            </a:r>
            <a:r>
              <a:rPr lang="es-ES" sz="2800" b="1" kern="1200" dirty="0" err="1" smtClean="0">
                <a:solidFill>
                  <a:srgbClr val="92D050"/>
                </a:solidFill>
              </a:rPr>
              <a:t>to</a:t>
            </a:r>
            <a:r>
              <a:rPr lang="es-ES" sz="2800" b="1" kern="1200" dirty="0" smtClean="0">
                <a:solidFill>
                  <a:srgbClr val="92D050"/>
                </a:solidFill>
              </a:rPr>
              <a:t> </a:t>
            </a:r>
            <a:r>
              <a:rPr lang="es-ES" sz="2800" b="1" kern="1200" dirty="0" err="1" smtClean="0">
                <a:solidFill>
                  <a:srgbClr val="92D050"/>
                </a:solidFill>
              </a:rPr>
              <a:t>the</a:t>
            </a:r>
            <a:r>
              <a:rPr lang="es-ES" sz="2800" b="1" kern="1200" dirty="0" smtClean="0">
                <a:solidFill>
                  <a:srgbClr val="92D050"/>
                </a:solidFill>
              </a:rPr>
              <a:t> </a:t>
            </a:r>
            <a:r>
              <a:rPr lang="es-ES" sz="2800" b="1" kern="1200" dirty="0" err="1" smtClean="0">
                <a:solidFill>
                  <a:srgbClr val="92D050"/>
                </a:solidFill>
              </a:rPr>
              <a:t>Specific</a:t>
            </a:r>
            <a:r>
              <a:rPr lang="es-ES" sz="2800" b="1" kern="1200" dirty="0" smtClean="0">
                <a:solidFill>
                  <a:srgbClr val="92D050"/>
                </a:solidFill>
              </a:rPr>
              <a:t> Project</a:t>
            </a:r>
            <a:endParaRPr lang="en-GB" sz="2800" b="1" dirty="0">
              <a:solidFill>
                <a:srgbClr val="92D050"/>
              </a:solidFill>
            </a:endParaRPr>
          </a:p>
        </p:txBody>
      </p:sp>
      <p:sp>
        <p:nvSpPr>
          <p:cNvPr id="7" name="Slide Number Placeholder 6"/>
          <p:cNvSpPr>
            <a:spLocks noGrp="1"/>
          </p:cNvSpPr>
          <p:nvPr>
            <p:ph type="sldNum" sz="quarter" idx="12"/>
          </p:nvPr>
        </p:nvSpPr>
        <p:spPr/>
        <p:txBody>
          <a:bodyPr/>
          <a:lstStyle/>
          <a:p>
            <a:fld id="{A6759976-7E49-4C21-961F-0030A0AFFE87}" type="slidenum">
              <a:rPr lang="en-GB" smtClean="0"/>
              <a:pPr/>
              <a:t>12</a:t>
            </a:fld>
            <a:endParaRPr lang="en-GB" dirty="0"/>
          </a:p>
        </p:txBody>
      </p:sp>
      <p:pic>
        <p:nvPicPr>
          <p:cNvPr id="1051" name="Picture 27"/>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348342" y="3860800"/>
            <a:ext cx="4077607" cy="26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37931" y="5643382"/>
            <a:ext cx="3656126" cy="954107"/>
          </a:xfrm>
          <a:prstGeom prst="rect">
            <a:avLst/>
          </a:prstGeom>
        </p:spPr>
        <p:txBody>
          <a:bodyPr wrap="square">
            <a:spAutoFit/>
          </a:bodyPr>
          <a:lstStyle/>
          <a:p>
            <a:r>
              <a:rPr lang="en-GB" sz="1400" b="1" i="1" kern="0" dirty="0" smtClean="0">
                <a:latin typeface="Arial"/>
                <a:ea typeface="+mn-ea"/>
              </a:rPr>
              <a:t>Budgeted &amp; Reported  seemingly Ok, but at </a:t>
            </a:r>
            <a:r>
              <a:rPr lang="en-GB" sz="1400" b="1" i="1" kern="0" dirty="0">
                <a:latin typeface="Arial"/>
                <a:ea typeface="+mn-ea"/>
              </a:rPr>
              <a:t>reviewing the Use of Resources  section we find costs not related to the project – </a:t>
            </a:r>
            <a:r>
              <a:rPr lang="en-GB" sz="1400" b="1" i="1" kern="0" dirty="0" smtClean="0">
                <a:solidFill>
                  <a:srgbClr val="C00000"/>
                </a:solidFill>
                <a:latin typeface="Arial"/>
                <a:ea typeface="+mn-ea"/>
              </a:rPr>
              <a:t>Procurement course</a:t>
            </a:r>
            <a:endParaRPr lang="en-GB" sz="1400" b="1" i="1" dirty="0"/>
          </a:p>
        </p:txBody>
      </p:sp>
      <p:pic>
        <p:nvPicPr>
          <p:cNvPr id="106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30" y="767946"/>
            <a:ext cx="3678870" cy="2584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1"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172" y="1494971"/>
            <a:ext cx="4180114" cy="400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334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3991429" y="273050"/>
            <a:ext cx="4441369" cy="568779"/>
          </a:xfrm>
        </p:spPr>
        <p:txBody>
          <a:bodyPr/>
          <a:lstStyle/>
          <a:p>
            <a:r>
              <a:rPr lang="en-GB" dirty="0" smtClean="0">
                <a:solidFill>
                  <a:srgbClr val="92D050"/>
                </a:solidFill>
              </a:rPr>
              <a:t>     </a:t>
            </a:r>
            <a:r>
              <a:rPr lang="en-GB" sz="3200" dirty="0" smtClean="0">
                <a:solidFill>
                  <a:srgbClr val="92D050"/>
                </a:solidFill>
              </a:rPr>
              <a:t>Use</a:t>
            </a:r>
            <a:r>
              <a:rPr lang="en-GB" dirty="0" smtClean="0">
                <a:solidFill>
                  <a:srgbClr val="92D050"/>
                </a:solidFill>
              </a:rPr>
              <a:t> </a:t>
            </a:r>
            <a:r>
              <a:rPr lang="en-GB" sz="3200" dirty="0" smtClean="0">
                <a:solidFill>
                  <a:srgbClr val="92D050"/>
                </a:solidFill>
              </a:rPr>
              <a:t>of Resources </a:t>
            </a:r>
            <a:endParaRPr lang="en-GB" sz="3200" dirty="0">
              <a:solidFill>
                <a:srgbClr val="92D050"/>
              </a:solidFill>
            </a:endParaRPr>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79437" y="1100094"/>
            <a:ext cx="7084106" cy="450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half" idx="2"/>
          </p:nvPr>
        </p:nvSpPr>
        <p:spPr>
          <a:xfrm flipH="1">
            <a:off x="579437" y="6037943"/>
            <a:ext cx="7635648" cy="683532"/>
          </a:xfrm>
        </p:spPr>
        <p:txBody>
          <a:bodyPr/>
          <a:lstStyle/>
          <a:p>
            <a:r>
              <a:rPr lang="en-GB" sz="1800" dirty="0" smtClean="0"/>
              <a:t>New  Pop-up Screen – pls enter costs &amp; details as per </a:t>
            </a:r>
            <a:r>
              <a:rPr lang="en-GB" sz="1800" dirty="0"/>
              <a:t> </a:t>
            </a:r>
            <a:r>
              <a:rPr lang="en-GB" sz="1800" dirty="0" smtClean="0"/>
              <a:t>WP, unit of measure, equipment  and depreciation method, consumables, travels</a:t>
            </a:r>
            <a:endParaRPr lang="en-GB" sz="1800" dirty="0"/>
          </a:p>
        </p:txBody>
      </p:sp>
      <p:sp>
        <p:nvSpPr>
          <p:cNvPr id="4" name="Slide Number Placeholder 3"/>
          <p:cNvSpPr>
            <a:spLocks noGrp="1"/>
          </p:cNvSpPr>
          <p:nvPr>
            <p:ph type="sldNum" sz="quarter" idx="12"/>
          </p:nvPr>
        </p:nvSpPr>
        <p:spPr/>
        <p:txBody>
          <a:bodyPr/>
          <a:lstStyle/>
          <a:p>
            <a:fld id="{3D9E6BFA-6285-4B5A-AE94-69B3F3239519}" type="slidenum">
              <a:rPr lang="en-GB" smtClean="0"/>
              <a:pPr/>
              <a:t>13</a:t>
            </a:fld>
            <a:endParaRPr lang="en-GB"/>
          </a:p>
        </p:txBody>
      </p:sp>
      <p:pic>
        <p:nvPicPr>
          <p:cNvPr id="7" name="Picture 6"/>
          <p:cNvPicPr>
            <a:picLocks noChangeAspect="1"/>
          </p:cNvPicPr>
          <p:nvPr/>
        </p:nvPicPr>
        <p:blipFill>
          <a:blip r:embed="rId3"/>
          <a:stretch>
            <a:fillRect/>
          </a:stretch>
        </p:blipFill>
        <p:spPr>
          <a:xfrm>
            <a:off x="-1523238" y="-1447191"/>
            <a:ext cx="12190477" cy="9752382"/>
          </a:xfrm>
          <a:prstGeom prst="rect">
            <a:avLst/>
          </a:prstGeom>
        </p:spPr>
      </p:pic>
    </p:spTree>
    <p:extLst>
      <p:ext uri="{BB962C8B-B14F-4D97-AF65-F5344CB8AC3E}">
        <p14:creationId xmlns:p14="http://schemas.microsoft.com/office/powerpoint/2010/main" val="966921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3991429" y="273050"/>
            <a:ext cx="4441369" cy="568779"/>
          </a:xfrm>
        </p:spPr>
        <p:txBody>
          <a:bodyPr/>
          <a:lstStyle/>
          <a:p>
            <a:r>
              <a:rPr lang="en-GB" dirty="0" smtClean="0">
                <a:solidFill>
                  <a:srgbClr val="92D050"/>
                </a:solidFill>
              </a:rPr>
              <a:t>     </a:t>
            </a:r>
            <a:r>
              <a:rPr lang="en-GB" sz="3200" dirty="0" smtClean="0">
                <a:solidFill>
                  <a:srgbClr val="92D050"/>
                </a:solidFill>
              </a:rPr>
              <a:t>Use</a:t>
            </a:r>
            <a:r>
              <a:rPr lang="en-GB" dirty="0" smtClean="0">
                <a:solidFill>
                  <a:srgbClr val="92D050"/>
                </a:solidFill>
              </a:rPr>
              <a:t> </a:t>
            </a:r>
            <a:r>
              <a:rPr lang="en-GB" sz="3200" dirty="0" smtClean="0">
                <a:solidFill>
                  <a:srgbClr val="92D050"/>
                </a:solidFill>
              </a:rPr>
              <a:t>of Resources </a:t>
            </a:r>
            <a:endParaRPr lang="en-GB" sz="3200" dirty="0">
              <a:solidFill>
                <a:srgbClr val="92D050"/>
              </a:solidFill>
            </a:endParaRPr>
          </a:p>
        </p:txBody>
      </p:sp>
      <p:sp>
        <p:nvSpPr>
          <p:cNvPr id="5" name="Text Placeholder 4"/>
          <p:cNvSpPr>
            <a:spLocks noGrp="1"/>
          </p:cNvSpPr>
          <p:nvPr>
            <p:ph type="body" sz="half" idx="2"/>
          </p:nvPr>
        </p:nvSpPr>
        <p:spPr>
          <a:xfrm flipH="1">
            <a:off x="579437" y="6037943"/>
            <a:ext cx="7635648" cy="683532"/>
          </a:xfrm>
        </p:spPr>
        <p:txBody>
          <a:bodyPr/>
          <a:lstStyle/>
          <a:p>
            <a:endParaRPr lang="en-GB" sz="1800" dirty="0"/>
          </a:p>
        </p:txBody>
      </p:sp>
      <p:sp>
        <p:nvSpPr>
          <p:cNvPr id="4" name="Slide Number Placeholder 3"/>
          <p:cNvSpPr>
            <a:spLocks noGrp="1"/>
          </p:cNvSpPr>
          <p:nvPr>
            <p:ph type="sldNum" sz="quarter" idx="12"/>
          </p:nvPr>
        </p:nvSpPr>
        <p:spPr/>
        <p:txBody>
          <a:bodyPr/>
          <a:lstStyle/>
          <a:p>
            <a:fld id="{3D9E6BFA-6285-4B5A-AE94-69B3F3239519}" type="slidenum">
              <a:rPr lang="en-GB" smtClean="0"/>
              <a:pPr/>
              <a:t>14</a:t>
            </a:fld>
            <a:endParaRPr lang="en-GB"/>
          </a:p>
        </p:txBody>
      </p:sp>
      <p:pic>
        <p:nvPicPr>
          <p:cNvPr id="8" name="Content Placeholder 7"/>
          <p:cNvPicPr>
            <a:picLocks noGrp="1" noChangeAspect="1"/>
          </p:cNvPicPr>
          <p:nvPr>
            <p:ph idx="1"/>
          </p:nvPr>
        </p:nvPicPr>
        <p:blipFill>
          <a:blip r:embed="rId2"/>
          <a:stretch>
            <a:fillRect/>
          </a:stretch>
        </p:blipFill>
        <p:spPr>
          <a:xfrm>
            <a:off x="-1683657" y="-1349828"/>
            <a:ext cx="13178971" cy="10130972"/>
          </a:xfrm>
          <a:prstGeom prst="rect">
            <a:avLst/>
          </a:prstGeom>
        </p:spPr>
      </p:pic>
    </p:spTree>
    <p:extLst>
      <p:ext uri="{BB962C8B-B14F-4D97-AF65-F5344CB8AC3E}">
        <p14:creationId xmlns:p14="http://schemas.microsoft.com/office/powerpoint/2010/main" val="2961023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743" y="130630"/>
            <a:ext cx="6357257" cy="667656"/>
          </a:xfrm>
        </p:spPr>
        <p:txBody>
          <a:bodyPr/>
          <a:lstStyle/>
          <a:p>
            <a:pPr algn="ctr"/>
            <a:r>
              <a:rPr lang="en-GB" sz="2800" dirty="0" smtClean="0">
                <a:solidFill>
                  <a:srgbClr val="92D050"/>
                </a:solidFill>
              </a:rPr>
              <a:t>Costs not Sufficiently Substantiated</a:t>
            </a:r>
            <a:endParaRPr lang="en-GB" sz="2800" dirty="0">
              <a:solidFill>
                <a:srgbClr val="92D050"/>
              </a:solidFill>
            </a:endParaRPr>
          </a:p>
        </p:txBody>
      </p:sp>
      <p:sp>
        <p:nvSpPr>
          <p:cNvPr id="3" name="Content Placeholder 2"/>
          <p:cNvSpPr>
            <a:spLocks noGrp="1"/>
          </p:cNvSpPr>
          <p:nvPr>
            <p:ph idx="1"/>
          </p:nvPr>
        </p:nvSpPr>
        <p:spPr>
          <a:xfrm>
            <a:off x="4805082" y="798285"/>
            <a:ext cx="4499429" cy="5588001"/>
          </a:xfrm>
        </p:spPr>
        <p:txBody>
          <a:bodyPr/>
          <a:lstStyle/>
          <a:p>
            <a:pPr marL="0" indent="0">
              <a:buNone/>
            </a:pPr>
            <a:r>
              <a:rPr lang="en-GB" dirty="0" smtClean="0"/>
              <a:t> </a:t>
            </a:r>
          </a:p>
          <a:p>
            <a:pPr marL="0" indent="0">
              <a:buNone/>
            </a:pPr>
            <a:r>
              <a:rPr lang="en-GB" sz="1800" b="1" i="1" dirty="0" smtClean="0">
                <a:solidFill>
                  <a:srgbClr val="92D050"/>
                </a:solidFill>
              </a:rPr>
              <a:t>  </a:t>
            </a:r>
          </a:p>
          <a:p>
            <a:pPr marL="0" indent="0">
              <a:buNone/>
            </a:pPr>
            <a:endParaRPr lang="en-GB" sz="1800" b="1" i="1" dirty="0" smtClean="0">
              <a:solidFill>
                <a:srgbClr val="92D050"/>
              </a:solidFill>
            </a:endParaRPr>
          </a:p>
          <a:p>
            <a:pPr marL="0" indent="0">
              <a:buNone/>
            </a:pPr>
            <a:r>
              <a:rPr lang="en-GB" sz="1800" b="1" i="1" dirty="0" smtClean="0"/>
              <a:t>Missing details =&gt; preclude us to decide on the eligibility of costs so clarifications requested</a:t>
            </a:r>
            <a:r>
              <a:rPr lang="en-GB" sz="1800" dirty="0" smtClean="0"/>
              <a:t>: </a:t>
            </a:r>
            <a:endParaRPr lang="en-GB" sz="1400" dirty="0"/>
          </a:p>
          <a:p>
            <a:pPr>
              <a:buFont typeface="Wingdings" pitchFamily="2" charset="2"/>
              <a:buChar char="Ø"/>
            </a:pPr>
            <a:r>
              <a:rPr lang="en-GB" sz="1600" dirty="0" smtClean="0"/>
              <a:t> Personnel – </a:t>
            </a:r>
            <a:r>
              <a:rPr lang="en-GB" sz="1600" dirty="0" smtClean="0">
                <a:solidFill>
                  <a:srgbClr val="FF0000"/>
                </a:solidFill>
              </a:rPr>
              <a:t>Man/months ?</a:t>
            </a:r>
          </a:p>
          <a:p>
            <a:pPr marL="0" indent="0">
              <a:buNone/>
            </a:pPr>
            <a:endParaRPr lang="en-GB" sz="1600" dirty="0" smtClean="0">
              <a:solidFill>
                <a:srgbClr val="FF0000"/>
              </a:solidFill>
            </a:endParaRPr>
          </a:p>
          <a:p>
            <a:pPr>
              <a:buFont typeface="Wingdings" pitchFamily="2" charset="2"/>
              <a:buChar char="Ø"/>
            </a:pPr>
            <a:r>
              <a:rPr lang="en-GB" sz="1600" dirty="0" smtClean="0">
                <a:solidFill>
                  <a:srgbClr val="FF0000"/>
                </a:solidFill>
              </a:rPr>
              <a:t>Travel &amp; Subsistence  - estimates ?</a:t>
            </a:r>
          </a:p>
          <a:p>
            <a:pPr marL="0" indent="0">
              <a:buNone/>
            </a:pPr>
            <a:endParaRPr lang="en-GB" sz="1600" dirty="0" smtClean="0">
              <a:solidFill>
                <a:srgbClr val="FF0000"/>
              </a:solidFill>
            </a:endParaRPr>
          </a:p>
          <a:p>
            <a:pPr>
              <a:buFont typeface="Wingdings" pitchFamily="2" charset="2"/>
              <a:buChar char="Ø"/>
            </a:pPr>
            <a:r>
              <a:rPr lang="en-GB" sz="1600" dirty="0" smtClean="0">
                <a:solidFill>
                  <a:srgbClr val="FF0000"/>
                </a:solidFill>
              </a:rPr>
              <a:t>Procurement Course  &amp; </a:t>
            </a:r>
            <a:r>
              <a:rPr lang="en-GB" sz="1600" dirty="0"/>
              <a:t>Coordinator’s workshop </a:t>
            </a:r>
            <a:r>
              <a:rPr lang="en-GB" sz="1600" dirty="0" smtClean="0">
                <a:solidFill>
                  <a:srgbClr val="FF0000"/>
                </a:solidFill>
              </a:rPr>
              <a:t>-  project-</a:t>
            </a:r>
            <a:r>
              <a:rPr lang="en-GB" sz="1600" dirty="0" smtClean="0"/>
              <a:t>related ?</a:t>
            </a:r>
          </a:p>
          <a:p>
            <a:pPr>
              <a:buFont typeface="Wingdings" pitchFamily="2" charset="2"/>
              <a:buChar char="Ø"/>
            </a:pPr>
            <a:endParaRPr lang="en-GB" sz="1600" dirty="0" smtClean="0"/>
          </a:p>
          <a:p>
            <a:pPr>
              <a:buFont typeface="Wingdings" pitchFamily="2" charset="2"/>
              <a:buChar char="Ø"/>
            </a:pPr>
            <a:r>
              <a:rPr lang="en-GB" sz="1600" dirty="0" smtClean="0"/>
              <a:t>Details on consumables + Estimate?</a:t>
            </a:r>
          </a:p>
          <a:p>
            <a:pPr>
              <a:buFont typeface="Wingdings" pitchFamily="2" charset="2"/>
              <a:buChar char="Ø"/>
            </a:pPr>
            <a:endParaRPr lang="en-GB" sz="1600" dirty="0" smtClean="0"/>
          </a:p>
          <a:p>
            <a:pPr>
              <a:buFont typeface="Wingdings" pitchFamily="2" charset="2"/>
              <a:buChar char="Ø"/>
            </a:pPr>
            <a:r>
              <a:rPr lang="en-GB" sz="1600" dirty="0" smtClean="0"/>
              <a:t>Depreciation  method on Equipment?</a:t>
            </a:r>
          </a:p>
          <a:p>
            <a:pPr>
              <a:buFont typeface="Wingdings" pitchFamily="2" charset="2"/>
              <a:buChar char="Ø"/>
            </a:pPr>
            <a:endParaRPr lang="en-GB" sz="1600" dirty="0"/>
          </a:p>
          <a:p>
            <a:pPr>
              <a:buFont typeface="Wingdings" pitchFamily="2" charset="2"/>
              <a:buChar char="Ø"/>
            </a:pPr>
            <a:r>
              <a:rPr lang="en-GB" sz="1600" dirty="0" smtClean="0"/>
              <a:t>W</a:t>
            </a:r>
            <a:r>
              <a:rPr lang="en-GB" sz="1600" b="1" dirty="0" smtClean="0"/>
              <a:t>rong  detail </a:t>
            </a:r>
            <a:r>
              <a:rPr lang="en-GB" sz="1600" dirty="0" smtClean="0"/>
              <a:t>– CFS or Annual audit</a:t>
            </a:r>
          </a:p>
          <a:p>
            <a:endParaRPr lang="en-GB" sz="1400" dirty="0" smtClean="0"/>
          </a:p>
          <a:p>
            <a:endParaRPr lang="en-GB" sz="1400" dirty="0"/>
          </a:p>
        </p:txBody>
      </p:sp>
      <p:sp>
        <p:nvSpPr>
          <p:cNvPr id="4" name="Text Placeholder 3"/>
          <p:cNvSpPr>
            <a:spLocks noGrp="1"/>
          </p:cNvSpPr>
          <p:nvPr>
            <p:ph type="body" sz="half" idx="2"/>
          </p:nvPr>
        </p:nvSpPr>
        <p:spPr>
          <a:xfrm>
            <a:off x="457200" y="2456329"/>
            <a:ext cx="4347882" cy="1326778"/>
          </a:xfrm>
        </p:spPr>
        <p:txBody>
          <a:bodyPr/>
          <a:lstStyle/>
          <a:p>
            <a:r>
              <a:rPr lang="en-GB" dirty="0" err="1" smtClean="0"/>
              <a:t>roject</a:t>
            </a:r>
            <a:r>
              <a:rPr lang="en-GB" dirty="0" smtClean="0"/>
              <a:t> </a:t>
            </a:r>
            <a:endParaRPr lang="en-GB" dirty="0"/>
          </a:p>
        </p:txBody>
      </p:sp>
      <p:sp>
        <p:nvSpPr>
          <p:cNvPr id="5" name="Slide Number Placeholder 4"/>
          <p:cNvSpPr>
            <a:spLocks noGrp="1"/>
          </p:cNvSpPr>
          <p:nvPr>
            <p:ph type="sldNum" sz="quarter" idx="12"/>
          </p:nvPr>
        </p:nvSpPr>
        <p:spPr>
          <a:xfrm>
            <a:off x="7249886" y="6386286"/>
            <a:ext cx="1705428" cy="368300"/>
          </a:xfrm>
        </p:spPr>
        <p:txBody>
          <a:bodyPr/>
          <a:lstStyle/>
          <a:p>
            <a:fld id="{58B9871B-2711-4AAC-BAD7-B1F17BC73491}" type="slidenum">
              <a:rPr lang="en-GB" smtClean="0"/>
              <a:pPr/>
              <a:t>15</a:t>
            </a:fld>
            <a:endParaRPr lang="en-GB" dirty="0"/>
          </a:p>
        </p:txBody>
      </p:sp>
      <p:graphicFrame>
        <p:nvGraphicFramePr>
          <p:cNvPr id="6" name="Object 5"/>
          <p:cNvGraphicFramePr>
            <a:graphicFrameLocks noChangeAspect="1"/>
          </p:cNvGraphicFramePr>
          <p:nvPr>
            <p:extLst>
              <p:ext uri="{D42A27DB-BD31-4B8C-83A1-F6EECF244321}">
                <p14:modId xmlns:p14="http://schemas.microsoft.com/office/powerpoint/2010/main" val="4171614867"/>
              </p:ext>
            </p:extLst>
          </p:nvPr>
        </p:nvGraphicFramePr>
        <p:xfrm>
          <a:off x="457200" y="1828800"/>
          <a:ext cx="4173284" cy="4557486"/>
        </p:xfrm>
        <a:graphic>
          <a:graphicData uri="http://schemas.openxmlformats.org/presentationml/2006/ole">
            <mc:AlternateContent xmlns:mc="http://schemas.openxmlformats.org/markup-compatibility/2006">
              <mc:Choice xmlns:v="urn:schemas-microsoft-com:vml" Requires="v">
                <p:oleObj spid="_x0000_s2094" name="Worksheet" r:id="rId4" imgW="5257935" imgH="2771806" progId="Excel.Sheet.8">
                  <p:embed/>
                </p:oleObj>
              </mc:Choice>
              <mc:Fallback>
                <p:oleObj name="Worksheet" r:id="rId4" imgW="5257935" imgH="2771806" progId="Excel.Sheet.8">
                  <p:embed/>
                  <p:pic>
                    <p:nvPicPr>
                      <p:cNvPr id="0" name="Picture 4"/>
                      <p:cNvPicPr>
                        <a:picLocks noChangeAspect="1" noChangeArrowheads="1"/>
                      </p:cNvPicPr>
                      <p:nvPr/>
                    </p:nvPicPr>
                    <p:blipFill>
                      <a:blip r:embed="rId5"/>
                      <a:srcRect/>
                      <a:stretch>
                        <a:fillRect/>
                      </a:stretch>
                    </p:blipFill>
                    <p:spPr bwMode="auto">
                      <a:xfrm>
                        <a:off x="457200" y="1828800"/>
                        <a:ext cx="4173284" cy="4557486"/>
                      </a:xfrm>
                      <a:prstGeom prst="rect">
                        <a:avLst/>
                      </a:prstGeom>
                      <a:noFill/>
                    </p:spPr>
                  </p:pic>
                </p:oleObj>
              </mc:Fallback>
            </mc:AlternateContent>
          </a:graphicData>
        </a:graphic>
      </p:graphicFrame>
    </p:spTree>
    <p:extLst>
      <p:ext uri="{BB962C8B-B14F-4D97-AF65-F5344CB8AC3E}">
        <p14:creationId xmlns:p14="http://schemas.microsoft.com/office/powerpoint/2010/main" val="1121949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343" y="82324"/>
            <a:ext cx="7779657" cy="977219"/>
          </a:xfrm>
        </p:spPr>
        <p:txBody>
          <a:bodyPr/>
          <a:lstStyle/>
          <a:p>
            <a:r>
              <a:rPr lang="en-US" sz="2800" dirty="0" smtClean="0">
                <a:solidFill>
                  <a:srgbClr val="92D050"/>
                </a:solidFill>
              </a:rPr>
              <a:t> </a:t>
            </a:r>
            <a:r>
              <a:rPr lang="en-US" sz="3600" b="1" dirty="0" smtClean="0">
                <a:solidFill>
                  <a:srgbClr val="92D050"/>
                </a:solidFill>
              </a:rPr>
              <a:t>Other </a:t>
            </a:r>
            <a:r>
              <a:rPr lang="en-US" sz="3600" b="1" dirty="0">
                <a:solidFill>
                  <a:srgbClr val="92D050"/>
                </a:solidFill>
              </a:rPr>
              <a:t>i</a:t>
            </a:r>
            <a:r>
              <a:rPr lang="en-US" sz="3600" b="1" dirty="0" smtClean="0">
                <a:solidFill>
                  <a:srgbClr val="92D050"/>
                </a:solidFill>
              </a:rPr>
              <a:t>ssues identified</a:t>
            </a:r>
            <a:endParaRPr lang="en-US" sz="3600" b="1" dirty="0">
              <a:solidFill>
                <a:srgbClr val="92D050"/>
              </a:solidFill>
            </a:endParaRPr>
          </a:p>
        </p:txBody>
      </p:sp>
      <p:sp>
        <p:nvSpPr>
          <p:cNvPr id="3" name="Slide Number Placeholder 2"/>
          <p:cNvSpPr>
            <a:spLocks noGrp="1"/>
          </p:cNvSpPr>
          <p:nvPr>
            <p:ph type="sldNum" sz="quarter" idx="12"/>
          </p:nvPr>
        </p:nvSpPr>
        <p:spPr/>
        <p:txBody>
          <a:bodyPr/>
          <a:lstStyle/>
          <a:p>
            <a:fld id="{E265A0C7-01B3-47E9-91EE-F3C2E5946D14}" type="slidenum">
              <a:rPr lang="en-GB" smtClean="0"/>
              <a:pPr/>
              <a:t>16</a:t>
            </a:fld>
            <a:endParaRPr lang="en-GB"/>
          </a:p>
        </p:txBody>
      </p:sp>
      <p:sp>
        <p:nvSpPr>
          <p:cNvPr id="4" name="Rectangle 3"/>
          <p:cNvSpPr/>
          <p:nvPr/>
        </p:nvSpPr>
        <p:spPr>
          <a:xfrm>
            <a:off x="1175658" y="1683657"/>
            <a:ext cx="7024913" cy="4524315"/>
          </a:xfrm>
          <a:prstGeom prst="rect">
            <a:avLst/>
          </a:prstGeom>
          <a:noFill/>
        </p:spPr>
        <p:txBody>
          <a:bodyPr wrap="square">
            <a:spAutoFit/>
          </a:bodyPr>
          <a:lstStyle/>
          <a:p>
            <a:pPr eaLnBrk="1" hangingPunct="1">
              <a:buClr>
                <a:schemeClr val="accent2"/>
              </a:buClr>
            </a:pPr>
            <a:endParaRPr lang="en-GB" dirty="0"/>
          </a:p>
          <a:p>
            <a:pPr eaLnBrk="1" hangingPunct="1">
              <a:buClr>
                <a:schemeClr val="accent2"/>
              </a:buClr>
              <a:buFont typeface="Wingdings" pitchFamily="2" charset="2"/>
              <a:buChar char="Ø"/>
            </a:pPr>
            <a:r>
              <a:rPr lang="en-GB" dirty="0" smtClean="0"/>
              <a:t>Different start date than the GA – costs shall be incurred during the respective reporting period as defined by the GA to be eligible.</a:t>
            </a:r>
          </a:p>
          <a:p>
            <a:pPr eaLnBrk="1" hangingPunct="1">
              <a:buClr>
                <a:schemeClr val="accent2"/>
              </a:buClr>
              <a:buFont typeface="Wingdings" pitchFamily="2" charset="2"/>
              <a:buChar char="Ø"/>
            </a:pPr>
            <a:endParaRPr lang="en-GB" dirty="0" smtClean="0"/>
          </a:p>
          <a:p>
            <a:pPr eaLnBrk="1" hangingPunct="1">
              <a:buClr>
                <a:schemeClr val="accent2"/>
              </a:buClr>
              <a:buFont typeface="Wingdings" pitchFamily="2" charset="2"/>
              <a:buChar char="Ø"/>
            </a:pPr>
            <a:r>
              <a:rPr lang="en-GB" dirty="0" smtClean="0"/>
              <a:t>Different reporting period – 20 months instead of 18.</a:t>
            </a:r>
          </a:p>
          <a:p>
            <a:pPr eaLnBrk="1" hangingPunct="1">
              <a:buClr>
                <a:schemeClr val="accent2"/>
              </a:buClr>
              <a:buFont typeface="Wingdings" pitchFamily="2" charset="2"/>
              <a:buChar char="Ø"/>
            </a:pPr>
            <a:endParaRPr lang="en-GB" dirty="0"/>
          </a:p>
          <a:p>
            <a:pPr eaLnBrk="1" hangingPunct="1">
              <a:buClr>
                <a:schemeClr val="accent2"/>
              </a:buClr>
              <a:buFont typeface="Wingdings" pitchFamily="2" charset="2"/>
              <a:buChar char="Ø"/>
            </a:pPr>
            <a:r>
              <a:rPr lang="en-GB" dirty="0" smtClean="0"/>
              <a:t>Different treatment of the same costs – consultants to be treated as personnel, or sub-contracting (more in next slide….) – even become a full-rights beneficiary</a:t>
            </a:r>
          </a:p>
          <a:p>
            <a:pPr eaLnBrk="1" hangingPunct="1">
              <a:buClr>
                <a:schemeClr val="accent2"/>
              </a:buClr>
              <a:buFont typeface="Wingdings" pitchFamily="2" charset="2"/>
              <a:buChar char="Ø"/>
            </a:pPr>
            <a:endParaRPr lang="en-GB" dirty="0"/>
          </a:p>
          <a:p>
            <a:pPr eaLnBrk="1" hangingPunct="1">
              <a:buClr>
                <a:schemeClr val="accent2"/>
              </a:buClr>
              <a:buFont typeface="Wingdings" pitchFamily="2" charset="2"/>
              <a:buChar char="Ø"/>
            </a:pPr>
            <a:r>
              <a:rPr lang="en-GB" dirty="0" smtClean="0"/>
              <a:t>Wrong reporting under previous periods –  to be clarified &amp; an adjustments Form C to be prepared &amp; submitted.</a:t>
            </a:r>
          </a:p>
          <a:p>
            <a:pPr eaLnBrk="1" hangingPunct="1">
              <a:buClr>
                <a:schemeClr val="accent2"/>
              </a:buClr>
              <a:buFont typeface="Wingdings" pitchFamily="2" charset="2"/>
              <a:buChar char="Ø"/>
            </a:pPr>
            <a:endParaRPr lang="en-GB" dirty="0"/>
          </a:p>
          <a:p>
            <a:pPr eaLnBrk="1" hangingPunct="1">
              <a:buClr>
                <a:schemeClr val="accent2"/>
              </a:buClr>
              <a:buFont typeface="Wingdings" pitchFamily="2" charset="2"/>
              <a:buChar char="Ø"/>
            </a:pPr>
            <a:r>
              <a:rPr lang="en-GB" dirty="0" smtClean="0"/>
              <a:t> Indirect costs reported at exactly 20% of direct costs in cases of Actual ICM –  questioned and corrected as needed.</a:t>
            </a:r>
          </a:p>
          <a:p>
            <a:pPr eaLnBrk="1" hangingPunct="1">
              <a:buClr>
                <a:schemeClr val="accent2"/>
              </a:buClr>
            </a:pP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229" y="188686"/>
            <a:ext cx="7765142" cy="1228952"/>
          </a:xfrm>
        </p:spPr>
        <p:txBody>
          <a:bodyPr/>
          <a:lstStyle/>
          <a:p>
            <a:r>
              <a:rPr lang="en-US" sz="3600" dirty="0" smtClean="0">
                <a:solidFill>
                  <a:srgbClr val="92D050"/>
                </a:solidFill>
              </a:rPr>
              <a:t> </a:t>
            </a:r>
            <a:r>
              <a:rPr lang="en-US" sz="3600" b="1" dirty="0" smtClean="0">
                <a:solidFill>
                  <a:srgbClr val="92D050"/>
                </a:solidFill>
              </a:rPr>
              <a:t>Consultants  </a:t>
            </a:r>
            <a:br>
              <a:rPr lang="en-US" sz="3600" b="1" dirty="0" smtClean="0">
                <a:solidFill>
                  <a:srgbClr val="92D050"/>
                </a:solidFill>
              </a:rPr>
            </a:br>
            <a:r>
              <a:rPr lang="en-US" sz="3600" b="1" dirty="0" smtClean="0">
                <a:solidFill>
                  <a:srgbClr val="92D050"/>
                </a:solidFill>
              </a:rPr>
              <a:t>- personnel or sub-contract</a:t>
            </a:r>
            <a:endParaRPr lang="en-US" sz="3600" b="1" dirty="0">
              <a:solidFill>
                <a:srgbClr val="92D050"/>
              </a:solidFill>
            </a:endParaRPr>
          </a:p>
        </p:txBody>
      </p:sp>
      <p:sp>
        <p:nvSpPr>
          <p:cNvPr id="7" name="Content Placeholder 6"/>
          <p:cNvSpPr>
            <a:spLocks noGrp="1"/>
          </p:cNvSpPr>
          <p:nvPr>
            <p:ph sz="half" idx="1"/>
          </p:nvPr>
        </p:nvSpPr>
        <p:spPr>
          <a:xfrm>
            <a:off x="468085" y="1417638"/>
            <a:ext cx="4161971" cy="5070248"/>
          </a:xfrm>
        </p:spPr>
        <p:txBody>
          <a:bodyPr/>
          <a:lstStyle/>
          <a:p>
            <a:pPr marL="0" indent="0">
              <a:buNone/>
            </a:pPr>
            <a:r>
              <a:rPr lang="en-GB" sz="1600" b="1" dirty="0" err="1">
                <a:solidFill>
                  <a:srgbClr val="FF0000"/>
                </a:solidFill>
              </a:rPr>
              <a:t>Pe</a:t>
            </a:r>
            <a:r>
              <a:rPr lang="en-US" sz="1600" b="1" dirty="0" err="1">
                <a:solidFill>
                  <a:srgbClr val="FF0000"/>
                </a:solidFill>
              </a:rPr>
              <a:t>rsonnel</a:t>
            </a:r>
            <a:r>
              <a:rPr lang="en-US" sz="1600" b="1" dirty="0">
                <a:solidFill>
                  <a:srgbClr val="FF0000"/>
                </a:solidFill>
              </a:rPr>
              <a:t> costs </a:t>
            </a:r>
            <a:r>
              <a:rPr lang="en-US" sz="1600" dirty="0"/>
              <a:t>regardless </a:t>
            </a:r>
            <a:r>
              <a:rPr lang="en-US" sz="1600" dirty="0" smtClean="0"/>
              <a:t>if </a:t>
            </a:r>
            <a:r>
              <a:rPr lang="en-US" sz="1600" dirty="0"/>
              <a:t>self-employed or employed by a third party, if the following </a:t>
            </a:r>
            <a:r>
              <a:rPr lang="en-US" sz="1600" b="1" u="sng" dirty="0"/>
              <a:t>cumulative</a:t>
            </a:r>
            <a:r>
              <a:rPr lang="en-US" sz="1600" u="sng" dirty="0"/>
              <a:t> criteria are </a:t>
            </a:r>
            <a:r>
              <a:rPr lang="en-US" sz="1600" u="sng" dirty="0" smtClean="0"/>
              <a:t>fulfilled</a:t>
            </a:r>
          </a:p>
          <a:p>
            <a:pPr lvl="0">
              <a:buClr>
                <a:schemeClr val="accent2"/>
              </a:buClr>
              <a:buFont typeface="Wingdings" pitchFamily="2" charset="2"/>
              <a:buChar char="Ø"/>
            </a:pPr>
            <a:r>
              <a:rPr lang="en-US" sz="1600" dirty="0" smtClean="0"/>
              <a:t>Beneficiary has a </a:t>
            </a:r>
            <a:r>
              <a:rPr lang="en-US" sz="1600" dirty="0"/>
              <a:t>contract  with </a:t>
            </a:r>
            <a:r>
              <a:rPr lang="en-US" sz="1600" dirty="0" smtClean="0"/>
              <a:t>s.o. </a:t>
            </a:r>
            <a:r>
              <a:rPr lang="en-US" sz="1600" dirty="0"/>
              <a:t>to work  on tasks under the FCH </a:t>
            </a:r>
            <a:r>
              <a:rPr lang="en-US" sz="1600" dirty="0" smtClean="0"/>
              <a:t>project;</a:t>
            </a:r>
          </a:p>
          <a:p>
            <a:pPr lvl="0">
              <a:buClr>
                <a:schemeClr val="accent2"/>
              </a:buClr>
              <a:buFont typeface="Wingdings" pitchFamily="2" charset="2"/>
              <a:buChar char="Ø"/>
            </a:pPr>
            <a:r>
              <a:rPr lang="en-US" sz="1600" dirty="0" err="1" smtClean="0"/>
              <a:t>He/She</a:t>
            </a:r>
            <a:r>
              <a:rPr lang="en-US" sz="1600" dirty="0" smtClean="0"/>
              <a:t> m</a:t>
            </a:r>
            <a:r>
              <a:rPr lang="en-GB" sz="1600" dirty="0" err="1" smtClean="0"/>
              <a:t>ust</a:t>
            </a:r>
            <a:r>
              <a:rPr lang="en-GB" sz="1600" dirty="0" smtClean="0"/>
              <a:t> </a:t>
            </a:r>
            <a:r>
              <a:rPr lang="en-GB" sz="1600" dirty="0"/>
              <a:t>work under </a:t>
            </a:r>
            <a:r>
              <a:rPr lang="en-GB" sz="1600" dirty="0" smtClean="0"/>
              <a:t>instructions &amp; at the premises of </a:t>
            </a:r>
            <a:r>
              <a:rPr lang="en-GB" sz="1600" dirty="0"/>
              <a:t>the </a:t>
            </a:r>
            <a:r>
              <a:rPr lang="en-GB" sz="1600" dirty="0" smtClean="0"/>
              <a:t>Beneficiary </a:t>
            </a:r>
            <a:endParaRPr lang="en-GB" sz="1600" dirty="0"/>
          </a:p>
          <a:p>
            <a:pPr lvl="0">
              <a:buClr>
                <a:schemeClr val="accent2"/>
              </a:buClr>
              <a:buFont typeface="Wingdings" pitchFamily="2" charset="2"/>
              <a:buChar char="Ø"/>
            </a:pPr>
            <a:r>
              <a:rPr lang="en-GB" sz="1600" dirty="0"/>
              <a:t>The result of the work belongs to the </a:t>
            </a:r>
            <a:r>
              <a:rPr lang="en-GB" sz="1600" dirty="0" smtClean="0"/>
              <a:t>Beneficiary </a:t>
            </a:r>
            <a:r>
              <a:rPr lang="en-GB" sz="1600" dirty="0"/>
              <a:t>(Article </a:t>
            </a:r>
            <a:r>
              <a:rPr lang="en-GB" sz="1600" dirty="0" smtClean="0"/>
              <a:t>II.26 of FCH GA)</a:t>
            </a:r>
          </a:p>
          <a:p>
            <a:pPr lvl="0">
              <a:buClr>
                <a:schemeClr val="accent2"/>
              </a:buClr>
              <a:buFont typeface="Wingdings" pitchFamily="2" charset="2"/>
              <a:buChar char="Ø"/>
            </a:pPr>
            <a:r>
              <a:rPr lang="en-GB" sz="1600" dirty="0" smtClean="0"/>
              <a:t>Costs </a:t>
            </a:r>
            <a:r>
              <a:rPr lang="en-GB" sz="1600" dirty="0"/>
              <a:t>of employing the consultant are not significantly different </a:t>
            </a:r>
            <a:r>
              <a:rPr lang="en-GB" sz="1600" dirty="0" smtClean="0"/>
              <a:t>from a staffer.</a:t>
            </a:r>
          </a:p>
          <a:p>
            <a:pPr lvl="0">
              <a:buClr>
                <a:schemeClr val="accent2"/>
              </a:buClr>
              <a:buFont typeface="Wingdings" pitchFamily="2" charset="2"/>
              <a:buChar char="Ø"/>
            </a:pPr>
            <a:r>
              <a:rPr lang="en-GB" sz="1600" dirty="0" smtClean="0"/>
              <a:t>Remuneration </a:t>
            </a:r>
            <a:r>
              <a:rPr lang="en-GB" sz="1600" dirty="0"/>
              <a:t>is based on working hours rather than on the delivering of specific outputs/products and should be recorded in the accounts </a:t>
            </a:r>
            <a:r>
              <a:rPr lang="en-GB" sz="1600" dirty="0" smtClean="0"/>
              <a:t>of Beneficiary.</a:t>
            </a:r>
          </a:p>
          <a:p>
            <a:pPr lvl="0">
              <a:buClr>
                <a:schemeClr val="accent2"/>
              </a:buClr>
              <a:buFont typeface="Wingdings" pitchFamily="2" charset="2"/>
              <a:buChar char="Ø"/>
            </a:pPr>
            <a:r>
              <a:rPr lang="en-GB" sz="1600" dirty="0"/>
              <a:t>Travel and subsistence costs </a:t>
            </a:r>
            <a:r>
              <a:rPr lang="en-GB" sz="1600" dirty="0" smtClean="0"/>
              <a:t> of consultant to be paid directly by beneficiary to be eligible</a:t>
            </a:r>
          </a:p>
          <a:p>
            <a:pPr lvl="0">
              <a:buClr>
                <a:schemeClr val="accent2"/>
              </a:buClr>
              <a:buFont typeface="Wingdings" pitchFamily="2" charset="2"/>
              <a:buChar char="Ø"/>
            </a:pPr>
            <a:endParaRPr lang="en-GB" sz="1600" dirty="0" smtClean="0"/>
          </a:p>
          <a:p>
            <a:pPr lvl="0">
              <a:buClr>
                <a:schemeClr val="accent2"/>
              </a:buClr>
              <a:buFont typeface="Wingdings" pitchFamily="2" charset="2"/>
              <a:buChar char="Ø"/>
            </a:pPr>
            <a:endParaRPr lang="en-GB" sz="1600" dirty="0"/>
          </a:p>
          <a:p>
            <a:pPr lvl="0">
              <a:buClr>
                <a:schemeClr val="accent2"/>
              </a:buClr>
              <a:buFont typeface="Wingdings" pitchFamily="2" charset="2"/>
              <a:buChar char="Ø"/>
            </a:pPr>
            <a:endParaRPr lang="en-GB" sz="1600" dirty="0"/>
          </a:p>
          <a:p>
            <a:pPr marL="0" indent="0">
              <a:buNone/>
            </a:pPr>
            <a:endParaRPr lang="en-GB" sz="1600" dirty="0"/>
          </a:p>
        </p:txBody>
      </p:sp>
      <p:sp>
        <p:nvSpPr>
          <p:cNvPr id="9" name="Content Placeholder 8"/>
          <p:cNvSpPr>
            <a:spLocks noGrp="1"/>
          </p:cNvSpPr>
          <p:nvPr>
            <p:ph sz="half" idx="2"/>
          </p:nvPr>
        </p:nvSpPr>
        <p:spPr>
          <a:xfrm>
            <a:off x="4648199" y="1814286"/>
            <a:ext cx="4249057" cy="4311877"/>
          </a:xfrm>
        </p:spPr>
        <p:txBody>
          <a:bodyPr/>
          <a:lstStyle/>
          <a:p>
            <a:pPr marL="0" indent="0">
              <a:buNone/>
            </a:pPr>
            <a:r>
              <a:rPr lang="en-US" sz="1800" b="1" dirty="0" smtClean="0">
                <a:solidFill>
                  <a:srgbClr val="FF0000"/>
                </a:solidFill>
              </a:rPr>
              <a:t>Subcontract </a:t>
            </a:r>
            <a:r>
              <a:rPr lang="en-US" sz="1600" dirty="0" smtClean="0"/>
              <a:t> if  hiring consultants to </a:t>
            </a:r>
            <a:r>
              <a:rPr lang="en-US" sz="1600" dirty="0"/>
              <a:t>perform part of the work </a:t>
            </a:r>
            <a:r>
              <a:rPr lang="en-US" sz="1600" dirty="0" smtClean="0"/>
              <a:t>&amp; </a:t>
            </a:r>
            <a:r>
              <a:rPr lang="en-US" sz="1600" dirty="0"/>
              <a:t>the conditions </a:t>
            </a:r>
            <a:r>
              <a:rPr lang="en-US" sz="1600" dirty="0" smtClean="0"/>
              <a:t>of Art. </a:t>
            </a:r>
            <a:r>
              <a:rPr lang="en-US" sz="1600" dirty="0"/>
              <a:t>II.7 of FCH JU GA </a:t>
            </a:r>
            <a:r>
              <a:rPr lang="en-US" sz="1600" dirty="0" smtClean="0"/>
              <a:t>are fulfilled:</a:t>
            </a:r>
          </a:p>
          <a:p>
            <a:pPr>
              <a:buFont typeface="Wingdings" pitchFamily="2" charset="2"/>
              <a:buChar char="Ø"/>
            </a:pPr>
            <a:r>
              <a:rPr lang="en-US" sz="1600" dirty="0" smtClean="0"/>
              <a:t>Sub-contracting agreement based on business conditions w/ profit included</a:t>
            </a:r>
          </a:p>
          <a:p>
            <a:pPr>
              <a:buFont typeface="Wingdings" pitchFamily="2" charset="2"/>
              <a:buChar char="Ø"/>
            </a:pPr>
            <a:r>
              <a:rPr lang="en-US" sz="1600" dirty="0" smtClean="0"/>
              <a:t>Sub-contractors do not have any IPR or ownership rights on the deliverables</a:t>
            </a:r>
          </a:p>
          <a:p>
            <a:pPr>
              <a:buFont typeface="Wingdings" pitchFamily="2" charset="2"/>
              <a:buChar char="Ø"/>
            </a:pPr>
            <a:r>
              <a:rPr lang="en-US" sz="1600" dirty="0" smtClean="0"/>
              <a:t>Do </a:t>
            </a:r>
            <a:r>
              <a:rPr lang="en-US" sz="1600" dirty="0"/>
              <a:t>not usually work on the premises of the beneficiary and is not under the  direct instruction /hierarchical supervision by Beneficiary</a:t>
            </a:r>
            <a:endParaRPr lang="en-US" sz="1600" dirty="0" smtClean="0"/>
          </a:p>
          <a:p>
            <a:pPr>
              <a:buFont typeface="Wingdings" pitchFamily="2" charset="2"/>
              <a:buChar char="Ø"/>
            </a:pPr>
            <a:r>
              <a:rPr lang="en-US" sz="1600" dirty="0" smtClean="0"/>
              <a:t>Remuneration </a:t>
            </a:r>
            <a:r>
              <a:rPr lang="en-US" sz="1600" dirty="0"/>
              <a:t>based on the delivering of specific outputs/products rather than on working hours </a:t>
            </a:r>
            <a:endParaRPr lang="en-US" sz="1600" dirty="0" smtClean="0"/>
          </a:p>
          <a:p>
            <a:pPr>
              <a:buFont typeface="Wingdings" pitchFamily="2" charset="2"/>
              <a:buChar char="Ø"/>
            </a:pPr>
            <a:r>
              <a:rPr lang="en-US" sz="1600" dirty="0" smtClean="0"/>
              <a:t>Sub-contracting between beneficiaries of the GA is not allowed.</a:t>
            </a:r>
            <a:endParaRPr lang="en-US" sz="1600" dirty="0"/>
          </a:p>
          <a:p>
            <a:pPr>
              <a:buFont typeface="Wingdings" pitchFamily="2" charset="2"/>
              <a:buChar char="Ø"/>
            </a:pPr>
            <a:endParaRPr lang="en-GB" sz="1600" dirty="0"/>
          </a:p>
        </p:txBody>
      </p:sp>
      <p:sp>
        <p:nvSpPr>
          <p:cNvPr id="3" name="Slide Number Placeholder 2"/>
          <p:cNvSpPr>
            <a:spLocks noGrp="1"/>
          </p:cNvSpPr>
          <p:nvPr>
            <p:ph type="sldNum" sz="quarter" idx="12"/>
          </p:nvPr>
        </p:nvSpPr>
        <p:spPr/>
        <p:txBody>
          <a:bodyPr/>
          <a:lstStyle/>
          <a:p>
            <a:fld id="{E265A0C7-01B3-47E9-91EE-F3C2E5946D14}" type="slidenum">
              <a:rPr lang="en-GB" smtClean="0"/>
              <a:pPr/>
              <a:t>17</a:t>
            </a:fld>
            <a:endParaRPr lang="en-GB"/>
          </a:p>
        </p:txBody>
      </p:sp>
    </p:spTree>
    <p:extLst>
      <p:ext uri="{BB962C8B-B14F-4D97-AF65-F5344CB8AC3E}">
        <p14:creationId xmlns:p14="http://schemas.microsoft.com/office/powerpoint/2010/main" val="691545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56" y="274638"/>
            <a:ext cx="5783943" cy="886505"/>
          </a:xfrm>
        </p:spPr>
        <p:txBody>
          <a:bodyPr/>
          <a:lstStyle/>
          <a:p>
            <a:r>
              <a:rPr lang="en-GB" sz="3600" b="1" dirty="0" smtClean="0">
                <a:solidFill>
                  <a:srgbClr val="92D050"/>
                </a:solidFill>
              </a:rPr>
              <a:t>Issues in CFS (Form D)</a:t>
            </a:r>
            <a:endParaRPr lang="en-GB" sz="3600" b="1" dirty="0">
              <a:solidFill>
                <a:srgbClr val="92D050"/>
              </a:solidFill>
            </a:endParaRPr>
          </a:p>
        </p:txBody>
      </p:sp>
      <p:sp>
        <p:nvSpPr>
          <p:cNvPr id="4" name="Content Placeholder 3"/>
          <p:cNvSpPr>
            <a:spLocks noGrp="1"/>
          </p:cNvSpPr>
          <p:nvPr>
            <p:ph idx="1"/>
          </p:nvPr>
        </p:nvSpPr>
        <p:spPr>
          <a:xfrm>
            <a:off x="457200" y="1600200"/>
            <a:ext cx="8469086" cy="4525963"/>
          </a:xfrm>
        </p:spPr>
        <p:txBody>
          <a:bodyPr/>
          <a:lstStyle/>
          <a:p>
            <a:pPr marL="0" indent="0">
              <a:buNone/>
            </a:pPr>
            <a:endParaRPr lang="en-GB" sz="1800" dirty="0" smtClean="0"/>
          </a:p>
          <a:p>
            <a:pPr algn="just">
              <a:buFont typeface="Wingdings" pitchFamily="2" charset="2"/>
              <a:buChar char="Ø"/>
            </a:pPr>
            <a:r>
              <a:rPr lang="en-GB" sz="1800" dirty="0" smtClean="0"/>
              <a:t>Wrong Format – Form E (on methodology) instead of Form D ---- Pls NOTE the revised format since June 2012</a:t>
            </a:r>
          </a:p>
          <a:p>
            <a:pPr algn="just">
              <a:buFont typeface="Wingdings" pitchFamily="2" charset="2"/>
              <a:buChar char="Ø"/>
            </a:pPr>
            <a:r>
              <a:rPr lang="en-GB" sz="1800" dirty="0" smtClean="0"/>
              <a:t>Prevailing error - Incomplete CFS  (do not include the 3 required  parts)-  the counter-signed </a:t>
            </a:r>
            <a:r>
              <a:rPr lang="en-GB" sz="1800" dirty="0" err="1" smtClean="0"/>
              <a:t>ToR</a:t>
            </a:r>
            <a:r>
              <a:rPr lang="en-GB" sz="1800" dirty="0" smtClean="0"/>
              <a:t>, the Independent Report on factual Findings, the table of procedures –.</a:t>
            </a:r>
          </a:p>
          <a:p>
            <a:pPr algn="just">
              <a:buFont typeface="Wingdings" pitchFamily="2" charset="2"/>
              <a:buChar char="Ø"/>
            </a:pPr>
            <a:r>
              <a:rPr lang="en-GB" sz="1800" dirty="0" smtClean="0"/>
              <a:t>Not counter - signed by Beneficiary and Auditor</a:t>
            </a:r>
          </a:p>
          <a:p>
            <a:pPr algn="just">
              <a:buFont typeface="Wingdings" pitchFamily="2" charset="2"/>
              <a:buChar char="Ø"/>
            </a:pPr>
            <a:r>
              <a:rPr lang="en-GB" sz="1800" dirty="0" smtClean="0"/>
              <a:t>Difference in wording / format / language.</a:t>
            </a:r>
          </a:p>
          <a:p>
            <a:pPr algn="just">
              <a:buFont typeface="Wingdings" pitchFamily="2" charset="2"/>
              <a:buChar char="Ø"/>
            </a:pPr>
            <a:r>
              <a:rPr lang="en-GB" sz="1800" dirty="0" smtClean="0"/>
              <a:t>Audit Procedures for Indirect costs NOT clearly specified</a:t>
            </a:r>
          </a:p>
          <a:p>
            <a:pPr algn="just">
              <a:buFont typeface="Wingdings" pitchFamily="2" charset="2"/>
              <a:buChar char="Ø"/>
            </a:pPr>
            <a:r>
              <a:rPr lang="en-GB" sz="1800" dirty="0" smtClean="0"/>
              <a:t>Discrepancies between costs declared  by beneficiary &amp; certified by Auditor, receipts declared and certified,  interest reported &amp; declared – </a:t>
            </a:r>
          </a:p>
          <a:p>
            <a:pPr algn="just">
              <a:buFont typeface="Wingdings" pitchFamily="2" charset="2"/>
              <a:buChar char="Ø"/>
            </a:pPr>
            <a:r>
              <a:rPr lang="en-GB" sz="1800" dirty="0" smtClean="0"/>
              <a:t>Exceptions reported not further investigated re: prior periods/ audits</a:t>
            </a:r>
          </a:p>
          <a:p>
            <a:pPr algn="just">
              <a:buFont typeface="Wingdings" pitchFamily="2" charset="2"/>
              <a:buChar char="Ø"/>
            </a:pPr>
            <a:r>
              <a:rPr lang="en-GB" sz="1800" dirty="0" smtClean="0"/>
              <a:t>-   VAT and taxes identifies but not quantified</a:t>
            </a:r>
          </a:p>
          <a:p>
            <a:pPr algn="just">
              <a:buFont typeface="Wingdings" pitchFamily="2" charset="2"/>
              <a:buChar char="Ø"/>
            </a:pPr>
            <a:r>
              <a:rPr lang="en-GB" sz="1800" dirty="0" smtClean="0"/>
              <a:t>-   costs not substantiated ( personnel without timesheets – but not quantified)</a:t>
            </a:r>
          </a:p>
          <a:p>
            <a:pPr>
              <a:buFont typeface="Wingdings" pitchFamily="2" charset="2"/>
              <a:buChar char="Ø"/>
            </a:pPr>
            <a:endParaRPr lang="en-GB" sz="1800" dirty="0"/>
          </a:p>
        </p:txBody>
      </p:sp>
      <p:sp>
        <p:nvSpPr>
          <p:cNvPr id="3" name="Slide Number Placeholder 2"/>
          <p:cNvSpPr>
            <a:spLocks noGrp="1"/>
          </p:cNvSpPr>
          <p:nvPr>
            <p:ph type="sldNum" sz="quarter" idx="12"/>
          </p:nvPr>
        </p:nvSpPr>
        <p:spPr/>
        <p:txBody>
          <a:bodyPr/>
          <a:lstStyle/>
          <a:p>
            <a:fld id="{E265A0C7-01B3-47E9-91EE-F3C2E5946D14}" type="slidenum">
              <a:rPr lang="en-GB" smtClean="0"/>
              <a:pPr/>
              <a:t>18</a:t>
            </a:fld>
            <a:endParaRPr lang="en-GB"/>
          </a:p>
        </p:txBody>
      </p:sp>
    </p:spTree>
    <p:extLst>
      <p:ext uri="{BB962C8B-B14F-4D97-AF65-F5344CB8AC3E}">
        <p14:creationId xmlns:p14="http://schemas.microsoft.com/office/powerpoint/2010/main" val="382207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requean\AppData\Local\Microsoft\Windows\Temporary Internet Files\Content.IE5\PN37ILQ6\MC900292594[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555" y="5838940"/>
            <a:ext cx="412279" cy="5139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59314" y="47252"/>
            <a:ext cx="6365368" cy="747338"/>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defTabSz="457200"/>
            <a:r>
              <a:rPr lang="en-GB" sz="4300" b="1" kern="1200" dirty="0" smtClean="0">
                <a:solidFill>
                  <a:srgbClr val="92D050"/>
                </a:solidFill>
              </a:rPr>
              <a:t>Form C</a:t>
            </a:r>
            <a:endParaRPr lang="en-GB" sz="4300" b="1" kern="1200" dirty="0">
              <a:solidFill>
                <a:srgbClr val="92D05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66" y="794590"/>
            <a:ext cx="3639454" cy="585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59086" y="5486400"/>
            <a:ext cx="4404232" cy="830997"/>
          </a:xfrm>
          <a:prstGeom prst="rect">
            <a:avLst/>
          </a:prstGeom>
          <a:noFill/>
        </p:spPr>
        <p:txBody>
          <a:bodyPr wrap="square" rtlCol="0">
            <a:spAutoFit/>
          </a:bodyPr>
          <a:lstStyle/>
          <a:p>
            <a:r>
              <a:rPr lang="en-GB" sz="1200" dirty="0" smtClean="0"/>
              <a:t>Information on how to access to the Participant Portal and use the financial reporting tool:</a:t>
            </a:r>
          </a:p>
          <a:p>
            <a:r>
              <a:rPr lang="en-GB" sz="1200" dirty="0" smtClean="0">
                <a:hlinkClick r:id="rId4"/>
              </a:rPr>
              <a:t>http://ec.europa.eu/research/participants/portal/ShowDoc/Participant+Portal/portal_content/help/use_of_resources.pdf</a:t>
            </a:r>
            <a:endParaRPr lang="en-GB" sz="1200" dirty="0"/>
          </a:p>
        </p:txBody>
      </p:sp>
      <p:sp>
        <p:nvSpPr>
          <p:cNvPr id="12" name="TextBox 11"/>
          <p:cNvSpPr txBox="1"/>
          <p:nvPr/>
        </p:nvSpPr>
        <p:spPr>
          <a:xfrm>
            <a:off x="3800820" y="2225407"/>
            <a:ext cx="5262499" cy="3108543"/>
          </a:xfrm>
          <a:prstGeom prst="rect">
            <a:avLst/>
          </a:prstGeom>
          <a:noFill/>
        </p:spPr>
        <p:txBody>
          <a:bodyPr wrap="square" rtlCol="0">
            <a:spAutoFit/>
          </a:bodyPr>
          <a:lstStyle/>
          <a:p>
            <a:pPr marL="171450" indent="-171450">
              <a:buFont typeface="Arial" pitchFamily="34" charset="0"/>
              <a:buChar char="•"/>
            </a:pPr>
            <a:r>
              <a:rPr lang="en-GB" sz="1400" dirty="0" smtClean="0"/>
              <a:t>The tool used to report/declare costs incurred and to claim the requested  FCH JU contribution</a:t>
            </a:r>
          </a:p>
          <a:p>
            <a:pPr marL="171450" indent="-171450">
              <a:buFont typeface="Arial" pitchFamily="34" charset="0"/>
              <a:buChar char="•"/>
            </a:pPr>
            <a:endParaRPr lang="en-GB" sz="1400" dirty="0" smtClean="0"/>
          </a:p>
          <a:p>
            <a:pPr marL="171450" indent="-171450">
              <a:buFont typeface="Arial" pitchFamily="34" charset="0"/>
              <a:buChar char="•"/>
            </a:pPr>
            <a:r>
              <a:rPr lang="en-GB" sz="1400" dirty="0" smtClean="0"/>
              <a:t>1 per participant &amp;  per reporting period</a:t>
            </a:r>
          </a:p>
          <a:p>
            <a:pPr marL="171450" indent="-171450">
              <a:buFont typeface="Arial" pitchFamily="34" charset="0"/>
              <a:buChar char="•"/>
            </a:pPr>
            <a:endParaRPr lang="en-GB" sz="1400" dirty="0" smtClean="0"/>
          </a:p>
          <a:p>
            <a:pPr marL="171450" indent="-171450">
              <a:buFont typeface="Arial" pitchFamily="34" charset="0"/>
              <a:buChar char="•"/>
            </a:pPr>
            <a:r>
              <a:rPr lang="en-GB" sz="1400" dirty="0" smtClean="0"/>
              <a:t>Filled in by each participant &amp; submitted electronically via the Participant Portal/Force and as signed  paper to the coordinator </a:t>
            </a:r>
          </a:p>
          <a:p>
            <a:pPr marL="171450" indent="-171450">
              <a:buFont typeface="Arial" pitchFamily="34" charset="0"/>
              <a:buChar char="•"/>
            </a:pPr>
            <a:endParaRPr lang="en-GB" sz="1400" dirty="0" smtClean="0"/>
          </a:p>
          <a:p>
            <a:pPr marL="171450" lvl="0" indent="-171450">
              <a:buFont typeface="Arial" pitchFamily="34" charset="0"/>
              <a:buChar char="•"/>
            </a:pPr>
            <a:r>
              <a:rPr lang="es-ES" sz="1400" dirty="0" smtClean="0"/>
              <a:t>Pre-</a:t>
            </a:r>
            <a:r>
              <a:rPr lang="es-ES" sz="1400" dirty="0" err="1" smtClean="0"/>
              <a:t>populated</a:t>
            </a:r>
            <a:r>
              <a:rPr lang="es-ES" sz="1400" dirty="0" smtClean="0"/>
              <a:t> </a:t>
            </a:r>
            <a:r>
              <a:rPr lang="es-ES" sz="1400" dirty="0" err="1" smtClean="0"/>
              <a:t>with</a:t>
            </a:r>
            <a:r>
              <a:rPr lang="es-ES" sz="1400" dirty="0" smtClean="0"/>
              <a:t> </a:t>
            </a:r>
            <a:r>
              <a:rPr lang="es-ES" sz="1400" dirty="0" err="1" smtClean="0"/>
              <a:t>reimbursement</a:t>
            </a:r>
            <a:r>
              <a:rPr lang="es-ES" sz="1400" dirty="0" smtClean="0"/>
              <a:t> </a:t>
            </a:r>
            <a:r>
              <a:rPr lang="es-ES" sz="1400" dirty="0" err="1" smtClean="0"/>
              <a:t>rate</a:t>
            </a:r>
            <a:r>
              <a:rPr lang="es-ES" sz="1400" dirty="0" smtClean="0"/>
              <a:t>, PIC, ICM per </a:t>
            </a:r>
            <a:r>
              <a:rPr lang="es-ES" sz="1400" dirty="0" err="1" smtClean="0"/>
              <a:t>entity</a:t>
            </a:r>
            <a:r>
              <a:rPr lang="es-ES" sz="1400" dirty="0" smtClean="0"/>
              <a:t> &amp; </a:t>
            </a:r>
            <a:r>
              <a:rPr lang="es-ES" sz="1400" dirty="0" err="1" smtClean="0"/>
              <a:t>linked</a:t>
            </a:r>
            <a:r>
              <a:rPr lang="es-ES" sz="1400" dirty="0" smtClean="0"/>
              <a:t> </a:t>
            </a:r>
            <a:r>
              <a:rPr lang="es-ES" sz="1400" dirty="0" err="1" smtClean="0"/>
              <a:t>to</a:t>
            </a:r>
            <a:r>
              <a:rPr lang="es-ES" sz="1400" dirty="0" smtClean="0"/>
              <a:t> </a:t>
            </a:r>
            <a:r>
              <a:rPr lang="es-ES" sz="1400" dirty="0" err="1" smtClean="0"/>
              <a:t>the</a:t>
            </a:r>
            <a:r>
              <a:rPr lang="es-ES" sz="1400" dirty="0" smtClean="0"/>
              <a:t> Use of </a:t>
            </a:r>
            <a:r>
              <a:rPr lang="es-ES" sz="1400" dirty="0" err="1" smtClean="0"/>
              <a:t>Resources</a:t>
            </a:r>
            <a:r>
              <a:rPr lang="es-ES" sz="1400" dirty="0" smtClean="0"/>
              <a:t> </a:t>
            </a:r>
            <a:r>
              <a:rPr lang="es-ES" sz="1400" dirty="0" err="1" smtClean="0"/>
              <a:t>section</a:t>
            </a:r>
            <a:endParaRPr lang="en-US" sz="1400" dirty="0" smtClean="0"/>
          </a:p>
          <a:p>
            <a:pPr marL="171450" indent="-171450">
              <a:buFont typeface="Arial" pitchFamily="34" charset="0"/>
              <a:buChar char="•"/>
            </a:pPr>
            <a:endParaRPr lang="en-GB" sz="1400" dirty="0" smtClean="0"/>
          </a:p>
          <a:p>
            <a:pPr marL="171450" indent="-171450">
              <a:buFont typeface="Arial" pitchFamily="34" charset="0"/>
              <a:buChar char="•"/>
            </a:pPr>
            <a:r>
              <a:rPr lang="en-GB" sz="1400" dirty="0" smtClean="0"/>
              <a:t>Submitted both electronically and physically (signed originals) to the FCH JU by the coordinator</a:t>
            </a:r>
            <a:endParaRPr lang="en-GB" sz="1400" dirty="0"/>
          </a:p>
        </p:txBody>
      </p:sp>
      <p:sp>
        <p:nvSpPr>
          <p:cNvPr id="3" name="Slide Number Placeholder 2"/>
          <p:cNvSpPr>
            <a:spLocks noGrp="1"/>
          </p:cNvSpPr>
          <p:nvPr>
            <p:ph type="sldNum" sz="quarter" idx="12"/>
          </p:nvPr>
        </p:nvSpPr>
        <p:spPr/>
        <p:txBody>
          <a:bodyPr/>
          <a:lstStyle/>
          <a:p>
            <a:fld id="{3D9E6BFA-6285-4B5A-AE94-69B3F3239519}" type="slidenum">
              <a:rPr lang="en-GB" smtClean="0"/>
              <a:pPr/>
              <a:t>2</a:t>
            </a:fld>
            <a:endParaRPr lang="en-GB"/>
          </a:p>
        </p:txBody>
      </p:sp>
    </p:spTree>
    <p:extLst>
      <p:ext uri="{BB962C8B-B14F-4D97-AF65-F5344CB8AC3E}">
        <p14:creationId xmlns:p14="http://schemas.microsoft.com/office/powerpoint/2010/main" val="607018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257" y="47252"/>
            <a:ext cx="6423425" cy="1098502"/>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defTabSz="457200"/>
            <a:r>
              <a:rPr lang="en-GB" sz="4300" b="1" kern="1200" dirty="0" smtClean="0">
                <a:solidFill>
                  <a:srgbClr val="92D050"/>
                </a:solidFill>
              </a:rPr>
              <a:t>Form C cont’d</a:t>
            </a:r>
            <a:endParaRPr lang="en-GB" sz="4300" b="1" kern="1200" dirty="0">
              <a:solidFill>
                <a:srgbClr val="92D05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36" y="1436915"/>
            <a:ext cx="5773140" cy="431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Brace 2"/>
          <p:cNvSpPr/>
          <p:nvPr/>
        </p:nvSpPr>
        <p:spPr>
          <a:xfrm>
            <a:off x="5904978" y="2456757"/>
            <a:ext cx="125531" cy="1039905"/>
          </a:xfrm>
          <a:prstGeom prst="rightBrac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e 8"/>
          <p:cNvSpPr/>
          <p:nvPr/>
        </p:nvSpPr>
        <p:spPr>
          <a:xfrm>
            <a:off x="5904977" y="4209143"/>
            <a:ext cx="104574" cy="449944"/>
          </a:xfrm>
          <a:prstGeom prst="rightBrac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p:cNvSpPr txBox="1"/>
          <p:nvPr/>
        </p:nvSpPr>
        <p:spPr>
          <a:xfrm>
            <a:off x="6224531" y="2235199"/>
            <a:ext cx="2455012" cy="1477328"/>
          </a:xfrm>
          <a:prstGeom prst="rect">
            <a:avLst/>
          </a:prstGeom>
          <a:noFill/>
        </p:spPr>
        <p:txBody>
          <a:bodyPr wrap="square" rtlCol="0">
            <a:spAutoFit/>
          </a:bodyPr>
          <a:lstStyle/>
          <a:p>
            <a:r>
              <a:rPr lang="en-GB" sz="2000" dirty="0" smtClean="0">
                <a:solidFill>
                  <a:schemeClr val="accent1">
                    <a:lumMod val="25000"/>
                  </a:schemeClr>
                </a:solidFill>
              </a:rPr>
              <a:t>Pre-populated </a:t>
            </a:r>
            <a:r>
              <a:rPr lang="en-GB" sz="2000" dirty="0">
                <a:solidFill>
                  <a:schemeClr val="accent1">
                    <a:lumMod val="25000"/>
                  </a:schemeClr>
                </a:solidFill>
              </a:rPr>
              <a:t>fields </a:t>
            </a:r>
            <a:endParaRPr lang="en-GB" sz="2000" dirty="0" smtClean="0">
              <a:solidFill>
                <a:schemeClr val="accent1">
                  <a:lumMod val="25000"/>
                </a:schemeClr>
              </a:solidFill>
            </a:endParaRPr>
          </a:p>
          <a:p>
            <a:pPr marL="285750" indent="-285750">
              <a:buFont typeface="Arial" pitchFamily="34" charset="0"/>
              <a:buChar char="•"/>
            </a:pPr>
            <a:r>
              <a:rPr lang="en-GB" sz="1400" dirty="0" smtClean="0"/>
              <a:t>Data concerning the project, the participant  No, PIC, ICM &amp; the reporting period </a:t>
            </a:r>
            <a:r>
              <a:rPr lang="en-GB" sz="1400" dirty="0" smtClean="0">
                <a:solidFill>
                  <a:schemeClr val="accent6">
                    <a:lumMod val="75000"/>
                  </a:schemeClr>
                </a:solidFill>
              </a:rPr>
              <a:t> comes automatically</a:t>
            </a:r>
            <a:r>
              <a:rPr lang="es-ES" sz="1400" dirty="0" smtClean="0"/>
              <a:t>. </a:t>
            </a:r>
            <a:endParaRPr lang="en-GB" sz="1400" dirty="0"/>
          </a:p>
        </p:txBody>
      </p:sp>
      <p:sp>
        <p:nvSpPr>
          <p:cNvPr id="12" name="TextBox 11"/>
          <p:cNvSpPr txBox="1"/>
          <p:nvPr/>
        </p:nvSpPr>
        <p:spPr>
          <a:xfrm>
            <a:off x="6155253" y="3935506"/>
            <a:ext cx="3069430" cy="1692771"/>
          </a:xfrm>
          <a:prstGeom prst="rect">
            <a:avLst/>
          </a:prstGeom>
          <a:noFill/>
        </p:spPr>
        <p:txBody>
          <a:bodyPr wrap="square" rtlCol="0">
            <a:spAutoFit/>
          </a:bodyPr>
          <a:lstStyle/>
          <a:p>
            <a:r>
              <a:rPr lang="en-GB" sz="2000" dirty="0" smtClean="0">
                <a:solidFill>
                  <a:schemeClr val="accent1">
                    <a:lumMod val="25000"/>
                  </a:schemeClr>
                </a:solidFill>
              </a:rPr>
              <a:t>Fields to be completed </a:t>
            </a:r>
          </a:p>
          <a:p>
            <a:r>
              <a:rPr lang="en-GB" sz="1400" dirty="0" smtClean="0"/>
              <a:t>- Upon clicking on a {Direct Cost cell}, the USE OF RESOURCES  dialog box appears asking for details about the costs incurred (asking for WP, cost type and units, amount  &amp; explanation on the cost.)</a:t>
            </a:r>
            <a:endParaRPr lang="en-GB" sz="1400" dirty="0"/>
          </a:p>
        </p:txBody>
      </p:sp>
      <p:sp>
        <p:nvSpPr>
          <p:cNvPr id="4" name="Rounded Rectangle 3"/>
          <p:cNvSpPr/>
          <p:nvPr/>
        </p:nvSpPr>
        <p:spPr>
          <a:xfrm>
            <a:off x="4908237" y="5237689"/>
            <a:ext cx="1021839" cy="179294"/>
          </a:xfrm>
          <a:prstGeom prst="round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C:\Users\requean\AppData\Local\Microsoft\Windows\Temporary Internet Files\Content.IE5\PN37ILQ6\MC90043475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8875" y="5922555"/>
            <a:ext cx="345417" cy="3454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334291" y="5941374"/>
            <a:ext cx="4461365" cy="800219"/>
          </a:xfrm>
          <a:prstGeom prst="rect">
            <a:avLst/>
          </a:prstGeom>
          <a:noFill/>
        </p:spPr>
        <p:txBody>
          <a:bodyPr wrap="square" rtlCol="0">
            <a:spAutoFit/>
          </a:bodyPr>
          <a:lstStyle/>
          <a:p>
            <a:r>
              <a:rPr lang="en-GB" b="1" dirty="0" smtClean="0">
                <a:solidFill>
                  <a:schemeClr val="accent1">
                    <a:lumMod val="25000"/>
                  </a:schemeClr>
                </a:solidFill>
              </a:rPr>
              <a:t>The REQUESTED FCH Contribution</a:t>
            </a:r>
            <a:r>
              <a:rPr lang="en-GB" sz="1400" dirty="0" smtClean="0"/>
              <a:t> comes automatically as the MAX allowable contribution  MODIFY as needed!!</a:t>
            </a:r>
            <a:endParaRPr lang="en-GB" sz="1400" dirty="0"/>
          </a:p>
        </p:txBody>
      </p:sp>
      <p:cxnSp>
        <p:nvCxnSpPr>
          <p:cNvPr id="13" name="Straight Arrow Connector 12"/>
          <p:cNvCxnSpPr>
            <a:stCxn id="4" idx="2"/>
            <a:endCxn id="15" idx="0"/>
          </p:cNvCxnSpPr>
          <p:nvPr/>
        </p:nvCxnSpPr>
        <p:spPr>
          <a:xfrm>
            <a:off x="5419157" y="5416983"/>
            <a:ext cx="1145817" cy="5243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D9E6BFA-6285-4B5A-AE94-69B3F3239519}" type="slidenum">
              <a:rPr lang="en-GB" smtClean="0"/>
              <a:pPr/>
              <a:t>3</a:t>
            </a:fld>
            <a:endParaRPr lang="en-GB" dirty="0"/>
          </a:p>
        </p:txBody>
      </p:sp>
    </p:spTree>
    <p:extLst>
      <p:ext uri="{BB962C8B-B14F-4D97-AF65-F5344CB8AC3E}">
        <p14:creationId xmlns:p14="http://schemas.microsoft.com/office/powerpoint/2010/main" val="3468054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886" y="0"/>
            <a:ext cx="7532914" cy="812801"/>
          </a:xfrm>
        </p:spPr>
        <p:txBody>
          <a:bodyPr/>
          <a:lstStyle/>
          <a:p>
            <a:r>
              <a:rPr lang="en-GB" sz="4300" b="1" dirty="0" smtClean="0">
                <a:solidFill>
                  <a:srgbClr val="92D050"/>
                </a:solidFill>
              </a:rPr>
              <a:t>Form</a:t>
            </a:r>
            <a:r>
              <a:rPr lang="en-GB" b="1" dirty="0" smtClean="0">
                <a:solidFill>
                  <a:srgbClr val="92D050"/>
                </a:solidFill>
              </a:rPr>
              <a:t> C /Use of Resources</a:t>
            </a:r>
            <a:endParaRPr lang="en-GB" b="1" dirty="0">
              <a:solidFill>
                <a:srgbClr val="92D050"/>
              </a:solidFill>
            </a:endParaRPr>
          </a:p>
        </p:txBody>
      </p:sp>
      <p:sp>
        <p:nvSpPr>
          <p:cNvPr id="4" name="Content Placeholder 3"/>
          <p:cNvSpPr>
            <a:spLocks noGrp="1"/>
          </p:cNvSpPr>
          <p:nvPr>
            <p:ph sz="half" idx="2"/>
          </p:nvPr>
        </p:nvSpPr>
        <p:spPr>
          <a:xfrm>
            <a:off x="6357257" y="1843314"/>
            <a:ext cx="2931887" cy="4401911"/>
          </a:xfrm>
        </p:spPr>
        <p:txBody>
          <a:bodyPr/>
          <a:lstStyle/>
          <a:p>
            <a:pPr marL="0" indent="0">
              <a:buNone/>
            </a:pPr>
            <a:r>
              <a:rPr lang="en-GB" sz="1600" b="1" dirty="0" smtClean="0">
                <a:solidFill>
                  <a:srgbClr val="FF0000"/>
                </a:solidFill>
              </a:rPr>
              <a:t>Pop-up </a:t>
            </a:r>
            <a:r>
              <a:rPr lang="en-GB" sz="1600" b="1" dirty="0">
                <a:solidFill>
                  <a:srgbClr val="FF0000"/>
                </a:solidFill>
              </a:rPr>
              <a:t>Screen </a:t>
            </a:r>
            <a:r>
              <a:rPr lang="en-GB" sz="1600" dirty="0"/>
              <a:t>– pls enter costs &amp; details as per  WP, unit of measure, equipment  and depreciation method, consumables, </a:t>
            </a:r>
            <a:r>
              <a:rPr lang="en-GB" sz="1600" dirty="0" smtClean="0"/>
              <a:t>travels…..</a:t>
            </a:r>
          </a:p>
          <a:p>
            <a:pPr marL="0" indent="0">
              <a:buNone/>
            </a:pPr>
            <a:r>
              <a:rPr lang="en-GB" sz="1600" b="1" dirty="0" smtClean="0">
                <a:solidFill>
                  <a:srgbClr val="FF0000"/>
                </a:solidFill>
              </a:rPr>
              <a:t>Pls provide detailed cost breakdown to </a:t>
            </a:r>
            <a:r>
              <a:rPr lang="en-GB" sz="1600" dirty="0" smtClean="0"/>
              <a:t>help FCH decide on acceptability of costs, save clarification delays, &amp; facilitate payment.</a:t>
            </a:r>
          </a:p>
          <a:p>
            <a:pPr marL="0" indent="0">
              <a:buNone/>
            </a:pPr>
            <a:r>
              <a:rPr lang="en-GB" sz="1600" b="1" dirty="0" smtClean="0">
                <a:solidFill>
                  <a:srgbClr val="FF0000"/>
                </a:solidFill>
              </a:rPr>
              <a:t>Transitional period </a:t>
            </a:r>
            <a:r>
              <a:rPr lang="en-GB" sz="1600" dirty="0" smtClean="0"/>
              <a:t>during which both SESAM narratives and FORCE pop-up screen can be used for USE of Resources reporting,  -“Convert”  Button available</a:t>
            </a:r>
          </a:p>
          <a:p>
            <a:pPr>
              <a:buFont typeface="Wingdings" pitchFamily="2" charset="2"/>
              <a:buChar char="q"/>
            </a:pPr>
            <a:endParaRPr lang="en-GB" sz="1600" dirty="0"/>
          </a:p>
        </p:txBody>
      </p:sp>
      <p:sp>
        <p:nvSpPr>
          <p:cNvPr id="5" name="Slide Number Placeholder 4"/>
          <p:cNvSpPr>
            <a:spLocks noGrp="1"/>
          </p:cNvSpPr>
          <p:nvPr>
            <p:ph type="sldNum" sz="quarter" idx="12"/>
          </p:nvPr>
        </p:nvSpPr>
        <p:spPr/>
        <p:txBody>
          <a:bodyPr/>
          <a:lstStyle/>
          <a:p>
            <a:fld id="{27FE003E-9C97-4C9E-9B61-A505DE35E73C}" type="slidenum">
              <a:rPr lang="en-GB" smtClean="0"/>
              <a:pPr/>
              <a:t>4</a:t>
            </a:fld>
            <a:endParaRPr lang="en-GB"/>
          </a:p>
        </p:txBody>
      </p:sp>
      <p:pic>
        <p:nvPicPr>
          <p:cNvPr id="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7086" y="1204687"/>
            <a:ext cx="6313718" cy="551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101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514" y="47252"/>
            <a:ext cx="6670168" cy="809091"/>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defTabSz="457200"/>
            <a:r>
              <a:rPr lang="en-GB" sz="3600" kern="1200" dirty="0" smtClean="0">
                <a:solidFill>
                  <a:srgbClr val="00B050"/>
                </a:solidFill>
              </a:rPr>
              <a:t> </a:t>
            </a:r>
            <a:r>
              <a:rPr lang="en-GB" sz="4300" b="1" kern="1200" dirty="0" smtClean="0">
                <a:solidFill>
                  <a:srgbClr val="92D050"/>
                </a:solidFill>
              </a:rPr>
              <a:t>Form C Formalities</a:t>
            </a:r>
            <a:endParaRPr lang="en-GB" sz="4300" b="1" kern="1200" dirty="0">
              <a:solidFill>
                <a:srgbClr val="92D050"/>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2342"/>
            <a:ext cx="5709396" cy="498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536688" y="1872343"/>
            <a:ext cx="3431042" cy="4616648"/>
          </a:xfrm>
          <a:prstGeom prst="rect">
            <a:avLst/>
          </a:prstGeom>
          <a:noFill/>
        </p:spPr>
        <p:txBody>
          <a:bodyPr wrap="square" rtlCol="0">
            <a:spAutoFit/>
          </a:bodyPr>
          <a:lstStyle/>
          <a:p>
            <a:pPr marL="360000" lvl="1"/>
            <a:r>
              <a:rPr lang="en-GB" sz="1400" dirty="0" smtClean="0"/>
              <a:t>Do not forget to declare the respective </a:t>
            </a:r>
            <a:r>
              <a:rPr lang="en-GB" sz="1400" b="1" dirty="0" smtClean="0">
                <a:solidFill>
                  <a:srgbClr val="FF0000"/>
                </a:solidFill>
              </a:rPr>
              <a:t>receipts &amp; interest</a:t>
            </a:r>
            <a:r>
              <a:rPr lang="en-GB" sz="1400" dirty="0" smtClean="0"/>
              <a:t>.!</a:t>
            </a:r>
          </a:p>
          <a:p>
            <a:pPr marL="360000" lvl="1"/>
            <a:endParaRPr lang="en-GB" sz="1400" dirty="0" smtClean="0"/>
          </a:p>
          <a:p>
            <a:pPr marL="360000" lvl="1"/>
            <a:r>
              <a:rPr lang="en-GB" sz="1400" dirty="0" smtClean="0"/>
              <a:t>Do not forget to specify if </a:t>
            </a:r>
            <a:r>
              <a:rPr lang="en-GB" sz="1400" b="1" dirty="0" smtClean="0">
                <a:solidFill>
                  <a:srgbClr val="FF0000"/>
                </a:solidFill>
              </a:rPr>
              <a:t>Average personnel costs</a:t>
            </a:r>
            <a:r>
              <a:rPr lang="en-GB" sz="1400" dirty="0" smtClean="0"/>
              <a:t> used – to be based on 1) </a:t>
            </a:r>
            <a:r>
              <a:rPr lang="en-GB" sz="1400" dirty="0" err="1" smtClean="0"/>
              <a:t>CoM</a:t>
            </a:r>
            <a:r>
              <a:rPr lang="en-GB" sz="1400" dirty="0" smtClean="0"/>
              <a:t> (Certificate on methodology (Form E), 2) </a:t>
            </a:r>
            <a:r>
              <a:rPr lang="en-GB" sz="1400" dirty="0" err="1" smtClean="0"/>
              <a:t>CoMAV</a:t>
            </a:r>
            <a:r>
              <a:rPr lang="en-GB" sz="1400" dirty="0" smtClean="0"/>
              <a:t> (Certificate on Methodology for Average personnel costs), or </a:t>
            </a:r>
            <a:r>
              <a:rPr lang="en-GB" sz="1400" dirty="0"/>
              <a:t> </a:t>
            </a:r>
            <a:r>
              <a:rPr lang="en-GB" sz="1400" dirty="0" smtClean="0"/>
              <a:t>3) NEW: by meeting the respective criteria as specified in Art.II.14.1.</a:t>
            </a:r>
          </a:p>
          <a:p>
            <a:pPr marL="360000" lvl="1"/>
            <a:endParaRPr lang="en-GB" sz="1400" dirty="0" smtClean="0"/>
          </a:p>
          <a:p>
            <a:pPr marL="360000" lvl="1"/>
            <a:r>
              <a:rPr lang="en-GB" sz="1400" dirty="0" smtClean="0"/>
              <a:t>Ensure that the Form C is signed by the </a:t>
            </a:r>
            <a:r>
              <a:rPr lang="en-GB" sz="1400" b="1" dirty="0" smtClean="0">
                <a:solidFill>
                  <a:srgbClr val="C00000"/>
                </a:solidFill>
              </a:rPr>
              <a:t>Authorised representative (AR) </a:t>
            </a:r>
            <a:r>
              <a:rPr lang="en-GB" sz="1400" dirty="0" smtClean="0"/>
              <a:t>or enclose a Delegation letter if signed by another person.</a:t>
            </a:r>
          </a:p>
          <a:p>
            <a:pPr marL="360000" lvl="1"/>
            <a:endParaRPr lang="en-GB" sz="1400" dirty="0" smtClean="0"/>
          </a:p>
          <a:p>
            <a:pPr marL="360000" lvl="1"/>
            <a:r>
              <a:rPr lang="en-GB" sz="1400" b="1" dirty="0" smtClean="0">
                <a:solidFill>
                  <a:srgbClr val="FF0000"/>
                </a:solidFill>
              </a:rPr>
              <a:t>Date and stamp </a:t>
            </a:r>
            <a:r>
              <a:rPr lang="en-GB" sz="1400" dirty="0" smtClean="0"/>
              <a:t>the  Form C. </a:t>
            </a:r>
          </a:p>
          <a:p>
            <a:pPr marL="360000" lvl="1"/>
            <a:r>
              <a:rPr lang="en-GB" sz="1400" dirty="0" smtClean="0"/>
              <a:t>Justify missing </a:t>
            </a:r>
            <a:r>
              <a:rPr lang="en-GB" sz="1400" b="1" dirty="0" smtClean="0">
                <a:solidFill>
                  <a:srgbClr val="FF0000"/>
                </a:solidFill>
              </a:rPr>
              <a:t>stamp</a:t>
            </a:r>
            <a:r>
              <a:rPr lang="en-GB" sz="1400" dirty="0" smtClean="0"/>
              <a:t> - If no stamp used in normal business operations</a:t>
            </a:r>
          </a:p>
          <a:p>
            <a:pPr marL="360000" lvl="1"/>
            <a:endParaRPr lang="en-GB" sz="1400" dirty="0" smtClean="0"/>
          </a:p>
        </p:txBody>
      </p:sp>
      <p:pic>
        <p:nvPicPr>
          <p:cNvPr id="17" name="Picture 4" descr="C:\Users\requean\AppData\Local\Microsoft\Windows\Temporary Internet Files\Content.IE5\PN37ILQ6\MC90043475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6688" y="5699162"/>
            <a:ext cx="345417" cy="3454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9E6BFA-6285-4B5A-AE94-69B3F3239519}" type="slidenum">
              <a:rPr lang="en-GB" smtClean="0"/>
              <a:pPr/>
              <a:t>5</a:t>
            </a:fld>
            <a:endParaRPr lang="en-GB"/>
          </a:p>
        </p:txBody>
      </p:sp>
    </p:spTree>
    <p:extLst>
      <p:ext uri="{BB962C8B-B14F-4D97-AF65-F5344CB8AC3E}">
        <p14:creationId xmlns:p14="http://schemas.microsoft.com/office/powerpoint/2010/main" val="74476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887" y="3797741"/>
            <a:ext cx="6444342" cy="294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101788" y="47252"/>
            <a:ext cx="6122894" cy="62040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defTabSz="457200"/>
            <a:r>
              <a:rPr lang="es-ES" sz="3600" b="1" kern="1200" dirty="0" err="1" smtClean="0">
                <a:solidFill>
                  <a:srgbClr val="92D050"/>
                </a:solidFill>
              </a:rPr>
              <a:t>Costs</a:t>
            </a:r>
            <a:r>
              <a:rPr lang="es-ES" sz="3600" b="1" kern="1200" dirty="0" smtClean="0">
                <a:solidFill>
                  <a:srgbClr val="92D050"/>
                </a:solidFill>
              </a:rPr>
              <a:t> </a:t>
            </a:r>
            <a:r>
              <a:rPr lang="es-ES" sz="3600" b="1" kern="1200" dirty="0" err="1" smtClean="0">
                <a:solidFill>
                  <a:srgbClr val="92D050"/>
                </a:solidFill>
              </a:rPr>
              <a:t>not</a:t>
            </a:r>
            <a:r>
              <a:rPr lang="es-ES" sz="3600" b="1" kern="1200" dirty="0" smtClean="0">
                <a:solidFill>
                  <a:srgbClr val="92D050"/>
                </a:solidFill>
              </a:rPr>
              <a:t> </a:t>
            </a:r>
            <a:r>
              <a:rPr lang="es-ES" sz="3600" b="1" kern="1200" dirty="0" err="1" smtClean="0">
                <a:solidFill>
                  <a:srgbClr val="92D050"/>
                </a:solidFill>
              </a:rPr>
              <a:t>Foreseen</a:t>
            </a:r>
            <a:r>
              <a:rPr lang="es-ES" sz="3600" b="1" kern="1200" dirty="0" smtClean="0">
                <a:solidFill>
                  <a:srgbClr val="92D050"/>
                </a:solidFill>
              </a:rPr>
              <a:t> in GA </a:t>
            </a:r>
            <a:endParaRPr lang="en-GB" sz="3600" b="1" kern="1200" dirty="0">
              <a:solidFill>
                <a:srgbClr val="92D05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41" y="861039"/>
            <a:ext cx="6662057" cy="282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59429" y="2525486"/>
            <a:ext cx="1277257" cy="1375822"/>
          </a:xfrm>
          <a:prstGeom prst="round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5457374" y="5718629"/>
            <a:ext cx="1015997" cy="924218"/>
          </a:xfrm>
          <a:prstGeom prst="round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Elbow Connector 6"/>
          <p:cNvCxnSpPr>
            <a:stCxn id="9" idx="2"/>
          </p:cNvCxnSpPr>
          <p:nvPr/>
        </p:nvCxnSpPr>
        <p:spPr>
          <a:xfrm rot="16200000" flipH="1">
            <a:off x="2927635" y="3571731"/>
            <a:ext cx="2200160" cy="2859314"/>
          </a:xfrm>
          <a:prstGeom prst="bent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4" descr="C:\Users\requean\AppData\Local\Microsoft\Windows\Temporary Internet Files\Content.IE5\PN37ILQ6\MC90043475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1" y="3936143"/>
            <a:ext cx="484401" cy="4844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5861" y="4363586"/>
            <a:ext cx="2822769" cy="2031325"/>
          </a:xfrm>
          <a:prstGeom prst="rect">
            <a:avLst/>
          </a:prstGeom>
          <a:noFill/>
        </p:spPr>
        <p:txBody>
          <a:bodyPr wrap="square" rtlCol="0">
            <a:spAutoFit/>
          </a:bodyPr>
          <a:lstStyle/>
          <a:p>
            <a:r>
              <a:rPr lang="en-GB" sz="1400" b="1" dirty="0" smtClean="0"/>
              <a:t>Costs declared were not  foreseen in the original GA </a:t>
            </a:r>
            <a:endParaRPr lang="en-GB" sz="1400" dirty="0"/>
          </a:p>
          <a:p>
            <a:endParaRPr lang="en-GB" sz="1400" dirty="0" smtClean="0"/>
          </a:p>
          <a:p>
            <a:pPr marL="285750" indent="-285750">
              <a:buFontTx/>
              <a:buChar char="-"/>
            </a:pPr>
            <a:r>
              <a:rPr lang="en-GB" sz="1400" dirty="0" smtClean="0"/>
              <a:t>either not  planned at all, or </a:t>
            </a:r>
          </a:p>
          <a:p>
            <a:pPr marL="285750" indent="-285750">
              <a:buFontTx/>
              <a:buChar char="-"/>
            </a:pPr>
            <a:endParaRPr lang="en-GB" sz="1400" dirty="0" smtClean="0"/>
          </a:p>
          <a:p>
            <a:pPr marL="285750" indent="-285750">
              <a:buFontTx/>
              <a:buChar char="-"/>
            </a:pPr>
            <a:r>
              <a:rPr lang="en-GB" sz="1400" b="1" dirty="0" smtClean="0">
                <a:solidFill>
                  <a:srgbClr val="FF0000"/>
                </a:solidFill>
              </a:rPr>
              <a:t>not mentioned under the specific type of Activity,</a:t>
            </a:r>
          </a:p>
          <a:p>
            <a:pPr marL="285750" indent="-285750">
              <a:buFontTx/>
              <a:buChar char="-"/>
            </a:pPr>
            <a:endParaRPr lang="en-GB" sz="1400" dirty="0" smtClean="0"/>
          </a:p>
          <a:p>
            <a:pPr marL="285750" indent="-285750">
              <a:buFontTx/>
              <a:buChar char="-"/>
            </a:pPr>
            <a:r>
              <a:rPr lang="en-GB" sz="1400" dirty="0" smtClean="0"/>
              <a:t>or the type of Cost !</a:t>
            </a:r>
            <a:endParaRPr lang="en-GB" sz="1400" dirty="0"/>
          </a:p>
        </p:txBody>
      </p:sp>
      <p:sp>
        <p:nvSpPr>
          <p:cNvPr id="3" name="Slide Number Placeholder 2"/>
          <p:cNvSpPr>
            <a:spLocks noGrp="1"/>
          </p:cNvSpPr>
          <p:nvPr>
            <p:ph type="sldNum" sz="quarter" idx="12"/>
          </p:nvPr>
        </p:nvSpPr>
        <p:spPr/>
        <p:txBody>
          <a:bodyPr/>
          <a:lstStyle/>
          <a:p>
            <a:fld id="{3D9E6BFA-6285-4B5A-AE94-69B3F3239519}" type="slidenum">
              <a:rPr lang="en-GB" smtClean="0"/>
              <a:pPr/>
              <a:t>6</a:t>
            </a:fld>
            <a:endParaRPr lang="en-GB"/>
          </a:p>
        </p:txBody>
      </p:sp>
    </p:spTree>
    <p:extLst>
      <p:ext uri="{BB962C8B-B14F-4D97-AF65-F5344CB8AC3E}">
        <p14:creationId xmlns:p14="http://schemas.microsoft.com/office/powerpoint/2010/main" val="1793140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5770" y="47252"/>
            <a:ext cx="6408911" cy="747338"/>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defTabSz="457200"/>
            <a:r>
              <a:rPr lang="es-ES" sz="3600" b="1" kern="1200" dirty="0" err="1" smtClean="0">
                <a:solidFill>
                  <a:srgbClr val="92D050"/>
                </a:solidFill>
              </a:rPr>
              <a:t>Costs</a:t>
            </a:r>
            <a:r>
              <a:rPr lang="es-ES" sz="3600" b="1" kern="1200" dirty="0" smtClean="0">
                <a:solidFill>
                  <a:srgbClr val="92D050"/>
                </a:solidFill>
              </a:rPr>
              <a:t> </a:t>
            </a:r>
            <a:r>
              <a:rPr lang="es-ES" sz="3600" b="1" kern="1200" dirty="0" err="1" smtClean="0">
                <a:solidFill>
                  <a:srgbClr val="92D050"/>
                </a:solidFill>
              </a:rPr>
              <a:t>not</a:t>
            </a:r>
            <a:r>
              <a:rPr lang="es-ES" sz="3600" b="1" kern="1200" dirty="0" smtClean="0">
                <a:solidFill>
                  <a:srgbClr val="92D050"/>
                </a:solidFill>
              </a:rPr>
              <a:t> </a:t>
            </a:r>
            <a:r>
              <a:rPr lang="es-ES" sz="3600" b="1" kern="1200" dirty="0" err="1" smtClean="0">
                <a:solidFill>
                  <a:srgbClr val="92D050"/>
                </a:solidFill>
              </a:rPr>
              <a:t>Foreseen</a:t>
            </a:r>
            <a:r>
              <a:rPr lang="es-ES" sz="3600" b="1" kern="1200" dirty="0" smtClean="0">
                <a:solidFill>
                  <a:srgbClr val="92D050"/>
                </a:solidFill>
              </a:rPr>
              <a:t> in GA </a:t>
            </a:r>
            <a:endParaRPr lang="en-GB" sz="3600" b="1" kern="1200" dirty="0">
              <a:solidFill>
                <a:srgbClr val="92D05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14" y="1683658"/>
            <a:ext cx="6345730" cy="442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251014" y="4717427"/>
            <a:ext cx="6435379" cy="225778"/>
          </a:xfrm>
          <a:prstGeom prst="roundRect">
            <a:avLst/>
          </a:prstGeom>
          <a:solidFill>
            <a:srgbClr val="FFFF00">
              <a:alpha val="37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899891" y="2873830"/>
            <a:ext cx="2145495" cy="3711785"/>
          </a:xfrm>
          <a:prstGeom prst="rect">
            <a:avLst/>
          </a:prstGeom>
        </p:spPr>
        <p:txBody>
          <a:bodyPr wrap="square">
            <a:spAutoFit/>
          </a:bodyPr>
          <a:lstStyle/>
          <a:p>
            <a:pPr indent="-457200">
              <a:lnSpc>
                <a:spcPct val="80000"/>
              </a:lnSpc>
              <a:buClr>
                <a:schemeClr val="accent2"/>
              </a:buClr>
            </a:pPr>
            <a:r>
              <a:rPr lang="en-GB" sz="1400" dirty="0"/>
              <a:t>Costs declared </a:t>
            </a:r>
            <a:r>
              <a:rPr lang="en-GB" sz="1400" dirty="0" smtClean="0"/>
              <a:t> NOT </a:t>
            </a:r>
            <a:r>
              <a:rPr lang="en-GB" sz="1400" dirty="0"/>
              <a:t>foreseen in </a:t>
            </a:r>
            <a:r>
              <a:rPr lang="en-GB" sz="1400" dirty="0" smtClean="0"/>
              <a:t>the GA </a:t>
            </a:r>
            <a:r>
              <a:rPr lang="en-GB" sz="1400" dirty="0"/>
              <a:t>– </a:t>
            </a:r>
            <a:r>
              <a:rPr lang="en-GB" sz="1400" dirty="0" smtClean="0"/>
              <a:t>NOT planned </a:t>
            </a:r>
            <a:r>
              <a:rPr lang="en-GB" sz="1400" dirty="0"/>
              <a:t>at </a:t>
            </a:r>
            <a:r>
              <a:rPr lang="en-GB" sz="1400" dirty="0" smtClean="0"/>
              <a:t>all :</a:t>
            </a:r>
          </a:p>
          <a:p>
            <a:pPr indent="-457200">
              <a:lnSpc>
                <a:spcPct val="80000"/>
              </a:lnSpc>
              <a:buClr>
                <a:schemeClr val="accent2"/>
              </a:buClr>
            </a:pPr>
            <a:endParaRPr lang="en-GB" sz="1400" dirty="0" smtClean="0"/>
          </a:p>
          <a:p>
            <a:pPr indent="-457200">
              <a:lnSpc>
                <a:spcPct val="80000"/>
              </a:lnSpc>
              <a:buClr>
                <a:schemeClr val="accent2"/>
              </a:buClr>
            </a:pPr>
            <a:r>
              <a:rPr lang="en-GB" sz="1400" dirty="0" smtClean="0"/>
              <a:t>  - </a:t>
            </a:r>
            <a:r>
              <a:rPr lang="en-GB" sz="1400" b="1" dirty="0" smtClean="0">
                <a:solidFill>
                  <a:srgbClr val="FF0000"/>
                </a:solidFill>
              </a:rPr>
              <a:t>MNGT costs of beneficiary 2</a:t>
            </a:r>
            <a:r>
              <a:rPr lang="en-GB" sz="1400" dirty="0" smtClean="0"/>
              <a:t>, </a:t>
            </a:r>
          </a:p>
          <a:p>
            <a:pPr indent="-457200">
              <a:lnSpc>
                <a:spcPct val="80000"/>
              </a:lnSpc>
              <a:buClr>
                <a:schemeClr val="accent2"/>
              </a:buClr>
            </a:pPr>
            <a:endParaRPr lang="en-GB" sz="1400" dirty="0" smtClean="0"/>
          </a:p>
          <a:p>
            <a:pPr indent="-457200">
              <a:lnSpc>
                <a:spcPct val="80000"/>
              </a:lnSpc>
              <a:buClr>
                <a:schemeClr val="accent2"/>
              </a:buClr>
            </a:pPr>
            <a:r>
              <a:rPr lang="en-GB" sz="1400" b="1" dirty="0" smtClean="0">
                <a:solidFill>
                  <a:srgbClr val="00B050"/>
                </a:solidFill>
              </a:rPr>
              <a:t>-   or subcontractors </a:t>
            </a:r>
            <a:r>
              <a:rPr lang="en-GB" sz="1400" dirty="0" smtClean="0"/>
              <a:t>should have been </a:t>
            </a:r>
            <a:r>
              <a:rPr lang="en-GB" sz="1400" dirty="0"/>
              <a:t>identified in the Description of </a:t>
            </a:r>
            <a:r>
              <a:rPr lang="en-GB" sz="1400" dirty="0" smtClean="0"/>
              <a:t>Work </a:t>
            </a:r>
            <a:r>
              <a:rPr lang="en-GB" sz="1400" dirty="0"/>
              <a:t>as defined in Annex I of the </a:t>
            </a:r>
            <a:r>
              <a:rPr lang="en-GB" sz="1400" dirty="0" smtClean="0"/>
              <a:t>FCH JU FP7 GA.</a:t>
            </a:r>
          </a:p>
          <a:p>
            <a:pPr indent="-457200" eaLnBrk="1" hangingPunct="1">
              <a:lnSpc>
                <a:spcPct val="80000"/>
              </a:lnSpc>
              <a:buClr>
                <a:schemeClr val="accent2"/>
              </a:buClr>
              <a:buFont typeface="Wingdings" pitchFamily="2" charset="2"/>
              <a:buNone/>
            </a:pPr>
            <a:endParaRPr lang="en-GB" sz="1400" dirty="0" smtClean="0"/>
          </a:p>
          <a:p>
            <a:pPr indent="-457200" eaLnBrk="1" hangingPunct="1">
              <a:lnSpc>
                <a:spcPct val="80000"/>
              </a:lnSpc>
              <a:buClr>
                <a:schemeClr val="accent2"/>
              </a:buClr>
              <a:buFont typeface="Wingdings" pitchFamily="2" charset="2"/>
              <a:buNone/>
            </a:pPr>
            <a:r>
              <a:rPr lang="en-GB" sz="1400" b="1" dirty="0" smtClean="0"/>
              <a:t>IF Not  foreseen, a proper Justification should be provided to  allow FCH Judge is costs needed &amp; acceptable</a:t>
            </a:r>
            <a:r>
              <a:rPr lang="en-GB" sz="1400" b="1" dirty="0" smtClean="0">
                <a:solidFill>
                  <a:srgbClr val="FF0000"/>
                </a:solidFill>
              </a:rPr>
              <a:t>.</a:t>
            </a:r>
            <a:endParaRPr lang="en-GB" sz="1400" dirty="0" smtClean="0"/>
          </a:p>
          <a:p>
            <a:pPr indent="-457200" eaLnBrk="1" hangingPunct="1">
              <a:lnSpc>
                <a:spcPct val="80000"/>
              </a:lnSpc>
              <a:buClr>
                <a:schemeClr val="accent2"/>
              </a:buClr>
              <a:buFont typeface="Wingdings" pitchFamily="2" charset="2"/>
              <a:buNone/>
            </a:pPr>
            <a:endParaRPr lang="en-GB" sz="1400" dirty="0" smtClean="0"/>
          </a:p>
        </p:txBody>
      </p:sp>
      <p:pic>
        <p:nvPicPr>
          <p:cNvPr id="12" name="Picture 4" descr="C:\Users\requean\AppData\Local\Microsoft\Windows\Temporary Internet Files\Content.IE5\PN37ILQ6\MC90043475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892" y="2139720"/>
            <a:ext cx="345417" cy="34541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468703" y="4588649"/>
            <a:ext cx="1083662" cy="1185002"/>
          </a:xfrm>
          <a:prstGeom prst="round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fld id="{3D9E6BFA-6285-4B5A-AE94-69B3F3239519}" type="slidenum">
              <a:rPr lang="en-GB" smtClean="0"/>
              <a:pPr/>
              <a:t>7</a:t>
            </a:fld>
            <a:endParaRPr lang="en-GB"/>
          </a:p>
        </p:txBody>
      </p:sp>
    </p:spTree>
    <p:extLst>
      <p:ext uri="{BB962C8B-B14F-4D97-AF65-F5344CB8AC3E}">
        <p14:creationId xmlns:p14="http://schemas.microsoft.com/office/powerpoint/2010/main" val="536444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DC11D4-F67F-452F-825C-465646B9549B}" type="slidenum">
              <a:rPr lang="en-GB" smtClean="0"/>
              <a:pPr/>
              <a:t>8</a:t>
            </a:fld>
            <a:endParaRPr lang="en-GB"/>
          </a:p>
        </p:txBody>
      </p:sp>
      <p:sp>
        <p:nvSpPr>
          <p:cNvPr id="3" name="Rectangle 2"/>
          <p:cNvSpPr/>
          <p:nvPr/>
        </p:nvSpPr>
        <p:spPr>
          <a:xfrm>
            <a:off x="297455" y="1388124"/>
            <a:ext cx="8389346" cy="3998018"/>
          </a:xfrm>
          <a:prstGeom prst="rect">
            <a:avLst/>
          </a:prstGeom>
        </p:spPr>
        <p:txBody>
          <a:bodyPr wrap="square">
            <a:spAutoFit/>
          </a:bodyPr>
          <a:lstStyle/>
          <a:p>
            <a:pPr eaLnBrk="1" hangingPunct="1">
              <a:lnSpc>
                <a:spcPct val="90000"/>
              </a:lnSpc>
              <a:buClr>
                <a:schemeClr val="accent2"/>
              </a:buClr>
            </a:pPr>
            <a:endParaRPr lang="en-GB" dirty="0" smtClean="0"/>
          </a:p>
          <a:p>
            <a:pPr eaLnBrk="1" hangingPunct="1">
              <a:lnSpc>
                <a:spcPct val="90000"/>
              </a:lnSpc>
              <a:buClr>
                <a:schemeClr val="accent2"/>
              </a:buClr>
              <a:buFont typeface="Wingdings" pitchFamily="2" charset="2"/>
              <a:buChar char="Ø"/>
            </a:pPr>
            <a:r>
              <a:rPr lang="en-GB" dirty="0" smtClean="0"/>
              <a:t> Do not charge the full cost at 100% of equipment at acquisition </a:t>
            </a:r>
          </a:p>
          <a:p>
            <a:pPr eaLnBrk="1" hangingPunct="1">
              <a:lnSpc>
                <a:spcPct val="90000"/>
              </a:lnSpc>
              <a:buClr>
                <a:schemeClr val="accent2"/>
              </a:buClr>
              <a:buFont typeface="Wingdings" pitchFamily="2" charset="2"/>
              <a:buChar char="Ø"/>
            </a:pPr>
            <a:endParaRPr lang="en-GB" dirty="0" smtClean="0"/>
          </a:p>
          <a:p>
            <a:pPr eaLnBrk="1" hangingPunct="1">
              <a:lnSpc>
                <a:spcPct val="90000"/>
              </a:lnSpc>
              <a:buClr>
                <a:schemeClr val="accent2"/>
              </a:buClr>
              <a:buFont typeface="Wingdings" pitchFamily="2" charset="2"/>
              <a:buChar char="Ø"/>
            </a:pPr>
            <a:r>
              <a:rPr lang="en-GB" dirty="0" smtClean="0"/>
              <a:t>Depreciate durable equipment over its useful life</a:t>
            </a:r>
          </a:p>
          <a:p>
            <a:pPr eaLnBrk="1" hangingPunct="1">
              <a:lnSpc>
                <a:spcPct val="90000"/>
              </a:lnSpc>
              <a:buClr>
                <a:schemeClr val="accent2"/>
              </a:buClr>
              <a:buFont typeface="Wingdings" pitchFamily="2" charset="2"/>
              <a:buChar char="Ø"/>
            </a:pPr>
            <a:endParaRPr lang="en-GB" dirty="0" smtClean="0"/>
          </a:p>
          <a:p>
            <a:pPr eaLnBrk="1" hangingPunct="1">
              <a:lnSpc>
                <a:spcPct val="90000"/>
              </a:lnSpc>
              <a:buClr>
                <a:schemeClr val="accent2"/>
              </a:buClr>
              <a:buFont typeface="Wingdings" pitchFamily="2" charset="2"/>
              <a:buChar char="Ø"/>
            </a:pPr>
            <a:r>
              <a:rPr lang="en-GB" dirty="0" smtClean="0"/>
              <a:t>Spread the cost over the duration of the project</a:t>
            </a:r>
          </a:p>
          <a:p>
            <a:pPr eaLnBrk="1" hangingPunct="1">
              <a:lnSpc>
                <a:spcPct val="90000"/>
              </a:lnSpc>
              <a:buClr>
                <a:schemeClr val="accent2"/>
              </a:buClr>
              <a:buFont typeface="Wingdings" pitchFamily="2" charset="2"/>
              <a:buChar char="Ø"/>
            </a:pPr>
            <a:endParaRPr lang="en-GB" dirty="0" smtClean="0"/>
          </a:p>
          <a:p>
            <a:pPr eaLnBrk="1" hangingPunct="1">
              <a:lnSpc>
                <a:spcPct val="90000"/>
              </a:lnSpc>
              <a:buClr>
                <a:schemeClr val="accent2"/>
              </a:buClr>
              <a:buFont typeface="Wingdings" pitchFamily="2" charset="2"/>
              <a:buChar char="Ø"/>
            </a:pPr>
            <a:r>
              <a:rPr lang="en-GB" dirty="0" smtClean="0"/>
              <a:t>Do not charge any residual values after project end.</a:t>
            </a:r>
          </a:p>
          <a:p>
            <a:pPr eaLnBrk="1" hangingPunct="1">
              <a:lnSpc>
                <a:spcPct val="90000"/>
              </a:lnSpc>
              <a:buClr>
                <a:schemeClr val="accent2"/>
              </a:buClr>
              <a:buFont typeface="Wingdings" pitchFamily="2" charset="2"/>
              <a:buChar char="Ø"/>
            </a:pPr>
            <a:endParaRPr lang="en-GB" dirty="0" smtClean="0"/>
          </a:p>
          <a:p>
            <a:pPr eaLnBrk="1" hangingPunct="1">
              <a:lnSpc>
                <a:spcPct val="90000"/>
              </a:lnSpc>
              <a:buClr>
                <a:schemeClr val="accent2"/>
              </a:buClr>
              <a:buFont typeface="Wingdings" pitchFamily="2" charset="2"/>
              <a:buChar char="Ø"/>
            </a:pPr>
            <a:endParaRPr lang="en-GB" dirty="0" smtClean="0"/>
          </a:p>
          <a:p>
            <a:pPr eaLnBrk="1" hangingPunct="1">
              <a:lnSpc>
                <a:spcPct val="90000"/>
              </a:lnSpc>
              <a:buClr>
                <a:schemeClr val="accent2"/>
              </a:buClr>
              <a:buFont typeface="Wingdings" pitchFamily="2" charset="2"/>
              <a:buChar char="Ø"/>
            </a:pPr>
            <a:endParaRPr lang="en-GB" dirty="0" smtClean="0"/>
          </a:p>
          <a:p>
            <a:pPr eaLnBrk="1" hangingPunct="1">
              <a:lnSpc>
                <a:spcPct val="90000"/>
              </a:lnSpc>
              <a:buClr>
                <a:schemeClr val="accent2"/>
              </a:buClr>
              <a:buFont typeface="Wingdings" pitchFamily="2" charset="2"/>
              <a:buChar char="Ø"/>
            </a:pPr>
            <a:endParaRPr lang="en-GB" dirty="0" smtClean="0"/>
          </a:p>
          <a:p>
            <a:pPr eaLnBrk="1" hangingPunct="1">
              <a:lnSpc>
                <a:spcPct val="90000"/>
              </a:lnSpc>
              <a:buClr>
                <a:schemeClr val="accent2"/>
              </a:buClr>
              <a:buFont typeface="Wingdings" pitchFamily="2" charset="2"/>
              <a:buChar char="Ø"/>
            </a:pPr>
            <a:endParaRPr lang="en-GB" dirty="0" smtClean="0"/>
          </a:p>
          <a:p>
            <a:pPr eaLnBrk="1" hangingPunct="1">
              <a:lnSpc>
                <a:spcPct val="90000"/>
              </a:lnSpc>
              <a:buClr>
                <a:schemeClr val="accent2"/>
              </a:buClr>
              <a:buFont typeface="Wingdings" pitchFamily="2" charset="2"/>
              <a:buChar char="Ø"/>
            </a:pPr>
            <a:endParaRPr lang="en-GB" dirty="0" smtClean="0"/>
          </a:p>
          <a:p>
            <a:pPr eaLnBrk="1" hangingPunct="1">
              <a:lnSpc>
                <a:spcPct val="90000"/>
              </a:lnSpc>
              <a:buClr>
                <a:schemeClr val="accent2"/>
              </a:buClr>
            </a:pPr>
            <a:r>
              <a:rPr lang="en-GB" sz="1200" b="1" dirty="0" smtClean="0">
                <a:solidFill>
                  <a:srgbClr val="002060"/>
                </a:solidFill>
              </a:rPr>
              <a:t>projects start</a:t>
            </a:r>
          </a:p>
          <a:p>
            <a:pPr eaLnBrk="1" hangingPunct="1">
              <a:lnSpc>
                <a:spcPct val="90000"/>
              </a:lnSpc>
              <a:buClr>
                <a:schemeClr val="accent2"/>
              </a:buClr>
              <a:buFont typeface="Wingdings" pitchFamily="2" charset="2"/>
              <a:buChar char="Ø"/>
            </a:pPr>
            <a:endParaRPr lang="en-GB" dirty="0" smtClean="0"/>
          </a:p>
        </p:txBody>
      </p:sp>
      <p:sp>
        <p:nvSpPr>
          <p:cNvPr id="4" name="Rectangle 3"/>
          <p:cNvSpPr/>
          <p:nvPr/>
        </p:nvSpPr>
        <p:spPr>
          <a:xfrm>
            <a:off x="3193143" y="253388"/>
            <a:ext cx="5950856" cy="754053"/>
          </a:xfrm>
          <a:prstGeom prst="rect">
            <a:avLst/>
          </a:prstGeom>
        </p:spPr>
        <p:txBody>
          <a:bodyPr wrap="square">
            <a:spAutoFit/>
          </a:bodyPr>
          <a:lstStyle/>
          <a:p>
            <a:pPr algn="ctr"/>
            <a:r>
              <a:rPr lang="es-ES" sz="3200" dirty="0" smtClean="0">
                <a:solidFill>
                  <a:srgbClr val="92D050"/>
                </a:solidFill>
              </a:rPr>
              <a:t> </a:t>
            </a:r>
            <a:r>
              <a:rPr lang="en-GB" sz="4300" b="1" dirty="0" smtClean="0">
                <a:solidFill>
                  <a:srgbClr val="92D050"/>
                </a:solidFill>
              </a:rPr>
              <a:t>Depreciation</a:t>
            </a:r>
            <a:endParaRPr lang="en-US" sz="4300" b="1" dirty="0">
              <a:solidFill>
                <a:srgbClr val="92D050"/>
              </a:solidFill>
            </a:endParaRPr>
          </a:p>
        </p:txBody>
      </p:sp>
      <p:sp>
        <p:nvSpPr>
          <p:cNvPr id="20" name="Line 4"/>
          <p:cNvSpPr>
            <a:spLocks noChangeShapeType="1"/>
          </p:cNvSpPr>
          <p:nvPr/>
        </p:nvSpPr>
        <p:spPr bwMode="auto">
          <a:xfrm>
            <a:off x="935831" y="5724399"/>
            <a:ext cx="7272338" cy="0"/>
          </a:xfrm>
          <a:prstGeom prst="line">
            <a:avLst/>
          </a:prstGeom>
          <a:noFill/>
          <a:ln w="9525">
            <a:solidFill>
              <a:schemeClr val="tx1"/>
            </a:solidFill>
            <a:round/>
            <a:headEnd/>
            <a:tailEnd/>
          </a:ln>
          <a:effectLst/>
        </p:spPr>
        <p:txBody>
          <a:bodyPr/>
          <a:lstStyle/>
          <a:p>
            <a:endParaRPr lang="en-US"/>
          </a:p>
        </p:txBody>
      </p:sp>
      <p:sp>
        <p:nvSpPr>
          <p:cNvPr id="21" name="Line 5"/>
          <p:cNvSpPr>
            <a:spLocks noChangeShapeType="1"/>
          </p:cNvSpPr>
          <p:nvPr/>
        </p:nvSpPr>
        <p:spPr bwMode="auto">
          <a:xfrm>
            <a:off x="971550" y="5148136"/>
            <a:ext cx="0" cy="576263"/>
          </a:xfrm>
          <a:prstGeom prst="line">
            <a:avLst/>
          </a:prstGeom>
          <a:noFill/>
          <a:ln w="9525">
            <a:solidFill>
              <a:schemeClr val="tx1"/>
            </a:solidFill>
            <a:round/>
            <a:headEnd/>
            <a:tailEnd/>
          </a:ln>
          <a:effectLst/>
        </p:spPr>
        <p:txBody>
          <a:bodyPr/>
          <a:lstStyle/>
          <a:p>
            <a:endParaRPr lang="en-US"/>
          </a:p>
        </p:txBody>
      </p:sp>
      <p:sp>
        <p:nvSpPr>
          <p:cNvPr id="22" name="Line 7"/>
          <p:cNvSpPr>
            <a:spLocks noChangeShapeType="1"/>
          </p:cNvSpPr>
          <p:nvPr/>
        </p:nvSpPr>
        <p:spPr bwMode="auto">
          <a:xfrm>
            <a:off x="2736056" y="4809879"/>
            <a:ext cx="0" cy="576263"/>
          </a:xfrm>
          <a:prstGeom prst="line">
            <a:avLst/>
          </a:prstGeom>
          <a:noFill/>
          <a:ln w="9525">
            <a:solidFill>
              <a:schemeClr val="tx1"/>
            </a:solidFill>
            <a:round/>
            <a:headEnd/>
            <a:tailEnd/>
          </a:ln>
          <a:effectLst/>
        </p:spPr>
        <p:txBody>
          <a:bodyPr/>
          <a:lstStyle/>
          <a:p>
            <a:endParaRPr lang="en-US"/>
          </a:p>
        </p:txBody>
      </p:sp>
      <p:sp>
        <p:nvSpPr>
          <p:cNvPr id="23" name="Line 8"/>
          <p:cNvSpPr>
            <a:spLocks noChangeShapeType="1"/>
          </p:cNvSpPr>
          <p:nvPr/>
        </p:nvSpPr>
        <p:spPr bwMode="auto">
          <a:xfrm>
            <a:off x="4492128" y="4851789"/>
            <a:ext cx="0" cy="576263"/>
          </a:xfrm>
          <a:prstGeom prst="line">
            <a:avLst/>
          </a:prstGeom>
          <a:noFill/>
          <a:ln w="9525">
            <a:solidFill>
              <a:schemeClr val="tx1"/>
            </a:solidFill>
            <a:round/>
            <a:headEnd/>
            <a:tailEnd/>
          </a:ln>
          <a:effectLst/>
        </p:spPr>
        <p:txBody>
          <a:bodyPr/>
          <a:lstStyle/>
          <a:p>
            <a:endParaRPr lang="en-US"/>
          </a:p>
        </p:txBody>
      </p:sp>
      <p:sp>
        <p:nvSpPr>
          <p:cNvPr id="24" name="Line 9"/>
          <p:cNvSpPr>
            <a:spLocks noChangeShapeType="1"/>
          </p:cNvSpPr>
          <p:nvPr/>
        </p:nvSpPr>
        <p:spPr bwMode="auto">
          <a:xfrm>
            <a:off x="7998246" y="3804602"/>
            <a:ext cx="0" cy="576263"/>
          </a:xfrm>
          <a:prstGeom prst="line">
            <a:avLst/>
          </a:prstGeom>
          <a:noFill/>
          <a:ln w="9525">
            <a:solidFill>
              <a:schemeClr val="tx1"/>
            </a:solidFill>
            <a:round/>
            <a:headEnd/>
            <a:tailEnd/>
          </a:ln>
          <a:effectLst/>
        </p:spPr>
        <p:txBody>
          <a:bodyPr/>
          <a:lstStyle/>
          <a:p>
            <a:endParaRPr lang="en-US"/>
          </a:p>
        </p:txBody>
      </p:sp>
      <p:sp>
        <p:nvSpPr>
          <p:cNvPr id="25" name="Text Box 10"/>
          <p:cNvSpPr txBox="1">
            <a:spLocks noChangeArrowheads="1"/>
          </p:cNvSpPr>
          <p:nvPr/>
        </p:nvSpPr>
        <p:spPr bwMode="auto">
          <a:xfrm>
            <a:off x="935831" y="4572632"/>
            <a:ext cx="1800225" cy="24622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GB" sz="1000" b="1" dirty="0" smtClean="0">
                <a:solidFill>
                  <a:schemeClr val="tx1"/>
                </a:solidFill>
                <a:latin typeface="+mn-lt"/>
                <a:ea typeface="ＭＳ Ｐゴシック" pitchFamily="34" charset="-128"/>
              </a:rPr>
              <a:t>Acquisition </a:t>
            </a:r>
            <a:r>
              <a:rPr lang="en-GB" sz="1000" b="1" dirty="0">
                <a:solidFill>
                  <a:schemeClr val="tx1"/>
                </a:solidFill>
                <a:latin typeface="+mn-lt"/>
                <a:ea typeface="ＭＳ Ｐゴシック" pitchFamily="34" charset="-128"/>
              </a:rPr>
              <a:t>cost</a:t>
            </a:r>
          </a:p>
        </p:txBody>
      </p:sp>
      <p:sp>
        <p:nvSpPr>
          <p:cNvPr id="26" name="Text Box 11"/>
          <p:cNvSpPr txBox="1">
            <a:spLocks noChangeArrowheads="1"/>
          </p:cNvSpPr>
          <p:nvPr/>
        </p:nvSpPr>
        <p:spPr bwMode="auto">
          <a:xfrm>
            <a:off x="4679156" y="3830552"/>
            <a:ext cx="1271701" cy="24622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GB" sz="1000" b="1" dirty="0">
                <a:solidFill>
                  <a:srgbClr val="C00000"/>
                </a:solidFill>
                <a:latin typeface="+mn-lt"/>
                <a:ea typeface="ＭＳ Ｐゴシック" pitchFamily="34" charset="-128"/>
              </a:rPr>
              <a:t>Project end</a:t>
            </a:r>
          </a:p>
        </p:txBody>
      </p:sp>
      <p:sp>
        <p:nvSpPr>
          <p:cNvPr id="27" name="Line 13"/>
          <p:cNvSpPr>
            <a:spLocks noChangeShapeType="1"/>
          </p:cNvSpPr>
          <p:nvPr/>
        </p:nvSpPr>
        <p:spPr bwMode="auto">
          <a:xfrm>
            <a:off x="2736056" y="4809879"/>
            <a:ext cx="1800225" cy="0"/>
          </a:xfrm>
          <a:prstGeom prst="line">
            <a:avLst/>
          </a:prstGeom>
          <a:noFill/>
          <a:ln w="38100">
            <a:solidFill>
              <a:schemeClr val="tx1"/>
            </a:solidFill>
            <a:round/>
            <a:headEnd/>
            <a:tailEnd/>
          </a:ln>
          <a:effectLst/>
        </p:spPr>
        <p:txBody>
          <a:bodyPr/>
          <a:lstStyle/>
          <a:p>
            <a:endParaRPr lang="en-US"/>
          </a:p>
        </p:txBody>
      </p:sp>
      <p:sp>
        <p:nvSpPr>
          <p:cNvPr id="28" name="Line 14"/>
          <p:cNvSpPr>
            <a:spLocks noChangeShapeType="1"/>
          </p:cNvSpPr>
          <p:nvPr/>
        </p:nvSpPr>
        <p:spPr bwMode="auto">
          <a:xfrm>
            <a:off x="4572000" y="4694869"/>
            <a:ext cx="3671888" cy="0"/>
          </a:xfrm>
          <a:prstGeom prst="line">
            <a:avLst/>
          </a:prstGeom>
          <a:noFill/>
          <a:ln w="19050">
            <a:solidFill>
              <a:schemeClr val="tx1"/>
            </a:solidFill>
            <a:prstDash val="dashDot"/>
            <a:round/>
            <a:headEnd/>
            <a:tailEnd/>
          </a:ln>
          <a:effectLst/>
        </p:spPr>
        <p:txBody>
          <a:bodyPr/>
          <a:lstStyle/>
          <a:p>
            <a:endParaRPr lang="en-US"/>
          </a:p>
        </p:txBody>
      </p:sp>
      <p:sp>
        <p:nvSpPr>
          <p:cNvPr id="29" name="Text Box 15"/>
          <p:cNvSpPr txBox="1">
            <a:spLocks noChangeArrowheads="1"/>
          </p:cNvSpPr>
          <p:nvPr/>
        </p:nvSpPr>
        <p:spPr bwMode="auto">
          <a:xfrm>
            <a:off x="2726828" y="5139921"/>
            <a:ext cx="1765300" cy="246221"/>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defRPr/>
            </a:pPr>
            <a:r>
              <a:rPr lang="en-GB" sz="1000" b="1" dirty="0" smtClean="0">
                <a:solidFill>
                  <a:schemeClr val="tx1"/>
                </a:solidFill>
                <a:latin typeface="+mn-lt"/>
                <a:ea typeface="ＭＳ Ｐゴシック" pitchFamily="34" charset="-128"/>
              </a:rPr>
              <a:t>CHARGE</a:t>
            </a:r>
            <a:endParaRPr lang="en-GB" sz="1000" b="1" dirty="0">
              <a:solidFill>
                <a:schemeClr val="tx1"/>
              </a:solidFill>
              <a:latin typeface="+mn-lt"/>
              <a:ea typeface="ＭＳ Ｐゴシック" pitchFamily="34" charset="-128"/>
            </a:endParaRPr>
          </a:p>
        </p:txBody>
      </p:sp>
      <p:sp>
        <p:nvSpPr>
          <p:cNvPr id="30" name="Rectangle 16"/>
          <p:cNvSpPr>
            <a:spLocks noChangeArrowheads="1"/>
          </p:cNvSpPr>
          <p:nvPr/>
        </p:nvSpPr>
        <p:spPr bwMode="auto">
          <a:xfrm>
            <a:off x="6300787" y="3258675"/>
            <a:ext cx="2193217" cy="12617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GB" sz="1400" b="1" dirty="0">
                <a:solidFill>
                  <a:srgbClr val="FF0000"/>
                </a:solidFill>
                <a:latin typeface="+mn-lt"/>
                <a:ea typeface="ＭＳ Ｐゴシック" pitchFamily="34" charset="-128"/>
              </a:rPr>
              <a:t>Do not </a:t>
            </a:r>
            <a:r>
              <a:rPr lang="en-GB" sz="1400" b="1" dirty="0" smtClean="0">
                <a:solidFill>
                  <a:srgbClr val="FF0000"/>
                </a:solidFill>
                <a:latin typeface="+mn-lt"/>
                <a:ea typeface="ＭＳ Ｐゴシック" pitchFamily="34" charset="-128"/>
              </a:rPr>
              <a:t>charge costs </a:t>
            </a:r>
          </a:p>
          <a:p>
            <a:pPr algn="ctr" eaLnBrk="0" hangingPunct="0">
              <a:defRPr/>
            </a:pPr>
            <a:r>
              <a:rPr lang="en-GB" sz="1400" b="1" dirty="0" smtClean="0">
                <a:solidFill>
                  <a:srgbClr val="FF0000"/>
                </a:solidFill>
                <a:latin typeface="+mn-lt"/>
                <a:ea typeface="ＭＳ Ｐゴシック" pitchFamily="34" charset="-128"/>
              </a:rPr>
              <a:t>after project end, though</a:t>
            </a:r>
          </a:p>
          <a:p>
            <a:pPr algn="ctr" eaLnBrk="0" hangingPunct="0">
              <a:defRPr/>
            </a:pPr>
            <a:r>
              <a:rPr lang="en-GB" sz="1400" b="1" dirty="0" smtClean="0">
                <a:solidFill>
                  <a:srgbClr val="FF0000"/>
                </a:solidFill>
                <a:latin typeface="+mn-lt"/>
                <a:ea typeface="ＭＳ Ｐゴシック" pitchFamily="34" charset="-128"/>
              </a:rPr>
              <a:t> useful life continues </a:t>
            </a:r>
            <a:endParaRPr lang="en-GB" sz="1400" b="1" dirty="0">
              <a:solidFill>
                <a:srgbClr val="FF0000"/>
              </a:solidFill>
              <a:latin typeface="+mn-lt"/>
              <a:ea typeface="ＭＳ Ｐゴシック" pitchFamily="34" charset="-128"/>
            </a:endParaRPr>
          </a:p>
        </p:txBody>
      </p:sp>
      <p:sp>
        <p:nvSpPr>
          <p:cNvPr id="31" name="Text Box 18"/>
          <p:cNvSpPr txBox="1">
            <a:spLocks noChangeArrowheads="1"/>
          </p:cNvSpPr>
          <p:nvPr/>
        </p:nvSpPr>
        <p:spPr bwMode="auto">
          <a:xfrm>
            <a:off x="2411413" y="4450394"/>
            <a:ext cx="935037" cy="244475"/>
          </a:xfrm>
          <a:prstGeom prst="rect">
            <a:avLst/>
          </a:prstGeom>
          <a:noFill/>
          <a:ln w="9525" algn="ctr">
            <a:noFill/>
            <a:miter lim="800000"/>
            <a:headEnd/>
            <a:tailEnd/>
          </a:ln>
          <a:effectLst/>
        </p:spPr>
        <p:txBody>
          <a:bodyPr>
            <a:spAutoFit/>
          </a:bodyPr>
          <a:lstStyle/>
          <a:p>
            <a:pPr marL="3175">
              <a:spcBef>
                <a:spcPct val="50000"/>
              </a:spcBef>
            </a:pPr>
            <a:r>
              <a:rPr lang="fr-BE" sz="1000" b="1"/>
              <a:t>Year 1</a:t>
            </a:r>
            <a:endParaRPr lang="en-GB" sz="1000" b="1"/>
          </a:p>
        </p:txBody>
      </p:sp>
      <p:sp>
        <p:nvSpPr>
          <p:cNvPr id="32" name="Text Box 19"/>
          <p:cNvSpPr txBox="1">
            <a:spLocks noChangeArrowheads="1"/>
          </p:cNvSpPr>
          <p:nvPr/>
        </p:nvSpPr>
        <p:spPr bwMode="auto">
          <a:xfrm>
            <a:off x="4211638" y="4380865"/>
            <a:ext cx="935037" cy="244475"/>
          </a:xfrm>
          <a:prstGeom prst="rect">
            <a:avLst/>
          </a:prstGeom>
          <a:noFill/>
          <a:ln w="9525" algn="ctr">
            <a:noFill/>
            <a:miter lim="800000"/>
            <a:headEnd/>
            <a:tailEnd/>
          </a:ln>
          <a:effectLst/>
        </p:spPr>
        <p:txBody>
          <a:bodyPr>
            <a:spAutoFit/>
          </a:bodyPr>
          <a:lstStyle/>
          <a:p>
            <a:pPr marL="3175">
              <a:spcBef>
                <a:spcPct val="50000"/>
              </a:spcBef>
            </a:pPr>
            <a:r>
              <a:rPr lang="fr-BE" sz="1000" b="1" dirty="0" err="1"/>
              <a:t>Year</a:t>
            </a:r>
            <a:r>
              <a:rPr lang="fr-BE" sz="1000" b="1" dirty="0"/>
              <a:t> 2</a:t>
            </a:r>
            <a:endParaRPr lang="en-GB" sz="1000" b="1" dirty="0"/>
          </a:p>
        </p:txBody>
      </p:sp>
      <p:sp>
        <p:nvSpPr>
          <p:cNvPr id="33" name="Line 22"/>
          <p:cNvSpPr>
            <a:spLocks noChangeShapeType="1"/>
          </p:cNvSpPr>
          <p:nvPr/>
        </p:nvSpPr>
        <p:spPr bwMode="auto">
          <a:xfrm>
            <a:off x="6300788" y="3961606"/>
            <a:ext cx="0" cy="576263"/>
          </a:xfrm>
          <a:prstGeom prst="line">
            <a:avLst/>
          </a:prstGeom>
          <a:noFill/>
          <a:ln w="9525">
            <a:solidFill>
              <a:schemeClr val="tx1"/>
            </a:solidFill>
            <a:round/>
            <a:headEnd/>
            <a:tailEnd/>
          </a:ln>
          <a:effectLst/>
        </p:spPr>
        <p:txBody>
          <a:bodyPr/>
          <a:lstStyle/>
          <a:p>
            <a:endParaRPr lang="en-US"/>
          </a:p>
        </p:txBody>
      </p:sp>
      <p:sp>
        <p:nvSpPr>
          <p:cNvPr id="34" name="Text Box 23"/>
          <p:cNvSpPr txBox="1">
            <a:spLocks noChangeArrowheads="1"/>
          </p:cNvSpPr>
          <p:nvPr/>
        </p:nvSpPr>
        <p:spPr bwMode="auto">
          <a:xfrm>
            <a:off x="5596569" y="4065901"/>
            <a:ext cx="956631" cy="246221"/>
          </a:xfrm>
          <a:prstGeom prst="rect">
            <a:avLst/>
          </a:prstGeom>
          <a:noFill/>
          <a:ln w="9525" algn="ctr">
            <a:noFill/>
            <a:miter lim="800000"/>
            <a:headEnd/>
            <a:tailEnd/>
          </a:ln>
          <a:effectLst/>
        </p:spPr>
        <p:txBody>
          <a:bodyPr wrap="square">
            <a:spAutoFit/>
          </a:bodyPr>
          <a:lstStyle/>
          <a:p>
            <a:pPr marL="3175">
              <a:spcBef>
                <a:spcPct val="50000"/>
              </a:spcBef>
            </a:pPr>
            <a:r>
              <a:rPr lang="fr-BE" sz="1000" b="1" dirty="0" err="1"/>
              <a:t>Year</a:t>
            </a:r>
            <a:r>
              <a:rPr lang="fr-BE" sz="1000" b="1" dirty="0"/>
              <a:t> 3</a:t>
            </a:r>
            <a:endParaRPr lang="en-GB" sz="1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3" y="0"/>
            <a:ext cx="5181599" cy="957943"/>
          </a:xfrm>
        </p:spPr>
        <p:txBody>
          <a:bodyPr/>
          <a:lstStyle/>
          <a:p>
            <a:r>
              <a:rPr lang="en-GB" sz="3600" b="1" dirty="0" smtClean="0">
                <a:solidFill>
                  <a:srgbClr val="92D050"/>
                </a:solidFill>
              </a:rPr>
              <a:t>Depreciation Cont’d</a:t>
            </a:r>
            <a:r>
              <a:rPr lang="en-GB" dirty="0" smtClean="0"/>
              <a:t>.</a:t>
            </a:r>
            <a:endParaRPr lang="en-GB" dirty="0"/>
          </a:p>
        </p:txBody>
      </p:sp>
      <p:sp>
        <p:nvSpPr>
          <p:cNvPr id="3" name="Content Placeholder 2"/>
          <p:cNvSpPr>
            <a:spLocks noGrp="1"/>
          </p:cNvSpPr>
          <p:nvPr>
            <p:ph sz="half" idx="1"/>
          </p:nvPr>
        </p:nvSpPr>
        <p:spPr>
          <a:xfrm>
            <a:off x="-1" y="1509486"/>
            <a:ext cx="5805715" cy="1117600"/>
          </a:xfrm>
        </p:spPr>
        <p:txBody>
          <a:bodyPr/>
          <a:lstStyle/>
          <a:p>
            <a:r>
              <a:rPr lang="en-GB" sz="2000" dirty="0" smtClean="0">
                <a:solidFill>
                  <a:srgbClr val="FF0000"/>
                </a:solidFill>
              </a:rPr>
              <a:t>Can depreciation costs                                    for equipment used for the project but bought before the start of the project be eligible?</a:t>
            </a:r>
            <a:endParaRPr lang="en-GB" sz="2000" dirty="0">
              <a:solidFill>
                <a:srgbClr val="FF0000"/>
              </a:solidFill>
            </a:endParaRPr>
          </a:p>
        </p:txBody>
      </p:sp>
      <p:sp>
        <p:nvSpPr>
          <p:cNvPr id="4" name="Content Placeholder 3"/>
          <p:cNvSpPr>
            <a:spLocks noGrp="1"/>
          </p:cNvSpPr>
          <p:nvPr>
            <p:ph sz="half" idx="2"/>
          </p:nvPr>
        </p:nvSpPr>
        <p:spPr>
          <a:xfrm>
            <a:off x="333829" y="2525487"/>
            <a:ext cx="8810171" cy="4195988"/>
          </a:xfrm>
        </p:spPr>
        <p:txBody>
          <a:bodyPr/>
          <a:lstStyle/>
          <a:p>
            <a:r>
              <a:rPr lang="en-GB" sz="1800" dirty="0" smtClean="0"/>
              <a:t>If the equipment has not yet been fully depreciated according to the usual management and accounting practices of the beneficiary, the remaining depreciation  (considering the amount of use for the project in percentage of use and time of use ) can be eligible under the project.</a:t>
            </a:r>
          </a:p>
          <a:p>
            <a:endParaRPr lang="en-GB" sz="1800" dirty="0" smtClean="0"/>
          </a:p>
          <a:p>
            <a:r>
              <a:rPr lang="en-US" sz="1800" i="1" dirty="0" smtClean="0"/>
              <a:t>E.g. equipment </a:t>
            </a:r>
            <a:r>
              <a:rPr lang="en-US" sz="1800" i="1" dirty="0"/>
              <a:t>bought in </a:t>
            </a:r>
            <a:r>
              <a:rPr lang="en-US" sz="1800" i="1" dirty="0" smtClean="0"/>
              <a:t> 01/ </a:t>
            </a:r>
            <a:r>
              <a:rPr lang="en-US" sz="1800" i="1" dirty="0"/>
              <a:t>2005, </a:t>
            </a:r>
            <a:r>
              <a:rPr lang="en-US" sz="1800" i="1" dirty="0" smtClean="0"/>
              <a:t>depreciation </a:t>
            </a:r>
            <a:r>
              <a:rPr lang="en-US" sz="1800" i="1" dirty="0"/>
              <a:t>period of 48 </a:t>
            </a:r>
            <a:r>
              <a:rPr lang="en-US" sz="1800" i="1" dirty="0" smtClean="0"/>
              <a:t>months as per </a:t>
            </a:r>
            <a:r>
              <a:rPr lang="en-US" sz="1800" i="1" dirty="0"/>
              <a:t>beneficiary accounting practices. If a </a:t>
            </a:r>
            <a:r>
              <a:rPr lang="en-GB" sz="1800" i="1" dirty="0"/>
              <a:t>GA </a:t>
            </a:r>
            <a:r>
              <a:rPr lang="en-US" sz="1800" i="1" dirty="0"/>
              <a:t>is signed in </a:t>
            </a:r>
            <a:r>
              <a:rPr lang="en-US" sz="1800" i="1" dirty="0" smtClean="0"/>
              <a:t>Jan. 2007, &amp; equipment </a:t>
            </a:r>
            <a:r>
              <a:rPr lang="en-US" sz="1800" i="1" dirty="0"/>
              <a:t>is used for this FCH </a:t>
            </a:r>
            <a:r>
              <a:rPr lang="en-US" sz="1800" i="1" dirty="0" smtClean="0"/>
              <a:t>GA</a:t>
            </a:r>
            <a:r>
              <a:rPr lang="en-US" sz="1800" i="1" dirty="0"/>
              <a:t>, the beneficiary can declare the depreciation </a:t>
            </a:r>
            <a:r>
              <a:rPr lang="en-US" sz="1800" i="1" dirty="0" smtClean="0"/>
              <a:t>incurred </a:t>
            </a:r>
            <a:r>
              <a:rPr lang="en-US" sz="1800" i="1" dirty="0"/>
              <a:t>under the </a:t>
            </a:r>
            <a:r>
              <a:rPr lang="en-US" sz="1800" i="1" dirty="0" smtClean="0"/>
              <a:t>GA </a:t>
            </a:r>
            <a:r>
              <a:rPr lang="en-US" sz="1800" i="1" dirty="0"/>
              <a:t>for the remaining 24 months in proportion of the allocation of the equipment to the </a:t>
            </a:r>
            <a:r>
              <a:rPr lang="en-US" sz="1800" i="1" dirty="0" smtClean="0"/>
              <a:t>project.</a:t>
            </a:r>
          </a:p>
          <a:p>
            <a:endParaRPr lang="en-US" sz="1800" i="1" dirty="0"/>
          </a:p>
          <a:p>
            <a:r>
              <a:rPr lang="en-US" sz="1600" b="1" i="1" dirty="0" smtClean="0"/>
              <a:t>Basic Formula Depreciation =  A ( Months/ years project use) * Cost * % project use </a:t>
            </a:r>
          </a:p>
          <a:p>
            <a:pPr marL="0" indent="0">
              <a:buNone/>
            </a:pPr>
            <a:r>
              <a:rPr lang="en-US" sz="1600" b="1" i="1" dirty="0"/>
              <a:t> </a:t>
            </a:r>
            <a:r>
              <a:rPr lang="en-US" sz="1600" b="1" i="1" dirty="0" smtClean="0"/>
              <a:t>                                                       ---------------------------------------------------------------------------</a:t>
            </a:r>
          </a:p>
          <a:p>
            <a:pPr marL="0" indent="0">
              <a:buNone/>
            </a:pPr>
            <a:r>
              <a:rPr lang="en-US" sz="1600" b="1" i="1" dirty="0" smtClean="0"/>
              <a:t>                                                           B ( years of useful life of that type of equipment)</a:t>
            </a:r>
          </a:p>
          <a:p>
            <a:pPr marL="0" indent="0">
              <a:buNone/>
            </a:pPr>
            <a:r>
              <a:rPr lang="en-US" sz="1800" i="1" dirty="0"/>
              <a:t> </a:t>
            </a:r>
            <a:r>
              <a:rPr lang="en-US" sz="1800" i="1" dirty="0" smtClean="0"/>
              <a:t>                                                 </a:t>
            </a:r>
            <a:endParaRPr lang="en-GB" sz="1800" i="1" dirty="0"/>
          </a:p>
          <a:p>
            <a:endParaRPr lang="en-GB" sz="1800" i="1" dirty="0" smtClean="0"/>
          </a:p>
          <a:p>
            <a:endParaRPr lang="en-GB" sz="2000" dirty="0"/>
          </a:p>
          <a:p>
            <a:endParaRPr lang="en-GB" sz="2000" dirty="0"/>
          </a:p>
        </p:txBody>
      </p:sp>
      <p:sp>
        <p:nvSpPr>
          <p:cNvPr id="5" name="Slide Number Placeholder 4"/>
          <p:cNvSpPr>
            <a:spLocks noGrp="1"/>
          </p:cNvSpPr>
          <p:nvPr>
            <p:ph type="sldNum" sz="quarter" idx="12"/>
          </p:nvPr>
        </p:nvSpPr>
        <p:spPr>
          <a:xfrm>
            <a:off x="6553200" y="6245225"/>
            <a:ext cx="2489200" cy="476250"/>
          </a:xfrm>
        </p:spPr>
        <p:txBody>
          <a:bodyPr/>
          <a:lstStyle/>
          <a:p>
            <a:fld id="{27FE003E-9C97-4C9E-9B61-A505DE35E73C}" type="slidenum">
              <a:rPr lang="en-GB" smtClean="0"/>
              <a:pPr/>
              <a:t>9</a:t>
            </a:fld>
            <a:endParaRPr lang="en-GB" dirty="0"/>
          </a:p>
        </p:txBody>
      </p:sp>
    </p:spTree>
    <p:extLst>
      <p:ext uri="{BB962C8B-B14F-4D97-AF65-F5344CB8AC3E}">
        <p14:creationId xmlns:p14="http://schemas.microsoft.com/office/powerpoint/2010/main" val="3421549837"/>
      </p:ext>
    </p:extLst>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6209</TotalTime>
  <Words>1575</Words>
  <Application>Microsoft Office PowerPoint</Application>
  <PresentationFormat>On-screen Show (4:3)</PresentationFormat>
  <Paragraphs>211</Paragraphs>
  <Slides>18</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1_Default Design</vt:lpstr>
      <vt:lpstr>Worksheet</vt:lpstr>
      <vt:lpstr>PowerPoint Presentation</vt:lpstr>
      <vt:lpstr>Form C</vt:lpstr>
      <vt:lpstr>Form C cont’d</vt:lpstr>
      <vt:lpstr>Form C /Use of Resources</vt:lpstr>
      <vt:lpstr> Form C Formalities</vt:lpstr>
      <vt:lpstr>Costs not Foreseen in GA </vt:lpstr>
      <vt:lpstr>Costs not Foreseen in GA </vt:lpstr>
      <vt:lpstr>PowerPoint Presentation</vt:lpstr>
      <vt:lpstr>Depreciation Cont’d.</vt:lpstr>
      <vt:lpstr>VAT &amp; Discounts</vt:lpstr>
      <vt:lpstr>Common Issues on Costs Eligibility</vt:lpstr>
      <vt:lpstr> Costs NOT Related to the Specific Project</vt:lpstr>
      <vt:lpstr>     Use of Resources </vt:lpstr>
      <vt:lpstr>     Use of Resources </vt:lpstr>
      <vt:lpstr>Costs not Sufficiently Substantiated</vt:lpstr>
      <vt:lpstr> Other issues identified</vt:lpstr>
      <vt:lpstr> Consultants   - personnel or sub-contract</vt:lpstr>
      <vt:lpstr>Issues in CFS (Form D)</vt:lpstr>
    </vt:vector>
  </TitlesOfParts>
  <Company>Tipik Communication Agency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Sabine Bauwens</dc:creator>
  <cp:lastModifiedBy>Szymczak Aleksandra ( FCH )</cp:lastModifiedBy>
  <cp:revision>360</cp:revision>
  <cp:lastPrinted>2012-06-07T07:42:52Z</cp:lastPrinted>
  <dcterms:created xsi:type="dcterms:W3CDTF">2011-03-15T12:49:52Z</dcterms:created>
  <dcterms:modified xsi:type="dcterms:W3CDTF">2012-06-14T06:42:44Z</dcterms:modified>
</cp:coreProperties>
</file>