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sldIdLst>
    <p:sldId id="291" r:id="rId2"/>
    <p:sldId id="292" r:id="rId3"/>
    <p:sldId id="290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</p:sldIdLst>
  <p:sldSz cx="9144000" cy="6858000" type="screen4x3"/>
  <p:notesSz cx="6724650" cy="9774238"/>
  <p:defaultTextStyle>
    <a:defPPr>
      <a:defRPr lang="en-GB"/>
    </a:defPPr>
    <a:lvl1pPr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339933"/>
    <a:srgbClr val="000099"/>
    <a:srgbClr val="3366CC"/>
    <a:srgbClr val="0066CC"/>
    <a:srgbClr val="0000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768" y="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413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43438"/>
            <a:ext cx="5378450" cy="439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413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57085ADC-8498-413C-B432-D3E4121BC6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34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4B25B-666C-4DFC-B544-853BA8B75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56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D14A7-527A-49AD-B739-F2ADE30873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89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06A96-34FA-402C-A223-E10B53E56B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9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10DEB-0386-4F18-B778-08128EA436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52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4E38-E48C-4D42-99E8-27E5B28B11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87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F4D4E-DA61-441B-8D78-5C24C263B6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70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39784-C70A-4070-9446-ECA92C42BA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80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761E7-6E50-4FEA-9363-799B75D395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05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33026-D543-4EC6-B075-ED63E6DFC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3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94147-B44D-43C2-AD42-FE4A102F2D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5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C4764-F7E6-4003-9F08-7A5A49A6D1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5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AD4B573-D45F-4968-A5BA-CA3D1ACF40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>
          <a:solidFill>
            <a:srgbClr val="194C84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>
          <a:solidFill>
            <a:srgbClr val="008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c.europa.eu/research/participants/portal/desktop/en/opportunities/h2020/calls/h2020-jti-fch-2014-1.html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nl-BE" smtClean="0"/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nl-BE" smtClean="0"/>
          </a:p>
        </p:txBody>
      </p:sp>
      <p:pic>
        <p:nvPicPr>
          <p:cNvPr id="2052" name="Picture 3" descr="FCH JU - Power Point 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5"/>
          <p:cNvSpPr>
            <a:spLocks/>
          </p:cNvSpPr>
          <p:nvPr/>
        </p:nvSpPr>
        <p:spPr bwMode="auto">
          <a:xfrm>
            <a:off x="3563938" y="3716338"/>
            <a:ext cx="32400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ctr"/>
          <a:lstStyle>
            <a:lvl1pPr marL="341313" indent="-341313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r"/>
            <a:r>
              <a:rPr lang="fr-BE" altLang="nl-BE" sz="4400">
                <a:solidFill>
                  <a:schemeClr val="bg2"/>
                </a:solidFill>
              </a:rPr>
              <a:t/>
            </a:r>
            <a:br>
              <a:rPr lang="fr-BE" altLang="nl-BE" sz="4400">
                <a:solidFill>
                  <a:schemeClr val="bg2"/>
                </a:solidFill>
              </a:rPr>
            </a:br>
            <a:endParaRPr lang="en-GB" altLang="nl-BE" sz="2000">
              <a:solidFill>
                <a:srgbClr val="3366CC"/>
              </a:solidFill>
            </a:endParaRPr>
          </a:p>
        </p:txBody>
      </p:sp>
      <p:sp>
        <p:nvSpPr>
          <p:cNvPr id="2054" name="Rectangle 6"/>
          <p:cNvSpPr>
            <a:spLocks/>
          </p:cNvSpPr>
          <p:nvPr/>
        </p:nvSpPr>
        <p:spPr bwMode="auto">
          <a:xfrm>
            <a:off x="2484438" y="47244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/>
          <a:lstStyle>
            <a:lvl1pPr marL="341313" indent="-341313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 defTabSz="455613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defTabSz="4556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>
              <a:buClr>
                <a:srgbClr val="194C84"/>
              </a:buClr>
            </a:pPr>
            <a:endParaRPr lang="en-US" altLang="nl-BE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11188" y="6308725"/>
            <a:ext cx="1597025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nl-BE" sz="1200">
                <a:solidFill>
                  <a:srgbClr val="3366CC"/>
                </a:solidFill>
              </a:rPr>
              <a:t>http://www.fch-ju.eu/</a:t>
            </a:r>
          </a:p>
        </p:txBody>
      </p:sp>
      <p:sp>
        <p:nvSpPr>
          <p:cNvPr id="2056" name="Rectangle 3"/>
          <p:cNvSpPr txBox="1">
            <a:spLocks/>
          </p:cNvSpPr>
          <p:nvPr/>
        </p:nvSpPr>
        <p:spPr bwMode="auto">
          <a:xfrm>
            <a:off x="395288" y="3405188"/>
            <a:ext cx="83534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/>
          <a:lstStyle>
            <a:lvl1pPr defTabSz="457200" eaLnBrk="0" hangingPunct="0">
              <a:spcBef>
                <a:spcPct val="20000"/>
              </a:spcBef>
              <a:buClr>
                <a:srgbClr val="194C84"/>
              </a:buClr>
              <a:buFont typeface="Arial" charset="0"/>
              <a:buChar char="•"/>
              <a:defRPr sz="3200">
                <a:solidFill>
                  <a:srgbClr val="194C84"/>
                </a:solidFill>
                <a:latin typeface="Arial" charset="0"/>
                <a:ea typeface="ヒラギノ角ゴ Pro W3" charset="-128"/>
                <a:cs typeface="Arial" charset="0"/>
              </a:defRPr>
            </a:lvl1pPr>
            <a:lvl2pPr marL="742950" indent="-285750" defTabSz="457200" eaLnBrk="0" hangingPunct="0">
              <a:spcBef>
                <a:spcPct val="20000"/>
              </a:spcBef>
              <a:buClr>
                <a:srgbClr val="008000"/>
              </a:buClr>
              <a:buFont typeface="Arial" charset="0"/>
              <a:buChar char="–"/>
              <a:defRPr sz="2800">
                <a:solidFill>
                  <a:srgbClr val="008000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9pPr>
          </a:lstStyle>
          <a:p>
            <a:pPr algn="r">
              <a:lnSpc>
                <a:spcPct val="80000"/>
              </a:lnSpc>
              <a:buClr>
                <a:srgbClr val="33CC33"/>
              </a:buClr>
              <a:buFont typeface="Arial" charset="0"/>
              <a:buNone/>
            </a:pPr>
            <a:endParaRPr lang="en-GB" altLang="nl-BE" b="1">
              <a:solidFill>
                <a:schemeClr val="tx1"/>
              </a:solidFill>
            </a:endParaRPr>
          </a:p>
          <a:p>
            <a:pPr algn="r">
              <a:lnSpc>
                <a:spcPct val="80000"/>
              </a:lnSpc>
              <a:buClr>
                <a:srgbClr val="33CC33"/>
              </a:buClr>
              <a:buFont typeface="Arial" charset="0"/>
              <a:buNone/>
            </a:pPr>
            <a:endParaRPr lang="en-GB" altLang="nl-BE" b="1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719513"/>
            <a:ext cx="8137525" cy="2616200"/>
          </a:xfrm>
          <a:prstGeom prst="rect">
            <a:avLst/>
          </a:prstGeom>
          <a:noFill/>
        </p:spPr>
        <p:txBody>
          <a:bodyPr lIns="91420" tIns="45711" rIns="91420" bIns="45711">
            <a:spAutoFit/>
          </a:bodyPr>
          <a:lstStyle/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endParaRPr lang="en-GB" sz="32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endParaRPr lang="en-GB" sz="32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endParaRPr lang="en-GB" sz="20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endParaRPr lang="en-GB" sz="20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r>
              <a:rPr lang="en-GB" sz="2000" i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Enrique </a:t>
            </a:r>
            <a:r>
              <a:rPr lang="en-GB" sz="2000" i="1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Girón</a:t>
            </a:r>
            <a:r>
              <a:rPr lang="en-GB" sz="2000" i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, </a:t>
            </a:r>
            <a:r>
              <a:rPr lang="en-GB" sz="2000" i="1" dirty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Project manager</a:t>
            </a:r>
          </a:p>
          <a:p>
            <a:pPr algn="r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r>
              <a:rPr lang="en-GB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  <a:cs typeface="ヒラギノ角ゴ Pro W3" charset="0"/>
              </a:rPr>
              <a:t>10 July 2014</a:t>
            </a:r>
          </a:p>
        </p:txBody>
      </p:sp>
      <p:sp>
        <p:nvSpPr>
          <p:cNvPr id="2058" name="TextBox 2"/>
          <p:cNvSpPr txBox="1">
            <a:spLocks noChangeArrowheads="1"/>
          </p:cNvSpPr>
          <p:nvPr/>
        </p:nvSpPr>
        <p:spPr bwMode="auto">
          <a:xfrm>
            <a:off x="576263" y="3646488"/>
            <a:ext cx="8018462" cy="107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nl-BE" altLang="nl-BE" sz="3200" b="1" dirty="0" smtClean="0">
                <a:solidFill>
                  <a:schemeClr val="tx2"/>
                </a:solidFill>
              </a:rPr>
              <a:t>Transport </a:t>
            </a:r>
            <a:r>
              <a:rPr lang="nl-BE" altLang="nl-BE" sz="3200" b="1" dirty="0" err="1">
                <a:solidFill>
                  <a:schemeClr val="tx2"/>
                </a:solidFill>
              </a:rPr>
              <a:t>Pillar</a:t>
            </a:r>
            <a:r>
              <a:rPr lang="nl-BE" altLang="nl-BE" sz="3200" b="1" dirty="0">
                <a:solidFill>
                  <a:schemeClr val="tx2"/>
                </a:solidFill>
              </a:rPr>
              <a:t> </a:t>
            </a:r>
            <a:r>
              <a:rPr lang="nl-BE" altLang="nl-BE" sz="3200" b="1" dirty="0" err="1" smtClean="0">
                <a:solidFill>
                  <a:schemeClr val="tx2"/>
                </a:solidFill>
              </a:rPr>
              <a:t>and</a:t>
            </a:r>
            <a:r>
              <a:rPr lang="nl-BE" altLang="nl-BE" sz="3200" b="1" dirty="0" smtClean="0">
                <a:solidFill>
                  <a:schemeClr val="tx2"/>
                </a:solidFill>
              </a:rPr>
              <a:t> </a:t>
            </a:r>
            <a:r>
              <a:rPr lang="nl-BE" altLang="nl-BE" sz="3200" b="1" dirty="0" err="1" smtClean="0">
                <a:solidFill>
                  <a:schemeClr val="tx2"/>
                </a:solidFill>
              </a:rPr>
              <a:t>Overarching</a:t>
            </a:r>
            <a:r>
              <a:rPr lang="nl-BE" altLang="nl-BE" sz="3200" b="1" dirty="0" smtClean="0">
                <a:solidFill>
                  <a:schemeClr val="tx2"/>
                </a:solidFill>
              </a:rPr>
              <a:t> Topics </a:t>
            </a:r>
            <a:r>
              <a:rPr lang="nl-BE" altLang="nl-BE" sz="3200" b="1" dirty="0">
                <a:solidFill>
                  <a:schemeClr val="tx2"/>
                </a:solidFill>
              </a:rPr>
              <a:t>in 2014 call</a:t>
            </a:r>
          </a:p>
        </p:txBody>
      </p:sp>
    </p:spTree>
    <p:extLst>
      <p:ext uri="{BB962C8B-B14F-4D97-AF65-F5344CB8AC3E}">
        <p14:creationId xmlns:p14="http://schemas.microsoft.com/office/powerpoint/2010/main" val="243883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44450"/>
            <a:ext cx="7885113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Overarching topics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400" b="1" dirty="0" smtClean="0">
                <a:solidFill>
                  <a:srgbClr val="33CC33"/>
                </a:solidFill>
                <a:latin typeface="Calibri" pitchFamily="34" charset="0"/>
              </a:rPr>
              <a:t>FCH-02 2014</a:t>
            </a:r>
            <a:endParaRPr lang="en-GB" altLang="en-US" sz="24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806752"/>
              </p:ext>
            </p:extLst>
          </p:nvPr>
        </p:nvGraphicFramePr>
        <p:xfrm>
          <a:off x="755650" y="2276475"/>
          <a:ext cx="7848601" cy="1036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2391"/>
                <a:gridCol w="1368105"/>
                <a:gridCol w="1368105"/>
              </a:tblGrid>
              <a:tr h="6096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Topic</a:t>
                      </a:r>
                      <a:endParaRPr lang="en-US" sz="28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Type of </a:t>
                      </a: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Action</a:t>
                      </a:r>
                      <a:endParaRPr lang="en-US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Ind.</a:t>
                      </a:r>
                      <a:r>
                        <a:rPr lang="en-GB" sz="2000" b="1" baseline="0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 B</a:t>
                      </a: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udget</a:t>
                      </a:r>
                      <a:endParaRPr lang="en-US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M</a:t>
                      </a:r>
                      <a:r>
                        <a:rPr lang="en-US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EURO</a:t>
                      </a:r>
                      <a:endParaRPr lang="en-GB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</a:tr>
              <a:tr h="36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3.1: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Hydrogen territories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Innovation (IA</a:t>
                      </a:r>
                      <a:r>
                        <a:rPr lang="en-GB" sz="1600" b="1" kern="1200" dirty="0" smtClean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)</a:t>
                      </a:r>
                      <a:endParaRPr lang="en-US" sz="1600" b="1" kern="1200" dirty="0">
                        <a:solidFill>
                          <a:srgbClr val="3399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43363" marR="43363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5</a:t>
                      </a:r>
                    </a:p>
                  </a:txBody>
                  <a:tcPr marL="43363" marR="43363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88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Demonstrate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pioneer hydrogen economy models at territories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levels where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there is a strong political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commitment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Prove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the viability and feasibility of hydrogen economy concept in off-grid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areas (isolated territories).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Develop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and deploy replicable, balanced and integrated fuel cell and hydrogen solutions in both energy and transport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fields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Near/fully autonomous hydrogen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buildings/quarters/districts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Integration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hydrogen </a:t>
            </a:r>
            <a:r>
              <a:rPr lang="en-US" sz="1800" dirty="0" err="1">
                <a:solidFill>
                  <a:schemeClr val="tx1"/>
                </a:solidFill>
                <a:latin typeface="Calibri" pitchFamily="34" charset="0"/>
              </a:rPr>
              <a:t>refuelling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 infrastructures and provision of vehicle fleets powered by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hydrogen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Increase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the energy efficiency of isolated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territories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and the mobility efficiency with lower emissions of pollutants and CO2. 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5 years. Maximum funding of 5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  <a:t>Overarching projects IA</a:t>
            </a:r>
            <a:b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FF6600"/>
                </a:solidFill>
                <a:latin typeface="Calibri" pitchFamily="34" charset="0"/>
              </a:rPr>
              <a:t>Topic 3.1: </a:t>
            </a:r>
            <a:r>
              <a:rPr lang="en-US" altLang="en-US" sz="2000" b="1" dirty="0">
                <a:solidFill>
                  <a:srgbClr val="FF6600"/>
                </a:solidFill>
                <a:latin typeface="Calibri" pitchFamily="34" charset="0"/>
              </a:rPr>
              <a:t>Hydrogen territories</a:t>
            </a:r>
            <a:endParaRPr lang="en-GB" altLang="en-US" sz="2000" b="1" dirty="0">
              <a:solidFill>
                <a:srgbClr val="FF66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0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50975" y="44450"/>
            <a:ext cx="7477125" cy="719138"/>
          </a:xfrm>
        </p:spPr>
        <p:txBody>
          <a:bodyPr/>
          <a:lstStyle/>
          <a:p>
            <a:pPr>
              <a:defRPr/>
            </a:pPr>
            <a:r>
              <a:rPr lang="fr-BE" sz="3600" b="1" kern="1200" dirty="0">
                <a:solidFill>
                  <a:srgbClr val="339933"/>
                </a:solidFill>
                <a:latin typeface="Calibri" pitchFamily="34" charset="0"/>
                <a:cs typeface="Calibri" pitchFamily="34" charset="0"/>
              </a:rPr>
              <a:t>More </a:t>
            </a:r>
            <a:r>
              <a:rPr lang="fr-BE" sz="3600" b="1" kern="1200" dirty="0" smtClean="0">
                <a:solidFill>
                  <a:srgbClr val="339933"/>
                </a:solidFill>
                <a:latin typeface="Calibri" pitchFamily="34" charset="0"/>
                <a:cs typeface="Calibri" pitchFamily="34" charset="0"/>
              </a:rPr>
              <a:t>information</a:t>
            </a:r>
            <a:endParaRPr lang="en-GB" sz="4000" b="1" dirty="0">
              <a:solidFill>
                <a:schemeClr val="bg1"/>
              </a:solidFill>
            </a:endParaRPr>
          </a:p>
        </p:txBody>
      </p:sp>
      <p:grpSp>
        <p:nvGrpSpPr>
          <p:cNvPr id="15363" name="Group 2"/>
          <p:cNvGrpSpPr>
            <a:grpSpLocks/>
          </p:cNvGrpSpPr>
          <p:nvPr/>
        </p:nvGrpSpPr>
        <p:grpSpPr bwMode="auto">
          <a:xfrm>
            <a:off x="715963" y="2730500"/>
            <a:ext cx="7108825" cy="3719513"/>
            <a:chOff x="168275" y="2374900"/>
            <a:chExt cx="7108825" cy="3720342"/>
          </a:xfrm>
        </p:grpSpPr>
        <p:sp>
          <p:nvSpPr>
            <p:cNvPr id="15367" name="Rectangle 4"/>
            <p:cNvSpPr>
              <a:spLocks noChangeArrowheads="1"/>
            </p:cNvSpPr>
            <p:nvPr/>
          </p:nvSpPr>
          <p:spPr bwMode="auto">
            <a:xfrm>
              <a:off x="200025" y="3614738"/>
              <a:ext cx="4371975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194C84"/>
                </a:buClr>
                <a:buFont typeface="Arial" charset="0"/>
                <a:buChar char="•"/>
                <a:defRPr sz="3200">
                  <a:solidFill>
                    <a:srgbClr val="194C84"/>
                  </a:solidFill>
                  <a:latin typeface="Arial" charset="0"/>
                  <a:ea typeface="ヒラギノ角ゴ Pro W3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8000"/>
                </a:buClr>
                <a:buFont typeface="Arial" charset="0"/>
                <a:buChar char="–"/>
                <a:defRPr sz="2800">
                  <a:solidFill>
                    <a:srgbClr val="008000"/>
                  </a:solidFill>
                  <a:latin typeface="Arial" charset="0"/>
                  <a:ea typeface="ヒラギノ角ゴ Pro W3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>
                  <a:solidFill>
                    <a:srgbClr val="0F385B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European Industry Grouping </a:t>
              </a:r>
            </a:p>
            <a:p>
              <a:pPr algn="r" eaLnBrk="1" hangingPunct="1"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>
                  <a:solidFill>
                    <a:srgbClr val="0F385B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for a FCH-JTI (NEW-IG):</a:t>
              </a:r>
            </a:p>
            <a:p>
              <a:pPr algn="r" eaLnBrk="1" hangingPunct="1">
                <a:lnSpc>
                  <a:spcPct val="60000"/>
                </a:lnSpc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 u="sng">
                  <a:solidFill>
                    <a:srgbClr val="0000FF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http://www.fchindustry-jti.eu</a:t>
              </a:r>
              <a:endParaRPr lang="en-GB" altLang="en-US" sz="1600" b="1" u="sng">
                <a:solidFill>
                  <a:srgbClr val="0000FF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endParaRPr>
            </a:p>
          </p:txBody>
        </p:sp>
        <p:sp>
          <p:nvSpPr>
            <p:cNvPr id="15368" name="Rectangle 5"/>
            <p:cNvSpPr>
              <a:spLocks noChangeArrowheads="1"/>
            </p:cNvSpPr>
            <p:nvPr/>
          </p:nvSpPr>
          <p:spPr bwMode="auto">
            <a:xfrm>
              <a:off x="168275" y="5116513"/>
              <a:ext cx="4443413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194C84"/>
                </a:buClr>
                <a:buFont typeface="Arial" charset="0"/>
                <a:buChar char="•"/>
                <a:defRPr sz="3200">
                  <a:solidFill>
                    <a:srgbClr val="194C84"/>
                  </a:solidFill>
                  <a:latin typeface="Arial" charset="0"/>
                  <a:ea typeface="ヒラギノ角ゴ Pro W3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8000"/>
                </a:buClr>
                <a:buFont typeface="Arial" charset="0"/>
                <a:buChar char="–"/>
                <a:defRPr sz="2800">
                  <a:solidFill>
                    <a:srgbClr val="008000"/>
                  </a:solidFill>
                  <a:latin typeface="Arial" charset="0"/>
                  <a:ea typeface="ヒラギノ角ゴ Pro W3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>
                  <a:solidFill>
                    <a:srgbClr val="0F385B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New European Research Grouping </a:t>
              </a:r>
            </a:p>
            <a:p>
              <a:pPr algn="r" eaLnBrk="1" hangingPunct="1"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>
                  <a:solidFill>
                    <a:srgbClr val="0F385B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on FCH (N.ERGHY):</a:t>
              </a:r>
            </a:p>
            <a:p>
              <a:pPr algn="r" eaLnBrk="1" hangingPunct="1">
                <a:lnSpc>
                  <a:spcPct val="60000"/>
                </a:lnSpc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600" b="1" u="sng">
                  <a:solidFill>
                    <a:srgbClr val="0000FF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http://www.nerghy.eu</a:t>
              </a:r>
            </a:p>
          </p:txBody>
        </p:sp>
        <p:sp>
          <p:nvSpPr>
            <p:cNvPr id="15369" name="Rectangle 3"/>
            <p:cNvSpPr>
              <a:spLocks noChangeArrowheads="1"/>
            </p:cNvSpPr>
            <p:nvPr/>
          </p:nvSpPr>
          <p:spPr bwMode="auto">
            <a:xfrm>
              <a:off x="457200" y="2384425"/>
              <a:ext cx="4114800" cy="69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194C84"/>
                </a:buClr>
                <a:buFont typeface="Arial" charset="0"/>
                <a:buChar char="•"/>
                <a:defRPr sz="3200">
                  <a:solidFill>
                    <a:srgbClr val="194C84"/>
                  </a:solidFill>
                  <a:latin typeface="Arial" charset="0"/>
                  <a:ea typeface="ヒラギノ角ゴ Pro W3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8000"/>
                </a:buClr>
                <a:buFont typeface="Arial" charset="0"/>
                <a:buChar char="–"/>
                <a:defRPr sz="2800">
                  <a:solidFill>
                    <a:srgbClr val="008000"/>
                  </a:solidFill>
                  <a:latin typeface="Arial" charset="0"/>
                  <a:ea typeface="ヒラギノ角ゴ Pro W3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800" b="1">
                  <a:solidFill>
                    <a:srgbClr val="0F385B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FCH JU official website:</a:t>
              </a:r>
            </a:p>
            <a:p>
              <a:pPr algn="r" eaLnBrk="1" hangingPunct="1">
                <a:lnSpc>
                  <a:spcPct val="60000"/>
                </a:lnSpc>
                <a:spcBef>
                  <a:spcPct val="50000"/>
                </a:spcBef>
                <a:buClr>
                  <a:srgbClr val="ED1C24"/>
                </a:buClr>
                <a:buFont typeface="Monotype Sorts" pitchFamily="2" charset="2"/>
                <a:buNone/>
              </a:pPr>
              <a:r>
                <a:rPr lang="fr-BE" altLang="en-US" sz="1800" b="1" u="sng">
                  <a:solidFill>
                    <a:srgbClr val="0000FF"/>
                  </a:solidFill>
                  <a:latin typeface="Calibri" pitchFamily="34" charset="0"/>
                  <a:ea typeface="ＭＳ Ｐゴシック" pitchFamily="34" charset="-128"/>
                  <a:cs typeface="Calibri" pitchFamily="34" charset="0"/>
                </a:rPr>
                <a:t>http://www.fch-ju.eu/</a:t>
              </a:r>
              <a:endParaRPr lang="en-GB" altLang="en-US" sz="1800" b="1" u="sng">
                <a:solidFill>
                  <a:srgbClr val="0000FF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endParaRPr>
            </a:p>
          </p:txBody>
        </p:sp>
        <p:pic>
          <p:nvPicPr>
            <p:cNvPr id="15370" name="Picture 7" descr="NewEnergyWorldJU_4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9538" y="2374900"/>
              <a:ext cx="2000250" cy="909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7"/>
            <p:cNvPicPr>
              <a:picLocks noChangeAspect="1" noChangeArrowheads="1"/>
            </p:cNvPicPr>
            <p:nvPr/>
          </p:nvPicPr>
          <p:blipFill>
            <a:blip r:embed="rId3">
              <a:lum contrast="2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9538" y="3789363"/>
              <a:ext cx="1943100" cy="792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9538" y="5167313"/>
              <a:ext cx="2087562" cy="782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charset="0"/>
              <a:buChar char="•"/>
              <a:defRPr sz="3200">
                <a:solidFill>
                  <a:srgbClr val="194C84"/>
                </a:solidFill>
                <a:latin typeface="Arial" charset="0"/>
                <a:ea typeface="ヒラギノ角ゴ Pro W3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charset="0"/>
              <a:buChar char="–"/>
              <a:defRPr sz="2800">
                <a:solidFill>
                  <a:srgbClr val="008000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8660796-33E7-41F7-A074-E472A7ED36FF}" type="slidenum">
              <a:rPr lang="en-GB" altLang="en-US" sz="12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en-US" sz="12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3062288" y="2133600"/>
            <a:ext cx="432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charset="0"/>
              <a:buChar char="•"/>
              <a:defRPr sz="3200">
                <a:solidFill>
                  <a:srgbClr val="194C84"/>
                </a:solidFill>
                <a:latin typeface="Arial" charset="0"/>
                <a:ea typeface="ヒラギノ角ゴ Pro W3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charset="0"/>
              <a:buChar char="–"/>
              <a:defRPr sz="2800">
                <a:solidFill>
                  <a:srgbClr val="008000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u="sng">
                <a:solidFill>
                  <a:schemeClr val="tx1"/>
                </a:solidFill>
                <a:latin typeface="Tahoma" pitchFamily="34" charset="0"/>
                <a:hlinkClick r:id="rId5"/>
              </a:rPr>
              <a:t>http://ec.europa.eu/research/participants/portal/desktop/en/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u="sng">
                <a:solidFill>
                  <a:schemeClr val="tx1"/>
                </a:solidFill>
                <a:latin typeface="Tahoma" pitchFamily="34" charset="0"/>
                <a:hlinkClick r:id="rId5"/>
              </a:rPr>
              <a:t>opportunities/h2020/calls/h2020-jti-fch-2014-1.html</a:t>
            </a:r>
            <a:endParaRPr lang="en-US" altLang="en-US" sz="12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5366" name="TextBox 2"/>
          <p:cNvSpPr txBox="1">
            <a:spLocks noChangeArrowheads="1"/>
          </p:cNvSpPr>
          <p:nvPr/>
        </p:nvSpPr>
        <p:spPr bwMode="auto">
          <a:xfrm>
            <a:off x="1577975" y="2135188"/>
            <a:ext cx="1400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charset="0"/>
              <a:buChar char="•"/>
              <a:defRPr sz="3200">
                <a:solidFill>
                  <a:srgbClr val="194C84"/>
                </a:solidFill>
                <a:latin typeface="Arial" charset="0"/>
                <a:ea typeface="ヒラギノ角ゴ Pro W3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charset="0"/>
              <a:buChar char="–"/>
              <a:defRPr sz="2800">
                <a:solidFill>
                  <a:srgbClr val="008000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800" b="1">
                <a:solidFill>
                  <a:srgbClr val="0F385B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Call Material</a:t>
            </a:r>
            <a:endParaRPr lang="en-US" altLang="en-US" sz="1800">
              <a:solidFill>
                <a:schemeClr val="tx1"/>
              </a:solidFill>
              <a:latin typeface="Tahoma" pitchFamily="34" charset="0"/>
              <a:ea typeface="ＭＳ Ｐゴシック" pitchFamily="34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317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44450"/>
            <a:ext cx="7885113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pillar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400" b="1" dirty="0" smtClean="0">
                <a:solidFill>
                  <a:srgbClr val="33CC33"/>
                </a:solidFill>
                <a:latin typeface="Calibri" pitchFamily="34" charset="0"/>
              </a:rPr>
              <a:t>FCH-02 2014</a:t>
            </a:r>
            <a:endParaRPr lang="en-GB" altLang="en-US" sz="24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959397"/>
              </p:ext>
            </p:extLst>
          </p:nvPr>
        </p:nvGraphicFramePr>
        <p:xfrm>
          <a:off x="755650" y="2276475"/>
          <a:ext cx="7848601" cy="3197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2391"/>
                <a:gridCol w="1368105"/>
                <a:gridCol w="1368105"/>
              </a:tblGrid>
              <a:tr h="6096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Topic</a:t>
                      </a:r>
                      <a:endParaRPr lang="en-US" sz="28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Type of </a:t>
                      </a: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Action</a:t>
                      </a:r>
                      <a:endParaRPr lang="en-US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Ind.</a:t>
                      </a:r>
                      <a:r>
                        <a:rPr lang="en-GB" sz="2000" b="1" baseline="0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 B</a:t>
                      </a: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udget</a:t>
                      </a:r>
                      <a:endParaRPr lang="en-US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M</a:t>
                      </a:r>
                      <a:r>
                        <a:rPr lang="en-US" sz="20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EURO</a:t>
                      </a:r>
                      <a:endParaRPr lang="en-GB" sz="20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68578" marR="68578" marT="0" marB="0">
                    <a:solidFill>
                      <a:srgbClr val="3366CC"/>
                    </a:solidFill>
                  </a:tcPr>
                </a:tc>
              </a:tr>
              <a:tr h="39885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1.1: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Standardization of components for cost-efficient fuel cell systems for transportation applications</a:t>
                      </a:r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Innovation (IA)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43363" marR="43363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10</a:t>
                      </a:r>
                      <a:endParaRPr lang="en-US" sz="2800" b="1" dirty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43363" marR="43363" marT="0" marB="0" anchor="ctr">
                    <a:solidFill>
                      <a:srgbClr val="3366CC"/>
                    </a:solidFill>
                  </a:tcPr>
                </a:tc>
              </a:tr>
              <a:tr h="2447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1.2: 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Cell and stack components, stack and system manufacturing technologies and quality assurance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rgbClr val="3366CC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rgbClr val="33CC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Research &amp; Innovation (RIA)</a:t>
                      </a:r>
                      <a:endParaRPr lang="en-US" sz="1600" b="1" kern="1200" dirty="0" smtClean="0">
                        <a:solidFill>
                          <a:srgbClr val="33CC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3" marR="43363" marT="0" marB="0" anchor="ctr">
                    <a:solidFill>
                      <a:srgbClr val="3366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</a:tr>
              <a:tr h="3042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1.3: 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of advanced fuel cell systems and system components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rgbClr val="3366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</a:tr>
              <a:tr h="2125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1.4: 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Hydrogen storage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standardisation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components optimization for mass production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rgbClr val="3366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</a:tr>
              <a:tr h="36639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1.5: 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of cost effective and reliable hydrogen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refuelling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station technologies and systems for fuel cell vehicles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rgbClr val="3366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</a:tr>
              <a:tr h="20972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1.6: 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Engineering studies for large scale bus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refuelling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rgbClr val="3366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65" marR="43365" marT="0" marB="0" anchor="ctr">
                    <a:solidFill>
                      <a:schemeClr val="accent1"/>
                    </a:solidFill>
                  </a:tcPr>
                </a:tc>
              </a:tr>
              <a:tr h="36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1.7: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Large scale demonstration of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refuelling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infrastructure for road vehicles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363" marR="4336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Innovation (IA</a:t>
                      </a:r>
                      <a:r>
                        <a:rPr lang="en-GB" sz="1600" b="1" kern="1200" dirty="0" smtClean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)</a:t>
                      </a:r>
                      <a:endParaRPr lang="en-US" sz="1600" b="1" kern="1200" dirty="0">
                        <a:solidFill>
                          <a:srgbClr val="339933"/>
                        </a:solidFill>
                        <a:latin typeface="Calibri" pitchFamily="34" charset="0"/>
                        <a:ea typeface="+mj-ea"/>
                        <a:cs typeface="+mj-cs"/>
                      </a:endParaRPr>
                    </a:p>
                  </a:txBody>
                  <a:tcPr marL="43363" marR="43363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solidFill>
                            <a:srgbClr val="339933"/>
                          </a:solidFill>
                          <a:latin typeface="Calibri" pitchFamily="34" charset="0"/>
                          <a:ea typeface="+mj-ea"/>
                          <a:cs typeface="+mj-cs"/>
                        </a:rPr>
                        <a:t>32</a:t>
                      </a:r>
                    </a:p>
                  </a:txBody>
                  <a:tcPr marL="43363" marR="43363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75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Standardization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interfaces and components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to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reduce cost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to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accelerate market introduction of automotive fuel cell technology 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Identify and select components or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subsystems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Align specifications and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interfaces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Define test protocols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Transfer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to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industry codes &amp; standards and regulations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Standardization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Balance-of-Plant components will lead to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cost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reduction and likely, </a:t>
            </a:r>
            <a:r>
              <a:rPr lang="en-US" sz="1800" dirty="0" err="1">
                <a:solidFill>
                  <a:schemeClr val="tx1"/>
                </a:solidFill>
                <a:latin typeface="Calibri" pitchFamily="34" charset="0"/>
              </a:rPr>
              <a:t>commercialisation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3-4 years. Indicative budget of 2-3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464" tIns="43015" rIns="87464" bIns="43015" numCol="1" anchor="ctr" anchorCtr="0" compatLnSpc="1">
            <a:prstTxWarp prst="textNoShape">
              <a:avLst/>
            </a:prstTxWarp>
          </a:bodyPr>
          <a:lstStyle/>
          <a:p>
            <a:pPr marL="0" indent="0" defTabSz="966788"/>
            <a: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  <a:t>Transport pillar IA</a:t>
            </a:r>
            <a:b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FF6600"/>
                </a:solidFill>
                <a:latin typeface="Calibri" pitchFamily="34" charset="0"/>
              </a:rPr>
              <a:t>Topic 1.1: </a:t>
            </a:r>
            <a:r>
              <a:rPr lang="en-US" altLang="en-US" sz="2000" b="1" dirty="0">
                <a:solidFill>
                  <a:srgbClr val="FF6600"/>
                </a:solidFill>
                <a:latin typeface="Calibri" pitchFamily="34" charset="0"/>
              </a:rPr>
              <a:t>Standardization of components for cost-efficient fuel cell systems for transportation applications</a:t>
            </a:r>
            <a:endParaRPr lang="en-GB" altLang="en-US" sz="2800" b="1" dirty="0">
              <a:solidFill>
                <a:srgbClr val="FF66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Improve manufacturability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, production efficiency and production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cost of automotive fuel cell stacks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Improvements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to existing, validated designs for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cells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Improvements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in cell and stack manufacturing, assembly and QA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methods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Simplification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design and manufacturing methods of cell components, cells, stacks and/or stack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modules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Testing and validation of critical manufacturing sub-processes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Cost reductions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more than 500 €/kW down to 150 €/kW at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FC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system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level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Manufacturing methods in terms of yield and cost, reducing stack scrap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rate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Decreased materials consumption or/and achieve a higher power density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3 years. Indicative budget of 4-6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pillar RIA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Topic 1.2: 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Cell and stack components, stack and system manufacturing technologies and quality assurance</a:t>
            </a: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Improvement of functionality, efficiency, manufacturability and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cost of automotive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application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 fuel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cell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technology.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Develop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low cost fuel cell system components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adopting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latest system and component level engineering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methodologies.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Provide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advanced analysis and concepts for further system simplification, ease of manufacturing and cost reduction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at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typical automotive volumes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Verification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components on test stations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Validation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components on the level of a fuel cell system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Prototyping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demonstration in a relevant end-to-end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environment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4-5 years. Indicative budget of 3-4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pillar RIA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Topic 1.3: 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Development of advanced fuel cell systems and system components</a:t>
            </a: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99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Meet  cost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and performance targets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of onboard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hydrogen storage systems for fuel cell powered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vehicles (light and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heavy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duty).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err="1" smtClean="0">
                <a:solidFill>
                  <a:schemeClr val="tx1"/>
                </a:solidFill>
                <a:latin typeface="Calibri" pitchFamily="34" charset="0"/>
              </a:rPr>
              <a:t>Standardisation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systems, processes and components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to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accelerate market introduction of automotive hydrogen storage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technology.</a:t>
            </a:r>
            <a:endParaRPr lang="en-US" sz="1800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Identify and select onboard storage system components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Align specifications and interfaces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Define test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procedures</a:t>
            </a:r>
            <a:endParaRPr lang="en-US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Transfer to industry standards, codes and regulations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Hydrogen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storage components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for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standardization on a world-wide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level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Accepted test procedures for selected components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cost reduction to 800 €/kg H2 stored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3-4 years. Indicative budget of 3-5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pillar RIA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Topic 1.4: 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Hydrogen storage </a:t>
            </a:r>
            <a:r>
              <a:rPr lang="en-US" altLang="en-US" sz="2000" b="1" dirty="0" err="1">
                <a:solidFill>
                  <a:srgbClr val="33CC33"/>
                </a:solidFill>
                <a:latin typeface="Calibri" pitchFamily="34" charset="0"/>
              </a:rPr>
              <a:t>standardisation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 and components optimization for mass production</a:t>
            </a: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27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Solve the hydrogen </a:t>
            </a:r>
            <a:r>
              <a:rPr lang="en-US" sz="1800" dirty="0" err="1">
                <a:solidFill>
                  <a:schemeClr val="tx1"/>
                </a:solidFill>
                <a:latin typeface="Calibri" pitchFamily="34" charset="0"/>
              </a:rPr>
              <a:t>refuelling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infrastructure currently part-wise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unsatisfactory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reliability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Reduce the relatively high CAPEX of HRSs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related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to costly components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and high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HRS complexity.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R&amp;D, engineering, prototype manufacturing and/or laboratory testing of key components or complete HRS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systems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R&amp;D and optimization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of multiple key components (compression, storage, cooling and </a:t>
            </a:r>
            <a:r>
              <a:rPr lang="en-US" sz="1800" dirty="0" err="1" smtClean="0">
                <a:solidFill>
                  <a:schemeClr val="tx1"/>
                </a:solidFill>
                <a:latin typeface="Calibri" pitchFamily="34" charset="0"/>
              </a:rPr>
              <a:t>refuelling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, regulation and control)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R&amp;D and design of larger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scale complete HRS systems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Newly developed and laboratory or pilot validated HRS key components and/or complete HRS systems fulfilling MAWP 2017 targets. 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3years. Indicative budget of 4-6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pillar RIA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Topic 1.5: 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Development of cost effective and reliable hydrogen </a:t>
            </a:r>
            <a:r>
              <a:rPr lang="en-US" altLang="en-US" sz="2000" b="1" dirty="0" err="1">
                <a:solidFill>
                  <a:srgbClr val="33CC33"/>
                </a:solidFill>
                <a:latin typeface="Calibri" pitchFamily="34" charset="0"/>
              </a:rPr>
              <a:t>refuelling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 station components and systems for fuel cell vehicles</a:t>
            </a: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97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Need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HRS at scale for commercial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bus depots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(75-300 buses)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Detailed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engineering design studies for a minimum of five representative bus depots operating at least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75-150 fuel cell buses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Options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for supplying hydrogen to bus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depots (off-site and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on-site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production)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Assess administrative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and practical burdens which large fuelling systems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Implications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local regulations, codes and standards on the designs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Identification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the factors which lead to the lowest costs of hydrogen supply at a range of specific bus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depots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Provide a mechanism to down-select depots for detailed design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work if enough regions are interested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Indicative layouts for the preferred depot design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One project maximum. 1.5-2 years. Indicative budget of 1-2.5 million €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pillar RIA</a:t>
            </a: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Topic 1.6: </a:t>
            </a:r>
            <a:r>
              <a:rPr lang="en-US" altLang="en-US" sz="2000" b="1" dirty="0">
                <a:solidFill>
                  <a:srgbClr val="33CC33"/>
                </a:solidFill>
                <a:latin typeface="Calibri" pitchFamily="34" charset="0"/>
              </a:rPr>
              <a:t>Engineering studies for large scale bus </a:t>
            </a:r>
            <a:r>
              <a:rPr lang="en-US" altLang="en-US" sz="2000" b="1" dirty="0" err="1">
                <a:solidFill>
                  <a:srgbClr val="33CC33"/>
                </a:solidFill>
                <a:latin typeface="Calibri" pitchFamily="34" charset="0"/>
              </a:rPr>
              <a:t>refuelling</a:t>
            </a: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2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Improve FCEV technology.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Strengthen customer acceptance.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D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eployment of a </a:t>
            </a:r>
            <a:r>
              <a:rPr lang="en-US" sz="1800" dirty="0" err="1" smtClean="0">
                <a:solidFill>
                  <a:schemeClr val="tx1"/>
                </a:solidFill>
                <a:latin typeface="Calibri" pitchFamily="34" charset="0"/>
              </a:rPr>
              <a:t>refuelling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 infrastructure for initially limited vehicle fleet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Roll-out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of a minimum of 100 FCEVs and 23 HRS.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Focus on FCEVs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which use a fuel cell system as the main power source and 700 bar hydrogen storage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systems but range extenders or other storage possible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develop, deliver and operate hydrogen </a:t>
            </a:r>
            <a:r>
              <a:rPr lang="en-US" sz="1800" dirty="0" err="1">
                <a:solidFill>
                  <a:schemeClr val="tx1"/>
                </a:solidFill>
                <a:latin typeface="Calibri" pitchFamily="34" charset="0"/>
              </a:rPr>
              <a:t>refuelling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 infrastructure and a fleet of FCEVs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Contribute 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</a:rPr>
              <a:t>to coordination of“H2Mobility” initiatives at the European 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scale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buClr>
                <a:schemeClr val="tx1"/>
              </a:buClr>
              <a:buFontTx/>
              <a:buChar char="•"/>
              <a:defRPr/>
            </a:pP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One project maximum. </a:t>
            </a: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4-6 </a:t>
            </a: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years. </a:t>
            </a: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Maximum funding of 32 </a:t>
            </a: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million </a:t>
            </a: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€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450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  <a:t>Transport </a:t>
            </a:r>
            <a:r>
              <a:rPr lang="en-GB" altLang="en-US" sz="2800" b="1" dirty="0" smtClean="0">
                <a:solidFill>
                  <a:srgbClr val="FF6600"/>
                </a:solidFill>
                <a:latin typeface="Calibri" pitchFamily="34" charset="0"/>
              </a:rPr>
              <a:t>pillar IA</a:t>
            </a:r>
            <a: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  <a:t/>
            </a:r>
            <a:br>
              <a:rPr lang="en-GB" altLang="en-US" sz="2800" b="1" dirty="0">
                <a:solidFill>
                  <a:srgbClr val="FF6600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FF6600"/>
                </a:solidFill>
                <a:latin typeface="Calibri" pitchFamily="34" charset="0"/>
              </a:rPr>
              <a:t>Topic 1.7: </a:t>
            </a:r>
            <a:r>
              <a:rPr lang="en-US" altLang="en-US" sz="2000" b="1" dirty="0">
                <a:solidFill>
                  <a:srgbClr val="FF6600"/>
                </a:solidFill>
                <a:latin typeface="Calibri" pitchFamily="34" charset="0"/>
              </a:rPr>
              <a:t>Large scale demonstration of </a:t>
            </a:r>
            <a:r>
              <a:rPr lang="en-US" altLang="en-US" sz="2000" b="1" dirty="0" err="1">
                <a:solidFill>
                  <a:srgbClr val="FF6600"/>
                </a:solidFill>
                <a:latin typeface="Calibri" pitchFamily="34" charset="0"/>
              </a:rPr>
              <a:t>refuelling</a:t>
            </a:r>
            <a:r>
              <a:rPr lang="en-US" altLang="en-US" sz="2000" b="1" dirty="0">
                <a:solidFill>
                  <a:srgbClr val="FF6600"/>
                </a:solidFill>
                <a:latin typeface="Calibri" pitchFamily="34" charset="0"/>
              </a:rPr>
              <a:t> infrastructure for road vehicles</a:t>
            </a:r>
            <a:endParaRPr lang="en-GB" altLang="en-US" sz="2800" b="1" dirty="0">
              <a:solidFill>
                <a:srgbClr val="FF66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8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FCH JU - Power Point</Template>
  <TotalTime>5380</TotalTime>
  <Words>1030</Words>
  <Application>Microsoft Office PowerPoint</Application>
  <PresentationFormat>On-screen Show (4:3)</PresentationFormat>
  <Paragraphs>151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Transport pillar FCH-02 2014</vt:lpstr>
      <vt:lpstr>Transport pillar IA Topic 1.1: Standardization of components for cost-efficient fuel cell systems for transportation applications</vt:lpstr>
      <vt:lpstr>Transport pillar RIA Topic 1.2: Cell and stack components, stack and system manufacturing technologies and quality assurance</vt:lpstr>
      <vt:lpstr>Transport pillar RIA Topic 1.3: Development of advanced fuel cell systems and system components</vt:lpstr>
      <vt:lpstr>Transport pillar RIA Topic 1.4: Hydrogen storage standardisation and components optimization for mass production</vt:lpstr>
      <vt:lpstr>Transport pillar RIA Topic 1.5: Development of cost effective and reliable hydrogen refuelling station components and systems for fuel cell vehicles</vt:lpstr>
      <vt:lpstr>Transport pillar RIA Topic 1.6: Engineering studies for large scale bus refuelling</vt:lpstr>
      <vt:lpstr>Transport pillar IA Topic 1.7: Large scale demonstration of refuelling infrastructure for road vehicles</vt:lpstr>
      <vt:lpstr>Overarching topics FCH-02 2014</vt:lpstr>
      <vt:lpstr>Overarching projects IA Topic 3.1: Hydrogen territories</vt:lpstr>
      <vt:lpstr>More information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AIP 2011</dc:title>
  <dc:creator>Delplje</dc:creator>
  <cp:lastModifiedBy>Giron Enrique ( FCH )</cp:lastModifiedBy>
  <cp:revision>188</cp:revision>
  <cp:lastPrinted>2012-09-19T08:39:55Z</cp:lastPrinted>
  <dcterms:created xsi:type="dcterms:W3CDTF">2011-04-18T07:16:07Z</dcterms:created>
  <dcterms:modified xsi:type="dcterms:W3CDTF">2014-07-10T06:06:47Z</dcterms:modified>
</cp:coreProperties>
</file>