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69" r:id="rId17"/>
    <p:sldId id="272" r:id="rId18"/>
    <p:sldId id="274" r:id="rId19"/>
    <p:sldId id="273" r:id="rId2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C2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3241" autoAdjust="0"/>
  </p:normalViewPr>
  <p:slideViewPr>
    <p:cSldViewPr snapToGrid="0">
      <p:cViewPr varScale="1">
        <p:scale>
          <a:sx n="60" d="100"/>
          <a:sy n="60" d="100"/>
        </p:scale>
        <p:origin x="37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275FC8-2916-4038-841A-553AC90D1217}" type="datetimeFigureOut">
              <a:rPr lang="es-ES" smtClean="0"/>
              <a:t>10/10/2018</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D3DFE0-33C1-497C-943B-9DE258980D70}" type="slidenum">
              <a:rPr lang="es-ES" smtClean="0"/>
              <a:t>‹Nº›</a:t>
            </a:fld>
            <a:endParaRPr lang="es-ES"/>
          </a:p>
        </p:txBody>
      </p:sp>
    </p:spTree>
    <p:extLst>
      <p:ext uri="{BB962C8B-B14F-4D97-AF65-F5344CB8AC3E}">
        <p14:creationId xmlns:p14="http://schemas.microsoft.com/office/powerpoint/2010/main" val="504324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3D3DFE0-33C1-497C-943B-9DE258980D70}" type="slidenum">
              <a:rPr lang="es-ES" smtClean="0"/>
              <a:t>1</a:t>
            </a:fld>
            <a:endParaRPr lang="es-ES"/>
          </a:p>
        </p:txBody>
      </p:sp>
    </p:spTree>
    <p:extLst>
      <p:ext uri="{BB962C8B-B14F-4D97-AF65-F5344CB8AC3E}">
        <p14:creationId xmlns:p14="http://schemas.microsoft.com/office/powerpoint/2010/main" val="398777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3D3DFE0-33C1-497C-943B-9DE258980D70}" type="slidenum">
              <a:rPr lang="es-ES" smtClean="0"/>
              <a:t>2</a:t>
            </a:fld>
            <a:endParaRPr lang="es-ES"/>
          </a:p>
        </p:txBody>
      </p:sp>
    </p:spTree>
    <p:extLst>
      <p:ext uri="{BB962C8B-B14F-4D97-AF65-F5344CB8AC3E}">
        <p14:creationId xmlns:p14="http://schemas.microsoft.com/office/powerpoint/2010/main" val="2214597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3D3DFE0-33C1-497C-943B-9DE258980D70}" type="slidenum">
              <a:rPr lang="es-ES" smtClean="0"/>
              <a:t>3</a:t>
            </a:fld>
            <a:endParaRPr lang="es-ES"/>
          </a:p>
        </p:txBody>
      </p:sp>
    </p:spTree>
    <p:extLst>
      <p:ext uri="{BB962C8B-B14F-4D97-AF65-F5344CB8AC3E}">
        <p14:creationId xmlns:p14="http://schemas.microsoft.com/office/powerpoint/2010/main" val="1517474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3D3DFE0-33C1-497C-943B-9DE258980D70}" type="slidenum">
              <a:rPr lang="es-ES" smtClean="0"/>
              <a:t>4</a:t>
            </a:fld>
            <a:endParaRPr lang="es-ES"/>
          </a:p>
        </p:txBody>
      </p:sp>
    </p:spTree>
    <p:extLst>
      <p:ext uri="{BB962C8B-B14F-4D97-AF65-F5344CB8AC3E}">
        <p14:creationId xmlns:p14="http://schemas.microsoft.com/office/powerpoint/2010/main" val="862308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3D3DFE0-33C1-497C-943B-9DE258980D70}" type="slidenum">
              <a:rPr lang="es-ES" smtClean="0"/>
              <a:t>5</a:t>
            </a:fld>
            <a:endParaRPr lang="es-ES"/>
          </a:p>
        </p:txBody>
      </p:sp>
    </p:spTree>
    <p:extLst>
      <p:ext uri="{BB962C8B-B14F-4D97-AF65-F5344CB8AC3E}">
        <p14:creationId xmlns:p14="http://schemas.microsoft.com/office/powerpoint/2010/main" val="938266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3D3DFE0-33C1-497C-943B-9DE258980D70}" type="slidenum">
              <a:rPr lang="es-ES" smtClean="0"/>
              <a:t>6</a:t>
            </a:fld>
            <a:endParaRPr lang="es-ES"/>
          </a:p>
        </p:txBody>
      </p:sp>
    </p:spTree>
    <p:extLst>
      <p:ext uri="{BB962C8B-B14F-4D97-AF65-F5344CB8AC3E}">
        <p14:creationId xmlns:p14="http://schemas.microsoft.com/office/powerpoint/2010/main" val="3337863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Tx/>
              <a:buChar char="-"/>
            </a:pPr>
            <a:endParaRPr lang="es-ES" dirty="0"/>
          </a:p>
        </p:txBody>
      </p:sp>
      <p:sp>
        <p:nvSpPr>
          <p:cNvPr id="4" name="Marcador de número de diapositiva 3"/>
          <p:cNvSpPr>
            <a:spLocks noGrp="1"/>
          </p:cNvSpPr>
          <p:nvPr>
            <p:ph type="sldNum" sz="quarter" idx="5"/>
          </p:nvPr>
        </p:nvSpPr>
        <p:spPr/>
        <p:txBody>
          <a:bodyPr/>
          <a:lstStyle/>
          <a:p>
            <a:fld id="{73D3DFE0-33C1-497C-943B-9DE258980D70}" type="slidenum">
              <a:rPr lang="es-ES" smtClean="0"/>
              <a:t>7</a:t>
            </a:fld>
            <a:endParaRPr lang="es-ES"/>
          </a:p>
        </p:txBody>
      </p:sp>
    </p:spTree>
    <p:extLst>
      <p:ext uri="{BB962C8B-B14F-4D97-AF65-F5344CB8AC3E}">
        <p14:creationId xmlns:p14="http://schemas.microsoft.com/office/powerpoint/2010/main" val="1917798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3D3DFE0-33C1-497C-943B-9DE258980D70}" type="slidenum">
              <a:rPr lang="es-ES" smtClean="0"/>
              <a:t>18</a:t>
            </a:fld>
            <a:endParaRPr lang="es-ES"/>
          </a:p>
        </p:txBody>
      </p:sp>
    </p:spTree>
    <p:extLst>
      <p:ext uri="{BB962C8B-B14F-4D97-AF65-F5344CB8AC3E}">
        <p14:creationId xmlns:p14="http://schemas.microsoft.com/office/powerpoint/2010/main" val="733353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EA4BAF-73D2-432D-8381-B0C09B57912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087497B-C294-4597-BABE-16E39DB742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23D5ABC-3715-4CE5-9750-2014BA18B401}"/>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5" name="Marcador de pie de página 4">
            <a:extLst>
              <a:ext uri="{FF2B5EF4-FFF2-40B4-BE49-F238E27FC236}">
                <a16:creationId xmlns:a16="http://schemas.microsoft.com/office/drawing/2014/main" id="{E6A8C70F-4FEF-44E1-8AD0-3A935400BD8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BA9DF0B-4654-466F-BC7A-0EAE70F97AC3}"/>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649161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527B96-2C19-4CD3-95D7-729A14D9487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A74E98-956A-471B-9EFF-3F74A7528F04}"/>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B17D3A8-92BE-473F-A975-D199972C1F33}"/>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5" name="Marcador de pie de página 4">
            <a:extLst>
              <a:ext uri="{FF2B5EF4-FFF2-40B4-BE49-F238E27FC236}">
                <a16:creationId xmlns:a16="http://schemas.microsoft.com/office/drawing/2014/main" id="{261A706C-09D8-4700-93E2-32E32762F2E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AC89A47-0E2F-4A49-8E59-EE194BA0F821}"/>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2642876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27D6942-C415-4EA9-9E61-CFB177B8161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86F5CAF-AFF3-4F47-B55C-B7193E83C9B3}"/>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BABB40B-AF14-4087-A69A-40AE9B27ECFE}"/>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5" name="Marcador de pie de página 4">
            <a:extLst>
              <a:ext uri="{FF2B5EF4-FFF2-40B4-BE49-F238E27FC236}">
                <a16:creationId xmlns:a16="http://schemas.microsoft.com/office/drawing/2014/main" id="{D52415F2-2013-43B3-ACB0-AA66708A833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D5962ED-C35B-40F8-960A-AE6F1F389794}"/>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2963992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EFE850-6EA0-4E70-B1D7-F83B5FB812D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7FBAC3C-38C0-4D88-AA19-7BA90C974890}"/>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470DC39-2116-471F-BFBB-EFABBE7C3678}"/>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5" name="Marcador de pie de página 4">
            <a:extLst>
              <a:ext uri="{FF2B5EF4-FFF2-40B4-BE49-F238E27FC236}">
                <a16:creationId xmlns:a16="http://schemas.microsoft.com/office/drawing/2014/main" id="{077A4E8D-4D2B-4CC0-BDEE-ED1D6CDF0E1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B86B09-6F40-42CB-B30F-851C43F78324}"/>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250373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ACA6E9-9185-4BB9-A09F-4B9EFBE0B48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74B72C4-9982-4EF3-83D3-EED0226DD7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C0EA7A5A-2F85-48EB-9AE5-3E386921F171}"/>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5" name="Marcador de pie de página 4">
            <a:extLst>
              <a:ext uri="{FF2B5EF4-FFF2-40B4-BE49-F238E27FC236}">
                <a16:creationId xmlns:a16="http://schemas.microsoft.com/office/drawing/2014/main" id="{E7ED4E24-6A94-42FB-AB23-719E8D13A33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692D288-CDFA-444F-9478-EA67F7AB808A}"/>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1696090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33668C-4BC2-4771-A061-75CF22ADB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15D33AB-A910-4699-826A-39FA84640413}"/>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90E2390D-424C-4BE5-869A-B59FF8A5BC06}"/>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40B49EE-F8FB-4522-9999-44395F615B01}"/>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6" name="Marcador de pie de página 5">
            <a:extLst>
              <a:ext uri="{FF2B5EF4-FFF2-40B4-BE49-F238E27FC236}">
                <a16:creationId xmlns:a16="http://schemas.microsoft.com/office/drawing/2014/main" id="{28528A95-574D-47F5-B0FB-7AFC83739A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39EF2AD-8877-4CC3-B327-95FE4463ABE3}"/>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2574327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34CBF2-7142-421C-8E3C-C876205FE9B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D964F3B-38C7-4109-BE50-39FF27064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4EE80454-3759-4C75-8580-FF90C10EAFAD}"/>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2DECDE25-B234-4A5D-B1F3-9ED2E54DB0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28B43CA3-A4D6-47E8-A2A0-255125950DDF}"/>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35BF7BF-C2C4-4167-9021-08D5C54E5733}"/>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8" name="Marcador de pie de página 7">
            <a:extLst>
              <a:ext uri="{FF2B5EF4-FFF2-40B4-BE49-F238E27FC236}">
                <a16:creationId xmlns:a16="http://schemas.microsoft.com/office/drawing/2014/main" id="{1FE5672A-CD7D-46DD-9701-58D03C91CA9F}"/>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02F88DA-28D5-4836-A5AC-1656A1FFFDF8}"/>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75314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11C83-004E-4C89-8747-4D5672698F0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FF391B57-9070-4AF3-A379-62507A66FA2B}"/>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4" name="Marcador de pie de página 3">
            <a:extLst>
              <a:ext uri="{FF2B5EF4-FFF2-40B4-BE49-F238E27FC236}">
                <a16:creationId xmlns:a16="http://schemas.microsoft.com/office/drawing/2014/main" id="{D2B6C3F5-3272-467A-A9A9-5797C80C7BF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71481A63-0B93-4F5A-8B22-286096CC8E32}"/>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3413023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565AA36-19B3-4474-8911-F811CEC747AA}"/>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3" name="Marcador de pie de página 2">
            <a:extLst>
              <a:ext uri="{FF2B5EF4-FFF2-40B4-BE49-F238E27FC236}">
                <a16:creationId xmlns:a16="http://schemas.microsoft.com/office/drawing/2014/main" id="{AB1907A1-0F4A-4375-BF2D-AE26D4B9AAD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1488D0E1-5AD8-4B5E-924D-F5034671C2C3}"/>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803371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CD666B-AF17-4A0C-9F56-7DB8E4CEF73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32DB95E-FFC7-492C-BB46-A7DEA508D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9BF8EA2-C128-4B1C-ADEB-BF412B8BAA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0C0EBEF0-8761-456F-8BE7-462FE0329DFB}"/>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6" name="Marcador de pie de página 5">
            <a:extLst>
              <a:ext uri="{FF2B5EF4-FFF2-40B4-BE49-F238E27FC236}">
                <a16:creationId xmlns:a16="http://schemas.microsoft.com/office/drawing/2014/main" id="{6FFBDDDE-544F-4B5B-B19C-3DD12DA2DDC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16A975F-65DF-4340-91D3-1FA8D2877D15}"/>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871723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C1F0BC-22B0-4481-84A0-C3BF1CD956D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4B68990-2B68-478A-925D-155FCED8E0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2A4CEE4-E57E-4FD9-ABC9-DF2CE2B12C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B048D96B-1560-42CD-8D2E-7CC444BAE984}"/>
              </a:ext>
            </a:extLst>
          </p:cNvPr>
          <p:cNvSpPr>
            <a:spLocks noGrp="1"/>
          </p:cNvSpPr>
          <p:nvPr>
            <p:ph type="dt" sz="half" idx="10"/>
          </p:nvPr>
        </p:nvSpPr>
        <p:spPr/>
        <p:txBody>
          <a:bodyPr/>
          <a:lstStyle/>
          <a:p>
            <a:fld id="{9803632B-80D7-479B-B1BF-2E7DBE848742}" type="datetimeFigureOut">
              <a:rPr lang="es-ES" smtClean="0"/>
              <a:t>10/10/2018</a:t>
            </a:fld>
            <a:endParaRPr lang="es-ES"/>
          </a:p>
        </p:txBody>
      </p:sp>
      <p:sp>
        <p:nvSpPr>
          <p:cNvPr id="6" name="Marcador de pie de página 5">
            <a:extLst>
              <a:ext uri="{FF2B5EF4-FFF2-40B4-BE49-F238E27FC236}">
                <a16:creationId xmlns:a16="http://schemas.microsoft.com/office/drawing/2014/main" id="{0A1C7614-89DA-4B6D-BEA5-6C0A93FDF43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DBE8952-A150-418A-A37E-6FDD7FA850DF}"/>
              </a:ext>
            </a:extLst>
          </p:cNvPr>
          <p:cNvSpPr>
            <a:spLocks noGrp="1"/>
          </p:cNvSpPr>
          <p:nvPr>
            <p:ph type="sldNum" sz="quarter" idx="12"/>
          </p:nvPr>
        </p:nvSpPr>
        <p:spPr/>
        <p:txBody>
          <a:bodyPr/>
          <a:lstStyle/>
          <a:p>
            <a:fld id="{E6748270-C5AF-41CF-8B4E-A957B238A4DE}" type="slidenum">
              <a:rPr lang="es-ES" smtClean="0"/>
              <a:t>‹Nº›</a:t>
            </a:fld>
            <a:endParaRPr lang="es-ES"/>
          </a:p>
        </p:txBody>
      </p:sp>
    </p:spTree>
    <p:extLst>
      <p:ext uri="{BB962C8B-B14F-4D97-AF65-F5344CB8AC3E}">
        <p14:creationId xmlns:p14="http://schemas.microsoft.com/office/powerpoint/2010/main" val="278044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890196-B8C1-4E65-9348-E74326167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DBAFD2A-73A1-46C7-AFAF-BF37F5370A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02DD458-CF4A-408F-8EA2-7AAB7F0911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3632B-80D7-479B-B1BF-2E7DBE848742}" type="datetimeFigureOut">
              <a:rPr lang="es-ES" smtClean="0"/>
              <a:t>10/10/2018</a:t>
            </a:fld>
            <a:endParaRPr lang="es-ES"/>
          </a:p>
        </p:txBody>
      </p:sp>
      <p:sp>
        <p:nvSpPr>
          <p:cNvPr id="5" name="Marcador de pie de página 4">
            <a:extLst>
              <a:ext uri="{FF2B5EF4-FFF2-40B4-BE49-F238E27FC236}">
                <a16:creationId xmlns:a16="http://schemas.microsoft.com/office/drawing/2014/main" id="{67F4F005-C5B5-4C11-96A4-5F80218F38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4C27BCD7-60BC-4509-A477-0720CE3713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48270-C5AF-41CF-8B4E-A957B238A4DE}" type="slidenum">
              <a:rPr lang="es-ES" smtClean="0"/>
              <a:t>‹Nº›</a:t>
            </a:fld>
            <a:endParaRPr lang="es-ES"/>
          </a:p>
        </p:txBody>
      </p:sp>
    </p:spTree>
    <p:extLst>
      <p:ext uri="{BB962C8B-B14F-4D97-AF65-F5344CB8AC3E}">
        <p14:creationId xmlns:p14="http://schemas.microsoft.com/office/powerpoint/2010/main" val="3930046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svg"/><Relationship Id="rId3" Type="http://schemas.openxmlformats.org/officeDocument/2006/relationships/image" Target="../media/image2.png"/><Relationship Id="rId7" Type="http://schemas.openxmlformats.org/officeDocument/2006/relationships/image" Target="../media/image27.svg"/><Relationship Id="rId12" Type="http://schemas.openxmlformats.org/officeDocument/2006/relationships/image" Target="../media/image3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2.png"/><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png"/><Relationship Id="rId7" Type="http://schemas.openxmlformats.org/officeDocument/2006/relationships/image" Target="../media/image52.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7.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sv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2.png"/><Relationship Id="rId7" Type="http://schemas.openxmlformats.org/officeDocument/2006/relationships/image" Target="../media/image61.sv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jpeg"/><Relationship Id="rId4" Type="http://schemas.openxmlformats.org/officeDocument/2006/relationships/image" Target="../media/image58.jpeg"/><Relationship Id="rId9" Type="http://schemas.openxmlformats.org/officeDocument/2006/relationships/image" Target="../media/image55.svg"/></Relationships>
</file>

<file path=ppt/slides/_rels/slide17.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2.png"/><Relationship Id="rId7" Type="http://schemas.openxmlformats.org/officeDocument/2006/relationships/image" Target="../media/image53.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 Id="rId9"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18" Type="http://schemas.openxmlformats.org/officeDocument/2006/relationships/hyperlink" Target="http://www.innbalance-fch-project.eu/" TargetMode="External"/><Relationship Id="rId3" Type="http://schemas.openxmlformats.org/officeDocument/2006/relationships/image" Target="../media/image1.emf"/><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3.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18" Type="http://schemas.openxmlformats.org/officeDocument/2006/relationships/image" Target="../media/image32.png"/><Relationship Id="rId26" Type="http://schemas.openxmlformats.org/officeDocument/2006/relationships/image" Target="../media/image40.png"/><Relationship Id="rId3" Type="http://schemas.openxmlformats.org/officeDocument/2006/relationships/image" Target="../media/image2.png"/><Relationship Id="rId21" Type="http://schemas.openxmlformats.org/officeDocument/2006/relationships/image" Target="../media/image35.svg"/><Relationship Id="rId7" Type="http://schemas.openxmlformats.org/officeDocument/2006/relationships/image" Target="../media/image21.svg"/><Relationship Id="rId12" Type="http://schemas.openxmlformats.org/officeDocument/2006/relationships/image" Target="../media/image26.png"/><Relationship Id="rId17" Type="http://schemas.openxmlformats.org/officeDocument/2006/relationships/image" Target="../media/image31.svg"/><Relationship Id="rId25" Type="http://schemas.openxmlformats.org/officeDocument/2006/relationships/image" Target="../media/image39.svg"/><Relationship Id="rId2" Type="http://schemas.openxmlformats.org/officeDocument/2006/relationships/image" Target="../media/image1.emf"/><Relationship Id="rId16" Type="http://schemas.openxmlformats.org/officeDocument/2006/relationships/image" Target="../media/image30.png"/><Relationship Id="rId20" Type="http://schemas.openxmlformats.org/officeDocument/2006/relationships/image" Target="../media/image34.png"/><Relationship Id="rId29" Type="http://schemas.openxmlformats.org/officeDocument/2006/relationships/image" Target="../media/image43.sv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svg"/><Relationship Id="rId24" Type="http://schemas.openxmlformats.org/officeDocument/2006/relationships/image" Target="../media/image38.png"/><Relationship Id="rId32" Type="http://schemas.openxmlformats.org/officeDocument/2006/relationships/image" Target="../media/image46.svg"/><Relationship Id="rId5" Type="http://schemas.openxmlformats.org/officeDocument/2006/relationships/image" Target="../media/image19.svg"/><Relationship Id="rId15" Type="http://schemas.openxmlformats.org/officeDocument/2006/relationships/image" Target="../media/image29.svg"/><Relationship Id="rId23" Type="http://schemas.openxmlformats.org/officeDocument/2006/relationships/image" Target="../media/image37.svg"/><Relationship Id="rId28" Type="http://schemas.openxmlformats.org/officeDocument/2006/relationships/image" Target="../media/image42.png"/><Relationship Id="rId10" Type="http://schemas.openxmlformats.org/officeDocument/2006/relationships/image" Target="../media/image24.png"/><Relationship Id="rId19" Type="http://schemas.openxmlformats.org/officeDocument/2006/relationships/image" Target="../media/image33.svg"/><Relationship Id="rId31" Type="http://schemas.openxmlformats.org/officeDocument/2006/relationships/image" Target="../media/image45.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8.png"/><Relationship Id="rId22" Type="http://schemas.openxmlformats.org/officeDocument/2006/relationships/image" Target="../media/image36.png"/><Relationship Id="rId27" Type="http://schemas.openxmlformats.org/officeDocument/2006/relationships/image" Target="../media/image41.svg"/><Relationship Id="rId30"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71FD21-40CA-4D1E-979F-E11C6A685C7C}"/>
              </a:ext>
            </a:extLst>
          </p:cNvPr>
          <p:cNvSpPr>
            <a:spLocks noGrp="1"/>
          </p:cNvSpPr>
          <p:nvPr>
            <p:ph type="ctrTitle"/>
          </p:nvPr>
        </p:nvSpPr>
        <p:spPr/>
        <p:txBody>
          <a:bodyPr/>
          <a:lstStyle/>
          <a:p>
            <a:endParaRPr lang="es-ES"/>
          </a:p>
        </p:txBody>
      </p:sp>
      <p:sp>
        <p:nvSpPr>
          <p:cNvPr id="4" name="Rectángulo 3">
            <a:extLst>
              <a:ext uri="{FF2B5EF4-FFF2-40B4-BE49-F238E27FC236}">
                <a16:creationId xmlns:a16="http://schemas.microsoft.com/office/drawing/2014/main" id="{E41DA55E-407F-4E49-9663-4D6FF3049726}"/>
              </a:ext>
            </a:extLst>
          </p:cNvPr>
          <p:cNvSpPr/>
          <p:nvPr/>
        </p:nvSpPr>
        <p:spPr>
          <a:xfrm>
            <a:off x="0" y="0"/>
            <a:ext cx="12192000" cy="36020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4400" b="1" dirty="0" err="1"/>
              <a:t>Optimisation</a:t>
            </a:r>
            <a:r>
              <a:rPr lang="en-US" sz="4400" b="1" dirty="0"/>
              <a:t> of the manufacturing value chain </a:t>
            </a:r>
          </a:p>
        </p:txBody>
      </p:sp>
      <p:sp>
        <p:nvSpPr>
          <p:cNvPr id="5" name="CuadroTexto 4">
            <a:extLst>
              <a:ext uri="{FF2B5EF4-FFF2-40B4-BE49-F238E27FC236}">
                <a16:creationId xmlns:a16="http://schemas.microsoft.com/office/drawing/2014/main" id="{E068F13E-375E-43F2-B792-7AC879E420A3}"/>
              </a:ext>
            </a:extLst>
          </p:cNvPr>
          <p:cNvSpPr txBox="1"/>
          <p:nvPr/>
        </p:nvSpPr>
        <p:spPr>
          <a:xfrm>
            <a:off x="4122543" y="3692554"/>
            <a:ext cx="3946914" cy="646331"/>
          </a:xfrm>
          <a:prstGeom prst="rect">
            <a:avLst/>
          </a:prstGeom>
          <a:noFill/>
        </p:spPr>
        <p:txBody>
          <a:bodyPr wrap="none" rtlCol="0">
            <a:spAutoFit/>
          </a:bodyPr>
          <a:lstStyle/>
          <a:p>
            <a:pPr algn="ctr"/>
            <a:r>
              <a:rPr lang="es-ES" dirty="0"/>
              <a:t>Alicia Arce, Head </a:t>
            </a:r>
            <a:r>
              <a:rPr lang="es-ES" dirty="0" err="1"/>
              <a:t>of</a:t>
            </a:r>
            <a:r>
              <a:rPr lang="es-ES" dirty="0"/>
              <a:t> Control </a:t>
            </a:r>
            <a:r>
              <a:rPr lang="es-ES" dirty="0" err="1"/>
              <a:t>Systems</a:t>
            </a:r>
            <a:r>
              <a:rPr lang="es-ES" dirty="0"/>
              <a:t> </a:t>
            </a:r>
            <a:r>
              <a:rPr lang="es-ES" dirty="0" err="1"/>
              <a:t>Lab</a:t>
            </a:r>
            <a:endParaRPr lang="es-ES" dirty="0"/>
          </a:p>
          <a:p>
            <a:pPr algn="ctr"/>
            <a:r>
              <a:rPr lang="es-ES" b="1" dirty="0"/>
              <a:t>Fundación Ayesa</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3"/>
          <a:stretch>
            <a:fillRect/>
          </a:stretch>
        </p:blipFill>
        <p:spPr>
          <a:xfrm>
            <a:off x="0" y="6129355"/>
            <a:ext cx="2643305" cy="687848"/>
          </a:xfrm>
          <a:prstGeom prst="rect">
            <a:avLst/>
          </a:prstGeom>
        </p:spPr>
      </p:pic>
      <p:pic>
        <p:nvPicPr>
          <p:cNvPr id="18" name="Picture 2" descr="Imagen relacionada">
            <a:extLst>
              <a:ext uri="{FF2B5EF4-FFF2-40B4-BE49-F238E27FC236}">
                <a16:creationId xmlns:a16="http://schemas.microsoft.com/office/drawing/2014/main" id="{1B339E4E-9CA7-40DF-AE0E-78DD6850706A}"/>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761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8613768" cy="707886"/>
          </a:xfrm>
          <a:prstGeom prst="rect">
            <a:avLst/>
          </a:prstGeom>
          <a:noFill/>
        </p:spPr>
        <p:txBody>
          <a:bodyPr wrap="none" rtlCol="0">
            <a:spAutoFit/>
          </a:bodyPr>
          <a:lstStyle/>
          <a:p>
            <a:r>
              <a:rPr lang="es-ES" sz="4000" b="1" dirty="0" err="1">
                <a:solidFill>
                  <a:schemeClr val="bg1"/>
                </a:solidFill>
              </a:rPr>
              <a:t>Manufacturing</a:t>
            </a:r>
            <a:r>
              <a:rPr lang="es-ES" sz="4000" b="1" dirty="0">
                <a:solidFill>
                  <a:schemeClr val="bg1"/>
                </a:solidFill>
              </a:rPr>
              <a:t> </a:t>
            </a:r>
            <a:r>
              <a:rPr lang="es-ES" sz="4000" b="1" dirty="0" err="1">
                <a:solidFill>
                  <a:schemeClr val="bg1"/>
                </a:solidFill>
              </a:rPr>
              <a:t>optimization</a:t>
            </a:r>
            <a:r>
              <a:rPr lang="es-ES" sz="4000" b="1" dirty="0">
                <a:solidFill>
                  <a:schemeClr val="bg1"/>
                </a:solidFill>
              </a:rPr>
              <a:t> </a:t>
            </a:r>
            <a:r>
              <a:rPr lang="es-ES" sz="4000" b="1" dirty="0" err="1">
                <a:solidFill>
                  <a:schemeClr val="bg1"/>
                </a:solidFill>
              </a:rPr>
              <a:t>framework</a:t>
            </a:r>
            <a:endParaRPr lang="es-ES" sz="4000" b="1" dirty="0">
              <a:solidFill>
                <a:schemeClr val="bg1"/>
              </a:solidFill>
            </a:endParaRPr>
          </a:p>
        </p:txBody>
      </p:sp>
      <p:sp>
        <p:nvSpPr>
          <p:cNvPr id="101" name="Titel 7">
            <a:extLst>
              <a:ext uri="{FF2B5EF4-FFF2-40B4-BE49-F238E27FC236}">
                <a16:creationId xmlns:a16="http://schemas.microsoft.com/office/drawing/2014/main" id="{4BDBF856-280B-4F59-BF9B-EE2728AA11F4}"/>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Components main features</a:t>
            </a:r>
          </a:p>
        </p:txBody>
      </p:sp>
      <p:graphicFrame>
        <p:nvGraphicFramePr>
          <p:cNvPr id="121" name="Tabla 120">
            <a:extLst>
              <a:ext uri="{FF2B5EF4-FFF2-40B4-BE49-F238E27FC236}">
                <a16:creationId xmlns:a16="http://schemas.microsoft.com/office/drawing/2014/main" id="{19E5E725-1494-41F9-8AC6-4FD0A29DCEDD}"/>
              </a:ext>
            </a:extLst>
          </p:cNvPr>
          <p:cNvGraphicFramePr>
            <a:graphicFrameLocks noGrp="1"/>
          </p:cNvGraphicFramePr>
          <p:nvPr>
            <p:extLst>
              <p:ext uri="{D42A27DB-BD31-4B8C-83A1-F6EECF244321}">
                <p14:modId xmlns:p14="http://schemas.microsoft.com/office/powerpoint/2010/main" val="1365433212"/>
              </p:ext>
            </p:extLst>
          </p:nvPr>
        </p:nvGraphicFramePr>
        <p:xfrm>
          <a:off x="412075" y="1464679"/>
          <a:ext cx="11367850" cy="4707498"/>
        </p:xfrm>
        <a:graphic>
          <a:graphicData uri="http://schemas.openxmlformats.org/drawingml/2006/table">
            <a:tbl>
              <a:tblPr firstRow="1" bandRow="1">
                <a:tableStyleId>{F5AB1C69-6EDB-4FF4-983F-18BD219EF322}</a:tableStyleId>
              </a:tblPr>
              <a:tblGrid>
                <a:gridCol w="2036457">
                  <a:extLst>
                    <a:ext uri="{9D8B030D-6E8A-4147-A177-3AD203B41FA5}">
                      <a16:colId xmlns:a16="http://schemas.microsoft.com/office/drawing/2014/main" val="2545292522"/>
                    </a:ext>
                  </a:extLst>
                </a:gridCol>
                <a:gridCol w="5514256">
                  <a:extLst>
                    <a:ext uri="{9D8B030D-6E8A-4147-A177-3AD203B41FA5}">
                      <a16:colId xmlns:a16="http://schemas.microsoft.com/office/drawing/2014/main" val="742273672"/>
                    </a:ext>
                  </a:extLst>
                </a:gridCol>
                <a:gridCol w="3817137">
                  <a:extLst>
                    <a:ext uri="{9D8B030D-6E8A-4147-A177-3AD203B41FA5}">
                      <a16:colId xmlns:a16="http://schemas.microsoft.com/office/drawing/2014/main" val="3949509567"/>
                    </a:ext>
                  </a:extLst>
                </a:gridCol>
              </a:tblGrid>
              <a:tr h="454194">
                <a:tc>
                  <a:txBody>
                    <a:bodyPr/>
                    <a:lstStyle/>
                    <a:p>
                      <a:pPr algn="ctr"/>
                      <a:r>
                        <a:rPr lang="en-US" noProof="0" dirty="0">
                          <a:solidFill>
                            <a:schemeClr val="tx1"/>
                          </a:solidFill>
                        </a:rPr>
                        <a:t>Component</a:t>
                      </a:r>
                    </a:p>
                  </a:txBody>
                  <a:tcPr anchor="ctr">
                    <a:lnL w="12700" cmpd="sng">
                      <a:noFill/>
                    </a:lnL>
                    <a:lnR w="12700" cap="flat" cmpd="sng" algn="ctr">
                      <a:solidFill>
                        <a:schemeClr val="bg1"/>
                      </a:solidFill>
                      <a:prstDash val="sysDash"/>
                      <a:round/>
                      <a:headEnd type="none" w="med" len="med"/>
                      <a:tailEnd type="none" w="med" len="med"/>
                    </a:lnR>
                    <a:lnT w="12700" cmpd="sng">
                      <a:noFill/>
                    </a:lnT>
                    <a:lnB w="12700" cap="flat" cmpd="sng" algn="ctr">
                      <a:solidFill>
                        <a:schemeClr val="tx1"/>
                      </a:solidFill>
                      <a:prstDash val="sysDash"/>
                      <a:round/>
                      <a:headEnd type="none" w="med" len="med"/>
                      <a:tailEnd type="none" w="med" len="med"/>
                    </a:lnB>
                    <a:noFill/>
                  </a:tcPr>
                </a:tc>
                <a:tc>
                  <a:txBody>
                    <a:bodyPr/>
                    <a:lstStyle/>
                    <a:p>
                      <a:r>
                        <a:rPr lang="en-US" noProof="0" dirty="0">
                          <a:solidFill>
                            <a:schemeClr val="tx1"/>
                          </a:solidFill>
                        </a:rPr>
                        <a:t>Description</a:t>
                      </a: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mpd="sng">
                      <a:noFill/>
                    </a:lnT>
                    <a:lnB w="12700" cap="flat" cmpd="sng" algn="ctr">
                      <a:solidFill>
                        <a:schemeClr val="tx1"/>
                      </a:solidFill>
                      <a:prstDash val="sysDash"/>
                      <a:round/>
                      <a:headEnd type="none" w="med" len="med"/>
                      <a:tailEnd type="none" w="med" len="med"/>
                    </a:lnB>
                    <a:noFill/>
                  </a:tcPr>
                </a:tc>
                <a:tc>
                  <a:txBody>
                    <a:bodyPr/>
                    <a:lstStyle/>
                    <a:p>
                      <a:r>
                        <a:rPr lang="en-US" noProof="0" dirty="0">
                          <a:solidFill>
                            <a:schemeClr val="tx1"/>
                          </a:solidFill>
                        </a:rPr>
                        <a:t>Main features</a:t>
                      </a:r>
                    </a:p>
                  </a:txBody>
                  <a:tcPr anchor="ctr">
                    <a:lnL w="12700" cap="flat" cmpd="sng" algn="ctr">
                      <a:solidFill>
                        <a:schemeClr val="tx1"/>
                      </a:solidFill>
                      <a:prstDash val="sysDash"/>
                      <a:round/>
                      <a:headEnd type="none" w="med" len="med"/>
                      <a:tailEnd type="none" w="med" len="med"/>
                    </a:lnL>
                    <a:lnR w="12700" cmpd="sng">
                      <a:noFill/>
                    </a:lnR>
                    <a:lnT w="12700" cmpd="sng">
                      <a:noFill/>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894728534"/>
                  </a:ext>
                </a:extLst>
              </a:tr>
              <a:tr h="827106">
                <a:tc>
                  <a:txBody>
                    <a:bodyPr/>
                    <a:lstStyle/>
                    <a:p>
                      <a:endParaRPr lang="es-ES"/>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Suppliers, manufacturing, material and stock databases:</a:t>
                      </a:r>
                    </a:p>
                    <a:p>
                      <a:r>
                        <a:rPr lang="en-US" sz="1400" b="0" noProof="0" dirty="0">
                          <a:solidFill>
                            <a:schemeClr val="tx1"/>
                          </a:solidFill>
                        </a:rPr>
                        <a:t>Stores important data needed to feed the </a:t>
                      </a:r>
                      <a:r>
                        <a:rPr lang="en-US" sz="1400" b="0" noProof="0" dirty="0" err="1">
                          <a:solidFill>
                            <a:schemeClr val="tx1"/>
                          </a:solidFill>
                        </a:rPr>
                        <a:t>optimisation</a:t>
                      </a:r>
                      <a:r>
                        <a:rPr lang="en-US" sz="1400" b="0" noProof="0" dirty="0">
                          <a:solidFill>
                            <a:schemeClr val="tx1"/>
                          </a:solidFill>
                        </a:rPr>
                        <a:t> framework</a:t>
                      </a: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a:solidFill>
                            <a:schemeClr val="tx1"/>
                          </a:solidFill>
                        </a:rPr>
                        <a:t>Structured data</a:t>
                      </a:r>
                    </a:p>
                    <a:p>
                      <a:pPr marL="285750" indent="-285750">
                        <a:buFont typeface="Arial" panose="020B0604020202020204" pitchFamily="34" charset="0"/>
                        <a:buChar char="•"/>
                      </a:pPr>
                      <a:r>
                        <a:rPr lang="en-US" sz="1400" noProof="0">
                          <a:solidFill>
                            <a:schemeClr val="tx1"/>
                          </a:solidFill>
                        </a:rPr>
                        <a:t>Extensible and modifiable</a:t>
                      </a:r>
                    </a:p>
                    <a:p>
                      <a:pPr marL="285750" indent="-285750">
                        <a:buFont typeface="Arial" panose="020B0604020202020204" pitchFamily="34" charset="0"/>
                        <a:buChar char="•"/>
                      </a:pPr>
                      <a:r>
                        <a:rPr lang="en-US" sz="1400" noProof="0">
                          <a:solidFill>
                            <a:schemeClr val="tx1"/>
                          </a:solidFill>
                        </a:rPr>
                        <a:t>Easy to access</a:t>
                      </a:r>
                    </a:p>
                  </a:txBody>
                  <a:tcPr anchor="ct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551203584"/>
                  </a:ext>
                </a:extLst>
              </a:tr>
              <a:tr h="827106">
                <a:tc>
                  <a:txBody>
                    <a:bodyPr/>
                    <a:lstStyle/>
                    <a:p>
                      <a:endParaRPr lang="es-ES"/>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CAD connection:</a:t>
                      </a:r>
                    </a:p>
                    <a:p>
                      <a:r>
                        <a:rPr lang="en-US" sz="1400" b="0" noProof="0" dirty="0">
                          <a:solidFill>
                            <a:schemeClr val="tx1"/>
                          </a:solidFill>
                        </a:rPr>
                        <a:t>Linkage to CAD software to obtain data from different parts, equipment, 3D models…</a:t>
                      </a: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dirty="0">
                          <a:solidFill>
                            <a:schemeClr val="tx1"/>
                          </a:solidFill>
                        </a:rPr>
                        <a:t>Extraction of direct design data</a:t>
                      </a:r>
                    </a:p>
                    <a:p>
                      <a:pPr marL="285750" indent="-285750">
                        <a:buFont typeface="Arial" panose="020B0604020202020204" pitchFamily="34" charset="0"/>
                        <a:buChar char="•"/>
                      </a:pPr>
                      <a:r>
                        <a:rPr lang="en-US" sz="1400" noProof="0" dirty="0">
                          <a:solidFill>
                            <a:schemeClr val="tx1"/>
                          </a:solidFill>
                        </a:rPr>
                        <a:t>Whole view of the process</a:t>
                      </a:r>
                    </a:p>
                    <a:p>
                      <a:pPr marL="285750" indent="-285750">
                        <a:buFont typeface="Arial" panose="020B0604020202020204" pitchFamily="34" charset="0"/>
                        <a:buChar char="•"/>
                      </a:pPr>
                      <a:r>
                        <a:rPr lang="en-US" sz="1400" noProof="0" dirty="0">
                          <a:solidFill>
                            <a:schemeClr val="tx1"/>
                          </a:solidFill>
                        </a:rPr>
                        <a:t>Assemblies and parts information</a:t>
                      </a:r>
                    </a:p>
                    <a:p>
                      <a:pPr marL="285750" indent="-285750">
                        <a:buFont typeface="Arial" panose="020B0604020202020204" pitchFamily="34" charset="0"/>
                        <a:buChar char="•"/>
                      </a:pPr>
                      <a:r>
                        <a:rPr lang="en-US" sz="1400" noProof="0" dirty="0">
                          <a:solidFill>
                            <a:schemeClr val="tx1"/>
                          </a:solidFill>
                        </a:rPr>
                        <a:t>Improvement of design process</a:t>
                      </a:r>
                    </a:p>
                  </a:txBody>
                  <a:tcPr anchor="ct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051742836"/>
                  </a:ext>
                </a:extLst>
              </a:tr>
              <a:tr h="827106">
                <a:tc>
                  <a:txBody>
                    <a:bodyPr/>
                    <a:lstStyle/>
                    <a:p>
                      <a:endParaRPr lang="es-ES"/>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Risk Analysis connection:</a:t>
                      </a:r>
                    </a:p>
                    <a:p>
                      <a:r>
                        <a:rPr lang="en-US" sz="1400" b="0" noProof="0" dirty="0">
                          <a:solidFill>
                            <a:schemeClr val="tx1"/>
                          </a:solidFill>
                        </a:rPr>
                        <a:t>Linkage to Risk analysis software to introduce risk management related to supply chains. </a:t>
                      </a:r>
                      <a:endParaRPr lang="en-US" sz="1400" b="1" noProof="0" dirty="0">
                        <a:solidFill>
                          <a:schemeClr val="tx1"/>
                        </a:solidFill>
                      </a:endParaRP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dirty="0">
                          <a:solidFill>
                            <a:schemeClr val="tx1"/>
                          </a:solidFill>
                        </a:rPr>
                        <a:t>Risk data about suppliers to include in the optimization</a:t>
                      </a:r>
                    </a:p>
                    <a:p>
                      <a:pPr marL="285750" indent="-285750">
                        <a:buFont typeface="Arial" panose="020B0604020202020204" pitchFamily="34" charset="0"/>
                        <a:buChar char="•"/>
                      </a:pPr>
                      <a:r>
                        <a:rPr lang="en-US" sz="1400" noProof="0" dirty="0">
                          <a:solidFill>
                            <a:schemeClr val="tx1"/>
                          </a:solidFill>
                        </a:rPr>
                        <a:t>Evaluation of risks</a:t>
                      </a:r>
                    </a:p>
                  </a:txBody>
                  <a:tcPr anchor="ct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814918008"/>
                  </a:ext>
                </a:extLst>
              </a:tr>
              <a:tr h="827106">
                <a:tc>
                  <a:txBody>
                    <a:bodyPr/>
                    <a:lstStyle/>
                    <a:p>
                      <a:endParaRPr lang="es-ES"/>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Data input:</a:t>
                      </a:r>
                    </a:p>
                    <a:p>
                      <a:r>
                        <a:rPr lang="en-US" sz="1400" noProof="0" dirty="0">
                          <a:solidFill>
                            <a:schemeClr val="tx1"/>
                          </a:solidFill>
                        </a:rPr>
                        <a:t>Manages the inputs introduced by the user, asking variables and avoiding entering incorrect data</a:t>
                      </a: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dirty="0">
                          <a:solidFill>
                            <a:schemeClr val="tx1"/>
                          </a:solidFill>
                        </a:rPr>
                        <a:t>User-friendly</a:t>
                      </a:r>
                    </a:p>
                    <a:p>
                      <a:pPr marL="285750" indent="-285750">
                        <a:buFont typeface="Arial" panose="020B0604020202020204" pitchFamily="34" charset="0"/>
                        <a:buChar char="•"/>
                      </a:pPr>
                      <a:r>
                        <a:rPr lang="en-US" sz="1400" noProof="0" dirty="0">
                          <a:solidFill>
                            <a:schemeClr val="tx1"/>
                          </a:solidFill>
                        </a:rPr>
                        <a:t>Automatic error avoidance</a:t>
                      </a:r>
                    </a:p>
                    <a:p>
                      <a:pPr marL="285750" indent="-285750">
                        <a:buFont typeface="Arial" panose="020B0604020202020204" pitchFamily="34" charset="0"/>
                        <a:buChar char="•"/>
                      </a:pPr>
                      <a:r>
                        <a:rPr lang="en-US" sz="1400" noProof="0" dirty="0">
                          <a:solidFill>
                            <a:schemeClr val="tx1"/>
                          </a:solidFill>
                        </a:rPr>
                        <a:t>Storage of needed data</a:t>
                      </a:r>
                    </a:p>
                  </a:txBody>
                  <a:tcPr anchor="ct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61664456"/>
                  </a:ext>
                </a:extLst>
              </a:tr>
              <a:tr h="827106">
                <a:tc>
                  <a:txBody>
                    <a:bodyPr/>
                    <a:lstStyle/>
                    <a:p>
                      <a:endParaRPr lang="es-ES" dirty="0"/>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mpd="sng">
                      <a:noFill/>
                    </a:lnB>
                    <a:noFill/>
                  </a:tcPr>
                </a:tc>
                <a:tc>
                  <a:txBody>
                    <a:bodyPr/>
                    <a:lstStyle/>
                    <a:p>
                      <a:r>
                        <a:rPr lang="en-US" sz="1400" b="1" noProof="0" dirty="0">
                          <a:solidFill>
                            <a:schemeClr val="tx1"/>
                          </a:solidFill>
                        </a:rPr>
                        <a:t>Database communication:</a:t>
                      </a:r>
                    </a:p>
                    <a:p>
                      <a:r>
                        <a:rPr lang="en-US" sz="1400" noProof="0" dirty="0">
                          <a:solidFill>
                            <a:schemeClr val="tx1"/>
                          </a:solidFill>
                        </a:rPr>
                        <a:t>Manages the protocols to communicate the databases with the optimization framework</a:t>
                      </a: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mpd="sng">
                      <a:noFill/>
                    </a:lnB>
                    <a:noFill/>
                  </a:tcPr>
                </a:tc>
                <a:tc>
                  <a:txBody>
                    <a:bodyPr/>
                    <a:lstStyle/>
                    <a:p>
                      <a:pPr marL="285750" indent="-285750">
                        <a:buFont typeface="Arial" panose="020B0604020202020204" pitchFamily="34" charset="0"/>
                        <a:buChar char="•"/>
                      </a:pPr>
                      <a:r>
                        <a:rPr lang="en-US" sz="1400" noProof="0" dirty="0">
                          <a:solidFill>
                            <a:schemeClr val="tx1"/>
                          </a:solidFill>
                        </a:rPr>
                        <a:t>Easy and modifiable</a:t>
                      </a:r>
                    </a:p>
                    <a:p>
                      <a:pPr marL="285750" indent="-285750">
                        <a:buFont typeface="Arial" panose="020B0604020202020204" pitchFamily="34" charset="0"/>
                        <a:buChar char="•"/>
                      </a:pPr>
                      <a:r>
                        <a:rPr lang="en-US" sz="1400" noProof="0" dirty="0">
                          <a:solidFill>
                            <a:schemeClr val="tx1"/>
                          </a:solidFill>
                        </a:rPr>
                        <a:t>Fast communication</a:t>
                      </a:r>
                    </a:p>
                  </a:txBody>
                  <a:tcPr anchor="ct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mpd="sng">
                      <a:noFill/>
                    </a:lnB>
                    <a:noFill/>
                  </a:tcPr>
                </a:tc>
                <a:extLst>
                  <a:ext uri="{0D108BD9-81ED-4DB2-BD59-A6C34878D82A}">
                    <a16:rowId xmlns:a16="http://schemas.microsoft.com/office/drawing/2014/main" val="1950604782"/>
                  </a:ext>
                </a:extLst>
              </a:tr>
            </a:tbl>
          </a:graphicData>
        </a:graphic>
      </p:graphicFrame>
      <p:grpSp>
        <p:nvGrpSpPr>
          <p:cNvPr id="122" name="Grupo 121">
            <a:extLst>
              <a:ext uri="{FF2B5EF4-FFF2-40B4-BE49-F238E27FC236}">
                <a16:creationId xmlns:a16="http://schemas.microsoft.com/office/drawing/2014/main" id="{A53F25D8-7559-4C5F-824C-5CD7EC91621E}"/>
              </a:ext>
            </a:extLst>
          </p:cNvPr>
          <p:cNvGrpSpPr/>
          <p:nvPr/>
        </p:nvGrpSpPr>
        <p:grpSpPr>
          <a:xfrm>
            <a:off x="1090627" y="2045136"/>
            <a:ext cx="613230" cy="647074"/>
            <a:chOff x="655809" y="2771725"/>
            <a:chExt cx="650361" cy="650361"/>
          </a:xfrm>
        </p:grpSpPr>
        <p:sp>
          <p:nvSpPr>
            <p:cNvPr id="123" name="Elipse 117">
              <a:extLst>
                <a:ext uri="{FF2B5EF4-FFF2-40B4-BE49-F238E27FC236}">
                  <a16:creationId xmlns:a16="http://schemas.microsoft.com/office/drawing/2014/main" id="{CEC50DB6-4646-4B7E-B891-6C424CDC424A}"/>
                </a:ext>
              </a:extLst>
            </p:cNvPr>
            <p:cNvSpPr>
              <a:spLocks noChangeAspect="1"/>
            </p:cNvSpPr>
            <p:nvPr/>
          </p:nvSpPr>
          <p:spPr>
            <a:xfrm>
              <a:off x="655809" y="2771725"/>
              <a:ext cx="650361" cy="65036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100"/>
            </a:p>
          </p:txBody>
        </p:sp>
        <p:grpSp>
          <p:nvGrpSpPr>
            <p:cNvPr id="124" name="Grupo 6">
              <a:extLst>
                <a:ext uri="{FF2B5EF4-FFF2-40B4-BE49-F238E27FC236}">
                  <a16:creationId xmlns:a16="http://schemas.microsoft.com/office/drawing/2014/main" id="{32002DB6-FCFF-4202-8405-74636DF10CA6}"/>
                </a:ext>
              </a:extLst>
            </p:cNvPr>
            <p:cNvGrpSpPr>
              <a:grpSpLocks noChangeAspect="1"/>
            </p:cNvGrpSpPr>
            <p:nvPr/>
          </p:nvGrpSpPr>
          <p:grpSpPr>
            <a:xfrm>
              <a:off x="693698" y="2927597"/>
              <a:ext cx="574582" cy="361250"/>
              <a:chOff x="3013818" y="6128040"/>
              <a:chExt cx="578076" cy="363446"/>
            </a:xfrm>
          </p:grpSpPr>
          <p:pic>
            <p:nvPicPr>
              <p:cNvPr id="125" name="Graphic 210" descr="Database">
                <a:extLst>
                  <a:ext uri="{FF2B5EF4-FFF2-40B4-BE49-F238E27FC236}">
                    <a16:creationId xmlns:a16="http://schemas.microsoft.com/office/drawing/2014/main" id="{A215CC6F-A659-4D1C-B3C6-8F69E2A13FA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13818" y="6128040"/>
                <a:ext cx="269119" cy="269119"/>
              </a:xfrm>
              <a:prstGeom prst="rect">
                <a:avLst/>
              </a:prstGeom>
            </p:spPr>
          </p:pic>
          <p:pic>
            <p:nvPicPr>
              <p:cNvPr id="126" name="Graphic 211" descr="Database">
                <a:extLst>
                  <a:ext uri="{FF2B5EF4-FFF2-40B4-BE49-F238E27FC236}">
                    <a16:creationId xmlns:a16="http://schemas.microsoft.com/office/drawing/2014/main" id="{C16DB159-B27D-4724-AE50-37D306DB02E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66295" y="6222367"/>
                <a:ext cx="269119" cy="269119"/>
              </a:xfrm>
              <a:prstGeom prst="rect">
                <a:avLst/>
              </a:prstGeom>
            </p:spPr>
          </p:pic>
          <p:pic>
            <p:nvPicPr>
              <p:cNvPr id="127" name="Graphic 212" descr="Database">
                <a:extLst>
                  <a:ext uri="{FF2B5EF4-FFF2-40B4-BE49-F238E27FC236}">
                    <a16:creationId xmlns:a16="http://schemas.microsoft.com/office/drawing/2014/main" id="{E4C274C7-19F8-4770-ADAD-567D6F42D9A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22775" y="6131958"/>
                <a:ext cx="269119" cy="269119"/>
              </a:xfrm>
              <a:prstGeom prst="rect">
                <a:avLst/>
              </a:prstGeom>
            </p:spPr>
          </p:pic>
        </p:grpSp>
      </p:grpSp>
      <p:grpSp>
        <p:nvGrpSpPr>
          <p:cNvPr id="128" name="Grupo 127">
            <a:extLst>
              <a:ext uri="{FF2B5EF4-FFF2-40B4-BE49-F238E27FC236}">
                <a16:creationId xmlns:a16="http://schemas.microsoft.com/office/drawing/2014/main" id="{C35D8A2E-B60D-4B21-8D37-6A6A2085D311}"/>
              </a:ext>
            </a:extLst>
          </p:cNvPr>
          <p:cNvGrpSpPr/>
          <p:nvPr/>
        </p:nvGrpSpPr>
        <p:grpSpPr>
          <a:xfrm>
            <a:off x="1140841" y="2988057"/>
            <a:ext cx="563016" cy="563016"/>
            <a:chOff x="3774757" y="6252198"/>
            <a:chExt cx="563016" cy="563016"/>
          </a:xfrm>
        </p:grpSpPr>
        <p:sp>
          <p:nvSpPr>
            <p:cNvPr id="129" name="Elipse 117">
              <a:extLst>
                <a:ext uri="{FF2B5EF4-FFF2-40B4-BE49-F238E27FC236}">
                  <a16:creationId xmlns:a16="http://schemas.microsoft.com/office/drawing/2014/main" id="{37FED34A-5E14-47BD-9069-EC7B8195ADEE}"/>
                </a:ext>
              </a:extLst>
            </p:cNvPr>
            <p:cNvSpPr>
              <a:spLocks noChangeAspect="1"/>
            </p:cNvSpPr>
            <p:nvPr/>
          </p:nvSpPr>
          <p:spPr>
            <a:xfrm>
              <a:off x="3774757" y="6252198"/>
              <a:ext cx="563016" cy="56301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100"/>
            </a:p>
          </p:txBody>
        </p:sp>
        <p:pic>
          <p:nvPicPr>
            <p:cNvPr id="130" name="Gráfico 129">
              <a:extLst>
                <a:ext uri="{FF2B5EF4-FFF2-40B4-BE49-F238E27FC236}">
                  <a16:creationId xmlns:a16="http://schemas.microsoft.com/office/drawing/2014/main" id="{614E9CD8-E5B8-49A0-8951-ADEC6AB7E74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17257" y="6269142"/>
              <a:ext cx="478015" cy="478015"/>
            </a:xfrm>
            <a:prstGeom prst="rect">
              <a:avLst/>
            </a:prstGeom>
          </p:spPr>
        </p:pic>
      </p:grpSp>
      <p:grpSp>
        <p:nvGrpSpPr>
          <p:cNvPr id="131" name="Grupo 130">
            <a:extLst>
              <a:ext uri="{FF2B5EF4-FFF2-40B4-BE49-F238E27FC236}">
                <a16:creationId xmlns:a16="http://schemas.microsoft.com/office/drawing/2014/main" id="{C87AD26A-FA2E-4F41-A729-BDD6F91BA1B3}"/>
              </a:ext>
            </a:extLst>
          </p:cNvPr>
          <p:cNvGrpSpPr/>
          <p:nvPr/>
        </p:nvGrpSpPr>
        <p:grpSpPr>
          <a:xfrm>
            <a:off x="1140841" y="3846920"/>
            <a:ext cx="563016" cy="563016"/>
            <a:chOff x="5143902" y="6269068"/>
            <a:chExt cx="563016" cy="563016"/>
          </a:xfrm>
        </p:grpSpPr>
        <p:sp>
          <p:nvSpPr>
            <p:cNvPr id="132" name="Elipse 117">
              <a:extLst>
                <a:ext uri="{FF2B5EF4-FFF2-40B4-BE49-F238E27FC236}">
                  <a16:creationId xmlns:a16="http://schemas.microsoft.com/office/drawing/2014/main" id="{E2458695-B861-4119-8C5D-9D6F9DE5ED80}"/>
                </a:ext>
              </a:extLst>
            </p:cNvPr>
            <p:cNvSpPr>
              <a:spLocks noChangeAspect="1"/>
            </p:cNvSpPr>
            <p:nvPr/>
          </p:nvSpPr>
          <p:spPr>
            <a:xfrm>
              <a:off x="5143902" y="6269068"/>
              <a:ext cx="563016" cy="56301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100"/>
            </a:p>
          </p:txBody>
        </p:sp>
        <p:pic>
          <p:nvPicPr>
            <p:cNvPr id="133" name="Gráfico 132">
              <a:extLst>
                <a:ext uri="{FF2B5EF4-FFF2-40B4-BE49-F238E27FC236}">
                  <a16:creationId xmlns:a16="http://schemas.microsoft.com/office/drawing/2014/main" id="{53078F25-C3AA-411D-BC45-380C7F78919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218224" y="6328526"/>
              <a:ext cx="442938" cy="442938"/>
            </a:xfrm>
            <a:prstGeom prst="rect">
              <a:avLst/>
            </a:prstGeom>
          </p:spPr>
        </p:pic>
      </p:grpSp>
      <p:grpSp>
        <p:nvGrpSpPr>
          <p:cNvPr id="134" name="Grupo 133">
            <a:extLst>
              <a:ext uri="{FF2B5EF4-FFF2-40B4-BE49-F238E27FC236}">
                <a16:creationId xmlns:a16="http://schemas.microsoft.com/office/drawing/2014/main" id="{3E4ED7F2-B8D2-4294-9236-08BD29153B8F}"/>
              </a:ext>
            </a:extLst>
          </p:cNvPr>
          <p:cNvGrpSpPr/>
          <p:nvPr/>
        </p:nvGrpSpPr>
        <p:grpSpPr>
          <a:xfrm>
            <a:off x="1058808" y="4789637"/>
            <a:ext cx="656957" cy="375146"/>
            <a:chOff x="2787479" y="3647853"/>
            <a:chExt cx="656957" cy="375146"/>
          </a:xfrm>
        </p:grpSpPr>
        <p:sp>
          <p:nvSpPr>
            <p:cNvPr id="135" name="Rectángulo: esquinas diagonales redondeadas 134">
              <a:extLst>
                <a:ext uri="{FF2B5EF4-FFF2-40B4-BE49-F238E27FC236}">
                  <a16:creationId xmlns:a16="http://schemas.microsoft.com/office/drawing/2014/main" id="{F3B2465C-9CCE-4371-857B-A34E129DB5B5}"/>
                </a:ext>
              </a:extLst>
            </p:cNvPr>
            <p:cNvSpPr/>
            <p:nvPr/>
          </p:nvSpPr>
          <p:spPr>
            <a:xfrm>
              <a:off x="2787479" y="3650417"/>
              <a:ext cx="656957"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36" name="Gráfico 135">
              <a:extLst>
                <a:ext uri="{FF2B5EF4-FFF2-40B4-BE49-F238E27FC236}">
                  <a16:creationId xmlns:a16="http://schemas.microsoft.com/office/drawing/2014/main" id="{BFAA1DBC-E09F-4DEF-B106-D5091287A37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940381" y="3647853"/>
              <a:ext cx="375146" cy="375146"/>
            </a:xfrm>
            <a:prstGeom prst="rect">
              <a:avLst/>
            </a:prstGeom>
          </p:spPr>
        </p:pic>
      </p:grpSp>
      <p:grpSp>
        <p:nvGrpSpPr>
          <p:cNvPr id="137" name="Grupo 136">
            <a:extLst>
              <a:ext uri="{FF2B5EF4-FFF2-40B4-BE49-F238E27FC236}">
                <a16:creationId xmlns:a16="http://schemas.microsoft.com/office/drawing/2014/main" id="{15A52C13-BA87-4F04-B6BA-9DE7489CB52C}"/>
              </a:ext>
            </a:extLst>
          </p:cNvPr>
          <p:cNvGrpSpPr/>
          <p:nvPr/>
        </p:nvGrpSpPr>
        <p:grpSpPr>
          <a:xfrm>
            <a:off x="1128843" y="5586658"/>
            <a:ext cx="516886" cy="443996"/>
            <a:chOff x="5511184" y="3653667"/>
            <a:chExt cx="516886" cy="443996"/>
          </a:xfrm>
        </p:grpSpPr>
        <p:sp>
          <p:nvSpPr>
            <p:cNvPr id="138" name="Rectángulo: esquinas diagonales redondeadas 137">
              <a:extLst>
                <a:ext uri="{FF2B5EF4-FFF2-40B4-BE49-F238E27FC236}">
                  <a16:creationId xmlns:a16="http://schemas.microsoft.com/office/drawing/2014/main" id="{11DFF306-5740-4616-BF10-4DD86C337639}"/>
                </a:ext>
              </a:extLst>
            </p:cNvPr>
            <p:cNvSpPr/>
            <p:nvPr/>
          </p:nvSpPr>
          <p:spPr>
            <a:xfrm>
              <a:off x="5511184" y="3653667"/>
              <a:ext cx="516886" cy="443996"/>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     </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39" name="Gráfico 138">
              <a:extLst>
                <a:ext uri="{FF2B5EF4-FFF2-40B4-BE49-F238E27FC236}">
                  <a16:creationId xmlns:a16="http://schemas.microsoft.com/office/drawing/2014/main" id="{3ECBB802-03E0-4148-B8BF-6828F24D38D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598455" y="3696360"/>
              <a:ext cx="342344" cy="342344"/>
            </a:xfrm>
            <a:prstGeom prst="rect">
              <a:avLst/>
            </a:prstGeom>
          </p:spPr>
        </p:pic>
      </p:grpSp>
    </p:spTree>
    <p:extLst>
      <p:ext uri="{BB962C8B-B14F-4D97-AF65-F5344CB8AC3E}">
        <p14:creationId xmlns:p14="http://schemas.microsoft.com/office/powerpoint/2010/main" val="3795521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8613768" cy="707886"/>
          </a:xfrm>
          <a:prstGeom prst="rect">
            <a:avLst/>
          </a:prstGeom>
          <a:noFill/>
        </p:spPr>
        <p:txBody>
          <a:bodyPr wrap="none" rtlCol="0">
            <a:spAutoFit/>
          </a:bodyPr>
          <a:lstStyle/>
          <a:p>
            <a:r>
              <a:rPr lang="es-ES" sz="4000" b="1" dirty="0" err="1">
                <a:solidFill>
                  <a:schemeClr val="bg1"/>
                </a:solidFill>
              </a:rPr>
              <a:t>Manufacturing</a:t>
            </a:r>
            <a:r>
              <a:rPr lang="es-ES" sz="4000" b="1" dirty="0">
                <a:solidFill>
                  <a:schemeClr val="bg1"/>
                </a:solidFill>
              </a:rPr>
              <a:t> </a:t>
            </a:r>
            <a:r>
              <a:rPr lang="es-ES" sz="4000" b="1" dirty="0" err="1">
                <a:solidFill>
                  <a:schemeClr val="bg1"/>
                </a:solidFill>
              </a:rPr>
              <a:t>optimization</a:t>
            </a:r>
            <a:r>
              <a:rPr lang="es-ES" sz="4000" b="1" dirty="0">
                <a:solidFill>
                  <a:schemeClr val="bg1"/>
                </a:solidFill>
              </a:rPr>
              <a:t> </a:t>
            </a:r>
            <a:r>
              <a:rPr lang="es-ES" sz="4000" b="1" dirty="0" err="1">
                <a:solidFill>
                  <a:schemeClr val="bg1"/>
                </a:solidFill>
              </a:rPr>
              <a:t>framework</a:t>
            </a:r>
            <a:endParaRPr lang="es-ES" sz="4000" b="1" dirty="0">
              <a:solidFill>
                <a:schemeClr val="bg1"/>
              </a:solidFill>
            </a:endParaRPr>
          </a:p>
        </p:txBody>
      </p:sp>
      <p:sp>
        <p:nvSpPr>
          <p:cNvPr id="101" name="Titel 7">
            <a:extLst>
              <a:ext uri="{FF2B5EF4-FFF2-40B4-BE49-F238E27FC236}">
                <a16:creationId xmlns:a16="http://schemas.microsoft.com/office/drawing/2014/main" id="{4BDBF856-280B-4F59-BF9B-EE2728AA11F4}"/>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Components main features</a:t>
            </a:r>
          </a:p>
        </p:txBody>
      </p:sp>
      <p:graphicFrame>
        <p:nvGraphicFramePr>
          <p:cNvPr id="121" name="Tabla 120">
            <a:extLst>
              <a:ext uri="{FF2B5EF4-FFF2-40B4-BE49-F238E27FC236}">
                <a16:creationId xmlns:a16="http://schemas.microsoft.com/office/drawing/2014/main" id="{19E5E725-1494-41F9-8AC6-4FD0A29DCEDD}"/>
              </a:ext>
            </a:extLst>
          </p:cNvPr>
          <p:cNvGraphicFramePr>
            <a:graphicFrameLocks noGrp="1"/>
          </p:cNvGraphicFramePr>
          <p:nvPr>
            <p:extLst>
              <p:ext uri="{D42A27DB-BD31-4B8C-83A1-F6EECF244321}">
                <p14:modId xmlns:p14="http://schemas.microsoft.com/office/powerpoint/2010/main" val="2187529725"/>
              </p:ext>
            </p:extLst>
          </p:nvPr>
        </p:nvGraphicFramePr>
        <p:xfrm>
          <a:off x="492333" y="1336837"/>
          <a:ext cx="11590176" cy="5251992"/>
        </p:xfrm>
        <a:graphic>
          <a:graphicData uri="http://schemas.openxmlformats.org/drawingml/2006/table">
            <a:tbl>
              <a:tblPr firstRow="1" bandRow="1">
                <a:tableStyleId>{F5AB1C69-6EDB-4FF4-983F-18BD219EF322}</a:tableStyleId>
              </a:tblPr>
              <a:tblGrid>
                <a:gridCol w="1635118">
                  <a:extLst>
                    <a:ext uri="{9D8B030D-6E8A-4147-A177-3AD203B41FA5}">
                      <a16:colId xmlns:a16="http://schemas.microsoft.com/office/drawing/2014/main" val="2545292522"/>
                    </a:ext>
                  </a:extLst>
                </a:gridCol>
                <a:gridCol w="4675760">
                  <a:extLst>
                    <a:ext uri="{9D8B030D-6E8A-4147-A177-3AD203B41FA5}">
                      <a16:colId xmlns:a16="http://schemas.microsoft.com/office/drawing/2014/main" val="742273672"/>
                    </a:ext>
                  </a:extLst>
                </a:gridCol>
                <a:gridCol w="5279298">
                  <a:extLst>
                    <a:ext uri="{9D8B030D-6E8A-4147-A177-3AD203B41FA5}">
                      <a16:colId xmlns:a16="http://schemas.microsoft.com/office/drawing/2014/main" val="3949509567"/>
                    </a:ext>
                  </a:extLst>
                </a:gridCol>
              </a:tblGrid>
              <a:tr h="454194">
                <a:tc>
                  <a:txBody>
                    <a:bodyPr/>
                    <a:lstStyle/>
                    <a:p>
                      <a:pPr algn="ctr"/>
                      <a:r>
                        <a:rPr lang="en-US" noProof="0" dirty="0">
                          <a:solidFill>
                            <a:schemeClr val="tx1"/>
                          </a:solidFill>
                        </a:rPr>
                        <a:t>Component</a:t>
                      </a:r>
                    </a:p>
                  </a:txBody>
                  <a:tcPr anchor="ctr">
                    <a:lnL w="12700" cmpd="sng">
                      <a:noFill/>
                    </a:lnL>
                    <a:lnR w="12700" cap="flat" cmpd="sng" algn="ctr">
                      <a:solidFill>
                        <a:schemeClr val="bg1"/>
                      </a:solidFill>
                      <a:prstDash val="sysDash"/>
                      <a:round/>
                      <a:headEnd type="none" w="med" len="med"/>
                      <a:tailEnd type="none" w="med" len="med"/>
                    </a:lnR>
                    <a:lnT w="12700" cmpd="sng">
                      <a:noFill/>
                    </a:lnT>
                    <a:lnB w="12700" cap="flat" cmpd="sng" algn="ctr">
                      <a:solidFill>
                        <a:schemeClr val="tx1"/>
                      </a:solidFill>
                      <a:prstDash val="sysDash"/>
                      <a:round/>
                      <a:headEnd type="none" w="med" len="med"/>
                      <a:tailEnd type="none" w="med" len="med"/>
                    </a:lnB>
                    <a:noFill/>
                  </a:tcPr>
                </a:tc>
                <a:tc>
                  <a:txBody>
                    <a:bodyPr/>
                    <a:lstStyle/>
                    <a:p>
                      <a:r>
                        <a:rPr lang="en-US" noProof="0" dirty="0">
                          <a:solidFill>
                            <a:schemeClr val="tx1"/>
                          </a:solidFill>
                        </a:rPr>
                        <a:t>Description</a:t>
                      </a: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mpd="sng">
                      <a:noFill/>
                    </a:lnT>
                    <a:lnB w="12700" cap="flat" cmpd="sng" algn="ctr">
                      <a:solidFill>
                        <a:schemeClr val="tx1"/>
                      </a:solidFill>
                      <a:prstDash val="sysDash"/>
                      <a:round/>
                      <a:headEnd type="none" w="med" len="med"/>
                      <a:tailEnd type="none" w="med" len="med"/>
                    </a:lnB>
                    <a:noFill/>
                  </a:tcPr>
                </a:tc>
                <a:tc>
                  <a:txBody>
                    <a:bodyPr/>
                    <a:lstStyle/>
                    <a:p>
                      <a:r>
                        <a:rPr lang="en-US" noProof="0" dirty="0">
                          <a:solidFill>
                            <a:schemeClr val="tx1"/>
                          </a:solidFill>
                        </a:rPr>
                        <a:t>Main features</a:t>
                      </a:r>
                    </a:p>
                  </a:txBody>
                  <a:tcPr anchor="ctr">
                    <a:lnL w="12700" cap="flat" cmpd="sng" algn="ctr">
                      <a:solidFill>
                        <a:schemeClr val="tx1"/>
                      </a:solidFill>
                      <a:prstDash val="sysDash"/>
                      <a:round/>
                      <a:headEnd type="none" w="med" len="med"/>
                      <a:tailEnd type="none" w="med" len="med"/>
                    </a:lnL>
                    <a:lnR w="12700" cmpd="sng">
                      <a:noFill/>
                    </a:lnR>
                    <a:lnT w="12700" cmpd="sng">
                      <a:noFill/>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894728534"/>
                  </a:ext>
                </a:extLst>
              </a:tr>
              <a:tr h="827106">
                <a:tc>
                  <a:txBody>
                    <a:bodyPr/>
                    <a:lstStyle/>
                    <a:p>
                      <a:endParaRPr lang="es-ES" dirty="0"/>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Supply chain model:</a:t>
                      </a:r>
                    </a:p>
                    <a:p>
                      <a:r>
                        <a:rPr lang="en-US" sz="1400" b="0" noProof="0" dirty="0">
                          <a:solidFill>
                            <a:schemeClr val="tx1"/>
                          </a:solidFill>
                        </a:rPr>
                        <a:t>Models the restrictions associated with the supply chains</a:t>
                      </a:r>
                    </a:p>
                  </a:txBody>
                  <a:tcP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dirty="0">
                          <a:solidFill>
                            <a:schemeClr val="tx1"/>
                          </a:solidFill>
                        </a:rPr>
                        <a:t>Cost of transport</a:t>
                      </a:r>
                    </a:p>
                    <a:p>
                      <a:pPr marL="285750" indent="-285750">
                        <a:buFont typeface="Arial" panose="020B0604020202020204" pitchFamily="34" charset="0"/>
                        <a:buChar char="•"/>
                      </a:pPr>
                      <a:r>
                        <a:rPr lang="en-US" sz="1400" noProof="0" dirty="0">
                          <a:solidFill>
                            <a:schemeClr val="tx1"/>
                          </a:solidFill>
                        </a:rPr>
                        <a:t>Capacity of transport</a:t>
                      </a:r>
                    </a:p>
                    <a:p>
                      <a:pPr marL="285750" indent="-285750">
                        <a:buFont typeface="Arial" panose="020B0604020202020204" pitchFamily="34" charset="0"/>
                        <a:buChar char="•"/>
                      </a:pPr>
                      <a:r>
                        <a:rPr lang="en-US" sz="1400" noProof="0" dirty="0">
                          <a:solidFill>
                            <a:schemeClr val="tx1"/>
                          </a:solidFill>
                        </a:rPr>
                        <a:t>Production volume</a:t>
                      </a:r>
                    </a:p>
                    <a:p>
                      <a:pPr marL="285750" indent="-285750">
                        <a:buFont typeface="Arial" panose="020B0604020202020204" pitchFamily="34" charset="0"/>
                        <a:buChar char="•"/>
                      </a:pPr>
                      <a:r>
                        <a:rPr lang="en-US" sz="1400" noProof="0" dirty="0">
                          <a:solidFill>
                            <a:schemeClr val="tx1"/>
                          </a:solidFill>
                        </a:rPr>
                        <a:t>Discount according to volume</a:t>
                      </a:r>
                    </a:p>
                    <a:p>
                      <a:pPr marL="285750" indent="-285750">
                        <a:buFont typeface="Arial" panose="020B0604020202020204" pitchFamily="34" charset="0"/>
                        <a:buChar char="•"/>
                      </a:pPr>
                      <a:r>
                        <a:rPr lang="en-US" sz="1400" noProof="0" dirty="0">
                          <a:solidFill>
                            <a:schemeClr val="tx1"/>
                          </a:solidFill>
                        </a:rPr>
                        <a:t>Multiple suppliers</a:t>
                      </a:r>
                    </a:p>
                  </a:txBody>
                  <a:tcP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551203584"/>
                  </a:ext>
                </a:extLst>
              </a:tr>
              <a:tr h="827106">
                <a:tc>
                  <a:txBody>
                    <a:bodyPr/>
                    <a:lstStyle/>
                    <a:p>
                      <a:endParaRPr lang="es-ES" dirty="0"/>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Manufacturing model:</a:t>
                      </a:r>
                    </a:p>
                    <a:p>
                      <a:pPr marL="0" marR="0" lvl="0" indent="0" algn="l" defTabSz="779252" rtl="0" eaLnBrk="1" fontAlgn="auto" latinLnBrk="0" hangingPunct="1">
                        <a:lnSpc>
                          <a:spcPct val="100000"/>
                        </a:lnSpc>
                        <a:spcBef>
                          <a:spcPts val="0"/>
                        </a:spcBef>
                        <a:spcAft>
                          <a:spcPts val="0"/>
                        </a:spcAft>
                        <a:buClrTx/>
                        <a:buSzTx/>
                        <a:buFontTx/>
                        <a:buNone/>
                        <a:tabLst/>
                        <a:defRPr/>
                      </a:pPr>
                      <a:r>
                        <a:rPr lang="en-US" sz="1400" b="0" noProof="0" dirty="0">
                          <a:solidFill>
                            <a:schemeClr val="tx1"/>
                          </a:solidFill>
                        </a:rPr>
                        <a:t>Implements the restrictions associated with the manufacturing processes and materials</a:t>
                      </a:r>
                    </a:p>
                  </a:txBody>
                  <a:tcP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dirty="0">
                          <a:solidFill>
                            <a:schemeClr val="tx1"/>
                          </a:solidFill>
                        </a:rPr>
                        <a:t>Material costs.</a:t>
                      </a:r>
                    </a:p>
                    <a:p>
                      <a:pPr marL="285750" indent="-285750">
                        <a:buFont typeface="Arial" panose="020B0604020202020204" pitchFamily="34" charset="0"/>
                        <a:buChar char="•"/>
                      </a:pPr>
                      <a:r>
                        <a:rPr lang="en-US" sz="1400" noProof="0" dirty="0">
                          <a:solidFill>
                            <a:schemeClr val="tx1"/>
                          </a:solidFill>
                        </a:rPr>
                        <a:t>Use of machines.</a:t>
                      </a:r>
                    </a:p>
                    <a:p>
                      <a:pPr marL="285750" indent="-285750">
                        <a:buFont typeface="Arial" panose="020B0604020202020204" pitchFamily="34" charset="0"/>
                        <a:buChar char="•"/>
                      </a:pPr>
                      <a:r>
                        <a:rPr lang="en-US" sz="1400" noProof="0" dirty="0">
                          <a:solidFill>
                            <a:schemeClr val="tx1"/>
                          </a:solidFill>
                        </a:rPr>
                        <a:t>Number of machines.</a:t>
                      </a:r>
                    </a:p>
                    <a:p>
                      <a:pPr marL="285750" indent="-285750">
                        <a:buFont typeface="Arial" panose="020B0604020202020204" pitchFamily="34" charset="0"/>
                        <a:buChar char="•"/>
                      </a:pPr>
                      <a:r>
                        <a:rPr lang="en-US" sz="1400" noProof="0" dirty="0">
                          <a:solidFill>
                            <a:schemeClr val="tx1"/>
                          </a:solidFill>
                        </a:rPr>
                        <a:t>Estimation of manufacturing time.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noProof="0" dirty="0">
                          <a:solidFill>
                            <a:schemeClr val="tx1"/>
                          </a:solidFill>
                        </a:rPr>
                        <a:t>Incompatibilities between materials and manufacturing processes.</a:t>
                      </a:r>
                    </a:p>
                  </a:txBody>
                  <a:tcP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051742836"/>
                  </a:ext>
                </a:extLst>
              </a:tr>
              <a:tr h="827106">
                <a:tc>
                  <a:txBody>
                    <a:bodyPr/>
                    <a:lstStyle/>
                    <a:p>
                      <a:endParaRPr lang="es-ES"/>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Performance model:</a:t>
                      </a:r>
                    </a:p>
                    <a:p>
                      <a:r>
                        <a:rPr lang="en-US" sz="1400" b="0" noProof="0" dirty="0">
                          <a:solidFill>
                            <a:schemeClr val="tx1"/>
                          </a:solidFill>
                        </a:rPr>
                        <a:t>Model of the performance of the system, with different equipment and options modelled</a:t>
                      </a:r>
                    </a:p>
                  </a:txBody>
                  <a:tcP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dirty="0">
                          <a:solidFill>
                            <a:schemeClr val="tx1"/>
                          </a:solidFill>
                        </a:rPr>
                        <a:t>Dynamic simulation of the system</a:t>
                      </a:r>
                    </a:p>
                    <a:p>
                      <a:pPr marL="285750" indent="-285750">
                        <a:buFont typeface="Arial" panose="020B0604020202020204" pitchFamily="34" charset="0"/>
                        <a:buChar char="•"/>
                      </a:pPr>
                      <a:r>
                        <a:rPr lang="en-US" sz="1400" noProof="0" dirty="0">
                          <a:solidFill>
                            <a:schemeClr val="tx1"/>
                          </a:solidFill>
                        </a:rPr>
                        <a:t>Equilibrium speed / complexity</a:t>
                      </a:r>
                    </a:p>
                    <a:p>
                      <a:pPr marL="285750" indent="-285750">
                        <a:buFont typeface="Arial" panose="020B0604020202020204" pitchFamily="34" charset="0"/>
                        <a:buChar char="•"/>
                      </a:pPr>
                      <a:r>
                        <a:rPr lang="en-US" sz="1400" noProof="0" dirty="0">
                          <a:solidFill>
                            <a:schemeClr val="tx1"/>
                          </a:solidFill>
                        </a:rPr>
                        <a:t>Possibility to choose different KPIs</a:t>
                      </a:r>
                    </a:p>
                  </a:txBody>
                  <a:tcP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814918008"/>
                  </a:ext>
                </a:extLst>
              </a:tr>
              <a:tr h="827106">
                <a:tc>
                  <a:txBody>
                    <a:bodyPr/>
                    <a:lstStyle/>
                    <a:p>
                      <a:endParaRPr lang="es-ES"/>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Stock management:</a:t>
                      </a:r>
                    </a:p>
                    <a:p>
                      <a:r>
                        <a:rPr lang="en-US" sz="1400" b="0" noProof="0" dirty="0">
                          <a:solidFill>
                            <a:schemeClr val="tx1"/>
                          </a:solidFill>
                        </a:rPr>
                        <a:t>Models the ordered materials and equipment stocks and the final goods stock</a:t>
                      </a:r>
                    </a:p>
                  </a:txBody>
                  <a:tcP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dirty="0">
                          <a:solidFill>
                            <a:schemeClr val="tx1"/>
                          </a:solidFill>
                        </a:rPr>
                        <a:t>Estimation of stock cost and quantities</a:t>
                      </a:r>
                    </a:p>
                    <a:p>
                      <a:pPr marL="285750" indent="-285750">
                        <a:buFont typeface="Arial" panose="020B0604020202020204" pitchFamily="34" charset="0"/>
                        <a:buChar char="•"/>
                      </a:pPr>
                      <a:r>
                        <a:rPr lang="en-US" sz="1400" noProof="0" dirty="0">
                          <a:solidFill>
                            <a:schemeClr val="tx1"/>
                          </a:solidFill>
                        </a:rPr>
                        <a:t>Easy to add new storage facilities</a:t>
                      </a:r>
                    </a:p>
                    <a:p>
                      <a:pPr marL="285750" indent="-285750">
                        <a:buFont typeface="Arial" panose="020B0604020202020204" pitchFamily="34" charset="0"/>
                        <a:buChar char="•"/>
                      </a:pPr>
                      <a:r>
                        <a:rPr lang="en-US" sz="1400" noProof="0" dirty="0">
                          <a:solidFill>
                            <a:schemeClr val="tx1"/>
                          </a:solidFill>
                        </a:rPr>
                        <a:t>Easy to change stock unit costs</a:t>
                      </a:r>
                    </a:p>
                  </a:txBody>
                  <a:tcP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61664456"/>
                  </a:ext>
                </a:extLst>
              </a:tr>
              <a:tr h="827106">
                <a:tc>
                  <a:txBody>
                    <a:bodyPr/>
                    <a:lstStyle/>
                    <a:p>
                      <a:endParaRPr lang="es-ES" dirty="0"/>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mpd="sng">
                      <a:noFill/>
                    </a:lnB>
                    <a:noFill/>
                  </a:tcPr>
                </a:tc>
                <a:tc>
                  <a:txBody>
                    <a:bodyPr/>
                    <a:lstStyle/>
                    <a:p>
                      <a:r>
                        <a:rPr lang="en-US" sz="1400" b="1" noProof="0" dirty="0">
                          <a:solidFill>
                            <a:schemeClr val="tx1"/>
                          </a:solidFill>
                        </a:rPr>
                        <a:t>Cost reduction/ volume:</a:t>
                      </a:r>
                    </a:p>
                    <a:p>
                      <a:r>
                        <a:rPr lang="en-US" sz="1400" b="0" noProof="0" dirty="0">
                          <a:solidFill>
                            <a:schemeClr val="tx1"/>
                          </a:solidFill>
                        </a:rPr>
                        <a:t>Estimates the costs depending on the ordered volume</a:t>
                      </a:r>
                    </a:p>
                  </a:txBody>
                  <a:tcP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mpd="sng">
                      <a:noFill/>
                    </a:lnB>
                    <a:noFill/>
                  </a:tcPr>
                </a:tc>
                <a:tc>
                  <a:txBody>
                    <a:bodyPr/>
                    <a:lstStyle/>
                    <a:p>
                      <a:pPr marL="285750" indent="-285750">
                        <a:buFont typeface="Arial" panose="020B0604020202020204" pitchFamily="34" charset="0"/>
                        <a:buChar char="•"/>
                      </a:pPr>
                      <a:r>
                        <a:rPr lang="en-US" sz="1400" noProof="0" dirty="0">
                          <a:solidFill>
                            <a:schemeClr val="tx1"/>
                          </a:solidFill>
                        </a:rPr>
                        <a:t>Estimation of cost reduction</a:t>
                      </a:r>
                    </a:p>
                    <a:p>
                      <a:pPr marL="285750" indent="-285750">
                        <a:buFont typeface="Arial" panose="020B0604020202020204" pitchFamily="34" charset="0"/>
                        <a:buChar char="•"/>
                      </a:pPr>
                      <a:r>
                        <a:rPr lang="en-US" sz="1400" noProof="0" dirty="0">
                          <a:solidFill>
                            <a:schemeClr val="tx1"/>
                          </a:solidFill>
                        </a:rPr>
                        <a:t>Comparison between different hypothesis</a:t>
                      </a:r>
                    </a:p>
                  </a:txBody>
                  <a:tcP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mpd="sng">
                      <a:noFill/>
                    </a:lnB>
                    <a:noFill/>
                  </a:tcPr>
                </a:tc>
                <a:extLst>
                  <a:ext uri="{0D108BD9-81ED-4DB2-BD59-A6C34878D82A}">
                    <a16:rowId xmlns:a16="http://schemas.microsoft.com/office/drawing/2014/main" val="1950604782"/>
                  </a:ext>
                </a:extLst>
              </a:tr>
            </a:tbl>
          </a:graphicData>
        </a:graphic>
      </p:graphicFrame>
      <p:grpSp>
        <p:nvGrpSpPr>
          <p:cNvPr id="27" name="Grupo 26">
            <a:extLst>
              <a:ext uri="{FF2B5EF4-FFF2-40B4-BE49-F238E27FC236}">
                <a16:creationId xmlns:a16="http://schemas.microsoft.com/office/drawing/2014/main" id="{1BE6429E-8296-49CC-AA6C-16B70BCBE84C}"/>
              </a:ext>
            </a:extLst>
          </p:cNvPr>
          <p:cNvGrpSpPr/>
          <p:nvPr/>
        </p:nvGrpSpPr>
        <p:grpSpPr>
          <a:xfrm>
            <a:off x="1037098" y="1909987"/>
            <a:ext cx="558439" cy="373674"/>
            <a:chOff x="2853422" y="4336923"/>
            <a:chExt cx="558439" cy="373674"/>
          </a:xfrm>
        </p:grpSpPr>
        <p:sp>
          <p:nvSpPr>
            <p:cNvPr id="28" name="Rectángulo: esquinas diagonales redondeadas 27">
              <a:extLst>
                <a:ext uri="{FF2B5EF4-FFF2-40B4-BE49-F238E27FC236}">
                  <a16:creationId xmlns:a16="http://schemas.microsoft.com/office/drawing/2014/main" id="{97EEFF7C-01D7-4DDA-A67C-CB25FDCA3886}"/>
                </a:ext>
              </a:extLst>
            </p:cNvPr>
            <p:cNvSpPr/>
            <p:nvPr/>
          </p:nvSpPr>
          <p:spPr>
            <a:xfrm>
              <a:off x="2853422" y="4341265"/>
              <a:ext cx="558439"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9" name="Gráfico 28">
              <a:extLst>
                <a:ext uri="{FF2B5EF4-FFF2-40B4-BE49-F238E27FC236}">
                  <a16:creationId xmlns:a16="http://schemas.microsoft.com/office/drawing/2014/main" id="{7B67BB77-3392-45DD-8E73-AAFDA9F1FCA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44606" y="4336923"/>
              <a:ext cx="340864" cy="340864"/>
            </a:xfrm>
            <a:prstGeom prst="rect">
              <a:avLst/>
            </a:prstGeom>
          </p:spPr>
        </p:pic>
      </p:grpSp>
      <p:grpSp>
        <p:nvGrpSpPr>
          <p:cNvPr id="30" name="Grupo 29">
            <a:extLst>
              <a:ext uri="{FF2B5EF4-FFF2-40B4-BE49-F238E27FC236}">
                <a16:creationId xmlns:a16="http://schemas.microsoft.com/office/drawing/2014/main" id="{C5986D21-BDCD-4273-80C4-30FA8947D7A7}"/>
              </a:ext>
            </a:extLst>
          </p:cNvPr>
          <p:cNvGrpSpPr/>
          <p:nvPr/>
        </p:nvGrpSpPr>
        <p:grpSpPr>
          <a:xfrm>
            <a:off x="1074950" y="3046773"/>
            <a:ext cx="482733" cy="369332"/>
            <a:chOff x="5502279" y="4341265"/>
            <a:chExt cx="482733" cy="369332"/>
          </a:xfrm>
        </p:grpSpPr>
        <p:sp>
          <p:nvSpPr>
            <p:cNvPr id="31" name="Rectángulo: esquinas diagonales redondeadas 30">
              <a:extLst>
                <a:ext uri="{FF2B5EF4-FFF2-40B4-BE49-F238E27FC236}">
                  <a16:creationId xmlns:a16="http://schemas.microsoft.com/office/drawing/2014/main" id="{E59B6827-1F98-4E1C-9595-1585389092A5}"/>
                </a:ext>
              </a:extLst>
            </p:cNvPr>
            <p:cNvSpPr/>
            <p:nvPr/>
          </p:nvSpPr>
          <p:spPr>
            <a:xfrm>
              <a:off x="5502279" y="4341265"/>
              <a:ext cx="482733"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2" name="Gráfico 31">
              <a:extLst>
                <a:ext uri="{FF2B5EF4-FFF2-40B4-BE49-F238E27FC236}">
                  <a16:creationId xmlns:a16="http://schemas.microsoft.com/office/drawing/2014/main" id="{23B38DC3-3717-43B4-8002-F1F5706F572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55402" y="4343733"/>
              <a:ext cx="342344" cy="342344"/>
            </a:xfrm>
            <a:prstGeom prst="rect">
              <a:avLst/>
            </a:prstGeom>
          </p:spPr>
        </p:pic>
      </p:grpSp>
      <p:grpSp>
        <p:nvGrpSpPr>
          <p:cNvPr id="33" name="Grupo 32">
            <a:extLst>
              <a:ext uri="{FF2B5EF4-FFF2-40B4-BE49-F238E27FC236}">
                <a16:creationId xmlns:a16="http://schemas.microsoft.com/office/drawing/2014/main" id="{36D3A61F-59C3-4351-8404-16E444C74BD7}"/>
              </a:ext>
            </a:extLst>
          </p:cNvPr>
          <p:cNvGrpSpPr/>
          <p:nvPr/>
        </p:nvGrpSpPr>
        <p:grpSpPr>
          <a:xfrm>
            <a:off x="1111431" y="4218732"/>
            <a:ext cx="409769" cy="369332"/>
            <a:chOff x="7973292" y="4343733"/>
            <a:chExt cx="409769" cy="369332"/>
          </a:xfrm>
        </p:grpSpPr>
        <p:sp>
          <p:nvSpPr>
            <p:cNvPr id="34" name="Rectángulo: esquinas diagonales redondeadas 33">
              <a:extLst>
                <a:ext uri="{FF2B5EF4-FFF2-40B4-BE49-F238E27FC236}">
                  <a16:creationId xmlns:a16="http://schemas.microsoft.com/office/drawing/2014/main" id="{9F8998B4-F26A-4E15-BF1F-118F0D9BFB85}"/>
                </a:ext>
              </a:extLst>
            </p:cNvPr>
            <p:cNvSpPr/>
            <p:nvPr/>
          </p:nvSpPr>
          <p:spPr>
            <a:xfrm>
              <a:off x="7973292" y="4343733"/>
              <a:ext cx="409769"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5" name="Gráfico 34">
              <a:extLst>
                <a:ext uri="{FF2B5EF4-FFF2-40B4-BE49-F238E27FC236}">
                  <a16:creationId xmlns:a16="http://schemas.microsoft.com/office/drawing/2014/main" id="{A84B149E-930B-4871-88E1-92695D5F9E3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84445" y="4345281"/>
              <a:ext cx="364129" cy="364129"/>
            </a:xfrm>
            <a:prstGeom prst="rect">
              <a:avLst/>
            </a:prstGeom>
          </p:spPr>
        </p:pic>
      </p:grpSp>
      <p:grpSp>
        <p:nvGrpSpPr>
          <p:cNvPr id="36" name="Grupo 35">
            <a:extLst>
              <a:ext uri="{FF2B5EF4-FFF2-40B4-BE49-F238E27FC236}">
                <a16:creationId xmlns:a16="http://schemas.microsoft.com/office/drawing/2014/main" id="{D1265C6B-1029-4A05-8B58-7057C905E80D}"/>
              </a:ext>
            </a:extLst>
          </p:cNvPr>
          <p:cNvGrpSpPr/>
          <p:nvPr/>
        </p:nvGrpSpPr>
        <p:grpSpPr>
          <a:xfrm>
            <a:off x="1050990" y="5056226"/>
            <a:ext cx="530650" cy="373674"/>
            <a:chOff x="2912379" y="4802955"/>
            <a:chExt cx="530650" cy="373674"/>
          </a:xfrm>
        </p:grpSpPr>
        <p:sp>
          <p:nvSpPr>
            <p:cNvPr id="37" name="Rectángulo: esquinas diagonales redondeadas 36">
              <a:extLst>
                <a:ext uri="{FF2B5EF4-FFF2-40B4-BE49-F238E27FC236}">
                  <a16:creationId xmlns:a16="http://schemas.microsoft.com/office/drawing/2014/main" id="{03043BA2-015A-4660-9E33-39059D2810C2}"/>
                </a:ext>
              </a:extLst>
            </p:cNvPr>
            <p:cNvSpPr/>
            <p:nvPr/>
          </p:nvSpPr>
          <p:spPr>
            <a:xfrm>
              <a:off x="2912379" y="4802955"/>
              <a:ext cx="530650"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     </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8" name="Gráfico 37">
              <a:extLst>
                <a:ext uri="{FF2B5EF4-FFF2-40B4-BE49-F238E27FC236}">
                  <a16:creationId xmlns:a16="http://schemas.microsoft.com/office/drawing/2014/main" id="{7BC34F8E-49BA-48EB-B347-A48F7557AB8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978373" y="4807296"/>
              <a:ext cx="369333" cy="369333"/>
            </a:xfrm>
            <a:prstGeom prst="rect">
              <a:avLst/>
            </a:prstGeom>
          </p:spPr>
        </p:pic>
      </p:grpSp>
      <p:grpSp>
        <p:nvGrpSpPr>
          <p:cNvPr id="39" name="Grupo 38">
            <a:extLst>
              <a:ext uri="{FF2B5EF4-FFF2-40B4-BE49-F238E27FC236}">
                <a16:creationId xmlns:a16="http://schemas.microsoft.com/office/drawing/2014/main" id="{8007C38B-0898-4024-90C2-354D82C07027}"/>
              </a:ext>
            </a:extLst>
          </p:cNvPr>
          <p:cNvGrpSpPr/>
          <p:nvPr/>
        </p:nvGrpSpPr>
        <p:grpSpPr>
          <a:xfrm>
            <a:off x="1156673" y="5849041"/>
            <a:ext cx="396000" cy="396000"/>
            <a:chOff x="5678717" y="4787949"/>
            <a:chExt cx="396000" cy="396000"/>
          </a:xfrm>
        </p:grpSpPr>
        <p:sp>
          <p:nvSpPr>
            <p:cNvPr id="40" name="Rectángulo: esquinas diagonales redondeadas 39">
              <a:extLst>
                <a:ext uri="{FF2B5EF4-FFF2-40B4-BE49-F238E27FC236}">
                  <a16:creationId xmlns:a16="http://schemas.microsoft.com/office/drawing/2014/main" id="{14E3B5E9-6612-4659-8946-4B62C4263F69}"/>
                </a:ext>
              </a:extLst>
            </p:cNvPr>
            <p:cNvSpPr/>
            <p:nvPr/>
          </p:nvSpPr>
          <p:spPr>
            <a:xfrm>
              <a:off x="5678717" y="4805100"/>
              <a:ext cx="396000"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     </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41" name="Graphic 23" descr="Upward trend">
              <a:extLst>
                <a:ext uri="{FF2B5EF4-FFF2-40B4-BE49-F238E27FC236}">
                  <a16:creationId xmlns:a16="http://schemas.microsoft.com/office/drawing/2014/main" id="{EB266BDE-1BF7-4FB1-BE07-967D288FC36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78717" y="4787949"/>
              <a:ext cx="396000" cy="396000"/>
            </a:xfrm>
            <a:prstGeom prst="rect">
              <a:avLst/>
            </a:prstGeom>
          </p:spPr>
        </p:pic>
      </p:grpSp>
    </p:spTree>
    <p:extLst>
      <p:ext uri="{BB962C8B-B14F-4D97-AF65-F5344CB8AC3E}">
        <p14:creationId xmlns:p14="http://schemas.microsoft.com/office/powerpoint/2010/main" val="3929550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8613768" cy="707886"/>
          </a:xfrm>
          <a:prstGeom prst="rect">
            <a:avLst/>
          </a:prstGeom>
          <a:noFill/>
        </p:spPr>
        <p:txBody>
          <a:bodyPr wrap="none" rtlCol="0">
            <a:spAutoFit/>
          </a:bodyPr>
          <a:lstStyle/>
          <a:p>
            <a:r>
              <a:rPr lang="es-ES" sz="4000" b="1" dirty="0" err="1">
                <a:solidFill>
                  <a:schemeClr val="bg1"/>
                </a:solidFill>
              </a:rPr>
              <a:t>Manufacturing</a:t>
            </a:r>
            <a:r>
              <a:rPr lang="es-ES" sz="4000" b="1" dirty="0">
                <a:solidFill>
                  <a:schemeClr val="bg1"/>
                </a:solidFill>
              </a:rPr>
              <a:t> </a:t>
            </a:r>
            <a:r>
              <a:rPr lang="es-ES" sz="4000" b="1" dirty="0" err="1">
                <a:solidFill>
                  <a:schemeClr val="bg1"/>
                </a:solidFill>
              </a:rPr>
              <a:t>optimization</a:t>
            </a:r>
            <a:r>
              <a:rPr lang="es-ES" sz="4000" b="1" dirty="0">
                <a:solidFill>
                  <a:schemeClr val="bg1"/>
                </a:solidFill>
              </a:rPr>
              <a:t> </a:t>
            </a:r>
            <a:r>
              <a:rPr lang="es-ES" sz="4000" b="1" dirty="0" err="1">
                <a:solidFill>
                  <a:schemeClr val="bg1"/>
                </a:solidFill>
              </a:rPr>
              <a:t>framework</a:t>
            </a:r>
            <a:endParaRPr lang="es-ES" sz="4000" b="1" dirty="0">
              <a:solidFill>
                <a:schemeClr val="bg1"/>
              </a:solidFill>
            </a:endParaRPr>
          </a:p>
        </p:txBody>
      </p:sp>
      <p:sp>
        <p:nvSpPr>
          <p:cNvPr id="101" name="Titel 7">
            <a:extLst>
              <a:ext uri="{FF2B5EF4-FFF2-40B4-BE49-F238E27FC236}">
                <a16:creationId xmlns:a16="http://schemas.microsoft.com/office/drawing/2014/main" id="{4BDBF856-280B-4F59-BF9B-EE2728AA11F4}"/>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Components main features</a:t>
            </a:r>
          </a:p>
        </p:txBody>
      </p:sp>
      <p:graphicFrame>
        <p:nvGraphicFramePr>
          <p:cNvPr id="121" name="Tabla 120">
            <a:extLst>
              <a:ext uri="{FF2B5EF4-FFF2-40B4-BE49-F238E27FC236}">
                <a16:creationId xmlns:a16="http://schemas.microsoft.com/office/drawing/2014/main" id="{19E5E725-1494-41F9-8AC6-4FD0A29DCEDD}"/>
              </a:ext>
            </a:extLst>
          </p:cNvPr>
          <p:cNvGraphicFramePr>
            <a:graphicFrameLocks noGrp="1"/>
          </p:cNvGraphicFramePr>
          <p:nvPr>
            <p:extLst>
              <p:ext uri="{D42A27DB-BD31-4B8C-83A1-F6EECF244321}">
                <p14:modId xmlns:p14="http://schemas.microsoft.com/office/powerpoint/2010/main" val="3895456855"/>
              </p:ext>
            </p:extLst>
          </p:nvPr>
        </p:nvGraphicFramePr>
        <p:xfrm>
          <a:off x="412075" y="1464679"/>
          <a:ext cx="11367850" cy="2108406"/>
        </p:xfrm>
        <a:graphic>
          <a:graphicData uri="http://schemas.openxmlformats.org/drawingml/2006/table">
            <a:tbl>
              <a:tblPr firstRow="1" bandRow="1">
                <a:tableStyleId>{F5AB1C69-6EDB-4FF4-983F-18BD219EF322}</a:tableStyleId>
              </a:tblPr>
              <a:tblGrid>
                <a:gridCol w="2036457">
                  <a:extLst>
                    <a:ext uri="{9D8B030D-6E8A-4147-A177-3AD203B41FA5}">
                      <a16:colId xmlns:a16="http://schemas.microsoft.com/office/drawing/2014/main" val="2545292522"/>
                    </a:ext>
                  </a:extLst>
                </a:gridCol>
                <a:gridCol w="5514256">
                  <a:extLst>
                    <a:ext uri="{9D8B030D-6E8A-4147-A177-3AD203B41FA5}">
                      <a16:colId xmlns:a16="http://schemas.microsoft.com/office/drawing/2014/main" val="742273672"/>
                    </a:ext>
                  </a:extLst>
                </a:gridCol>
                <a:gridCol w="3817137">
                  <a:extLst>
                    <a:ext uri="{9D8B030D-6E8A-4147-A177-3AD203B41FA5}">
                      <a16:colId xmlns:a16="http://schemas.microsoft.com/office/drawing/2014/main" val="3949509567"/>
                    </a:ext>
                  </a:extLst>
                </a:gridCol>
              </a:tblGrid>
              <a:tr h="454194">
                <a:tc>
                  <a:txBody>
                    <a:bodyPr/>
                    <a:lstStyle/>
                    <a:p>
                      <a:pPr algn="ctr"/>
                      <a:r>
                        <a:rPr lang="en-US" noProof="0" dirty="0">
                          <a:solidFill>
                            <a:schemeClr val="tx1"/>
                          </a:solidFill>
                        </a:rPr>
                        <a:t>Component</a:t>
                      </a:r>
                    </a:p>
                  </a:txBody>
                  <a:tcPr anchor="ctr">
                    <a:lnL w="12700" cmpd="sng">
                      <a:noFill/>
                    </a:lnL>
                    <a:lnR w="12700" cap="flat" cmpd="sng" algn="ctr">
                      <a:solidFill>
                        <a:schemeClr val="bg1"/>
                      </a:solidFill>
                      <a:prstDash val="sysDash"/>
                      <a:round/>
                      <a:headEnd type="none" w="med" len="med"/>
                      <a:tailEnd type="none" w="med" len="med"/>
                    </a:lnR>
                    <a:lnT w="12700" cmpd="sng">
                      <a:noFill/>
                    </a:lnT>
                    <a:lnB w="12700" cap="flat" cmpd="sng" algn="ctr">
                      <a:solidFill>
                        <a:schemeClr val="tx1"/>
                      </a:solidFill>
                      <a:prstDash val="sysDash"/>
                      <a:round/>
                      <a:headEnd type="none" w="med" len="med"/>
                      <a:tailEnd type="none" w="med" len="med"/>
                    </a:lnB>
                    <a:noFill/>
                  </a:tcPr>
                </a:tc>
                <a:tc>
                  <a:txBody>
                    <a:bodyPr/>
                    <a:lstStyle/>
                    <a:p>
                      <a:r>
                        <a:rPr lang="en-US" noProof="0" dirty="0">
                          <a:solidFill>
                            <a:schemeClr val="tx1"/>
                          </a:solidFill>
                        </a:rPr>
                        <a:t>Description</a:t>
                      </a: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mpd="sng">
                      <a:noFill/>
                    </a:lnT>
                    <a:lnB w="12700" cap="flat" cmpd="sng" algn="ctr">
                      <a:solidFill>
                        <a:schemeClr val="tx1"/>
                      </a:solidFill>
                      <a:prstDash val="sysDash"/>
                      <a:round/>
                      <a:headEnd type="none" w="med" len="med"/>
                      <a:tailEnd type="none" w="med" len="med"/>
                    </a:lnB>
                    <a:noFill/>
                  </a:tcPr>
                </a:tc>
                <a:tc>
                  <a:txBody>
                    <a:bodyPr/>
                    <a:lstStyle/>
                    <a:p>
                      <a:r>
                        <a:rPr lang="en-US" noProof="0" dirty="0">
                          <a:solidFill>
                            <a:schemeClr val="tx1"/>
                          </a:solidFill>
                        </a:rPr>
                        <a:t>Main features</a:t>
                      </a:r>
                    </a:p>
                  </a:txBody>
                  <a:tcPr anchor="ctr">
                    <a:lnL w="12700" cap="flat" cmpd="sng" algn="ctr">
                      <a:solidFill>
                        <a:schemeClr val="tx1"/>
                      </a:solidFill>
                      <a:prstDash val="sysDash"/>
                      <a:round/>
                      <a:headEnd type="none" w="med" len="med"/>
                      <a:tailEnd type="none" w="med" len="med"/>
                    </a:lnL>
                    <a:lnR w="12700" cmpd="sng">
                      <a:noFill/>
                    </a:lnR>
                    <a:lnT w="12700" cmpd="sng">
                      <a:noFill/>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894728534"/>
                  </a:ext>
                </a:extLst>
              </a:tr>
              <a:tr h="827106">
                <a:tc>
                  <a:txBody>
                    <a:bodyPr/>
                    <a:lstStyle/>
                    <a:p>
                      <a:endParaRPr lang="es-ES"/>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Data output:</a:t>
                      </a:r>
                    </a:p>
                    <a:p>
                      <a:r>
                        <a:rPr lang="en-US" sz="1400" b="0" noProof="0" dirty="0">
                          <a:solidFill>
                            <a:schemeClr val="tx1"/>
                          </a:solidFill>
                        </a:rPr>
                        <a:t>Presents the results to the user</a:t>
                      </a: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dirty="0">
                          <a:solidFill>
                            <a:schemeClr val="tx1"/>
                          </a:solidFill>
                        </a:rPr>
                        <a:t>Visual</a:t>
                      </a:r>
                    </a:p>
                    <a:p>
                      <a:pPr marL="285750" indent="-285750">
                        <a:buFont typeface="Arial" panose="020B0604020202020204" pitchFamily="34" charset="0"/>
                        <a:buChar char="•"/>
                      </a:pPr>
                      <a:r>
                        <a:rPr lang="en-US" sz="1400" noProof="0" dirty="0">
                          <a:solidFill>
                            <a:schemeClr val="tx1"/>
                          </a:solidFill>
                        </a:rPr>
                        <a:t>Schematic</a:t>
                      </a:r>
                    </a:p>
                    <a:p>
                      <a:pPr marL="285750" indent="-285750">
                        <a:buFont typeface="Arial" panose="020B0604020202020204" pitchFamily="34" charset="0"/>
                        <a:buChar char="•"/>
                      </a:pPr>
                      <a:r>
                        <a:rPr lang="en-US" sz="1400" noProof="0" dirty="0">
                          <a:solidFill>
                            <a:schemeClr val="tx1"/>
                          </a:solidFill>
                        </a:rPr>
                        <a:t>Exportable to other software</a:t>
                      </a:r>
                    </a:p>
                  </a:txBody>
                  <a:tcPr anchor="ct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551203584"/>
                  </a:ext>
                </a:extLst>
              </a:tr>
              <a:tr h="827106">
                <a:tc>
                  <a:txBody>
                    <a:bodyPr/>
                    <a:lstStyle/>
                    <a:p>
                      <a:endParaRPr lang="es-ES" dirty="0"/>
                    </a:p>
                  </a:txBody>
                  <a:tcPr anchor="ctr">
                    <a:lnL w="12700" cmpd="sng">
                      <a:noFill/>
                    </a:lnL>
                    <a:lnR w="12700" cap="flat" cmpd="sng" algn="ctr">
                      <a:solidFill>
                        <a:schemeClr val="bg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US" sz="1400" b="1" noProof="0" dirty="0">
                          <a:solidFill>
                            <a:schemeClr val="tx1"/>
                          </a:solidFill>
                        </a:rPr>
                        <a:t>Data analytics:</a:t>
                      </a:r>
                    </a:p>
                    <a:p>
                      <a:r>
                        <a:rPr lang="en-US" sz="1400" b="0" noProof="0" dirty="0">
                          <a:solidFill>
                            <a:schemeClr val="tx1"/>
                          </a:solidFill>
                        </a:rPr>
                        <a:t>Analyses the output data to obtain conclusions and extra results for the user</a:t>
                      </a:r>
                    </a:p>
                  </a:txBody>
                  <a:tcPr anchor="ctr">
                    <a:lnL w="12700" cap="flat" cmpd="sng" algn="ctr">
                      <a:solidFill>
                        <a:schemeClr val="bg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285750" indent="-285750">
                        <a:buFont typeface="Arial" panose="020B0604020202020204" pitchFamily="34" charset="0"/>
                        <a:buChar char="•"/>
                      </a:pPr>
                      <a:r>
                        <a:rPr lang="en-US" sz="1400" noProof="0" dirty="0">
                          <a:solidFill>
                            <a:schemeClr val="tx1"/>
                          </a:solidFill>
                        </a:rPr>
                        <a:t>User-friendly</a:t>
                      </a:r>
                    </a:p>
                    <a:p>
                      <a:pPr marL="285750" indent="-285750">
                        <a:buFont typeface="Arial" panose="020B0604020202020204" pitchFamily="34" charset="0"/>
                        <a:buChar char="•"/>
                      </a:pPr>
                      <a:r>
                        <a:rPr lang="en-US" sz="1400" noProof="0" dirty="0">
                          <a:solidFill>
                            <a:schemeClr val="tx1"/>
                          </a:solidFill>
                        </a:rPr>
                        <a:t>Modifiable options</a:t>
                      </a:r>
                    </a:p>
                    <a:p>
                      <a:pPr marL="285750" indent="-285750">
                        <a:buFont typeface="Arial" panose="020B0604020202020204" pitchFamily="34" charset="0"/>
                        <a:buChar char="•"/>
                      </a:pPr>
                      <a:r>
                        <a:rPr lang="es-ES" sz="1400" noProof="0" dirty="0">
                          <a:solidFill>
                            <a:schemeClr val="tx1"/>
                          </a:solidFill>
                        </a:rPr>
                        <a:t>V</a:t>
                      </a:r>
                      <a:r>
                        <a:rPr lang="en-US" sz="1400" noProof="0" dirty="0" err="1">
                          <a:solidFill>
                            <a:schemeClr val="tx1"/>
                          </a:solidFill>
                        </a:rPr>
                        <a:t>isual</a:t>
                      </a:r>
                      <a:endParaRPr lang="en-US" sz="1400" noProof="0" dirty="0">
                        <a:solidFill>
                          <a:schemeClr val="tx1"/>
                        </a:solidFill>
                      </a:endParaRPr>
                    </a:p>
                  </a:txBody>
                  <a:tcPr anchor="ctr">
                    <a:lnL w="12700" cap="flat" cmpd="sng" algn="ctr">
                      <a:solidFill>
                        <a:schemeClr val="tx1"/>
                      </a:solidFill>
                      <a:prstDash val="sysDash"/>
                      <a:round/>
                      <a:headEnd type="none" w="med" len="med"/>
                      <a:tailEnd type="none" w="med" len="med"/>
                    </a:lnL>
                    <a:lnR w="12700" cmpd="sng">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051742836"/>
                  </a:ext>
                </a:extLst>
              </a:tr>
            </a:tbl>
          </a:graphicData>
        </a:graphic>
      </p:graphicFrame>
      <p:grpSp>
        <p:nvGrpSpPr>
          <p:cNvPr id="24" name="Grupo 23">
            <a:extLst>
              <a:ext uri="{FF2B5EF4-FFF2-40B4-BE49-F238E27FC236}">
                <a16:creationId xmlns:a16="http://schemas.microsoft.com/office/drawing/2014/main" id="{506FE5D2-DC12-4F82-A637-D9E0462B9A13}"/>
              </a:ext>
            </a:extLst>
          </p:cNvPr>
          <p:cNvGrpSpPr/>
          <p:nvPr/>
        </p:nvGrpSpPr>
        <p:grpSpPr>
          <a:xfrm>
            <a:off x="1151578" y="2945376"/>
            <a:ext cx="565373" cy="369332"/>
            <a:chOff x="7871494" y="5480613"/>
            <a:chExt cx="565373" cy="369332"/>
          </a:xfrm>
        </p:grpSpPr>
        <p:sp>
          <p:nvSpPr>
            <p:cNvPr id="25" name="Rectángulo: esquinas diagonales redondeadas 24">
              <a:extLst>
                <a:ext uri="{FF2B5EF4-FFF2-40B4-BE49-F238E27FC236}">
                  <a16:creationId xmlns:a16="http://schemas.microsoft.com/office/drawing/2014/main" id="{B0E56737-2309-4982-921A-3FDC88966617}"/>
                </a:ext>
              </a:extLst>
            </p:cNvPr>
            <p:cNvSpPr/>
            <p:nvPr/>
          </p:nvSpPr>
          <p:spPr>
            <a:xfrm>
              <a:off x="7871494" y="5480613"/>
              <a:ext cx="565373"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endParaRPr kumimoji="0" lang="en-US" sz="11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6" name="Imagen 25">
              <a:extLst>
                <a:ext uri="{FF2B5EF4-FFF2-40B4-BE49-F238E27FC236}">
                  <a16:creationId xmlns:a16="http://schemas.microsoft.com/office/drawing/2014/main" id="{B65832E4-B641-4D00-A535-4955BEC4207E}"/>
                </a:ext>
              </a:extLst>
            </p:cNvPr>
            <p:cNvPicPr>
              <a:picLocks noChangeAspect="1"/>
            </p:cNvPicPr>
            <p:nvPr/>
          </p:nvPicPr>
          <p:blipFill>
            <a:blip r:embed="rId4">
              <a:clrChange>
                <a:clrFrom>
                  <a:srgbClr val="000000"/>
                </a:clrFrom>
                <a:clrTo>
                  <a:srgbClr val="000000">
                    <a:alpha val="0"/>
                  </a:srgbClr>
                </a:clrTo>
              </a:clrChange>
              <a:biLevel thresh="50000"/>
            </a:blip>
            <a:stretch>
              <a:fillRect/>
            </a:stretch>
          </p:blipFill>
          <p:spPr>
            <a:xfrm>
              <a:off x="8013740" y="5551699"/>
              <a:ext cx="262218" cy="254108"/>
            </a:xfrm>
            <a:prstGeom prst="rect">
              <a:avLst/>
            </a:prstGeom>
          </p:spPr>
        </p:pic>
      </p:grpSp>
      <p:grpSp>
        <p:nvGrpSpPr>
          <p:cNvPr id="42" name="Grupo 41">
            <a:extLst>
              <a:ext uri="{FF2B5EF4-FFF2-40B4-BE49-F238E27FC236}">
                <a16:creationId xmlns:a16="http://schemas.microsoft.com/office/drawing/2014/main" id="{FFE00AD4-C169-4190-A1F9-6FF6A84EF70E}"/>
              </a:ext>
            </a:extLst>
          </p:cNvPr>
          <p:cNvGrpSpPr/>
          <p:nvPr/>
        </p:nvGrpSpPr>
        <p:grpSpPr>
          <a:xfrm>
            <a:off x="1151579" y="2117066"/>
            <a:ext cx="565372" cy="369332"/>
            <a:chOff x="2852984" y="5489974"/>
            <a:chExt cx="565372" cy="369332"/>
          </a:xfrm>
        </p:grpSpPr>
        <p:sp>
          <p:nvSpPr>
            <p:cNvPr id="43" name="Rectángulo: esquinas diagonales redondeadas 42">
              <a:extLst>
                <a:ext uri="{FF2B5EF4-FFF2-40B4-BE49-F238E27FC236}">
                  <a16:creationId xmlns:a16="http://schemas.microsoft.com/office/drawing/2014/main" id="{5FE28516-26BA-4292-84B6-AF635782874A}"/>
                </a:ext>
              </a:extLst>
            </p:cNvPr>
            <p:cNvSpPr/>
            <p:nvPr/>
          </p:nvSpPr>
          <p:spPr>
            <a:xfrm>
              <a:off x="2852984" y="5489974"/>
              <a:ext cx="565372"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endParaRPr kumimoji="0" lang="en-US" sz="11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44" name="Gráfico 43">
              <a:extLst>
                <a:ext uri="{FF2B5EF4-FFF2-40B4-BE49-F238E27FC236}">
                  <a16:creationId xmlns:a16="http://schemas.microsoft.com/office/drawing/2014/main" id="{ACB0CBB2-CB47-4504-B35B-5DDE1B75E71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86308" y="5507601"/>
              <a:ext cx="340864" cy="340864"/>
            </a:xfrm>
            <a:prstGeom prst="rect">
              <a:avLst/>
            </a:prstGeom>
          </p:spPr>
        </p:pic>
      </p:grpSp>
    </p:spTree>
    <p:extLst>
      <p:ext uri="{BB962C8B-B14F-4D97-AF65-F5344CB8AC3E}">
        <p14:creationId xmlns:p14="http://schemas.microsoft.com/office/powerpoint/2010/main" val="2406259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2231893" cy="707886"/>
          </a:xfrm>
          <a:prstGeom prst="rect">
            <a:avLst/>
          </a:prstGeom>
          <a:noFill/>
        </p:spPr>
        <p:txBody>
          <a:bodyPr wrap="none" rtlCol="0">
            <a:spAutoFit/>
          </a:bodyPr>
          <a:lstStyle/>
          <a:p>
            <a:r>
              <a:rPr lang="es-ES" sz="4000" b="1" dirty="0">
                <a:solidFill>
                  <a:schemeClr val="bg1"/>
                </a:solidFill>
              </a:rPr>
              <a:t>Use cases</a:t>
            </a:r>
          </a:p>
        </p:txBody>
      </p:sp>
      <p:sp>
        <p:nvSpPr>
          <p:cNvPr id="17" name="CuadroTexto 16">
            <a:extLst>
              <a:ext uri="{FF2B5EF4-FFF2-40B4-BE49-F238E27FC236}">
                <a16:creationId xmlns:a16="http://schemas.microsoft.com/office/drawing/2014/main" id="{9617AC0B-3402-4560-A2C8-9870A13C6A2C}"/>
              </a:ext>
            </a:extLst>
          </p:cNvPr>
          <p:cNvSpPr txBox="1"/>
          <p:nvPr/>
        </p:nvSpPr>
        <p:spPr>
          <a:xfrm>
            <a:off x="398235" y="1550452"/>
            <a:ext cx="11563610" cy="1077218"/>
          </a:xfrm>
          <a:prstGeom prst="rect">
            <a:avLst/>
          </a:prstGeom>
          <a:solidFill>
            <a:srgbClr val="00B0F0"/>
          </a:solidFill>
          <a:ln>
            <a:no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prstClr val="white"/>
                </a:solidFill>
                <a:effectLst/>
                <a:uLnTx/>
                <a:uFillTx/>
                <a:cs typeface="Arial" pitchFamily="34" charset="0"/>
              </a:rPr>
              <a:t>Concept:</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prstClr val="white"/>
                </a:solidFill>
                <a:effectLst/>
                <a:uLnTx/>
                <a:uFillTx/>
                <a:cs typeface="Arial" pitchFamily="34" charset="0"/>
              </a:rPr>
              <a:t>The main objective of </a:t>
            </a:r>
            <a:r>
              <a:rPr lang="en-US" sz="1600" kern="0" dirty="0">
                <a:solidFill>
                  <a:prstClr val="white"/>
                </a:solidFill>
                <a:cs typeface="Arial" pitchFamily="34" charset="0"/>
              </a:rPr>
              <a:t>t</a:t>
            </a:r>
            <a:r>
              <a:rPr kumimoji="0" lang="en-US" sz="1600" b="0" i="0" u="none" strike="noStrike" kern="0" cap="none" spc="0" normalizeH="0" baseline="0" noProof="0" dirty="0">
                <a:ln>
                  <a:noFill/>
                </a:ln>
                <a:solidFill>
                  <a:prstClr val="white"/>
                </a:solidFill>
                <a:effectLst/>
                <a:uLnTx/>
                <a:uFillTx/>
                <a:cs typeface="Arial" pitchFamily="34" charset="0"/>
              </a:rPr>
              <a:t>he </a:t>
            </a:r>
            <a:r>
              <a:rPr kumimoji="0" lang="en-US" sz="1600" b="0" i="1" u="none" strike="noStrike" kern="0" cap="none" spc="0" normalizeH="0" baseline="0" noProof="0" dirty="0">
                <a:ln>
                  <a:noFill/>
                </a:ln>
                <a:solidFill>
                  <a:prstClr val="white"/>
                </a:solidFill>
                <a:effectLst/>
                <a:uLnTx/>
                <a:uFillTx/>
                <a:cs typeface="Arial" pitchFamily="34" charset="0"/>
              </a:rPr>
              <a:t>BOM &amp; benchmarking </a:t>
            </a:r>
            <a:r>
              <a:rPr kumimoji="0" lang="en-US" sz="1600" b="0" u="none" strike="noStrike" kern="0" cap="none" spc="0" normalizeH="0" baseline="0" noProof="0" dirty="0">
                <a:ln>
                  <a:noFill/>
                </a:ln>
                <a:solidFill>
                  <a:prstClr val="white"/>
                </a:solidFill>
                <a:effectLst/>
                <a:uLnTx/>
                <a:uFillTx/>
                <a:cs typeface="Arial" pitchFamily="34" charset="0"/>
              </a:rPr>
              <a:t>use case </a:t>
            </a:r>
            <a:r>
              <a:rPr kumimoji="0" lang="en-US" sz="1600" b="0" i="0" u="none" strike="noStrike" kern="0" cap="none" spc="0" normalizeH="0" baseline="0" noProof="0" dirty="0">
                <a:ln>
                  <a:noFill/>
                </a:ln>
                <a:solidFill>
                  <a:prstClr val="white"/>
                </a:solidFill>
                <a:effectLst/>
                <a:uLnTx/>
                <a:uFillTx/>
                <a:cs typeface="Arial" pitchFamily="34" charset="0"/>
              </a:rPr>
              <a:t>is to calculate the cost of a system composed of different parts (equipment), </a:t>
            </a:r>
            <a:r>
              <a:rPr kumimoji="0" lang="en-US" sz="1600" b="0" i="0" u="none" strike="noStrike" kern="0" cap="none" spc="0" normalizeH="0" baseline="0" noProof="0" dirty="0" err="1">
                <a:ln>
                  <a:noFill/>
                </a:ln>
                <a:solidFill>
                  <a:prstClr val="white"/>
                </a:solidFill>
                <a:effectLst/>
                <a:uLnTx/>
                <a:uFillTx/>
                <a:cs typeface="Arial" pitchFamily="34" charset="0"/>
              </a:rPr>
              <a:t>allo</a:t>
            </a:r>
            <a:r>
              <a:rPr lang="en-US" sz="1600" kern="0" dirty="0">
                <a:solidFill>
                  <a:prstClr val="white"/>
                </a:solidFill>
                <a:cs typeface="Arial" pitchFamily="34" charset="0"/>
              </a:rPr>
              <a:t>wing the user to do it with several systems, comparing costs and features between them. The user introduce the different components from a portfolio of suppliers and the platform calculates the costs and compare with other introduced options.</a:t>
            </a:r>
            <a:endParaRPr kumimoji="0" lang="en-US" sz="1600" b="0" i="0" u="none" strike="noStrike" kern="0" cap="none" spc="0" normalizeH="0" baseline="0" noProof="0" dirty="0">
              <a:ln>
                <a:noFill/>
              </a:ln>
              <a:solidFill>
                <a:prstClr val="white"/>
              </a:solidFill>
              <a:effectLst/>
              <a:uLnTx/>
              <a:uFillTx/>
              <a:cs typeface="Arial" pitchFamily="34" charset="0"/>
            </a:endParaRPr>
          </a:p>
        </p:txBody>
      </p:sp>
      <p:sp>
        <p:nvSpPr>
          <p:cNvPr id="18" name="CuadroTexto 17">
            <a:extLst>
              <a:ext uri="{FF2B5EF4-FFF2-40B4-BE49-F238E27FC236}">
                <a16:creationId xmlns:a16="http://schemas.microsoft.com/office/drawing/2014/main" id="{725526FF-6536-42EF-80D2-89AEC142B9B1}"/>
              </a:ext>
            </a:extLst>
          </p:cNvPr>
          <p:cNvSpPr txBox="1"/>
          <p:nvPr/>
        </p:nvSpPr>
        <p:spPr>
          <a:xfrm>
            <a:off x="398235" y="4628933"/>
            <a:ext cx="5697765" cy="1815882"/>
          </a:xfrm>
          <a:prstGeom prst="rect">
            <a:avLst/>
          </a:prstGeom>
          <a:solidFill>
            <a:srgbClr val="A5C249"/>
          </a:solid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prstClr val="white"/>
                </a:solidFill>
                <a:effectLst/>
                <a:uLnTx/>
                <a:uFillTx/>
                <a:cs typeface="Arial" pitchFamily="34" charset="0"/>
              </a:rPr>
              <a:t>Main features</a:t>
            </a:r>
            <a:r>
              <a:rPr kumimoji="0" lang="en-US" sz="1400" b="0" i="0" u="none" strike="noStrike" kern="0" cap="none" spc="0" normalizeH="0" baseline="0" noProof="0" dirty="0">
                <a:ln>
                  <a:noFill/>
                </a:ln>
                <a:solidFill>
                  <a:prstClr val="white"/>
                </a:solidFill>
                <a:effectLst/>
                <a:uLnTx/>
                <a:uFillTx/>
                <a:cs typeface="Arial" pitchFamily="34" charset="0"/>
              </a:rPr>
              <a:t>:</a:t>
            </a:r>
          </a:p>
          <a:p>
            <a:pPr marL="285750" marR="0" lvl="0" indent="-285750" defTabSz="914400" eaLnBrk="1" fontAlgn="base" latinLnBrk="0" hangingPunct="1">
              <a:lnSpc>
                <a:spcPct val="100000"/>
              </a:lnSpc>
              <a:spcBef>
                <a:spcPct val="0"/>
              </a:spcBef>
              <a:spcAft>
                <a:spcPct val="0"/>
              </a:spcAft>
              <a:buClrTx/>
              <a:buSzTx/>
              <a:buFontTx/>
              <a:buChar char="-"/>
              <a:tabLst/>
              <a:defRPr/>
            </a:pPr>
            <a:r>
              <a:rPr kumimoji="0" lang="en-US" sz="1400" b="0" i="0" u="none" strike="noStrike" kern="0" cap="none" spc="0" normalizeH="0" baseline="0" noProof="0" dirty="0">
                <a:ln>
                  <a:noFill/>
                </a:ln>
                <a:solidFill>
                  <a:prstClr val="white"/>
                </a:solidFill>
                <a:effectLst/>
                <a:uLnTx/>
                <a:uFillTx/>
                <a:cs typeface="Arial" pitchFamily="34" charset="0"/>
              </a:rPr>
              <a:t>Provide a user friendly interface to select components from data bases.</a:t>
            </a:r>
          </a:p>
          <a:p>
            <a:pPr marL="285750" marR="0" lvl="0" indent="-285750" defTabSz="914400" eaLnBrk="1" fontAlgn="base" latinLnBrk="0" hangingPunct="1">
              <a:lnSpc>
                <a:spcPct val="100000"/>
              </a:lnSpc>
              <a:spcBef>
                <a:spcPct val="0"/>
              </a:spcBef>
              <a:spcAft>
                <a:spcPct val="0"/>
              </a:spcAft>
              <a:buClrTx/>
              <a:buSzTx/>
              <a:buFontTx/>
              <a:buChar char="-"/>
              <a:tabLst/>
              <a:defRPr/>
            </a:pPr>
            <a:r>
              <a:rPr kumimoji="0" lang="en-US" sz="1400" b="0" i="0" u="none" strike="noStrike" kern="0" cap="none" spc="0" normalizeH="0" baseline="0" noProof="0" dirty="0">
                <a:ln>
                  <a:noFill/>
                </a:ln>
                <a:solidFill>
                  <a:prstClr val="white"/>
                </a:solidFill>
                <a:effectLst/>
                <a:uLnTx/>
                <a:uFillTx/>
                <a:cs typeface="Arial" pitchFamily="34" charset="0"/>
              </a:rPr>
              <a:t>Gather information from the data bases regarding the selected components.</a:t>
            </a:r>
          </a:p>
          <a:p>
            <a:pPr marL="285750" marR="0" lvl="0" indent="-285750" defTabSz="914400" eaLnBrk="1" fontAlgn="base" latinLnBrk="0" hangingPunct="1">
              <a:lnSpc>
                <a:spcPct val="100000"/>
              </a:lnSpc>
              <a:spcBef>
                <a:spcPct val="0"/>
              </a:spcBef>
              <a:spcAft>
                <a:spcPct val="0"/>
              </a:spcAft>
              <a:buClrTx/>
              <a:buSzTx/>
              <a:buFontTx/>
              <a:buChar char="-"/>
              <a:tabLst/>
              <a:defRPr/>
            </a:pPr>
            <a:r>
              <a:rPr kumimoji="0" lang="en-US" sz="1400" b="0" i="0" u="none" strike="noStrike" kern="0" cap="none" spc="0" normalizeH="0" baseline="0" noProof="0" dirty="0">
                <a:ln>
                  <a:noFill/>
                </a:ln>
                <a:solidFill>
                  <a:prstClr val="white"/>
                </a:solidFill>
                <a:effectLst/>
                <a:uLnTx/>
                <a:uFillTx/>
                <a:cs typeface="Arial" pitchFamily="34" charset="0"/>
              </a:rPr>
              <a:t>Calculate the whole costs according to the different parameters and with the models of the supply chain and manufacturing costs.</a:t>
            </a:r>
          </a:p>
          <a:p>
            <a:pPr marL="285750" marR="0" lvl="0" indent="-285750" defTabSz="914400" eaLnBrk="1" fontAlgn="base" latinLnBrk="0" hangingPunct="1">
              <a:lnSpc>
                <a:spcPct val="100000"/>
              </a:lnSpc>
              <a:spcBef>
                <a:spcPct val="0"/>
              </a:spcBef>
              <a:spcAft>
                <a:spcPct val="0"/>
              </a:spcAft>
              <a:buClrTx/>
              <a:buSzTx/>
              <a:buFontTx/>
              <a:buChar char="-"/>
              <a:tabLst/>
              <a:defRPr/>
            </a:pPr>
            <a:r>
              <a:rPr lang="es-ES" sz="1400" kern="0" dirty="0" err="1">
                <a:solidFill>
                  <a:prstClr val="white"/>
                </a:solidFill>
                <a:cs typeface="Arial" pitchFamily="34" charset="0"/>
              </a:rPr>
              <a:t>Present</a:t>
            </a:r>
            <a:r>
              <a:rPr lang="es-ES" sz="1400" kern="0" dirty="0">
                <a:solidFill>
                  <a:prstClr val="white"/>
                </a:solidFill>
                <a:cs typeface="Arial" pitchFamily="34" charset="0"/>
              </a:rPr>
              <a:t> </a:t>
            </a:r>
            <a:r>
              <a:rPr lang="es-ES" sz="1400" kern="0" dirty="0" err="1">
                <a:solidFill>
                  <a:prstClr val="white"/>
                </a:solidFill>
                <a:cs typeface="Arial" pitchFamily="34" charset="0"/>
              </a:rPr>
              <a:t>an</a:t>
            </a:r>
            <a:r>
              <a:rPr lang="es-ES" sz="1400" kern="0" dirty="0">
                <a:solidFill>
                  <a:prstClr val="white"/>
                </a:solidFill>
                <a:cs typeface="Arial" pitchFamily="34" charset="0"/>
              </a:rPr>
              <a:t> </a:t>
            </a:r>
            <a:r>
              <a:rPr lang="es-ES" sz="1400" kern="0" dirty="0" err="1">
                <a:solidFill>
                  <a:prstClr val="white"/>
                </a:solidFill>
                <a:cs typeface="Arial" pitchFamily="34" charset="0"/>
              </a:rPr>
              <a:t>itemized</a:t>
            </a:r>
            <a:r>
              <a:rPr lang="es-ES" sz="1400" kern="0" dirty="0">
                <a:solidFill>
                  <a:prstClr val="white"/>
                </a:solidFill>
                <a:cs typeface="Arial" pitchFamily="34" charset="0"/>
              </a:rPr>
              <a:t> BOM </a:t>
            </a:r>
            <a:r>
              <a:rPr lang="en-US" sz="1400" kern="0" dirty="0">
                <a:solidFill>
                  <a:prstClr val="white"/>
                </a:solidFill>
                <a:cs typeface="Arial" pitchFamily="34" charset="0"/>
              </a:rPr>
              <a:t>and total costs.</a:t>
            </a:r>
          </a:p>
          <a:p>
            <a:pPr marL="285750" marR="0" lvl="0" indent="-285750" defTabSz="914400" eaLnBrk="1" fontAlgn="base" latinLnBrk="0" hangingPunct="1">
              <a:lnSpc>
                <a:spcPct val="100000"/>
              </a:lnSpc>
              <a:spcBef>
                <a:spcPct val="0"/>
              </a:spcBef>
              <a:spcAft>
                <a:spcPct val="0"/>
              </a:spcAft>
              <a:buClrTx/>
              <a:buSzTx/>
              <a:buFontTx/>
              <a:buChar char="-"/>
              <a:tabLst/>
              <a:defRPr/>
            </a:pPr>
            <a:r>
              <a:rPr kumimoji="0" lang="es-ES" sz="1400" b="0" i="0" u="none" strike="noStrike" kern="0" cap="none" spc="0" normalizeH="0" baseline="0" noProof="0" dirty="0">
                <a:ln>
                  <a:noFill/>
                </a:ln>
                <a:solidFill>
                  <a:prstClr val="white"/>
                </a:solidFill>
                <a:effectLst/>
                <a:uLnTx/>
                <a:uFillTx/>
                <a:cs typeface="Arial" pitchFamily="34" charset="0"/>
              </a:rPr>
              <a:t>Compare </a:t>
            </a:r>
            <a:r>
              <a:rPr kumimoji="0" lang="es-ES" sz="1400" b="0" i="0" u="none" strike="noStrike" kern="0" cap="none" spc="0" normalizeH="0" baseline="0" noProof="0" dirty="0" err="1">
                <a:ln>
                  <a:noFill/>
                </a:ln>
                <a:solidFill>
                  <a:prstClr val="white"/>
                </a:solidFill>
                <a:effectLst/>
                <a:uLnTx/>
                <a:uFillTx/>
                <a:cs typeface="Arial" pitchFamily="34" charset="0"/>
              </a:rPr>
              <a:t>the</a:t>
            </a:r>
            <a:r>
              <a:rPr kumimoji="0" lang="es-ES" sz="1400" b="0" i="0" u="none" strike="noStrike" kern="0" cap="none" spc="0" normalizeH="0" baseline="0" noProof="0" dirty="0">
                <a:ln>
                  <a:noFill/>
                </a:ln>
                <a:solidFill>
                  <a:prstClr val="white"/>
                </a:solidFill>
                <a:effectLst/>
                <a:uLnTx/>
                <a:uFillTx/>
                <a:cs typeface="Arial" pitchFamily="34" charset="0"/>
              </a:rPr>
              <a:t> </a:t>
            </a:r>
            <a:r>
              <a:rPr kumimoji="0" lang="es-ES" sz="1400" b="0" i="0" u="none" strike="noStrike" kern="0" cap="none" spc="0" normalizeH="0" baseline="0" noProof="0" dirty="0" err="1">
                <a:ln>
                  <a:noFill/>
                </a:ln>
                <a:solidFill>
                  <a:prstClr val="white"/>
                </a:solidFill>
                <a:effectLst/>
                <a:uLnTx/>
                <a:uFillTx/>
                <a:cs typeface="Arial" pitchFamily="34" charset="0"/>
              </a:rPr>
              <a:t>costs</a:t>
            </a:r>
            <a:r>
              <a:rPr kumimoji="0" lang="es-ES" sz="1400" b="0" i="0" u="none" strike="noStrike" kern="0" cap="none" spc="0" normalizeH="0" baseline="0" noProof="0" dirty="0">
                <a:ln>
                  <a:noFill/>
                </a:ln>
                <a:solidFill>
                  <a:prstClr val="white"/>
                </a:solidFill>
                <a:effectLst/>
                <a:uLnTx/>
                <a:uFillTx/>
                <a:cs typeface="Arial" pitchFamily="34" charset="0"/>
              </a:rPr>
              <a:t> </a:t>
            </a:r>
            <a:r>
              <a:rPr kumimoji="0" lang="es-ES" sz="1400" b="0" i="0" u="none" strike="noStrike" kern="0" cap="none" spc="0" normalizeH="0" baseline="0" noProof="0" dirty="0" err="1">
                <a:ln>
                  <a:noFill/>
                </a:ln>
                <a:solidFill>
                  <a:prstClr val="white"/>
                </a:solidFill>
                <a:effectLst/>
                <a:uLnTx/>
                <a:uFillTx/>
                <a:cs typeface="Arial" pitchFamily="34" charset="0"/>
              </a:rPr>
              <a:t>with</a:t>
            </a:r>
            <a:r>
              <a:rPr kumimoji="0" lang="es-ES" sz="1400" b="0" i="0" u="none" strike="noStrike" kern="0" cap="none" spc="0" normalizeH="0" baseline="0" noProof="0" dirty="0">
                <a:ln>
                  <a:noFill/>
                </a:ln>
                <a:solidFill>
                  <a:prstClr val="white"/>
                </a:solidFill>
                <a:effectLst/>
                <a:uLnTx/>
                <a:uFillTx/>
                <a:cs typeface="Arial" pitchFamily="34" charset="0"/>
              </a:rPr>
              <a:t> </a:t>
            </a:r>
            <a:r>
              <a:rPr kumimoji="0" lang="es-ES" sz="1400" b="0" i="0" u="none" strike="noStrike" kern="0" cap="none" spc="0" normalizeH="0" baseline="0" noProof="0" dirty="0" err="1">
                <a:ln>
                  <a:noFill/>
                </a:ln>
                <a:solidFill>
                  <a:prstClr val="white"/>
                </a:solidFill>
                <a:effectLst/>
                <a:uLnTx/>
                <a:uFillTx/>
                <a:cs typeface="Arial" pitchFamily="34" charset="0"/>
              </a:rPr>
              <a:t>other</a:t>
            </a:r>
            <a:r>
              <a:rPr kumimoji="0" lang="es-ES" sz="1400" b="0" i="0" u="none" strike="noStrike" kern="0" cap="none" spc="0" normalizeH="0" baseline="0" noProof="0" dirty="0">
                <a:ln>
                  <a:noFill/>
                </a:ln>
                <a:solidFill>
                  <a:prstClr val="white"/>
                </a:solidFill>
                <a:effectLst/>
                <a:uLnTx/>
                <a:uFillTx/>
                <a:cs typeface="Arial" pitchFamily="34" charset="0"/>
              </a:rPr>
              <a:t> </a:t>
            </a:r>
            <a:r>
              <a:rPr kumimoji="0" lang="es-ES" sz="1400" b="0" i="0" u="none" strike="noStrike" kern="0" cap="none" spc="0" normalizeH="0" baseline="0" noProof="0" dirty="0" err="1">
                <a:ln>
                  <a:noFill/>
                </a:ln>
                <a:solidFill>
                  <a:prstClr val="white"/>
                </a:solidFill>
                <a:effectLst/>
                <a:uLnTx/>
                <a:uFillTx/>
                <a:cs typeface="Arial" pitchFamily="34" charset="0"/>
              </a:rPr>
              <a:t>selected</a:t>
            </a:r>
            <a:r>
              <a:rPr kumimoji="0" lang="es-ES" sz="1400" b="0" i="0" u="none" strike="noStrike" kern="0" cap="none" spc="0" normalizeH="0" baseline="0" noProof="0" dirty="0">
                <a:ln>
                  <a:noFill/>
                </a:ln>
                <a:solidFill>
                  <a:prstClr val="white"/>
                </a:solidFill>
                <a:effectLst/>
                <a:uLnTx/>
                <a:uFillTx/>
                <a:cs typeface="Arial" pitchFamily="34" charset="0"/>
              </a:rPr>
              <a:t> </a:t>
            </a:r>
            <a:r>
              <a:rPr kumimoji="0" lang="es-ES" sz="1400" b="0" i="0" u="none" strike="noStrike" kern="0" cap="none" spc="0" normalizeH="0" baseline="0" noProof="0" dirty="0" err="1">
                <a:ln>
                  <a:noFill/>
                </a:ln>
                <a:solidFill>
                  <a:prstClr val="white"/>
                </a:solidFill>
                <a:effectLst/>
                <a:uLnTx/>
                <a:uFillTx/>
                <a:cs typeface="Arial" pitchFamily="34" charset="0"/>
              </a:rPr>
              <a:t>options</a:t>
            </a:r>
            <a:r>
              <a:rPr kumimoji="0" lang="es-ES" sz="1400" b="0" i="0" u="none" strike="noStrike" kern="0" cap="none" spc="0" normalizeH="0" baseline="0" noProof="0" dirty="0">
                <a:ln>
                  <a:noFill/>
                </a:ln>
                <a:solidFill>
                  <a:prstClr val="white"/>
                </a:solidFill>
                <a:effectLst/>
                <a:uLnTx/>
                <a:uFillTx/>
                <a:cs typeface="Arial" pitchFamily="34" charset="0"/>
              </a:rPr>
              <a:t>.</a:t>
            </a:r>
            <a:endParaRPr lang="en-US" sz="1400" kern="0" dirty="0">
              <a:solidFill>
                <a:prstClr val="white"/>
              </a:solidFill>
              <a:cs typeface="Arial" pitchFamily="34" charset="0"/>
            </a:endParaRPr>
          </a:p>
        </p:txBody>
      </p:sp>
      <p:sp>
        <p:nvSpPr>
          <p:cNvPr id="19" name="Rectángulo 18">
            <a:extLst>
              <a:ext uri="{FF2B5EF4-FFF2-40B4-BE49-F238E27FC236}">
                <a16:creationId xmlns:a16="http://schemas.microsoft.com/office/drawing/2014/main" id="{8FE30D7F-93EF-4F8D-8C48-93D77AAFC613}"/>
              </a:ext>
            </a:extLst>
          </p:cNvPr>
          <p:cNvSpPr/>
          <p:nvPr/>
        </p:nvSpPr>
        <p:spPr>
          <a:xfrm>
            <a:off x="6242179" y="4646579"/>
            <a:ext cx="5654351" cy="1815882"/>
          </a:xfrm>
          <a:prstGeom prst="rect">
            <a:avLst/>
          </a:prstGeom>
          <a:solidFill>
            <a:sysClr val="window" lastClr="FFFFFF">
              <a:lumMod val="65000"/>
            </a:sysClr>
          </a:solidFill>
          <a:ln w="25400" cap="flat" cmpd="sng" algn="ctr">
            <a:solidFill>
              <a:sysClr val="window" lastClr="FFFFFF">
                <a:lumMod val="65000"/>
              </a:sysClr>
            </a:solidFill>
            <a:prstDash val="solid"/>
          </a:ln>
          <a:effectLst/>
        </p:spPr>
        <p:txBody>
          <a:bodyPr rtlCol="0" anchor="t" anchorCtr="0"/>
          <a:lstStyle/>
          <a:p>
            <a:pPr lvl="0" defTabSz="914400" fontAlgn="base">
              <a:spcBef>
                <a:spcPct val="0"/>
              </a:spcBef>
              <a:spcAft>
                <a:spcPct val="0"/>
              </a:spcAft>
              <a:defRPr/>
            </a:pPr>
            <a:r>
              <a:rPr lang="en-US" sz="1400" b="1" kern="0" dirty="0">
                <a:solidFill>
                  <a:prstClr val="white"/>
                </a:solidFill>
                <a:cs typeface="Arial" pitchFamily="34" charset="0"/>
              </a:rPr>
              <a:t>Examples</a:t>
            </a:r>
            <a:r>
              <a:rPr lang="en-US" sz="1400" kern="0" dirty="0">
                <a:solidFill>
                  <a:prstClr val="white"/>
                </a:solidFill>
                <a:cs typeface="Arial" pitchFamily="34" charset="0"/>
              </a:rPr>
              <a:t>:</a:t>
            </a:r>
          </a:p>
          <a:p>
            <a:pPr marL="285750" lvl="0" indent="-285750" defTabSz="914400" fontAlgn="base">
              <a:spcBef>
                <a:spcPct val="0"/>
              </a:spcBef>
              <a:spcAft>
                <a:spcPct val="0"/>
              </a:spcAft>
              <a:buFontTx/>
              <a:buChar char="-"/>
              <a:defRPr/>
            </a:pPr>
            <a:r>
              <a:rPr lang="es-ES" sz="1400" kern="0" dirty="0" err="1">
                <a:solidFill>
                  <a:prstClr val="white"/>
                </a:solidFill>
                <a:cs typeface="Arial" pitchFamily="34" charset="0"/>
              </a:rPr>
              <a:t>Quantify</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impact</a:t>
            </a:r>
            <a:r>
              <a:rPr lang="es-ES" sz="1400" kern="0" dirty="0">
                <a:solidFill>
                  <a:prstClr val="white"/>
                </a:solidFill>
                <a:cs typeface="Arial" pitchFamily="34" charset="0"/>
              </a:rPr>
              <a:t> </a:t>
            </a:r>
            <a:r>
              <a:rPr lang="es-ES" sz="1400" kern="0" dirty="0" err="1">
                <a:solidFill>
                  <a:prstClr val="white"/>
                </a:solidFill>
                <a:cs typeface="Arial" pitchFamily="34" charset="0"/>
              </a:rPr>
              <a:t>on</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fuel </a:t>
            </a:r>
            <a:r>
              <a:rPr lang="es-ES" sz="1400" kern="0" dirty="0" err="1">
                <a:solidFill>
                  <a:prstClr val="white"/>
                </a:solidFill>
                <a:cs typeface="Arial" pitchFamily="34" charset="0"/>
              </a:rPr>
              <a:t>cell</a:t>
            </a:r>
            <a:r>
              <a:rPr lang="es-ES" sz="1400" kern="0" dirty="0">
                <a:solidFill>
                  <a:prstClr val="white"/>
                </a:solidFill>
                <a:cs typeface="Arial" pitchFamily="34" charset="0"/>
              </a:rPr>
              <a:t> </a:t>
            </a:r>
            <a:r>
              <a:rPr lang="es-ES" sz="1400" kern="0" dirty="0" err="1">
                <a:solidFill>
                  <a:prstClr val="white"/>
                </a:solidFill>
                <a:cs typeface="Arial" pitchFamily="34" charset="0"/>
              </a:rPr>
              <a:t>system</a:t>
            </a:r>
            <a:r>
              <a:rPr lang="es-ES" sz="1400" kern="0" dirty="0">
                <a:solidFill>
                  <a:prstClr val="white"/>
                </a:solidFill>
                <a:cs typeface="Arial" pitchFamily="34" charset="0"/>
              </a:rPr>
              <a:t> </a:t>
            </a:r>
            <a:r>
              <a:rPr lang="es-ES" sz="1400" kern="0" dirty="0" err="1">
                <a:solidFill>
                  <a:prstClr val="white"/>
                </a:solidFill>
                <a:cs typeface="Arial" pitchFamily="34" charset="0"/>
              </a:rPr>
              <a:t>costs</a:t>
            </a:r>
            <a:r>
              <a:rPr lang="es-ES" sz="1400" kern="0" dirty="0">
                <a:solidFill>
                  <a:prstClr val="white"/>
                </a:solidFill>
                <a:cs typeface="Arial" pitchFamily="34" charset="0"/>
              </a:rPr>
              <a:t>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different</a:t>
            </a:r>
            <a:r>
              <a:rPr lang="es-ES" sz="1400" kern="0" dirty="0">
                <a:solidFill>
                  <a:prstClr val="white"/>
                </a:solidFill>
                <a:cs typeface="Arial" pitchFamily="34" charset="0"/>
              </a:rPr>
              <a:t> </a:t>
            </a:r>
            <a:r>
              <a:rPr lang="es-ES" sz="1400" kern="0" dirty="0" err="1">
                <a:solidFill>
                  <a:prstClr val="white"/>
                </a:solidFill>
                <a:cs typeface="Arial" pitchFamily="34" charset="0"/>
              </a:rPr>
              <a:t>humidifiers</a:t>
            </a:r>
            <a:r>
              <a:rPr lang="es-ES" sz="1400" kern="0" dirty="0">
                <a:solidFill>
                  <a:prstClr val="white"/>
                </a:solidFill>
                <a:cs typeface="Arial" pitchFamily="34" charset="0"/>
              </a:rPr>
              <a:t>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different</a:t>
            </a:r>
            <a:r>
              <a:rPr lang="es-ES" sz="1400" kern="0" dirty="0">
                <a:solidFill>
                  <a:prstClr val="white"/>
                </a:solidFill>
                <a:cs typeface="Arial" pitchFamily="34" charset="0"/>
              </a:rPr>
              <a:t> </a:t>
            </a:r>
            <a:r>
              <a:rPr lang="es-ES" sz="1400" kern="0" dirty="0" err="1">
                <a:solidFill>
                  <a:prstClr val="white"/>
                </a:solidFill>
                <a:cs typeface="Arial" pitchFamily="34" charset="0"/>
              </a:rPr>
              <a:t>providers</a:t>
            </a:r>
            <a:r>
              <a:rPr lang="es-ES" sz="1400" kern="0" dirty="0">
                <a:solidFill>
                  <a:prstClr val="white"/>
                </a:solidFill>
                <a:cs typeface="Arial" pitchFamily="34" charset="0"/>
              </a:rPr>
              <a:t>.</a:t>
            </a:r>
          </a:p>
          <a:p>
            <a:pPr marL="285750" lvl="0" indent="-285750" defTabSz="914400" fontAlgn="base">
              <a:spcBef>
                <a:spcPct val="0"/>
              </a:spcBef>
              <a:spcAft>
                <a:spcPct val="0"/>
              </a:spcAft>
              <a:buFontTx/>
              <a:buChar char="-"/>
              <a:defRPr/>
            </a:pPr>
            <a:r>
              <a:rPr kumimoji="0" lang="es-ES" sz="1400" b="0" i="0" u="none" strike="noStrike" kern="0" cap="none" spc="0" normalizeH="0" baseline="0" noProof="0" dirty="0" err="1">
                <a:ln>
                  <a:noFill/>
                </a:ln>
                <a:solidFill>
                  <a:prstClr val="white"/>
                </a:solidFill>
                <a:effectLst/>
                <a:uLnTx/>
                <a:uFillTx/>
                <a:latin typeface="Calibri"/>
                <a:ea typeface="+mn-ea"/>
                <a:cs typeface="Arial" pitchFamily="34" charset="0"/>
              </a:rPr>
              <a:t>Quantify</a:t>
            </a:r>
            <a:r>
              <a:rPr kumimoji="0" lang="es-ES" sz="1400" b="0" i="0" u="none" strike="noStrike" kern="0" cap="none" spc="0" normalizeH="0" baseline="0" noProof="0" dirty="0">
                <a:ln>
                  <a:noFill/>
                </a:ln>
                <a:solidFill>
                  <a:prstClr val="white"/>
                </a:solidFill>
                <a:effectLst/>
                <a:uLnTx/>
                <a:uFillTx/>
                <a:latin typeface="Calibri"/>
                <a:ea typeface="+mn-ea"/>
                <a:cs typeface="Arial" pitchFamily="34" charset="0"/>
              </a:rPr>
              <a:t> </a:t>
            </a:r>
            <a:r>
              <a:rPr kumimoji="0" lang="es-ES" sz="1400" b="0" i="0" u="none" strike="noStrike" kern="0" cap="none" spc="0" normalizeH="0" baseline="0" noProof="0" dirty="0" err="1">
                <a:ln>
                  <a:noFill/>
                </a:ln>
                <a:solidFill>
                  <a:prstClr val="white"/>
                </a:solidFill>
                <a:effectLst/>
                <a:uLnTx/>
                <a:uFillTx/>
                <a:latin typeface="Calibri"/>
                <a:ea typeface="+mn-ea"/>
                <a:cs typeface="Arial" pitchFamily="34" charset="0"/>
              </a:rPr>
              <a:t>the</a:t>
            </a:r>
            <a:r>
              <a:rPr kumimoji="0" lang="es-ES" sz="1400" b="0" i="0" u="none" strike="noStrike" kern="0" cap="none" spc="0" normalizeH="0" baseline="0" noProof="0" dirty="0">
                <a:ln>
                  <a:noFill/>
                </a:ln>
                <a:solidFill>
                  <a:prstClr val="white"/>
                </a:solidFill>
                <a:effectLst/>
                <a:uLnTx/>
                <a:uFillTx/>
                <a:latin typeface="Calibri"/>
                <a:ea typeface="+mn-ea"/>
                <a:cs typeface="Arial" pitchFamily="34" charset="0"/>
              </a:rPr>
              <a:t> </a:t>
            </a:r>
            <a:r>
              <a:rPr kumimoji="0" lang="es-ES" sz="1400" b="0" i="0" u="none" strike="noStrike" kern="0" cap="none" spc="0" normalizeH="0" baseline="0" noProof="0" dirty="0" err="1">
                <a:ln>
                  <a:noFill/>
                </a:ln>
                <a:solidFill>
                  <a:prstClr val="white"/>
                </a:solidFill>
                <a:effectLst/>
                <a:uLnTx/>
                <a:uFillTx/>
                <a:latin typeface="Calibri"/>
                <a:ea typeface="+mn-ea"/>
                <a:cs typeface="Arial" pitchFamily="34" charset="0"/>
              </a:rPr>
              <a:t>impact</a:t>
            </a:r>
            <a:r>
              <a:rPr kumimoji="0" lang="es-ES" sz="1400" b="0" i="0" u="none" strike="noStrike" kern="0" cap="none" spc="0" normalizeH="0" baseline="0" noProof="0" dirty="0">
                <a:ln>
                  <a:noFill/>
                </a:ln>
                <a:solidFill>
                  <a:prstClr val="white"/>
                </a:solidFill>
                <a:effectLst/>
                <a:uLnTx/>
                <a:uFillTx/>
                <a:latin typeface="Calibri"/>
                <a:ea typeface="+mn-ea"/>
                <a:cs typeface="Arial" pitchFamily="34" charset="0"/>
              </a:rPr>
              <a:t> </a:t>
            </a:r>
            <a:r>
              <a:rPr kumimoji="0" lang="es-ES" sz="1400" b="0" i="0" u="none" strike="noStrike" kern="0" cap="none" spc="0" normalizeH="0" baseline="0" noProof="0" dirty="0" err="1">
                <a:ln>
                  <a:noFill/>
                </a:ln>
                <a:solidFill>
                  <a:prstClr val="white"/>
                </a:solidFill>
                <a:effectLst/>
                <a:uLnTx/>
                <a:uFillTx/>
                <a:latin typeface="Calibri"/>
                <a:ea typeface="+mn-ea"/>
                <a:cs typeface="Arial" pitchFamily="34" charset="0"/>
              </a:rPr>
              <a:t>on</a:t>
            </a:r>
            <a:r>
              <a:rPr kumimoji="0" lang="es-ES" sz="1400" b="0" i="0" u="none" strike="noStrike" kern="0" cap="none" spc="0" normalizeH="0" baseline="0" noProof="0" dirty="0">
                <a:ln>
                  <a:noFill/>
                </a:ln>
                <a:solidFill>
                  <a:prstClr val="white"/>
                </a:solidFill>
                <a:effectLst/>
                <a:uLnTx/>
                <a:uFillTx/>
                <a:latin typeface="Calibri"/>
                <a:ea typeface="+mn-ea"/>
                <a:cs typeface="Arial" pitchFamily="34" charset="0"/>
              </a:rPr>
              <a:t> </a:t>
            </a:r>
            <a:r>
              <a:rPr kumimoji="0" lang="es-ES" sz="1400" b="0" i="0" u="none" strike="noStrike" kern="0" cap="none" spc="0" normalizeH="0" baseline="0" noProof="0" dirty="0" err="1">
                <a:ln>
                  <a:noFill/>
                </a:ln>
                <a:solidFill>
                  <a:prstClr val="white"/>
                </a:solidFill>
                <a:effectLst/>
                <a:uLnTx/>
                <a:uFillTx/>
                <a:latin typeface="Calibri"/>
                <a:ea typeface="+mn-ea"/>
                <a:cs typeface="Arial" pitchFamily="34" charset="0"/>
              </a:rPr>
              <a:t>the</a:t>
            </a:r>
            <a:r>
              <a:rPr kumimoji="0" lang="es-ES" sz="1400" b="0" i="0" u="none" strike="noStrike" kern="0" cap="none" spc="0" normalizeH="0" baseline="0" noProof="0" dirty="0">
                <a:ln>
                  <a:noFill/>
                </a:ln>
                <a:solidFill>
                  <a:prstClr val="white"/>
                </a:solidFill>
                <a:effectLst/>
                <a:uLnTx/>
                <a:uFillTx/>
                <a:latin typeface="Calibri"/>
                <a:ea typeface="+mn-ea"/>
                <a:cs typeface="Arial" pitchFamily="34" charset="0"/>
              </a:rPr>
              <a:t> fuel </a:t>
            </a:r>
            <a:r>
              <a:rPr kumimoji="0" lang="es-ES" sz="1400" b="0" i="0" u="none" strike="noStrike" kern="0" cap="none" spc="0" normalizeH="0" baseline="0" noProof="0" dirty="0" err="1">
                <a:ln>
                  <a:noFill/>
                </a:ln>
                <a:solidFill>
                  <a:prstClr val="white"/>
                </a:solidFill>
                <a:effectLst/>
                <a:uLnTx/>
                <a:uFillTx/>
                <a:latin typeface="Calibri"/>
                <a:ea typeface="+mn-ea"/>
                <a:cs typeface="Arial" pitchFamily="34" charset="0"/>
              </a:rPr>
              <a:t>cell</a:t>
            </a:r>
            <a:r>
              <a:rPr lang="es-ES" sz="1400" kern="0" dirty="0">
                <a:solidFill>
                  <a:prstClr val="white"/>
                </a:solidFill>
                <a:latin typeface="Calibri"/>
                <a:cs typeface="Arial" pitchFamily="34" charset="0"/>
              </a:rPr>
              <a:t> </a:t>
            </a:r>
            <a:r>
              <a:rPr kumimoji="0" lang="es-ES" sz="1400" b="0" i="0" u="none" strike="noStrike" kern="0" cap="none" spc="0" normalizeH="0" baseline="0" noProof="0" dirty="0" err="1">
                <a:ln>
                  <a:noFill/>
                </a:ln>
                <a:solidFill>
                  <a:prstClr val="white"/>
                </a:solidFill>
                <a:effectLst/>
                <a:uLnTx/>
                <a:uFillTx/>
                <a:latin typeface="Calibri"/>
                <a:ea typeface="+mn-ea"/>
                <a:cs typeface="Arial" pitchFamily="34" charset="0"/>
              </a:rPr>
              <a:t>system</a:t>
            </a:r>
            <a:r>
              <a:rPr kumimoji="0" lang="es-ES" sz="1400" b="0" i="0" u="none" strike="noStrike" kern="0" cap="none" spc="0" normalizeH="0" baseline="0" noProof="0" dirty="0">
                <a:ln>
                  <a:noFill/>
                </a:ln>
                <a:solidFill>
                  <a:prstClr val="white"/>
                </a:solidFill>
                <a:effectLst/>
                <a:uLnTx/>
                <a:uFillTx/>
                <a:latin typeface="Calibri"/>
                <a:ea typeface="+mn-ea"/>
                <a:cs typeface="Arial" pitchFamily="34" charset="0"/>
              </a:rPr>
              <a:t> </a:t>
            </a:r>
            <a:r>
              <a:rPr kumimoji="0" lang="es-ES" sz="1400" b="0" i="0" u="none" strike="noStrike" kern="0" cap="none" spc="0" normalizeH="0" baseline="0" noProof="0" dirty="0" err="1">
                <a:ln>
                  <a:noFill/>
                </a:ln>
                <a:solidFill>
                  <a:prstClr val="white"/>
                </a:solidFill>
                <a:effectLst/>
                <a:uLnTx/>
                <a:uFillTx/>
                <a:latin typeface="Calibri"/>
                <a:ea typeface="+mn-ea"/>
                <a:cs typeface="Arial" pitchFamily="34" charset="0"/>
              </a:rPr>
              <a:t>cost</a:t>
            </a:r>
            <a:r>
              <a:rPr lang="es-ES" sz="1400" kern="0" dirty="0">
                <a:solidFill>
                  <a:prstClr val="white"/>
                </a:solidFill>
                <a:latin typeface="Calibri"/>
                <a:cs typeface="Arial" pitchFamily="34" charset="0"/>
              </a:rPr>
              <a:t>s </a:t>
            </a:r>
            <a:r>
              <a:rPr lang="es-ES" sz="1400" kern="0" dirty="0" err="1">
                <a:solidFill>
                  <a:prstClr val="white"/>
                </a:solidFill>
                <a:latin typeface="Calibri"/>
                <a:cs typeface="Arial" pitchFamily="34" charset="0"/>
              </a:rPr>
              <a:t>of</a:t>
            </a:r>
            <a:r>
              <a:rPr lang="es-ES" sz="1400" kern="0" dirty="0">
                <a:solidFill>
                  <a:prstClr val="white"/>
                </a:solidFill>
                <a:latin typeface="Calibri"/>
                <a:cs typeface="Arial" pitchFamily="34" charset="0"/>
              </a:rPr>
              <a:t> </a:t>
            </a:r>
            <a:r>
              <a:rPr lang="es-ES" sz="1400" kern="0" dirty="0" err="1">
                <a:solidFill>
                  <a:prstClr val="white"/>
                </a:solidFill>
                <a:latin typeface="Calibri"/>
                <a:cs typeface="Arial" pitchFamily="34" charset="0"/>
              </a:rPr>
              <a:t>different</a:t>
            </a:r>
            <a:r>
              <a:rPr lang="es-ES" sz="1400" kern="0" dirty="0">
                <a:solidFill>
                  <a:prstClr val="white"/>
                </a:solidFill>
                <a:latin typeface="Calibri"/>
                <a:cs typeface="Arial" pitchFamily="34" charset="0"/>
              </a:rPr>
              <a:t> </a:t>
            </a:r>
            <a:r>
              <a:rPr lang="es-ES" sz="1400" kern="0" dirty="0" err="1">
                <a:solidFill>
                  <a:prstClr val="white"/>
                </a:solidFill>
                <a:latin typeface="Calibri"/>
                <a:cs typeface="Arial" pitchFamily="34" charset="0"/>
              </a:rPr>
              <a:t>sensors</a:t>
            </a:r>
            <a:r>
              <a:rPr lang="es-ES" sz="1400" kern="0" dirty="0">
                <a:solidFill>
                  <a:prstClr val="white"/>
                </a:solidFill>
                <a:latin typeface="Calibri"/>
                <a:cs typeface="Arial" pitchFamily="34" charset="0"/>
              </a:rPr>
              <a:t> </a:t>
            </a:r>
            <a:r>
              <a:rPr lang="es-ES" sz="1400" kern="0" dirty="0" err="1">
                <a:solidFill>
                  <a:prstClr val="white"/>
                </a:solidFill>
                <a:latin typeface="Calibri"/>
                <a:cs typeface="Arial" pitchFamily="34" charset="0"/>
              </a:rPr>
              <a:t>from</a:t>
            </a:r>
            <a:r>
              <a:rPr lang="es-ES" sz="1400" kern="0" dirty="0">
                <a:solidFill>
                  <a:prstClr val="white"/>
                </a:solidFill>
                <a:latin typeface="Calibri"/>
                <a:cs typeface="Arial" pitchFamily="34" charset="0"/>
              </a:rPr>
              <a:t> </a:t>
            </a:r>
            <a:r>
              <a:rPr lang="es-ES" sz="1400" kern="0" dirty="0" err="1">
                <a:solidFill>
                  <a:prstClr val="white"/>
                </a:solidFill>
                <a:latin typeface="Calibri"/>
                <a:cs typeface="Arial" pitchFamily="34" charset="0"/>
              </a:rPr>
              <a:t>different</a:t>
            </a:r>
            <a:r>
              <a:rPr lang="es-ES" sz="1400" kern="0" dirty="0">
                <a:solidFill>
                  <a:prstClr val="white"/>
                </a:solidFill>
                <a:latin typeface="Calibri"/>
                <a:cs typeface="Arial" pitchFamily="34" charset="0"/>
              </a:rPr>
              <a:t> </a:t>
            </a:r>
            <a:r>
              <a:rPr lang="es-ES" sz="1400" kern="0" dirty="0" err="1">
                <a:solidFill>
                  <a:prstClr val="white"/>
                </a:solidFill>
                <a:latin typeface="Calibri"/>
                <a:cs typeface="Arial" pitchFamily="34" charset="0"/>
              </a:rPr>
              <a:t>providers</a:t>
            </a:r>
            <a:r>
              <a:rPr lang="es-ES" sz="1400" kern="0" dirty="0">
                <a:solidFill>
                  <a:prstClr val="white"/>
                </a:solidFill>
                <a:latin typeface="Calibri"/>
                <a:cs typeface="Arial" pitchFamily="34" charset="0"/>
              </a:rPr>
              <a:t>.</a:t>
            </a: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Rectángulo 19">
            <a:extLst>
              <a:ext uri="{FF2B5EF4-FFF2-40B4-BE49-F238E27FC236}">
                <a16:creationId xmlns:a16="http://schemas.microsoft.com/office/drawing/2014/main" id="{2868B769-7333-421E-9587-FD2E2FE5FE4E}"/>
              </a:ext>
            </a:extLst>
          </p:cNvPr>
          <p:cNvSpPr/>
          <p:nvPr/>
        </p:nvSpPr>
        <p:spPr>
          <a:xfrm>
            <a:off x="4991417" y="2594675"/>
            <a:ext cx="3328703" cy="2031325"/>
          </a:xfrm>
          <a:prstGeom prst="rect">
            <a:avLst/>
          </a:prstGeom>
        </p:spPr>
        <p:txBody>
          <a:bodyPr wrap="square">
            <a:spAutoFit/>
          </a:bodyPr>
          <a:lstStyle/>
          <a:p>
            <a:r>
              <a:rPr lang="es-ES" sz="1400" dirty="0" err="1"/>
              <a:t>System</a:t>
            </a:r>
            <a:r>
              <a:rPr lang="es-ES" sz="1400" dirty="0"/>
              <a:t> 1</a:t>
            </a:r>
            <a:endParaRPr lang="en-US" sz="1400" dirty="0"/>
          </a:p>
          <a:p>
            <a:r>
              <a:rPr lang="en-US" sz="1400" dirty="0"/>
              <a:t>*********************************</a:t>
            </a:r>
          </a:p>
          <a:p>
            <a:r>
              <a:rPr lang="en-US" sz="1400" dirty="0"/>
              <a:t>Fixed cost for part 1: 100000</a:t>
            </a:r>
          </a:p>
          <a:p>
            <a:r>
              <a:rPr lang="en-US" sz="1400" dirty="0"/>
              <a:t>Fixed cost for part 2: 45000</a:t>
            </a:r>
          </a:p>
          <a:p>
            <a:r>
              <a:rPr lang="en-US" sz="1400" dirty="0"/>
              <a:t>Fixed cost for part 3: 20000</a:t>
            </a:r>
          </a:p>
          <a:p>
            <a:r>
              <a:rPr lang="en-US" sz="1400" dirty="0"/>
              <a:t>Fixed cost for part 4: 78000</a:t>
            </a:r>
          </a:p>
          <a:p>
            <a:r>
              <a:rPr lang="en-US" sz="1400" dirty="0"/>
              <a:t>Fixed cost for part 5: 123000</a:t>
            </a:r>
          </a:p>
          <a:p>
            <a:r>
              <a:rPr lang="en-US" sz="1400" dirty="0"/>
              <a:t>Cost of assembling all the parts: 10.4167</a:t>
            </a:r>
          </a:p>
          <a:p>
            <a:r>
              <a:rPr lang="en-US" sz="1400" dirty="0"/>
              <a:t>Total cost of the system: 366010.4167</a:t>
            </a:r>
          </a:p>
        </p:txBody>
      </p:sp>
      <p:sp>
        <p:nvSpPr>
          <p:cNvPr id="21" name="Rectángulo 20">
            <a:extLst>
              <a:ext uri="{FF2B5EF4-FFF2-40B4-BE49-F238E27FC236}">
                <a16:creationId xmlns:a16="http://schemas.microsoft.com/office/drawing/2014/main" id="{39712A7C-3ACE-41E3-9E2B-6983472C3DB8}"/>
              </a:ext>
            </a:extLst>
          </p:cNvPr>
          <p:cNvSpPr/>
          <p:nvPr/>
        </p:nvSpPr>
        <p:spPr>
          <a:xfrm>
            <a:off x="8403479" y="2574097"/>
            <a:ext cx="3246270" cy="2031325"/>
          </a:xfrm>
          <a:prstGeom prst="rect">
            <a:avLst/>
          </a:prstGeom>
        </p:spPr>
        <p:txBody>
          <a:bodyPr wrap="square">
            <a:spAutoFit/>
          </a:bodyPr>
          <a:lstStyle/>
          <a:p>
            <a:r>
              <a:rPr lang="es-ES" sz="1400" dirty="0" err="1"/>
              <a:t>System</a:t>
            </a:r>
            <a:r>
              <a:rPr lang="es-ES" sz="1400" dirty="0"/>
              <a:t> 2</a:t>
            </a:r>
            <a:endParaRPr lang="en-US" sz="1400" dirty="0"/>
          </a:p>
          <a:p>
            <a:r>
              <a:rPr lang="en-US" sz="1400" dirty="0"/>
              <a:t>*********************************</a:t>
            </a:r>
          </a:p>
          <a:p>
            <a:r>
              <a:rPr lang="en-US" sz="1400" dirty="0"/>
              <a:t>Fixed cost for part 1: 140000</a:t>
            </a:r>
          </a:p>
          <a:p>
            <a:r>
              <a:rPr lang="en-US" sz="1400" dirty="0"/>
              <a:t>Fixed cost for part 2: 30000</a:t>
            </a:r>
          </a:p>
          <a:p>
            <a:r>
              <a:rPr lang="en-US" sz="1400" dirty="0"/>
              <a:t>Fixed cost for part 3: 25000</a:t>
            </a:r>
          </a:p>
          <a:p>
            <a:r>
              <a:rPr lang="en-US" sz="1400" dirty="0"/>
              <a:t>Fixed cost for part 4: 57000</a:t>
            </a:r>
          </a:p>
          <a:p>
            <a:r>
              <a:rPr lang="en-US" sz="1400" dirty="0"/>
              <a:t>Cost of assembling all the parts: 10.4167</a:t>
            </a:r>
          </a:p>
          <a:p>
            <a:endParaRPr lang="en-US" sz="1400" dirty="0"/>
          </a:p>
          <a:p>
            <a:r>
              <a:rPr lang="en-US" sz="1400" dirty="0"/>
              <a:t>Total cost of the system: 252010.4167</a:t>
            </a:r>
          </a:p>
        </p:txBody>
      </p:sp>
      <p:pic>
        <p:nvPicPr>
          <p:cNvPr id="22" name="Imagen 21">
            <a:extLst>
              <a:ext uri="{FF2B5EF4-FFF2-40B4-BE49-F238E27FC236}">
                <a16:creationId xmlns:a16="http://schemas.microsoft.com/office/drawing/2014/main" id="{257993C1-C440-417A-89A3-0A3FFB9AED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9882" y="2475193"/>
            <a:ext cx="1949439" cy="1949439"/>
          </a:xfrm>
          <a:prstGeom prst="rect">
            <a:avLst/>
          </a:prstGeom>
        </p:spPr>
      </p:pic>
      <p:pic>
        <p:nvPicPr>
          <p:cNvPr id="23" name="Imagen 22">
            <a:extLst>
              <a:ext uri="{FF2B5EF4-FFF2-40B4-BE49-F238E27FC236}">
                <a16:creationId xmlns:a16="http://schemas.microsoft.com/office/drawing/2014/main" id="{488FE3FF-5F9B-44C1-BF87-DB0347B405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912" y="2715843"/>
            <a:ext cx="1578874" cy="1788987"/>
          </a:xfrm>
          <a:prstGeom prst="rect">
            <a:avLst/>
          </a:prstGeom>
        </p:spPr>
      </p:pic>
      <p:sp>
        <p:nvSpPr>
          <p:cNvPr id="27" name="Titel 7">
            <a:extLst>
              <a:ext uri="{FF2B5EF4-FFF2-40B4-BE49-F238E27FC236}">
                <a16:creationId xmlns:a16="http://schemas.microsoft.com/office/drawing/2014/main" id="{96B66A95-A95B-469E-8C4F-4AD619BB8866}"/>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BOM and benchmarking</a:t>
            </a:r>
          </a:p>
        </p:txBody>
      </p:sp>
    </p:spTree>
    <p:extLst>
      <p:ext uri="{BB962C8B-B14F-4D97-AF65-F5344CB8AC3E}">
        <p14:creationId xmlns:p14="http://schemas.microsoft.com/office/powerpoint/2010/main" val="1182479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2231893" cy="707886"/>
          </a:xfrm>
          <a:prstGeom prst="rect">
            <a:avLst/>
          </a:prstGeom>
          <a:noFill/>
        </p:spPr>
        <p:txBody>
          <a:bodyPr wrap="none" rtlCol="0">
            <a:spAutoFit/>
          </a:bodyPr>
          <a:lstStyle/>
          <a:p>
            <a:r>
              <a:rPr lang="es-ES" sz="4000" b="1" dirty="0">
                <a:solidFill>
                  <a:schemeClr val="bg1"/>
                </a:solidFill>
              </a:rPr>
              <a:t>Use cases</a:t>
            </a:r>
          </a:p>
        </p:txBody>
      </p:sp>
      <p:sp>
        <p:nvSpPr>
          <p:cNvPr id="17" name="CuadroTexto 16">
            <a:extLst>
              <a:ext uri="{FF2B5EF4-FFF2-40B4-BE49-F238E27FC236}">
                <a16:creationId xmlns:a16="http://schemas.microsoft.com/office/drawing/2014/main" id="{9617AC0B-3402-4560-A2C8-9870A13C6A2C}"/>
              </a:ext>
            </a:extLst>
          </p:cNvPr>
          <p:cNvSpPr txBox="1"/>
          <p:nvPr/>
        </p:nvSpPr>
        <p:spPr>
          <a:xfrm>
            <a:off x="398235" y="1607604"/>
            <a:ext cx="11563610" cy="1077218"/>
          </a:xfrm>
          <a:prstGeom prst="rect">
            <a:avLst/>
          </a:prstGeom>
          <a:solidFill>
            <a:srgbClr val="00B0F0"/>
          </a:solidFill>
          <a:ln>
            <a:no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prstClr val="white"/>
                </a:solidFill>
                <a:effectLst/>
                <a:uLnTx/>
                <a:uFillTx/>
                <a:cs typeface="Arial" pitchFamily="34" charset="0"/>
              </a:rPr>
              <a:t>Concept:</a:t>
            </a:r>
          </a:p>
          <a:p>
            <a:pPr lvl="0" fontAlgn="base">
              <a:spcBef>
                <a:spcPct val="0"/>
              </a:spcBef>
              <a:spcAft>
                <a:spcPct val="0"/>
              </a:spcAft>
              <a:defRPr/>
            </a:pPr>
            <a:r>
              <a:rPr lang="en-US" sz="1600" kern="0" dirty="0">
                <a:solidFill>
                  <a:prstClr val="white"/>
                </a:solidFill>
                <a:cs typeface="Arial" pitchFamily="34" charset="0"/>
              </a:rPr>
              <a:t>The main objective of the </a:t>
            </a:r>
            <a:r>
              <a:rPr lang="en-US" sz="1600" i="1" kern="0" dirty="0">
                <a:solidFill>
                  <a:prstClr val="white"/>
                </a:solidFill>
                <a:cs typeface="Arial" pitchFamily="34" charset="0"/>
              </a:rPr>
              <a:t>Supplier and manufacturing optimization </a:t>
            </a:r>
            <a:r>
              <a:rPr lang="en-US" sz="1600" kern="0" dirty="0">
                <a:solidFill>
                  <a:prstClr val="white"/>
                </a:solidFill>
                <a:cs typeface="Arial" pitchFamily="34" charset="0"/>
              </a:rPr>
              <a:t>use case is to calculate the best option, which minimizes the system cost, starting from user introduced requirements for the system and from databases with different suppliers, manufacturing processes and materials.  The user includes equipment and specs and the platform calculates the best option amongst all the providers.</a:t>
            </a:r>
          </a:p>
        </p:txBody>
      </p:sp>
      <p:sp>
        <p:nvSpPr>
          <p:cNvPr id="18" name="CuadroTexto 17">
            <a:extLst>
              <a:ext uri="{FF2B5EF4-FFF2-40B4-BE49-F238E27FC236}">
                <a16:creationId xmlns:a16="http://schemas.microsoft.com/office/drawing/2014/main" id="{725526FF-6536-42EF-80D2-89AEC142B9B1}"/>
              </a:ext>
            </a:extLst>
          </p:cNvPr>
          <p:cNvSpPr txBox="1"/>
          <p:nvPr/>
        </p:nvSpPr>
        <p:spPr>
          <a:xfrm>
            <a:off x="398235" y="4528917"/>
            <a:ext cx="5697765" cy="1600438"/>
          </a:xfrm>
          <a:prstGeom prst="rect">
            <a:avLst/>
          </a:prstGeom>
          <a:solidFill>
            <a:srgbClr val="A5C249"/>
          </a:solidFill>
        </p:spPr>
        <p:txBody>
          <a:bodyPr wrap="square" rtlCol="0">
            <a:spAutoFit/>
          </a:bodyPr>
          <a:lstStyle/>
          <a:p>
            <a:pPr lvl="0" fontAlgn="base">
              <a:spcBef>
                <a:spcPct val="0"/>
              </a:spcBef>
              <a:spcAft>
                <a:spcPct val="0"/>
              </a:spcAft>
              <a:defRPr/>
            </a:pPr>
            <a:r>
              <a:rPr lang="en-US" sz="1400" b="1" kern="0" dirty="0">
                <a:solidFill>
                  <a:prstClr val="white"/>
                </a:solidFill>
                <a:cs typeface="Arial" pitchFamily="34" charset="0"/>
              </a:rPr>
              <a:t>Main features</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n-US" sz="1400" kern="0" dirty="0">
                <a:solidFill>
                  <a:prstClr val="white"/>
                </a:solidFill>
                <a:cs typeface="Arial" pitchFamily="34" charset="0"/>
              </a:rPr>
              <a:t>Provide a user friendly interface to introduce components and specs with quality tolerance.</a:t>
            </a:r>
          </a:p>
          <a:p>
            <a:pPr marL="285750" lvl="0" indent="-285750" fontAlgn="base">
              <a:spcBef>
                <a:spcPct val="0"/>
              </a:spcBef>
              <a:spcAft>
                <a:spcPct val="0"/>
              </a:spcAft>
              <a:buFontTx/>
              <a:buChar char="-"/>
              <a:defRPr/>
            </a:pPr>
            <a:r>
              <a:rPr lang="en-US" sz="1400" kern="0" dirty="0">
                <a:solidFill>
                  <a:prstClr val="white"/>
                </a:solidFill>
                <a:cs typeface="Arial" pitchFamily="34" charset="0"/>
              </a:rPr>
              <a:t>Search in data bases components and providers to cover specs.</a:t>
            </a:r>
          </a:p>
          <a:p>
            <a:pPr marL="285750" lvl="0" indent="-285750" fontAlgn="base">
              <a:spcBef>
                <a:spcPct val="0"/>
              </a:spcBef>
              <a:spcAft>
                <a:spcPct val="0"/>
              </a:spcAft>
              <a:buFontTx/>
              <a:buChar char="-"/>
              <a:defRPr/>
            </a:pPr>
            <a:r>
              <a:rPr lang="en-US" sz="1400" kern="0" dirty="0">
                <a:solidFill>
                  <a:prstClr val="white"/>
                </a:solidFill>
                <a:cs typeface="Arial" pitchFamily="34" charset="0"/>
              </a:rPr>
              <a:t>Calculate the supply chain and manufacturing costs of all the options.</a:t>
            </a:r>
          </a:p>
          <a:p>
            <a:pPr marL="285750" lvl="0" indent="-285750" fontAlgn="base">
              <a:spcBef>
                <a:spcPct val="0"/>
              </a:spcBef>
              <a:spcAft>
                <a:spcPct val="0"/>
              </a:spcAft>
              <a:buFontTx/>
              <a:buChar char="-"/>
              <a:defRPr/>
            </a:pPr>
            <a:r>
              <a:rPr lang="en-US" sz="1400" kern="0" dirty="0">
                <a:solidFill>
                  <a:prstClr val="white"/>
                </a:solidFill>
                <a:cs typeface="Arial" pitchFamily="34" charset="0"/>
              </a:rPr>
              <a:t>Provide the best option that minimize costs.</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Provide</a:t>
            </a:r>
            <a:r>
              <a:rPr lang="es-ES" sz="1400" kern="0" dirty="0">
                <a:solidFill>
                  <a:prstClr val="white"/>
                </a:solidFill>
                <a:cs typeface="Arial" pitchFamily="34" charset="0"/>
              </a:rPr>
              <a:t> </a:t>
            </a:r>
            <a:r>
              <a:rPr lang="es-ES" sz="1400" kern="0" dirty="0" err="1">
                <a:solidFill>
                  <a:prstClr val="white"/>
                </a:solidFill>
                <a:cs typeface="Arial" pitchFamily="34" charset="0"/>
              </a:rPr>
              <a:t>an</a:t>
            </a:r>
            <a:r>
              <a:rPr lang="es-ES" sz="1400" kern="0" dirty="0">
                <a:solidFill>
                  <a:prstClr val="white"/>
                </a:solidFill>
                <a:cs typeface="Arial" pitchFamily="34" charset="0"/>
              </a:rPr>
              <a:t> </a:t>
            </a:r>
            <a:r>
              <a:rPr lang="es-ES" sz="1400" kern="0" dirty="0" err="1">
                <a:solidFill>
                  <a:prstClr val="white"/>
                </a:solidFill>
                <a:cs typeface="Arial" pitchFamily="34" charset="0"/>
              </a:rPr>
              <a:t>itemized</a:t>
            </a:r>
            <a:r>
              <a:rPr lang="es-ES" sz="1400" kern="0" dirty="0">
                <a:solidFill>
                  <a:prstClr val="white"/>
                </a:solidFill>
                <a:cs typeface="Arial" pitchFamily="34" charset="0"/>
              </a:rPr>
              <a:t> BOM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 per </a:t>
            </a:r>
            <a:r>
              <a:rPr lang="es-ES" sz="1400" kern="0" dirty="0" err="1">
                <a:solidFill>
                  <a:prstClr val="white"/>
                </a:solidFill>
                <a:cs typeface="Arial" pitchFamily="34" charset="0"/>
              </a:rPr>
              <a:t>part</a:t>
            </a:r>
            <a:r>
              <a:rPr lang="es-ES" sz="1400" kern="0" dirty="0">
                <a:solidFill>
                  <a:prstClr val="white"/>
                </a:solidFill>
                <a:cs typeface="Arial" pitchFamily="34" charset="0"/>
              </a:rPr>
              <a:t>.</a:t>
            </a:r>
            <a:endParaRPr lang="en-US" sz="1400" kern="0" dirty="0">
              <a:solidFill>
                <a:prstClr val="white"/>
              </a:solidFill>
              <a:cs typeface="Arial" pitchFamily="34" charset="0"/>
            </a:endParaRPr>
          </a:p>
        </p:txBody>
      </p:sp>
      <p:sp>
        <p:nvSpPr>
          <p:cNvPr id="19" name="Rectángulo 18">
            <a:extLst>
              <a:ext uri="{FF2B5EF4-FFF2-40B4-BE49-F238E27FC236}">
                <a16:creationId xmlns:a16="http://schemas.microsoft.com/office/drawing/2014/main" id="{8FE30D7F-93EF-4F8D-8C48-93D77AAFC613}"/>
              </a:ext>
            </a:extLst>
          </p:cNvPr>
          <p:cNvSpPr/>
          <p:nvPr/>
        </p:nvSpPr>
        <p:spPr>
          <a:xfrm>
            <a:off x="6242400" y="4546563"/>
            <a:ext cx="5654351" cy="1582792"/>
          </a:xfrm>
          <a:prstGeom prst="rect">
            <a:avLst/>
          </a:prstGeom>
          <a:solidFill>
            <a:sysClr val="window" lastClr="FFFFFF">
              <a:lumMod val="65000"/>
            </a:sysClr>
          </a:solidFill>
          <a:ln w="25400" cap="flat" cmpd="sng" algn="ctr">
            <a:solidFill>
              <a:sysClr val="window" lastClr="FFFFFF">
                <a:lumMod val="65000"/>
              </a:sysClr>
            </a:solidFill>
            <a:prstDash val="solid"/>
          </a:ln>
          <a:effectLst/>
        </p:spPr>
        <p:txBody>
          <a:bodyPr rtlCol="0" anchor="t" anchorCtr="0"/>
          <a:lstStyle/>
          <a:p>
            <a:pPr lvl="0" fontAlgn="base">
              <a:spcBef>
                <a:spcPct val="0"/>
              </a:spcBef>
              <a:spcAft>
                <a:spcPct val="0"/>
              </a:spcAft>
              <a:defRPr/>
            </a:pPr>
            <a:r>
              <a:rPr lang="en-US" sz="1400" b="1" kern="0" dirty="0">
                <a:solidFill>
                  <a:prstClr val="white"/>
                </a:solidFill>
                <a:cs typeface="Arial" pitchFamily="34" charset="0"/>
              </a:rPr>
              <a:t>Examples</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Selection</a:t>
            </a:r>
            <a:r>
              <a:rPr lang="es-ES" sz="1400" kern="0" dirty="0">
                <a:solidFill>
                  <a:prstClr val="white"/>
                </a:solidFill>
                <a:cs typeface="Arial" pitchFamily="34" charset="0"/>
              </a:rPr>
              <a:t>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humidifiers</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specs</a:t>
            </a:r>
            <a:r>
              <a:rPr lang="es-ES" sz="1400" kern="0" dirty="0">
                <a:solidFill>
                  <a:prstClr val="white"/>
                </a:solidFill>
                <a:cs typeface="Arial" pitchFamily="34" charset="0"/>
              </a:rPr>
              <a:t> </a:t>
            </a:r>
            <a:r>
              <a:rPr lang="es-ES" sz="1400" kern="0" dirty="0" err="1">
                <a:solidFill>
                  <a:prstClr val="white"/>
                </a:solidFill>
                <a:cs typeface="Arial" pitchFamily="34" charset="0"/>
              </a:rPr>
              <a:t>considering</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optimal</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Selection</a:t>
            </a:r>
            <a:r>
              <a:rPr lang="es-ES" sz="1400" kern="0" dirty="0">
                <a:solidFill>
                  <a:prstClr val="white"/>
                </a:solidFill>
                <a:cs typeface="Arial" pitchFamily="34" charset="0"/>
              </a:rPr>
              <a:t>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valves</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specs</a:t>
            </a:r>
            <a:r>
              <a:rPr lang="es-ES" sz="1400" kern="0" dirty="0">
                <a:solidFill>
                  <a:prstClr val="white"/>
                </a:solidFill>
                <a:cs typeface="Arial" pitchFamily="34" charset="0"/>
              </a:rPr>
              <a:t> </a:t>
            </a:r>
            <a:r>
              <a:rPr lang="es-ES" sz="1400" kern="0" dirty="0" err="1">
                <a:solidFill>
                  <a:prstClr val="white"/>
                </a:solidFill>
                <a:cs typeface="Arial" pitchFamily="34" charset="0"/>
              </a:rPr>
              <a:t>considering</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optimal</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Selection</a:t>
            </a:r>
            <a:r>
              <a:rPr lang="es-ES" sz="1400" kern="0" dirty="0">
                <a:solidFill>
                  <a:prstClr val="white"/>
                </a:solidFill>
                <a:cs typeface="Arial" pitchFamily="34" charset="0"/>
              </a:rPr>
              <a:t>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sensors</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specs</a:t>
            </a:r>
            <a:r>
              <a:rPr lang="es-ES" sz="1400" kern="0" dirty="0">
                <a:solidFill>
                  <a:prstClr val="white"/>
                </a:solidFill>
                <a:cs typeface="Arial" pitchFamily="34" charset="0"/>
              </a:rPr>
              <a:t> </a:t>
            </a:r>
            <a:r>
              <a:rPr lang="es-ES" sz="1400" kern="0" dirty="0" err="1">
                <a:solidFill>
                  <a:prstClr val="white"/>
                </a:solidFill>
                <a:cs typeface="Arial" pitchFamily="34" charset="0"/>
              </a:rPr>
              <a:t>considering</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optimal</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a:t>
            </a:r>
            <a:endParaRPr lang="en-US" kern="0" dirty="0">
              <a:solidFill>
                <a:prstClr val="white"/>
              </a:solidFill>
            </a:endParaRPr>
          </a:p>
        </p:txBody>
      </p:sp>
      <p:sp>
        <p:nvSpPr>
          <p:cNvPr id="27" name="Titel 7">
            <a:extLst>
              <a:ext uri="{FF2B5EF4-FFF2-40B4-BE49-F238E27FC236}">
                <a16:creationId xmlns:a16="http://schemas.microsoft.com/office/drawing/2014/main" id="{96B66A95-A95B-469E-8C4F-4AD619BB8866}"/>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a:t>Supplier and manufacturing optimization</a:t>
            </a:r>
            <a:endParaRPr lang="en-GB" sz="3200" b="1" dirty="0"/>
          </a:p>
        </p:txBody>
      </p:sp>
      <p:pic>
        <p:nvPicPr>
          <p:cNvPr id="20" name="Imagen 19">
            <a:extLst>
              <a:ext uri="{FF2B5EF4-FFF2-40B4-BE49-F238E27FC236}">
                <a16:creationId xmlns:a16="http://schemas.microsoft.com/office/drawing/2014/main" id="{89403A35-B577-4C6D-B5D7-A17400463D1C}"/>
              </a:ext>
            </a:extLst>
          </p:cNvPr>
          <p:cNvPicPr>
            <a:picLocks noChangeAspect="1"/>
          </p:cNvPicPr>
          <p:nvPr/>
        </p:nvPicPr>
        <p:blipFill rotWithShape="1">
          <a:blip r:embed="rId4"/>
          <a:srcRect b="48449"/>
          <a:stretch/>
        </p:blipFill>
        <p:spPr>
          <a:xfrm>
            <a:off x="4348389" y="2749547"/>
            <a:ext cx="4071108" cy="1677824"/>
          </a:xfrm>
          <a:prstGeom prst="rect">
            <a:avLst/>
          </a:prstGeom>
        </p:spPr>
      </p:pic>
      <p:pic>
        <p:nvPicPr>
          <p:cNvPr id="21" name="Imagen 20">
            <a:extLst>
              <a:ext uri="{FF2B5EF4-FFF2-40B4-BE49-F238E27FC236}">
                <a16:creationId xmlns:a16="http://schemas.microsoft.com/office/drawing/2014/main" id="{A55524EC-778F-453C-BCAF-E9B021CE06DD}"/>
              </a:ext>
            </a:extLst>
          </p:cNvPr>
          <p:cNvPicPr>
            <a:picLocks noChangeAspect="1"/>
          </p:cNvPicPr>
          <p:nvPr/>
        </p:nvPicPr>
        <p:blipFill rotWithShape="1">
          <a:blip r:embed="rId4"/>
          <a:srcRect t="53958" r="25688"/>
          <a:stretch/>
        </p:blipFill>
        <p:spPr>
          <a:xfrm>
            <a:off x="8572466" y="2755405"/>
            <a:ext cx="3029005" cy="1500359"/>
          </a:xfrm>
          <a:prstGeom prst="rect">
            <a:avLst/>
          </a:prstGeom>
        </p:spPr>
      </p:pic>
      <p:pic>
        <p:nvPicPr>
          <p:cNvPr id="22" name="Imagen 21">
            <a:extLst>
              <a:ext uri="{FF2B5EF4-FFF2-40B4-BE49-F238E27FC236}">
                <a16:creationId xmlns:a16="http://schemas.microsoft.com/office/drawing/2014/main" id="{AA6EA38A-74C2-4B3B-9E17-AB6C3FFDB2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8608" y="3088730"/>
            <a:ext cx="1252944" cy="835296"/>
          </a:xfrm>
          <a:prstGeom prst="rect">
            <a:avLst/>
          </a:prstGeom>
          <a:ln>
            <a:noFill/>
          </a:ln>
          <a:effectLst>
            <a:softEdge rad="112500"/>
          </a:effectLst>
        </p:spPr>
      </p:pic>
      <p:pic>
        <p:nvPicPr>
          <p:cNvPr id="23" name="Imagen 22">
            <a:extLst>
              <a:ext uri="{FF2B5EF4-FFF2-40B4-BE49-F238E27FC236}">
                <a16:creationId xmlns:a16="http://schemas.microsoft.com/office/drawing/2014/main" id="{B007F73C-1197-457E-A8C5-3F95FBBC4C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32928" y="2891659"/>
            <a:ext cx="810571" cy="537003"/>
          </a:xfrm>
          <a:prstGeom prst="rect">
            <a:avLst/>
          </a:prstGeom>
          <a:ln>
            <a:noFill/>
          </a:ln>
          <a:effectLst>
            <a:softEdge rad="112500"/>
          </a:effectLst>
        </p:spPr>
      </p:pic>
      <p:pic>
        <p:nvPicPr>
          <p:cNvPr id="28" name="Imagen 27">
            <a:extLst>
              <a:ext uri="{FF2B5EF4-FFF2-40B4-BE49-F238E27FC236}">
                <a16:creationId xmlns:a16="http://schemas.microsoft.com/office/drawing/2014/main" id="{E0114A83-7EA9-49F9-96E4-8B003EC3C3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27942" y="3703709"/>
            <a:ext cx="1031113" cy="773335"/>
          </a:xfrm>
          <a:prstGeom prst="rect">
            <a:avLst/>
          </a:prstGeom>
          <a:ln>
            <a:noFill/>
          </a:ln>
          <a:effectLst>
            <a:softEdge rad="112500"/>
          </a:effectLst>
        </p:spPr>
      </p:pic>
      <p:pic>
        <p:nvPicPr>
          <p:cNvPr id="29" name="Imagen 28">
            <a:extLst>
              <a:ext uri="{FF2B5EF4-FFF2-40B4-BE49-F238E27FC236}">
                <a16:creationId xmlns:a16="http://schemas.microsoft.com/office/drawing/2014/main" id="{7261E968-7D9E-4203-A5FE-4E1EECFD5CF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45328" y="2755405"/>
            <a:ext cx="1061751" cy="1066193"/>
          </a:xfrm>
          <a:prstGeom prst="rect">
            <a:avLst/>
          </a:prstGeom>
        </p:spPr>
      </p:pic>
    </p:spTree>
    <p:extLst>
      <p:ext uri="{BB962C8B-B14F-4D97-AF65-F5344CB8AC3E}">
        <p14:creationId xmlns:p14="http://schemas.microsoft.com/office/powerpoint/2010/main" val="2699076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2231893" cy="707886"/>
          </a:xfrm>
          <a:prstGeom prst="rect">
            <a:avLst/>
          </a:prstGeom>
          <a:noFill/>
        </p:spPr>
        <p:txBody>
          <a:bodyPr wrap="none" rtlCol="0">
            <a:spAutoFit/>
          </a:bodyPr>
          <a:lstStyle/>
          <a:p>
            <a:r>
              <a:rPr lang="es-ES" sz="4000" b="1" dirty="0">
                <a:solidFill>
                  <a:schemeClr val="bg1"/>
                </a:solidFill>
              </a:rPr>
              <a:t>Use cases</a:t>
            </a:r>
          </a:p>
        </p:txBody>
      </p:sp>
      <p:sp>
        <p:nvSpPr>
          <p:cNvPr id="17" name="CuadroTexto 16">
            <a:extLst>
              <a:ext uri="{FF2B5EF4-FFF2-40B4-BE49-F238E27FC236}">
                <a16:creationId xmlns:a16="http://schemas.microsoft.com/office/drawing/2014/main" id="{9617AC0B-3402-4560-A2C8-9870A13C6A2C}"/>
              </a:ext>
            </a:extLst>
          </p:cNvPr>
          <p:cNvSpPr txBox="1"/>
          <p:nvPr/>
        </p:nvSpPr>
        <p:spPr>
          <a:xfrm>
            <a:off x="398235" y="1607604"/>
            <a:ext cx="11563610" cy="1077218"/>
          </a:xfrm>
          <a:prstGeom prst="rect">
            <a:avLst/>
          </a:prstGeom>
          <a:solidFill>
            <a:srgbClr val="00B0F0"/>
          </a:solidFill>
          <a:ln>
            <a:no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prstClr val="white"/>
                </a:solidFill>
                <a:effectLst/>
                <a:uLnTx/>
                <a:uFillTx/>
                <a:cs typeface="Arial" pitchFamily="34" charset="0"/>
              </a:rPr>
              <a:t>Concept:</a:t>
            </a:r>
          </a:p>
          <a:p>
            <a:pPr lvl="0" fontAlgn="base">
              <a:spcBef>
                <a:spcPct val="0"/>
              </a:spcBef>
              <a:spcAft>
                <a:spcPct val="0"/>
              </a:spcAft>
              <a:defRPr/>
            </a:pPr>
            <a:r>
              <a:rPr lang="en-US" sz="1600" kern="0" dirty="0">
                <a:solidFill>
                  <a:prstClr val="white"/>
                </a:solidFill>
                <a:cs typeface="Arial" pitchFamily="34" charset="0"/>
              </a:rPr>
              <a:t>The main objective of the </a:t>
            </a:r>
            <a:r>
              <a:rPr lang="en-US" sz="1600" i="1" kern="0" dirty="0">
                <a:solidFill>
                  <a:prstClr val="white"/>
                </a:solidFill>
                <a:cs typeface="Arial" pitchFamily="34" charset="0"/>
              </a:rPr>
              <a:t>Performance analysis and impact </a:t>
            </a:r>
            <a:r>
              <a:rPr lang="en-US" sz="1600" kern="0" dirty="0">
                <a:solidFill>
                  <a:prstClr val="white"/>
                </a:solidFill>
                <a:cs typeface="Arial" pitchFamily="34" charset="0"/>
              </a:rPr>
              <a:t>use case is to calculate the impact on the performance of the system of different components from a provider portfolio. The user selects the components of the fuel cell system from provider portfolio and the platform run performance simulations to calculate the impact on performance.</a:t>
            </a:r>
          </a:p>
        </p:txBody>
      </p:sp>
      <p:sp>
        <p:nvSpPr>
          <p:cNvPr id="18" name="CuadroTexto 17">
            <a:extLst>
              <a:ext uri="{FF2B5EF4-FFF2-40B4-BE49-F238E27FC236}">
                <a16:creationId xmlns:a16="http://schemas.microsoft.com/office/drawing/2014/main" id="{725526FF-6536-42EF-80D2-89AEC142B9B1}"/>
              </a:ext>
            </a:extLst>
          </p:cNvPr>
          <p:cNvSpPr txBox="1"/>
          <p:nvPr/>
        </p:nvSpPr>
        <p:spPr>
          <a:xfrm>
            <a:off x="398235" y="4357463"/>
            <a:ext cx="5697765" cy="2031325"/>
          </a:xfrm>
          <a:prstGeom prst="rect">
            <a:avLst/>
          </a:prstGeom>
          <a:solidFill>
            <a:srgbClr val="A5C249"/>
          </a:solidFill>
        </p:spPr>
        <p:txBody>
          <a:bodyPr wrap="square" rtlCol="0">
            <a:spAutoFit/>
          </a:bodyPr>
          <a:lstStyle/>
          <a:p>
            <a:pPr lvl="0" fontAlgn="base">
              <a:spcBef>
                <a:spcPct val="0"/>
              </a:spcBef>
              <a:spcAft>
                <a:spcPct val="0"/>
              </a:spcAft>
              <a:defRPr/>
            </a:pPr>
            <a:r>
              <a:rPr lang="en-US" sz="1400" b="1" kern="0" dirty="0">
                <a:solidFill>
                  <a:prstClr val="white"/>
                </a:solidFill>
                <a:cs typeface="Arial" pitchFamily="34" charset="0"/>
              </a:rPr>
              <a:t>Main features</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n-US" sz="1400" kern="0" dirty="0">
                <a:solidFill>
                  <a:prstClr val="white"/>
                </a:solidFill>
                <a:cs typeface="Arial" pitchFamily="34" charset="0"/>
              </a:rPr>
              <a:t>Provide a user-friendly interface to select components from provider </a:t>
            </a:r>
            <a:r>
              <a:rPr lang="en-US" sz="1400" kern="0" dirty="0" err="1">
                <a:solidFill>
                  <a:prstClr val="white"/>
                </a:solidFill>
                <a:cs typeface="Arial" pitchFamily="34" charset="0"/>
              </a:rPr>
              <a:t>porfolio</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Customize</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fuel </a:t>
            </a:r>
            <a:r>
              <a:rPr lang="es-ES" sz="1400" kern="0" dirty="0" err="1">
                <a:solidFill>
                  <a:prstClr val="white"/>
                </a:solidFill>
                <a:cs typeface="Arial" pitchFamily="34" charset="0"/>
              </a:rPr>
              <a:t>cell</a:t>
            </a:r>
            <a:r>
              <a:rPr lang="es-ES" sz="1400" kern="0" dirty="0">
                <a:solidFill>
                  <a:prstClr val="white"/>
                </a:solidFill>
                <a:cs typeface="Arial" pitchFamily="34" charset="0"/>
              </a:rPr>
              <a:t> </a:t>
            </a:r>
            <a:r>
              <a:rPr lang="es-ES" sz="1400" kern="0" dirty="0" err="1">
                <a:solidFill>
                  <a:prstClr val="white"/>
                </a:solidFill>
                <a:cs typeface="Arial" pitchFamily="34" charset="0"/>
              </a:rPr>
              <a:t>system</a:t>
            </a:r>
            <a:r>
              <a:rPr lang="es-ES" sz="1400" kern="0" dirty="0">
                <a:solidFill>
                  <a:prstClr val="white"/>
                </a:solidFill>
                <a:cs typeface="Arial" pitchFamily="34" charset="0"/>
              </a:rPr>
              <a:t> </a:t>
            </a:r>
            <a:r>
              <a:rPr lang="es-ES" sz="1400" kern="0" dirty="0" err="1">
                <a:solidFill>
                  <a:prstClr val="white"/>
                </a:solidFill>
                <a:cs typeface="Arial" pitchFamily="34" charset="0"/>
              </a:rPr>
              <a:t>model</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data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each</a:t>
            </a:r>
            <a:r>
              <a:rPr lang="es-ES" sz="1400" kern="0" dirty="0">
                <a:solidFill>
                  <a:prstClr val="white"/>
                </a:solidFill>
                <a:cs typeface="Arial" pitchFamily="34" charset="0"/>
              </a:rPr>
              <a:t> </a:t>
            </a:r>
            <a:r>
              <a:rPr lang="es-ES" sz="1400" kern="0" dirty="0" err="1">
                <a:solidFill>
                  <a:prstClr val="white"/>
                </a:solidFill>
                <a:cs typeface="Arial" pitchFamily="34" charset="0"/>
              </a:rPr>
              <a:t>component</a:t>
            </a:r>
            <a:r>
              <a:rPr lang="es-ES" sz="1400" kern="0" dirty="0">
                <a:solidFill>
                  <a:prstClr val="white"/>
                </a:solidFill>
                <a:cs typeface="Arial" pitchFamily="34" charset="0"/>
              </a:rPr>
              <a:t>.</a:t>
            </a:r>
            <a:endParaRPr lang="en-US" sz="1400" kern="0" dirty="0">
              <a:solidFill>
                <a:prstClr val="white"/>
              </a:solidFill>
              <a:cs typeface="Arial" pitchFamily="34" charset="0"/>
            </a:endParaRPr>
          </a:p>
          <a:p>
            <a:pPr marL="285750" lvl="0" indent="-285750" fontAlgn="base">
              <a:spcBef>
                <a:spcPct val="0"/>
              </a:spcBef>
              <a:spcAft>
                <a:spcPct val="0"/>
              </a:spcAft>
              <a:buFontTx/>
              <a:buChar char="-"/>
              <a:defRPr/>
            </a:pPr>
            <a:r>
              <a:rPr lang="es-ES" sz="1400" kern="0" dirty="0">
                <a:solidFill>
                  <a:prstClr val="white"/>
                </a:solidFill>
                <a:cs typeface="Arial" pitchFamily="34" charset="0"/>
              </a:rPr>
              <a:t>Run performance </a:t>
            </a:r>
            <a:r>
              <a:rPr lang="es-ES" sz="1400" kern="0" dirty="0" err="1">
                <a:solidFill>
                  <a:prstClr val="white"/>
                </a:solidFill>
                <a:cs typeface="Arial" pitchFamily="34" charset="0"/>
              </a:rPr>
              <a:t>simulations</a:t>
            </a:r>
            <a:r>
              <a:rPr lang="es-E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Calculate</a:t>
            </a:r>
            <a:r>
              <a:rPr lang="es-ES" sz="1400" kern="0" dirty="0">
                <a:solidFill>
                  <a:prstClr val="white"/>
                </a:solidFill>
                <a:cs typeface="Arial" pitchFamily="34" charset="0"/>
              </a:rPr>
              <a:t> and </a:t>
            </a:r>
            <a:r>
              <a:rPr lang="es-ES" sz="1400" kern="0" dirty="0" err="1">
                <a:solidFill>
                  <a:prstClr val="white"/>
                </a:solidFill>
                <a:cs typeface="Arial" pitchFamily="34" charset="0"/>
              </a:rPr>
              <a:t>analyze</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KPIs</a:t>
            </a:r>
            <a:r>
              <a:rPr lang="es-ES" sz="1400" kern="0" dirty="0">
                <a:solidFill>
                  <a:prstClr val="white"/>
                </a:solidFill>
                <a:cs typeface="Arial" pitchFamily="34" charset="0"/>
              </a:rPr>
              <a:t>.</a:t>
            </a:r>
          </a:p>
          <a:p>
            <a:pPr marL="285750" indent="-285750" fontAlgn="base">
              <a:spcBef>
                <a:spcPct val="0"/>
              </a:spcBef>
              <a:spcAft>
                <a:spcPct val="0"/>
              </a:spcAft>
              <a:buFontTx/>
              <a:buChar char="-"/>
              <a:defRPr/>
            </a:pPr>
            <a:r>
              <a:rPr lang="en-US" sz="1400" kern="0" dirty="0">
                <a:solidFill>
                  <a:prstClr val="white"/>
                </a:solidFill>
                <a:cs typeface="Arial" pitchFamily="34" charset="0"/>
              </a:rPr>
              <a:t>Calculate the whole costs according to the different parameters and with the models of the supply chain and manufacturing costs.</a:t>
            </a:r>
          </a:p>
          <a:p>
            <a:pPr marL="285750" lvl="0" indent="-285750" fontAlgn="base">
              <a:spcBef>
                <a:spcPct val="0"/>
              </a:spcBef>
              <a:spcAft>
                <a:spcPct val="0"/>
              </a:spcAft>
              <a:buFontTx/>
              <a:buChar char="-"/>
              <a:defRPr/>
            </a:pPr>
            <a:r>
              <a:rPr lang="es-ES" sz="1400" kern="0" dirty="0">
                <a:solidFill>
                  <a:prstClr val="white"/>
                </a:solidFill>
                <a:cs typeface="Arial" pitchFamily="34" charset="0"/>
              </a:rPr>
              <a:t>Compare performance and </a:t>
            </a:r>
            <a:r>
              <a:rPr lang="es-ES" sz="1400" kern="0" dirty="0" err="1">
                <a:solidFill>
                  <a:prstClr val="white"/>
                </a:solidFill>
                <a:cs typeface="Arial" pitchFamily="34" charset="0"/>
              </a:rPr>
              <a:t>costs</a:t>
            </a:r>
            <a:r>
              <a:rPr lang="es-ES" sz="1400" kern="0" dirty="0">
                <a:solidFill>
                  <a:prstClr val="white"/>
                </a:solidFill>
                <a:cs typeface="Arial" pitchFamily="34" charset="0"/>
              </a:rPr>
              <a:t>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different</a:t>
            </a:r>
            <a:r>
              <a:rPr lang="es-ES" sz="1400" kern="0" dirty="0">
                <a:solidFill>
                  <a:prstClr val="white"/>
                </a:solidFill>
                <a:cs typeface="Arial" pitchFamily="34" charset="0"/>
              </a:rPr>
              <a:t> </a:t>
            </a:r>
            <a:r>
              <a:rPr lang="es-ES" sz="1400" kern="0" dirty="0" err="1">
                <a:solidFill>
                  <a:prstClr val="white"/>
                </a:solidFill>
                <a:cs typeface="Arial" pitchFamily="34" charset="0"/>
              </a:rPr>
              <a:t>options</a:t>
            </a:r>
            <a:r>
              <a:rPr lang="es-ES" sz="1400" kern="0" dirty="0">
                <a:solidFill>
                  <a:prstClr val="white"/>
                </a:solidFill>
                <a:cs typeface="Arial" pitchFamily="34" charset="0"/>
              </a:rPr>
              <a:t>.</a:t>
            </a:r>
            <a:endParaRPr lang="en-US" sz="1400" kern="0" dirty="0">
              <a:solidFill>
                <a:prstClr val="white"/>
              </a:solidFill>
              <a:cs typeface="Arial" pitchFamily="34" charset="0"/>
            </a:endParaRPr>
          </a:p>
        </p:txBody>
      </p:sp>
      <p:sp>
        <p:nvSpPr>
          <p:cNvPr id="19" name="Rectángulo 18">
            <a:extLst>
              <a:ext uri="{FF2B5EF4-FFF2-40B4-BE49-F238E27FC236}">
                <a16:creationId xmlns:a16="http://schemas.microsoft.com/office/drawing/2014/main" id="{8FE30D7F-93EF-4F8D-8C48-93D77AAFC613}"/>
              </a:ext>
            </a:extLst>
          </p:cNvPr>
          <p:cNvSpPr/>
          <p:nvPr/>
        </p:nvSpPr>
        <p:spPr>
          <a:xfrm>
            <a:off x="6242400" y="4403682"/>
            <a:ext cx="5654351" cy="1980637"/>
          </a:xfrm>
          <a:prstGeom prst="rect">
            <a:avLst/>
          </a:prstGeom>
          <a:solidFill>
            <a:sysClr val="window" lastClr="FFFFFF">
              <a:lumMod val="65000"/>
            </a:sysClr>
          </a:solidFill>
          <a:ln w="25400" cap="flat" cmpd="sng" algn="ctr">
            <a:solidFill>
              <a:sysClr val="window" lastClr="FFFFFF">
                <a:lumMod val="65000"/>
              </a:sysClr>
            </a:solidFill>
            <a:prstDash val="solid"/>
          </a:ln>
          <a:effectLst/>
        </p:spPr>
        <p:txBody>
          <a:bodyPr rtlCol="0" anchor="t" anchorCtr="0"/>
          <a:lstStyle/>
          <a:p>
            <a:pPr lvl="0" fontAlgn="base">
              <a:spcBef>
                <a:spcPct val="0"/>
              </a:spcBef>
              <a:spcAft>
                <a:spcPct val="0"/>
              </a:spcAft>
              <a:defRPr/>
            </a:pPr>
            <a:r>
              <a:rPr lang="en-US" sz="1400" b="1" kern="0" dirty="0">
                <a:solidFill>
                  <a:prstClr val="white"/>
                </a:solidFill>
                <a:cs typeface="Arial" pitchFamily="34" charset="0"/>
              </a:rPr>
              <a:t>Examples</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Quantify</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impact</a:t>
            </a:r>
            <a:r>
              <a:rPr lang="es-ES" sz="1400" kern="0" dirty="0">
                <a:solidFill>
                  <a:prstClr val="white"/>
                </a:solidFill>
                <a:cs typeface="Arial" pitchFamily="34" charset="0"/>
              </a:rPr>
              <a:t> </a:t>
            </a:r>
            <a:r>
              <a:rPr lang="es-ES" sz="1400" kern="0" dirty="0" err="1">
                <a:solidFill>
                  <a:prstClr val="white"/>
                </a:solidFill>
                <a:cs typeface="Arial" pitchFamily="34" charset="0"/>
              </a:rPr>
              <a:t>on</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fuel </a:t>
            </a:r>
            <a:r>
              <a:rPr lang="es-ES" sz="1400" kern="0" dirty="0" err="1">
                <a:solidFill>
                  <a:prstClr val="white"/>
                </a:solidFill>
                <a:cs typeface="Arial" pitchFamily="34" charset="0"/>
              </a:rPr>
              <a:t>cell</a:t>
            </a:r>
            <a:r>
              <a:rPr lang="es-ES" sz="1400" kern="0" dirty="0">
                <a:solidFill>
                  <a:prstClr val="white"/>
                </a:solidFill>
                <a:cs typeface="Arial" pitchFamily="34" charset="0"/>
              </a:rPr>
              <a:t> </a:t>
            </a:r>
            <a:r>
              <a:rPr lang="es-ES" sz="1400" kern="0" dirty="0" err="1">
                <a:solidFill>
                  <a:prstClr val="white"/>
                </a:solidFill>
                <a:cs typeface="Arial" pitchFamily="34" charset="0"/>
              </a:rPr>
              <a:t>system</a:t>
            </a:r>
            <a:r>
              <a:rPr lang="es-ES" sz="1400" kern="0" dirty="0">
                <a:solidFill>
                  <a:prstClr val="white"/>
                </a:solidFill>
                <a:cs typeface="Arial" pitchFamily="34" charset="0"/>
              </a:rPr>
              <a:t> performance </a:t>
            </a:r>
            <a:r>
              <a:rPr lang="es-ES" sz="1400" kern="0" dirty="0" err="1">
                <a:solidFill>
                  <a:prstClr val="white"/>
                </a:solidFill>
                <a:cs typeface="Arial" pitchFamily="34" charset="0"/>
              </a:rPr>
              <a:t>of</a:t>
            </a:r>
            <a:r>
              <a:rPr lang="es-ES" sz="1400" kern="0" dirty="0">
                <a:solidFill>
                  <a:prstClr val="white"/>
                </a:solidFill>
                <a:cs typeface="Arial" pitchFamily="34" charset="0"/>
              </a:rPr>
              <a:t> a </a:t>
            </a:r>
            <a:r>
              <a:rPr lang="es-ES" sz="1400" kern="0" dirty="0" err="1">
                <a:solidFill>
                  <a:prstClr val="white"/>
                </a:solidFill>
                <a:cs typeface="Arial" pitchFamily="34" charset="0"/>
              </a:rPr>
              <a:t>humidifer</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specs</a:t>
            </a:r>
            <a:r>
              <a:rPr lang="es-E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Quantify</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impact</a:t>
            </a:r>
            <a:r>
              <a:rPr lang="es-ES" sz="1400" kern="0" dirty="0">
                <a:solidFill>
                  <a:prstClr val="white"/>
                </a:solidFill>
                <a:cs typeface="Arial" pitchFamily="34" charset="0"/>
              </a:rPr>
              <a:t> </a:t>
            </a:r>
            <a:r>
              <a:rPr lang="es-ES" sz="1400" kern="0" dirty="0" err="1">
                <a:solidFill>
                  <a:prstClr val="white"/>
                </a:solidFill>
                <a:cs typeface="Arial" pitchFamily="34" charset="0"/>
              </a:rPr>
              <a:t>on</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fuel </a:t>
            </a:r>
            <a:r>
              <a:rPr lang="es-ES" sz="1400" kern="0" dirty="0" err="1">
                <a:solidFill>
                  <a:prstClr val="white"/>
                </a:solidFill>
                <a:cs typeface="Arial" pitchFamily="34" charset="0"/>
              </a:rPr>
              <a:t>cell</a:t>
            </a:r>
            <a:r>
              <a:rPr lang="es-ES" sz="1400" kern="0" dirty="0">
                <a:solidFill>
                  <a:prstClr val="white"/>
                </a:solidFill>
                <a:cs typeface="Arial" pitchFamily="34" charset="0"/>
              </a:rPr>
              <a:t> </a:t>
            </a:r>
            <a:r>
              <a:rPr lang="es-ES" sz="1400" kern="0" dirty="0" err="1">
                <a:solidFill>
                  <a:prstClr val="white"/>
                </a:solidFill>
                <a:cs typeface="Arial" pitchFamily="34" charset="0"/>
              </a:rPr>
              <a:t>system</a:t>
            </a:r>
            <a:r>
              <a:rPr lang="es-ES" sz="1400" kern="0" dirty="0">
                <a:solidFill>
                  <a:prstClr val="white"/>
                </a:solidFill>
                <a:cs typeface="Arial" pitchFamily="34" charset="0"/>
              </a:rPr>
              <a:t> performance </a:t>
            </a:r>
            <a:r>
              <a:rPr lang="es-ES" sz="1400" kern="0" dirty="0" err="1">
                <a:solidFill>
                  <a:prstClr val="white"/>
                </a:solidFill>
                <a:cs typeface="Arial" pitchFamily="34" charset="0"/>
              </a:rPr>
              <a:t>of</a:t>
            </a:r>
            <a:r>
              <a:rPr lang="es-ES" sz="1400" kern="0" dirty="0">
                <a:solidFill>
                  <a:prstClr val="white"/>
                </a:solidFill>
                <a:cs typeface="Arial" pitchFamily="34" charset="0"/>
              </a:rPr>
              <a:t> a sensor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specs</a:t>
            </a:r>
            <a:r>
              <a:rPr lang="es-E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Quantify</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impact</a:t>
            </a:r>
            <a:r>
              <a:rPr lang="es-ES" sz="1400" kern="0" dirty="0">
                <a:solidFill>
                  <a:prstClr val="white"/>
                </a:solidFill>
                <a:cs typeface="Arial" pitchFamily="34" charset="0"/>
              </a:rPr>
              <a:t> </a:t>
            </a:r>
            <a:r>
              <a:rPr lang="es-ES" sz="1400" kern="0" dirty="0" err="1">
                <a:solidFill>
                  <a:prstClr val="white"/>
                </a:solidFill>
                <a:cs typeface="Arial" pitchFamily="34" charset="0"/>
              </a:rPr>
              <a:t>on</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fuel </a:t>
            </a:r>
            <a:r>
              <a:rPr lang="es-ES" sz="1400" kern="0" dirty="0" err="1">
                <a:solidFill>
                  <a:prstClr val="white"/>
                </a:solidFill>
                <a:cs typeface="Arial" pitchFamily="34" charset="0"/>
              </a:rPr>
              <a:t>cell</a:t>
            </a:r>
            <a:r>
              <a:rPr lang="es-ES" sz="1400" kern="0" dirty="0">
                <a:solidFill>
                  <a:prstClr val="white"/>
                </a:solidFill>
                <a:cs typeface="Arial" pitchFamily="34" charset="0"/>
              </a:rPr>
              <a:t> </a:t>
            </a:r>
            <a:r>
              <a:rPr lang="es-ES" sz="1400" kern="0" dirty="0" err="1">
                <a:solidFill>
                  <a:prstClr val="white"/>
                </a:solidFill>
                <a:cs typeface="Arial" pitchFamily="34" charset="0"/>
              </a:rPr>
              <a:t>system</a:t>
            </a:r>
            <a:r>
              <a:rPr lang="es-ES" sz="1400" kern="0" dirty="0">
                <a:solidFill>
                  <a:prstClr val="white"/>
                </a:solidFill>
                <a:cs typeface="Arial" pitchFamily="34" charset="0"/>
              </a:rPr>
              <a:t> performance </a:t>
            </a:r>
            <a:r>
              <a:rPr lang="es-ES" sz="1400" kern="0" dirty="0" err="1">
                <a:solidFill>
                  <a:prstClr val="white"/>
                </a:solidFill>
                <a:cs typeface="Arial" pitchFamily="34" charset="0"/>
              </a:rPr>
              <a:t>of</a:t>
            </a:r>
            <a:r>
              <a:rPr lang="es-ES" sz="1400" kern="0" dirty="0">
                <a:solidFill>
                  <a:prstClr val="white"/>
                </a:solidFill>
                <a:cs typeface="Arial" pitchFamily="34" charset="0"/>
              </a:rPr>
              <a:t> a </a:t>
            </a:r>
            <a:r>
              <a:rPr lang="es-ES" sz="1400" kern="0" dirty="0" err="1">
                <a:solidFill>
                  <a:prstClr val="white"/>
                </a:solidFill>
                <a:cs typeface="Arial" pitchFamily="34" charset="0"/>
              </a:rPr>
              <a:t>valve</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specs</a:t>
            </a:r>
            <a:r>
              <a:rPr lang="es-ES" sz="1400" kern="0" dirty="0">
                <a:solidFill>
                  <a:prstClr val="white"/>
                </a:solidFill>
                <a:cs typeface="Arial" pitchFamily="34" charset="0"/>
              </a:rPr>
              <a:t>.</a:t>
            </a:r>
          </a:p>
          <a:p>
            <a:pPr marL="285750" lvl="0" indent="-285750" fontAlgn="base">
              <a:spcBef>
                <a:spcPct val="0"/>
              </a:spcBef>
              <a:spcAft>
                <a:spcPct val="0"/>
              </a:spcAft>
              <a:buFontTx/>
              <a:buChar char="-"/>
              <a:defRPr/>
            </a:pPr>
            <a:endParaRPr lang="es-ES" sz="1400" kern="0" dirty="0">
              <a:solidFill>
                <a:prstClr val="white"/>
              </a:solidFill>
              <a:cs typeface="Arial" pitchFamily="34" charset="0"/>
            </a:endParaRPr>
          </a:p>
          <a:p>
            <a:pPr marL="285750" lvl="0" indent="-285750" fontAlgn="base">
              <a:spcBef>
                <a:spcPct val="0"/>
              </a:spcBef>
              <a:spcAft>
                <a:spcPct val="0"/>
              </a:spcAft>
              <a:buFontTx/>
              <a:buChar char="-"/>
              <a:defRPr/>
            </a:pPr>
            <a:endParaRPr lang="en-US" kern="0" dirty="0">
              <a:solidFill>
                <a:prstClr val="white"/>
              </a:solidFill>
            </a:endParaRPr>
          </a:p>
        </p:txBody>
      </p:sp>
      <p:sp>
        <p:nvSpPr>
          <p:cNvPr id="27" name="Titel 7">
            <a:extLst>
              <a:ext uri="{FF2B5EF4-FFF2-40B4-BE49-F238E27FC236}">
                <a16:creationId xmlns:a16="http://schemas.microsoft.com/office/drawing/2014/main" id="{96B66A95-A95B-469E-8C4F-4AD619BB8866}"/>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3200" b="1" dirty="0"/>
              <a:t>Performance </a:t>
            </a:r>
            <a:r>
              <a:rPr lang="es-ES" sz="3200" b="1" dirty="0" err="1"/>
              <a:t>analysis</a:t>
            </a:r>
            <a:r>
              <a:rPr lang="es-ES" sz="3200" b="1" dirty="0"/>
              <a:t> and </a:t>
            </a:r>
            <a:r>
              <a:rPr lang="es-ES" sz="3200" b="1" dirty="0" err="1"/>
              <a:t>impact</a:t>
            </a:r>
            <a:endParaRPr lang="en-GB" sz="3200" b="1" dirty="0"/>
          </a:p>
        </p:txBody>
      </p:sp>
      <p:pic>
        <p:nvPicPr>
          <p:cNvPr id="24" name="Graphic 23" descr="Upward trend">
            <a:extLst>
              <a:ext uri="{FF2B5EF4-FFF2-40B4-BE49-F238E27FC236}">
                <a16:creationId xmlns:a16="http://schemas.microsoft.com/office/drawing/2014/main" id="{D610F1F4-7FAA-4104-98DF-5B036E5EFE2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50579" y="2528339"/>
            <a:ext cx="1869578" cy="1869578"/>
          </a:xfrm>
          <a:prstGeom prst="rect">
            <a:avLst/>
          </a:prstGeom>
        </p:spPr>
      </p:pic>
      <p:pic>
        <p:nvPicPr>
          <p:cNvPr id="25" name="Imagen 24">
            <a:extLst>
              <a:ext uri="{FF2B5EF4-FFF2-40B4-BE49-F238E27FC236}">
                <a16:creationId xmlns:a16="http://schemas.microsoft.com/office/drawing/2014/main" id="{43CB6598-77F4-4C2E-8C27-5D324ED680DE}"/>
              </a:ext>
            </a:extLst>
          </p:cNvPr>
          <p:cNvPicPr>
            <a:picLocks noChangeAspect="1"/>
          </p:cNvPicPr>
          <p:nvPr/>
        </p:nvPicPr>
        <p:blipFill rotWithShape="1">
          <a:blip r:embed="rId6"/>
          <a:srcRect l="-2601" t="8730" r="2601" b="15949"/>
          <a:stretch/>
        </p:blipFill>
        <p:spPr>
          <a:xfrm>
            <a:off x="2141878" y="2720592"/>
            <a:ext cx="2581125" cy="1456087"/>
          </a:xfrm>
          <a:prstGeom prst="rect">
            <a:avLst/>
          </a:prstGeom>
        </p:spPr>
      </p:pic>
      <p:pic>
        <p:nvPicPr>
          <p:cNvPr id="26" name="Imagen 25" descr="Imagen que contiene texto&#10;&#10;Descripción generada con confianza muy alta">
            <a:extLst>
              <a:ext uri="{FF2B5EF4-FFF2-40B4-BE49-F238E27FC236}">
                <a16:creationId xmlns:a16="http://schemas.microsoft.com/office/drawing/2014/main" id="{6715F897-F8F5-495A-AE03-9F663272F97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7415" y="2600022"/>
            <a:ext cx="1819426" cy="1639532"/>
          </a:xfrm>
          <a:prstGeom prst="rect">
            <a:avLst/>
          </a:prstGeom>
        </p:spPr>
      </p:pic>
    </p:spTree>
    <p:extLst>
      <p:ext uri="{BB962C8B-B14F-4D97-AF65-F5344CB8AC3E}">
        <p14:creationId xmlns:p14="http://schemas.microsoft.com/office/powerpoint/2010/main" val="3311767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2231893" cy="707886"/>
          </a:xfrm>
          <a:prstGeom prst="rect">
            <a:avLst/>
          </a:prstGeom>
          <a:noFill/>
        </p:spPr>
        <p:txBody>
          <a:bodyPr wrap="none" rtlCol="0">
            <a:spAutoFit/>
          </a:bodyPr>
          <a:lstStyle/>
          <a:p>
            <a:r>
              <a:rPr lang="es-ES" sz="4000" b="1" dirty="0">
                <a:solidFill>
                  <a:schemeClr val="bg1"/>
                </a:solidFill>
              </a:rPr>
              <a:t>Use cases</a:t>
            </a:r>
          </a:p>
        </p:txBody>
      </p:sp>
      <p:sp>
        <p:nvSpPr>
          <p:cNvPr id="17" name="CuadroTexto 16">
            <a:extLst>
              <a:ext uri="{FF2B5EF4-FFF2-40B4-BE49-F238E27FC236}">
                <a16:creationId xmlns:a16="http://schemas.microsoft.com/office/drawing/2014/main" id="{9617AC0B-3402-4560-A2C8-9870A13C6A2C}"/>
              </a:ext>
            </a:extLst>
          </p:cNvPr>
          <p:cNvSpPr txBox="1"/>
          <p:nvPr/>
        </p:nvSpPr>
        <p:spPr>
          <a:xfrm>
            <a:off x="398235" y="1607604"/>
            <a:ext cx="11563610" cy="1077218"/>
          </a:xfrm>
          <a:prstGeom prst="rect">
            <a:avLst/>
          </a:prstGeom>
          <a:solidFill>
            <a:srgbClr val="00B0F0"/>
          </a:solidFill>
          <a:ln>
            <a:no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prstClr val="white"/>
                </a:solidFill>
                <a:effectLst/>
                <a:uLnTx/>
                <a:uFillTx/>
                <a:cs typeface="Arial" pitchFamily="34" charset="0"/>
              </a:rPr>
              <a:t>Concept:</a:t>
            </a:r>
          </a:p>
          <a:p>
            <a:pPr lvl="0" fontAlgn="base">
              <a:spcBef>
                <a:spcPct val="0"/>
              </a:spcBef>
              <a:spcAft>
                <a:spcPct val="0"/>
              </a:spcAft>
              <a:defRPr/>
            </a:pPr>
            <a:r>
              <a:rPr lang="en-US" sz="1600" kern="0" dirty="0">
                <a:solidFill>
                  <a:prstClr val="white"/>
                </a:solidFill>
                <a:cs typeface="Arial" pitchFamily="34" charset="0"/>
              </a:rPr>
              <a:t>The main objective of the </a:t>
            </a:r>
            <a:r>
              <a:rPr lang="en-US" sz="1600" i="1" kern="0" dirty="0">
                <a:solidFill>
                  <a:prstClr val="white"/>
                </a:solidFill>
                <a:cs typeface="Arial" pitchFamily="34" charset="0"/>
              </a:rPr>
              <a:t>Equipment cost &amp; performance impact analysis </a:t>
            </a:r>
            <a:r>
              <a:rPr lang="en-US" sz="1600" kern="0" dirty="0">
                <a:solidFill>
                  <a:prstClr val="white"/>
                </a:solidFill>
                <a:cs typeface="Arial" pitchFamily="34" charset="0"/>
              </a:rPr>
              <a:t>use case is to calculate the impact of an equipment or part in the total cost and in the performance of the system. The user introduces the components of the fuel cell system from the portfolio and the platform run simulations to calculate the impact on the cost and performance.</a:t>
            </a:r>
          </a:p>
        </p:txBody>
      </p:sp>
      <p:sp>
        <p:nvSpPr>
          <p:cNvPr id="18" name="CuadroTexto 17">
            <a:extLst>
              <a:ext uri="{FF2B5EF4-FFF2-40B4-BE49-F238E27FC236}">
                <a16:creationId xmlns:a16="http://schemas.microsoft.com/office/drawing/2014/main" id="{725526FF-6536-42EF-80D2-89AEC142B9B1}"/>
              </a:ext>
            </a:extLst>
          </p:cNvPr>
          <p:cNvSpPr txBox="1"/>
          <p:nvPr/>
        </p:nvSpPr>
        <p:spPr>
          <a:xfrm>
            <a:off x="398235" y="4528917"/>
            <a:ext cx="5697765" cy="1600438"/>
          </a:xfrm>
          <a:prstGeom prst="rect">
            <a:avLst/>
          </a:prstGeom>
          <a:solidFill>
            <a:srgbClr val="A5C249"/>
          </a:solidFill>
        </p:spPr>
        <p:txBody>
          <a:bodyPr wrap="square" rtlCol="0">
            <a:spAutoFit/>
          </a:bodyPr>
          <a:lstStyle/>
          <a:p>
            <a:pPr lvl="0" fontAlgn="base">
              <a:spcBef>
                <a:spcPct val="0"/>
              </a:spcBef>
              <a:spcAft>
                <a:spcPct val="0"/>
              </a:spcAft>
              <a:defRPr/>
            </a:pPr>
            <a:r>
              <a:rPr lang="en-US" sz="1400" b="1" kern="0" dirty="0">
                <a:solidFill>
                  <a:prstClr val="white"/>
                </a:solidFill>
                <a:cs typeface="Arial" pitchFamily="34" charset="0"/>
              </a:rPr>
              <a:t>Main features</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n-US" sz="1400" kern="0" dirty="0">
                <a:solidFill>
                  <a:prstClr val="white"/>
                </a:solidFill>
                <a:cs typeface="Arial" pitchFamily="34" charset="0"/>
              </a:rPr>
              <a:t>Provide a user-friendly interface to select components from provider </a:t>
            </a:r>
            <a:r>
              <a:rPr lang="en-US" sz="1400" kern="0" dirty="0" err="1">
                <a:solidFill>
                  <a:prstClr val="white"/>
                </a:solidFill>
                <a:cs typeface="Arial" pitchFamily="34" charset="0"/>
              </a:rPr>
              <a:t>porfolio</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Customize</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fuel </a:t>
            </a:r>
            <a:r>
              <a:rPr lang="es-ES" sz="1400" kern="0" dirty="0" err="1">
                <a:solidFill>
                  <a:prstClr val="white"/>
                </a:solidFill>
                <a:cs typeface="Arial" pitchFamily="34" charset="0"/>
              </a:rPr>
              <a:t>cell</a:t>
            </a:r>
            <a:r>
              <a:rPr lang="es-ES" sz="1400" kern="0" dirty="0">
                <a:solidFill>
                  <a:prstClr val="white"/>
                </a:solidFill>
                <a:cs typeface="Arial" pitchFamily="34" charset="0"/>
              </a:rPr>
              <a:t> </a:t>
            </a:r>
            <a:r>
              <a:rPr lang="es-ES" sz="1400" kern="0" dirty="0" err="1">
                <a:solidFill>
                  <a:prstClr val="white"/>
                </a:solidFill>
                <a:cs typeface="Arial" pitchFamily="34" charset="0"/>
              </a:rPr>
              <a:t>system</a:t>
            </a:r>
            <a:r>
              <a:rPr lang="es-ES" sz="1400" kern="0" dirty="0">
                <a:solidFill>
                  <a:prstClr val="white"/>
                </a:solidFill>
                <a:cs typeface="Arial" pitchFamily="34" charset="0"/>
              </a:rPr>
              <a:t> </a:t>
            </a:r>
            <a:r>
              <a:rPr lang="es-ES" sz="1400" kern="0" dirty="0" err="1">
                <a:solidFill>
                  <a:prstClr val="white"/>
                </a:solidFill>
                <a:cs typeface="Arial" pitchFamily="34" charset="0"/>
              </a:rPr>
              <a:t>model</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data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each</a:t>
            </a:r>
            <a:r>
              <a:rPr lang="es-ES" sz="1400" kern="0" dirty="0">
                <a:solidFill>
                  <a:prstClr val="white"/>
                </a:solidFill>
                <a:cs typeface="Arial" pitchFamily="34" charset="0"/>
              </a:rPr>
              <a:t> </a:t>
            </a:r>
            <a:r>
              <a:rPr lang="es-ES" sz="1400" kern="0" dirty="0" err="1">
                <a:solidFill>
                  <a:prstClr val="white"/>
                </a:solidFill>
                <a:cs typeface="Arial" pitchFamily="34" charset="0"/>
              </a:rPr>
              <a:t>component</a:t>
            </a:r>
            <a:r>
              <a:rPr lang="es-ES" sz="1400" kern="0" dirty="0">
                <a:solidFill>
                  <a:prstClr val="white"/>
                </a:solidFill>
                <a:cs typeface="Arial" pitchFamily="34" charset="0"/>
              </a:rPr>
              <a:t>.</a:t>
            </a:r>
            <a:endParaRPr lang="en-US" sz="1400" kern="0" dirty="0">
              <a:solidFill>
                <a:prstClr val="white"/>
              </a:solidFill>
              <a:cs typeface="Arial" pitchFamily="34" charset="0"/>
            </a:endParaRPr>
          </a:p>
          <a:p>
            <a:pPr marL="285750" lvl="0" indent="-285750" fontAlgn="base">
              <a:spcBef>
                <a:spcPct val="0"/>
              </a:spcBef>
              <a:spcAft>
                <a:spcPct val="0"/>
              </a:spcAft>
              <a:buFontTx/>
              <a:buChar char="-"/>
              <a:defRPr/>
            </a:pPr>
            <a:r>
              <a:rPr lang="es-ES" sz="1400" kern="0" dirty="0">
                <a:solidFill>
                  <a:prstClr val="white"/>
                </a:solidFill>
                <a:cs typeface="Arial" pitchFamily="34" charset="0"/>
              </a:rPr>
              <a:t>Run performance </a:t>
            </a:r>
            <a:r>
              <a:rPr lang="es-ES" sz="1400" kern="0" dirty="0" err="1">
                <a:solidFill>
                  <a:prstClr val="white"/>
                </a:solidFill>
                <a:cs typeface="Arial" pitchFamily="34" charset="0"/>
              </a:rPr>
              <a:t>simulations</a:t>
            </a:r>
            <a:r>
              <a:rPr lang="es-E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Calculate</a:t>
            </a:r>
            <a:r>
              <a:rPr lang="es-ES" sz="1400" kern="0" dirty="0">
                <a:solidFill>
                  <a:prstClr val="white"/>
                </a:solidFill>
                <a:cs typeface="Arial" pitchFamily="34" charset="0"/>
              </a:rPr>
              <a:t> and </a:t>
            </a:r>
            <a:r>
              <a:rPr lang="es-ES" sz="1400" kern="0" dirty="0" err="1">
                <a:solidFill>
                  <a:prstClr val="white"/>
                </a:solidFill>
                <a:cs typeface="Arial" pitchFamily="34" charset="0"/>
              </a:rPr>
              <a:t>analyze</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KPIs</a:t>
            </a:r>
            <a:r>
              <a:rPr lang="es-E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a:solidFill>
                  <a:prstClr val="white"/>
                </a:solidFill>
                <a:cs typeface="Arial" pitchFamily="34" charset="0"/>
              </a:rPr>
              <a:t>Compare performance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different</a:t>
            </a:r>
            <a:r>
              <a:rPr lang="es-ES" sz="1400" kern="0" dirty="0">
                <a:solidFill>
                  <a:prstClr val="white"/>
                </a:solidFill>
                <a:cs typeface="Arial" pitchFamily="34" charset="0"/>
              </a:rPr>
              <a:t> </a:t>
            </a:r>
            <a:r>
              <a:rPr lang="es-ES" sz="1400" kern="0" dirty="0" err="1">
                <a:solidFill>
                  <a:prstClr val="white"/>
                </a:solidFill>
                <a:cs typeface="Arial" pitchFamily="34" charset="0"/>
              </a:rPr>
              <a:t>options</a:t>
            </a:r>
            <a:r>
              <a:rPr lang="es-ES" sz="1400" kern="0" dirty="0">
                <a:solidFill>
                  <a:prstClr val="white"/>
                </a:solidFill>
                <a:cs typeface="Arial" pitchFamily="34" charset="0"/>
              </a:rPr>
              <a:t>.</a:t>
            </a:r>
            <a:endParaRPr lang="en-US" sz="1400" kern="0" dirty="0">
              <a:solidFill>
                <a:prstClr val="white"/>
              </a:solidFill>
              <a:cs typeface="Arial" pitchFamily="34" charset="0"/>
            </a:endParaRPr>
          </a:p>
        </p:txBody>
      </p:sp>
      <p:sp>
        <p:nvSpPr>
          <p:cNvPr id="19" name="Rectángulo 18">
            <a:extLst>
              <a:ext uri="{FF2B5EF4-FFF2-40B4-BE49-F238E27FC236}">
                <a16:creationId xmlns:a16="http://schemas.microsoft.com/office/drawing/2014/main" id="{8FE30D7F-93EF-4F8D-8C48-93D77AAFC613}"/>
              </a:ext>
            </a:extLst>
          </p:cNvPr>
          <p:cNvSpPr/>
          <p:nvPr/>
        </p:nvSpPr>
        <p:spPr>
          <a:xfrm>
            <a:off x="6242179" y="4546563"/>
            <a:ext cx="5654351" cy="1582792"/>
          </a:xfrm>
          <a:prstGeom prst="rect">
            <a:avLst/>
          </a:prstGeom>
          <a:solidFill>
            <a:sysClr val="window" lastClr="FFFFFF">
              <a:lumMod val="65000"/>
            </a:sysClr>
          </a:solidFill>
          <a:ln w="25400" cap="flat" cmpd="sng" algn="ctr">
            <a:solidFill>
              <a:sysClr val="window" lastClr="FFFFFF">
                <a:lumMod val="65000"/>
              </a:sysClr>
            </a:solidFill>
            <a:prstDash val="solid"/>
          </a:ln>
          <a:effectLst/>
        </p:spPr>
        <p:txBody>
          <a:bodyPr rtlCol="0" anchor="t" anchorCtr="0"/>
          <a:lstStyle/>
          <a:p>
            <a:pPr lvl="0" fontAlgn="base">
              <a:spcBef>
                <a:spcPct val="0"/>
              </a:spcBef>
              <a:spcAft>
                <a:spcPct val="0"/>
              </a:spcAft>
              <a:defRPr/>
            </a:pPr>
            <a:r>
              <a:rPr lang="en-US" sz="1400" b="1" kern="0" dirty="0">
                <a:solidFill>
                  <a:prstClr val="white"/>
                </a:solidFill>
                <a:cs typeface="Arial" pitchFamily="34" charset="0"/>
              </a:rPr>
              <a:t>Examples</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Quantify</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impact</a:t>
            </a:r>
            <a:r>
              <a:rPr lang="es-ES" sz="1400" kern="0" dirty="0">
                <a:solidFill>
                  <a:prstClr val="white"/>
                </a:solidFill>
                <a:cs typeface="Arial" pitchFamily="34" charset="0"/>
              </a:rPr>
              <a:t> </a:t>
            </a:r>
            <a:r>
              <a:rPr lang="es-ES" sz="1400" kern="0" dirty="0" err="1">
                <a:solidFill>
                  <a:prstClr val="white"/>
                </a:solidFill>
                <a:cs typeface="Arial" pitchFamily="34" charset="0"/>
              </a:rPr>
              <a:t>on</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 and performance </a:t>
            </a:r>
            <a:r>
              <a:rPr lang="es-ES" sz="1400" kern="0" dirty="0" err="1">
                <a:solidFill>
                  <a:prstClr val="white"/>
                </a:solidFill>
                <a:cs typeface="Arial" pitchFamily="34" charset="0"/>
              </a:rPr>
              <a:t>of</a:t>
            </a:r>
            <a:r>
              <a:rPr lang="es-ES" sz="1400" kern="0" dirty="0">
                <a:solidFill>
                  <a:prstClr val="white"/>
                </a:solidFill>
                <a:cs typeface="Arial" pitchFamily="34" charset="0"/>
              </a:rPr>
              <a:t> a </a:t>
            </a:r>
            <a:r>
              <a:rPr lang="es-ES" sz="1400" kern="0" dirty="0" err="1">
                <a:solidFill>
                  <a:prstClr val="white"/>
                </a:solidFill>
                <a:cs typeface="Arial" pitchFamily="34" charset="0"/>
              </a:rPr>
              <a:t>humidifier</a:t>
            </a:r>
            <a:r>
              <a:rPr lang="es-ES" sz="1400" kern="0" dirty="0">
                <a:solidFill>
                  <a:prstClr val="white"/>
                </a:solidFill>
                <a:cs typeface="Arial" pitchFamily="34" charset="0"/>
              </a:rPr>
              <a:t> </a:t>
            </a:r>
            <a:r>
              <a:rPr lang="es-ES" sz="1400" kern="0" dirty="0" err="1">
                <a:solidFill>
                  <a:prstClr val="white"/>
                </a:solidFill>
                <a:cs typeface="Arial" pitchFamily="34" charset="0"/>
              </a:rPr>
              <a:t>from</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provider</a:t>
            </a:r>
            <a:r>
              <a:rPr lang="es-ES" sz="1400" kern="0" dirty="0">
                <a:solidFill>
                  <a:prstClr val="white"/>
                </a:solidFill>
                <a:cs typeface="Arial" pitchFamily="34" charset="0"/>
              </a:rPr>
              <a:t> portfolio.</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Quantify</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impact</a:t>
            </a:r>
            <a:r>
              <a:rPr lang="es-ES" sz="1400" kern="0" dirty="0">
                <a:solidFill>
                  <a:prstClr val="white"/>
                </a:solidFill>
                <a:cs typeface="Arial" pitchFamily="34" charset="0"/>
              </a:rPr>
              <a:t> </a:t>
            </a:r>
            <a:r>
              <a:rPr lang="es-ES" sz="1400" kern="0" dirty="0" err="1">
                <a:solidFill>
                  <a:prstClr val="white"/>
                </a:solidFill>
                <a:cs typeface="Arial" pitchFamily="34" charset="0"/>
              </a:rPr>
              <a:t>on</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fuel </a:t>
            </a:r>
            <a:r>
              <a:rPr lang="es-ES" sz="1400" kern="0" dirty="0" err="1">
                <a:solidFill>
                  <a:prstClr val="white"/>
                </a:solidFill>
                <a:cs typeface="Arial" pitchFamily="34" charset="0"/>
              </a:rPr>
              <a:t>cell</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 and performance </a:t>
            </a:r>
            <a:r>
              <a:rPr lang="es-ES" sz="1400" kern="0" dirty="0" err="1">
                <a:solidFill>
                  <a:prstClr val="white"/>
                </a:solidFill>
                <a:cs typeface="Arial" pitchFamily="34" charset="0"/>
              </a:rPr>
              <a:t>of</a:t>
            </a:r>
            <a:r>
              <a:rPr lang="es-ES" sz="1400" kern="0" dirty="0">
                <a:solidFill>
                  <a:prstClr val="white"/>
                </a:solidFill>
                <a:cs typeface="Arial" pitchFamily="34" charset="0"/>
              </a:rPr>
              <a:t> a </a:t>
            </a:r>
            <a:r>
              <a:rPr lang="es-ES" sz="1400" kern="0" dirty="0" err="1">
                <a:solidFill>
                  <a:prstClr val="white"/>
                </a:solidFill>
                <a:cs typeface="Arial" pitchFamily="34" charset="0"/>
              </a:rPr>
              <a:t>provider</a:t>
            </a:r>
            <a:r>
              <a:rPr lang="es-ES" sz="1400" kern="0" dirty="0">
                <a:solidFill>
                  <a:prstClr val="white"/>
                </a:solidFill>
                <a:cs typeface="Arial" pitchFamily="34" charset="0"/>
              </a:rPr>
              <a:t> sensor.</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Quantify</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impact</a:t>
            </a:r>
            <a:r>
              <a:rPr lang="es-ES" sz="1400" kern="0" dirty="0">
                <a:solidFill>
                  <a:prstClr val="white"/>
                </a:solidFill>
                <a:cs typeface="Arial" pitchFamily="34" charset="0"/>
              </a:rPr>
              <a:t> </a:t>
            </a:r>
            <a:r>
              <a:rPr lang="es-ES" sz="1400" kern="0" dirty="0" err="1">
                <a:solidFill>
                  <a:prstClr val="white"/>
                </a:solidFill>
                <a:cs typeface="Arial" pitchFamily="34" charset="0"/>
              </a:rPr>
              <a:t>on</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fuel </a:t>
            </a:r>
            <a:r>
              <a:rPr lang="es-ES" sz="1400" kern="0" dirty="0" err="1">
                <a:solidFill>
                  <a:prstClr val="white"/>
                </a:solidFill>
                <a:cs typeface="Arial" pitchFamily="34" charset="0"/>
              </a:rPr>
              <a:t>cell</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 and performance </a:t>
            </a:r>
            <a:r>
              <a:rPr lang="es-ES" sz="1400" kern="0" dirty="0" err="1">
                <a:solidFill>
                  <a:prstClr val="white"/>
                </a:solidFill>
                <a:cs typeface="Arial" pitchFamily="34" charset="0"/>
              </a:rPr>
              <a:t>of</a:t>
            </a:r>
            <a:r>
              <a:rPr lang="es-ES" sz="1400" kern="0" dirty="0">
                <a:solidFill>
                  <a:prstClr val="white"/>
                </a:solidFill>
                <a:cs typeface="Arial" pitchFamily="34" charset="0"/>
              </a:rPr>
              <a:t> a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provider</a:t>
            </a:r>
            <a:r>
              <a:rPr lang="es-ES" sz="1400" kern="0" dirty="0">
                <a:solidFill>
                  <a:prstClr val="white"/>
                </a:solidFill>
                <a:cs typeface="Arial" pitchFamily="34" charset="0"/>
              </a:rPr>
              <a:t> </a:t>
            </a:r>
            <a:r>
              <a:rPr lang="es-ES" sz="1400" kern="0" dirty="0" err="1">
                <a:solidFill>
                  <a:prstClr val="white"/>
                </a:solidFill>
                <a:cs typeface="Arial" pitchFamily="34" charset="0"/>
              </a:rPr>
              <a:t>valve</a:t>
            </a:r>
            <a:r>
              <a:rPr lang="es-ES" sz="1400" kern="0" dirty="0">
                <a:solidFill>
                  <a:prstClr val="white"/>
                </a:solidFill>
                <a:cs typeface="Arial" pitchFamily="34" charset="0"/>
              </a:rPr>
              <a:t>.</a:t>
            </a:r>
            <a:endParaRPr lang="en-US" kern="0" dirty="0">
              <a:solidFill>
                <a:prstClr val="white"/>
              </a:solidFill>
            </a:endParaRPr>
          </a:p>
        </p:txBody>
      </p:sp>
      <p:sp>
        <p:nvSpPr>
          <p:cNvPr id="27" name="Titel 7">
            <a:extLst>
              <a:ext uri="{FF2B5EF4-FFF2-40B4-BE49-F238E27FC236}">
                <a16:creationId xmlns:a16="http://schemas.microsoft.com/office/drawing/2014/main" id="{96B66A95-A95B-469E-8C4F-4AD619BB8866}"/>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3200" b="1" dirty="0" err="1"/>
              <a:t>Equipment</a:t>
            </a:r>
            <a:r>
              <a:rPr lang="es-ES" sz="3200" b="1" dirty="0"/>
              <a:t> </a:t>
            </a:r>
            <a:r>
              <a:rPr lang="es-ES" sz="3200" b="1" dirty="0" err="1"/>
              <a:t>cost</a:t>
            </a:r>
            <a:r>
              <a:rPr lang="es-ES" sz="3200" b="1" dirty="0"/>
              <a:t> &amp; performance </a:t>
            </a:r>
            <a:r>
              <a:rPr lang="es-ES" sz="3200" b="1" dirty="0" err="1"/>
              <a:t>impact</a:t>
            </a:r>
            <a:r>
              <a:rPr lang="es-ES" sz="3200" b="1" dirty="0"/>
              <a:t> </a:t>
            </a:r>
            <a:r>
              <a:rPr lang="es-ES" sz="3200" b="1" dirty="0" err="1"/>
              <a:t>analysis</a:t>
            </a:r>
            <a:endParaRPr lang="en-GB" sz="3200" b="1" dirty="0"/>
          </a:p>
        </p:txBody>
      </p:sp>
      <p:pic>
        <p:nvPicPr>
          <p:cNvPr id="15" name="Imagen 14" descr="Imagen que contiene accesorio&#10;&#10;Descripción generada con confianza alta">
            <a:extLst>
              <a:ext uri="{FF2B5EF4-FFF2-40B4-BE49-F238E27FC236}">
                <a16:creationId xmlns:a16="http://schemas.microsoft.com/office/drawing/2014/main" id="{86AB1224-2D87-4F57-86CA-7B624CF1A8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02220" y="2703917"/>
            <a:ext cx="2420214" cy="1814530"/>
          </a:xfrm>
          <a:prstGeom prst="rect">
            <a:avLst/>
          </a:prstGeom>
        </p:spPr>
      </p:pic>
      <p:pic>
        <p:nvPicPr>
          <p:cNvPr id="24" name="Imagen 23">
            <a:extLst>
              <a:ext uri="{FF2B5EF4-FFF2-40B4-BE49-F238E27FC236}">
                <a16:creationId xmlns:a16="http://schemas.microsoft.com/office/drawing/2014/main" id="{61510FDC-9987-43C2-87B1-8CA0E30A128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507"/>
          <a:stretch/>
        </p:blipFill>
        <p:spPr>
          <a:xfrm>
            <a:off x="8536722" y="2702026"/>
            <a:ext cx="2379848" cy="1668155"/>
          </a:xfrm>
          <a:prstGeom prst="rect">
            <a:avLst/>
          </a:prstGeom>
        </p:spPr>
      </p:pic>
      <p:pic>
        <p:nvPicPr>
          <p:cNvPr id="25" name="Graphic 41" descr="Gauge">
            <a:extLst>
              <a:ext uri="{FF2B5EF4-FFF2-40B4-BE49-F238E27FC236}">
                <a16:creationId xmlns:a16="http://schemas.microsoft.com/office/drawing/2014/main" id="{973F303D-C1E4-4331-BF94-A418A96B141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84438" y="2418469"/>
            <a:ext cx="1871437" cy="1871437"/>
          </a:xfrm>
          <a:prstGeom prst="rect">
            <a:avLst/>
          </a:prstGeom>
        </p:spPr>
      </p:pic>
      <p:pic>
        <p:nvPicPr>
          <p:cNvPr id="26" name="Graphic 23" descr="Upward trend">
            <a:extLst>
              <a:ext uri="{FF2B5EF4-FFF2-40B4-BE49-F238E27FC236}">
                <a16:creationId xmlns:a16="http://schemas.microsoft.com/office/drawing/2014/main" id="{FB5C62BD-3D97-4E86-AEB3-86832FFF92C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90516" y="2738819"/>
            <a:ext cx="1291467" cy="1291467"/>
          </a:xfrm>
          <a:prstGeom prst="rect">
            <a:avLst/>
          </a:prstGeom>
        </p:spPr>
      </p:pic>
    </p:spTree>
    <p:extLst>
      <p:ext uri="{BB962C8B-B14F-4D97-AF65-F5344CB8AC3E}">
        <p14:creationId xmlns:p14="http://schemas.microsoft.com/office/powerpoint/2010/main" val="494655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2231893" cy="707886"/>
          </a:xfrm>
          <a:prstGeom prst="rect">
            <a:avLst/>
          </a:prstGeom>
          <a:noFill/>
        </p:spPr>
        <p:txBody>
          <a:bodyPr wrap="none" rtlCol="0">
            <a:spAutoFit/>
          </a:bodyPr>
          <a:lstStyle/>
          <a:p>
            <a:r>
              <a:rPr lang="es-ES" sz="4000" b="1" dirty="0">
                <a:solidFill>
                  <a:schemeClr val="bg1"/>
                </a:solidFill>
              </a:rPr>
              <a:t>Use cases</a:t>
            </a:r>
          </a:p>
        </p:txBody>
      </p:sp>
      <p:sp>
        <p:nvSpPr>
          <p:cNvPr id="17" name="CuadroTexto 16">
            <a:extLst>
              <a:ext uri="{FF2B5EF4-FFF2-40B4-BE49-F238E27FC236}">
                <a16:creationId xmlns:a16="http://schemas.microsoft.com/office/drawing/2014/main" id="{9617AC0B-3402-4560-A2C8-9870A13C6A2C}"/>
              </a:ext>
            </a:extLst>
          </p:cNvPr>
          <p:cNvSpPr txBox="1"/>
          <p:nvPr/>
        </p:nvSpPr>
        <p:spPr>
          <a:xfrm>
            <a:off x="398235" y="1607604"/>
            <a:ext cx="11563610" cy="1077218"/>
          </a:xfrm>
          <a:prstGeom prst="rect">
            <a:avLst/>
          </a:prstGeom>
          <a:solidFill>
            <a:srgbClr val="00B0F0"/>
          </a:solidFill>
          <a:ln>
            <a:no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prstClr val="white"/>
                </a:solidFill>
                <a:effectLst/>
                <a:uLnTx/>
                <a:uFillTx/>
                <a:cs typeface="Arial" pitchFamily="34" charset="0"/>
              </a:rPr>
              <a:t>Concept:</a:t>
            </a:r>
          </a:p>
          <a:p>
            <a:pPr lvl="0" fontAlgn="base">
              <a:spcBef>
                <a:spcPct val="0"/>
              </a:spcBef>
              <a:spcAft>
                <a:spcPct val="0"/>
              </a:spcAft>
              <a:defRPr/>
            </a:pPr>
            <a:r>
              <a:rPr lang="en-US" sz="1600" kern="0" dirty="0">
                <a:solidFill>
                  <a:prstClr val="white"/>
                </a:solidFill>
                <a:cs typeface="Arial" pitchFamily="34" charset="0"/>
              </a:rPr>
              <a:t>The main objective of the </a:t>
            </a:r>
            <a:r>
              <a:rPr lang="en-US" sz="1600" i="1" kern="0" dirty="0">
                <a:solidFill>
                  <a:prstClr val="white"/>
                </a:solidFill>
                <a:cs typeface="Arial" pitchFamily="34" charset="0"/>
              </a:rPr>
              <a:t>Global optimization </a:t>
            </a:r>
            <a:r>
              <a:rPr lang="en-US" sz="1600" kern="0" dirty="0">
                <a:solidFill>
                  <a:prstClr val="white"/>
                </a:solidFill>
                <a:cs typeface="Arial" pitchFamily="34" charset="0"/>
              </a:rPr>
              <a:t>use case is to calculate the best option considering the supply chains, the manufacturing and the performance for the system, i.e. to find a trade-off solution, starting from user introduced requirements for the system, from databases with different suppliers, manufacturing processes and materials and from a model of the system performance.</a:t>
            </a:r>
          </a:p>
        </p:txBody>
      </p:sp>
      <p:sp>
        <p:nvSpPr>
          <p:cNvPr id="18" name="CuadroTexto 17">
            <a:extLst>
              <a:ext uri="{FF2B5EF4-FFF2-40B4-BE49-F238E27FC236}">
                <a16:creationId xmlns:a16="http://schemas.microsoft.com/office/drawing/2014/main" id="{725526FF-6536-42EF-80D2-89AEC142B9B1}"/>
              </a:ext>
            </a:extLst>
          </p:cNvPr>
          <p:cNvSpPr txBox="1"/>
          <p:nvPr/>
        </p:nvSpPr>
        <p:spPr>
          <a:xfrm>
            <a:off x="398235" y="4309510"/>
            <a:ext cx="5697765" cy="1815882"/>
          </a:xfrm>
          <a:prstGeom prst="rect">
            <a:avLst/>
          </a:prstGeom>
          <a:solidFill>
            <a:srgbClr val="A5C249"/>
          </a:solidFill>
        </p:spPr>
        <p:txBody>
          <a:bodyPr wrap="square" rtlCol="0">
            <a:spAutoFit/>
          </a:bodyPr>
          <a:lstStyle/>
          <a:p>
            <a:pPr lvl="0" fontAlgn="base">
              <a:spcBef>
                <a:spcPct val="0"/>
              </a:spcBef>
              <a:spcAft>
                <a:spcPct val="0"/>
              </a:spcAft>
              <a:defRPr/>
            </a:pPr>
            <a:r>
              <a:rPr lang="en-US" sz="1400" b="1" kern="0" dirty="0">
                <a:solidFill>
                  <a:prstClr val="white"/>
                </a:solidFill>
                <a:cs typeface="Arial" pitchFamily="34" charset="0"/>
              </a:rPr>
              <a:t>Main features</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n-US" sz="1400" kern="0" dirty="0">
                <a:solidFill>
                  <a:prstClr val="white"/>
                </a:solidFill>
                <a:cs typeface="Arial" pitchFamily="34" charset="0"/>
              </a:rPr>
              <a:t>Provide a user friendly interface to introduce components and specs with quality tolerance.</a:t>
            </a:r>
          </a:p>
          <a:p>
            <a:pPr marL="285750" lvl="0" indent="-285750" fontAlgn="base">
              <a:spcBef>
                <a:spcPct val="0"/>
              </a:spcBef>
              <a:spcAft>
                <a:spcPct val="0"/>
              </a:spcAft>
              <a:buFontTx/>
              <a:buChar char="-"/>
              <a:defRPr/>
            </a:pPr>
            <a:r>
              <a:rPr lang="en-US" sz="1400" kern="0" dirty="0">
                <a:solidFill>
                  <a:prstClr val="white"/>
                </a:solidFill>
                <a:cs typeface="Arial" pitchFamily="34" charset="0"/>
              </a:rPr>
              <a:t>Search in data bases components and providers to cover specs.</a:t>
            </a:r>
          </a:p>
          <a:p>
            <a:pPr marL="285750" lvl="0" indent="-285750" fontAlgn="base">
              <a:spcBef>
                <a:spcPct val="0"/>
              </a:spcBef>
              <a:spcAft>
                <a:spcPct val="0"/>
              </a:spcAft>
              <a:buFontTx/>
              <a:buChar char="-"/>
              <a:defRPr/>
            </a:pPr>
            <a:r>
              <a:rPr lang="en-US" sz="1400" kern="0" dirty="0">
                <a:solidFill>
                  <a:prstClr val="white"/>
                </a:solidFill>
                <a:cs typeface="Arial" pitchFamily="34" charset="0"/>
              </a:rPr>
              <a:t>Calculate the supply chain and manufacturing costs of all the options.</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Customize</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fuel </a:t>
            </a:r>
            <a:r>
              <a:rPr lang="es-ES" sz="1400" kern="0" dirty="0" err="1">
                <a:solidFill>
                  <a:prstClr val="white"/>
                </a:solidFill>
                <a:cs typeface="Arial" pitchFamily="34" charset="0"/>
              </a:rPr>
              <a:t>cell</a:t>
            </a:r>
            <a:r>
              <a:rPr lang="es-ES" sz="1400" kern="0" dirty="0">
                <a:solidFill>
                  <a:prstClr val="white"/>
                </a:solidFill>
                <a:cs typeface="Arial" pitchFamily="34" charset="0"/>
              </a:rPr>
              <a:t> </a:t>
            </a:r>
            <a:r>
              <a:rPr lang="es-ES" sz="1400" kern="0" dirty="0" err="1">
                <a:solidFill>
                  <a:prstClr val="white"/>
                </a:solidFill>
                <a:cs typeface="Arial" pitchFamily="34" charset="0"/>
              </a:rPr>
              <a:t>system</a:t>
            </a:r>
            <a:r>
              <a:rPr lang="es-ES" sz="1400" kern="0" dirty="0">
                <a:solidFill>
                  <a:prstClr val="white"/>
                </a:solidFill>
                <a:cs typeface="Arial" pitchFamily="34" charset="0"/>
              </a:rPr>
              <a:t> </a:t>
            </a:r>
            <a:r>
              <a:rPr lang="es-ES" sz="1400" kern="0" dirty="0" err="1">
                <a:solidFill>
                  <a:prstClr val="white"/>
                </a:solidFill>
                <a:cs typeface="Arial" pitchFamily="34" charset="0"/>
              </a:rPr>
              <a:t>model</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data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each</a:t>
            </a:r>
            <a:r>
              <a:rPr lang="es-ES" sz="1400" kern="0" dirty="0">
                <a:solidFill>
                  <a:prstClr val="white"/>
                </a:solidFill>
                <a:cs typeface="Arial" pitchFamily="34" charset="0"/>
              </a:rPr>
              <a:t> </a:t>
            </a:r>
            <a:r>
              <a:rPr lang="es-ES" sz="1400" kern="0" dirty="0" err="1">
                <a:solidFill>
                  <a:prstClr val="white"/>
                </a:solidFill>
                <a:cs typeface="Arial" pitchFamily="34" charset="0"/>
              </a:rPr>
              <a:t>component</a:t>
            </a:r>
            <a:r>
              <a:rPr lang="es-ES" sz="1400" kern="0" dirty="0">
                <a:solidFill>
                  <a:prstClr val="white"/>
                </a:solidFill>
                <a:cs typeface="Arial" pitchFamily="34" charset="0"/>
              </a:rPr>
              <a:t>.</a:t>
            </a:r>
            <a:endParaRPr lang="en-US" sz="1400" kern="0" dirty="0">
              <a:solidFill>
                <a:prstClr val="white"/>
              </a:solidFill>
              <a:cs typeface="Arial" pitchFamily="34" charset="0"/>
            </a:endParaRPr>
          </a:p>
          <a:p>
            <a:pPr marL="285750" lvl="0" indent="-285750" fontAlgn="base">
              <a:spcBef>
                <a:spcPct val="0"/>
              </a:spcBef>
              <a:spcAft>
                <a:spcPct val="0"/>
              </a:spcAft>
              <a:buFontTx/>
              <a:buChar char="-"/>
              <a:defRPr/>
            </a:pPr>
            <a:r>
              <a:rPr lang="en-US" sz="1400" kern="0" dirty="0">
                <a:solidFill>
                  <a:prstClr val="white"/>
                </a:solidFill>
                <a:cs typeface="Arial" pitchFamily="34" charset="0"/>
              </a:rPr>
              <a:t>Provide the best option that minimize costs and maximize performance.</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Provide</a:t>
            </a:r>
            <a:r>
              <a:rPr lang="es-ES" sz="1400" kern="0" dirty="0">
                <a:solidFill>
                  <a:prstClr val="white"/>
                </a:solidFill>
                <a:cs typeface="Arial" pitchFamily="34" charset="0"/>
              </a:rPr>
              <a:t> </a:t>
            </a:r>
            <a:r>
              <a:rPr lang="es-ES" sz="1400" kern="0" dirty="0" err="1">
                <a:solidFill>
                  <a:prstClr val="white"/>
                </a:solidFill>
                <a:cs typeface="Arial" pitchFamily="34" charset="0"/>
              </a:rPr>
              <a:t>an</a:t>
            </a:r>
            <a:r>
              <a:rPr lang="es-ES" sz="1400" kern="0" dirty="0">
                <a:solidFill>
                  <a:prstClr val="white"/>
                </a:solidFill>
                <a:cs typeface="Arial" pitchFamily="34" charset="0"/>
              </a:rPr>
              <a:t> </a:t>
            </a:r>
            <a:r>
              <a:rPr lang="es-ES" sz="1400" kern="0" dirty="0" err="1">
                <a:solidFill>
                  <a:prstClr val="white"/>
                </a:solidFill>
                <a:cs typeface="Arial" pitchFamily="34" charset="0"/>
              </a:rPr>
              <a:t>itemized</a:t>
            </a:r>
            <a:r>
              <a:rPr lang="es-ES" sz="1400" kern="0" dirty="0">
                <a:solidFill>
                  <a:prstClr val="white"/>
                </a:solidFill>
                <a:cs typeface="Arial" pitchFamily="34" charset="0"/>
              </a:rPr>
              <a:t> BOM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 per </a:t>
            </a:r>
            <a:r>
              <a:rPr lang="es-ES" sz="1400" kern="0" dirty="0" err="1">
                <a:solidFill>
                  <a:prstClr val="white"/>
                </a:solidFill>
                <a:cs typeface="Arial" pitchFamily="34" charset="0"/>
              </a:rPr>
              <a:t>part</a:t>
            </a:r>
            <a:r>
              <a:rPr lang="es-ES" sz="1400" kern="0" dirty="0">
                <a:solidFill>
                  <a:prstClr val="white"/>
                </a:solidFill>
                <a:cs typeface="Arial" pitchFamily="34" charset="0"/>
              </a:rPr>
              <a:t>.</a:t>
            </a:r>
            <a:endParaRPr lang="en-US" sz="1400" kern="0" dirty="0">
              <a:solidFill>
                <a:prstClr val="white"/>
              </a:solidFill>
              <a:cs typeface="Arial" pitchFamily="34" charset="0"/>
            </a:endParaRPr>
          </a:p>
        </p:txBody>
      </p:sp>
      <p:sp>
        <p:nvSpPr>
          <p:cNvPr id="19" name="Rectángulo 18">
            <a:extLst>
              <a:ext uri="{FF2B5EF4-FFF2-40B4-BE49-F238E27FC236}">
                <a16:creationId xmlns:a16="http://schemas.microsoft.com/office/drawing/2014/main" id="{8FE30D7F-93EF-4F8D-8C48-93D77AAFC613}"/>
              </a:ext>
            </a:extLst>
          </p:cNvPr>
          <p:cNvSpPr/>
          <p:nvPr/>
        </p:nvSpPr>
        <p:spPr>
          <a:xfrm>
            <a:off x="6242400" y="4309510"/>
            <a:ext cx="5654351" cy="1815881"/>
          </a:xfrm>
          <a:prstGeom prst="rect">
            <a:avLst/>
          </a:prstGeom>
          <a:solidFill>
            <a:sysClr val="window" lastClr="FFFFFF">
              <a:lumMod val="65000"/>
            </a:sysClr>
          </a:solidFill>
          <a:ln w="25400" cap="flat" cmpd="sng" algn="ctr">
            <a:solidFill>
              <a:sysClr val="window" lastClr="FFFFFF">
                <a:lumMod val="65000"/>
              </a:sysClr>
            </a:solidFill>
            <a:prstDash val="solid"/>
          </a:ln>
          <a:effectLst/>
        </p:spPr>
        <p:txBody>
          <a:bodyPr rtlCol="0" anchor="t" anchorCtr="0"/>
          <a:lstStyle/>
          <a:p>
            <a:pPr lvl="0" fontAlgn="base">
              <a:spcBef>
                <a:spcPct val="0"/>
              </a:spcBef>
              <a:spcAft>
                <a:spcPct val="0"/>
              </a:spcAft>
              <a:defRPr/>
            </a:pPr>
            <a:r>
              <a:rPr lang="en-US" sz="1400" b="1" kern="0" dirty="0">
                <a:solidFill>
                  <a:prstClr val="white"/>
                </a:solidFill>
                <a:cs typeface="Arial" pitchFamily="34" charset="0"/>
              </a:rPr>
              <a:t>Example</a:t>
            </a:r>
            <a:r>
              <a:rPr lang="en-US" sz="1400" kern="0" dirty="0">
                <a:solidFill>
                  <a:prstClr val="white"/>
                </a:solidFill>
                <a:cs typeface="Arial" pitchFamily="34" charset="0"/>
              </a:rPr>
              <a:t>:</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Selection</a:t>
            </a:r>
            <a:r>
              <a:rPr lang="es-ES" sz="1400" kern="0" dirty="0">
                <a:solidFill>
                  <a:prstClr val="white"/>
                </a:solidFill>
                <a:cs typeface="Arial" pitchFamily="34" charset="0"/>
              </a:rPr>
              <a:t>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humidifiers</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specs</a:t>
            </a:r>
            <a:r>
              <a:rPr lang="es-ES" sz="1400" kern="0" dirty="0">
                <a:solidFill>
                  <a:prstClr val="white"/>
                </a:solidFill>
                <a:cs typeface="Arial" pitchFamily="34" charset="0"/>
              </a:rPr>
              <a:t> </a:t>
            </a:r>
            <a:r>
              <a:rPr lang="es-ES" sz="1400" kern="0" dirty="0" err="1">
                <a:solidFill>
                  <a:prstClr val="white"/>
                </a:solidFill>
                <a:cs typeface="Arial" pitchFamily="34" charset="0"/>
              </a:rPr>
              <a:t>considering</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optimal</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 and performance</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Selection</a:t>
            </a:r>
            <a:r>
              <a:rPr lang="es-ES" sz="1400" kern="0" dirty="0">
                <a:solidFill>
                  <a:prstClr val="white"/>
                </a:solidFill>
                <a:cs typeface="Arial" pitchFamily="34" charset="0"/>
              </a:rPr>
              <a:t>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valves</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specs</a:t>
            </a:r>
            <a:r>
              <a:rPr lang="es-ES" sz="1400" kern="0" dirty="0">
                <a:solidFill>
                  <a:prstClr val="white"/>
                </a:solidFill>
                <a:cs typeface="Arial" pitchFamily="34" charset="0"/>
              </a:rPr>
              <a:t> </a:t>
            </a:r>
            <a:r>
              <a:rPr lang="es-ES" sz="1400" kern="0" dirty="0" err="1">
                <a:solidFill>
                  <a:prstClr val="white"/>
                </a:solidFill>
                <a:cs typeface="Arial" pitchFamily="34" charset="0"/>
              </a:rPr>
              <a:t>considering</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optimal</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 and performance.</a:t>
            </a:r>
          </a:p>
          <a:p>
            <a:pPr marL="285750" lvl="0" indent="-285750" fontAlgn="base">
              <a:spcBef>
                <a:spcPct val="0"/>
              </a:spcBef>
              <a:spcAft>
                <a:spcPct val="0"/>
              </a:spcAft>
              <a:buFontTx/>
              <a:buChar char="-"/>
              <a:defRPr/>
            </a:pPr>
            <a:r>
              <a:rPr lang="es-ES" sz="1400" kern="0" dirty="0" err="1">
                <a:solidFill>
                  <a:prstClr val="white"/>
                </a:solidFill>
                <a:cs typeface="Arial" pitchFamily="34" charset="0"/>
              </a:rPr>
              <a:t>Selection</a:t>
            </a:r>
            <a:r>
              <a:rPr lang="es-ES" sz="1400" kern="0" dirty="0">
                <a:solidFill>
                  <a:prstClr val="white"/>
                </a:solidFill>
                <a:cs typeface="Arial" pitchFamily="34" charset="0"/>
              </a:rPr>
              <a:t> </a:t>
            </a:r>
            <a:r>
              <a:rPr lang="es-ES" sz="1400" kern="0" dirty="0" err="1">
                <a:solidFill>
                  <a:prstClr val="white"/>
                </a:solidFill>
                <a:cs typeface="Arial" pitchFamily="34" charset="0"/>
              </a:rPr>
              <a:t>of</a:t>
            </a:r>
            <a:r>
              <a:rPr lang="es-ES" sz="1400" kern="0" dirty="0">
                <a:solidFill>
                  <a:prstClr val="white"/>
                </a:solidFill>
                <a:cs typeface="Arial" pitchFamily="34" charset="0"/>
              </a:rPr>
              <a:t> </a:t>
            </a:r>
            <a:r>
              <a:rPr lang="es-ES" sz="1400" kern="0" dirty="0" err="1">
                <a:solidFill>
                  <a:prstClr val="white"/>
                </a:solidFill>
                <a:cs typeface="Arial" pitchFamily="34" charset="0"/>
              </a:rPr>
              <a:t>sensors</a:t>
            </a:r>
            <a:r>
              <a:rPr lang="es-ES" sz="1400" kern="0" dirty="0">
                <a:solidFill>
                  <a:prstClr val="white"/>
                </a:solidFill>
                <a:cs typeface="Arial" pitchFamily="34" charset="0"/>
              </a:rPr>
              <a:t> </a:t>
            </a:r>
            <a:r>
              <a:rPr lang="es-ES" sz="1400" kern="0" dirty="0" err="1">
                <a:solidFill>
                  <a:prstClr val="white"/>
                </a:solidFill>
                <a:cs typeface="Arial" pitchFamily="34" charset="0"/>
              </a:rPr>
              <a:t>with</a:t>
            </a:r>
            <a:r>
              <a:rPr lang="es-ES" sz="1400" kern="0" dirty="0">
                <a:solidFill>
                  <a:prstClr val="white"/>
                </a:solidFill>
                <a:cs typeface="Arial" pitchFamily="34" charset="0"/>
              </a:rPr>
              <a:t> </a:t>
            </a:r>
            <a:r>
              <a:rPr lang="es-ES" sz="1400" kern="0" dirty="0" err="1">
                <a:solidFill>
                  <a:prstClr val="white"/>
                </a:solidFill>
                <a:cs typeface="Arial" pitchFamily="34" charset="0"/>
              </a:rPr>
              <a:t>certain</a:t>
            </a:r>
            <a:r>
              <a:rPr lang="es-ES" sz="1400" kern="0" dirty="0">
                <a:solidFill>
                  <a:prstClr val="white"/>
                </a:solidFill>
                <a:cs typeface="Arial" pitchFamily="34" charset="0"/>
              </a:rPr>
              <a:t> </a:t>
            </a:r>
            <a:r>
              <a:rPr lang="es-ES" sz="1400" kern="0" dirty="0" err="1">
                <a:solidFill>
                  <a:prstClr val="white"/>
                </a:solidFill>
                <a:cs typeface="Arial" pitchFamily="34" charset="0"/>
              </a:rPr>
              <a:t>specs</a:t>
            </a:r>
            <a:r>
              <a:rPr lang="es-ES" sz="1400" kern="0" dirty="0">
                <a:solidFill>
                  <a:prstClr val="white"/>
                </a:solidFill>
                <a:cs typeface="Arial" pitchFamily="34" charset="0"/>
              </a:rPr>
              <a:t> </a:t>
            </a:r>
            <a:r>
              <a:rPr lang="es-ES" sz="1400" kern="0" dirty="0" err="1">
                <a:solidFill>
                  <a:prstClr val="white"/>
                </a:solidFill>
                <a:cs typeface="Arial" pitchFamily="34" charset="0"/>
              </a:rPr>
              <a:t>considering</a:t>
            </a:r>
            <a:r>
              <a:rPr lang="es-ES" sz="1400" kern="0" dirty="0">
                <a:solidFill>
                  <a:prstClr val="white"/>
                </a:solidFill>
                <a:cs typeface="Arial" pitchFamily="34" charset="0"/>
              </a:rPr>
              <a:t> </a:t>
            </a:r>
            <a:r>
              <a:rPr lang="es-ES" sz="1400" kern="0" dirty="0" err="1">
                <a:solidFill>
                  <a:prstClr val="white"/>
                </a:solidFill>
                <a:cs typeface="Arial" pitchFamily="34" charset="0"/>
              </a:rPr>
              <a:t>the</a:t>
            </a:r>
            <a:r>
              <a:rPr lang="es-ES" sz="1400" kern="0" dirty="0">
                <a:solidFill>
                  <a:prstClr val="white"/>
                </a:solidFill>
                <a:cs typeface="Arial" pitchFamily="34" charset="0"/>
              </a:rPr>
              <a:t> </a:t>
            </a:r>
            <a:r>
              <a:rPr lang="es-ES" sz="1400" kern="0" dirty="0" err="1">
                <a:solidFill>
                  <a:prstClr val="white"/>
                </a:solidFill>
                <a:cs typeface="Arial" pitchFamily="34" charset="0"/>
              </a:rPr>
              <a:t>optimal</a:t>
            </a:r>
            <a:r>
              <a:rPr lang="es-ES" sz="1400" kern="0" dirty="0">
                <a:solidFill>
                  <a:prstClr val="white"/>
                </a:solidFill>
                <a:cs typeface="Arial" pitchFamily="34" charset="0"/>
              </a:rPr>
              <a:t> </a:t>
            </a:r>
            <a:r>
              <a:rPr lang="es-ES" sz="1400" kern="0" dirty="0" err="1">
                <a:solidFill>
                  <a:prstClr val="white"/>
                </a:solidFill>
                <a:cs typeface="Arial" pitchFamily="34" charset="0"/>
              </a:rPr>
              <a:t>cost</a:t>
            </a:r>
            <a:r>
              <a:rPr lang="es-ES" sz="1400" kern="0" dirty="0">
                <a:solidFill>
                  <a:prstClr val="white"/>
                </a:solidFill>
                <a:cs typeface="Arial" pitchFamily="34" charset="0"/>
              </a:rPr>
              <a:t> and performance.</a:t>
            </a:r>
            <a:endParaRPr lang="en-US" sz="1400" kern="0" dirty="0">
              <a:solidFill>
                <a:prstClr val="white"/>
              </a:solidFill>
            </a:endParaRPr>
          </a:p>
        </p:txBody>
      </p:sp>
      <p:sp>
        <p:nvSpPr>
          <p:cNvPr id="27" name="Titel 7">
            <a:extLst>
              <a:ext uri="{FF2B5EF4-FFF2-40B4-BE49-F238E27FC236}">
                <a16:creationId xmlns:a16="http://schemas.microsoft.com/office/drawing/2014/main" id="{96B66A95-A95B-469E-8C4F-4AD619BB8866}"/>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a:t>Global optimization</a:t>
            </a:r>
            <a:endParaRPr lang="en-GB" sz="3200" b="1" dirty="0"/>
          </a:p>
        </p:txBody>
      </p:sp>
      <p:pic>
        <p:nvPicPr>
          <p:cNvPr id="14" name="Imagen 13">
            <a:extLst>
              <a:ext uri="{FF2B5EF4-FFF2-40B4-BE49-F238E27FC236}">
                <a16:creationId xmlns:a16="http://schemas.microsoft.com/office/drawing/2014/main" id="{A142B5D5-BCCB-4817-B2DF-E6585E19BC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9824" y="3061948"/>
            <a:ext cx="1252944" cy="835296"/>
          </a:xfrm>
          <a:prstGeom prst="rect">
            <a:avLst/>
          </a:prstGeom>
          <a:ln>
            <a:noFill/>
          </a:ln>
          <a:effectLst>
            <a:softEdge rad="112500"/>
          </a:effectLst>
        </p:spPr>
      </p:pic>
      <p:pic>
        <p:nvPicPr>
          <p:cNvPr id="15" name="Imagen 14">
            <a:extLst>
              <a:ext uri="{FF2B5EF4-FFF2-40B4-BE49-F238E27FC236}">
                <a16:creationId xmlns:a16="http://schemas.microsoft.com/office/drawing/2014/main" id="{6BBAA870-A81A-49D4-A625-072B03A3D3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34144" y="2864877"/>
            <a:ext cx="810571" cy="537003"/>
          </a:xfrm>
          <a:prstGeom prst="rect">
            <a:avLst/>
          </a:prstGeom>
          <a:ln>
            <a:noFill/>
          </a:ln>
          <a:effectLst>
            <a:softEdge rad="112500"/>
          </a:effectLst>
        </p:spPr>
      </p:pic>
      <p:pic>
        <p:nvPicPr>
          <p:cNvPr id="20" name="Imagen 19">
            <a:extLst>
              <a:ext uri="{FF2B5EF4-FFF2-40B4-BE49-F238E27FC236}">
                <a16:creationId xmlns:a16="http://schemas.microsoft.com/office/drawing/2014/main" id="{AA236287-61E0-4B29-8174-8BCCC8B5A1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06879" y="3568895"/>
            <a:ext cx="1031113" cy="773335"/>
          </a:xfrm>
          <a:prstGeom prst="rect">
            <a:avLst/>
          </a:prstGeom>
          <a:ln>
            <a:noFill/>
          </a:ln>
          <a:effectLst>
            <a:softEdge rad="112500"/>
          </a:effectLst>
        </p:spPr>
      </p:pic>
      <p:pic>
        <p:nvPicPr>
          <p:cNvPr id="21" name="Imagen 20">
            <a:extLst>
              <a:ext uri="{FF2B5EF4-FFF2-40B4-BE49-F238E27FC236}">
                <a16:creationId xmlns:a16="http://schemas.microsoft.com/office/drawing/2014/main" id="{77840A0F-CBE1-4AED-8F7E-CA40256C49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4250" y="2903713"/>
            <a:ext cx="1061751" cy="1066193"/>
          </a:xfrm>
          <a:prstGeom prst="rect">
            <a:avLst/>
          </a:prstGeom>
        </p:spPr>
      </p:pic>
      <p:pic>
        <p:nvPicPr>
          <p:cNvPr id="22" name="Picture 2" descr="Resultado de imagen de speedometer">
            <a:extLst>
              <a:ext uri="{FF2B5EF4-FFF2-40B4-BE49-F238E27FC236}">
                <a16:creationId xmlns:a16="http://schemas.microsoft.com/office/drawing/2014/main" id="{838CB40A-78D1-44A3-9193-D68D2331E7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6059" y="2972277"/>
            <a:ext cx="1746994" cy="11583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3" name="Imagen 22">
            <a:extLst>
              <a:ext uri="{FF2B5EF4-FFF2-40B4-BE49-F238E27FC236}">
                <a16:creationId xmlns:a16="http://schemas.microsoft.com/office/drawing/2014/main" id="{225D2C65-DDEC-47CA-8715-CFD2211CEC48}"/>
              </a:ext>
            </a:extLst>
          </p:cNvPr>
          <p:cNvPicPr>
            <a:picLocks noChangeAspect="1"/>
          </p:cNvPicPr>
          <p:nvPr/>
        </p:nvPicPr>
        <p:blipFill rotWithShape="1">
          <a:blip r:embed="rId9"/>
          <a:srcRect t="7445" b="11306"/>
          <a:stretch/>
        </p:blipFill>
        <p:spPr>
          <a:xfrm>
            <a:off x="7924552" y="2853863"/>
            <a:ext cx="2228860" cy="1358183"/>
          </a:xfrm>
          <a:prstGeom prst="rect">
            <a:avLst/>
          </a:prstGeom>
        </p:spPr>
      </p:pic>
      <p:sp>
        <p:nvSpPr>
          <p:cNvPr id="28" name="Flecha: a la derecha 27">
            <a:extLst>
              <a:ext uri="{FF2B5EF4-FFF2-40B4-BE49-F238E27FC236}">
                <a16:creationId xmlns:a16="http://schemas.microsoft.com/office/drawing/2014/main" id="{97B830C1-3E26-4CB2-8D3A-B29104185E2A}"/>
              </a:ext>
            </a:extLst>
          </p:cNvPr>
          <p:cNvSpPr/>
          <p:nvPr/>
        </p:nvSpPr>
        <p:spPr>
          <a:xfrm>
            <a:off x="7160123" y="3401880"/>
            <a:ext cx="473009" cy="324067"/>
          </a:xfrm>
          <a:prstGeom prst="rightArrow">
            <a:avLst/>
          </a:prstGeom>
          <a:solidFill>
            <a:schemeClr val="bg1">
              <a:lumMod val="75000"/>
            </a:schemeClr>
          </a:solid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00"/>
              </a:spcBef>
              <a:spcAft>
                <a:spcPts val="400"/>
              </a:spcAft>
            </a:pPr>
            <a:endParaRPr lang="en-US" sz="2000" dirty="0" err="1"/>
          </a:p>
        </p:txBody>
      </p:sp>
    </p:spTree>
    <p:extLst>
      <p:ext uri="{BB962C8B-B14F-4D97-AF65-F5344CB8AC3E}">
        <p14:creationId xmlns:p14="http://schemas.microsoft.com/office/powerpoint/2010/main" val="3027540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4976427" cy="707886"/>
          </a:xfrm>
          <a:prstGeom prst="rect">
            <a:avLst/>
          </a:prstGeom>
          <a:noFill/>
        </p:spPr>
        <p:txBody>
          <a:bodyPr wrap="none" rtlCol="0">
            <a:spAutoFit/>
          </a:bodyPr>
          <a:lstStyle/>
          <a:p>
            <a:r>
              <a:rPr lang="es-ES" sz="4000" b="1" dirty="0" err="1">
                <a:solidFill>
                  <a:schemeClr val="bg1"/>
                </a:solidFill>
              </a:rPr>
              <a:t>Manufacturing</a:t>
            </a:r>
            <a:r>
              <a:rPr lang="es-ES" sz="4000" b="1" dirty="0">
                <a:solidFill>
                  <a:schemeClr val="bg1"/>
                </a:solidFill>
              </a:rPr>
              <a:t> </a:t>
            </a:r>
            <a:r>
              <a:rPr lang="es-ES" sz="4000" b="1" dirty="0" err="1">
                <a:solidFill>
                  <a:schemeClr val="bg1"/>
                </a:solidFill>
              </a:rPr>
              <a:t>studies</a:t>
            </a:r>
            <a:endParaRPr lang="es-ES" sz="4000" b="1" dirty="0">
              <a:solidFill>
                <a:schemeClr val="bg1"/>
              </a:solidFill>
            </a:endParaRPr>
          </a:p>
        </p:txBody>
      </p:sp>
      <p:sp>
        <p:nvSpPr>
          <p:cNvPr id="9" name="Titel 7">
            <a:extLst>
              <a:ext uri="{FF2B5EF4-FFF2-40B4-BE49-F238E27FC236}">
                <a16:creationId xmlns:a16="http://schemas.microsoft.com/office/drawing/2014/main" id="{7F51EF44-BA58-4569-A8B0-80644C1A895D}"/>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Cathode module</a:t>
            </a:r>
          </a:p>
        </p:txBody>
      </p:sp>
      <p:sp>
        <p:nvSpPr>
          <p:cNvPr id="10" name="CuadroTexto 9">
            <a:extLst>
              <a:ext uri="{FF2B5EF4-FFF2-40B4-BE49-F238E27FC236}">
                <a16:creationId xmlns:a16="http://schemas.microsoft.com/office/drawing/2014/main" id="{6C73A051-6C80-430C-B01F-A3603E1F38CE}"/>
              </a:ext>
            </a:extLst>
          </p:cNvPr>
          <p:cNvSpPr txBox="1"/>
          <p:nvPr/>
        </p:nvSpPr>
        <p:spPr>
          <a:xfrm>
            <a:off x="398235" y="1607604"/>
            <a:ext cx="11563610" cy="2400657"/>
          </a:xfrm>
          <a:prstGeom prst="rect">
            <a:avLst/>
          </a:prstGeom>
          <a:solidFill>
            <a:srgbClr val="00B0F0"/>
          </a:solidFill>
          <a:ln>
            <a:no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lang="en-US" sz="2400" b="1" kern="0" dirty="0">
                <a:solidFill>
                  <a:prstClr val="white"/>
                </a:solidFill>
                <a:cs typeface="Arial" pitchFamily="34" charset="0"/>
              </a:rPr>
              <a:t>Scenario - humidification</a:t>
            </a:r>
            <a:r>
              <a:rPr lang="en-US" sz="1600" b="1" kern="0" dirty="0">
                <a:solidFill>
                  <a:prstClr val="white"/>
                </a:solidFill>
                <a:cs typeface="Arial" pitchFamily="34" charset="0"/>
              </a:rPr>
              <a:t>:</a:t>
            </a:r>
          </a:p>
          <a:p>
            <a:pPr marL="0" marR="0" lvl="0" indent="0" defTabSz="914400" eaLnBrk="1" fontAlgn="base" latinLnBrk="0" hangingPunct="1">
              <a:lnSpc>
                <a:spcPct val="100000"/>
              </a:lnSpc>
              <a:spcBef>
                <a:spcPct val="0"/>
              </a:spcBef>
              <a:spcAft>
                <a:spcPct val="0"/>
              </a:spcAft>
              <a:buClrTx/>
              <a:buSzTx/>
              <a:buFontTx/>
              <a:buNone/>
              <a:tabLst/>
              <a:defRPr/>
            </a:pPr>
            <a:r>
              <a:rPr lang="en-US" b="1" kern="0" dirty="0">
                <a:solidFill>
                  <a:prstClr val="white"/>
                </a:solidFill>
                <a:cs typeface="Arial" pitchFamily="34" charset="0"/>
              </a:rPr>
              <a:t>4 providers</a:t>
            </a:r>
          </a:p>
          <a:p>
            <a:pPr marL="0" marR="0" lvl="0" indent="0" defTabSz="914400" eaLnBrk="1" fontAlgn="base" latinLnBrk="0" hangingPunct="1">
              <a:lnSpc>
                <a:spcPct val="100000"/>
              </a:lnSpc>
              <a:spcBef>
                <a:spcPct val="0"/>
              </a:spcBef>
              <a:spcAft>
                <a:spcPct val="0"/>
              </a:spcAft>
              <a:buClrTx/>
              <a:buSzTx/>
              <a:buFontTx/>
              <a:buNone/>
              <a:tabLst/>
              <a:defRPr/>
            </a:pPr>
            <a:r>
              <a:rPr lang="en-US" b="1" kern="0" dirty="0">
                <a:solidFill>
                  <a:prstClr val="white"/>
                </a:solidFill>
                <a:cs typeface="Arial" pitchFamily="34" charset="0"/>
              </a:rPr>
              <a:t>Different specifications</a:t>
            </a:r>
          </a:p>
          <a:p>
            <a:pPr marL="0" marR="0" lvl="0" indent="0" defTabSz="914400" eaLnBrk="1" fontAlgn="base" latinLnBrk="0" hangingPunct="1">
              <a:lnSpc>
                <a:spcPct val="100000"/>
              </a:lnSpc>
              <a:spcBef>
                <a:spcPct val="0"/>
              </a:spcBef>
              <a:spcAft>
                <a:spcPct val="0"/>
              </a:spcAft>
              <a:buClrTx/>
              <a:buSzTx/>
              <a:buFontTx/>
              <a:buNone/>
              <a:tabLst/>
              <a:defRPr/>
            </a:pPr>
            <a:r>
              <a:rPr lang="en-US" b="1" kern="0" dirty="0">
                <a:solidFill>
                  <a:prstClr val="white"/>
                </a:solidFill>
                <a:cs typeface="Arial" pitchFamily="34" charset="0"/>
              </a:rPr>
              <a:t>Different packaging and costs</a:t>
            </a:r>
          </a:p>
          <a:p>
            <a:pPr marL="0" marR="0" lvl="0" indent="0" defTabSz="914400" eaLnBrk="1" fontAlgn="base" latinLnBrk="0" hangingPunct="1">
              <a:lnSpc>
                <a:spcPct val="100000"/>
              </a:lnSpc>
              <a:spcBef>
                <a:spcPct val="0"/>
              </a:spcBef>
              <a:spcAft>
                <a:spcPct val="0"/>
              </a:spcAft>
              <a:buClrTx/>
              <a:buSzTx/>
              <a:buFontTx/>
              <a:buNone/>
              <a:tabLst/>
              <a:defRPr/>
            </a:pPr>
            <a:r>
              <a:rPr lang="en-US" b="1" kern="0" dirty="0">
                <a:solidFill>
                  <a:prstClr val="white"/>
                </a:solidFill>
                <a:cs typeface="Arial" pitchFamily="34" charset="0"/>
              </a:rPr>
              <a:t>4 different assemblies</a:t>
            </a:r>
          </a:p>
          <a:p>
            <a:pPr marL="0" marR="0" lvl="0" indent="0" defTabSz="914400" eaLnBrk="1" fontAlgn="base" latinLnBrk="0" hangingPunct="1">
              <a:lnSpc>
                <a:spcPct val="100000"/>
              </a:lnSpc>
              <a:spcBef>
                <a:spcPct val="0"/>
              </a:spcBef>
              <a:spcAft>
                <a:spcPct val="0"/>
              </a:spcAft>
              <a:buClrTx/>
              <a:buSzTx/>
              <a:buFontTx/>
              <a:buNone/>
              <a:tabLst/>
              <a:defRPr/>
            </a:pPr>
            <a:r>
              <a:rPr lang="en-US" b="1" kern="0" dirty="0">
                <a:solidFill>
                  <a:prstClr val="white"/>
                </a:solidFill>
                <a:cs typeface="Arial" pitchFamily="34" charset="0"/>
              </a:rPr>
              <a:t>Active/passive control</a:t>
            </a:r>
          </a:p>
          <a:p>
            <a:pPr marL="0" marR="0" lvl="0" indent="0" defTabSz="914400" eaLnBrk="1" fontAlgn="base" latinLnBrk="0" hangingPunct="1">
              <a:lnSpc>
                <a:spcPct val="100000"/>
              </a:lnSpc>
              <a:spcBef>
                <a:spcPct val="0"/>
              </a:spcBef>
              <a:spcAft>
                <a:spcPct val="0"/>
              </a:spcAft>
              <a:buClrTx/>
              <a:buSzTx/>
              <a:buFontTx/>
              <a:buNone/>
              <a:tabLst/>
              <a:defRPr/>
            </a:pPr>
            <a:r>
              <a:rPr lang="en-US" b="1" kern="0" dirty="0">
                <a:solidFill>
                  <a:prstClr val="white"/>
                </a:solidFill>
                <a:cs typeface="Arial" pitchFamily="34" charset="0"/>
              </a:rPr>
              <a:t>Different valves with time responses, energy consumption and costs.</a:t>
            </a:r>
          </a:p>
          <a:p>
            <a:pPr marL="0" marR="0" lvl="0" indent="0" defTabSz="914400" eaLnBrk="1" fontAlgn="base" latinLnBrk="0" hangingPunct="1">
              <a:lnSpc>
                <a:spcPct val="100000"/>
              </a:lnSpc>
              <a:spcBef>
                <a:spcPct val="0"/>
              </a:spcBef>
              <a:spcAft>
                <a:spcPct val="0"/>
              </a:spcAft>
              <a:buClrTx/>
              <a:buSzTx/>
              <a:buFontTx/>
              <a:buNone/>
              <a:tabLst/>
              <a:defRPr/>
            </a:pPr>
            <a:r>
              <a:rPr lang="en-US" b="1" kern="0" dirty="0">
                <a:solidFill>
                  <a:prstClr val="white"/>
                </a:solidFill>
                <a:cs typeface="Arial" pitchFamily="34" charset="0"/>
              </a:rPr>
              <a:t>Sensors vs observers</a:t>
            </a:r>
          </a:p>
        </p:txBody>
      </p:sp>
      <p:sp>
        <p:nvSpPr>
          <p:cNvPr id="11" name="CuadroTexto 10">
            <a:extLst>
              <a:ext uri="{FF2B5EF4-FFF2-40B4-BE49-F238E27FC236}">
                <a16:creationId xmlns:a16="http://schemas.microsoft.com/office/drawing/2014/main" id="{9A848251-2D38-46B9-BE71-EE7EFE4DC8C0}"/>
              </a:ext>
            </a:extLst>
          </p:cNvPr>
          <p:cNvSpPr txBox="1"/>
          <p:nvPr/>
        </p:nvSpPr>
        <p:spPr>
          <a:xfrm>
            <a:off x="398235" y="4115451"/>
            <a:ext cx="5697765" cy="2062103"/>
          </a:xfrm>
          <a:prstGeom prst="rect">
            <a:avLst/>
          </a:prstGeom>
          <a:solidFill>
            <a:srgbClr val="A5C249"/>
          </a:solidFill>
        </p:spPr>
        <p:txBody>
          <a:bodyPr wrap="square" rtlCol="0">
            <a:spAutoFit/>
          </a:bodyPr>
          <a:lstStyle/>
          <a:p>
            <a:pPr lvl="0" fontAlgn="base">
              <a:spcBef>
                <a:spcPct val="0"/>
              </a:spcBef>
              <a:spcAft>
                <a:spcPct val="0"/>
              </a:spcAft>
              <a:defRPr/>
            </a:pPr>
            <a:r>
              <a:rPr lang="es-ES" sz="2400" b="1" kern="0" dirty="0" err="1">
                <a:solidFill>
                  <a:prstClr val="white"/>
                </a:solidFill>
                <a:cs typeface="Arial" pitchFamily="34" charset="0"/>
              </a:rPr>
              <a:t>Manufacturing</a:t>
            </a:r>
            <a:r>
              <a:rPr lang="es-ES" sz="2400" b="1" kern="0" dirty="0">
                <a:solidFill>
                  <a:prstClr val="white"/>
                </a:solidFill>
                <a:cs typeface="Arial" pitchFamily="34" charset="0"/>
              </a:rPr>
              <a:t> </a:t>
            </a:r>
            <a:r>
              <a:rPr lang="es-ES" sz="2400" b="1" kern="0" dirty="0" err="1">
                <a:solidFill>
                  <a:prstClr val="white"/>
                </a:solidFill>
                <a:cs typeface="Arial" pitchFamily="34" charset="0"/>
              </a:rPr>
              <a:t>platform</a:t>
            </a:r>
            <a:r>
              <a:rPr lang="es-ES" sz="2400" b="1" kern="0" dirty="0">
                <a:solidFill>
                  <a:prstClr val="white"/>
                </a:solidFill>
                <a:cs typeface="Arial" pitchFamily="34" charset="0"/>
              </a:rPr>
              <a:t>:</a:t>
            </a:r>
          </a:p>
          <a:p>
            <a:pPr lvl="0" fontAlgn="base">
              <a:spcBef>
                <a:spcPct val="0"/>
              </a:spcBef>
              <a:spcAft>
                <a:spcPct val="0"/>
              </a:spcAft>
              <a:defRPr/>
            </a:pPr>
            <a:r>
              <a:rPr lang="es-ES" b="1" kern="0" dirty="0" err="1">
                <a:solidFill>
                  <a:prstClr val="white"/>
                </a:solidFill>
                <a:cs typeface="Arial" pitchFamily="34" charset="0"/>
              </a:rPr>
              <a:t>Cost</a:t>
            </a:r>
            <a:r>
              <a:rPr lang="es-ES" b="1" kern="0" dirty="0">
                <a:solidFill>
                  <a:prstClr val="white"/>
                </a:solidFill>
                <a:cs typeface="Arial" pitchFamily="34" charset="0"/>
              </a:rPr>
              <a:t> benchmarking</a:t>
            </a:r>
          </a:p>
          <a:p>
            <a:pPr lvl="0" fontAlgn="base">
              <a:spcBef>
                <a:spcPct val="0"/>
              </a:spcBef>
              <a:spcAft>
                <a:spcPct val="0"/>
              </a:spcAft>
              <a:defRPr/>
            </a:pPr>
            <a:r>
              <a:rPr lang="es-ES" b="1" kern="0" dirty="0">
                <a:solidFill>
                  <a:prstClr val="white"/>
                </a:solidFill>
                <a:cs typeface="Arial" pitchFamily="34" charset="0"/>
              </a:rPr>
              <a:t>Performance </a:t>
            </a:r>
            <a:r>
              <a:rPr lang="es-ES" b="1" kern="0" dirty="0" err="1">
                <a:solidFill>
                  <a:prstClr val="white"/>
                </a:solidFill>
                <a:cs typeface="Arial" pitchFamily="34" charset="0"/>
              </a:rPr>
              <a:t>impact</a:t>
            </a:r>
            <a:r>
              <a:rPr lang="es-ES" b="1" kern="0" dirty="0">
                <a:solidFill>
                  <a:prstClr val="white"/>
                </a:solidFill>
                <a:cs typeface="Arial" pitchFamily="34" charset="0"/>
              </a:rPr>
              <a:t> </a:t>
            </a:r>
            <a:r>
              <a:rPr lang="es-ES" b="1" kern="0" dirty="0" err="1">
                <a:solidFill>
                  <a:prstClr val="white"/>
                </a:solidFill>
                <a:cs typeface="Arial" pitchFamily="34" charset="0"/>
              </a:rPr>
              <a:t>on</a:t>
            </a:r>
            <a:r>
              <a:rPr lang="es-ES" b="1" kern="0" dirty="0">
                <a:solidFill>
                  <a:prstClr val="white"/>
                </a:solidFill>
                <a:cs typeface="Arial" pitchFamily="34" charset="0"/>
              </a:rPr>
              <a:t> </a:t>
            </a:r>
            <a:r>
              <a:rPr lang="es-ES" b="1" kern="0" dirty="0" err="1">
                <a:solidFill>
                  <a:prstClr val="white"/>
                </a:solidFill>
                <a:cs typeface="Arial" pitchFamily="34" charset="0"/>
              </a:rPr>
              <a:t>durability</a:t>
            </a:r>
            <a:r>
              <a:rPr lang="es-ES" b="1" kern="0" dirty="0">
                <a:solidFill>
                  <a:prstClr val="white"/>
                </a:solidFill>
                <a:cs typeface="Arial" pitchFamily="34" charset="0"/>
              </a:rPr>
              <a:t>, </a:t>
            </a:r>
            <a:r>
              <a:rPr lang="es-ES" b="1" kern="0" dirty="0" err="1">
                <a:solidFill>
                  <a:prstClr val="white"/>
                </a:solidFill>
                <a:cs typeface="Arial" pitchFamily="34" charset="0"/>
              </a:rPr>
              <a:t>hybridization</a:t>
            </a:r>
            <a:r>
              <a:rPr lang="es-ES" b="1" kern="0" dirty="0">
                <a:solidFill>
                  <a:prstClr val="white"/>
                </a:solidFill>
                <a:cs typeface="Arial" pitchFamily="34" charset="0"/>
              </a:rPr>
              <a:t> and </a:t>
            </a:r>
            <a:r>
              <a:rPr lang="es-ES" b="1" kern="0" dirty="0" err="1">
                <a:solidFill>
                  <a:prstClr val="white"/>
                </a:solidFill>
                <a:cs typeface="Arial" pitchFamily="34" charset="0"/>
              </a:rPr>
              <a:t>efficiency</a:t>
            </a:r>
            <a:endParaRPr lang="es-ES" b="1" kern="0" dirty="0">
              <a:solidFill>
                <a:prstClr val="white"/>
              </a:solidFill>
              <a:cs typeface="Arial" pitchFamily="34" charset="0"/>
            </a:endParaRPr>
          </a:p>
          <a:p>
            <a:pPr lvl="0" fontAlgn="base">
              <a:spcBef>
                <a:spcPct val="0"/>
              </a:spcBef>
              <a:spcAft>
                <a:spcPct val="0"/>
              </a:spcAft>
              <a:defRPr/>
            </a:pPr>
            <a:r>
              <a:rPr lang="es-ES" b="1" kern="0" dirty="0" err="1">
                <a:solidFill>
                  <a:prstClr val="white"/>
                </a:solidFill>
                <a:cs typeface="Arial" pitchFamily="34" charset="0"/>
              </a:rPr>
              <a:t>Optimum</a:t>
            </a:r>
            <a:r>
              <a:rPr lang="es-ES" b="1" kern="0" dirty="0">
                <a:solidFill>
                  <a:prstClr val="white"/>
                </a:solidFill>
                <a:cs typeface="Arial" pitchFamily="34" charset="0"/>
              </a:rPr>
              <a:t> </a:t>
            </a:r>
            <a:r>
              <a:rPr lang="es-ES" b="1" kern="0" dirty="0" err="1">
                <a:solidFill>
                  <a:prstClr val="white"/>
                </a:solidFill>
                <a:cs typeface="Arial" pitchFamily="34" charset="0"/>
              </a:rPr>
              <a:t>options</a:t>
            </a:r>
            <a:endParaRPr lang="es-ES" b="1" kern="0" dirty="0">
              <a:solidFill>
                <a:prstClr val="white"/>
              </a:solidFill>
              <a:cs typeface="Arial" pitchFamily="34" charset="0"/>
            </a:endParaRPr>
          </a:p>
          <a:p>
            <a:pPr lvl="0" fontAlgn="base">
              <a:spcBef>
                <a:spcPct val="0"/>
              </a:spcBef>
              <a:spcAft>
                <a:spcPct val="0"/>
              </a:spcAft>
              <a:defRPr/>
            </a:pPr>
            <a:r>
              <a:rPr lang="es-ES" b="1" kern="0" dirty="0" err="1">
                <a:solidFill>
                  <a:prstClr val="white"/>
                </a:solidFill>
                <a:cs typeface="Arial" pitchFamily="34" charset="0"/>
              </a:rPr>
              <a:t>Analysis</a:t>
            </a:r>
            <a:r>
              <a:rPr lang="es-ES" b="1" kern="0" dirty="0">
                <a:solidFill>
                  <a:prstClr val="white"/>
                </a:solidFill>
                <a:cs typeface="Arial" pitchFamily="34" charset="0"/>
              </a:rPr>
              <a:t> </a:t>
            </a:r>
            <a:r>
              <a:rPr lang="es-ES" b="1" kern="0" dirty="0" err="1">
                <a:solidFill>
                  <a:prstClr val="white"/>
                </a:solidFill>
                <a:cs typeface="Arial" pitchFamily="34" charset="0"/>
              </a:rPr>
              <a:t>of</a:t>
            </a:r>
            <a:r>
              <a:rPr lang="es-ES" b="1" kern="0" dirty="0">
                <a:solidFill>
                  <a:prstClr val="white"/>
                </a:solidFill>
                <a:cs typeface="Arial" pitchFamily="34" charset="0"/>
              </a:rPr>
              <a:t> extended </a:t>
            </a:r>
            <a:r>
              <a:rPr lang="es-ES" b="1" kern="0" dirty="0" err="1">
                <a:solidFill>
                  <a:prstClr val="white"/>
                </a:solidFill>
                <a:cs typeface="Arial" pitchFamily="34" charset="0"/>
              </a:rPr>
              <a:t>number</a:t>
            </a:r>
            <a:r>
              <a:rPr lang="es-ES" b="1" kern="0" dirty="0">
                <a:solidFill>
                  <a:prstClr val="white"/>
                </a:solidFill>
                <a:cs typeface="Arial" pitchFamily="34" charset="0"/>
              </a:rPr>
              <a:t> </a:t>
            </a:r>
            <a:r>
              <a:rPr lang="es-ES" b="1" kern="0" dirty="0" err="1">
                <a:solidFill>
                  <a:prstClr val="white"/>
                </a:solidFill>
                <a:cs typeface="Arial" pitchFamily="34" charset="0"/>
              </a:rPr>
              <a:t>of</a:t>
            </a:r>
            <a:r>
              <a:rPr lang="es-ES" b="1" kern="0" dirty="0">
                <a:solidFill>
                  <a:prstClr val="white"/>
                </a:solidFill>
                <a:cs typeface="Arial" pitchFamily="34" charset="0"/>
              </a:rPr>
              <a:t> automotive </a:t>
            </a:r>
            <a:r>
              <a:rPr lang="es-ES" b="1" kern="0" dirty="0" err="1">
                <a:solidFill>
                  <a:prstClr val="white"/>
                </a:solidFill>
                <a:cs typeface="Arial" pitchFamily="34" charset="0"/>
              </a:rPr>
              <a:t>providers</a:t>
            </a:r>
            <a:r>
              <a:rPr lang="es-ES" b="1" kern="0" dirty="0">
                <a:solidFill>
                  <a:prstClr val="white"/>
                </a:solidFill>
                <a:cs typeface="Arial" pitchFamily="34" charset="0"/>
              </a:rPr>
              <a:t>.</a:t>
            </a:r>
            <a:endParaRPr lang="es-ES" sz="1400" b="1" kern="0" dirty="0">
              <a:solidFill>
                <a:prstClr val="white"/>
              </a:solidFill>
              <a:cs typeface="Arial" pitchFamily="34" charset="0"/>
            </a:endParaRPr>
          </a:p>
          <a:p>
            <a:pPr lvl="0" fontAlgn="base">
              <a:spcBef>
                <a:spcPct val="0"/>
              </a:spcBef>
              <a:spcAft>
                <a:spcPct val="0"/>
              </a:spcAft>
              <a:defRPr/>
            </a:pPr>
            <a:endParaRPr lang="en-US" sz="1400" kern="0" dirty="0">
              <a:solidFill>
                <a:prstClr val="white"/>
              </a:solidFill>
              <a:cs typeface="Arial" pitchFamily="34" charset="0"/>
            </a:endParaRPr>
          </a:p>
        </p:txBody>
      </p:sp>
    </p:spTree>
    <p:extLst>
      <p:ext uri="{BB962C8B-B14F-4D97-AF65-F5344CB8AC3E}">
        <p14:creationId xmlns:p14="http://schemas.microsoft.com/office/powerpoint/2010/main" val="3717174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2712602" cy="707886"/>
          </a:xfrm>
          <a:prstGeom prst="rect">
            <a:avLst/>
          </a:prstGeom>
          <a:noFill/>
        </p:spPr>
        <p:txBody>
          <a:bodyPr wrap="none" rtlCol="0">
            <a:spAutoFit/>
          </a:bodyPr>
          <a:lstStyle/>
          <a:p>
            <a:r>
              <a:rPr lang="es-ES" sz="4000" b="1" dirty="0" err="1">
                <a:solidFill>
                  <a:schemeClr val="bg1"/>
                </a:solidFill>
              </a:rPr>
              <a:t>Conclusions</a:t>
            </a:r>
            <a:endParaRPr lang="es-ES" sz="4000" b="1" dirty="0">
              <a:solidFill>
                <a:schemeClr val="bg1"/>
              </a:solidFill>
            </a:endParaRPr>
          </a:p>
        </p:txBody>
      </p:sp>
      <p:sp>
        <p:nvSpPr>
          <p:cNvPr id="27" name="Titel 7">
            <a:extLst>
              <a:ext uri="{FF2B5EF4-FFF2-40B4-BE49-F238E27FC236}">
                <a16:creationId xmlns:a16="http://schemas.microsoft.com/office/drawing/2014/main" id="{96B66A95-A95B-469E-8C4F-4AD619BB8866}"/>
              </a:ext>
            </a:extLst>
          </p:cNvPr>
          <p:cNvSpPr txBox="1">
            <a:spLocks/>
          </p:cNvSpPr>
          <p:nvPr/>
        </p:nvSpPr>
        <p:spPr>
          <a:xfrm>
            <a:off x="326227" y="1047564"/>
            <a:ext cx="11218073" cy="449517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a:t>Systematic approach for optimizing the manufacturing value chain: </a:t>
            </a:r>
            <a:r>
              <a:rPr lang="en-US" sz="2000" dirty="0"/>
              <a:t>emulates the experience of human design process with the capacity to compute more complex and multiple options.</a:t>
            </a:r>
          </a:p>
          <a:p>
            <a:pPr algn="l"/>
            <a:endParaRPr lang="en-US" sz="2000" dirty="0"/>
          </a:p>
          <a:p>
            <a:pPr algn="l"/>
            <a:r>
              <a:rPr lang="en-US" sz="3200" b="1" dirty="0"/>
              <a:t>Reduction the design time:</a:t>
            </a:r>
          </a:p>
          <a:p>
            <a:pPr algn="l"/>
            <a:r>
              <a:rPr lang="en-US" sz="2000" dirty="0"/>
              <a:t>this implies the reduction of number of iteration and man power.</a:t>
            </a:r>
          </a:p>
          <a:p>
            <a:pPr algn="l"/>
            <a:endParaRPr lang="en-US" sz="2000" dirty="0"/>
          </a:p>
          <a:p>
            <a:pPr algn="l"/>
            <a:r>
              <a:rPr lang="en-US" sz="3200" b="1" dirty="0"/>
              <a:t>Reduction of number of prototypes:</a:t>
            </a:r>
            <a:endParaRPr lang="en-US" sz="3200" dirty="0"/>
          </a:p>
          <a:p>
            <a:pPr algn="l"/>
            <a:r>
              <a:rPr lang="en-US" sz="2000" dirty="0"/>
              <a:t>this implies the reduction of costs to built different prototypes to achieve the manufacturable product.</a:t>
            </a:r>
          </a:p>
          <a:p>
            <a:pPr algn="l"/>
            <a:endParaRPr lang="en-GB" sz="3200" b="1" dirty="0"/>
          </a:p>
          <a:p>
            <a:pPr algn="l"/>
            <a:r>
              <a:rPr lang="en-GB" sz="3200" b="1" dirty="0"/>
              <a:t>Integration of information of different design units on an holistic approach:</a:t>
            </a:r>
          </a:p>
          <a:p>
            <a:pPr algn="l"/>
            <a:r>
              <a:rPr lang="en-GB" sz="2000" dirty="0"/>
              <a:t>multidisciplinary design optimization</a:t>
            </a:r>
          </a:p>
        </p:txBody>
      </p:sp>
    </p:spTree>
    <p:extLst>
      <p:ext uri="{BB962C8B-B14F-4D97-AF65-F5344CB8AC3E}">
        <p14:creationId xmlns:p14="http://schemas.microsoft.com/office/powerpoint/2010/main" val="332562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3"/>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1771639" cy="707886"/>
          </a:xfrm>
          <a:prstGeom prst="rect">
            <a:avLst/>
          </a:prstGeom>
          <a:noFill/>
        </p:spPr>
        <p:txBody>
          <a:bodyPr wrap="none" rtlCol="0">
            <a:spAutoFit/>
          </a:bodyPr>
          <a:lstStyle/>
          <a:p>
            <a:r>
              <a:rPr lang="es-ES" sz="4000" b="1" dirty="0" err="1">
                <a:solidFill>
                  <a:schemeClr val="bg1"/>
                </a:solidFill>
              </a:rPr>
              <a:t>Outline</a:t>
            </a:r>
            <a:endParaRPr lang="es-ES" sz="4000" b="1" dirty="0">
              <a:solidFill>
                <a:schemeClr val="bg1"/>
              </a:solidFill>
            </a:endParaRPr>
          </a:p>
        </p:txBody>
      </p:sp>
      <p:sp>
        <p:nvSpPr>
          <p:cNvPr id="6" name="CuadroTexto 5">
            <a:extLst>
              <a:ext uri="{FF2B5EF4-FFF2-40B4-BE49-F238E27FC236}">
                <a16:creationId xmlns:a16="http://schemas.microsoft.com/office/drawing/2014/main" id="{2E048035-48ED-4D48-9FE2-11085160C9BF}"/>
              </a:ext>
            </a:extLst>
          </p:cNvPr>
          <p:cNvSpPr txBox="1"/>
          <p:nvPr/>
        </p:nvSpPr>
        <p:spPr>
          <a:xfrm>
            <a:off x="1118586" y="1686757"/>
            <a:ext cx="6274603" cy="2677656"/>
          </a:xfrm>
          <a:prstGeom prst="rect">
            <a:avLst/>
          </a:prstGeom>
          <a:noFill/>
        </p:spPr>
        <p:txBody>
          <a:bodyPr wrap="none" rtlCol="0">
            <a:spAutoFit/>
          </a:bodyPr>
          <a:lstStyle/>
          <a:p>
            <a:pPr marL="342900" indent="-342900">
              <a:buAutoNum type="arabicPeriod"/>
            </a:pPr>
            <a:r>
              <a:rPr lang="es-ES" sz="2800" dirty="0"/>
              <a:t>INN-BALANCE </a:t>
            </a:r>
            <a:r>
              <a:rPr lang="es-ES" sz="2800" dirty="0" err="1"/>
              <a:t>overview</a:t>
            </a:r>
            <a:endParaRPr lang="es-ES" sz="2800" dirty="0"/>
          </a:p>
          <a:p>
            <a:pPr marL="342900" indent="-342900">
              <a:buAutoNum type="arabicPeriod"/>
            </a:pPr>
            <a:r>
              <a:rPr lang="es-ES" sz="2800" dirty="0" err="1"/>
              <a:t>Manufacturing</a:t>
            </a:r>
            <a:r>
              <a:rPr lang="es-ES" sz="2800" dirty="0"/>
              <a:t> </a:t>
            </a:r>
            <a:r>
              <a:rPr lang="es-ES" sz="2800" dirty="0" err="1"/>
              <a:t>roadmap</a:t>
            </a:r>
            <a:endParaRPr lang="es-ES" sz="2800" dirty="0"/>
          </a:p>
          <a:p>
            <a:pPr marL="342900" indent="-342900">
              <a:buAutoNum type="arabicPeriod"/>
            </a:pPr>
            <a:r>
              <a:rPr lang="es-ES" sz="2800" dirty="0" err="1"/>
              <a:t>Manufacturing</a:t>
            </a:r>
            <a:r>
              <a:rPr lang="es-ES" sz="2800" dirty="0"/>
              <a:t> </a:t>
            </a:r>
            <a:r>
              <a:rPr lang="es-ES" sz="2800" dirty="0" err="1"/>
              <a:t>optimization</a:t>
            </a:r>
            <a:r>
              <a:rPr lang="es-ES" sz="2800" dirty="0"/>
              <a:t> </a:t>
            </a:r>
            <a:r>
              <a:rPr lang="es-ES" sz="2800" dirty="0" err="1"/>
              <a:t>framework</a:t>
            </a:r>
            <a:endParaRPr lang="es-ES" sz="2800" dirty="0"/>
          </a:p>
          <a:p>
            <a:pPr marL="342900" indent="-342900">
              <a:buAutoNum type="arabicPeriod"/>
            </a:pPr>
            <a:r>
              <a:rPr lang="es-ES" sz="2800" dirty="0"/>
              <a:t>Use cases</a:t>
            </a:r>
          </a:p>
          <a:p>
            <a:pPr marL="342900" indent="-342900">
              <a:buAutoNum type="arabicPeriod"/>
            </a:pPr>
            <a:r>
              <a:rPr lang="es-ES" sz="2800" dirty="0" err="1"/>
              <a:t>Manufacturing</a:t>
            </a:r>
            <a:r>
              <a:rPr lang="es-ES" sz="2800" dirty="0"/>
              <a:t> </a:t>
            </a:r>
            <a:r>
              <a:rPr lang="es-ES" sz="2800" dirty="0" err="1"/>
              <a:t>studies</a:t>
            </a:r>
            <a:endParaRPr lang="es-ES" sz="2800" dirty="0"/>
          </a:p>
          <a:p>
            <a:pPr marL="342900" indent="-342900">
              <a:buAutoNum type="arabicPeriod"/>
            </a:pPr>
            <a:r>
              <a:rPr lang="es-ES" sz="2800" dirty="0" err="1"/>
              <a:t>Conclusions</a:t>
            </a:r>
            <a:endParaRPr lang="es-ES" sz="2800" dirty="0"/>
          </a:p>
        </p:txBody>
      </p:sp>
    </p:spTree>
    <p:extLst>
      <p:ext uri="{BB962C8B-B14F-4D97-AF65-F5344CB8AC3E}">
        <p14:creationId xmlns:p14="http://schemas.microsoft.com/office/powerpoint/2010/main" val="1348058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3"/>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5212068" cy="707886"/>
          </a:xfrm>
          <a:prstGeom prst="rect">
            <a:avLst/>
          </a:prstGeom>
          <a:noFill/>
        </p:spPr>
        <p:txBody>
          <a:bodyPr wrap="none" rtlCol="0">
            <a:spAutoFit/>
          </a:bodyPr>
          <a:lstStyle/>
          <a:p>
            <a:r>
              <a:rPr lang="es-ES" sz="4000" b="1" dirty="0">
                <a:solidFill>
                  <a:schemeClr val="bg1"/>
                </a:solidFill>
              </a:rPr>
              <a:t>INN-BALANCE </a:t>
            </a:r>
            <a:r>
              <a:rPr lang="es-ES" sz="4000" b="1" dirty="0" err="1">
                <a:solidFill>
                  <a:schemeClr val="bg1"/>
                </a:solidFill>
              </a:rPr>
              <a:t>overview</a:t>
            </a:r>
            <a:endParaRPr lang="es-ES" sz="4000" b="1" dirty="0">
              <a:solidFill>
                <a:schemeClr val="bg1"/>
              </a:solidFill>
            </a:endParaRPr>
          </a:p>
        </p:txBody>
      </p:sp>
      <p:sp>
        <p:nvSpPr>
          <p:cNvPr id="9" name="Titel 7">
            <a:extLst>
              <a:ext uri="{FF2B5EF4-FFF2-40B4-BE49-F238E27FC236}">
                <a16:creationId xmlns:a16="http://schemas.microsoft.com/office/drawing/2014/main" id="{63CCF361-6E90-464B-BC2C-9F0FE696AE36}"/>
              </a:ext>
            </a:extLst>
          </p:cNvPr>
          <p:cNvSpPr txBox="1">
            <a:spLocks/>
          </p:cNvSpPr>
          <p:nvPr/>
        </p:nvSpPr>
        <p:spPr>
          <a:xfrm>
            <a:off x="275831"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Consortium and key data</a:t>
            </a:r>
          </a:p>
        </p:txBody>
      </p:sp>
      <p:grpSp>
        <p:nvGrpSpPr>
          <p:cNvPr id="10" name="Gruppieren 75">
            <a:extLst>
              <a:ext uri="{FF2B5EF4-FFF2-40B4-BE49-F238E27FC236}">
                <a16:creationId xmlns:a16="http://schemas.microsoft.com/office/drawing/2014/main" id="{4F0995FC-F5FF-4185-A1C5-529018050EBC}"/>
              </a:ext>
            </a:extLst>
          </p:cNvPr>
          <p:cNvGrpSpPr/>
          <p:nvPr/>
        </p:nvGrpSpPr>
        <p:grpSpPr>
          <a:xfrm>
            <a:off x="5864522" y="1047118"/>
            <a:ext cx="5873995" cy="4384064"/>
            <a:chOff x="1691680" y="1782596"/>
            <a:chExt cx="4032448" cy="3158572"/>
          </a:xfrm>
        </p:grpSpPr>
        <p:grpSp>
          <p:nvGrpSpPr>
            <p:cNvPr id="11" name="Gruppieren 76">
              <a:extLst>
                <a:ext uri="{FF2B5EF4-FFF2-40B4-BE49-F238E27FC236}">
                  <a16:creationId xmlns:a16="http://schemas.microsoft.com/office/drawing/2014/main" id="{0FA8C915-BFC2-4355-B8CF-14EED8DF07BC}"/>
                </a:ext>
              </a:extLst>
            </p:cNvPr>
            <p:cNvGrpSpPr/>
            <p:nvPr/>
          </p:nvGrpSpPr>
          <p:grpSpPr>
            <a:xfrm>
              <a:off x="1691680" y="1782596"/>
              <a:ext cx="4032448" cy="3158572"/>
              <a:chOff x="2146895" y="1782596"/>
              <a:chExt cx="5706328" cy="4124010"/>
            </a:xfrm>
          </p:grpSpPr>
          <p:grpSp>
            <p:nvGrpSpPr>
              <p:cNvPr id="13" name="Gruppieren 78">
                <a:extLst>
                  <a:ext uri="{FF2B5EF4-FFF2-40B4-BE49-F238E27FC236}">
                    <a16:creationId xmlns:a16="http://schemas.microsoft.com/office/drawing/2014/main" id="{6ADA14B1-2B50-4B1A-AC48-A13FD985723C}"/>
                  </a:ext>
                </a:extLst>
              </p:cNvPr>
              <p:cNvGrpSpPr/>
              <p:nvPr/>
            </p:nvGrpSpPr>
            <p:grpSpPr>
              <a:xfrm>
                <a:off x="2146895" y="1782596"/>
                <a:ext cx="4769505" cy="4109233"/>
                <a:chOff x="1331640" y="188640"/>
                <a:chExt cx="7470530" cy="6192688"/>
              </a:xfrm>
            </p:grpSpPr>
            <p:pic>
              <p:nvPicPr>
                <p:cNvPr id="23" name="Picture 3">
                  <a:extLst>
                    <a:ext uri="{FF2B5EF4-FFF2-40B4-BE49-F238E27FC236}">
                      <a16:creationId xmlns:a16="http://schemas.microsoft.com/office/drawing/2014/main" id="{0D87FBE3-E559-4A68-AFCB-806026ACEDF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72039" y="188640"/>
                  <a:ext cx="6192688" cy="619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4" name="Gruppieren 88">
                  <a:extLst>
                    <a:ext uri="{FF2B5EF4-FFF2-40B4-BE49-F238E27FC236}">
                      <a16:creationId xmlns:a16="http://schemas.microsoft.com/office/drawing/2014/main" id="{A232EB76-AD01-4190-865F-9928D8D30EF3}"/>
                    </a:ext>
                  </a:extLst>
                </p:cNvPr>
                <p:cNvGrpSpPr/>
                <p:nvPr/>
              </p:nvGrpSpPr>
              <p:grpSpPr>
                <a:xfrm>
                  <a:off x="1331640" y="5004561"/>
                  <a:ext cx="2144541" cy="468052"/>
                  <a:chOff x="611560" y="1088740"/>
                  <a:chExt cx="2144541" cy="468052"/>
                </a:xfrm>
              </p:grpSpPr>
              <p:cxnSp>
                <p:nvCxnSpPr>
                  <p:cNvPr id="71" name="Gerade Verbindung 135">
                    <a:extLst>
                      <a:ext uri="{FF2B5EF4-FFF2-40B4-BE49-F238E27FC236}">
                        <a16:creationId xmlns:a16="http://schemas.microsoft.com/office/drawing/2014/main" id="{6B74E43D-AF4D-4993-8CBA-CFE261714253}"/>
                      </a:ext>
                    </a:extLst>
                  </p:cNvPr>
                  <p:cNvCxnSpPr/>
                  <p:nvPr/>
                </p:nvCxnSpPr>
                <p:spPr>
                  <a:xfrm>
                    <a:off x="683568" y="1124744"/>
                    <a:ext cx="1656184"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Ellipse 136">
                    <a:extLst>
                      <a:ext uri="{FF2B5EF4-FFF2-40B4-BE49-F238E27FC236}">
                        <a16:creationId xmlns:a16="http://schemas.microsoft.com/office/drawing/2014/main" id="{FDCE5C47-4418-4D2B-AFE9-78F34BF8331D}"/>
                      </a:ext>
                    </a:extLst>
                  </p:cNvPr>
                  <p:cNvSpPr/>
                  <p:nvPr/>
                </p:nvSpPr>
                <p:spPr>
                  <a:xfrm>
                    <a:off x="2684093" y="1484784"/>
                    <a:ext cx="72008" cy="72008"/>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3" name="Gerade Verbindung 137">
                    <a:extLst>
                      <a:ext uri="{FF2B5EF4-FFF2-40B4-BE49-F238E27FC236}">
                        <a16:creationId xmlns:a16="http://schemas.microsoft.com/office/drawing/2014/main" id="{18E32440-4ABE-460A-98A0-EEF2F889596E}"/>
                      </a:ext>
                    </a:extLst>
                  </p:cNvPr>
                  <p:cNvCxnSpPr/>
                  <p:nvPr/>
                </p:nvCxnSpPr>
                <p:spPr>
                  <a:xfrm>
                    <a:off x="2339752" y="1124744"/>
                    <a:ext cx="360040" cy="36004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4" name="Ellipse 138">
                    <a:extLst>
                      <a:ext uri="{FF2B5EF4-FFF2-40B4-BE49-F238E27FC236}">
                        <a16:creationId xmlns:a16="http://schemas.microsoft.com/office/drawing/2014/main" id="{DAB95425-1E8D-45DD-970C-CE73C1DD171A}"/>
                      </a:ext>
                    </a:extLst>
                  </p:cNvPr>
                  <p:cNvSpPr/>
                  <p:nvPr/>
                </p:nvSpPr>
                <p:spPr>
                  <a:xfrm>
                    <a:off x="611560" y="1088740"/>
                    <a:ext cx="72008" cy="72008"/>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5" name="Gruppieren 89">
                  <a:extLst>
                    <a:ext uri="{FF2B5EF4-FFF2-40B4-BE49-F238E27FC236}">
                      <a16:creationId xmlns:a16="http://schemas.microsoft.com/office/drawing/2014/main" id="{7C5E14B7-2500-403B-B8CD-96A1818331D9}"/>
                    </a:ext>
                  </a:extLst>
                </p:cNvPr>
                <p:cNvGrpSpPr/>
                <p:nvPr/>
              </p:nvGrpSpPr>
              <p:grpSpPr>
                <a:xfrm>
                  <a:off x="6326162" y="2068422"/>
                  <a:ext cx="2228869" cy="416368"/>
                  <a:chOff x="689777" y="3176188"/>
                  <a:chExt cx="2228869" cy="416368"/>
                </a:xfrm>
              </p:grpSpPr>
              <p:cxnSp>
                <p:nvCxnSpPr>
                  <p:cNvPr id="67" name="Gerade Verbindung 131">
                    <a:extLst>
                      <a:ext uri="{FF2B5EF4-FFF2-40B4-BE49-F238E27FC236}">
                        <a16:creationId xmlns:a16="http://schemas.microsoft.com/office/drawing/2014/main" id="{2374A89F-3242-4788-9DFF-51C48D3FF15E}"/>
                      </a:ext>
                    </a:extLst>
                  </p:cNvPr>
                  <p:cNvCxnSpPr>
                    <a:endCxn id="68" idx="1"/>
                  </p:cNvCxnSpPr>
                  <p:nvPr/>
                </p:nvCxnSpPr>
                <p:spPr>
                  <a:xfrm>
                    <a:off x="960028" y="3221360"/>
                    <a:ext cx="1866543" cy="866"/>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8" name="Picture 4">
                    <a:extLst>
                      <a:ext uri="{FF2B5EF4-FFF2-40B4-BE49-F238E27FC236}">
                        <a16:creationId xmlns:a16="http://schemas.microsoft.com/office/drawing/2014/main" id="{80A9E2CB-81D4-448D-9634-6B6FD1ECE8B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26571" y="3176188"/>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9" name="Gerade Verbindung 133">
                    <a:extLst>
                      <a:ext uri="{FF2B5EF4-FFF2-40B4-BE49-F238E27FC236}">
                        <a16:creationId xmlns:a16="http://schemas.microsoft.com/office/drawing/2014/main" id="{EE624624-FDD9-4198-94E1-8999B6998ECF}"/>
                      </a:ext>
                    </a:extLst>
                  </p:cNvPr>
                  <p:cNvCxnSpPr/>
                  <p:nvPr/>
                </p:nvCxnSpPr>
                <p:spPr>
                  <a:xfrm flipH="1">
                    <a:off x="763960" y="3222225"/>
                    <a:ext cx="196068" cy="28716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0" name="Picture 4">
                    <a:extLst>
                      <a:ext uri="{FF2B5EF4-FFF2-40B4-BE49-F238E27FC236}">
                        <a16:creationId xmlns:a16="http://schemas.microsoft.com/office/drawing/2014/main" id="{5789CA40-8C43-4C18-BF2F-4D25CD44EA2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9777" y="3500481"/>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6" name="Gruppieren 90">
                  <a:extLst>
                    <a:ext uri="{FF2B5EF4-FFF2-40B4-BE49-F238E27FC236}">
                      <a16:creationId xmlns:a16="http://schemas.microsoft.com/office/drawing/2014/main" id="{37B5144F-3786-426C-9536-914F1642145C}"/>
                    </a:ext>
                  </a:extLst>
                </p:cNvPr>
                <p:cNvGrpSpPr/>
                <p:nvPr/>
              </p:nvGrpSpPr>
              <p:grpSpPr>
                <a:xfrm>
                  <a:off x="4189177" y="2009906"/>
                  <a:ext cx="2144541" cy="468052"/>
                  <a:chOff x="611560" y="1088740"/>
                  <a:chExt cx="2144541" cy="468052"/>
                </a:xfrm>
              </p:grpSpPr>
              <p:cxnSp>
                <p:nvCxnSpPr>
                  <p:cNvPr id="63" name="Gerade Verbindung 127">
                    <a:extLst>
                      <a:ext uri="{FF2B5EF4-FFF2-40B4-BE49-F238E27FC236}">
                        <a16:creationId xmlns:a16="http://schemas.microsoft.com/office/drawing/2014/main" id="{E1F9BC01-EAFF-4309-95B7-CC8B2E0E54C5}"/>
                      </a:ext>
                    </a:extLst>
                  </p:cNvPr>
                  <p:cNvCxnSpPr/>
                  <p:nvPr/>
                </p:nvCxnSpPr>
                <p:spPr>
                  <a:xfrm>
                    <a:off x="683568" y="1124744"/>
                    <a:ext cx="1656184"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4" name="Ellipse 128">
                    <a:extLst>
                      <a:ext uri="{FF2B5EF4-FFF2-40B4-BE49-F238E27FC236}">
                        <a16:creationId xmlns:a16="http://schemas.microsoft.com/office/drawing/2014/main" id="{DFFA91E8-3400-4D2D-BE59-63F1E3094626}"/>
                      </a:ext>
                    </a:extLst>
                  </p:cNvPr>
                  <p:cNvSpPr/>
                  <p:nvPr/>
                </p:nvSpPr>
                <p:spPr>
                  <a:xfrm>
                    <a:off x="2684093" y="1484784"/>
                    <a:ext cx="72008" cy="72008"/>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5" name="Gerade Verbindung 129">
                    <a:extLst>
                      <a:ext uri="{FF2B5EF4-FFF2-40B4-BE49-F238E27FC236}">
                        <a16:creationId xmlns:a16="http://schemas.microsoft.com/office/drawing/2014/main" id="{9F495046-2A76-4CBF-AA86-7DA9B77161B6}"/>
                      </a:ext>
                    </a:extLst>
                  </p:cNvPr>
                  <p:cNvCxnSpPr/>
                  <p:nvPr/>
                </p:nvCxnSpPr>
                <p:spPr>
                  <a:xfrm>
                    <a:off x="2339752" y="1124744"/>
                    <a:ext cx="360040" cy="36004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Ellipse 130">
                    <a:extLst>
                      <a:ext uri="{FF2B5EF4-FFF2-40B4-BE49-F238E27FC236}">
                        <a16:creationId xmlns:a16="http://schemas.microsoft.com/office/drawing/2014/main" id="{F4E8BBB7-38C0-41BE-A197-F1F89BB3BF57}"/>
                      </a:ext>
                    </a:extLst>
                  </p:cNvPr>
                  <p:cNvSpPr/>
                  <p:nvPr/>
                </p:nvSpPr>
                <p:spPr>
                  <a:xfrm>
                    <a:off x="611560" y="1088740"/>
                    <a:ext cx="72008" cy="72008"/>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7" name="Gruppieren 91">
                  <a:extLst>
                    <a:ext uri="{FF2B5EF4-FFF2-40B4-BE49-F238E27FC236}">
                      <a16:creationId xmlns:a16="http://schemas.microsoft.com/office/drawing/2014/main" id="{C7948CD0-B29F-4A70-B216-A517AE6BDD48}"/>
                    </a:ext>
                  </a:extLst>
                </p:cNvPr>
                <p:cNvGrpSpPr/>
                <p:nvPr/>
              </p:nvGrpSpPr>
              <p:grpSpPr>
                <a:xfrm>
                  <a:off x="5852533" y="3496325"/>
                  <a:ext cx="2228869" cy="416368"/>
                  <a:chOff x="689777" y="3176188"/>
                  <a:chExt cx="2228869" cy="416368"/>
                </a:xfrm>
              </p:grpSpPr>
              <p:cxnSp>
                <p:nvCxnSpPr>
                  <p:cNvPr id="59" name="Gerade Verbindung 123">
                    <a:extLst>
                      <a:ext uri="{FF2B5EF4-FFF2-40B4-BE49-F238E27FC236}">
                        <a16:creationId xmlns:a16="http://schemas.microsoft.com/office/drawing/2014/main" id="{FD8FA8BC-E580-4233-A39F-B3B8D21CC788}"/>
                      </a:ext>
                    </a:extLst>
                  </p:cNvPr>
                  <p:cNvCxnSpPr>
                    <a:endCxn id="60" idx="1"/>
                  </p:cNvCxnSpPr>
                  <p:nvPr/>
                </p:nvCxnSpPr>
                <p:spPr>
                  <a:xfrm>
                    <a:off x="960028" y="3221360"/>
                    <a:ext cx="1866543" cy="866"/>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0" name="Picture 4">
                    <a:extLst>
                      <a:ext uri="{FF2B5EF4-FFF2-40B4-BE49-F238E27FC236}">
                        <a16:creationId xmlns:a16="http://schemas.microsoft.com/office/drawing/2014/main" id="{590A1B85-3A98-4B64-B8E3-3559C0AF11F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26571" y="3176188"/>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1" name="Gerade Verbindung 125">
                    <a:extLst>
                      <a:ext uri="{FF2B5EF4-FFF2-40B4-BE49-F238E27FC236}">
                        <a16:creationId xmlns:a16="http://schemas.microsoft.com/office/drawing/2014/main" id="{795AD6E0-0901-4385-803E-D4455BC4B691}"/>
                      </a:ext>
                    </a:extLst>
                  </p:cNvPr>
                  <p:cNvCxnSpPr/>
                  <p:nvPr/>
                </p:nvCxnSpPr>
                <p:spPr>
                  <a:xfrm flipH="1">
                    <a:off x="763960" y="3222225"/>
                    <a:ext cx="196068" cy="28716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2" name="Picture 4">
                    <a:extLst>
                      <a:ext uri="{FF2B5EF4-FFF2-40B4-BE49-F238E27FC236}">
                        <a16:creationId xmlns:a16="http://schemas.microsoft.com/office/drawing/2014/main" id="{FA155F92-397E-428B-81BF-A7E216D49D7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9777" y="3500481"/>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8" name="Gruppieren 92">
                  <a:extLst>
                    <a:ext uri="{FF2B5EF4-FFF2-40B4-BE49-F238E27FC236}">
                      <a16:creationId xmlns:a16="http://schemas.microsoft.com/office/drawing/2014/main" id="{3A0736D3-6D74-487B-9580-33711EF986DD}"/>
                    </a:ext>
                  </a:extLst>
                </p:cNvPr>
                <p:cNvGrpSpPr/>
                <p:nvPr/>
              </p:nvGrpSpPr>
              <p:grpSpPr>
                <a:xfrm>
                  <a:off x="3486199" y="3516392"/>
                  <a:ext cx="2250919" cy="573157"/>
                  <a:chOff x="505182" y="983635"/>
                  <a:chExt cx="2250919" cy="573157"/>
                </a:xfrm>
              </p:grpSpPr>
              <p:cxnSp>
                <p:nvCxnSpPr>
                  <p:cNvPr id="55" name="Gerade Verbindung 119">
                    <a:extLst>
                      <a:ext uri="{FF2B5EF4-FFF2-40B4-BE49-F238E27FC236}">
                        <a16:creationId xmlns:a16="http://schemas.microsoft.com/office/drawing/2014/main" id="{B500D843-BB53-42D9-A2AE-B45A050CA399}"/>
                      </a:ext>
                    </a:extLst>
                  </p:cNvPr>
                  <p:cNvCxnSpPr/>
                  <p:nvPr/>
                </p:nvCxnSpPr>
                <p:spPr>
                  <a:xfrm>
                    <a:off x="577190" y="1008740"/>
                    <a:ext cx="1656184"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Ellipse 120">
                    <a:extLst>
                      <a:ext uri="{FF2B5EF4-FFF2-40B4-BE49-F238E27FC236}">
                        <a16:creationId xmlns:a16="http://schemas.microsoft.com/office/drawing/2014/main" id="{723771AA-0BA1-4467-9610-464E40D9AF34}"/>
                      </a:ext>
                    </a:extLst>
                  </p:cNvPr>
                  <p:cNvSpPr/>
                  <p:nvPr/>
                </p:nvSpPr>
                <p:spPr>
                  <a:xfrm>
                    <a:off x="2684093" y="1484784"/>
                    <a:ext cx="72008" cy="72008"/>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7" name="Gerade Verbindung 121">
                    <a:extLst>
                      <a:ext uri="{FF2B5EF4-FFF2-40B4-BE49-F238E27FC236}">
                        <a16:creationId xmlns:a16="http://schemas.microsoft.com/office/drawing/2014/main" id="{AFCF2E02-3796-42D0-94FC-2976E9EA940B}"/>
                      </a:ext>
                    </a:extLst>
                  </p:cNvPr>
                  <p:cNvCxnSpPr/>
                  <p:nvPr/>
                </p:nvCxnSpPr>
                <p:spPr>
                  <a:xfrm>
                    <a:off x="2221282" y="1008740"/>
                    <a:ext cx="478510" cy="476044"/>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8" name="Ellipse 122">
                    <a:extLst>
                      <a:ext uri="{FF2B5EF4-FFF2-40B4-BE49-F238E27FC236}">
                        <a16:creationId xmlns:a16="http://schemas.microsoft.com/office/drawing/2014/main" id="{24C963D4-3358-4009-8FDE-9C6E57755904}"/>
                      </a:ext>
                    </a:extLst>
                  </p:cNvPr>
                  <p:cNvSpPr/>
                  <p:nvPr/>
                </p:nvSpPr>
                <p:spPr>
                  <a:xfrm>
                    <a:off x="505182" y="983635"/>
                    <a:ext cx="72008" cy="72008"/>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9" name="Gruppieren 93">
                  <a:extLst>
                    <a:ext uri="{FF2B5EF4-FFF2-40B4-BE49-F238E27FC236}">
                      <a16:creationId xmlns:a16="http://schemas.microsoft.com/office/drawing/2014/main" id="{485A21E5-D90C-496D-8338-F257E5660A9E}"/>
                    </a:ext>
                  </a:extLst>
                </p:cNvPr>
                <p:cNvGrpSpPr/>
                <p:nvPr/>
              </p:nvGrpSpPr>
              <p:grpSpPr>
                <a:xfrm>
                  <a:off x="4052787" y="4083531"/>
                  <a:ext cx="1707671" cy="242505"/>
                  <a:chOff x="613821" y="2059122"/>
                  <a:chExt cx="1707671" cy="242505"/>
                </a:xfrm>
              </p:grpSpPr>
              <p:grpSp>
                <p:nvGrpSpPr>
                  <p:cNvPr id="49" name="Gruppieren 113">
                    <a:extLst>
                      <a:ext uri="{FF2B5EF4-FFF2-40B4-BE49-F238E27FC236}">
                        <a16:creationId xmlns:a16="http://schemas.microsoft.com/office/drawing/2014/main" id="{244E5622-96C5-44E1-AC4C-558D9BC15422}"/>
                      </a:ext>
                    </a:extLst>
                  </p:cNvPr>
                  <p:cNvGrpSpPr/>
                  <p:nvPr/>
                </p:nvGrpSpPr>
                <p:grpSpPr>
                  <a:xfrm rot="6507176">
                    <a:off x="641086" y="2031857"/>
                    <a:ext cx="172217" cy="226748"/>
                    <a:chOff x="842177" y="3518208"/>
                    <a:chExt cx="172217" cy="226748"/>
                  </a:xfrm>
                </p:grpSpPr>
                <p:cxnSp>
                  <p:nvCxnSpPr>
                    <p:cNvPr id="53" name="Gerade Verbindung 117">
                      <a:extLst>
                        <a:ext uri="{FF2B5EF4-FFF2-40B4-BE49-F238E27FC236}">
                          <a16:creationId xmlns:a16="http://schemas.microsoft.com/office/drawing/2014/main" id="{ECB5A570-6119-4D12-A833-FB7E073F11D7}"/>
                        </a:ext>
                      </a:extLst>
                    </p:cNvPr>
                    <p:cNvCxnSpPr/>
                    <p:nvPr/>
                  </p:nvCxnSpPr>
                  <p:spPr>
                    <a:xfrm flipH="1">
                      <a:off x="916360" y="3518208"/>
                      <a:ext cx="98034" cy="143584"/>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54" name="Picture 4">
                      <a:extLst>
                        <a:ext uri="{FF2B5EF4-FFF2-40B4-BE49-F238E27FC236}">
                          <a16:creationId xmlns:a16="http://schemas.microsoft.com/office/drawing/2014/main" id="{91FFEA54-992F-4B49-B4E0-6EF4F7D9BFC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2177" y="3652881"/>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0" name="Gruppieren 114">
                    <a:extLst>
                      <a:ext uri="{FF2B5EF4-FFF2-40B4-BE49-F238E27FC236}">
                        <a16:creationId xmlns:a16="http://schemas.microsoft.com/office/drawing/2014/main" id="{43A4EEFF-6E93-40FD-9E2E-A6BE0B4A5222}"/>
                      </a:ext>
                    </a:extLst>
                  </p:cNvPr>
                  <p:cNvGrpSpPr/>
                  <p:nvPr/>
                </p:nvGrpSpPr>
                <p:grpSpPr>
                  <a:xfrm>
                    <a:off x="806494" y="2209552"/>
                    <a:ext cx="1514998" cy="92075"/>
                    <a:chOff x="1556048" y="3328588"/>
                    <a:chExt cx="1514998" cy="92075"/>
                  </a:xfrm>
                </p:grpSpPr>
                <p:cxnSp>
                  <p:nvCxnSpPr>
                    <p:cNvPr id="51" name="Gerade Verbindung 115">
                      <a:extLst>
                        <a:ext uri="{FF2B5EF4-FFF2-40B4-BE49-F238E27FC236}">
                          <a16:creationId xmlns:a16="http://schemas.microsoft.com/office/drawing/2014/main" id="{43646A7F-41BD-4FB3-B99A-99CFA5DE4EA2}"/>
                        </a:ext>
                      </a:extLst>
                    </p:cNvPr>
                    <p:cNvCxnSpPr>
                      <a:endCxn id="52" idx="1"/>
                    </p:cNvCxnSpPr>
                    <p:nvPr/>
                  </p:nvCxnSpPr>
                  <p:spPr>
                    <a:xfrm>
                      <a:off x="1556048" y="3373760"/>
                      <a:ext cx="1422923" cy="866"/>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52" name="Picture 4">
                      <a:extLst>
                        <a:ext uri="{FF2B5EF4-FFF2-40B4-BE49-F238E27FC236}">
                          <a16:creationId xmlns:a16="http://schemas.microsoft.com/office/drawing/2014/main" id="{6F3F9B39-7D76-485E-A478-48C54FE9007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78971" y="3328588"/>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30" name="Gruppieren 94">
                  <a:extLst>
                    <a:ext uri="{FF2B5EF4-FFF2-40B4-BE49-F238E27FC236}">
                      <a16:creationId xmlns:a16="http://schemas.microsoft.com/office/drawing/2014/main" id="{160087A6-1FCA-48A9-BA56-0F9AF85A3F2E}"/>
                    </a:ext>
                  </a:extLst>
                </p:cNvPr>
                <p:cNvGrpSpPr/>
                <p:nvPr/>
              </p:nvGrpSpPr>
              <p:grpSpPr>
                <a:xfrm>
                  <a:off x="6535540" y="4355284"/>
                  <a:ext cx="2266630" cy="329758"/>
                  <a:chOff x="865210" y="2543245"/>
                  <a:chExt cx="2266630" cy="329758"/>
                </a:xfrm>
              </p:grpSpPr>
              <p:grpSp>
                <p:nvGrpSpPr>
                  <p:cNvPr id="43" name="Gruppieren 107">
                    <a:extLst>
                      <a:ext uri="{FF2B5EF4-FFF2-40B4-BE49-F238E27FC236}">
                        <a16:creationId xmlns:a16="http://schemas.microsoft.com/office/drawing/2014/main" id="{154A96C9-A300-4643-86D8-FD79A080536C}"/>
                      </a:ext>
                    </a:extLst>
                  </p:cNvPr>
                  <p:cNvGrpSpPr/>
                  <p:nvPr/>
                </p:nvGrpSpPr>
                <p:grpSpPr>
                  <a:xfrm rot="5604900">
                    <a:off x="890637" y="2517818"/>
                    <a:ext cx="273439" cy="324293"/>
                    <a:chOff x="842177" y="3420663"/>
                    <a:chExt cx="273439" cy="324293"/>
                  </a:xfrm>
                </p:grpSpPr>
                <p:cxnSp>
                  <p:nvCxnSpPr>
                    <p:cNvPr id="47" name="Gerade Verbindung 111">
                      <a:extLst>
                        <a:ext uri="{FF2B5EF4-FFF2-40B4-BE49-F238E27FC236}">
                          <a16:creationId xmlns:a16="http://schemas.microsoft.com/office/drawing/2014/main" id="{AE84894A-072B-495D-AB18-128DC51B2701}"/>
                        </a:ext>
                      </a:extLst>
                    </p:cNvPr>
                    <p:cNvCxnSpPr/>
                    <p:nvPr/>
                  </p:nvCxnSpPr>
                  <p:spPr>
                    <a:xfrm flipH="1">
                      <a:off x="916360" y="3420663"/>
                      <a:ext cx="199256" cy="241129"/>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8" name="Picture 4">
                      <a:extLst>
                        <a:ext uri="{FF2B5EF4-FFF2-40B4-BE49-F238E27FC236}">
                          <a16:creationId xmlns:a16="http://schemas.microsoft.com/office/drawing/2014/main" id="{027B6FAD-2DDC-495B-986D-77564ACE599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2177" y="3652881"/>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4" name="Gruppieren 108">
                    <a:extLst>
                      <a:ext uri="{FF2B5EF4-FFF2-40B4-BE49-F238E27FC236}">
                        <a16:creationId xmlns:a16="http://schemas.microsoft.com/office/drawing/2014/main" id="{651FF123-3765-440C-933F-E87109083225}"/>
                      </a:ext>
                    </a:extLst>
                  </p:cNvPr>
                  <p:cNvGrpSpPr/>
                  <p:nvPr/>
                </p:nvGrpSpPr>
                <p:grpSpPr>
                  <a:xfrm>
                    <a:off x="1175211" y="2780928"/>
                    <a:ext cx="1956629" cy="92075"/>
                    <a:chOff x="1453733" y="3480988"/>
                    <a:chExt cx="1769713" cy="92075"/>
                  </a:xfrm>
                </p:grpSpPr>
                <p:cxnSp>
                  <p:nvCxnSpPr>
                    <p:cNvPr id="45" name="Gerade Verbindung 109">
                      <a:extLst>
                        <a:ext uri="{FF2B5EF4-FFF2-40B4-BE49-F238E27FC236}">
                          <a16:creationId xmlns:a16="http://schemas.microsoft.com/office/drawing/2014/main" id="{D52E789C-9152-43C6-A443-6986A1C1DC77}"/>
                        </a:ext>
                      </a:extLst>
                    </p:cNvPr>
                    <p:cNvCxnSpPr>
                      <a:endCxn id="46" idx="1"/>
                    </p:cNvCxnSpPr>
                    <p:nvPr/>
                  </p:nvCxnSpPr>
                  <p:spPr>
                    <a:xfrm>
                      <a:off x="1453733" y="3526160"/>
                      <a:ext cx="1677638" cy="866"/>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6" name="Picture 4">
                      <a:extLst>
                        <a:ext uri="{FF2B5EF4-FFF2-40B4-BE49-F238E27FC236}">
                          <a16:creationId xmlns:a16="http://schemas.microsoft.com/office/drawing/2014/main" id="{B7BF446E-00E7-40B7-8B61-97CFBB4BF0C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31371" y="3480988"/>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31" name="Gruppieren 95">
                  <a:extLst>
                    <a:ext uri="{FF2B5EF4-FFF2-40B4-BE49-F238E27FC236}">
                      <a16:creationId xmlns:a16="http://schemas.microsoft.com/office/drawing/2014/main" id="{B839BC95-639C-4135-8EAE-C65EA94DD64B}"/>
                    </a:ext>
                  </a:extLst>
                </p:cNvPr>
                <p:cNvGrpSpPr/>
                <p:nvPr/>
              </p:nvGrpSpPr>
              <p:grpSpPr>
                <a:xfrm>
                  <a:off x="5743745" y="4045861"/>
                  <a:ext cx="2563179" cy="241346"/>
                  <a:chOff x="5743745" y="4045861"/>
                  <a:chExt cx="2563179" cy="241346"/>
                </a:xfrm>
              </p:grpSpPr>
              <p:grpSp>
                <p:nvGrpSpPr>
                  <p:cNvPr id="37" name="Gruppieren 101">
                    <a:extLst>
                      <a:ext uri="{FF2B5EF4-FFF2-40B4-BE49-F238E27FC236}">
                        <a16:creationId xmlns:a16="http://schemas.microsoft.com/office/drawing/2014/main" id="{BCBCC882-2E73-405C-A0A0-7D0EA1928426}"/>
                      </a:ext>
                    </a:extLst>
                  </p:cNvPr>
                  <p:cNvGrpSpPr/>
                  <p:nvPr/>
                </p:nvGrpSpPr>
                <p:grpSpPr>
                  <a:xfrm>
                    <a:off x="5945472" y="4195132"/>
                    <a:ext cx="2361452" cy="92075"/>
                    <a:chOff x="861994" y="3480988"/>
                    <a:chExt cx="2361452" cy="92075"/>
                  </a:xfrm>
                </p:grpSpPr>
                <p:cxnSp>
                  <p:nvCxnSpPr>
                    <p:cNvPr id="41" name="Gerade Verbindung 105">
                      <a:extLst>
                        <a:ext uri="{FF2B5EF4-FFF2-40B4-BE49-F238E27FC236}">
                          <a16:creationId xmlns:a16="http://schemas.microsoft.com/office/drawing/2014/main" id="{01374B83-89A2-4803-8A6F-2F22655ADEC3}"/>
                        </a:ext>
                      </a:extLst>
                    </p:cNvPr>
                    <p:cNvCxnSpPr/>
                    <p:nvPr/>
                  </p:nvCxnSpPr>
                  <p:spPr>
                    <a:xfrm>
                      <a:off x="861994" y="3522617"/>
                      <a:ext cx="2269377" cy="4409"/>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2" name="Picture 4">
                      <a:extLst>
                        <a:ext uri="{FF2B5EF4-FFF2-40B4-BE49-F238E27FC236}">
                          <a16:creationId xmlns:a16="http://schemas.microsoft.com/office/drawing/2014/main" id="{7382EF9D-D4BB-4545-8710-02FB734AF28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31371" y="3480988"/>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8" name="Gruppieren 102">
                    <a:extLst>
                      <a:ext uri="{FF2B5EF4-FFF2-40B4-BE49-F238E27FC236}">
                        <a16:creationId xmlns:a16="http://schemas.microsoft.com/office/drawing/2014/main" id="{9B05F05F-E8F2-423D-A52F-654BC22DB60E}"/>
                      </a:ext>
                    </a:extLst>
                  </p:cNvPr>
                  <p:cNvGrpSpPr/>
                  <p:nvPr/>
                </p:nvGrpSpPr>
                <p:grpSpPr>
                  <a:xfrm rot="6257517">
                    <a:off x="5771010" y="4018596"/>
                    <a:ext cx="172217" cy="226748"/>
                    <a:chOff x="842177" y="3518208"/>
                    <a:chExt cx="172217" cy="226748"/>
                  </a:xfrm>
                </p:grpSpPr>
                <p:cxnSp>
                  <p:nvCxnSpPr>
                    <p:cNvPr id="39" name="Gerade Verbindung 103">
                      <a:extLst>
                        <a:ext uri="{FF2B5EF4-FFF2-40B4-BE49-F238E27FC236}">
                          <a16:creationId xmlns:a16="http://schemas.microsoft.com/office/drawing/2014/main" id="{FD0F5008-6BE4-46E1-BB12-25C973BF7CE9}"/>
                        </a:ext>
                      </a:extLst>
                    </p:cNvPr>
                    <p:cNvCxnSpPr/>
                    <p:nvPr/>
                  </p:nvCxnSpPr>
                  <p:spPr>
                    <a:xfrm flipH="1">
                      <a:off x="916360" y="3518208"/>
                      <a:ext cx="98034" cy="143584"/>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0" name="Picture 4">
                      <a:extLst>
                        <a:ext uri="{FF2B5EF4-FFF2-40B4-BE49-F238E27FC236}">
                          <a16:creationId xmlns:a16="http://schemas.microsoft.com/office/drawing/2014/main" id="{3E58C162-2924-42C1-A917-259D71796D7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2177" y="3652881"/>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32" name="Gruppieren 96">
                  <a:extLst>
                    <a:ext uri="{FF2B5EF4-FFF2-40B4-BE49-F238E27FC236}">
                      <a16:creationId xmlns:a16="http://schemas.microsoft.com/office/drawing/2014/main" id="{600D966B-20B4-4616-8095-73CB9EF3F9DB}"/>
                    </a:ext>
                  </a:extLst>
                </p:cNvPr>
                <p:cNvGrpSpPr/>
                <p:nvPr/>
              </p:nvGrpSpPr>
              <p:grpSpPr>
                <a:xfrm>
                  <a:off x="3886087" y="5076859"/>
                  <a:ext cx="823585" cy="746479"/>
                  <a:chOff x="3769100" y="5040940"/>
                  <a:chExt cx="823585" cy="746479"/>
                </a:xfrm>
              </p:grpSpPr>
              <p:cxnSp>
                <p:nvCxnSpPr>
                  <p:cNvPr id="33" name="Gerade Verbindung 97">
                    <a:extLst>
                      <a:ext uri="{FF2B5EF4-FFF2-40B4-BE49-F238E27FC236}">
                        <a16:creationId xmlns:a16="http://schemas.microsoft.com/office/drawing/2014/main" id="{148836F6-0337-4501-BCD9-6CC5A9E0B210}"/>
                      </a:ext>
                    </a:extLst>
                  </p:cNvPr>
                  <p:cNvCxnSpPr/>
                  <p:nvPr/>
                </p:nvCxnSpPr>
                <p:spPr>
                  <a:xfrm>
                    <a:off x="4115689" y="5086977"/>
                    <a:ext cx="384921"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Gerade Verbindung 98">
                    <a:extLst>
                      <a:ext uri="{FF2B5EF4-FFF2-40B4-BE49-F238E27FC236}">
                        <a16:creationId xmlns:a16="http://schemas.microsoft.com/office/drawing/2014/main" id="{4604EDDE-E7BB-4117-A30A-E91D436079E2}"/>
                      </a:ext>
                    </a:extLst>
                  </p:cNvPr>
                  <p:cNvCxnSpPr>
                    <a:endCxn id="36" idx="0"/>
                  </p:cNvCxnSpPr>
                  <p:nvPr/>
                </p:nvCxnSpPr>
                <p:spPr>
                  <a:xfrm flipH="1">
                    <a:off x="3815138" y="5076569"/>
                    <a:ext cx="313336" cy="618775"/>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5" name="Picture 4">
                    <a:extLst>
                      <a:ext uri="{FF2B5EF4-FFF2-40B4-BE49-F238E27FC236}">
                        <a16:creationId xmlns:a16="http://schemas.microsoft.com/office/drawing/2014/main" id="{3E7993AD-9FA4-4E0A-A8A9-329A0FE5EB0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0610" y="5040940"/>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
                    <a:extLst>
                      <a:ext uri="{FF2B5EF4-FFF2-40B4-BE49-F238E27FC236}">
                        <a16:creationId xmlns:a16="http://schemas.microsoft.com/office/drawing/2014/main" id="{4FDCB11B-7EDA-4D98-AC75-BC56BBE8E07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69100" y="5695344"/>
                    <a:ext cx="92075"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pic>
            <p:nvPicPr>
              <p:cNvPr id="14" name="Picture 2" descr="X:\Kundenprojekte\Laufende_Projekte\Inn-Balance\1 - Project\WP9 - Communication\Partners\01_FAY\horiz_bicolor.jpg">
                <a:extLst>
                  <a:ext uri="{FF2B5EF4-FFF2-40B4-BE49-F238E27FC236}">
                    <a16:creationId xmlns:a16="http://schemas.microsoft.com/office/drawing/2014/main" id="{AAE4912A-9C3B-491F-A463-250A93DCFD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46895" y="4624379"/>
                <a:ext cx="1005673" cy="29376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X:\Kundenprojekte\Laufende_Projekte\Inn-Balance\1 - Project\WP9 - Communication\Partners\02_BRO\Brose_logo.jpg">
                <a:extLst>
                  <a:ext uri="{FF2B5EF4-FFF2-40B4-BE49-F238E27FC236}">
                    <a16:creationId xmlns:a16="http://schemas.microsoft.com/office/drawing/2014/main" id="{718389B8-40A3-4713-8F2D-D052FE26E53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57808" y="3609019"/>
                <a:ext cx="951049" cy="33528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X:\Kundenprojekte\Laufende_Projekte\Inn-Balance\1 - Project\WP9 - Communication\Partners\03_AVL\AVL.png">
                <a:extLst>
                  <a:ext uri="{FF2B5EF4-FFF2-40B4-BE49-F238E27FC236}">
                    <a16:creationId xmlns:a16="http://schemas.microsoft.com/office/drawing/2014/main" id="{00557D1C-C4CA-417B-9603-9CF2F3BE9B9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43525"/>
              <a:stretch/>
            </p:blipFill>
            <p:spPr bwMode="auto">
              <a:xfrm>
                <a:off x="6964491" y="4724867"/>
                <a:ext cx="888732" cy="38654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X:\Kundenprojekte\Laufende_Projekte\Inn-Balance\1 - Project\WP9 - Communication\Partners\06_DLR\DLR_Signet_schwarz.png">
                <a:extLst>
                  <a:ext uri="{FF2B5EF4-FFF2-40B4-BE49-F238E27FC236}">
                    <a16:creationId xmlns:a16="http://schemas.microsoft.com/office/drawing/2014/main" id="{70403EBF-06B3-475F-9367-C3A1005999C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593787" y="3994912"/>
                <a:ext cx="580231" cy="47852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X:\Kundenprojekte\Laufende_Projekte\Inn-Balance\1 - Project\WP9 - Communication\Partners\05_PCS\LogoPowerCell_300dpi_Stor.jpg">
                <a:extLst>
                  <a:ext uri="{FF2B5EF4-FFF2-40B4-BE49-F238E27FC236}">
                    <a16:creationId xmlns:a16="http://schemas.microsoft.com/office/drawing/2014/main" id="{6A1177FF-3E89-4A1D-A3D2-89A83B8E202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738132" y="2579484"/>
                <a:ext cx="1176313" cy="44111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X:\Kundenprojekte\Laufende_Projekte\Inn-Balance\1 - Project\WP9 - Communication\Partners\08_S2i\S2i_WBM_RBG_klein.jpg">
                <a:extLst>
                  <a:ext uri="{FF2B5EF4-FFF2-40B4-BE49-F238E27FC236}">
                    <a16:creationId xmlns:a16="http://schemas.microsoft.com/office/drawing/2014/main" id="{D39FD13A-E11D-4F98-BA5B-DBB6EDB179E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773451" y="3579268"/>
                <a:ext cx="1004312" cy="40132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X:\Kundenprojekte\Laufende_Projekte\Inn-Balance\1 - Project\WP9 - Communication\Partners\09_CEL\Celeroton_CompanyName_RGB.jpg">
                <a:extLst>
                  <a:ext uri="{FF2B5EF4-FFF2-40B4-BE49-F238E27FC236}">
                    <a16:creationId xmlns:a16="http://schemas.microsoft.com/office/drawing/2014/main" id="{6662E34A-B5CD-4E9F-9B44-0B565BDCFA46}"/>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254800" y="4157208"/>
                <a:ext cx="1599710" cy="24888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9" descr="X:\Kundenprojekte\Laufende_Projekte\Inn-Balance\1 - Project\WP9 - Communication\Partners\07_UPC\UPC-text.png">
                <a:extLst>
                  <a:ext uri="{FF2B5EF4-FFF2-40B4-BE49-F238E27FC236}">
                    <a16:creationId xmlns:a16="http://schemas.microsoft.com/office/drawing/2014/main" id="{9EB3BE86-0B76-40BE-B927-6F9586EFFE68}"/>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274329" y="5521568"/>
                <a:ext cx="1833921" cy="385038"/>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7" descr="X:\Kundenprojekte\Laufende_Projekte\Inn-Balance\1 - Project\WP9 - Communication\Partners\04_VCC\VolvoCarsLogo_2.png">
              <a:extLst>
                <a:ext uri="{FF2B5EF4-FFF2-40B4-BE49-F238E27FC236}">
                  <a16:creationId xmlns:a16="http://schemas.microsoft.com/office/drawing/2014/main" id="{541E9255-C9BA-4D6A-A160-1BC365DF6D7D}"/>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929839" y="2378708"/>
              <a:ext cx="372266" cy="371349"/>
            </a:xfrm>
            <a:prstGeom prst="rect">
              <a:avLst/>
            </a:prstGeom>
            <a:noFill/>
            <a:extLst>
              <a:ext uri="{909E8E84-426E-40DD-AFC4-6F175D3DCCD1}">
                <a14:hiddenFill xmlns:a14="http://schemas.microsoft.com/office/drawing/2010/main">
                  <a:solidFill>
                    <a:srgbClr val="FFFFFF"/>
                  </a:solidFill>
                </a14:hiddenFill>
              </a:ext>
            </a:extLst>
          </p:spPr>
        </p:pic>
      </p:grpSp>
      <p:sp>
        <p:nvSpPr>
          <p:cNvPr id="75" name="Textplatzhalter 1">
            <a:extLst>
              <a:ext uri="{FF2B5EF4-FFF2-40B4-BE49-F238E27FC236}">
                <a16:creationId xmlns:a16="http://schemas.microsoft.com/office/drawing/2014/main" id="{055A65E8-019D-4690-AAEC-41DBE8FD9599}"/>
              </a:ext>
            </a:extLst>
          </p:cNvPr>
          <p:cNvSpPr txBox="1">
            <a:spLocks/>
          </p:cNvSpPr>
          <p:nvPr/>
        </p:nvSpPr>
        <p:spPr>
          <a:xfrm>
            <a:off x="294353" y="2467714"/>
            <a:ext cx="4680521" cy="27470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v"/>
            </a:pPr>
            <a:r>
              <a:rPr lang="en-GB" sz="1800" dirty="0"/>
              <a:t>Jan. 2017-Dec. 2019</a:t>
            </a:r>
          </a:p>
          <a:p>
            <a:pPr marL="285750" indent="-285750">
              <a:buFont typeface="Wingdings" panose="05000000000000000000" pitchFamily="2" charset="2"/>
              <a:buChar char="v"/>
            </a:pPr>
            <a:r>
              <a:rPr lang="en-GB" sz="1800" dirty="0"/>
              <a:t>Total Budget: 6.15M Euros </a:t>
            </a:r>
          </a:p>
          <a:p>
            <a:pPr marL="285750" indent="-285750">
              <a:buFont typeface="Wingdings" panose="05000000000000000000" pitchFamily="2" charset="2"/>
              <a:buChar char="v"/>
            </a:pPr>
            <a:r>
              <a:rPr lang="en-GB" sz="1800" dirty="0"/>
              <a:t>FCH JU 2 project pillar: transport</a:t>
            </a:r>
          </a:p>
          <a:p>
            <a:pPr marL="285750" indent="-285750">
              <a:buFont typeface="Wingdings" panose="05000000000000000000" pitchFamily="2" charset="2"/>
              <a:buChar char="v"/>
            </a:pPr>
            <a:r>
              <a:rPr lang="en-GB" sz="1800" dirty="0"/>
              <a:t>Coordination: </a:t>
            </a:r>
            <a:r>
              <a:rPr lang="en-GB" sz="1800" dirty="0" err="1"/>
              <a:t>Fundacion</a:t>
            </a:r>
            <a:r>
              <a:rPr lang="en-GB" sz="1800" dirty="0"/>
              <a:t> Ayesa, Spain</a:t>
            </a:r>
          </a:p>
          <a:p>
            <a:pPr marL="285750" indent="-285750">
              <a:buFont typeface="Wingdings" panose="05000000000000000000" pitchFamily="2" charset="2"/>
              <a:buChar char="v"/>
            </a:pPr>
            <a:r>
              <a:rPr lang="en-GB" sz="1800" dirty="0"/>
              <a:t>Fundación Ayesa is in charge of the manufacturing-oriented design optimization, the low-cost </a:t>
            </a:r>
            <a:r>
              <a:rPr lang="en-GB" sz="1800" dirty="0" err="1"/>
              <a:t>sensorization</a:t>
            </a:r>
            <a:r>
              <a:rPr lang="en-GB" sz="1800" dirty="0"/>
              <a:t> based on state observers and fault-tolerant strategies.</a:t>
            </a:r>
          </a:p>
          <a:p>
            <a:endParaRPr lang="en-GB" sz="1800" dirty="0"/>
          </a:p>
          <a:p>
            <a:endParaRPr lang="en-GB" sz="1800" dirty="0"/>
          </a:p>
          <a:p>
            <a:endParaRPr lang="en-GB" sz="1800" dirty="0"/>
          </a:p>
          <a:p>
            <a:endParaRPr lang="en-GB" sz="1800" dirty="0"/>
          </a:p>
          <a:p>
            <a:endParaRPr lang="de-DE" dirty="0"/>
          </a:p>
        </p:txBody>
      </p:sp>
      <p:sp>
        <p:nvSpPr>
          <p:cNvPr id="76" name="Textplatzhalter 1">
            <a:extLst>
              <a:ext uri="{FF2B5EF4-FFF2-40B4-BE49-F238E27FC236}">
                <a16:creationId xmlns:a16="http://schemas.microsoft.com/office/drawing/2014/main" id="{1548FD20-46D2-40A7-A20B-C53B16BEF037}"/>
              </a:ext>
            </a:extLst>
          </p:cNvPr>
          <p:cNvSpPr txBox="1">
            <a:spLocks/>
          </p:cNvSpPr>
          <p:nvPr/>
        </p:nvSpPr>
        <p:spPr bwMode="black">
          <a:xfrm>
            <a:off x="6506898" y="5670269"/>
            <a:ext cx="4536504" cy="256142"/>
          </a:xfrm>
          <a:prstGeom prst="rect">
            <a:avLst/>
          </a:prstGeom>
          <a:noFill/>
        </p:spPr>
        <p:txBody>
          <a:bodyPr vert="horz" lIns="0" tIns="0" rIns="0" bIns="0" rtlCol="0">
            <a:noAutofit/>
          </a:bodyPr>
          <a:lstStyle>
            <a:lvl1pPr marL="0" indent="0" algn="l" defTabSz="779252" rtl="0" eaLnBrk="1" latinLnBrk="0" hangingPunct="1">
              <a:spcBef>
                <a:spcPts val="400"/>
              </a:spcBef>
              <a:spcAft>
                <a:spcPts val="400"/>
              </a:spcAft>
              <a:buFont typeface="Arial" panose="020B0604020202020204" pitchFamily="34" charset="0"/>
              <a:buNone/>
              <a:defRPr sz="1600" kern="1200">
                <a:solidFill>
                  <a:schemeClr val="tx1"/>
                </a:solidFill>
                <a:latin typeface="Arial" charset="0"/>
                <a:ea typeface="+mn-ea"/>
                <a:cs typeface="DIN Offc" panose="020B0504020101020102" pitchFamily="34" charset="0"/>
              </a:defRPr>
            </a:lvl1pPr>
            <a:lvl2pPr marL="0" indent="0" algn="l" defTabSz="779252" rtl="0" eaLnBrk="1" latinLnBrk="0" hangingPunct="1">
              <a:spcBef>
                <a:spcPts val="400"/>
              </a:spcBef>
              <a:spcAft>
                <a:spcPts val="400"/>
              </a:spcAft>
              <a:buFont typeface="Arial" panose="020B0604020202020204" pitchFamily="34" charset="0"/>
              <a:buNone/>
              <a:defRPr sz="1600" b="1" kern="1200">
                <a:solidFill>
                  <a:schemeClr val="tx1"/>
                </a:solidFill>
                <a:latin typeface="Arial" charset="0"/>
                <a:ea typeface="+mn-ea"/>
                <a:cs typeface="DIN Offc" panose="020B0504020101020102" pitchFamily="34" charset="0"/>
              </a:defRPr>
            </a:lvl2pPr>
            <a:lvl3pPr marL="180975" indent="-180975" algn="l" defTabSz="779252" rtl="0" eaLnBrk="1" latinLnBrk="0" hangingPunct="1">
              <a:spcBef>
                <a:spcPts val="400"/>
              </a:spcBef>
              <a:spcAft>
                <a:spcPts val="400"/>
              </a:spcAft>
              <a:buClr>
                <a:schemeClr val="tx1"/>
              </a:buClr>
              <a:buFont typeface="DIN-Regular" panose="02010504030101020104" pitchFamily="2" charset="0"/>
              <a:buChar char="&gt;"/>
              <a:defRPr sz="1600" kern="1200">
                <a:solidFill>
                  <a:schemeClr val="tx1"/>
                </a:solidFill>
                <a:latin typeface="Arial" charset="0"/>
                <a:ea typeface="+mn-ea"/>
                <a:cs typeface="DIN Offc" panose="020B0504020101020102" pitchFamily="34" charset="0"/>
              </a:defRPr>
            </a:lvl3pPr>
            <a:lvl4pPr marL="360000" indent="-180975" algn="l" defTabSz="779252" rtl="0" eaLnBrk="1" latinLnBrk="0" hangingPunct="1">
              <a:spcBef>
                <a:spcPts val="0"/>
              </a:spcBef>
              <a:spcAft>
                <a:spcPts val="400"/>
              </a:spcAft>
              <a:buClr>
                <a:schemeClr val="tx1"/>
              </a:buClr>
              <a:buFont typeface="DIN-Regular" panose="02010504030101020104" pitchFamily="2" charset="0"/>
              <a:buChar char="-"/>
              <a:defRPr sz="1600" kern="1200">
                <a:solidFill>
                  <a:schemeClr val="tx1"/>
                </a:solidFill>
                <a:latin typeface="Arial" charset="0"/>
                <a:ea typeface="+mn-ea"/>
                <a:cs typeface="DIN Offc" panose="020B0504020101020102" pitchFamily="34" charset="0"/>
              </a:defRPr>
            </a:lvl4pPr>
            <a:lvl5pPr marL="0" indent="0" algn="l" defTabSz="779252" rtl="0" eaLnBrk="1" latinLnBrk="0" hangingPunct="1">
              <a:spcBef>
                <a:spcPts val="400"/>
              </a:spcBef>
              <a:spcAft>
                <a:spcPts val="400"/>
              </a:spcAft>
              <a:buFont typeface="Arial" panose="020B0604020202020204" pitchFamily="34" charset="0"/>
              <a:buNone/>
              <a:defRPr sz="2400" b="1" kern="1200" baseline="0">
                <a:solidFill>
                  <a:srgbClr val="009CBC"/>
                </a:solidFill>
                <a:latin typeface="Arial" charset="0"/>
                <a:ea typeface="+mn-ea"/>
                <a:cs typeface="DIN Offc" panose="020B0504020101020102" pitchFamily="34" charset="0"/>
              </a:defRPr>
            </a:lvl5pPr>
            <a:lvl6pPr marL="0" indent="0" algn="l" defTabSz="779252" rtl="0" eaLnBrk="1" latinLnBrk="0" hangingPunct="1">
              <a:spcBef>
                <a:spcPts val="0"/>
              </a:spcBef>
              <a:spcAft>
                <a:spcPts val="400"/>
              </a:spcAft>
              <a:buFont typeface="Arial" panose="020B0604020202020204" pitchFamily="34" charset="0"/>
              <a:buNone/>
              <a:defRPr sz="2400" kern="1200" baseline="0">
                <a:solidFill>
                  <a:schemeClr val="tx1"/>
                </a:solidFill>
                <a:latin typeface="Arial" charset="0"/>
                <a:ea typeface="+mn-ea"/>
                <a:cs typeface="DIN Offc" panose="020B0504020101020102" pitchFamily="34" charset="0"/>
              </a:defRPr>
            </a:lvl6pPr>
            <a:lvl7pPr marL="0" indent="0" algn="l" defTabSz="779252" rtl="0" eaLnBrk="1" latinLnBrk="0" hangingPunct="1">
              <a:spcBef>
                <a:spcPts val="400"/>
              </a:spcBef>
              <a:spcAft>
                <a:spcPts val="1600"/>
              </a:spcAft>
              <a:buFont typeface="Arial" panose="020B0604020202020204" pitchFamily="34" charset="0"/>
              <a:buNone/>
              <a:defRPr sz="2400" kern="1200">
                <a:solidFill>
                  <a:schemeClr val="tx1"/>
                </a:solidFill>
                <a:latin typeface="Arial" charset="0"/>
                <a:ea typeface="+mn-ea"/>
                <a:cs typeface="DIN Offc" panose="020B0504020101020102" pitchFamily="34" charset="0"/>
              </a:defRPr>
            </a:lvl7pPr>
            <a:lvl8pPr marL="0" indent="0" algn="l" defTabSz="779252" rtl="0" eaLnBrk="1" latinLnBrk="0" hangingPunct="1">
              <a:spcBef>
                <a:spcPts val="0"/>
              </a:spcBef>
              <a:buFont typeface="Arial" panose="020B0604020202020204" pitchFamily="34" charset="0"/>
              <a:buNone/>
              <a:defRPr sz="4400" kern="1200" baseline="0">
                <a:solidFill>
                  <a:srgbClr val="009CBC"/>
                </a:solidFill>
                <a:latin typeface="Arial" charset="0"/>
                <a:ea typeface="+mn-ea"/>
                <a:cs typeface="DIN Offc" panose="020B0504020101020102" pitchFamily="34" charset="0"/>
              </a:defRPr>
            </a:lvl8pPr>
            <a:lvl9pPr marL="0" indent="0" algn="l" defTabSz="779252" rtl="0" eaLnBrk="1" latinLnBrk="0" hangingPunct="1">
              <a:spcBef>
                <a:spcPct val="20000"/>
              </a:spcBef>
              <a:buFont typeface="Arial" panose="020B0604020202020204" pitchFamily="34" charset="0"/>
              <a:buNone/>
              <a:defRPr sz="1600" kern="1200">
                <a:solidFill>
                  <a:schemeClr val="tx1"/>
                </a:solidFill>
                <a:latin typeface="+mn-lt"/>
                <a:ea typeface="+mn-ea"/>
                <a:cs typeface="+mn-cs"/>
              </a:defRPr>
            </a:lvl9pPr>
          </a:lstStyle>
          <a:p>
            <a:pPr algn="ctr"/>
            <a:r>
              <a:rPr lang="de-DE" sz="1800" b="1" dirty="0">
                <a:hlinkClick r:id="rId18"/>
              </a:rPr>
              <a:t>www.innbalance-fch-project.eu</a:t>
            </a:r>
            <a:endParaRPr lang="de-DE" sz="1800" b="1" dirty="0"/>
          </a:p>
          <a:p>
            <a:pPr algn="ctr"/>
            <a:endParaRPr lang="de-DE" dirty="0"/>
          </a:p>
          <a:p>
            <a:pPr algn="ctr"/>
            <a:endParaRPr lang="de-DE" dirty="0"/>
          </a:p>
        </p:txBody>
      </p:sp>
      <p:sp>
        <p:nvSpPr>
          <p:cNvPr id="77" name="Textplatzhalter 1">
            <a:extLst>
              <a:ext uri="{FF2B5EF4-FFF2-40B4-BE49-F238E27FC236}">
                <a16:creationId xmlns:a16="http://schemas.microsoft.com/office/drawing/2014/main" id="{D252C0CF-EF89-4F66-A3FF-4760565208CD}"/>
              </a:ext>
            </a:extLst>
          </p:cNvPr>
          <p:cNvSpPr txBox="1">
            <a:spLocks/>
          </p:cNvSpPr>
          <p:nvPr/>
        </p:nvSpPr>
        <p:spPr bwMode="black">
          <a:xfrm>
            <a:off x="384658" y="1661292"/>
            <a:ext cx="4989808" cy="1070113"/>
          </a:xfrm>
          <a:prstGeom prst="rect">
            <a:avLst/>
          </a:prstGeom>
          <a:noFill/>
        </p:spPr>
        <p:txBody>
          <a:bodyPr vert="horz" lIns="0" tIns="0" rIns="0" bIns="0" rtlCol="0">
            <a:noAutofit/>
          </a:bodyPr>
          <a:lstStyle>
            <a:lvl1pPr marL="0" indent="0" algn="l" defTabSz="779252" rtl="0" eaLnBrk="1" latinLnBrk="0" hangingPunct="1">
              <a:spcBef>
                <a:spcPts val="400"/>
              </a:spcBef>
              <a:spcAft>
                <a:spcPts val="400"/>
              </a:spcAft>
              <a:buFont typeface="Arial" panose="020B0604020202020204" pitchFamily="34" charset="0"/>
              <a:buNone/>
              <a:defRPr sz="1600" kern="1200">
                <a:solidFill>
                  <a:schemeClr val="tx1"/>
                </a:solidFill>
                <a:latin typeface="Arial" charset="0"/>
                <a:ea typeface="+mn-ea"/>
                <a:cs typeface="DIN Offc" panose="020B0504020101020102" pitchFamily="34" charset="0"/>
              </a:defRPr>
            </a:lvl1pPr>
            <a:lvl2pPr marL="0" indent="0" algn="l" defTabSz="779252" rtl="0" eaLnBrk="1" latinLnBrk="0" hangingPunct="1">
              <a:spcBef>
                <a:spcPts val="400"/>
              </a:spcBef>
              <a:spcAft>
                <a:spcPts val="400"/>
              </a:spcAft>
              <a:buFont typeface="Arial" panose="020B0604020202020204" pitchFamily="34" charset="0"/>
              <a:buNone/>
              <a:defRPr sz="1600" b="1" kern="1200">
                <a:solidFill>
                  <a:schemeClr val="tx1"/>
                </a:solidFill>
                <a:latin typeface="Arial" charset="0"/>
                <a:ea typeface="+mn-ea"/>
                <a:cs typeface="DIN Offc" panose="020B0504020101020102" pitchFamily="34" charset="0"/>
              </a:defRPr>
            </a:lvl2pPr>
            <a:lvl3pPr marL="180975" indent="-180975" algn="l" defTabSz="779252" rtl="0" eaLnBrk="1" latinLnBrk="0" hangingPunct="1">
              <a:spcBef>
                <a:spcPts val="400"/>
              </a:spcBef>
              <a:spcAft>
                <a:spcPts val="400"/>
              </a:spcAft>
              <a:buClr>
                <a:schemeClr val="tx1"/>
              </a:buClr>
              <a:buFont typeface="DIN-Regular" panose="02010504030101020104" pitchFamily="2" charset="0"/>
              <a:buChar char="&gt;"/>
              <a:defRPr sz="1600" kern="1200">
                <a:solidFill>
                  <a:schemeClr val="tx1"/>
                </a:solidFill>
                <a:latin typeface="Arial" charset="0"/>
                <a:ea typeface="+mn-ea"/>
                <a:cs typeface="DIN Offc" panose="020B0504020101020102" pitchFamily="34" charset="0"/>
              </a:defRPr>
            </a:lvl3pPr>
            <a:lvl4pPr marL="360000" indent="-180975" algn="l" defTabSz="779252" rtl="0" eaLnBrk="1" latinLnBrk="0" hangingPunct="1">
              <a:spcBef>
                <a:spcPts val="0"/>
              </a:spcBef>
              <a:spcAft>
                <a:spcPts val="400"/>
              </a:spcAft>
              <a:buClr>
                <a:schemeClr val="tx1"/>
              </a:buClr>
              <a:buFont typeface="DIN-Regular" panose="02010504030101020104" pitchFamily="2" charset="0"/>
              <a:buChar char="-"/>
              <a:defRPr sz="1600" kern="1200">
                <a:solidFill>
                  <a:schemeClr val="tx1"/>
                </a:solidFill>
                <a:latin typeface="Arial" charset="0"/>
                <a:ea typeface="+mn-ea"/>
                <a:cs typeface="DIN Offc" panose="020B0504020101020102" pitchFamily="34" charset="0"/>
              </a:defRPr>
            </a:lvl4pPr>
            <a:lvl5pPr marL="0" indent="0" algn="l" defTabSz="779252" rtl="0" eaLnBrk="1" latinLnBrk="0" hangingPunct="1">
              <a:spcBef>
                <a:spcPts val="400"/>
              </a:spcBef>
              <a:spcAft>
                <a:spcPts val="400"/>
              </a:spcAft>
              <a:buFont typeface="Arial" panose="020B0604020202020204" pitchFamily="34" charset="0"/>
              <a:buNone/>
              <a:defRPr sz="2400" b="1" kern="1200" baseline="0">
                <a:solidFill>
                  <a:srgbClr val="009CBC"/>
                </a:solidFill>
                <a:latin typeface="Arial" charset="0"/>
                <a:ea typeface="+mn-ea"/>
                <a:cs typeface="DIN Offc" panose="020B0504020101020102" pitchFamily="34" charset="0"/>
              </a:defRPr>
            </a:lvl5pPr>
            <a:lvl6pPr marL="0" indent="0" algn="l" defTabSz="779252" rtl="0" eaLnBrk="1" latinLnBrk="0" hangingPunct="1">
              <a:spcBef>
                <a:spcPts val="0"/>
              </a:spcBef>
              <a:spcAft>
                <a:spcPts val="400"/>
              </a:spcAft>
              <a:buFont typeface="Arial" panose="020B0604020202020204" pitchFamily="34" charset="0"/>
              <a:buNone/>
              <a:defRPr sz="2400" kern="1200" baseline="0">
                <a:solidFill>
                  <a:schemeClr val="tx1"/>
                </a:solidFill>
                <a:latin typeface="Arial" charset="0"/>
                <a:ea typeface="+mn-ea"/>
                <a:cs typeface="DIN Offc" panose="020B0504020101020102" pitchFamily="34" charset="0"/>
              </a:defRPr>
            </a:lvl6pPr>
            <a:lvl7pPr marL="0" indent="0" algn="l" defTabSz="779252" rtl="0" eaLnBrk="1" latinLnBrk="0" hangingPunct="1">
              <a:spcBef>
                <a:spcPts val="400"/>
              </a:spcBef>
              <a:spcAft>
                <a:spcPts val="1600"/>
              </a:spcAft>
              <a:buFont typeface="Arial" panose="020B0604020202020204" pitchFamily="34" charset="0"/>
              <a:buNone/>
              <a:defRPr sz="2400" kern="1200">
                <a:solidFill>
                  <a:schemeClr val="tx1"/>
                </a:solidFill>
                <a:latin typeface="Arial" charset="0"/>
                <a:ea typeface="+mn-ea"/>
                <a:cs typeface="DIN Offc" panose="020B0504020101020102" pitchFamily="34" charset="0"/>
              </a:defRPr>
            </a:lvl7pPr>
            <a:lvl8pPr marL="0" indent="0" algn="l" defTabSz="779252" rtl="0" eaLnBrk="1" latinLnBrk="0" hangingPunct="1">
              <a:spcBef>
                <a:spcPts val="0"/>
              </a:spcBef>
              <a:buFont typeface="Arial" panose="020B0604020202020204" pitchFamily="34" charset="0"/>
              <a:buNone/>
              <a:defRPr sz="4400" kern="1200" baseline="0">
                <a:solidFill>
                  <a:srgbClr val="009CBC"/>
                </a:solidFill>
                <a:latin typeface="Arial" charset="0"/>
                <a:ea typeface="+mn-ea"/>
                <a:cs typeface="DIN Offc" panose="020B0504020101020102" pitchFamily="34" charset="0"/>
              </a:defRPr>
            </a:lvl8pPr>
            <a:lvl9pPr marL="0" indent="0" algn="l" defTabSz="779252" rtl="0" eaLnBrk="1" latinLnBrk="0" hangingPunct="1">
              <a:spcBef>
                <a:spcPct val="20000"/>
              </a:spcBef>
              <a:buFont typeface="Arial" panose="020B0604020202020204" pitchFamily="34" charset="0"/>
              <a:buNone/>
              <a:defRPr sz="1600" kern="1200">
                <a:solidFill>
                  <a:schemeClr val="tx1"/>
                </a:solidFill>
                <a:latin typeface="+mn-lt"/>
                <a:ea typeface="+mn-ea"/>
                <a:cs typeface="+mn-cs"/>
              </a:defRPr>
            </a:lvl9pPr>
          </a:lstStyle>
          <a:p>
            <a:r>
              <a:rPr lang="en-GB" sz="1800" b="1" dirty="0"/>
              <a:t>Industrialization-ready Balance of Plant (</a:t>
            </a:r>
            <a:r>
              <a:rPr lang="en-GB" sz="1800" b="1" dirty="0" err="1"/>
              <a:t>BoP</a:t>
            </a:r>
            <a:r>
              <a:rPr lang="en-GB" sz="1800" b="1" dirty="0"/>
              <a:t>) components for fuel cells in hydrogen vehicle</a:t>
            </a:r>
          </a:p>
        </p:txBody>
      </p:sp>
    </p:spTree>
    <p:extLst>
      <p:ext uri="{BB962C8B-B14F-4D97-AF65-F5344CB8AC3E}">
        <p14:creationId xmlns:p14="http://schemas.microsoft.com/office/powerpoint/2010/main" val="2186962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9142AC1-D3E6-4513-9A9E-9494965F03D9}"/>
              </a:ext>
            </a:extLst>
          </p:cNvPr>
          <p:cNvSpPr/>
          <p:nvPr/>
        </p:nvSpPr>
        <p:spPr>
          <a:xfrm>
            <a:off x="0" y="3586578"/>
            <a:ext cx="12192000" cy="26233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5212068" cy="707886"/>
          </a:xfrm>
          <a:prstGeom prst="rect">
            <a:avLst/>
          </a:prstGeom>
          <a:noFill/>
        </p:spPr>
        <p:txBody>
          <a:bodyPr wrap="none" rtlCol="0">
            <a:spAutoFit/>
          </a:bodyPr>
          <a:lstStyle/>
          <a:p>
            <a:r>
              <a:rPr lang="es-ES" sz="4000" b="1" dirty="0">
                <a:solidFill>
                  <a:schemeClr val="bg1"/>
                </a:solidFill>
              </a:rPr>
              <a:t>INN-BALANCE </a:t>
            </a:r>
            <a:r>
              <a:rPr lang="es-ES" sz="4000" b="1" dirty="0" err="1">
                <a:solidFill>
                  <a:schemeClr val="bg1"/>
                </a:solidFill>
              </a:rPr>
              <a:t>overview</a:t>
            </a:r>
            <a:endParaRPr lang="es-ES" sz="4000" b="1" dirty="0">
              <a:solidFill>
                <a:schemeClr val="bg1"/>
              </a:solidFill>
            </a:endParaRPr>
          </a:p>
        </p:txBody>
      </p:sp>
      <p:sp>
        <p:nvSpPr>
          <p:cNvPr id="9" name="Titel 7">
            <a:extLst>
              <a:ext uri="{FF2B5EF4-FFF2-40B4-BE49-F238E27FC236}">
                <a16:creationId xmlns:a16="http://schemas.microsoft.com/office/drawing/2014/main" id="{63CCF361-6E90-464B-BC2C-9F0FE696AE36}"/>
              </a:ext>
            </a:extLst>
          </p:cNvPr>
          <p:cNvSpPr txBox="1">
            <a:spLocks/>
          </p:cNvSpPr>
          <p:nvPr/>
        </p:nvSpPr>
        <p:spPr>
          <a:xfrm>
            <a:off x="303824"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Context</a:t>
            </a:r>
          </a:p>
        </p:txBody>
      </p:sp>
      <p:sp>
        <p:nvSpPr>
          <p:cNvPr id="78" name="Textplatzhalter 1">
            <a:extLst>
              <a:ext uri="{FF2B5EF4-FFF2-40B4-BE49-F238E27FC236}">
                <a16:creationId xmlns:a16="http://schemas.microsoft.com/office/drawing/2014/main" id="{BE9CCDD3-B3EF-42F3-A1CF-C65EDA892238}"/>
              </a:ext>
            </a:extLst>
          </p:cNvPr>
          <p:cNvSpPr txBox="1">
            <a:spLocks/>
          </p:cNvSpPr>
          <p:nvPr/>
        </p:nvSpPr>
        <p:spPr>
          <a:xfrm>
            <a:off x="275831" y="4031644"/>
            <a:ext cx="8494151" cy="29523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rgbClr val="009CBC"/>
                </a:solidFill>
              </a:rPr>
              <a:t>New generation of low-cost fuel cell.</a:t>
            </a:r>
          </a:p>
          <a:p>
            <a:r>
              <a:rPr lang="en-GB" sz="1800" dirty="0">
                <a:solidFill>
                  <a:srgbClr val="009CBC"/>
                </a:solidFill>
              </a:rPr>
              <a:t>Balance of Plant components for automotive applications.</a:t>
            </a:r>
          </a:p>
          <a:p>
            <a:pPr marL="285750" indent="-285750">
              <a:buClr>
                <a:srgbClr val="009CBC"/>
              </a:buClr>
              <a:buFont typeface="Wingdings" panose="05000000000000000000" pitchFamily="2" charset="2"/>
              <a:buChar char="Ø"/>
            </a:pPr>
            <a:r>
              <a:rPr lang="en-GB" sz="1800" dirty="0"/>
              <a:t>Develop highly efficient and reliable fuel cell </a:t>
            </a:r>
            <a:r>
              <a:rPr lang="en-GB" sz="1800" dirty="0" err="1"/>
              <a:t>BoP</a:t>
            </a:r>
            <a:r>
              <a:rPr lang="en-GB" sz="1800" dirty="0"/>
              <a:t> components.</a:t>
            </a:r>
          </a:p>
          <a:p>
            <a:pPr marL="285750" indent="-285750">
              <a:buClr>
                <a:srgbClr val="009CBC"/>
              </a:buClr>
              <a:buFont typeface="Wingdings" panose="05000000000000000000" pitchFamily="2" charset="2"/>
              <a:buChar char="Ø"/>
            </a:pPr>
            <a:r>
              <a:rPr lang="en-GB" sz="1800" dirty="0"/>
              <a:t>Improve and tailor development tools for design, modelling and testing </a:t>
            </a:r>
            <a:r>
              <a:rPr lang="en-GB" sz="1800" dirty="0" err="1"/>
              <a:t>BoP</a:t>
            </a:r>
            <a:r>
              <a:rPr lang="en-GB" sz="1800" dirty="0"/>
              <a:t>.</a:t>
            </a:r>
          </a:p>
          <a:p>
            <a:pPr marL="285750" indent="-285750">
              <a:buClr>
                <a:srgbClr val="009CBC"/>
              </a:buClr>
              <a:buFont typeface="Wingdings" panose="05000000000000000000" pitchFamily="2" charset="2"/>
              <a:buChar char="Ø"/>
            </a:pPr>
            <a:r>
              <a:rPr lang="en-GB" sz="1800" dirty="0"/>
              <a:t>Achieve high technology readiness levels (TRL7).</a:t>
            </a:r>
          </a:p>
          <a:p>
            <a:pPr marL="285750" indent="-285750">
              <a:buClr>
                <a:srgbClr val="009CBC"/>
              </a:buClr>
              <a:buFont typeface="Wingdings" panose="05000000000000000000" pitchFamily="2" charset="2"/>
              <a:buChar char="Ø"/>
            </a:pPr>
            <a:r>
              <a:rPr lang="en-GB" sz="1800" dirty="0"/>
              <a:t>Reduce costs of current market products in fuel cell systems.</a:t>
            </a:r>
          </a:p>
          <a:p>
            <a:endParaRPr lang="en-GB" dirty="0"/>
          </a:p>
        </p:txBody>
      </p:sp>
      <p:pic>
        <p:nvPicPr>
          <p:cNvPr id="80" name="Grafik 9">
            <a:extLst>
              <a:ext uri="{FF2B5EF4-FFF2-40B4-BE49-F238E27FC236}">
                <a16:creationId xmlns:a16="http://schemas.microsoft.com/office/drawing/2014/main" id="{0AB6D6A2-8D8F-41F6-83B9-FE1F4A71AEC6}"/>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35991" y="1032874"/>
            <a:ext cx="3245857" cy="2636788"/>
          </a:xfrm>
          <a:prstGeom prst="rect">
            <a:avLst/>
          </a:prstGeom>
        </p:spPr>
      </p:pic>
      <p:sp>
        <p:nvSpPr>
          <p:cNvPr id="81" name="Textplatzhalter 1">
            <a:extLst>
              <a:ext uri="{FF2B5EF4-FFF2-40B4-BE49-F238E27FC236}">
                <a16:creationId xmlns:a16="http://schemas.microsoft.com/office/drawing/2014/main" id="{87BAAE2B-CF42-41D0-9ED9-535BCC8BE1C9}"/>
              </a:ext>
            </a:extLst>
          </p:cNvPr>
          <p:cNvSpPr txBox="1">
            <a:spLocks/>
          </p:cNvSpPr>
          <p:nvPr/>
        </p:nvSpPr>
        <p:spPr bwMode="black">
          <a:xfrm>
            <a:off x="397247" y="1498856"/>
            <a:ext cx="8569200" cy="2494596"/>
          </a:xfrm>
          <a:prstGeom prst="rect">
            <a:avLst/>
          </a:prstGeom>
          <a:noFill/>
        </p:spPr>
        <p:txBody>
          <a:bodyPr vert="horz" lIns="0" tIns="0" rIns="0" bIns="0" rtlCol="0">
            <a:noAutofit/>
          </a:bodyPr>
          <a:lstStyle>
            <a:lvl1pPr marL="0" indent="0" algn="l" defTabSz="779252" rtl="0" eaLnBrk="1" latinLnBrk="0" hangingPunct="1">
              <a:spcBef>
                <a:spcPts val="400"/>
              </a:spcBef>
              <a:spcAft>
                <a:spcPts val="400"/>
              </a:spcAft>
              <a:buFont typeface="Arial" panose="020B0604020202020204" pitchFamily="34" charset="0"/>
              <a:buNone/>
              <a:defRPr sz="1600" kern="1200">
                <a:solidFill>
                  <a:schemeClr val="tx1"/>
                </a:solidFill>
                <a:latin typeface="Arial" charset="0"/>
                <a:ea typeface="+mn-ea"/>
                <a:cs typeface="DIN Offc" panose="020B0504020101020102" pitchFamily="34" charset="0"/>
              </a:defRPr>
            </a:lvl1pPr>
            <a:lvl2pPr marL="0" indent="0" algn="l" defTabSz="779252" rtl="0" eaLnBrk="1" latinLnBrk="0" hangingPunct="1">
              <a:spcBef>
                <a:spcPts val="400"/>
              </a:spcBef>
              <a:spcAft>
                <a:spcPts val="400"/>
              </a:spcAft>
              <a:buFont typeface="Arial" panose="020B0604020202020204" pitchFamily="34" charset="0"/>
              <a:buNone/>
              <a:defRPr sz="1600" b="1" kern="1200">
                <a:solidFill>
                  <a:schemeClr val="tx1"/>
                </a:solidFill>
                <a:latin typeface="Arial" charset="0"/>
                <a:ea typeface="+mn-ea"/>
                <a:cs typeface="DIN Offc" panose="020B0504020101020102" pitchFamily="34" charset="0"/>
              </a:defRPr>
            </a:lvl2pPr>
            <a:lvl3pPr marL="180975" indent="-180975" algn="l" defTabSz="779252" rtl="0" eaLnBrk="1" latinLnBrk="0" hangingPunct="1">
              <a:spcBef>
                <a:spcPts val="400"/>
              </a:spcBef>
              <a:spcAft>
                <a:spcPts val="400"/>
              </a:spcAft>
              <a:buClr>
                <a:schemeClr val="tx1"/>
              </a:buClr>
              <a:buFont typeface="DIN-Regular" panose="02010504030101020104" pitchFamily="2" charset="0"/>
              <a:buChar char="&gt;"/>
              <a:defRPr sz="1600" kern="1200">
                <a:solidFill>
                  <a:schemeClr val="tx1"/>
                </a:solidFill>
                <a:latin typeface="Arial" charset="0"/>
                <a:ea typeface="+mn-ea"/>
                <a:cs typeface="DIN Offc" panose="020B0504020101020102" pitchFamily="34" charset="0"/>
              </a:defRPr>
            </a:lvl3pPr>
            <a:lvl4pPr marL="360000" indent="-180975" algn="l" defTabSz="779252" rtl="0" eaLnBrk="1" latinLnBrk="0" hangingPunct="1">
              <a:spcBef>
                <a:spcPts val="0"/>
              </a:spcBef>
              <a:spcAft>
                <a:spcPts val="400"/>
              </a:spcAft>
              <a:buClr>
                <a:schemeClr val="tx1"/>
              </a:buClr>
              <a:buFont typeface="DIN-Regular" panose="02010504030101020104" pitchFamily="2" charset="0"/>
              <a:buChar char="-"/>
              <a:defRPr sz="1600" kern="1200">
                <a:solidFill>
                  <a:schemeClr val="tx1"/>
                </a:solidFill>
                <a:latin typeface="Arial" charset="0"/>
                <a:ea typeface="+mn-ea"/>
                <a:cs typeface="DIN Offc" panose="020B0504020101020102" pitchFamily="34" charset="0"/>
              </a:defRPr>
            </a:lvl4pPr>
            <a:lvl5pPr marL="0" indent="0" algn="l" defTabSz="779252" rtl="0" eaLnBrk="1" latinLnBrk="0" hangingPunct="1">
              <a:spcBef>
                <a:spcPts val="400"/>
              </a:spcBef>
              <a:spcAft>
                <a:spcPts val="400"/>
              </a:spcAft>
              <a:buFont typeface="Arial" panose="020B0604020202020204" pitchFamily="34" charset="0"/>
              <a:buNone/>
              <a:defRPr sz="2400" b="1" kern="1200" baseline="0">
                <a:solidFill>
                  <a:srgbClr val="009CBC"/>
                </a:solidFill>
                <a:latin typeface="Arial" charset="0"/>
                <a:ea typeface="+mn-ea"/>
                <a:cs typeface="DIN Offc" panose="020B0504020101020102" pitchFamily="34" charset="0"/>
              </a:defRPr>
            </a:lvl5pPr>
            <a:lvl6pPr marL="0" indent="0" algn="l" defTabSz="779252" rtl="0" eaLnBrk="1" latinLnBrk="0" hangingPunct="1">
              <a:spcBef>
                <a:spcPts val="0"/>
              </a:spcBef>
              <a:spcAft>
                <a:spcPts val="400"/>
              </a:spcAft>
              <a:buFont typeface="Arial" panose="020B0604020202020204" pitchFamily="34" charset="0"/>
              <a:buNone/>
              <a:defRPr sz="2400" kern="1200" baseline="0">
                <a:solidFill>
                  <a:schemeClr val="tx1"/>
                </a:solidFill>
                <a:latin typeface="Arial" charset="0"/>
                <a:ea typeface="+mn-ea"/>
                <a:cs typeface="DIN Offc" panose="020B0504020101020102" pitchFamily="34" charset="0"/>
              </a:defRPr>
            </a:lvl6pPr>
            <a:lvl7pPr marL="0" indent="0" algn="l" defTabSz="779252" rtl="0" eaLnBrk="1" latinLnBrk="0" hangingPunct="1">
              <a:spcBef>
                <a:spcPts val="400"/>
              </a:spcBef>
              <a:spcAft>
                <a:spcPts val="1600"/>
              </a:spcAft>
              <a:buFont typeface="Arial" panose="020B0604020202020204" pitchFamily="34" charset="0"/>
              <a:buNone/>
              <a:defRPr sz="2400" kern="1200">
                <a:solidFill>
                  <a:schemeClr val="tx1"/>
                </a:solidFill>
                <a:latin typeface="Arial" charset="0"/>
                <a:ea typeface="+mn-ea"/>
                <a:cs typeface="DIN Offc" panose="020B0504020101020102" pitchFamily="34" charset="0"/>
              </a:defRPr>
            </a:lvl7pPr>
            <a:lvl8pPr marL="0" indent="0" algn="l" defTabSz="779252" rtl="0" eaLnBrk="1" latinLnBrk="0" hangingPunct="1">
              <a:spcBef>
                <a:spcPts val="0"/>
              </a:spcBef>
              <a:buFont typeface="Arial" panose="020B0604020202020204" pitchFamily="34" charset="0"/>
              <a:buNone/>
              <a:defRPr sz="4400" kern="1200" baseline="0">
                <a:solidFill>
                  <a:srgbClr val="009CBC"/>
                </a:solidFill>
                <a:latin typeface="Arial" charset="0"/>
                <a:ea typeface="+mn-ea"/>
                <a:cs typeface="DIN Offc" panose="020B0504020101020102" pitchFamily="34" charset="0"/>
              </a:defRPr>
            </a:lvl8pPr>
            <a:lvl9pPr marL="0" indent="0" algn="l" defTabSz="779252" rtl="0" eaLnBrk="1" latinLnBrk="0" hangingPunct="1">
              <a:spcBef>
                <a:spcPct val="20000"/>
              </a:spcBef>
              <a:buFont typeface="Arial" panose="020B0604020202020204" pitchFamily="34" charset="0"/>
              <a:buNone/>
              <a:defRPr sz="1600" kern="1200">
                <a:solidFill>
                  <a:schemeClr val="tx1"/>
                </a:solidFill>
                <a:latin typeface="+mn-lt"/>
                <a:ea typeface="+mn-ea"/>
                <a:cs typeface="+mn-cs"/>
              </a:defRPr>
            </a:lvl9pPr>
          </a:lstStyle>
          <a:p>
            <a:r>
              <a:rPr lang="en-GB" sz="1800" b="1" dirty="0">
                <a:latin typeface="+mn-lt"/>
              </a:rPr>
              <a:t>Challenges for automotive fuel cells systems mass production and commercialization: </a:t>
            </a:r>
          </a:p>
          <a:p>
            <a:pPr marL="285750" indent="-285750">
              <a:buFont typeface="Symbol" panose="05050102010706020507" pitchFamily="18" charset="2"/>
              <a:buChar char="-"/>
            </a:pPr>
            <a:r>
              <a:rPr lang="en-GB" sz="1800" dirty="0">
                <a:latin typeface="+mn-lt"/>
              </a:rPr>
              <a:t>Technical reliability (e.g. freeze start) and performance.</a:t>
            </a:r>
          </a:p>
          <a:p>
            <a:pPr marL="285750" indent="-285750">
              <a:buFont typeface="Symbol" panose="05050102010706020507" pitchFamily="18" charset="2"/>
              <a:buChar char="-"/>
            </a:pPr>
            <a:r>
              <a:rPr lang="en-GB" sz="1800" dirty="0">
                <a:latin typeface="+mn-lt"/>
              </a:rPr>
              <a:t>High cost due to low production volume.</a:t>
            </a:r>
          </a:p>
          <a:p>
            <a:pPr marL="285750" indent="-285750">
              <a:buFont typeface="Symbol" panose="05050102010706020507" pitchFamily="18" charset="2"/>
              <a:buChar char="-"/>
            </a:pPr>
            <a:r>
              <a:rPr lang="en-GB" sz="1800" dirty="0" err="1">
                <a:latin typeface="+mn-lt"/>
              </a:rPr>
              <a:t>BoP</a:t>
            </a:r>
            <a:r>
              <a:rPr lang="en-GB" sz="1800" dirty="0">
                <a:latin typeface="+mn-lt"/>
              </a:rPr>
              <a:t> design not suitable for automated manufacturing.</a:t>
            </a:r>
          </a:p>
          <a:p>
            <a:pPr marL="285750" indent="-285750">
              <a:buFont typeface="Symbol" panose="05050102010706020507" pitchFamily="18" charset="2"/>
              <a:buChar char="-"/>
            </a:pPr>
            <a:r>
              <a:rPr lang="en-GB" sz="1800" dirty="0">
                <a:latin typeface="+mn-lt"/>
              </a:rPr>
              <a:t>Supply chain still not in place for some components.</a:t>
            </a:r>
          </a:p>
          <a:p>
            <a:endParaRPr lang="en-GB" dirty="0">
              <a:latin typeface="+mn-lt"/>
            </a:endParaRPr>
          </a:p>
        </p:txBody>
      </p:sp>
      <p:sp>
        <p:nvSpPr>
          <p:cNvPr id="82" name="Titel 7">
            <a:extLst>
              <a:ext uri="{FF2B5EF4-FFF2-40B4-BE49-F238E27FC236}">
                <a16:creationId xmlns:a16="http://schemas.microsoft.com/office/drawing/2014/main" id="{9F64BB4C-ECE1-471E-9901-AF58F70A2902}"/>
              </a:ext>
            </a:extLst>
          </p:cNvPr>
          <p:cNvSpPr txBox="1">
            <a:spLocks/>
          </p:cNvSpPr>
          <p:nvPr/>
        </p:nvSpPr>
        <p:spPr>
          <a:xfrm>
            <a:off x="275800" y="3264046"/>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Objectives</a:t>
            </a:r>
          </a:p>
        </p:txBody>
      </p:sp>
    </p:spTree>
    <p:extLst>
      <p:ext uri="{BB962C8B-B14F-4D97-AF65-F5344CB8AC3E}">
        <p14:creationId xmlns:p14="http://schemas.microsoft.com/office/powerpoint/2010/main" val="3453413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5212068" cy="707886"/>
          </a:xfrm>
          <a:prstGeom prst="rect">
            <a:avLst/>
          </a:prstGeom>
          <a:noFill/>
        </p:spPr>
        <p:txBody>
          <a:bodyPr wrap="none" rtlCol="0">
            <a:spAutoFit/>
          </a:bodyPr>
          <a:lstStyle/>
          <a:p>
            <a:r>
              <a:rPr lang="es-ES" sz="4000" b="1" dirty="0">
                <a:solidFill>
                  <a:schemeClr val="bg1"/>
                </a:solidFill>
              </a:rPr>
              <a:t>INN-BALANCE </a:t>
            </a:r>
            <a:r>
              <a:rPr lang="es-ES" sz="4000" b="1" dirty="0" err="1">
                <a:solidFill>
                  <a:schemeClr val="bg1"/>
                </a:solidFill>
              </a:rPr>
              <a:t>overview</a:t>
            </a:r>
            <a:endParaRPr lang="es-ES" sz="4000" b="1" dirty="0">
              <a:solidFill>
                <a:schemeClr val="bg1"/>
              </a:solidFill>
            </a:endParaRPr>
          </a:p>
        </p:txBody>
      </p:sp>
      <p:pic>
        <p:nvPicPr>
          <p:cNvPr id="13" name="Grafik 11">
            <a:extLst>
              <a:ext uri="{FF2B5EF4-FFF2-40B4-BE49-F238E27FC236}">
                <a16:creationId xmlns:a16="http://schemas.microsoft.com/office/drawing/2014/main" id="{EF3432C2-B460-464B-999E-CFEED40D9F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3133" y="1170676"/>
            <a:ext cx="5296948" cy="5337127"/>
          </a:xfrm>
          <a:prstGeom prst="rect">
            <a:avLst/>
          </a:prstGeom>
        </p:spPr>
      </p:pic>
      <p:sp>
        <p:nvSpPr>
          <p:cNvPr id="14" name="Rechteck 12">
            <a:extLst>
              <a:ext uri="{FF2B5EF4-FFF2-40B4-BE49-F238E27FC236}">
                <a16:creationId xmlns:a16="http://schemas.microsoft.com/office/drawing/2014/main" id="{84E432F6-78EA-4B55-98CF-D356A7B5A060}"/>
              </a:ext>
            </a:extLst>
          </p:cNvPr>
          <p:cNvSpPr/>
          <p:nvPr/>
        </p:nvSpPr>
        <p:spPr>
          <a:xfrm>
            <a:off x="575244" y="2064022"/>
            <a:ext cx="4714033" cy="3693319"/>
          </a:xfrm>
          <a:prstGeom prst="rect">
            <a:avLst/>
          </a:prstGeom>
        </p:spPr>
        <p:txBody>
          <a:bodyPr wrap="square">
            <a:spAutoFit/>
          </a:bodyPr>
          <a:lstStyle/>
          <a:p>
            <a:pPr marL="285750" indent="-285750">
              <a:buClr>
                <a:srgbClr val="009CBC"/>
              </a:buClr>
              <a:buFont typeface="Wingdings" panose="05000000000000000000" pitchFamily="2" charset="2"/>
              <a:buChar char="Ø"/>
            </a:pPr>
            <a:r>
              <a:rPr lang="en-GB" sz="1800" dirty="0" err="1">
                <a:solidFill>
                  <a:srgbClr val="009CBC"/>
                </a:solidFill>
                <a:latin typeface="Arial" panose="020B0604020202020204" pitchFamily="34" charset="0"/>
                <a:cs typeface="Arial" panose="020B0604020202020204" pitchFamily="34" charset="0"/>
              </a:rPr>
              <a:t>BoP</a:t>
            </a:r>
            <a:r>
              <a:rPr lang="en-GB" sz="1800" dirty="0">
                <a:solidFill>
                  <a:srgbClr val="009CBC"/>
                </a:solidFill>
                <a:latin typeface="Arial" panose="020B0604020202020204" pitchFamily="34" charset="0"/>
                <a:cs typeface="Arial" panose="020B0604020202020204" pitchFamily="34" charset="0"/>
              </a:rPr>
              <a:t> developments </a:t>
            </a:r>
          </a:p>
          <a:p>
            <a:pPr marL="285750" indent="-285750">
              <a:buClr>
                <a:srgbClr val="009CBC"/>
              </a:buClr>
              <a:buFont typeface="Symbol" panose="05050102010706020507" pitchFamily="18" charset="2"/>
              <a:buChar char="-"/>
            </a:pPr>
            <a:r>
              <a:rPr lang="en-GB" sz="1800" dirty="0">
                <a:latin typeface="Arial" panose="020B0604020202020204" pitchFamily="34" charset="0"/>
                <a:cs typeface="Arial" panose="020B0604020202020204" pitchFamily="34" charset="0"/>
              </a:rPr>
              <a:t>New air compressor</a:t>
            </a:r>
          </a:p>
          <a:p>
            <a:pPr marL="285750" indent="-285750">
              <a:buClr>
                <a:srgbClr val="009CBC"/>
              </a:buClr>
              <a:buFont typeface="Symbol" panose="05050102010706020507" pitchFamily="18" charset="2"/>
              <a:buChar char="-"/>
            </a:pPr>
            <a:r>
              <a:rPr lang="en-GB" sz="1800" dirty="0">
                <a:latin typeface="Arial" panose="020B0604020202020204" pitchFamily="34" charset="0"/>
                <a:cs typeface="Arial" panose="020B0604020202020204" pitchFamily="34" charset="0"/>
              </a:rPr>
              <a:t>Combined hydrogen injection and recirculation </a:t>
            </a:r>
          </a:p>
          <a:p>
            <a:pPr marL="285750" indent="-285750">
              <a:buClr>
                <a:srgbClr val="009CBC"/>
              </a:buClr>
              <a:buFont typeface="Symbol" panose="05050102010706020507" pitchFamily="18" charset="2"/>
              <a:buChar char="-"/>
            </a:pPr>
            <a:r>
              <a:rPr lang="en-GB" sz="1800" dirty="0">
                <a:latin typeface="Arial" panose="020B0604020202020204" pitchFamily="34" charset="0"/>
                <a:cs typeface="Arial" panose="020B0604020202020204" pitchFamily="34" charset="0"/>
              </a:rPr>
              <a:t>Advanced control and diagnosis devices</a:t>
            </a:r>
          </a:p>
          <a:p>
            <a:pPr marL="285750" indent="-285750">
              <a:buClr>
                <a:srgbClr val="009CBC"/>
              </a:buClr>
              <a:buFont typeface="Symbol" panose="05050102010706020507" pitchFamily="18" charset="2"/>
              <a:buChar char="-"/>
            </a:pPr>
            <a:r>
              <a:rPr lang="en-GB" sz="1800" dirty="0">
                <a:latin typeface="Arial" panose="020B0604020202020204" pitchFamily="34" charset="0"/>
                <a:cs typeface="Arial" panose="020B0604020202020204" pitchFamily="34" charset="0"/>
              </a:rPr>
              <a:t>New concept for thermal management</a:t>
            </a:r>
          </a:p>
          <a:p>
            <a:pPr marL="285750" indent="-285750">
              <a:buClr>
                <a:srgbClr val="009CBC"/>
              </a:buClr>
              <a:buFont typeface="Symbol" panose="05050102010706020507" pitchFamily="18" charset="2"/>
              <a:buChar char="-"/>
            </a:pPr>
            <a:endParaRPr lang="en-GB" sz="1800" dirty="0">
              <a:latin typeface="Arial" panose="020B0604020202020204" pitchFamily="34" charset="0"/>
              <a:cs typeface="Arial" panose="020B0604020202020204" pitchFamily="34" charset="0"/>
            </a:endParaRPr>
          </a:p>
          <a:p>
            <a:pPr marL="285750" indent="-285750">
              <a:buClr>
                <a:srgbClr val="009CBC"/>
              </a:buClr>
              <a:buFont typeface="Wingdings" panose="05000000000000000000" pitchFamily="2" charset="2"/>
              <a:buChar char="Ø"/>
            </a:pPr>
            <a:r>
              <a:rPr lang="en-GB" sz="1800" dirty="0">
                <a:solidFill>
                  <a:srgbClr val="009CBC"/>
                </a:solidFill>
                <a:latin typeface="Arial" panose="020B0604020202020204" pitchFamily="34" charset="0"/>
                <a:cs typeface="Arial" panose="020B0604020202020204" pitchFamily="34" charset="0"/>
              </a:rPr>
              <a:t>Cost optimization and manufacturing process</a:t>
            </a:r>
          </a:p>
          <a:p>
            <a:pPr marL="285750" indent="-285750">
              <a:buClr>
                <a:srgbClr val="009CBC"/>
              </a:buClr>
              <a:buFont typeface="Wingdings" panose="05000000000000000000" pitchFamily="2" charset="2"/>
              <a:buChar char="Ø"/>
            </a:pPr>
            <a:endParaRPr lang="en-GB" sz="1800" dirty="0">
              <a:solidFill>
                <a:srgbClr val="009CBC"/>
              </a:solidFill>
              <a:latin typeface="Arial" panose="020B0604020202020204" pitchFamily="34" charset="0"/>
              <a:cs typeface="Arial" panose="020B0604020202020204" pitchFamily="34" charset="0"/>
            </a:endParaRPr>
          </a:p>
          <a:p>
            <a:pPr marL="285750" indent="-285750">
              <a:buClr>
                <a:srgbClr val="009CBC"/>
              </a:buClr>
              <a:buFont typeface="Wingdings" panose="05000000000000000000" pitchFamily="2" charset="2"/>
              <a:buChar char="Ø"/>
            </a:pPr>
            <a:r>
              <a:rPr lang="en-GB" sz="1800" dirty="0">
                <a:solidFill>
                  <a:srgbClr val="009CBC"/>
                </a:solidFill>
                <a:latin typeface="Arial" panose="020B0604020202020204" pitchFamily="34" charset="0"/>
                <a:cs typeface="Arial" panose="020B0604020202020204" pitchFamily="34" charset="0"/>
              </a:rPr>
              <a:t>Integration into a vehicle powertrain to test drivability, durability and performance</a:t>
            </a:r>
          </a:p>
          <a:p>
            <a:pPr marL="285750" indent="-285750">
              <a:buClr>
                <a:srgbClr val="009CBC"/>
              </a:buClr>
              <a:buFont typeface="Wingdings" panose="05000000000000000000" pitchFamily="2" charset="2"/>
              <a:buChar char="Ø"/>
            </a:pPr>
            <a:endParaRPr lang="de-DE" sz="1800" dirty="0">
              <a:latin typeface="Arial" panose="020B0604020202020204" pitchFamily="34" charset="0"/>
              <a:cs typeface="Arial" panose="020B0604020202020204" pitchFamily="34" charset="0"/>
            </a:endParaRPr>
          </a:p>
        </p:txBody>
      </p:sp>
      <p:sp>
        <p:nvSpPr>
          <p:cNvPr id="15" name="Titel 7">
            <a:extLst>
              <a:ext uri="{FF2B5EF4-FFF2-40B4-BE49-F238E27FC236}">
                <a16:creationId xmlns:a16="http://schemas.microsoft.com/office/drawing/2014/main" id="{0A43DC2D-44FB-4669-AB0D-AB93E8B4FBEA}"/>
              </a:ext>
            </a:extLst>
          </p:cNvPr>
          <p:cNvSpPr txBox="1">
            <a:spLocks/>
          </p:cNvSpPr>
          <p:nvPr/>
        </p:nvSpPr>
        <p:spPr>
          <a:xfrm>
            <a:off x="275831"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Activities</a:t>
            </a:r>
          </a:p>
        </p:txBody>
      </p:sp>
    </p:spTree>
    <p:extLst>
      <p:ext uri="{BB962C8B-B14F-4D97-AF65-F5344CB8AC3E}">
        <p14:creationId xmlns:p14="http://schemas.microsoft.com/office/powerpoint/2010/main" val="2801777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5212068" cy="707886"/>
          </a:xfrm>
          <a:prstGeom prst="rect">
            <a:avLst/>
          </a:prstGeom>
          <a:noFill/>
        </p:spPr>
        <p:txBody>
          <a:bodyPr wrap="none" rtlCol="0">
            <a:spAutoFit/>
          </a:bodyPr>
          <a:lstStyle/>
          <a:p>
            <a:r>
              <a:rPr lang="es-ES" sz="4000" b="1" dirty="0">
                <a:solidFill>
                  <a:schemeClr val="bg1"/>
                </a:solidFill>
              </a:rPr>
              <a:t>INN-BALANCE </a:t>
            </a:r>
            <a:r>
              <a:rPr lang="es-ES" sz="4000" b="1" dirty="0" err="1">
                <a:solidFill>
                  <a:schemeClr val="bg1"/>
                </a:solidFill>
              </a:rPr>
              <a:t>overview</a:t>
            </a:r>
            <a:endParaRPr lang="es-ES" sz="4000" b="1" dirty="0">
              <a:solidFill>
                <a:schemeClr val="bg1"/>
              </a:solidFill>
            </a:endParaRPr>
          </a:p>
        </p:txBody>
      </p:sp>
      <p:sp>
        <p:nvSpPr>
          <p:cNvPr id="15" name="Titel 7">
            <a:extLst>
              <a:ext uri="{FF2B5EF4-FFF2-40B4-BE49-F238E27FC236}">
                <a16:creationId xmlns:a16="http://schemas.microsoft.com/office/drawing/2014/main" id="{0A43DC2D-44FB-4669-AB0D-AB93E8B4FBEA}"/>
              </a:ext>
            </a:extLst>
          </p:cNvPr>
          <p:cNvSpPr txBox="1">
            <a:spLocks/>
          </p:cNvSpPr>
          <p:nvPr/>
        </p:nvSpPr>
        <p:spPr>
          <a:xfrm>
            <a:off x="313155"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Organization</a:t>
            </a:r>
          </a:p>
        </p:txBody>
      </p:sp>
      <p:sp>
        <p:nvSpPr>
          <p:cNvPr id="10" name="Textplatzhalter 1">
            <a:extLst>
              <a:ext uri="{FF2B5EF4-FFF2-40B4-BE49-F238E27FC236}">
                <a16:creationId xmlns:a16="http://schemas.microsoft.com/office/drawing/2014/main" id="{FE0F9D33-36B0-492B-8CA5-D5053D9C4B5C}"/>
              </a:ext>
            </a:extLst>
          </p:cNvPr>
          <p:cNvSpPr txBox="1">
            <a:spLocks/>
          </p:cNvSpPr>
          <p:nvPr/>
        </p:nvSpPr>
        <p:spPr>
          <a:xfrm>
            <a:off x="326227" y="1833901"/>
            <a:ext cx="9273152" cy="41280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009CBC"/>
              </a:buClr>
              <a:buFont typeface="Wingdings" panose="05000000000000000000" pitchFamily="2" charset="2"/>
              <a:buChar char="Ø"/>
            </a:pPr>
            <a:r>
              <a:rPr lang="en-GB" sz="1800" dirty="0"/>
              <a:t>WP1 Architecture and system level optimisation (</a:t>
            </a:r>
            <a:r>
              <a:rPr lang="en-GB" sz="1800" dirty="0" err="1"/>
              <a:t>Powercell</a:t>
            </a:r>
            <a:r>
              <a:rPr lang="en-GB" sz="1800" dirty="0"/>
              <a:t>)</a:t>
            </a:r>
          </a:p>
          <a:p>
            <a:pPr marL="285750" indent="-285750">
              <a:buClr>
                <a:srgbClr val="009CBC"/>
              </a:buClr>
              <a:buFont typeface="Wingdings" panose="05000000000000000000" pitchFamily="2" charset="2"/>
              <a:buChar char="Ø"/>
            </a:pPr>
            <a:r>
              <a:rPr lang="en-GB" sz="1800" dirty="0"/>
              <a:t>WP2 Diagnosis, control and </a:t>
            </a:r>
            <a:r>
              <a:rPr lang="en-GB" sz="1800" dirty="0" err="1"/>
              <a:t>sensorization</a:t>
            </a:r>
            <a:r>
              <a:rPr lang="en-GB" sz="1800" dirty="0"/>
              <a:t> (AVL)</a:t>
            </a:r>
          </a:p>
          <a:p>
            <a:pPr marL="285750" indent="-285750">
              <a:buClr>
                <a:srgbClr val="009CBC"/>
              </a:buClr>
              <a:buFont typeface="Wingdings" panose="05000000000000000000" pitchFamily="2" charset="2"/>
              <a:buChar char="Ø"/>
            </a:pPr>
            <a:r>
              <a:rPr lang="en-GB" sz="1800" dirty="0"/>
              <a:t>WP3 Turbo compressor and cathode module (</a:t>
            </a:r>
            <a:r>
              <a:rPr lang="en-GB" sz="1800" dirty="0" err="1"/>
              <a:t>Celeroton</a:t>
            </a:r>
            <a:r>
              <a:rPr lang="en-GB" sz="1800" dirty="0"/>
              <a:t>)</a:t>
            </a:r>
          </a:p>
          <a:p>
            <a:pPr marL="285750" indent="-285750">
              <a:buClr>
                <a:srgbClr val="009CBC"/>
              </a:buClr>
              <a:buFont typeface="Wingdings" panose="05000000000000000000" pitchFamily="2" charset="2"/>
              <a:buChar char="Ø"/>
            </a:pPr>
            <a:r>
              <a:rPr lang="en-GB" sz="1800" dirty="0"/>
              <a:t>WP4 Anode module (AVL)</a:t>
            </a:r>
          </a:p>
          <a:p>
            <a:pPr marL="285750" indent="-285750">
              <a:buClr>
                <a:srgbClr val="009CBC"/>
              </a:buClr>
              <a:buFont typeface="Wingdings" panose="05000000000000000000" pitchFamily="2" charset="2"/>
              <a:buChar char="Ø"/>
            </a:pPr>
            <a:r>
              <a:rPr lang="en-GB" sz="1800" dirty="0"/>
              <a:t>WP5 Thermal management module (DLR)</a:t>
            </a:r>
          </a:p>
          <a:p>
            <a:pPr marL="285750" indent="-285750">
              <a:buClr>
                <a:srgbClr val="009CBC"/>
              </a:buClr>
              <a:buFont typeface="Wingdings" panose="05000000000000000000" pitchFamily="2" charset="2"/>
              <a:buChar char="Ø"/>
            </a:pPr>
            <a:r>
              <a:rPr lang="en-GB" sz="1800" dirty="0"/>
              <a:t>WP6 Manufacturing and cost optimization for market implementation (Fundación Ayesa)</a:t>
            </a:r>
          </a:p>
          <a:p>
            <a:pPr marL="285750" indent="-285750">
              <a:buClr>
                <a:srgbClr val="009CBC"/>
              </a:buClr>
              <a:buFont typeface="Wingdings" panose="05000000000000000000" pitchFamily="2" charset="2"/>
              <a:buChar char="Ø"/>
            </a:pPr>
            <a:r>
              <a:rPr lang="en-GB" sz="1800" dirty="0"/>
              <a:t>WP7 System integration, testing and evaluation (Volvo Cars)</a:t>
            </a:r>
          </a:p>
          <a:p>
            <a:pPr marL="285750" indent="-285750">
              <a:buClr>
                <a:srgbClr val="009CBC"/>
              </a:buClr>
              <a:buFont typeface="Wingdings" panose="05000000000000000000" pitchFamily="2" charset="2"/>
              <a:buChar char="Ø"/>
            </a:pPr>
            <a:r>
              <a:rPr lang="en-GB" sz="1800" dirty="0"/>
              <a:t>WP8 Exploitation, Dissemination and IPR Management of Results (</a:t>
            </a:r>
            <a:r>
              <a:rPr lang="en-GB" sz="1800" dirty="0" err="1"/>
              <a:t>Steinbeis</a:t>
            </a:r>
            <a:r>
              <a:rPr lang="en-GB" sz="1800" dirty="0"/>
              <a:t> 2i)</a:t>
            </a:r>
          </a:p>
          <a:p>
            <a:pPr marL="285750" indent="-285750">
              <a:buClr>
                <a:srgbClr val="009CBC"/>
              </a:buClr>
              <a:buFont typeface="Wingdings" panose="05000000000000000000" pitchFamily="2" charset="2"/>
              <a:buChar char="Ø"/>
            </a:pPr>
            <a:r>
              <a:rPr lang="en-GB" sz="1800" dirty="0"/>
              <a:t>WP9 Communication (</a:t>
            </a:r>
            <a:r>
              <a:rPr lang="en-GB" sz="1800" dirty="0" err="1"/>
              <a:t>Steinbeis</a:t>
            </a:r>
            <a:r>
              <a:rPr lang="en-GB" sz="1800" dirty="0"/>
              <a:t> 2i)</a:t>
            </a:r>
          </a:p>
          <a:p>
            <a:pPr marL="285750" indent="-285750">
              <a:buClr>
                <a:srgbClr val="009CBC"/>
              </a:buClr>
              <a:buFont typeface="Wingdings" panose="05000000000000000000" pitchFamily="2" charset="2"/>
              <a:buChar char="Ø"/>
            </a:pPr>
            <a:r>
              <a:rPr lang="en-GB" sz="1800" dirty="0"/>
              <a:t>WP10 Management and quality (Fundación Ayesa)</a:t>
            </a:r>
          </a:p>
        </p:txBody>
      </p:sp>
    </p:spTree>
    <p:extLst>
      <p:ext uri="{BB962C8B-B14F-4D97-AF65-F5344CB8AC3E}">
        <p14:creationId xmlns:p14="http://schemas.microsoft.com/office/powerpoint/2010/main" val="3970789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5212068" cy="707886"/>
          </a:xfrm>
          <a:prstGeom prst="rect">
            <a:avLst/>
          </a:prstGeom>
          <a:noFill/>
        </p:spPr>
        <p:txBody>
          <a:bodyPr wrap="none" rtlCol="0">
            <a:spAutoFit/>
          </a:bodyPr>
          <a:lstStyle/>
          <a:p>
            <a:r>
              <a:rPr lang="es-ES" sz="4000" b="1" dirty="0">
                <a:solidFill>
                  <a:schemeClr val="bg1"/>
                </a:solidFill>
              </a:rPr>
              <a:t>INN-BALANCE </a:t>
            </a:r>
            <a:r>
              <a:rPr lang="es-ES" sz="4000" b="1" dirty="0" err="1">
                <a:solidFill>
                  <a:schemeClr val="bg1"/>
                </a:solidFill>
              </a:rPr>
              <a:t>overview</a:t>
            </a:r>
            <a:endParaRPr lang="es-ES" sz="4000" b="1" dirty="0">
              <a:solidFill>
                <a:schemeClr val="bg1"/>
              </a:solidFill>
            </a:endParaRPr>
          </a:p>
        </p:txBody>
      </p:sp>
      <p:sp>
        <p:nvSpPr>
          <p:cNvPr id="15" name="Titel 7">
            <a:extLst>
              <a:ext uri="{FF2B5EF4-FFF2-40B4-BE49-F238E27FC236}">
                <a16:creationId xmlns:a16="http://schemas.microsoft.com/office/drawing/2014/main" id="{0A43DC2D-44FB-4669-AB0D-AB93E8B4FBEA}"/>
              </a:ext>
            </a:extLst>
          </p:cNvPr>
          <p:cNvSpPr txBox="1">
            <a:spLocks/>
          </p:cNvSpPr>
          <p:nvPr/>
        </p:nvSpPr>
        <p:spPr>
          <a:xfrm>
            <a:off x="313155"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Expected impacts</a:t>
            </a:r>
          </a:p>
        </p:txBody>
      </p:sp>
      <p:sp>
        <p:nvSpPr>
          <p:cNvPr id="9" name="Textplatzhalter 1">
            <a:extLst>
              <a:ext uri="{FF2B5EF4-FFF2-40B4-BE49-F238E27FC236}">
                <a16:creationId xmlns:a16="http://schemas.microsoft.com/office/drawing/2014/main" id="{1C126D02-CB3C-4E36-AAC7-CA87B9C5F56F}"/>
              </a:ext>
            </a:extLst>
          </p:cNvPr>
          <p:cNvSpPr txBox="1">
            <a:spLocks/>
          </p:cNvSpPr>
          <p:nvPr/>
        </p:nvSpPr>
        <p:spPr>
          <a:xfrm>
            <a:off x="1298643" y="2197023"/>
            <a:ext cx="4636576" cy="15841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009CBC"/>
              </a:buClr>
              <a:buFont typeface="Wingdings" panose="05000000000000000000" pitchFamily="2" charset="2"/>
              <a:buChar char="§"/>
            </a:pPr>
            <a:r>
              <a:rPr lang="en-GB" sz="1800" dirty="0"/>
              <a:t>High-performance fuel cell </a:t>
            </a:r>
            <a:r>
              <a:rPr lang="en-GB" sz="1800" dirty="0" err="1"/>
              <a:t>BoP</a:t>
            </a:r>
            <a:r>
              <a:rPr lang="en-GB" sz="1800" dirty="0"/>
              <a:t> components with lower production cost and long life-cycles</a:t>
            </a:r>
          </a:p>
          <a:p>
            <a:pPr marL="285750" indent="-285750">
              <a:buClr>
                <a:srgbClr val="009CBC"/>
              </a:buClr>
              <a:buFont typeface="Wingdings" panose="05000000000000000000" pitchFamily="2" charset="2"/>
              <a:buChar char="§"/>
            </a:pPr>
            <a:r>
              <a:rPr lang="en-GB" sz="1800" dirty="0"/>
              <a:t>Increased reliability, durability and competitiveness of fuel cell systems </a:t>
            </a:r>
          </a:p>
          <a:p>
            <a:endParaRPr lang="de-DE" dirty="0"/>
          </a:p>
          <a:p>
            <a:endParaRPr lang="de-DE" dirty="0"/>
          </a:p>
        </p:txBody>
      </p:sp>
      <p:sp>
        <p:nvSpPr>
          <p:cNvPr id="11" name="Foliennummernplatzhalter 4">
            <a:extLst>
              <a:ext uri="{FF2B5EF4-FFF2-40B4-BE49-F238E27FC236}">
                <a16:creationId xmlns:a16="http://schemas.microsoft.com/office/drawing/2014/main" id="{3D13FD51-5E55-4865-A563-DDAC4DBA16C6}"/>
              </a:ext>
            </a:extLst>
          </p:cNvPr>
          <p:cNvSpPr txBox="1">
            <a:spLocks/>
          </p:cNvSpPr>
          <p:nvPr/>
        </p:nvSpPr>
        <p:spPr>
          <a:xfrm>
            <a:off x="10118869" y="6732165"/>
            <a:ext cx="404493" cy="432048"/>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2DAB863-7DF3-4379-AEAA-3972A25FD3F8}" type="slidenum">
              <a:rPr lang="de-DE" smtClean="0"/>
              <a:pPr/>
              <a:t>7</a:t>
            </a:fld>
            <a:endParaRPr lang="de-DE" dirty="0"/>
          </a:p>
        </p:txBody>
      </p:sp>
      <p:sp>
        <p:nvSpPr>
          <p:cNvPr id="12" name="Legende mit Linie 2 (Markierungsleiste) 6">
            <a:extLst>
              <a:ext uri="{FF2B5EF4-FFF2-40B4-BE49-F238E27FC236}">
                <a16:creationId xmlns:a16="http://schemas.microsoft.com/office/drawing/2014/main" id="{BDC8338C-C791-4792-B10E-F150C9718DE7}"/>
              </a:ext>
            </a:extLst>
          </p:cNvPr>
          <p:cNvSpPr/>
          <p:nvPr/>
        </p:nvSpPr>
        <p:spPr>
          <a:xfrm>
            <a:off x="7009411" y="1416542"/>
            <a:ext cx="4289433" cy="4239855"/>
          </a:xfrm>
          <a:prstGeom prst="accentCallout2">
            <a:avLst>
              <a:gd name="adj1" fmla="val 18750"/>
              <a:gd name="adj2" fmla="val -8333"/>
              <a:gd name="adj3" fmla="val 43002"/>
              <a:gd name="adj4" fmla="val -17403"/>
              <a:gd name="adj5" fmla="val 53938"/>
              <a:gd name="adj6" fmla="val -35292"/>
            </a:avLst>
          </a:prstGeom>
          <a:solidFill>
            <a:srgbClr val="BDCAD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00"/>
              </a:spcBef>
              <a:spcAft>
                <a:spcPts val="400"/>
              </a:spcAft>
            </a:pPr>
            <a:r>
              <a:rPr lang="en-GB" sz="1800" dirty="0">
                <a:solidFill>
                  <a:srgbClr val="009CBC"/>
                </a:solidFill>
                <a:latin typeface="Arial" panose="020B0604020202020204" pitchFamily="34" charset="0"/>
                <a:cs typeface="Arial" panose="020B0604020202020204" pitchFamily="34" charset="0"/>
              </a:rPr>
              <a:t>Manufacturing and cost optimization for market implementation</a:t>
            </a:r>
          </a:p>
          <a:p>
            <a:pPr marL="285750" indent="-285750">
              <a:spcBef>
                <a:spcPts val="400"/>
              </a:spcBef>
              <a:spcAft>
                <a:spcPts val="400"/>
              </a:spcAft>
              <a:buFont typeface="Symbol" panose="05050102010706020507" pitchFamily="18" charset="2"/>
              <a:buChar char="-"/>
            </a:pPr>
            <a:r>
              <a:rPr lang="en-GB" sz="1800" dirty="0">
                <a:latin typeface="Arial" panose="020B0604020202020204" pitchFamily="34" charset="0"/>
                <a:cs typeface="Arial" panose="020B0604020202020204" pitchFamily="34" charset="0"/>
              </a:rPr>
              <a:t>Supply chain analysis and modelling</a:t>
            </a:r>
          </a:p>
          <a:p>
            <a:pPr marL="285750" indent="-285750">
              <a:spcBef>
                <a:spcPts val="400"/>
              </a:spcBef>
              <a:spcAft>
                <a:spcPts val="400"/>
              </a:spcAft>
              <a:buFont typeface="Symbol" panose="05050102010706020507" pitchFamily="18" charset="2"/>
              <a:buChar char="-"/>
            </a:pPr>
            <a:r>
              <a:rPr lang="en-GB" sz="1800" dirty="0">
                <a:latin typeface="Arial" panose="020B0604020202020204" pitchFamily="34" charset="0"/>
                <a:cs typeface="Arial" panose="020B0604020202020204" pitchFamily="34" charset="0"/>
              </a:rPr>
              <a:t>Manufacturing process analysis and modelling</a:t>
            </a:r>
          </a:p>
          <a:p>
            <a:pPr marL="285750" indent="-285750">
              <a:spcBef>
                <a:spcPts val="400"/>
              </a:spcBef>
              <a:spcAft>
                <a:spcPts val="400"/>
              </a:spcAft>
              <a:buFont typeface="Symbol" panose="05050102010706020507" pitchFamily="18" charset="2"/>
              <a:buChar char="-"/>
            </a:pPr>
            <a:r>
              <a:rPr lang="en-GB" sz="1800" dirty="0">
                <a:latin typeface="Arial" panose="020B0604020202020204" pitchFamily="34" charset="0"/>
                <a:cs typeface="Arial" panose="020B0604020202020204" pitchFamily="34" charset="0"/>
              </a:rPr>
              <a:t>Product specifications and quality analysis</a:t>
            </a:r>
          </a:p>
          <a:p>
            <a:pPr marL="285750" indent="-285750">
              <a:spcBef>
                <a:spcPts val="400"/>
              </a:spcBef>
              <a:spcAft>
                <a:spcPts val="400"/>
              </a:spcAft>
              <a:buFont typeface="Symbol" panose="05050102010706020507" pitchFamily="18" charset="2"/>
              <a:buChar char="-"/>
            </a:pPr>
            <a:r>
              <a:rPr lang="en-GB" sz="1800" dirty="0">
                <a:latin typeface="Arial" panose="020B0604020202020204" pitchFamily="34" charset="0"/>
                <a:cs typeface="Arial" panose="020B0604020202020204" pitchFamily="34" charset="0"/>
              </a:rPr>
              <a:t>Manufacturing-oriented design optimisation framework</a:t>
            </a:r>
          </a:p>
          <a:p>
            <a:pPr marL="285750" indent="-285750">
              <a:spcBef>
                <a:spcPts val="400"/>
              </a:spcBef>
              <a:spcAft>
                <a:spcPts val="400"/>
              </a:spcAft>
              <a:buFont typeface="Symbol" panose="05050102010706020507" pitchFamily="18" charset="2"/>
              <a:buChar char="-"/>
            </a:pPr>
            <a:r>
              <a:rPr lang="en-GB" sz="1800" dirty="0">
                <a:latin typeface="Arial" panose="020B0604020202020204" pitchFamily="34" charset="0"/>
                <a:cs typeface="Arial" panose="020B0604020202020204" pitchFamily="34" charset="0"/>
              </a:rPr>
              <a:t>Cost-effectiveness study of improved manufacturing and benchmarking</a:t>
            </a:r>
          </a:p>
        </p:txBody>
      </p:sp>
      <p:sp>
        <p:nvSpPr>
          <p:cNvPr id="13" name="Textplatzhalter 1">
            <a:extLst>
              <a:ext uri="{FF2B5EF4-FFF2-40B4-BE49-F238E27FC236}">
                <a16:creationId xmlns:a16="http://schemas.microsoft.com/office/drawing/2014/main" id="{2C6A00F0-59E8-458E-912E-8D2F88D83357}"/>
              </a:ext>
            </a:extLst>
          </p:cNvPr>
          <p:cNvSpPr txBox="1">
            <a:spLocks/>
          </p:cNvSpPr>
          <p:nvPr/>
        </p:nvSpPr>
        <p:spPr bwMode="black">
          <a:xfrm>
            <a:off x="1298643" y="3925215"/>
            <a:ext cx="4228074" cy="1296144"/>
          </a:xfrm>
          <a:prstGeom prst="rect">
            <a:avLst/>
          </a:prstGeom>
          <a:noFill/>
        </p:spPr>
        <p:txBody>
          <a:bodyPr vert="horz" lIns="0" tIns="0" rIns="0" bIns="0" rtlCol="0">
            <a:noAutofit/>
          </a:bodyPr>
          <a:lstStyle>
            <a:lvl1pPr marL="0" indent="0" algn="l" defTabSz="779252" rtl="0" eaLnBrk="1" latinLnBrk="0" hangingPunct="1">
              <a:spcBef>
                <a:spcPts val="400"/>
              </a:spcBef>
              <a:spcAft>
                <a:spcPts val="400"/>
              </a:spcAft>
              <a:buFont typeface="Arial" panose="020B0604020202020204" pitchFamily="34" charset="0"/>
              <a:buNone/>
              <a:defRPr sz="1600" kern="1200">
                <a:solidFill>
                  <a:schemeClr val="tx1"/>
                </a:solidFill>
                <a:latin typeface="Arial" charset="0"/>
                <a:ea typeface="+mn-ea"/>
                <a:cs typeface="DIN Offc" panose="020B0504020101020102" pitchFamily="34" charset="0"/>
              </a:defRPr>
            </a:lvl1pPr>
            <a:lvl2pPr marL="0" indent="0" algn="l" defTabSz="779252" rtl="0" eaLnBrk="1" latinLnBrk="0" hangingPunct="1">
              <a:spcBef>
                <a:spcPts val="400"/>
              </a:spcBef>
              <a:spcAft>
                <a:spcPts val="400"/>
              </a:spcAft>
              <a:buFont typeface="Arial" panose="020B0604020202020204" pitchFamily="34" charset="0"/>
              <a:buNone/>
              <a:defRPr sz="1600" b="1" kern="1200">
                <a:solidFill>
                  <a:schemeClr val="tx1"/>
                </a:solidFill>
                <a:latin typeface="Arial" charset="0"/>
                <a:ea typeface="+mn-ea"/>
                <a:cs typeface="DIN Offc" panose="020B0504020101020102" pitchFamily="34" charset="0"/>
              </a:defRPr>
            </a:lvl2pPr>
            <a:lvl3pPr marL="180975" indent="-180975" algn="l" defTabSz="779252" rtl="0" eaLnBrk="1" latinLnBrk="0" hangingPunct="1">
              <a:spcBef>
                <a:spcPts val="400"/>
              </a:spcBef>
              <a:spcAft>
                <a:spcPts val="400"/>
              </a:spcAft>
              <a:buClr>
                <a:schemeClr val="tx1"/>
              </a:buClr>
              <a:buFont typeface="DIN-Regular" panose="02010504030101020104" pitchFamily="2" charset="0"/>
              <a:buChar char="&gt;"/>
              <a:defRPr sz="1600" kern="1200">
                <a:solidFill>
                  <a:schemeClr val="tx1"/>
                </a:solidFill>
                <a:latin typeface="Arial" charset="0"/>
                <a:ea typeface="+mn-ea"/>
                <a:cs typeface="DIN Offc" panose="020B0504020101020102" pitchFamily="34" charset="0"/>
              </a:defRPr>
            </a:lvl3pPr>
            <a:lvl4pPr marL="360000" indent="-180975" algn="l" defTabSz="779252" rtl="0" eaLnBrk="1" latinLnBrk="0" hangingPunct="1">
              <a:spcBef>
                <a:spcPts val="0"/>
              </a:spcBef>
              <a:spcAft>
                <a:spcPts val="400"/>
              </a:spcAft>
              <a:buClr>
                <a:schemeClr val="tx1"/>
              </a:buClr>
              <a:buFont typeface="DIN-Regular" panose="02010504030101020104" pitchFamily="2" charset="0"/>
              <a:buChar char="-"/>
              <a:defRPr sz="1600" kern="1200">
                <a:solidFill>
                  <a:schemeClr val="tx1"/>
                </a:solidFill>
                <a:latin typeface="Arial" charset="0"/>
                <a:ea typeface="+mn-ea"/>
                <a:cs typeface="DIN Offc" panose="020B0504020101020102" pitchFamily="34" charset="0"/>
              </a:defRPr>
            </a:lvl4pPr>
            <a:lvl5pPr marL="0" indent="0" algn="l" defTabSz="779252" rtl="0" eaLnBrk="1" latinLnBrk="0" hangingPunct="1">
              <a:spcBef>
                <a:spcPts val="400"/>
              </a:spcBef>
              <a:spcAft>
                <a:spcPts val="400"/>
              </a:spcAft>
              <a:buFont typeface="Arial" panose="020B0604020202020204" pitchFamily="34" charset="0"/>
              <a:buNone/>
              <a:defRPr sz="2400" b="1" kern="1200" baseline="0">
                <a:solidFill>
                  <a:srgbClr val="009CBC"/>
                </a:solidFill>
                <a:latin typeface="Arial" charset="0"/>
                <a:ea typeface="+mn-ea"/>
                <a:cs typeface="DIN Offc" panose="020B0504020101020102" pitchFamily="34" charset="0"/>
              </a:defRPr>
            </a:lvl5pPr>
            <a:lvl6pPr marL="0" indent="0" algn="l" defTabSz="779252" rtl="0" eaLnBrk="1" latinLnBrk="0" hangingPunct="1">
              <a:spcBef>
                <a:spcPts val="0"/>
              </a:spcBef>
              <a:spcAft>
                <a:spcPts val="400"/>
              </a:spcAft>
              <a:buFont typeface="Arial" panose="020B0604020202020204" pitchFamily="34" charset="0"/>
              <a:buNone/>
              <a:defRPr sz="2400" kern="1200" baseline="0">
                <a:solidFill>
                  <a:schemeClr val="tx1"/>
                </a:solidFill>
                <a:latin typeface="Arial" charset="0"/>
                <a:ea typeface="+mn-ea"/>
                <a:cs typeface="DIN Offc" panose="020B0504020101020102" pitchFamily="34" charset="0"/>
              </a:defRPr>
            </a:lvl6pPr>
            <a:lvl7pPr marL="0" indent="0" algn="l" defTabSz="779252" rtl="0" eaLnBrk="1" latinLnBrk="0" hangingPunct="1">
              <a:spcBef>
                <a:spcPts val="400"/>
              </a:spcBef>
              <a:spcAft>
                <a:spcPts val="1600"/>
              </a:spcAft>
              <a:buFont typeface="Arial" panose="020B0604020202020204" pitchFamily="34" charset="0"/>
              <a:buNone/>
              <a:defRPr sz="2400" kern="1200">
                <a:solidFill>
                  <a:schemeClr val="tx1"/>
                </a:solidFill>
                <a:latin typeface="Arial" charset="0"/>
                <a:ea typeface="+mn-ea"/>
                <a:cs typeface="DIN Offc" panose="020B0504020101020102" pitchFamily="34" charset="0"/>
              </a:defRPr>
            </a:lvl7pPr>
            <a:lvl8pPr marL="0" indent="0" algn="l" defTabSz="779252" rtl="0" eaLnBrk="1" latinLnBrk="0" hangingPunct="1">
              <a:spcBef>
                <a:spcPts val="0"/>
              </a:spcBef>
              <a:buFont typeface="Arial" panose="020B0604020202020204" pitchFamily="34" charset="0"/>
              <a:buNone/>
              <a:defRPr sz="4400" kern="1200" baseline="0">
                <a:solidFill>
                  <a:srgbClr val="009CBC"/>
                </a:solidFill>
                <a:latin typeface="Arial" charset="0"/>
                <a:ea typeface="+mn-ea"/>
                <a:cs typeface="DIN Offc" panose="020B0504020101020102" pitchFamily="34" charset="0"/>
              </a:defRPr>
            </a:lvl8pPr>
            <a:lvl9pPr marL="0" indent="0" algn="l" defTabSz="779252" rtl="0" eaLnBrk="1" latinLnBrk="0" hangingPunct="1">
              <a:spcBef>
                <a:spcPct val="20000"/>
              </a:spcBef>
              <a:buFont typeface="Arial" panose="020B0604020202020204" pitchFamily="34" charset="0"/>
              <a:buNone/>
              <a:defRPr sz="1600" kern="1200">
                <a:solidFill>
                  <a:schemeClr val="tx1"/>
                </a:solidFill>
                <a:latin typeface="+mn-lt"/>
                <a:ea typeface="+mn-ea"/>
                <a:cs typeface="+mn-cs"/>
              </a:defRPr>
            </a:lvl9pPr>
          </a:lstStyle>
          <a:p>
            <a:pPr marL="285750" indent="-285750">
              <a:buClr>
                <a:srgbClr val="009CBC"/>
              </a:buClr>
              <a:buFont typeface="Wingdings" panose="05000000000000000000" pitchFamily="2" charset="2"/>
              <a:buChar char="Ø"/>
            </a:pPr>
            <a:r>
              <a:rPr lang="en-GB" sz="1800" dirty="0">
                <a:latin typeface="+mn-lt"/>
              </a:rPr>
              <a:t>Standardized platform of </a:t>
            </a:r>
            <a:r>
              <a:rPr lang="en-GB" sz="1800" dirty="0" err="1">
                <a:latin typeface="+mn-lt"/>
              </a:rPr>
              <a:t>BoP</a:t>
            </a:r>
            <a:r>
              <a:rPr lang="en-GB" sz="1800" dirty="0">
                <a:latin typeface="+mn-lt"/>
              </a:rPr>
              <a:t> component and requirements for European equipment manufacturers</a:t>
            </a:r>
          </a:p>
          <a:p>
            <a:pPr marL="285750" indent="-285750">
              <a:buClr>
                <a:srgbClr val="009CBC"/>
              </a:buClr>
              <a:buFont typeface="Wingdings" panose="05000000000000000000" pitchFamily="2" charset="2"/>
              <a:buChar char="Ø"/>
            </a:pPr>
            <a:r>
              <a:rPr lang="en-GB" sz="1800" dirty="0">
                <a:latin typeface="+mn-lt"/>
              </a:rPr>
              <a:t>Secure and competitive supply chain </a:t>
            </a:r>
          </a:p>
        </p:txBody>
      </p:sp>
      <p:sp>
        <p:nvSpPr>
          <p:cNvPr id="14" name="Textplatzhalter 1">
            <a:extLst>
              <a:ext uri="{FF2B5EF4-FFF2-40B4-BE49-F238E27FC236}">
                <a16:creationId xmlns:a16="http://schemas.microsoft.com/office/drawing/2014/main" id="{5166B69E-EAE3-43F3-B433-528E136B8B65}"/>
              </a:ext>
            </a:extLst>
          </p:cNvPr>
          <p:cNvSpPr txBox="1">
            <a:spLocks/>
          </p:cNvSpPr>
          <p:nvPr/>
        </p:nvSpPr>
        <p:spPr bwMode="black">
          <a:xfrm>
            <a:off x="1094392" y="5016649"/>
            <a:ext cx="4636576" cy="1152128"/>
          </a:xfrm>
          <a:prstGeom prst="rect">
            <a:avLst/>
          </a:prstGeom>
          <a:noFill/>
        </p:spPr>
        <p:txBody>
          <a:bodyPr vert="horz" lIns="0" tIns="0" rIns="0" bIns="0" rtlCol="0">
            <a:noAutofit/>
          </a:bodyPr>
          <a:lstStyle>
            <a:lvl1pPr marL="0" indent="0" algn="l" defTabSz="779252" rtl="0" eaLnBrk="1" latinLnBrk="0" hangingPunct="1">
              <a:spcBef>
                <a:spcPts val="400"/>
              </a:spcBef>
              <a:spcAft>
                <a:spcPts val="400"/>
              </a:spcAft>
              <a:buFont typeface="Arial" panose="020B0604020202020204" pitchFamily="34" charset="0"/>
              <a:buNone/>
              <a:defRPr sz="1600" kern="1200">
                <a:solidFill>
                  <a:schemeClr val="tx1"/>
                </a:solidFill>
                <a:latin typeface="Arial" charset="0"/>
                <a:ea typeface="+mn-ea"/>
                <a:cs typeface="DIN Offc" panose="020B0504020101020102" pitchFamily="34" charset="0"/>
              </a:defRPr>
            </a:lvl1pPr>
            <a:lvl2pPr marL="0" indent="0" algn="l" defTabSz="779252" rtl="0" eaLnBrk="1" latinLnBrk="0" hangingPunct="1">
              <a:spcBef>
                <a:spcPts val="400"/>
              </a:spcBef>
              <a:spcAft>
                <a:spcPts val="400"/>
              </a:spcAft>
              <a:buFont typeface="Arial" panose="020B0604020202020204" pitchFamily="34" charset="0"/>
              <a:buNone/>
              <a:defRPr sz="1600" b="1" kern="1200">
                <a:solidFill>
                  <a:schemeClr val="tx1"/>
                </a:solidFill>
                <a:latin typeface="Arial" charset="0"/>
                <a:ea typeface="+mn-ea"/>
                <a:cs typeface="DIN Offc" panose="020B0504020101020102" pitchFamily="34" charset="0"/>
              </a:defRPr>
            </a:lvl2pPr>
            <a:lvl3pPr marL="180975" indent="-180975" algn="l" defTabSz="779252" rtl="0" eaLnBrk="1" latinLnBrk="0" hangingPunct="1">
              <a:spcBef>
                <a:spcPts val="400"/>
              </a:spcBef>
              <a:spcAft>
                <a:spcPts val="400"/>
              </a:spcAft>
              <a:buClr>
                <a:schemeClr val="tx1"/>
              </a:buClr>
              <a:buFont typeface="DIN-Regular" panose="02010504030101020104" pitchFamily="2" charset="0"/>
              <a:buChar char="&gt;"/>
              <a:defRPr sz="1600" kern="1200">
                <a:solidFill>
                  <a:schemeClr val="tx1"/>
                </a:solidFill>
                <a:latin typeface="Arial" charset="0"/>
                <a:ea typeface="+mn-ea"/>
                <a:cs typeface="DIN Offc" panose="020B0504020101020102" pitchFamily="34" charset="0"/>
              </a:defRPr>
            </a:lvl3pPr>
            <a:lvl4pPr marL="360000" indent="-180975" algn="l" defTabSz="779252" rtl="0" eaLnBrk="1" latinLnBrk="0" hangingPunct="1">
              <a:spcBef>
                <a:spcPts val="0"/>
              </a:spcBef>
              <a:spcAft>
                <a:spcPts val="400"/>
              </a:spcAft>
              <a:buClr>
                <a:schemeClr val="tx1"/>
              </a:buClr>
              <a:buFont typeface="DIN-Regular" panose="02010504030101020104" pitchFamily="2" charset="0"/>
              <a:buChar char="-"/>
              <a:defRPr sz="1600" kern="1200">
                <a:solidFill>
                  <a:schemeClr val="tx1"/>
                </a:solidFill>
                <a:latin typeface="Arial" charset="0"/>
                <a:ea typeface="+mn-ea"/>
                <a:cs typeface="DIN Offc" panose="020B0504020101020102" pitchFamily="34" charset="0"/>
              </a:defRPr>
            </a:lvl4pPr>
            <a:lvl5pPr marL="0" indent="0" algn="l" defTabSz="779252" rtl="0" eaLnBrk="1" latinLnBrk="0" hangingPunct="1">
              <a:spcBef>
                <a:spcPts val="400"/>
              </a:spcBef>
              <a:spcAft>
                <a:spcPts val="400"/>
              </a:spcAft>
              <a:buFont typeface="Arial" panose="020B0604020202020204" pitchFamily="34" charset="0"/>
              <a:buNone/>
              <a:defRPr sz="2400" b="1" kern="1200" baseline="0">
                <a:solidFill>
                  <a:srgbClr val="009CBC"/>
                </a:solidFill>
                <a:latin typeface="Arial" charset="0"/>
                <a:ea typeface="+mn-ea"/>
                <a:cs typeface="DIN Offc" panose="020B0504020101020102" pitchFamily="34" charset="0"/>
              </a:defRPr>
            </a:lvl5pPr>
            <a:lvl6pPr marL="0" indent="0" algn="l" defTabSz="779252" rtl="0" eaLnBrk="1" latinLnBrk="0" hangingPunct="1">
              <a:spcBef>
                <a:spcPts val="0"/>
              </a:spcBef>
              <a:spcAft>
                <a:spcPts val="400"/>
              </a:spcAft>
              <a:buFont typeface="Arial" panose="020B0604020202020204" pitchFamily="34" charset="0"/>
              <a:buNone/>
              <a:defRPr sz="2400" kern="1200" baseline="0">
                <a:solidFill>
                  <a:schemeClr val="tx1"/>
                </a:solidFill>
                <a:latin typeface="Arial" charset="0"/>
                <a:ea typeface="+mn-ea"/>
                <a:cs typeface="DIN Offc" panose="020B0504020101020102" pitchFamily="34" charset="0"/>
              </a:defRPr>
            </a:lvl6pPr>
            <a:lvl7pPr marL="0" indent="0" algn="l" defTabSz="779252" rtl="0" eaLnBrk="1" latinLnBrk="0" hangingPunct="1">
              <a:spcBef>
                <a:spcPts val="400"/>
              </a:spcBef>
              <a:spcAft>
                <a:spcPts val="1600"/>
              </a:spcAft>
              <a:buFont typeface="Arial" panose="020B0604020202020204" pitchFamily="34" charset="0"/>
              <a:buNone/>
              <a:defRPr sz="2400" kern="1200">
                <a:solidFill>
                  <a:schemeClr val="tx1"/>
                </a:solidFill>
                <a:latin typeface="Arial" charset="0"/>
                <a:ea typeface="+mn-ea"/>
                <a:cs typeface="DIN Offc" panose="020B0504020101020102" pitchFamily="34" charset="0"/>
              </a:defRPr>
            </a:lvl7pPr>
            <a:lvl8pPr marL="0" indent="0" algn="l" defTabSz="779252" rtl="0" eaLnBrk="1" latinLnBrk="0" hangingPunct="1">
              <a:spcBef>
                <a:spcPts val="0"/>
              </a:spcBef>
              <a:buFont typeface="Arial" panose="020B0604020202020204" pitchFamily="34" charset="0"/>
              <a:buNone/>
              <a:defRPr sz="4400" kern="1200" baseline="0">
                <a:solidFill>
                  <a:srgbClr val="009CBC"/>
                </a:solidFill>
                <a:latin typeface="Arial" charset="0"/>
                <a:ea typeface="+mn-ea"/>
                <a:cs typeface="DIN Offc" panose="020B0504020101020102" pitchFamily="34" charset="0"/>
              </a:defRPr>
            </a:lvl8pPr>
            <a:lvl9pPr marL="0" indent="0" algn="l" defTabSz="779252" rtl="0" eaLnBrk="1" latinLnBrk="0" hangingPunct="1">
              <a:spcBef>
                <a:spcPct val="20000"/>
              </a:spcBef>
              <a:buFont typeface="Arial" panose="020B0604020202020204" pitchFamily="34" charset="0"/>
              <a:buNone/>
              <a:defRPr sz="1600" kern="1200">
                <a:solidFill>
                  <a:schemeClr val="tx1"/>
                </a:solidFill>
                <a:latin typeface="+mn-lt"/>
                <a:ea typeface="+mn-ea"/>
                <a:cs typeface="+mn-cs"/>
              </a:defRPr>
            </a:lvl9pPr>
          </a:lstStyle>
          <a:p>
            <a:pPr algn="ctr"/>
            <a:endParaRPr lang="en-GB" sz="1800" dirty="0"/>
          </a:p>
          <a:p>
            <a:pPr algn="ctr"/>
            <a:r>
              <a:rPr lang="en-GB" sz="1800" cap="all" dirty="0">
                <a:solidFill>
                  <a:srgbClr val="009CBC"/>
                </a:solidFill>
              </a:rPr>
              <a:t>Boosting automotive fuel cells commercialization in Europe</a:t>
            </a:r>
          </a:p>
          <a:p>
            <a:endParaRPr lang="de-DE" dirty="0"/>
          </a:p>
          <a:p>
            <a:endParaRPr lang="de-DE" dirty="0"/>
          </a:p>
        </p:txBody>
      </p:sp>
    </p:spTree>
    <p:extLst>
      <p:ext uri="{BB962C8B-B14F-4D97-AF65-F5344CB8AC3E}">
        <p14:creationId xmlns:p14="http://schemas.microsoft.com/office/powerpoint/2010/main" val="1497512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5384679" cy="707886"/>
          </a:xfrm>
          <a:prstGeom prst="rect">
            <a:avLst/>
          </a:prstGeom>
          <a:noFill/>
        </p:spPr>
        <p:txBody>
          <a:bodyPr wrap="none" rtlCol="0">
            <a:spAutoFit/>
          </a:bodyPr>
          <a:lstStyle/>
          <a:p>
            <a:r>
              <a:rPr lang="es-ES" sz="4000" b="1" dirty="0" err="1">
                <a:solidFill>
                  <a:schemeClr val="bg1"/>
                </a:solidFill>
              </a:rPr>
              <a:t>Manufacturing</a:t>
            </a:r>
            <a:r>
              <a:rPr lang="es-ES" sz="4000" b="1" dirty="0">
                <a:solidFill>
                  <a:schemeClr val="bg1"/>
                </a:solidFill>
              </a:rPr>
              <a:t> </a:t>
            </a:r>
            <a:r>
              <a:rPr lang="es-ES" sz="4000" b="1" dirty="0" err="1">
                <a:solidFill>
                  <a:schemeClr val="bg1"/>
                </a:solidFill>
              </a:rPr>
              <a:t>roadmap</a:t>
            </a:r>
            <a:endParaRPr lang="es-ES" sz="4000" b="1" dirty="0">
              <a:solidFill>
                <a:schemeClr val="bg1"/>
              </a:solidFill>
            </a:endParaRPr>
          </a:p>
        </p:txBody>
      </p:sp>
      <p:sp>
        <p:nvSpPr>
          <p:cNvPr id="15" name="Titel 7">
            <a:extLst>
              <a:ext uri="{FF2B5EF4-FFF2-40B4-BE49-F238E27FC236}">
                <a16:creationId xmlns:a16="http://schemas.microsoft.com/office/drawing/2014/main" id="{0A43DC2D-44FB-4669-AB0D-AB93E8B4FBEA}"/>
              </a:ext>
            </a:extLst>
          </p:cNvPr>
          <p:cNvSpPr txBox="1">
            <a:spLocks/>
          </p:cNvSpPr>
          <p:nvPr/>
        </p:nvSpPr>
        <p:spPr>
          <a:xfrm>
            <a:off x="331817" y="790970"/>
            <a:ext cx="7810389" cy="793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Manufacturing approach</a:t>
            </a:r>
          </a:p>
        </p:txBody>
      </p:sp>
      <p:sp>
        <p:nvSpPr>
          <p:cNvPr id="11" name="Foliennummernplatzhalter 4">
            <a:extLst>
              <a:ext uri="{FF2B5EF4-FFF2-40B4-BE49-F238E27FC236}">
                <a16:creationId xmlns:a16="http://schemas.microsoft.com/office/drawing/2014/main" id="{3D13FD51-5E55-4865-A563-DDAC4DBA16C6}"/>
              </a:ext>
            </a:extLst>
          </p:cNvPr>
          <p:cNvSpPr txBox="1">
            <a:spLocks/>
          </p:cNvSpPr>
          <p:nvPr/>
        </p:nvSpPr>
        <p:spPr>
          <a:xfrm>
            <a:off x="10118869" y="6732165"/>
            <a:ext cx="404493" cy="432048"/>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2DAB863-7DF3-4379-AEAA-3972A25FD3F8}" type="slidenum">
              <a:rPr lang="de-DE" smtClean="0"/>
              <a:pPr/>
              <a:t>8</a:t>
            </a:fld>
            <a:endParaRPr lang="de-DE" dirty="0"/>
          </a:p>
        </p:txBody>
      </p:sp>
      <p:sp>
        <p:nvSpPr>
          <p:cNvPr id="22" name="Flecha: pentágono 21">
            <a:extLst>
              <a:ext uri="{FF2B5EF4-FFF2-40B4-BE49-F238E27FC236}">
                <a16:creationId xmlns:a16="http://schemas.microsoft.com/office/drawing/2014/main" id="{17794C00-0479-402B-97D0-455D94D79B59}"/>
              </a:ext>
            </a:extLst>
          </p:cNvPr>
          <p:cNvSpPr/>
          <p:nvPr/>
        </p:nvSpPr>
        <p:spPr>
          <a:xfrm>
            <a:off x="9197826" y="2217839"/>
            <a:ext cx="2608316" cy="1047565"/>
          </a:xfrm>
          <a:prstGeom prst="homePlate">
            <a:avLst>
              <a:gd name="adj" fmla="val 17044"/>
            </a:avLst>
          </a:prstGeom>
          <a:solidFill>
            <a:srgbClr val="00B0F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BoP</a:t>
            </a:r>
            <a:r>
              <a:rPr lang="es-ES" dirty="0"/>
              <a:t> </a:t>
            </a:r>
            <a:r>
              <a:rPr lang="es-ES" dirty="0" err="1"/>
              <a:t>ready</a:t>
            </a:r>
            <a:r>
              <a:rPr lang="es-ES" dirty="0"/>
              <a:t> </a:t>
            </a:r>
            <a:r>
              <a:rPr lang="es-ES" dirty="0" err="1"/>
              <a:t>for</a:t>
            </a:r>
            <a:r>
              <a:rPr lang="es-ES" dirty="0"/>
              <a:t> </a:t>
            </a:r>
            <a:r>
              <a:rPr lang="es-ES" dirty="0" err="1"/>
              <a:t>manufacturing</a:t>
            </a:r>
            <a:endParaRPr lang="es-ES" dirty="0"/>
          </a:p>
        </p:txBody>
      </p:sp>
      <p:sp>
        <p:nvSpPr>
          <p:cNvPr id="21" name="Flecha: pentágono 20">
            <a:extLst>
              <a:ext uri="{FF2B5EF4-FFF2-40B4-BE49-F238E27FC236}">
                <a16:creationId xmlns:a16="http://schemas.microsoft.com/office/drawing/2014/main" id="{535B7E02-A77D-4273-B75E-15FC93AFBFFE}"/>
              </a:ext>
            </a:extLst>
          </p:cNvPr>
          <p:cNvSpPr/>
          <p:nvPr/>
        </p:nvSpPr>
        <p:spPr>
          <a:xfrm>
            <a:off x="7101230" y="2222800"/>
            <a:ext cx="2466075" cy="1047565"/>
          </a:xfrm>
          <a:prstGeom prst="homePlate">
            <a:avLst>
              <a:gd name="adj" fmla="val 25060"/>
            </a:avLst>
          </a:prstGeom>
          <a:solidFill>
            <a:srgbClr val="00B0F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BoP</a:t>
            </a:r>
            <a:r>
              <a:rPr lang="es-ES" dirty="0"/>
              <a:t> </a:t>
            </a:r>
            <a:r>
              <a:rPr lang="es-ES" dirty="0" err="1"/>
              <a:t>redesign</a:t>
            </a:r>
            <a:endParaRPr lang="es-ES" dirty="0"/>
          </a:p>
        </p:txBody>
      </p:sp>
      <p:sp>
        <p:nvSpPr>
          <p:cNvPr id="20" name="Flecha: pentágono 19">
            <a:extLst>
              <a:ext uri="{FF2B5EF4-FFF2-40B4-BE49-F238E27FC236}">
                <a16:creationId xmlns:a16="http://schemas.microsoft.com/office/drawing/2014/main" id="{7E37136D-3BA0-437B-9AED-9E295F05CA37}"/>
              </a:ext>
            </a:extLst>
          </p:cNvPr>
          <p:cNvSpPr/>
          <p:nvPr/>
        </p:nvSpPr>
        <p:spPr>
          <a:xfrm>
            <a:off x="5004634" y="2224985"/>
            <a:ext cx="2466075" cy="1047565"/>
          </a:xfrm>
          <a:prstGeom prst="homePlate">
            <a:avLst>
              <a:gd name="adj" fmla="val 25060"/>
            </a:avLst>
          </a:prstGeom>
          <a:solidFill>
            <a:srgbClr val="00B0F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BoP</a:t>
            </a:r>
            <a:r>
              <a:rPr lang="es-ES" dirty="0"/>
              <a:t> </a:t>
            </a:r>
            <a:r>
              <a:rPr lang="es-ES" dirty="0" err="1"/>
              <a:t>prototypes</a:t>
            </a:r>
            <a:endParaRPr lang="es-ES" dirty="0"/>
          </a:p>
        </p:txBody>
      </p:sp>
      <p:sp>
        <p:nvSpPr>
          <p:cNvPr id="19" name="Flecha: pentágono 18">
            <a:extLst>
              <a:ext uri="{FF2B5EF4-FFF2-40B4-BE49-F238E27FC236}">
                <a16:creationId xmlns:a16="http://schemas.microsoft.com/office/drawing/2014/main" id="{2F532F3A-9056-4188-A1E9-A79A2115D063}"/>
              </a:ext>
            </a:extLst>
          </p:cNvPr>
          <p:cNvSpPr/>
          <p:nvPr/>
        </p:nvSpPr>
        <p:spPr>
          <a:xfrm>
            <a:off x="2799500" y="2232131"/>
            <a:ext cx="2466075" cy="1047565"/>
          </a:xfrm>
          <a:prstGeom prst="homePlate">
            <a:avLst>
              <a:gd name="adj" fmla="val 25060"/>
            </a:avLst>
          </a:prstGeom>
          <a:solidFill>
            <a:srgbClr val="00B0F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BoP</a:t>
            </a:r>
            <a:r>
              <a:rPr lang="es-ES" dirty="0"/>
              <a:t> </a:t>
            </a:r>
            <a:r>
              <a:rPr lang="es-ES" dirty="0" err="1"/>
              <a:t>design</a:t>
            </a:r>
            <a:endParaRPr lang="es-ES" dirty="0"/>
          </a:p>
        </p:txBody>
      </p:sp>
      <p:sp>
        <p:nvSpPr>
          <p:cNvPr id="18" name="Flecha: pentágono 17">
            <a:extLst>
              <a:ext uri="{FF2B5EF4-FFF2-40B4-BE49-F238E27FC236}">
                <a16:creationId xmlns:a16="http://schemas.microsoft.com/office/drawing/2014/main" id="{BA747486-9243-4A8A-A0F1-0E28629EE7D6}"/>
              </a:ext>
            </a:extLst>
          </p:cNvPr>
          <p:cNvSpPr/>
          <p:nvPr/>
        </p:nvSpPr>
        <p:spPr>
          <a:xfrm>
            <a:off x="594366" y="2217840"/>
            <a:ext cx="2466075" cy="1047565"/>
          </a:xfrm>
          <a:prstGeom prst="homePlate">
            <a:avLst>
              <a:gd name="adj" fmla="val 25060"/>
            </a:avLst>
          </a:prstGeom>
          <a:solidFill>
            <a:srgbClr val="00B0F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Fuel </a:t>
            </a:r>
            <a:r>
              <a:rPr lang="es-ES" dirty="0" err="1"/>
              <a:t>cell</a:t>
            </a:r>
            <a:r>
              <a:rPr lang="es-ES" dirty="0"/>
              <a:t> </a:t>
            </a:r>
            <a:r>
              <a:rPr lang="es-ES" dirty="0" err="1"/>
              <a:t>architecture</a:t>
            </a:r>
            <a:endParaRPr lang="es-ES" dirty="0"/>
          </a:p>
        </p:txBody>
      </p:sp>
      <p:sp>
        <p:nvSpPr>
          <p:cNvPr id="6" name="CuadroTexto 5">
            <a:extLst>
              <a:ext uri="{FF2B5EF4-FFF2-40B4-BE49-F238E27FC236}">
                <a16:creationId xmlns:a16="http://schemas.microsoft.com/office/drawing/2014/main" id="{5621DEC9-1B4D-43FA-A741-3EFCE48BF053}"/>
              </a:ext>
            </a:extLst>
          </p:cNvPr>
          <p:cNvSpPr txBox="1"/>
          <p:nvPr/>
        </p:nvSpPr>
        <p:spPr>
          <a:xfrm>
            <a:off x="5004634" y="1838535"/>
            <a:ext cx="2017796" cy="369332"/>
          </a:xfrm>
          <a:prstGeom prst="rect">
            <a:avLst/>
          </a:prstGeom>
          <a:noFill/>
        </p:spPr>
        <p:txBody>
          <a:bodyPr wrap="none" rtlCol="0">
            <a:spAutoFit/>
          </a:bodyPr>
          <a:lstStyle/>
          <a:p>
            <a:r>
              <a:rPr lang="es-ES" dirty="0" err="1"/>
              <a:t>BoP</a:t>
            </a:r>
            <a:r>
              <a:rPr lang="es-ES" dirty="0"/>
              <a:t> </a:t>
            </a:r>
            <a:r>
              <a:rPr lang="es-ES" dirty="0" err="1"/>
              <a:t>design</a:t>
            </a:r>
            <a:r>
              <a:rPr lang="es-ES" dirty="0"/>
              <a:t> </a:t>
            </a:r>
            <a:r>
              <a:rPr lang="es-ES" dirty="0" err="1"/>
              <a:t>lifecycle</a:t>
            </a:r>
            <a:endParaRPr lang="es-ES" dirty="0"/>
          </a:p>
        </p:txBody>
      </p:sp>
      <p:sp>
        <p:nvSpPr>
          <p:cNvPr id="23" name="CuadroTexto 22">
            <a:extLst>
              <a:ext uri="{FF2B5EF4-FFF2-40B4-BE49-F238E27FC236}">
                <a16:creationId xmlns:a16="http://schemas.microsoft.com/office/drawing/2014/main" id="{96F0931D-AEDD-4FBC-A4BF-4D5BECE471E5}"/>
              </a:ext>
            </a:extLst>
          </p:cNvPr>
          <p:cNvSpPr txBox="1"/>
          <p:nvPr/>
        </p:nvSpPr>
        <p:spPr>
          <a:xfrm>
            <a:off x="4702008" y="5184127"/>
            <a:ext cx="2805320" cy="369332"/>
          </a:xfrm>
          <a:prstGeom prst="rect">
            <a:avLst/>
          </a:prstGeom>
          <a:noFill/>
        </p:spPr>
        <p:txBody>
          <a:bodyPr wrap="none" rtlCol="0">
            <a:spAutoFit/>
          </a:bodyPr>
          <a:lstStyle/>
          <a:p>
            <a:r>
              <a:rPr lang="es-ES" dirty="0" err="1"/>
              <a:t>Manufacturing</a:t>
            </a:r>
            <a:r>
              <a:rPr lang="es-ES" dirty="0"/>
              <a:t> </a:t>
            </a:r>
            <a:r>
              <a:rPr lang="es-ES" dirty="0" err="1"/>
              <a:t>optimization</a:t>
            </a:r>
            <a:endParaRPr lang="es-ES" dirty="0"/>
          </a:p>
        </p:txBody>
      </p:sp>
      <p:sp>
        <p:nvSpPr>
          <p:cNvPr id="27" name="Flecha: pentágono 26">
            <a:extLst>
              <a:ext uri="{FF2B5EF4-FFF2-40B4-BE49-F238E27FC236}">
                <a16:creationId xmlns:a16="http://schemas.microsoft.com/office/drawing/2014/main" id="{B20A7023-07B6-47D7-ABB0-28BA9452D9DF}"/>
              </a:ext>
            </a:extLst>
          </p:cNvPr>
          <p:cNvSpPr/>
          <p:nvPr/>
        </p:nvSpPr>
        <p:spPr>
          <a:xfrm>
            <a:off x="9211021" y="4106566"/>
            <a:ext cx="2608316" cy="1047565"/>
          </a:xfrm>
          <a:prstGeom prst="homePlate">
            <a:avLst>
              <a:gd name="adj" fmla="val 19716"/>
            </a:avLst>
          </a:prstGeom>
          <a:solidFill>
            <a:srgbClr val="A5C24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Platform</a:t>
            </a:r>
            <a:r>
              <a:rPr lang="es-ES" dirty="0"/>
              <a:t> </a:t>
            </a:r>
          </a:p>
          <a:p>
            <a:pPr algn="ctr"/>
            <a:r>
              <a:rPr lang="es-ES" dirty="0" err="1"/>
              <a:t>population</a:t>
            </a:r>
            <a:endParaRPr lang="es-ES" dirty="0"/>
          </a:p>
        </p:txBody>
      </p:sp>
      <p:sp>
        <p:nvSpPr>
          <p:cNvPr id="26" name="Flecha: pentágono 25">
            <a:extLst>
              <a:ext uri="{FF2B5EF4-FFF2-40B4-BE49-F238E27FC236}">
                <a16:creationId xmlns:a16="http://schemas.microsoft.com/office/drawing/2014/main" id="{568EABD2-89EF-48A3-928B-12F44B42F859}"/>
              </a:ext>
            </a:extLst>
          </p:cNvPr>
          <p:cNvSpPr/>
          <p:nvPr/>
        </p:nvSpPr>
        <p:spPr>
          <a:xfrm>
            <a:off x="6848670" y="4104086"/>
            <a:ext cx="2608316" cy="1047565"/>
          </a:xfrm>
          <a:prstGeom prst="homePlate">
            <a:avLst>
              <a:gd name="adj" fmla="val 19716"/>
            </a:avLst>
          </a:prstGeom>
          <a:solidFill>
            <a:srgbClr val="A5C24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Analysis</a:t>
            </a:r>
            <a:r>
              <a:rPr lang="es-ES" dirty="0"/>
              <a:t> </a:t>
            </a:r>
            <a:r>
              <a:rPr lang="es-ES" dirty="0" err="1"/>
              <a:t>of</a:t>
            </a:r>
            <a:r>
              <a:rPr lang="es-ES" dirty="0"/>
              <a:t> </a:t>
            </a:r>
            <a:r>
              <a:rPr lang="es-ES" dirty="0" err="1"/>
              <a:t>results</a:t>
            </a:r>
            <a:endParaRPr lang="es-ES" dirty="0"/>
          </a:p>
        </p:txBody>
      </p:sp>
      <p:sp>
        <p:nvSpPr>
          <p:cNvPr id="25" name="Flecha: pentágono 24">
            <a:extLst>
              <a:ext uri="{FF2B5EF4-FFF2-40B4-BE49-F238E27FC236}">
                <a16:creationId xmlns:a16="http://schemas.microsoft.com/office/drawing/2014/main" id="{F4BF448E-2EA1-4609-865C-AC8477C65283}"/>
              </a:ext>
            </a:extLst>
          </p:cNvPr>
          <p:cNvSpPr/>
          <p:nvPr/>
        </p:nvSpPr>
        <p:spPr>
          <a:xfrm>
            <a:off x="5710906" y="4101606"/>
            <a:ext cx="1474236" cy="1047565"/>
          </a:xfrm>
          <a:prstGeom prst="homePlate">
            <a:avLst>
              <a:gd name="adj" fmla="val 19716"/>
            </a:avLst>
          </a:prstGeom>
          <a:solidFill>
            <a:srgbClr val="A5C24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Definition</a:t>
            </a:r>
            <a:endParaRPr lang="es-ES" dirty="0"/>
          </a:p>
          <a:p>
            <a:pPr algn="ctr"/>
            <a:r>
              <a:rPr lang="es-ES" dirty="0"/>
              <a:t> </a:t>
            </a:r>
            <a:r>
              <a:rPr lang="es-ES" dirty="0" err="1"/>
              <a:t>of</a:t>
            </a:r>
            <a:r>
              <a:rPr lang="es-ES" dirty="0"/>
              <a:t> case </a:t>
            </a:r>
            <a:r>
              <a:rPr lang="es-ES" dirty="0" err="1"/>
              <a:t>studies</a:t>
            </a:r>
            <a:endParaRPr lang="es-ES" dirty="0"/>
          </a:p>
        </p:txBody>
      </p:sp>
      <p:sp>
        <p:nvSpPr>
          <p:cNvPr id="24" name="Flecha: pentágono 23">
            <a:extLst>
              <a:ext uri="{FF2B5EF4-FFF2-40B4-BE49-F238E27FC236}">
                <a16:creationId xmlns:a16="http://schemas.microsoft.com/office/drawing/2014/main" id="{D39E4120-CFA0-405B-BA87-1506E3B91DEE}"/>
              </a:ext>
            </a:extLst>
          </p:cNvPr>
          <p:cNvSpPr/>
          <p:nvPr/>
        </p:nvSpPr>
        <p:spPr>
          <a:xfrm>
            <a:off x="3704254" y="4106566"/>
            <a:ext cx="2192694" cy="1047565"/>
          </a:xfrm>
          <a:prstGeom prst="homePlate">
            <a:avLst>
              <a:gd name="adj" fmla="val 19716"/>
            </a:avLst>
          </a:prstGeom>
          <a:solidFill>
            <a:srgbClr val="A5C24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Platform</a:t>
            </a:r>
            <a:r>
              <a:rPr lang="es-ES" dirty="0"/>
              <a:t> </a:t>
            </a:r>
          </a:p>
          <a:p>
            <a:pPr algn="ctr"/>
            <a:r>
              <a:rPr lang="es-ES" dirty="0" err="1"/>
              <a:t>population</a:t>
            </a:r>
            <a:endParaRPr lang="es-ES" dirty="0"/>
          </a:p>
        </p:txBody>
      </p:sp>
      <p:sp>
        <p:nvSpPr>
          <p:cNvPr id="17" name="Flecha: pentágono 16">
            <a:extLst>
              <a:ext uri="{FF2B5EF4-FFF2-40B4-BE49-F238E27FC236}">
                <a16:creationId xmlns:a16="http://schemas.microsoft.com/office/drawing/2014/main" id="{3717FE05-9785-495A-849E-D8C6E3865CC6}"/>
              </a:ext>
            </a:extLst>
          </p:cNvPr>
          <p:cNvSpPr/>
          <p:nvPr/>
        </p:nvSpPr>
        <p:spPr>
          <a:xfrm>
            <a:off x="590939" y="4106566"/>
            <a:ext cx="3346579" cy="1047565"/>
          </a:xfrm>
          <a:prstGeom prst="homePlate">
            <a:avLst>
              <a:gd name="adj" fmla="val 19716"/>
            </a:avLst>
          </a:prstGeom>
          <a:solidFill>
            <a:srgbClr val="A5C24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Manufacturing</a:t>
            </a:r>
            <a:r>
              <a:rPr lang="es-ES" dirty="0"/>
              <a:t> </a:t>
            </a:r>
            <a:r>
              <a:rPr lang="es-ES" dirty="0" err="1"/>
              <a:t>modelling</a:t>
            </a:r>
            <a:r>
              <a:rPr lang="es-ES" dirty="0"/>
              <a:t> and </a:t>
            </a:r>
            <a:r>
              <a:rPr lang="es-ES" dirty="0" err="1"/>
              <a:t>platform</a:t>
            </a:r>
            <a:endParaRPr lang="es-ES" dirty="0"/>
          </a:p>
        </p:txBody>
      </p:sp>
      <p:sp>
        <p:nvSpPr>
          <p:cNvPr id="30" name="Flecha: arriba y abajo 29">
            <a:extLst>
              <a:ext uri="{FF2B5EF4-FFF2-40B4-BE49-F238E27FC236}">
                <a16:creationId xmlns:a16="http://schemas.microsoft.com/office/drawing/2014/main" id="{7A69F0FE-D3EE-4288-AC77-5E9EE52630F4}"/>
              </a:ext>
            </a:extLst>
          </p:cNvPr>
          <p:cNvSpPr/>
          <p:nvPr/>
        </p:nvSpPr>
        <p:spPr>
          <a:xfrm>
            <a:off x="7627020" y="3270616"/>
            <a:ext cx="1578351" cy="830735"/>
          </a:xfrm>
          <a:prstGeom prst="upDownArrow">
            <a:avLst>
              <a:gd name="adj1" fmla="val 50000"/>
              <a:gd name="adj2" fmla="val 22672"/>
            </a:avLst>
          </a:prstGeom>
          <a:solidFill>
            <a:schemeClr val="bg1">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1" name="Flecha: hacia abajo 30">
            <a:extLst>
              <a:ext uri="{FF2B5EF4-FFF2-40B4-BE49-F238E27FC236}">
                <a16:creationId xmlns:a16="http://schemas.microsoft.com/office/drawing/2014/main" id="{815B7E06-AB7E-4FCC-A721-2E85EBB9D97C}"/>
              </a:ext>
            </a:extLst>
          </p:cNvPr>
          <p:cNvSpPr/>
          <p:nvPr/>
        </p:nvSpPr>
        <p:spPr>
          <a:xfrm>
            <a:off x="3018566" y="3293987"/>
            <a:ext cx="391886" cy="812579"/>
          </a:xfrm>
          <a:prstGeom prst="downArrow">
            <a:avLst/>
          </a:prstGeom>
          <a:solidFill>
            <a:schemeClr val="bg1">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Flecha: hacia abajo 31">
            <a:extLst>
              <a:ext uri="{FF2B5EF4-FFF2-40B4-BE49-F238E27FC236}">
                <a16:creationId xmlns:a16="http://schemas.microsoft.com/office/drawing/2014/main" id="{508B0AD6-1DDC-4041-B741-61E2260E4FC7}"/>
              </a:ext>
            </a:extLst>
          </p:cNvPr>
          <p:cNvSpPr/>
          <p:nvPr/>
        </p:nvSpPr>
        <p:spPr>
          <a:xfrm>
            <a:off x="2076491" y="3286842"/>
            <a:ext cx="391886" cy="812579"/>
          </a:xfrm>
          <a:prstGeom prst="downArrow">
            <a:avLst/>
          </a:prstGeom>
          <a:solidFill>
            <a:schemeClr val="bg1">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Flecha: hacia abajo 32">
            <a:extLst>
              <a:ext uri="{FF2B5EF4-FFF2-40B4-BE49-F238E27FC236}">
                <a16:creationId xmlns:a16="http://schemas.microsoft.com/office/drawing/2014/main" id="{230ED459-9B1A-4E4F-9738-C42BD127C328}"/>
              </a:ext>
            </a:extLst>
          </p:cNvPr>
          <p:cNvSpPr/>
          <p:nvPr/>
        </p:nvSpPr>
        <p:spPr>
          <a:xfrm>
            <a:off x="4529840" y="3279696"/>
            <a:ext cx="391886" cy="812579"/>
          </a:xfrm>
          <a:prstGeom prst="downArrow">
            <a:avLst/>
          </a:prstGeom>
          <a:solidFill>
            <a:schemeClr val="bg1">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Flecha: hacia abajo 33">
            <a:extLst>
              <a:ext uri="{FF2B5EF4-FFF2-40B4-BE49-F238E27FC236}">
                <a16:creationId xmlns:a16="http://schemas.microsoft.com/office/drawing/2014/main" id="{CFE12C69-F1A3-4494-A78A-DAD1CB4669E6}"/>
              </a:ext>
            </a:extLst>
          </p:cNvPr>
          <p:cNvSpPr/>
          <p:nvPr/>
        </p:nvSpPr>
        <p:spPr>
          <a:xfrm>
            <a:off x="5319020" y="3282028"/>
            <a:ext cx="391886" cy="812579"/>
          </a:xfrm>
          <a:prstGeom prst="downArrow">
            <a:avLst/>
          </a:prstGeom>
          <a:solidFill>
            <a:schemeClr val="bg1">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Flecha: hacia abajo 34">
            <a:extLst>
              <a:ext uri="{FF2B5EF4-FFF2-40B4-BE49-F238E27FC236}">
                <a16:creationId xmlns:a16="http://schemas.microsoft.com/office/drawing/2014/main" id="{3B925062-FB01-4A2F-8667-CF5A37CF3CAC}"/>
              </a:ext>
            </a:extLst>
          </p:cNvPr>
          <p:cNvSpPr/>
          <p:nvPr/>
        </p:nvSpPr>
        <p:spPr>
          <a:xfrm>
            <a:off x="6586149" y="3274735"/>
            <a:ext cx="391886" cy="812579"/>
          </a:xfrm>
          <a:prstGeom prst="downArrow">
            <a:avLst/>
          </a:prstGeom>
          <a:solidFill>
            <a:schemeClr val="bg1">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Flecha: hacia abajo 35">
            <a:extLst>
              <a:ext uri="{FF2B5EF4-FFF2-40B4-BE49-F238E27FC236}">
                <a16:creationId xmlns:a16="http://schemas.microsoft.com/office/drawing/2014/main" id="{7F65A573-3251-4727-B95B-20D1D88C308F}"/>
              </a:ext>
            </a:extLst>
          </p:cNvPr>
          <p:cNvSpPr/>
          <p:nvPr/>
        </p:nvSpPr>
        <p:spPr>
          <a:xfrm>
            <a:off x="10749401" y="3279695"/>
            <a:ext cx="391886" cy="812579"/>
          </a:xfrm>
          <a:prstGeom prst="downArrow">
            <a:avLst/>
          </a:prstGeom>
          <a:solidFill>
            <a:schemeClr val="bg1">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46137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1DA55E-407F-4E49-9663-4D6FF3049726}"/>
              </a:ext>
            </a:extLst>
          </p:cNvPr>
          <p:cNvSpPr/>
          <p:nvPr/>
        </p:nvSpPr>
        <p:spPr>
          <a:xfrm>
            <a:off x="0" y="-1"/>
            <a:ext cx="12192000" cy="10475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of the manufacturing value chain </a:t>
            </a:r>
          </a:p>
        </p:txBody>
      </p:sp>
      <p:sp>
        <p:nvSpPr>
          <p:cNvPr id="7" name="CuadroTexto 6">
            <a:extLst>
              <a:ext uri="{FF2B5EF4-FFF2-40B4-BE49-F238E27FC236}">
                <a16:creationId xmlns:a16="http://schemas.microsoft.com/office/drawing/2014/main" id="{F6DD3145-6653-44B5-B1B5-84843B0F85E2}"/>
              </a:ext>
            </a:extLst>
          </p:cNvPr>
          <p:cNvSpPr txBox="1"/>
          <p:nvPr/>
        </p:nvSpPr>
        <p:spPr>
          <a:xfrm>
            <a:off x="0" y="6211669"/>
            <a:ext cx="12192000" cy="523220"/>
          </a:xfrm>
          <a:prstGeom prst="rect">
            <a:avLst/>
          </a:prstGeom>
          <a:noFill/>
        </p:spPr>
        <p:txBody>
          <a:bodyPr wrap="square" rtlCol="0">
            <a:spAutoFit/>
          </a:bodyPr>
          <a:lstStyle/>
          <a:p>
            <a:pPr algn="ctr"/>
            <a:endParaRPr lang="es-ES" sz="1400" b="1" dirty="0">
              <a:solidFill>
                <a:schemeClr val="bg2">
                  <a:lumMod val="75000"/>
                </a:schemeClr>
              </a:solidFill>
            </a:endParaRPr>
          </a:p>
          <a:p>
            <a:pPr algn="ctr"/>
            <a:r>
              <a:rPr lang="en-US" sz="1400" b="1" dirty="0">
                <a:solidFill>
                  <a:schemeClr val="bg2">
                    <a:lumMod val="75000"/>
                  </a:schemeClr>
                </a:solidFill>
              </a:rPr>
              <a:t> PEMFC stack and MEA manufacturing workshop, 11 October 2018, Brussels </a:t>
            </a:r>
            <a:endParaRPr lang="es-ES" sz="1400" b="1" dirty="0">
              <a:solidFill>
                <a:schemeClr val="bg2">
                  <a:lumMod val="75000"/>
                </a:schemeClr>
              </a:solidFill>
            </a:endParaRPr>
          </a:p>
        </p:txBody>
      </p:sp>
      <p:pic>
        <p:nvPicPr>
          <p:cNvPr id="16" name="Imagen 15">
            <a:extLst>
              <a:ext uri="{FF2B5EF4-FFF2-40B4-BE49-F238E27FC236}">
                <a16:creationId xmlns:a16="http://schemas.microsoft.com/office/drawing/2014/main" id="{FC0BD4AC-4CC6-44D9-9566-81429FF2F8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6129355"/>
            <a:ext cx="2643305" cy="687848"/>
          </a:xfrm>
          <a:prstGeom prst="rect">
            <a:avLst/>
          </a:prstGeom>
        </p:spPr>
      </p:pic>
      <p:pic>
        <p:nvPicPr>
          <p:cNvPr id="8" name="Picture 2" descr="Imagen relacionada">
            <a:extLst>
              <a:ext uri="{FF2B5EF4-FFF2-40B4-BE49-F238E27FC236}">
                <a16:creationId xmlns:a16="http://schemas.microsoft.com/office/drawing/2014/main" id="{07EDB0C2-5D10-46C6-AE0A-F7D15F871BFE}"/>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10515179" y="123111"/>
            <a:ext cx="1567330" cy="4584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AD5279B-4338-4536-9287-8294A86C6B42}"/>
              </a:ext>
            </a:extLst>
          </p:cNvPr>
          <p:cNvSpPr txBox="1"/>
          <p:nvPr/>
        </p:nvSpPr>
        <p:spPr>
          <a:xfrm>
            <a:off x="326227" y="421992"/>
            <a:ext cx="8613768" cy="707886"/>
          </a:xfrm>
          <a:prstGeom prst="rect">
            <a:avLst/>
          </a:prstGeom>
          <a:noFill/>
        </p:spPr>
        <p:txBody>
          <a:bodyPr wrap="none" rtlCol="0">
            <a:spAutoFit/>
          </a:bodyPr>
          <a:lstStyle/>
          <a:p>
            <a:r>
              <a:rPr lang="es-ES" sz="4000" b="1" dirty="0" err="1">
                <a:solidFill>
                  <a:schemeClr val="bg1"/>
                </a:solidFill>
              </a:rPr>
              <a:t>Manufacturing</a:t>
            </a:r>
            <a:r>
              <a:rPr lang="es-ES" sz="4000" b="1" dirty="0">
                <a:solidFill>
                  <a:schemeClr val="bg1"/>
                </a:solidFill>
              </a:rPr>
              <a:t> </a:t>
            </a:r>
            <a:r>
              <a:rPr lang="es-ES" sz="4000" b="1" dirty="0" err="1">
                <a:solidFill>
                  <a:schemeClr val="bg1"/>
                </a:solidFill>
              </a:rPr>
              <a:t>optimization</a:t>
            </a:r>
            <a:r>
              <a:rPr lang="es-ES" sz="4000" b="1" dirty="0">
                <a:solidFill>
                  <a:schemeClr val="bg1"/>
                </a:solidFill>
              </a:rPr>
              <a:t> </a:t>
            </a:r>
            <a:r>
              <a:rPr lang="es-ES" sz="4000" b="1" dirty="0" err="1">
                <a:solidFill>
                  <a:schemeClr val="bg1"/>
                </a:solidFill>
              </a:rPr>
              <a:t>framework</a:t>
            </a:r>
            <a:endParaRPr lang="es-ES" sz="4000" b="1" dirty="0">
              <a:solidFill>
                <a:schemeClr val="bg1"/>
              </a:solidFill>
            </a:endParaRPr>
          </a:p>
        </p:txBody>
      </p:sp>
      <p:grpSp>
        <p:nvGrpSpPr>
          <p:cNvPr id="13" name="Grupo 12">
            <a:extLst>
              <a:ext uri="{FF2B5EF4-FFF2-40B4-BE49-F238E27FC236}">
                <a16:creationId xmlns:a16="http://schemas.microsoft.com/office/drawing/2014/main" id="{4EA3EA20-F589-4E5B-9054-753F0B358264}"/>
              </a:ext>
            </a:extLst>
          </p:cNvPr>
          <p:cNvGrpSpPr/>
          <p:nvPr/>
        </p:nvGrpSpPr>
        <p:grpSpPr>
          <a:xfrm>
            <a:off x="1140999" y="1245613"/>
            <a:ext cx="9760095" cy="5090852"/>
            <a:chOff x="131046" y="1912677"/>
            <a:chExt cx="9760095" cy="5090852"/>
          </a:xfrm>
        </p:grpSpPr>
        <p:sp>
          <p:nvSpPr>
            <p:cNvPr id="14" name="Arrow: Chevron 1">
              <a:extLst>
                <a:ext uri="{FF2B5EF4-FFF2-40B4-BE49-F238E27FC236}">
                  <a16:creationId xmlns:a16="http://schemas.microsoft.com/office/drawing/2014/main" id="{B12B64C2-155E-49F2-8A7A-25F013651F45}"/>
                </a:ext>
              </a:extLst>
            </p:cNvPr>
            <p:cNvSpPr/>
            <p:nvPr/>
          </p:nvSpPr>
          <p:spPr>
            <a:xfrm rot="5400000">
              <a:off x="4282629" y="588551"/>
              <a:ext cx="3133822" cy="8083202"/>
            </a:xfrm>
            <a:prstGeom prst="chevron">
              <a:avLst>
                <a:gd name="adj" fmla="val 3822"/>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91440" tIns="45720" rIns="91440" bIns="45720" numCol="1" spcCol="0" rtlCol="0" fromWordArt="0" anchor="t" anchorCtr="0" forceAA="0" compatLnSpc="1">
              <a:prstTxWarp prst="textNoShape">
                <a:avLst/>
              </a:prstTxWarp>
              <a:noAutofit/>
            </a:bodyPr>
            <a:lstStyle/>
            <a:p>
              <a:endParaRPr lang="en-US" sz="11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Rectángulo 122">
              <a:extLst>
                <a:ext uri="{FF2B5EF4-FFF2-40B4-BE49-F238E27FC236}">
                  <a16:creationId xmlns:a16="http://schemas.microsoft.com/office/drawing/2014/main" id="{1FF2254C-A165-4FEF-85FA-4EDF8EDBE1EF}"/>
                </a:ext>
              </a:extLst>
            </p:cNvPr>
            <p:cNvSpPr/>
            <p:nvPr/>
          </p:nvSpPr>
          <p:spPr>
            <a:xfrm rot="5400000">
              <a:off x="5274260" y="-1553646"/>
              <a:ext cx="1150558" cy="8083204"/>
            </a:xfrm>
            <a:prstGeom prst="homePlate">
              <a:avLst>
                <a:gd name="adj" fmla="val 12368"/>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91440" tIns="45720" rIns="91440" bIns="45720" numCol="1" spcCol="0" rtlCol="0" fromWordArt="0" anchor="t" anchorCtr="0" forceAA="0" compatLnSpc="1">
              <a:prstTxWarp prst="textNoShape">
                <a:avLst/>
              </a:prstTxWarp>
              <a:noAutofit/>
            </a:bodyPr>
            <a:lstStyle/>
            <a:p>
              <a:endParaRPr lang="en-US" sz="11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2">
              <a:extLst>
                <a:ext uri="{FF2B5EF4-FFF2-40B4-BE49-F238E27FC236}">
                  <a16:creationId xmlns:a16="http://schemas.microsoft.com/office/drawing/2014/main" id="{0ECEDCD5-60CA-494A-86AF-0D24894D5387}"/>
                </a:ext>
              </a:extLst>
            </p:cNvPr>
            <p:cNvSpPr txBox="1"/>
            <p:nvPr/>
          </p:nvSpPr>
          <p:spPr>
            <a:xfrm>
              <a:off x="1885719" y="3130551"/>
              <a:ext cx="2382692" cy="307777"/>
            </a:xfrm>
            <a:prstGeom prst="rect">
              <a:avLst/>
            </a:prstGeom>
            <a:noFill/>
          </p:spPr>
          <p:txBody>
            <a:bodyPr wrap="square" rtlCol="0">
              <a:spAutoFit/>
            </a:bodyPr>
            <a:lstStyle/>
            <a:p>
              <a:r>
                <a:rPr lang="en-US" sz="1400" b="1">
                  <a:latin typeface="Open Sans" panose="020B0606030504020204" pitchFamily="34" charset="0"/>
                  <a:ea typeface="Open Sans" panose="020B0606030504020204" pitchFamily="34" charset="0"/>
                  <a:cs typeface="Open Sans" panose="020B0606030504020204" pitchFamily="34" charset="0"/>
                </a:rPr>
                <a:t>Platform</a:t>
              </a:r>
              <a:endParaRPr lang="en-GB" sz="1400"/>
            </a:p>
          </p:txBody>
        </p:sp>
        <p:sp>
          <p:nvSpPr>
            <p:cNvPr id="20" name="TextBox 132">
              <a:extLst>
                <a:ext uri="{FF2B5EF4-FFF2-40B4-BE49-F238E27FC236}">
                  <a16:creationId xmlns:a16="http://schemas.microsoft.com/office/drawing/2014/main" id="{6C8C0F49-99F3-4EA6-B6F1-4BA3C2A69E59}"/>
                </a:ext>
              </a:extLst>
            </p:cNvPr>
            <p:cNvSpPr txBox="1"/>
            <p:nvPr/>
          </p:nvSpPr>
          <p:spPr>
            <a:xfrm>
              <a:off x="1843912" y="1928678"/>
              <a:ext cx="3800913" cy="307777"/>
            </a:xfrm>
            <a:prstGeom prst="rect">
              <a:avLst/>
            </a:prstGeom>
            <a:noFill/>
          </p:spPr>
          <p:txBody>
            <a:bodyPr wrap="square" rtlCol="0">
              <a:spAutoFit/>
            </a:bodyPr>
            <a:lstStyle/>
            <a:p>
              <a:r>
                <a:rPr lang="en-US" sz="1400" b="1">
                  <a:latin typeface="Open Sans" panose="020B0606030504020204" pitchFamily="34" charset="0"/>
                  <a:ea typeface="Open Sans" panose="020B0606030504020204" pitchFamily="34" charset="0"/>
                  <a:cs typeface="Open Sans" panose="020B0606030504020204" pitchFamily="34" charset="0"/>
                </a:rPr>
                <a:t>Implemented use cases</a:t>
              </a:r>
            </a:p>
          </p:txBody>
        </p:sp>
        <p:sp>
          <p:nvSpPr>
            <p:cNvPr id="21" name="Rectángulo: esquinas diagonales redondeadas 20">
              <a:extLst>
                <a:ext uri="{FF2B5EF4-FFF2-40B4-BE49-F238E27FC236}">
                  <a16:creationId xmlns:a16="http://schemas.microsoft.com/office/drawing/2014/main" id="{03987A0E-B8CF-47E2-A199-84DD24A1C093}"/>
                </a:ext>
              </a:extLst>
            </p:cNvPr>
            <p:cNvSpPr/>
            <p:nvPr/>
          </p:nvSpPr>
          <p:spPr>
            <a:xfrm>
              <a:off x="2140336" y="2229627"/>
              <a:ext cx="1368000" cy="648000"/>
            </a:xfrm>
            <a:prstGeom prst="round2DiagRect">
              <a:avLst>
                <a:gd name="adj1" fmla="val 0"/>
                <a:gd name="adj2" fmla="val 0"/>
              </a:avLst>
            </a:prstGeom>
            <a:solidFill>
              <a:srgbClr val="A5C249"/>
            </a:solidFill>
            <a:ln>
              <a:noFill/>
            </a:ln>
            <a:effectLst/>
          </p:spPr>
          <p:txBody>
            <a:bodyPr spcFirstLastPara="0" vert="horz" wrap="square" lIns="0" tIns="72000" rIns="0" bIns="45720" numCol="1" spcCol="1270" anchor="t" anchorCtr="0">
              <a:noAutofit/>
            </a:bodyPr>
            <a:lstStyle/>
            <a:p>
              <a:pPr marL="0" marR="0" lvl="0" indent="0" algn="ctr" defTabSz="533400" eaLnBrk="1" fontAlgn="base" latinLnBrk="0" hangingPunct="1">
                <a:lnSpc>
                  <a:spcPct val="90000"/>
                </a:lnSpc>
                <a:spcBef>
                  <a:spcPct val="0"/>
                </a:spcBef>
                <a:buClrTx/>
                <a:buSzTx/>
                <a:buFontTx/>
                <a:buNone/>
                <a:tabLst/>
                <a:defRPr/>
              </a:pPr>
              <a:r>
                <a:rPr lang="en-US" sz="11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BOM</a:t>
              </a:r>
            </a:p>
            <a:p>
              <a:pPr marL="0" marR="0" lvl="0" indent="0" algn="ctr" defTabSz="533400" eaLnBrk="1" fontAlgn="base" latinLnBrk="0" hangingPunct="1">
                <a:lnSpc>
                  <a:spcPct val="90000"/>
                </a:lnSpc>
                <a:spcBef>
                  <a:spcPct val="0"/>
                </a:spcBef>
                <a:buClrTx/>
                <a:buSzTx/>
                <a:buFontTx/>
                <a:buNone/>
                <a:tabLst/>
                <a:defRPr/>
              </a:pPr>
              <a:r>
                <a:rPr kumimoji="0" lang="en-US" sz="11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&amp;</a:t>
              </a:r>
            </a:p>
            <a:p>
              <a:pPr marL="0" marR="0" lvl="0" indent="0" algn="ctr" defTabSz="533400" eaLnBrk="1" fontAlgn="base" latinLnBrk="0" hangingPunct="1">
                <a:lnSpc>
                  <a:spcPct val="90000"/>
                </a:lnSpc>
                <a:spcBef>
                  <a:spcPct val="0"/>
                </a:spcBef>
                <a:buClrTx/>
                <a:buSzTx/>
                <a:buFontTx/>
                <a:buNone/>
                <a:tabLst/>
                <a:defRPr/>
              </a:pPr>
              <a:r>
                <a:rPr kumimoji="0" lang="en-US" sz="11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Benchmarking</a:t>
              </a:r>
            </a:p>
          </p:txBody>
        </p:sp>
        <p:sp>
          <p:nvSpPr>
            <p:cNvPr id="22" name="Rectángulo: esquinas diagonales redondeadas 21">
              <a:extLst>
                <a:ext uri="{FF2B5EF4-FFF2-40B4-BE49-F238E27FC236}">
                  <a16:creationId xmlns:a16="http://schemas.microsoft.com/office/drawing/2014/main" id="{A494AB92-F996-4EC6-9CB6-69AFCF157AE6}"/>
                </a:ext>
              </a:extLst>
            </p:cNvPr>
            <p:cNvSpPr/>
            <p:nvPr/>
          </p:nvSpPr>
          <p:spPr>
            <a:xfrm>
              <a:off x="3656592" y="2229628"/>
              <a:ext cx="1368000" cy="648000"/>
            </a:xfrm>
            <a:prstGeom prst="round2DiagRect">
              <a:avLst>
                <a:gd name="adj1" fmla="val 0"/>
                <a:gd name="adj2" fmla="val 0"/>
              </a:avLst>
            </a:prstGeom>
            <a:solidFill>
              <a:srgbClr val="A5C249"/>
            </a:solidFill>
            <a:ln>
              <a:noFill/>
            </a:ln>
            <a:effectLst/>
          </p:spPr>
          <p:txBody>
            <a:bodyPr spcFirstLastPara="0" vert="horz" wrap="square" lIns="0" tIns="72000" rIns="0" bIns="45720" numCol="1" spcCol="1270" anchor="t" anchorCtr="0">
              <a:noAutofit/>
            </a:bodyPr>
            <a:lstStyle/>
            <a:p>
              <a:pPr algn="ctr" defTabSz="533400" fontAlgn="base">
                <a:lnSpc>
                  <a:spcPct val="90000"/>
                </a:lnSpc>
                <a:spcBef>
                  <a:spcPct val="0"/>
                </a:spcBef>
                <a:spcAft>
                  <a:spcPct val="35000"/>
                </a:spcAft>
                <a:defRPr/>
              </a:pPr>
              <a:r>
                <a:rPr lang="en-US" sz="11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Supplier &amp; manufacturing optimization</a:t>
              </a:r>
            </a:p>
            <a:p>
              <a:pPr lvl="0" algn="ctr" defTabSz="533400" fontAlgn="base">
                <a:lnSpc>
                  <a:spcPct val="90000"/>
                </a:lnSpc>
                <a:spcBef>
                  <a:spcPct val="0"/>
                </a:spcBef>
                <a:spcAft>
                  <a:spcPct val="35000"/>
                </a:spcAft>
                <a:defRPr/>
              </a:pPr>
              <a:endParaRPr kumimoji="0" lang="en-US" sz="11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3" name="Rectángulo: esquinas diagonales redondeadas 22">
              <a:extLst>
                <a:ext uri="{FF2B5EF4-FFF2-40B4-BE49-F238E27FC236}">
                  <a16:creationId xmlns:a16="http://schemas.microsoft.com/office/drawing/2014/main" id="{1EB888AD-3A0A-45F8-B59E-976665891AB9}"/>
                </a:ext>
              </a:extLst>
            </p:cNvPr>
            <p:cNvSpPr/>
            <p:nvPr/>
          </p:nvSpPr>
          <p:spPr>
            <a:xfrm>
              <a:off x="5163235" y="2236098"/>
              <a:ext cx="1368000" cy="648000"/>
            </a:xfrm>
            <a:prstGeom prst="round2DiagRect">
              <a:avLst>
                <a:gd name="adj1" fmla="val 0"/>
                <a:gd name="adj2" fmla="val 0"/>
              </a:avLst>
            </a:prstGeom>
            <a:solidFill>
              <a:srgbClr val="A5C249"/>
            </a:solidFill>
            <a:ln>
              <a:noFill/>
            </a:ln>
            <a:effectLst/>
          </p:spPr>
          <p:txBody>
            <a:bodyPr spcFirstLastPara="0" vert="horz" wrap="square" lIns="0" tIns="72000" rIns="0" bIns="45720" numCol="1" spcCol="1270" anchor="t" anchorCtr="0">
              <a:noAutofit/>
            </a:bodyPr>
            <a:lstStyle/>
            <a:p>
              <a:pPr algn="ctr" defTabSz="533400" fontAlgn="base">
                <a:lnSpc>
                  <a:spcPct val="90000"/>
                </a:lnSpc>
                <a:spcBef>
                  <a:spcPct val="0"/>
                </a:spcBef>
                <a:spcAft>
                  <a:spcPct val="35000"/>
                </a:spcAft>
              </a:pPr>
              <a:r>
                <a:rPr lang="en-US" sz="1100" b="1" kern="0" dirty="0">
                  <a:solidFill>
                    <a:prstClr val="white"/>
                  </a:solidFill>
                  <a:latin typeface="Open Sans" panose="020B0606030504020204" pitchFamily="34" charset="0"/>
                </a:rPr>
                <a:t>Performance simulation and impact</a:t>
              </a:r>
            </a:p>
            <a:p>
              <a:pPr marL="0" marR="0" lvl="0" indent="0" algn="ctr" defTabSz="533400" eaLnBrk="1" fontAlgn="base" latinLnBrk="0" hangingPunct="1">
                <a:lnSpc>
                  <a:spcPct val="90000"/>
                </a:lnSpc>
                <a:spcBef>
                  <a:spcPct val="0"/>
                </a:spcBef>
                <a:spcAft>
                  <a:spcPct val="35000"/>
                </a:spcAft>
                <a:buClrTx/>
                <a:buSzTx/>
                <a:buFontTx/>
                <a:buNone/>
                <a:tabLst/>
                <a:defRPr/>
              </a:pPr>
              <a:endParaRPr kumimoji="0" lang="en-US" sz="11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4" name="Rectángulo: esquinas diagonales redondeadas 23">
              <a:extLst>
                <a:ext uri="{FF2B5EF4-FFF2-40B4-BE49-F238E27FC236}">
                  <a16:creationId xmlns:a16="http://schemas.microsoft.com/office/drawing/2014/main" id="{0A6DF551-E6A0-412D-8D97-DD434BC7933C}"/>
                </a:ext>
              </a:extLst>
            </p:cNvPr>
            <p:cNvSpPr/>
            <p:nvPr/>
          </p:nvSpPr>
          <p:spPr>
            <a:xfrm>
              <a:off x="8195760" y="2229881"/>
              <a:ext cx="1368000" cy="648000"/>
            </a:xfrm>
            <a:prstGeom prst="round2DiagRect">
              <a:avLst>
                <a:gd name="adj1" fmla="val 0"/>
                <a:gd name="adj2" fmla="val 0"/>
              </a:avLst>
            </a:prstGeom>
            <a:solidFill>
              <a:srgbClr val="A5C249"/>
            </a:solidFill>
            <a:ln>
              <a:solidFill>
                <a:srgbClr val="A5C249"/>
              </a:solidFill>
            </a:ln>
            <a:effectLst/>
          </p:spPr>
          <p:txBody>
            <a:bodyPr spcFirstLastPara="0" vert="horz" wrap="square" lIns="0" tIns="72000" rIns="0" bIns="45720" numCol="1" spcCol="1270" anchor="t" anchorCtr="0">
              <a:noAutofit/>
            </a:bodyPr>
            <a:lstStyle/>
            <a:p>
              <a:pPr algn="ctr" defTabSz="533400" fontAlgn="base">
                <a:lnSpc>
                  <a:spcPct val="90000"/>
                </a:lnSpc>
                <a:spcBef>
                  <a:spcPct val="0"/>
                </a:spcBef>
                <a:spcAft>
                  <a:spcPct val="35000"/>
                </a:spcAft>
              </a:pPr>
              <a:r>
                <a:rPr lang="en-US" sz="1100" b="1" kern="0">
                  <a:solidFill>
                    <a:prstClr val="white"/>
                  </a:solidFill>
                  <a:latin typeface="Open Sans" panose="020B0606030504020204" pitchFamily="34" charset="0"/>
                </a:rPr>
                <a:t>Global optimization</a:t>
              </a:r>
            </a:p>
          </p:txBody>
        </p:sp>
        <p:sp>
          <p:nvSpPr>
            <p:cNvPr id="25" name="Rectángulo: esquinas diagonales redondeadas 24">
              <a:extLst>
                <a:ext uri="{FF2B5EF4-FFF2-40B4-BE49-F238E27FC236}">
                  <a16:creationId xmlns:a16="http://schemas.microsoft.com/office/drawing/2014/main" id="{3C88CEC6-4788-4ED2-8BFC-CDA041CA0193}"/>
                </a:ext>
              </a:extLst>
            </p:cNvPr>
            <p:cNvSpPr/>
            <p:nvPr/>
          </p:nvSpPr>
          <p:spPr>
            <a:xfrm>
              <a:off x="6679494" y="2239253"/>
              <a:ext cx="1368000" cy="648000"/>
            </a:xfrm>
            <a:prstGeom prst="round2DiagRect">
              <a:avLst>
                <a:gd name="adj1" fmla="val 0"/>
                <a:gd name="adj2" fmla="val 0"/>
              </a:avLst>
            </a:prstGeom>
            <a:solidFill>
              <a:srgbClr val="A5C249"/>
            </a:solidFill>
            <a:ln>
              <a:noFill/>
            </a:ln>
            <a:effectLst/>
          </p:spPr>
          <p:txBody>
            <a:bodyPr spcFirstLastPara="0" vert="horz" wrap="square" lIns="0" tIns="72000" rIns="0" bIns="45720" numCol="1" spcCol="1270" anchor="t" anchorCtr="0">
              <a:noAutofit/>
            </a:bodyPr>
            <a:lstStyle/>
            <a:p>
              <a:pPr algn="ctr" defTabSz="533400" fontAlgn="base">
                <a:lnSpc>
                  <a:spcPct val="90000"/>
                </a:lnSpc>
                <a:spcBef>
                  <a:spcPct val="0"/>
                </a:spcBef>
                <a:spcAft>
                  <a:spcPct val="35000"/>
                </a:spcAft>
              </a:pPr>
              <a:r>
                <a:rPr lang="en-US" sz="11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Equipment cost &amp; performance impact analysis</a:t>
              </a:r>
              <a:endParaRPr lang="en-US" sz="1100" b="1" kern="0" dirty="0">
                <a:solidFill>
                  <a:prstClr val="white"/>
                </a:solidFill>
                <a:latin typeface="Open Sans" panose="020B0606030504020204" pitchFamily="34" charset="0"/>
              </a:endParaRPr>
            </a:p>
          </p:txBody>
        </p:sp>
        <p:pic>
          <p:nvPicPr>
            <p:cNvPr id="26" name="Gráfico 115" descr="Herramientas de minería">
              <a:extLst>
                <a:ext uri="{FF2B5EF4-FFF2-40B4-BE49-F238E27FC236}">
                  <a16:creationId xmlns:a16="http://schemas.microsoft.com/office/drawing/2014/main" id="{2787CE0B-0A67-47FB-9C9B-AF6E56CA691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33914" y="2679503"/>
              <a:ext cx="228722" cy="228722"/>
            </a:xfrm>
            <a:prstGeom prst="rect">
              <a:avLst/>
            </a:prstGeom>
          </p:spPr>
        </p:pic>
        <p:sp>
          <p:nvSpPr>
            <p:cNvPr id="27" name="Elipse 4">
              <a:extLst>
                <a:ext uri="{FF2B5EF4-FFF2-40B4-BE49-F238E27FC236}">
                  <a16:creationId xmlns:a16="http://schemas.microsoft.com/office/drawing/2014/main" id="{BD984456-66AC-4545-9A3D-1DCD7E9840CA}"/>
                </a:ext>
              </a:extLst>
            </p:cNvPr>
            <p:cNvSpPr/>
            <p:nvPr/>
          </p:nvSpPr>
          <p:spPr>
            <a:xfrm>
              <a:off x="3217855" y="2630662"/>
              <a:ext cx="332464" cy="332464"/>
            </a:xfrm>
            <a:prstGeom prst="ellipse">
              <a:avLst/>
            </a:prstGeom>
            <a:solidFill>
              <a:sysClr val="window" lastClr="FFFFFF"/>
            </a:solidFill>
            <a:ln w="25400" cap="flat" cmpd="sng" algn="ctr">
              <a:solidFill>
                <a:srgbClr val="A5C249"/>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white"/>
                </a:solidFill>
                <a:effectLst/>
                <a:uLnTx/>
                <a:uFillTx/>
                <a:latin typeface="Calibri"/>
                <a:ea typeface="+mn-ea"/>
                <a:cs typeface="+mn-cs"/>
              </a:endParaRPr>
            </a:p>
          </p:txBody>
        </p:sp>
        <p:pic>
          <p:nvPicPr>
            <p:cNvPr id="28" name="Gráfico 115" descr="Herramientas de minería">
              <a:extLst>
                <a:ext uri="{FF2B5EF4-FFF2-40B4-BE49-F238E27FC236}">
                  <a16:creationId xmlns:a16="http://schemas.microsoft.com/office/drawing/2014/main" id="{80AD66A4-54BC-4834-AF71-A51C496DE49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79614" y="2679503"/>
              <a:ext cx="228722" cy="228722"/>
            </a:xfrm>
            <a:prstGeom prst="rect">
              <a:avLst/>
            </a:prstGeom>
          </p:spPr>
        </p:pic>
        <p:sp>
          <p:nvSpPr>
            <p:cNvPr id="29" name="Elipse 4">
              <a:extLst>
                <a:ext uri="{FF2B5EF4-FFF2-40B4-BE49-F238E27FC236}">
                  <a16:creationId xmlns:a16="http://schemas.microsoft.com/office/drawing/2014/main" id="{660DF310-FDF3-4906-99E4-63758717E337}"/>
                </a:ext>
              </a:extLst>
            </p:cNvPr>
            <p:cNvSpPr/>
            <p:nvPr/>
          </p:nvSpPr>
          <p:spPr>
            <a:xfrm>
              <a:off x="4773940" y="2630662"/>
              <a:ext cx="332464" cy="332464"/>
            </a:xfrm>
            <a:prstGeom prst="ellipse">
              <a:avLst/>
            </a:prstGeom>
            <a:solidFill>
              <a:sysClr val="window" lastClr="FFFFFF"/>
            </a:solidFill>
            <a:ln w="25400" cap="flat" cmpd="sng" algn="ctr">
              <a:solidFill>
                <a:srgbClr val="A5C249"/>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white"/>
                </a:solidFill>
                <a:effectLst/>
                <a:uLnTx/>
                <a:uFillTx/>
                <a:latin typeface="Calibri"/>
                <a:ea typeface="+mn-ea"/>
                <a:cs typeface="+mn-cs"/>
              </a:endParaRPr>
            </a:p>
          </p:txBody>
        </p:sp>
        <p:pic>
          <p:nvPicPr>
            <p:cNvPr id="30" name="Gráfico 115" descr="Herramientas de minería">
              <a:extLst>
                <a:ext uri="{FF2B5EF4-FFF2-40B4-BE49-F238E27FC236}">
                  <a16:creationId xmlns:a16="http://schemas.microsoft.com/office/drawing/2014/main" id="{94EE70FA-70E7-41EB-AA27-2DE15B66A2F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35699" y="2679503"/>
              <a:ext cx="228722" cy="228722"/>
            </a:xfrm>
            <a:prstGeom prst="rect">
              <a:avLst/>
            </a:prstGeom>
          </p:spPr>
        </p:pic>
        <p:sp>
          <p:nvSpPr>
            <p:cNvPr id="31" name="Elipse 4">
              <a:extLst>
                <a:ext uri="{FF2B5EF4-FFF2-40B4-BE49-F238E27FC236}">
                  <a16:creationId xmlns:a16="http://schemas.microsoft.com/office/drawing/2014/main" id="{CFB0C79C-B150-469F-94C0-A73A209B4E32}"/>
                </a:ext>
              </a:extLst>
            </p:cNvPr>
            <p:cNvSpPr/>
            <p:nvPr/>
          </p:nvSpPr>
          <p:spPr>
            <a:xfrm>
              <a:off x="6265853" y="2630662"/>
              <a:ext cx="332464" cy="332464"/>
            </a:xfrm>
            <a:prstGeom prst="ellipse">
              <a:avLst/>
            </a:prstGeom>
            <a:solidFill>
              <a:sysClr val="window" lastClr="FFFFFF"/>
            </a:solidFill>
            <a:ln w="25400" cap="flat" cmpd="sng" algn="ctr">
              <a:solidFill>
                <a:srgbClr val="A5C249"/>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white"/>
                </a:solidFill>
                <a:effectLst/>
                <a:uLnTx/>
                <a:uFillTx/>
                <a:latin typeface="Calibri"/>
                <a:ea typeface="+mn-ea"/>
                <a:cs typeface="+mn-cs"/>
              </a:endParaRPr>
            </a:p>
          </p:txBody>
        </p:sp>
        <p:pic>
          <p:nvPicPr>
            <p:cNvPr id="32" name="Gráfico 115" descr="Herramientas de minería">
              <a:extLst>
                <a:ext uri="{FF2B5EF4-FFF2-40B4-BE49-F238E27FC236}">
                  <a16:creationId xmlns:a16="http://schemas.microsoft.com/office/drawing/2014/main" id="{3AD8745D-445B-4B33-945F-DA0ACA7A1EA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27612" y="2679503"/>
              <a:ext cx="228722" cy="228722"/>
            </a:xfrm>
            <a:prstGeom prst="rect">
              <a:avLst/>
            </a:prstGeom>
          </p:spPr>
        </p:pic>
        <p:sp>
          <p:nvSpPr>
            <p:cNvPr id="33" name="Elipse 4">
              <a:extLst>
                <a:ext uri="{FF2B5EF4-FFF2-40B4-BE49-F238E27FC236}">
                  <a16:creationId xmlns:a16="http://schemas.microsoft.com/office/drawing/2014/main" id="{677D8E97-C8C6-4B38-9D50-165BE2458418}"/>
                </a:ext>
              </a:extLst>
            </p:cNvPr>
            <p:cNvSpPr/>
            <p:nvPr/>
          </p:nvSpPr>
          <p:spPr>
            <a:xfrm>
              <a:off x="7757769" y="2614620"/>
              <a:ext cx="332464" cy="332464"/>
            </a:xfrm>
            <a:prstGeom prst="ellipse">
              <a:avLst/>
            </a:prstGeom>
            <a:solidFill>
              <a:sysClr val="window" lastClr="FFFFFF"/>
            </a:solidFill>
            <a:ln w="25400" cap="flat" cmpd="sng" algn="ctr">
              <a:solidFill>
                <a:srgbClr val="A5C249"/>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white"/>
                </a:solidFill>
                <a:effectLst/>
                <a:uLnTx/>
                <a:uFillTx/>
                <a:latin typeface="Calibri"/>
                <a:ea typeface="+mn-ea"/>
                <a:cs typeface="+mn-cs"/>
              </a:endParaRPr>
            </a:p>
          </p:txBody>
        </p:sp>
        <p:pic>
          <p:nvPicPr>
            <p:cNvPr id="34" name="Gráfico 115" descr="Herramientas de minería">
              <a:extLst>
                <a:ext uri="{FF2B5EF4-FFF2-40B4-BE49-F238E27FC236}">
                  <a16:creationId xmlns:a16="http://schemas.microsoft.com/office/drawing/2014/main" id="{0C49B843-F320-401F-B3ED-47BE85F4A51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819528" y="2663461"/>
              <a:ext cx="228722" cy="228722"/>
            </a:xfrm>
            <a:prstGeom prst="rect">
              <a:avLst/>
            </a:prstGeom>
          </p:spPr>
        </p:pic>
        <p:sp>
          <p:nvSpPr>
            <p:cNvPr id="35" name="Elipse 158">
              <a:extLst>
                <a:ext uri="{FF2B5EF4-FFF2-40B4-BE49-F238E27FC236}">
                  <a16:creationId xmlns:a16="http://schemas.microsoft.com/office/drawing/2014/main" id="{62DD7858-6FD1-4FC3-AB6F-32DCF7FF7EB2}"/>
                </a:ext>
              </a:extLst>
            </p:cNvPr>
            <p:cNvSpPr/>
            <p:nvPr/>
          </p:nvSpPr>
          <p:spPr>
            <a:xfrm>
              <a:off x="9286486" y="2590552"/>
              <a:ext cx="332464" cy="332464"/>
            </a:xfrm>
            <a:prstGeom prst="ellipse">
              <a:avLst/>
            </a:prstGeom>
            <a:solidFill>
              <a:sysClr val="window" lastClr="FFFFFF"/>
            </a:solidFill>
            <a:ln w="25400" cap="flat" cmpd="sng" algn="ctr">
              <a:solidFill>
                <a:srgbClr val="A5C249"/>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white"/>
                </a:solidFill>
                <a:effectLst/>
                <a:uLnTx/>
                <a:uFillTx/>
                <a:latin typeface="Calibri"/>
                <a:ea typeface="+mn-ea"/>
                <a:cs typeface="+mn-cs"/>
              </a:endParaRPr>
            </a:p>
          </p:txBody>
        </p:sp>
        <p:pic>
          <p:nvPicPr>
            <p:cNvPr id="36" name="Gráfico 110" descr="Herramientas de minería">
              <a:extLst>
                <a:ext uri="{FF2B5EF4-FFF2-40B4-BE49-F238E27FC236}">
                  <a16:creationId xmlns:a16="http://schemas.microsoft.com/office/drawing/2014/main" id="{983AE6C7-97AD-4792-B59D-1EA2AF34622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54391" y="2650648"/>
              <a:ext cx="228722" cy="228722"/>
            </a:xfrm>
            <a:prstGeom prst="rect">
              <a:avLst/>
            </a:prstGeom>
          </p:spPr>
        </p:pic>
        <p:grpSp>
          <p:nvGrpSpPr>
            <p:cNvPr id="37" name="Grupo 36">
              <a:extLst>
                <a:ext uri="{FF2B5EF4-FFF2-40B4-BE49-F238E27FC236}">
                  <a16:creationId xmlns:a16="http://schemas.microsoft.com/office/drawing/2014/main" id="{AB2FCF2B-E7DE-4C30-BA1F-4170237E743F}"/>
                </a:ext>
              </a:extLst>
            </p:cNvPr>
            <p:cNvGrpSpPr/>
            <p:nvPr/>
          </p:nvGrpSpPr>
          <p:grpSpPr>
            <a:xfrm>
              <a:off x="131046" y="2465508"/>
              <a:ext cx="1686508" cy="4194649"/>
              <a:chOff x="131046" y="2537516"/>
              <a:chExt cx="1686508" cy="4194649"/>
            </a:xfrm>
          </p:grpSpPr>
          <p:sp>
            <p:nvSpPr>
              <p:cNvPr id="72" name="Elipse 117">
                <a:extLst>
                  <a:ext uri="{FF2B5EF4-FFF2-40B4-BE49-F238E27FC236}">
                    <a16:creationId xmlns:a16="http://schemas.microsoft.com/office/drawing/2014/main" id="{136A4467-E526-40C9-B97C-1396EE799A0E}"/>
                  </a:ext>
                </a:extLst>
              </p:cNvPr>
              <p:cNvSpPr>
                <a:spLocks noChangeAspect="1"/>
              </p:cNvSpPr>
              <p:nvPr/>
            </p:nvSpPr>
            <p:spPr>
              <a:xfrm>
                <a:off x="655809" y="2843733"/>
                <a:ext cx="650361" cy="65036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73" name="Grupo 6">
                <a:extLst>
                  <a:ext uri="{FF2B5EF4-FFF2-40B4-BE49-F238E27FC236}">
                    <a16:creationId xmlns:a16="http://schemas.microsoft.com/office/drawing/2014/main" id="{578EFF67-8DD4-4DF3-8058-795526C0322B}"/>
                  </a:ext>
                </a:extLst>
              </p:cNvPr>
              <p:cNvGrpSpPr>
                <a:grpSpLocks noChangeAspect="1"/>
              </p:cNvGrpSpPr>
              <p:nvPr/>
            </p:nvGrpSpPr>
            <p:grpSpPr>
              <a:xfrm>
                <a:off x="693698" y="2999604"/>
                <a:ext cx="574582" cy="361246"/>
                <a:chOff x="3013818" y="6128040"/>
                <a:chExt cx="578076" cy="363442"/>
              </a:xfrm>
            </p:grpSpPr>
            <p:pic>
              <p:nvPicPr>
                <p:cNvPr id="98" name="Graphic 210" descr="Database">
                  <a:extLst>
                    <a:ext uri="{FF2B5EF4-FFF2-40B4-BE49-F238E27FC236}">
                      <a16:creationId xmlns:a16="http://schemas.microsoft.com/office/drawing/2014/main" id="{B4DE0882-8EBF-407D-9E2A-16EC1FAA55A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013818" y="6128040"/>
                  <a:ext cx="269119" cy="269119"/>
                </a:xfrm>
                <a:prstGeom prst="rect">
                  <a:avLst/>
                </a:prstGeom>
              </p:spPr>
            </p:pic>
            <p:pic>
              <p:nvPicPr>
                <p:cNvPr id="99" name="Graphic 211" descr="Database">
                  <a:extLst>
                    <a:ext uri="{FF2B5EF4-FFF2-40B4-BE49-F238E27FC236}">
                      <a16:creationId xmlns:a16="http://schemas.microsoft.com/office/drawing/2014/main" id="{12DFE2C7-2B93-4A07-BF6E-DC5DA2AF273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66295" y="6222363"/>
                  <a:ext cx="269119" cy="269119"/>
                </a:xfrm>
                <a:prstGeom prst="rect">
                  <a:avLst/>
                </a:prstGeom>
              </p:spPr>
            </p:pic>
            <p:pic>
              <p:nvPicPr>
                <p:cNvPr id="100" name="Graphic 212" descr="Database">
                  <a:extLst>
                    <a:ext uri="{FF2B5EF4-FFF2-40B4-BE49-F238E27FC236}">
                      <a16:creationId xmlns:a16="http://schemas.microsoft.com/office/drawing/2014/main" id="{BC1C3ED8-38AD-4699-BBE2-D8A0AD8B0B7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22775" y="6131958"/>
                  <a:ext cx="269119" cy="269119"/>
                </a:xfrm>
                <a:prstGeom prst="rect">
                  <a:avLst/>
                </a:prstGeom>
              </p:spPr>
            </p:pic>
          </p:grpSp>
          <p:sp>
            <p:nvSpPr>
              <p:cNvPr id="74" name="CuadroTexto 73">
                <a:extLst>
                  <a:ext uri="{FF2B5EF4-FFF2-40B4-BE49-F238E27FC236}">
                    <a16:creationId xmlns:a16="http://schemas.microsoft.com/office/drawing/2014/main" id="{E5511837-9B6C-4D49-8536-2AE3EFF9C450}"/>
                  </a:ext>
                </a:extLst>
              </p:cNvPr>
              <p:cNvSpPr txBox="1"/>
              <p:nvPr/>
            </p:nvSpPr>
            <p:spPr>
              <a:xfrm>
                <a:off x="302743" y="3419797"/>
                <a:ext cx="1349844" cy="274968"/>
              </a:xfrm>
              <a:prstGeom prst="rect">
                <a:avLst/>
              </a:prstGeom>
              <a:noFill/>
            </p:spPr>
            <p:txBody>
              <a:bodyPr wrap="square" lIns="72000" tIns="72000" rIns="72000" bIns="72000" rtlCol="0">
                <a:noAutofit/>
              </a:bodyPr>
              <a:lstStyle/>
              <a:p>
                <a:pPr algn="ctr">
                  <a:spcBef>
                    <a:spcPts val="400"/>
                  </a:spcBef>
                  <a:spcAft>
                    <a:spcPts val="400"/>
                  </a:spcAft>
                  <a:buClr>
                    <a:schemeClr val="tx1"/>
                  </a:buClr>
                </a:pPr>
                <a:r>
                  <a:rPr lang="en-US" sz="1200"/>
                  <a:t>Suppliers Database</a:t>
                </a:r>
              </a:p>
            </p:txBody>
          </p:sp>
          <p:sp>
            <p:nvSpPr>
              <p:cNvPr id="75" name="Elipse 117">
                <a:extLst>
                  <a:ext uri="{FF2B5EF4-FFF2-40B4-BE49-F238E27FC236}">
                    <a16:creationId xmlns:a16="http://schemas.microsoft.com/office/drawing/2014/main" id="{42AC5C46-4C43-4C5D-8C19-C0289566A6DD}"/>
                  </a:ext>
                </a:extLst>
              </p:cNvPr>
              <p:cNvSpPr>
                <a:spLocks noChangeAspect="1"/>
              </p:cNvSpPr>
              <p:nvPr/>
            </p:nvSpPr>
            <p:spPr>
              <a:xfrm>
                <a:off x="655809" y="3779837"/>
                <a:ext cx="650361" cy="65036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76" name="Grupo 6">
                <a:extLst>
                  <a:ext uri="{FF2B5EF4-FFF2-40B4-BE49-F238E27FC236}">
                    <a16:creationId xmlns:a16="http://schemas.microsoft.com/office/drawing/2014/main" id="{7ABFF2AE-EBAA-4190-90DB-002A06267636}"/>
                  </a:ext>
                </a:extLst>
              </p:cNvPr>
              <p:cNvGrpSpPr>
                <a:grpSpLocks noChangeAspect="1"/>
              </p:cNvGrpSpPr>
              <p:nvPr/>
            </p:nvGrpSpPr>
            <p:grpSpPr>
              <a:xfrm>
                <a:off x="693698" y="3935709"/>
                <a:ext cx="574582" cy="361250"/>
                <a:chOff x="3013818" y="6128040"/>
                <a:chExt cx="578076" cy="363446"/>
              </a:xfrm>
            </p:grpSpPr>
            <p:pic>
              <p:nvPicPr>
                <p:cNvPr id="95" name="Graphic 210" descr="Database">
                  <a:extLst>
                    <a:ext uri="{FF2B5EF4-FFF2-40B4-BE49-F238E27FC236}">
                      <a16:creationId xmlns:a16="http://schemas.microsoft.com/office/drawing/2014/main" id="{0B386436-3BBA-4DA6-9197-41DBB4722F5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013818" y="6128040"/>
                  <a:ext cx="269119" cy="269119"/>
                </a:xfrm>
                <a:prstGeom prst="rect">
                  <a:avLst/>
                </a:prstGeom>
              </p:spPr>
            </p:pic>
            <p:pic>
              <p:nvPicPr>
                <p:cNvPr id="96" name="Graphic 211" descr="Database">
                  <a:extLst>
                    <a:ext uri="{FF2B5EF4-FFF2-40B4-BE49-F238E27FC236}">
                      <a16:creationId xmlns:a16="http://schemas.microsoft.com/office/drawing/2014/main" id="{0467A072-21D1-4D82-A7CB-35889ED895A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66295" y="6222367"/>
                  <a:ext cx="269119" cy="269119"/>
                </a:xfrm>
                <a:prstGeom prst="rect">
                  <a:avLst/>
                </a:prstGeom>
              </p:spPr>
            </p:pic>
            <p:pic>
              <p:nvPicPr>
                <p:cNvPr id="97" name="Graphic 212" descr="Database">
                  <a:extLst>
                    <a:ext uri="{FF2B5EF4-FFF2-40B4-BE49-F238E27FC236}">
                      <a16:creationId xmlns:a16="http://schemas.microsoft.com/office/drawing/2014/main" id="{9C5FD0A5-B599-496B-86CA-6DA60CBE01A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22775" y="6131958"/>
                  <a:ext cx="269119" cy="269119"/>
                </a:xfrm>
                <a:prstGeom prst="rect">
                  <a:avLst/>
                </a:prstGeom>
              </p:spPr>
            </p:pic>
          </p:grpSp>
          <p:sp>
            <p:nvSpPr>
              <p:cNvPr id="77" name="CuadroTexto 76">
                <a:extLst>
                  <a:ext uri="{FF2B5EF4-FFF2-40B4-BE49-F238E27FC236}">
                    <a16:creationId xmlns:a16="http://schemas.microsoft.com/office/drawing/2014/main" id="{49A2861F-6D38-4CFB-A96D-461DB39149E3}"/>
                  </a:ext>
                </a:extLst>
              </p:cNvPr>
              <p:cNvSpPr txBox="1"/>
              <p:nvPr/>
            </p:nvSpPr>
            <p:spPr>
              <a:xfrm>
                <a:off x="131046" y="4355901"/>
                <a:ext cx="1686508" cy="274968"/>
              </a:xfrm>
              <a:prstGeom prst="rect">
                <a:avLst/>
              </a:prstGeom>
              <a:noFill/>
            </p:spPr>
            <p:txBody>
              <a:bodyPr wrap="square" lIns="72000" tIns="72000" rIns="72000" bIns="72000" rtlCol="0">
                <a:noAutofit/>
              </a:bodyPr>
              <a:lstStyle/>
              <a:p>
                <a:pPr algn="ctr">
                  <a:buClr>
                    <a:schemeClr val="tx1"/>
                  </a:buClr>
                </a:pPr>
                <a:r>
                  <a:rPr lang="en-US" sz="1200"/>
                  <a:t>Manufacturing </a:t>
                </a:r>
              </a:p>
              <a:p>
                <a:pPr algn="ctr">
                  <a:buClr>
                    <a:schemeClr val="tx1"/>
                  </a:buClr>
                </a:pPr>
                <a:r>
                  <a:rPr lang="en-US" sz="1200"/>
                  <a:t>Database</a:t>
                </a:r>
              </a:p>
            </p:txBody>
          </p:sp>
          <p:sp>
            <p:nvSpPr>
              <p:cNvPr id="78" name="Elipse 117">
                <a:extLst>
                  <a:ext uri="{FF2B5EF4-FFF2-40B4-BE49-F238E27FC236}">
                    <a16:creationId xmlns:a16="http://schemas.microsoft.com/office/drawing/2014/main" id="{30464B6E-F673-415E-B730-D411FD236521}"/>
                  </a:ext>
                </a:extLst>
              </p:cNvPr>
              <p:cNvSpPr>
                <a:spLocks noChangeAspect="1"/>
              </p:cNvSpPr>
              <p:nvPr/>
            </p:nvSpPr>
            <p:spPr>
              <a:xfrm>
                <a:off x="655809" y="4859957"/>
                <a:ext cx="650361" cy="65036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79" name="Grupo 6">
                <a:extLst>
                  <a:ext uri="{FF2B5EF4-FFF2-40B4-BE49-F238E27FC236}">
                    <a16:creationId xmlns:a16="http://schemas.microsoft.com/office/drawing/2014/main" id="{26091A5C-E16A-4AF4-90F9-0718752CBBF9}"/>
                  </a:ext>
                </a:extLst>
              </p:cNvPr>
              <p:cNvGrpSpPr>
                <a:grpSpLocks noChangeAspect="1"/>
              </p:cNvGrpSpPr>
              <p:nvPr/>
            </p:nvGrpSpPr>
            <p:grpSpPr>
              <a:xfrm>
                <a:off x="693698" y="5015829"/>
                <a:ext cx="574582" cy="361250"/>
                <a:chOff x="3013818" y="6128040"/>
                <a:chExt cx="578076" cy="363446"/>
              </a:xfrm>
            </p:grpSpPr>
            <p:pic>
              <p:nvPicPr>
                <p:cNvPr id="92" name="Graphic 210" descr="Database">
                  <a:extLst>
                    <a:ext uri="{FF2B5EF4-FFF2-40B4-BE49-F238E27FC236}">
                      <a16:creationId xmlns:a16="http://schemas.microsoft.com/office/drawing/2014/main" id="{9CDFB42C-0273-4F2D-900B-976D248F324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013818" y="6128040"/>
                  <a:ext cx="269119" cy="269119"/>
                </a:xfrm>
                <a:prstGeom prst="rect">
                  <a:avLst/>
                </a:prstGeom>
              </p:spPr>
            </p:pic>
            <p:pic>
              <p:nvPicPr>
                <p:cNvPr id="93" name="Graphic 211" descr="Database">
                  <a:extLst>
                    <a:ext uri="{FF2B5EF4-FFF2-40B4-BE49-F238E27FC236}">
                      <a16:creationId xmlns:a16="http://schemas.microsoft.com/office/drawing/2014/main" id="{8D80F71B-E05E-40FC-BB17-45AE25BBB44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66295" y="6222367"/>
                  <a:ext cx="269119" cy="269119"/>
                </a:xfrm>
                <a:prstGeom prst="rect">
                  <a:avLst/>
                </a:prstGeom>
              </p:spPr>
            </p:pic>
            <p:pic>
              <p:nvPicPr>
                <p:cNvPr id="94" name="Graphic 212" descr="Database">
                  <a:extLst>
                    <a:ext uri="{FF2B5EF4-FFF2-40B4-BE49-F238E27FC236}">
                      <a16:creationId xmlns:a16="http://schemas.microsoft.com/office/drawing/2014/main" id="{72EA7B22-3BDC-4FDB-BDA5-21E20A62DAD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22775" y="6131958"/>
                  <a:ext cx="269119" cy="269119"/>
                </a:xfrm>
                <a:prstGeom prst="rect">
                  <a:avLst/>
                </a:prstGeom>
              </p:spPr>
            </p:pic>
          </p:grpSp>
          <p:sp>
            <p:nvSpPr>
              <p:cNvPr id="80" name="CuadroTexto 79">
                <a:extLst>
                  <a:ext uri="{FF2B5EF4-FFF2-40B4-BE49-F238E27FC236}">
                    <a16:creationId xmlns:a16="http://schemas.microsoft.com/office/drawing/2014/main" id="{4075790E-B0CB-4CA9-9D18-4706E6C66E08}"/>
                  </a:ext>
                </a:extLst>
              </p:cNvPr>
              <p:cNvSpPr txBox="1"/>
              <p:nvPr/>
            </p:nvSpPr>
            <p:spPr>
              <a:xfrm>
                <a:off x="312433" y="5436021"/>
                <a:ext cx="1323734" cy="274968"/>
              </a:xfrm>
              <a:prstGeom prst="rect">
                <a:avLst/>
              </a:prstGeom>
              <a:noFill/>
            </p:spPr>
            <p:txBody>
              <a:bodyPr wrap="square" lIns="72000" tIns="72000" rIns="72000" bIns="72000" rtlCol="0">
                <a:noAutofit/>
              </a:bodyPr>
              <a:lstStyle/>
              <a:p>
                <a:pPr algn="ctr">
                  <a:spcBef>
                    <a:spcPts val="400"/>
                  </a:spcBef>
                  <a:spcAft>
                    <a:spcPts val="400"/>
                  </a:spcAft>
                  <a:buClr>
                    <a:schemeClr val="tx1"/>
                  </a:buClr>
                </a:pPr>
                <a:r>
                  <a:rPr lang="en-US" sz="1200"/>
                  <a:t>Material Database</a:t>
                </a:r>
              </a:p>
            </p:txBody>
          </p:sp>
          <p:sp>
            <p:nvSpPr>
              <p:cNvPr id="81" name="Elipse 117">
                <a:extLst>
                  <a:ext uri="{FF2B5EF4-FFF2-40B4-BE49-F238E27FC236}">
                    <a16:creationId xmlns:a16="http://schemas.microsoft.com/office/drawing/2014/main" id="{2A869CAC-D7E8-40E0-8D4D-ADC8EBA6DE62}"/>
                  </a:ext>
                </a:extLst>
              </p:cNvPr>
              <p:cNvSpPr>
                <a:spLocks noChangeAspect="1"/>
              </p:cNvSpPr>
              <p:nvPr/>
            </p:nvSpPr>
            <p:spPr>
              <a:xfrm>
                <a:off x="655809" y="5751946"/>
                <a:ext cx="650361" cy="65036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82" name="Grupo 6">
                <a:extLst>
                  <a:ext uri="{FF2B5EF4-FFF2-40B4-BE49-F238E27FC236}">
                    <a16:creationId xmlns:a16="http://schemas.microsoft.com/office/drawing/2014/main" id="{720422BD-5C9D-47F5-B11D-6330614129BC}"/>
                  </a:ext>
                </a:extLst>
              </p:cNvPr>
              <p:cNvGrpSpPr>
                <a:grpSpLocks noChangeAspect="1"/>
              </p:cNvGrpSpPr>
              <p:nvPr/>
            </p:nvGrpSpPr>
            <p:grpSpPr>
              <a:xfrm>
                <a:off x="693698" y="5907818"/>
                <a:ext cx="574582" cy="361250"/>
                <a:chOff x="3013818" y="6128040"/>
                <a:chExt cx="578076" cy="363446"/>
              </a:xfrm>
            </p:grpSpPr>
            <p:pic>
              <p:nvPicPr>
                <p:cNvPr id="89" name="Graphic 210" descr="Database">
                  <a:extLst>
                    <a:ext uri="{FF2B5EF4-FFF2-40B4-BE49-F238E27FC236}">
                      <a16:creationId xmlns:a16="http://schemas.microsoft.com/office/drawing/2014/main" id="{BCDCCB5D-474E-48D0-95CC-08B07D4ABA5F}"/>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013818" y="6128040"/>
                  <a:ext cx="269119" cy="269119"/>
                </a:xfrm>
                <a:prstGeom prst="rect">
                  <a:avLst/>
                </a:prstGeom>
              </p:spPr>
            </p:pic>
            <p:pic>
              <p:nvPicPr>
                <p:cNvPr id="90" name="Graphic 211" descr="Database">
                  <a:extLst>
                    <a:ext uri="{FF2B5EF4-FFF2-40B4-BE49-F238E27FC236}">
                      <a16:creationId xmlns:a16="http://schemas.microsoft.com/office/drawing/2014/main" id="{A236D0F4-D47D-4998-AC67-70EE1B49D8AF}"/>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66295" y="6222367"/>
                  <a:ext cx="269119" cy="269119"/>
                </a:xfrm>
                <a:prstGeom prst="rect">
                  <a:avLst/>
                </a:prstGeom>
              </p:spPr>
            </p:pic>
            <p:pic>
              <p:nvPicPr>
                <p:cNvPr id="91" name="Graphic 212" descr="Database">
                  <a:extLst>
                    <a:ext uri="{FF2B5EF4-FFF2-40B4-BE49-F238E27FC236}">
                      <a16:creationId xmlns:a16="http://schemas.microsoft.com/office/drawing/2014/main" id="{8A36D615-656E-46AA-BBCB-5A475BD471A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22775" y="6131958"/>
                  <a:ext cx="269119" cy="269119"/>
                </a:xfrm>
                <a:prstGeom prst="rect">
                  <a:avLst/>
                </a:prstGeom>
              </p:spPr>
            </p:pic>
          </p:grpSp>
          <p:sp>
            <p:nvSpPr>
              <p:cNvPr id="83" name="CuadroTexto 82">
                <a:extLst>
                  <a:ext uri="{FF2B5EF4-FFF2-40B4-BE49-F238E27FC236}">
                    <a16:creationId xmlns:a16="http://schemas.microsoft.com/office/drawing/2014/main" id="{E669900D-7A07-4220-AD64-D419862245DE}"/>
                  </a:ext>
                </a:extLst>
              </p:cNvPr>
              <p:cNvSpPr txBox="1"/>
              <p:nvPr/>
            </p:nvSpPr>
            <p:spPr>
              <a:xfrm>
                <a:off x="397414" y="6300117"/>
                <a:ext cx="1153772" cy="274968"/>
              </a:xfrm>
              <a:prstGeom prst="rect">
                <a:avLst/>
              </a:prstGeom>
              <a:noFill/>
            </p:spPr>
            <p:txBody>
              <a:bodyPr wrap="square" lIns="72000" tIns="72000" rIns="72000" bIns="72000" rtlCol="0">
                <a:noAutofit/>
              </a:bodyPr>
              <a:lstStyle/>
              <a:p>
                <a:pPr algn="ctr">
                  <a:spcBef>
                    <a:spcPts val="400"/>
                  </a:spcBef>
                  <a:spcAft>
                    <a:spcPts val="400"/>
                  </a:spcAft>
                  <a:buClr>
                    <a:schemeClr val="tx1"/>
                  </a:buClr>
                </a:pPr>
                <a:r>
                  <a:rPr lang="en-US" sz="1200"/>
                  <a:t>Stock Database</a:t>
                </a:r>
              </a:p>
            </p:txBody>
          </p:sp>
          <p:sp>
            <p:nvSpPr>
              <p:cNvPr id="84" name="Rectángulo 83">
                <a:extLst>
                  <a:ext uri="{FF2B5EF4-FFF2-40B4-BE49-F238E27FC236}">
                    <a16:creationId xmlns:a16="http://schemas.microsoft.com/office/drawing/2014/main" id="{84DC3B55-7BC2-4ADD-8432-EE7A16C2C65B}"/>
                  </a:ext>
                </a:extLst>
              </p:cNvPr>
              <p:cNvSpPr/>
              <p:nvPr/>
            </p:nvSpPr>
            <p:spPr>
              <a:xfrm>
                <a:off x="329136" y="2537516"/>
                <a:ext cx="1238400" cy="4194649"/>
              </a:xfrm>
              <a:prstGeom prst="rect">
                <a:avLst/>
              </a:prstGeom>
              <a:no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00"/>
                  </a:spcBef>
                  <a:spcAft>
                    <a:spcPts val="400"/>
                  </a:spcAft>
                </a:pPr>
                <a:endParaRPr lang="es-ES" sz="2000" err="1"/>
              </a:p>
            </p:txBody>
          </p:sp>
          <p:sp>
            <p:nvSpPr>
              <p:cNvPr id="85" name="Flecha: a la izquierda y derecha 145">
                <a:extLst>
                  <a:ext uri="{FF2B5EF4-FFF2-40B4-BE49-F238E27FC236}">
                    <a16:creationId xmlns:a16="http://schemas.microsoft.com/office/drawing/2014/main" id="{5300A777-0997-47D6-B097-9C14A09CA799}"/>
                  </a:ext>
                </a:extLst>
              </p:cNvPr>
              <p:cNvSpPr/>
              <p:nvPr/>
            </p:nvSpPr>
            <p:spPr>
              <a:xfrm>
                <a:off x="1375889" y="3062984"/>
                <a:ext cx="375614" cy="219740"/>
              </a:xfrm>
              <a:prstGeom prst="leftRightArrow">
                <a:avLst/>
              </a:prstGeom>
              <a:noFill/>
              <a:ln w="9525">
                <a:solidFill>
                  <a:schemeClr val="bg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6" name="Flecha: a la izquierda y derecha 145">
                <a:extLst>
                  <a:ext uri="{FF2B5EF4-FFF2-40B4-BE49-F238E27FC236}">
                    <a16:creationId xmlns:a16="http://schemas.microsoft.com/office/drawing/2014/main" id="{CB89498D-FB7E-494F-B415-B7F8F0E941C4}"/>
                  </a:ext>
                </a:extLst>
              </p:cNvPr>
              <p:cNvSpPr/>
              <p:nvPr/>
            </p:nvSpPr>
            <p:spPr>
              <a:xfrm>
                <a:off x="1375889" y="4000636"/>
                <a:ext cx="375614" cy="219740"/>
              </a:xfrm>
              <a:prstGeom prst="leftRightArrow">
                <a:avLst/>
              </a:prstGeom>
              <a:noFill/>
              <a:ln w="9525">
                <a:solidFill>
                  <a:schemeClr val="bg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7" name="Flecha: a la izquierda y derecha 145">
                <a:extLst>
                  <a:ext uri="{FF2B5EF4-FFF2-40B4-BE49-F238E27FC236}">
                    <a16:creationId xmlns:a16="http://schemas.microsoft.com/office/drawing/2014/main" id="{446F14C4-946E-469F-ABA7-2CD585EDD242}"/>
                  </a:ext>
                </a:extLst>
              </p:cNvPr>
              <p:cNvSpPr/>
              <p:nvPr/>
            </p:nvSpPr>
            <p:spPr>
              <a:xfrm>
                <a:off x="1375889" y="5080756"/>
                <a:ext cx="375614" cy="219740"/>
              </a:xfrm>
              <a:prstGeom prst="leftRightArrow">
                <a:avLst/>
              </a:prstGeom>
              <a:noFill/>
              <a:ln w="9525">
                <a:solidFill>
                  <a:schemeClr val="bg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8" name="Flecha: a la izquierda y derecha 145">
                <a:extLst>
                  <a:ext uri="{FF2B5EF4-FFF2-40B4-BE49-F238E27FC236}">
                    <a16:creationId xmlns:a16="http://schemas.microsoft.com/office/drawing/2014/main" id="{F1583C3A-91D6-4BCD-9F7E-347DAB913873}"/>
                  </a:ext>
                </a:extLst>
              </p:cNvPr>
              <p:cNvSpPr/>
              <p:nvPr/>
            </p:nvSpPr>
            <p:spPr>
              <a:xfrm>
                <a:off x="1375889" y="5972745"/>
                <a:ext cx="375614" cy="219740"/>
              </a:xfrm>
              <a:prstGeom prst="leftRightArrow">
                <a:avLst/>
              </a:prstGeom>
              <a:noFill/>
              <a:ln w="9525">
                <a:solidFill>
                  <a:schemeClr val="bg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grpSp>
        <p:sp>
          <p:nvSpPr>
            <p:cNvPr id="38" name="Elipse 117">
              <a:extLst>
                <a:ext uri="{FF2B5EF4-FFF2-40B4-BE49-F238E27FC236}">
                  <a16:creationId xmlns:a16="http://schemas.microsoft.com/office/drawing/2014/main" id="{3B41F974-1C24-4599-9264-7443F099A930}"/>
                </a:ext>
              </a:extLst>
            </p:cNvPr>
            <p:cNvSpPr>
              <a:spLocks noChangeAspect="1"/>
            </p:cNvSpPr>
            <p:nvPr/>
          </p:nvSpPr>
          <p:spPr>
            <a:xfrm>
              <a:off x="3774757" y="6252198"/>
              <a:ext cx="563016" cy="56301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CuadroTexto 38">
              <a:extLst>
                <a:ext uri="{FF2B5EF4-FFF2-40B4-BE49-F238E27FC236}">
                  <a16:creationId xmlns:a16="http://schemas.microsoft.com/office/drawing/2014/main" id="{855C7687-DD28-4F47-934D-29865B913708}"/>
                </a:ext>
              </a:extLst>
            </p:cNvPr>
            <p:cNvSpPr txBox="1"/>
            <p:nvPr/>
          </p:nvSpPr>
          <p:spPr>
            <a:xfrm>
              <a:off x="3479792" y="6711691"/>
              <a:ext cx="1153772" cy="274968"/>
            </a:xfrm>
            <a:prstGeom prst="rect">
              <a:avLst/>
            </a:prstGeom>
            <a:noFill/>
          </p:spPr>
          <p:txBody>
            <a:bodyPr wrap="square" lIns="72000" tIns="72000" rIns="72000" bIns="72000" rtlCol="0">
              <a:noAutofit/>
            </a:bodyPr>
            <a:lstStyle/>
            <a:p>
              <a:pPr algn="ctr">
                <a:spcBef>
                  <a:spcPts val="400"/>
                </a:spcBef>
                <a:spcAft>
                  <a:spcPts val="400"/>
                </a:spcAft>
                <a:buClr>
                  <a:schemeClr val="tx1"/>
                </a:buClr>
              </a:pPr>
              <a:r>
                <a:rPr lang="es-ES" sz="1200"/>
                <a:t>CAD</a:t>
              </a:r>
            </a:p>
          </p:txBody>
        </p:sp>
        <p:pic>
          <p:nvPicPr>
            <p:cNvPr id="40" name="Gráfico 39">
              <a:extLst>
                <a:ext uri="{FF2B5EF4-FFF2-40B4-BE49-F238E27FC236}">
                  <a16:creationId xmlns:a16="http://schemas.microsoft.com/office/drawing/2014/main" id="{EB4FB4D4-736A-476A-8F29-653920FF679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817257" y="6269142"/>
              <a:ext cx="478015" cy="478015"/>
            </a:xfrm>
            <a:prstGeom prst="rect">
              <a:avLst/>
            </a:prstGeom>
          </p:spPr>
        </p:pic>
        <p:sp>
          <p:nvSpPr>
            <p:cNvPr id="41" name="TextBox 2">
              <a:extLst>
                <a:ext uri="{FF2B5EF4-FFF2-40B4-BE49-F238E27FC236}">
                  <a16:creationId xmlns:a16="http://schemas.microsoft.com/office/drawing/2014/main" id="{D53BCE9A-F9B6-4E4F-AB20-E6D0F7BB302C}"/>
                </a:ext>
              </a:extLst>
            </p:cNvPr>
            <p:cNvSpPr txBox="1"/>
            <p:nvPr/>
          </p:nvSpPr>
          <p:spPr>
            <a:xfrm>
              <a:off x="423743" y="2437576"/>
              <a:ext cx="2382692" cy="307777"/>
            </a:xfrm>
            <a:prstGeom prst="rect">
              <a:avLst/>
            </a:prstGeom>
            <a:noFill/>
          </p:spPr>
          <p:txBody>
            <a:bodyPr wrap="square" rtlCol="0">
              <a:spAutoFi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Databases</a:t>
              </a:r>
              <a:endParaRPr lang="en-GB" sz="1400" dirty="0"/>
            </a:p>
          </p:txBody>
        </p:sp>
        <p:sp>
          <p:nvSpPr>
            <p:cNvPr id="42" name="Elipse 117">
              <a:extLst>
                <a:ext uri="{FF2B5EF4-FFF2-40B4-BE49-F238E27FC236}">
                  <a16:creationId xmlns:a16="http://schemas.microsoft.com/office/drawing/2014/main" id="{8E650121-88F8-48B3-809A-83F8A1BA58FD}"/>
                </a:ext>
              </a:extLst>
            </p:cNvPr>
            <p:cNvSpPr>
              <a:spLocks noChangeAspect="1"/>
            </p:cNvSpPr>
            <p:nvPr/>
          </p:nvSpPr>
          <p:spPr>
            <a:xfrm>
              <a:off x="5143902" y="6269068"/>
              <a:ext cx="563016" cy="56301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CuadroTexto 42">
              <a:extLst>
                <a:ext uri="{FF2B5EF4-FFF2-40B4-BE49-F238E27FC236}">
                  <a16:creationId xmlns:a16="http://schemas.microsoft.com/office/drawing/2014/main" id="{DD9F0B4D-AC18-4A05-8095-666F261EDD5A}"/>
                </a:ext>
              </a:extLst>
            </p:cNvPr>
            <p:cNvSpPr txBox="1"/>
            <p:nvPr/>
          </p:nvSpPr>
          <p:spPr>
            <a:xfrm>
              <a:off x="4848937" y="6728561"/>
              <a:ext cx="1153772" cy="274968"/>
            </a:xfrm>
            <a:prstGeom prst="rect">
              <a:avLst/>
            </a:prstGeom>
            <a:noFill/>
          </p:spPr>
          <p:txBody>
            <a:bodyPr wrap="square" lIns="72000" tIns="72000" rIns="72000" bIns="72000" rtlCol="0">
              <a:noAutofit/>
            </a:bodyPr>
            <a:lstStyle/>
            <a:p>
              <a:pPr algn="ctr">
                <a:spcBef>
                  <a:spcPts val="400"/>
                </a:spcBef>
                <a:spcAft>
                  <a:spcPts val="400"/>
                </a:spcAft>
                <a:buClr>
                  <a:schemeClr val="tx1"/>
                </a:buClr>
              </a:pPr>
              <a:r>
                <a:rPr lang="es-ES" sz="1200" err="1"/>
                <a:t>Risk</a:t>
              </a:r>
              <a:r>
                <a:rPr lang="es-ES" sz="1200"/>
                <a:t> </a:t>
              </a:r>
              <a:r>
                <a:rPr lang="es-ES" sz="1200" err="1"/>
                <a:t>analysis</a:t>
              </a:r>
              <a:endParaRPr lang="es-ES" sz="1200"/>
            </a:p>
            <a:p>
              <a:pPr algn="ctr">
                <a:spcBef>
                  <a:spcPts val="400"/>
                </a:spcBef>
                <a:spcAft>
                  <a:spcPts val="400"/>
                </a:spcAft>
                <a:buClr>
                  <a:schemeClr val="tx1"/>
                </a:buClr>
              </a:pPr>
              <a:endParaRPr lang="es-ES" sz="1200"/>
            </a:p>
          </p:txBody>
        </p:sp>
        <p:pic>
          <p:nvPicPr>
            <p:cNvPr id="44" name="Gráfico 43">
              <a:extLst>
                <a:ext uri="{FF2B5EF4-FFF2-40B4-BE49-F238E27FC236}">
                  <a16:creationId xmlns:a16="http://schemas.microsoft.com/office/drawing/2014/main" id="{82F2C1B6-DEFB-4294-A1AB-195E00BBB4A9}"/>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218224" y="6328526"/>
              <a:ext cx="442938" cy="442938"/>
            </a:xfrm>
            <a:prstGeom prst="rect">
              <a:avLst/>
            </a:prstGeom>
          </p:spPr>
        </p:pic>
        <p:sp>
          <p:nvSpPr>
            <p:cNvPr id="45" name="Rectángulo 44">
              <a:extLst>
                <a:ext uri="{FF2B5EF4-FFF2-40B4-BE49-F238E27FC236}">
                  <a16:creationId xmlns:a16="http://schemas.microsoft.com/office/drawing/2014/main" id="{E5587E01-BEA5-430F-AEEA-E514FC9FB648}"/>
                </a:ext>
              </a:extLst>
            </p:cNvPr>
            <p:cNvSpPr/>
            <p:nvPr/>
          </p:nvSpPr>
          <p:spPr>
            <a:xfrm>
              <a:off x="1807937" y="6247856"/>
              <a:ext cx="4554812" cy="692032"/>
            </a:xfrm>
            <a:prstGeom prst="rect">
              <a:avLst/>
            </a:prstGeom>
            <a:no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00"/>
                </a:spcBef>
                <a:spcAft>
                  <a:spcPts val="400"/>
                </a:spcAft>
              </a:pPr>
              <a:endParaRPr lang="es-ES" sz="2000" err="1"/>
            </a:p>
          </p:txBody>
        </p:sp>
        <p:sp>
          <p:nvSpPr>
            <p:cNvPr id="46" name="TextBox 2">
              <a:extLst>
                <a:ext uri="{FF2B5EF4-FFF2-40B4-BE49-F238E27FC236}">
                  <a16:creationId xmlns:a16="http://schemas.microsoft.com/office/drawing/2014/main" id="{777854ED-F859-4FB2-B2E5-D7C954C4958E}"/>
                </a:ext>
              </a:extLst>
            </p:cNvPr>
            <p:cNvSpPr txBox="1"/>
            <p:nvPr/>
          </p:nvSpPr>
          <p:spPr>
            <a:xfrm>
              <a:off x="2077874" y="6359963"/>
              <a:ext cx="2382692" cy="523220"/>
            </a:xfrm>
            <a:prstGeom prst="rect">
              <a:avLst/>
            </a:prstGeom>
            <a:noFill/>
          </p:spPr>
          <p:txBody>
            <a:bodyPr wrap="square" rtlCol="0">
              <a:spAutoFi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Connection with</a:t>
              </a:r>
            </a:p>
            <a:p>
              <a:r>
                <a:rPr lang="en-US" sz="1400" b="1" dirty="0">
                  <a:latin typeface="Open Sans" panose="020B0606030504020204" pitchFamily="34" charset="0"/>
                  <a:ea typeface="Open Sans" panose="020B0606030504020204" pitchFamily="34" charset="0"/>
                  <a:cs typeface="Open Sans" panose="020B0606030504020204" pitchFamily="34" charset="0"/>
                </a:rPr>
                <a:t>other software</a:t>
              </a:r>
              <a:endParaRPr lang="en-GB" sz="1400" dirty="0"/>
            </a:p>
          </p:txBody>
        </p:sp>
        <p:sp>
          <p:nvSpPr>
            <p:cNvPr id="47" name="Rectángulo 46">
              <a:extLst>
                <a:ext uri="{FF2B5EF4-FFF2-40B4-BE49-F238E27FC236}">
                  <a16:creationId xmlns:a16="http://schemas.microsoft.com/office/drawing/2014/main" id="{74A5C74E-6C28-4154-8496-2B057BA0D6AA}"/>
                </a:ext>
              </a:extLst>
            </p:cNvPr>
            <p:cNvSpPr/>
            <p:nvPr/>
          </p:nvSpPr>
          <p:spPr>
            <a:xfrm>
              <a:off x="1944776" y="4067869"/>
              <a:ext cx="7618984" cy="1129694"/>
            </a:xfrm>
            <a:prstGeom prst="rect">
              <a:avLst/>
            </a:prstGeom>
            <a:solidFill>
              <a:sysClr val="window" lastClr="FFFFFF">
                <a:lumMod val="95000"/>
              </a:sysClr>
            </a:solidFill>
            <a:ln w="12700" cap="flat" cmpd="sng" algn="ctr">
              <a:solidFill>
                <a:sysClr val="window" lastClr="FFFFFF">
                  <a:lumMod val="85000"/>
                </a:sysClr>
              </a:solidFill>
              <a:prstDash val="solid"/>
            </a:ln>
            <a:effectLst/>
          </p:spPr>
          <p:txBody>
            <a:bodyPr rot="0" spcFirstLastPara="0" vertOverflow="overflow" horzOverflow="overflow" vert="horz" wrap="square" lIns="36000" tIns="45720" rIns="91440" bIns="45720"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Optimization</a:t>
              </a:r>
            </a:p>
          </p:txBody>
        </p:sp>
        <p:sp>
          <p:nvSpPr>
            <p:cNvPr id="48" name="Rectángulo: esquinas diagonales redondeadas 47">
              <a:extLst>
                <a:ext uri="{FF2B5EF4-FFF2-40B4-BE49-F238E27FC236}">
                  <a16:creationId xmlns:a16="http://schemas.microsoft.com/office/drawing/2014/main" id="{B514FD9F-181E-47FB-83EB-2B786A302EE6}"/>
                </a:ext>
              </a:extLst>
            </p:cNvPr>
            <p:cNvSpPr/>
            <p:nvPr/>
          </p:nvSpPr>
          <p:spPr>
            <a:xfrm>
              <a:off x="1989326" y="4341265"/>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Supply chain model</a:t>
              </a:r>
              <a:endParaRPr kumimoji="0" lang="en-US" sz="11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9" name="Rectángulo: esquinas diagonales redondeadas 48">
              <a:extLst>
                <a:ext uri="{FF2B5EF4-FFF2-40B4-BE49-F238E27FC236}">
                  <a16:creationId xmlns:a16="http://schemas.microsoft.com/office/drawing/2014/main" id="{784CA3E0-F993-45B3-BDA6-23816EC9FEAE}"/>
                </a:ext>
              </a:extLst>
            </p:cNvPr>
            <p:cNvSpPr/>
            <p:nvPr/>
          </p:nvSpPr>
          <p:spPr>
            <a:xfrm>
              <a:off x="4509657" y="4341265"/>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Manufacturing model</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0" name="Rectángulo: esquinas diagonales redondeadas 49">
              <a:extLst>
                <a:ext uri="{FF2B5EF4-FFF2-40B4-BE49-F238E27FC236}">
                  <a16:creationId xmlns:a16="http://schemas.microsoft.com/office/drawing/2014/main" id="{4FA32708-8678-4E38-BE7C-34BD86938C02}"/>
                </a:ext>
              </a:extLst>
            </p:cNvPr>
            <p:cNvSpPr/>
            <p:nvPr/>
          </p:nvSpPr>
          <p:spPr>
            <a:xfrm>
              <a:off x="7005086" y="4343733"/>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defTabSz="533400" fontAlgn="base">
                <a:lnSpc>
                  <a:spcPct val="90000"/>
                </a:lnSpc>
                <a:spcBef>
                  <a:spcPct val="0"/>
                </a:spcBef>
              </a:pPr>
              <a:r>
                <a:rPr lang="en-US" sz="1100" b="1" kern="0">
                  <a:solidFill>
                    <a:prstClr val="white"/>
                  </a:solidFill>
                  <a:latin typeface="Open Sans" panose="020B0606030504020204" pitchFamily="34" charset="0"/>
                </a:rPr>
                <a:t>Performance model</a:t>
              </a:r>
              <a:endParaRPr lang="en-US" sz="1100" b="1" kern="0" dirty="0">
                <a:solidFill>
                  <a:prstClr val="white"/>
                </a:solidFill>
                <a:latin typeface="Open Sans" panose="020B0606030504020204" pitchFamily="34" charset="0"/>
              </a:endParaRPr>
            </a:p>
          </p:txBody>
        </p:sp>
        <p:sp>
          <p:nvSpPr>
            <p:cNvPr id="51" name="Rectángulo 50">
              <a:extLst>
                <a:ext uri="{FF2B5EF4-FFF2-40B4-BE49-F238E27FC236}">
                  <a16:creationId xmlns:a16="http://schemas.microsoft.com/office/drawing/2014/main" id="{1242F476-B319-40DC-8A7F-74E9682DC5AC}"/>
                </a:ext>
              </a:extLst>
            </p:cNvPr>
            <p:cNvSpPr/>
            <p:nvPr/>
          </p:nvSpPr>
          <p:spPr>
            <a:xfrm>
              <a:off x="1944776" y="3380440"/>
              <a:ext cx="7618984" cy="659125"/>
            </a:xfrm>
            <a:prstGeom prst="rect">
              <a:avLst/>
            </a:prstGeom>
            <a:solidFill>
              <a:sysClr val="window" lastClr="FFFFFF">
                <a:lumMod val="95000"/>
              </a:sysClr>
            </a:solidFill>
            <a:ln w="12700" cap="flat" cmpd="sng" algn="ctr">
              <a:solidFill>
                <a:sysClr val="window" lastClr="FFFFFF">
                  <a:lumMod val="85000"/>
                </a:sysClr>
              </a:solidFill>
              <a:prstDash val="solid"/>
            </a:ln>
            <a:effectLst/>
          </p:spPr>
          <p:txBody>
            <a:bodyPr rot="0" spcFirstLastPara="0" vertOverflow="overflow" horzOverflow="overflow" vert="horz" wrap="square" lIns="36000" tIns="45720" rIns="91440" bIns="45720"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Preprocessing </a:t>
              </a:r>
            </a:p>
          </p:txBody>
        </p:sp>
        <p:sp>
          <p:nvSpPr>
            <p:cNvPr id="52" name="Rectángulo: esquinas diagonales redondeadas 51">
              <a:extLst>
                <a:ext uri="{FF2B5EF4-FFF2-40B4-BE49-F238E27FC236}">
                  <a16:creationId xmlns:a16="http://schemas.microsoft.com/office/drawing/2014/main" id="{FD9D1EAD-4FEB-4BB9-9D9B-C883AEB6F84C}"/>
                </a:ext>
              </a:extLst>
            </p:cNvPr>
            <p:cNvSpPr/>
            <p:nvPr/>
          </p:nvSpPr>
          <p:spPr>
            <a:xfrm>
              <a:off x="2004277" y="3650417"/>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Data input</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3" name="Rectángulo: esquinas diagonales redondeadas 52">
              <a:extLst>
                <a:ext uri="{FF2B5EF4-FFF2-40B4-BE49-F238E27FC236}">
                  <a16:creationId xmlns:a16="http://schemas.microsoft.com/office/drawing/2014/main" id="{F26E65BD-3485-4AB0-B54A-42188634BCE5}"/>
                </a:ext>
              </a:extLst>
            </p:cNvPr>
            <p:cNvSpPr/>
            <p:nvPr/>
          </p:nvSpPr>
          <p:spPr>
            <a:xfrm>
              <a:off x="4509657" y="3653667"/>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Database communication</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54" name="Gráfico 53">
              <a:extLst>
                <a:ext uri="{FF2B5EF4-FFF2-40B4-BE49-F238E27FC236}">
                  <a16:creationId xmlns:a16="http://schemas.microsoft.com/office/drawing/2014/main" id="{7F351C59-122E-4F2A-AEF0-D2A892AB2E4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994703" y="3647853"/>
              <a:ext cx="375146" cy="375146"/>
            </a:xfrm>
            <a:prstGeom prst="rect">
              <a:avLst/>
            </a:prstGeom>
          </p:spPr>
        </p:pic>
        <p:pic>
          <p:nvPicPr>
            <p:cNvPr id="55" name="Gráfico 54">
              <a:extLst>
                <a:ext uri="{FF2B5EF4-FFF2-40B4-BE49-F238E27FC236}">
                  <a16:creationId xmlns:a16="http://schemas.microsoft.com/office/drawing/2014/main" id="{0EAF2DC4-110D-4970-AE59-0A4ADA43FDC8}"/>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508322" y="3677405"/>
              <a:ext cx="342344" cy="342344"/>
            </a:xfrm>
            <a:prstGeom prst="rect">
              <a:avLst/>
            </a:prstGeom>
          </p:spPr>
        </p:pic>
        <p:pic>
          <p:nvPicPr>
            <p:cNvPr id="56" name="Gráfico 55">
              <a:extLst>
                <a:ext uri="{FF2B5EF4-FFF2-40B4-BE49-F238E27FC236}">
                  <a16:creationId xmlns:a16="http://schemas.microsoft.com/office/drawing/2014/main" id="{2753CB44-151B-43B4-B5D4-3AACDA0F8CD0}"/>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007745" y="4341264"/>
              <a:ext cx="340864" cy="340864"/>
            </a:xfrm>
            <a:prstGeom prst="rect">
              <a:avLst/>
            </a:prstGeom>
          </p:spPr>
        </p:pic>
        <p:pic>
          <p:nvPicPr>
            <p:cNvPr id="57" name="Gráfico 56">
              <a:extLst>
                <a:ext uri="{FF2B5EF4-FFF2-40B4-BE49-F238E27FC236}">
                  <a16:creationId xmlns:a16="http://schemas.microsoft.com/office/drawing/2014/main" id="{7A7BE11B-D1E6-4AE7-B12A-F11DED888116}"/>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508323" y="4343733"/>
              <a:ext cx="342344" cy="342344"/>
            </a:xfrm>
            <a:prstGeom prst="rect">
              <a:avLst/>
            </a:prstGeom>
          </p:spPr>
        </p:pic>
        <p:pic>
          <p:nvPicPr>
            <p:cNvPr id="58" name="Gráfico 57">
              <a:extLst>
                <a:ext uri="{FF2B5EF4-FFF2-40B4-BE49-F238E27FC236}">
                  <a16:creationId xmlns:a16="http://schemas.microsoft.com/office/drawing/2014/main" id="{DB5DF255-04E9-4927-A8D9-0363D0BAF344}"/>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995805" y="4345281"/>
              <a:ext cx="364129" cy="364129"/>
            </a:xfrm>
            <a:prstGeom prst="rect">
              <a:avLst/>
            </a:prstGeom>
          </p:spPr>
        </p:pic>
        <p:sp>
          <p:nvSpPr>
            <p:cNvPr id="59" name="Rectángulo: esquinas diagonales redondeadas 58">
              <a:extLst>
                <a:ext uri="{FF2B5EF4-FFF2-40B4-BE49-F238E27FC236}">
                  <a16:creationId xmlns:a16="http://schemas.microsoft.com/office/drawing/2014/main" id="{9B14473F-A9C1-4BEC-AA6A-8CD86A886E18}"/>
                </a:ext>
              </a:extLst>
            </p:cNvPr>
            <p:cNvSpPr/>
            <p:nvPr/>
          </p:nvSpPr>
          <p:spPr>
            <a:xfrm>
              <a:off x="2005687" y="4802955"/>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Stock management</a:t>
              </a:r>
              <a:endParaRPr kumimoji="0" lang="en-US" sz="11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0" name="Gráfico 59">
              <a:extLst>
                <a:ext uri="{FF2B5EF4-FFF2-40B4-BE49-F238E27FC236}">
                  <a16:creationId xmlns:a16="http://schemas.microsoft.com/office/drawing/2014/main" id="{0750D95D-2241-49D4-8FF0-514AEF96E88E}"/>
                </a:ext>
              </a:extLst>
            </p:cNvPr>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4000516" y="4807296"/>
              <a:ext cx="369333" cy="369333"/>
            </a:xfrm>
            <a:prstGeom prst="rect">
              <a:avLst/>
            </a:prstGeom>
          </p:spPr>
        </p:pic>
        <p:sp>
          <p:nvSpPr>
            <p:cNvPr id="61" name="Rectángulo: esquinas diagonales redondeadas 60">
              <a:extLst>
                <a:ext uri="{FF2B5EF4-FFF2-40B4-BE49-F238E27FC236}">
                  <a16:creationId xmlns:a16="http://schemas.microsoft.com/office/drawing/2014/main" id="{1CDC5A87-A7AC-4A45-ADFB-BA3353D0D797}"/>
                </a:ext>
              </a:extLst>
            </p:cNvPr>
            <p:cNvSpPr/>
            <p:nvPr/>
          </p:nvSpPr>
          <p:spPr>
            <a:xfrm>
              <a:off x="4516352" y="4805100"/>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Cost reduction / volume</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2" name="Graphic 23" descr="Upward trend">
              <a:extLst>
                <a:ext uri="{FF2B5EF4-FFF2-40B4-BE49-F238E27FC236}">
                  <a16:creationId xmlns:a16="http://schemas.microsoft.com/office/drawing/2014/main" id="{59E25549-589B-41C7-BFD1-84FC7EC1D5C6}"/>
                </a:ext>
              </a:extLst>
            </p:cNvPr>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6505089" y="4782344"/>
              <a:ext cx="396000" cy="396000"/>
            </a:xfrm>
            <a:prstGeom prst="rect">
              <a:avLst/>
            </a:prstGeom>
          </p:spPr>
        </p:pic>
        <p:sp>
          <p:nvSpPr>
            <p:cNvPr id="63" name="Rectángulo 62">
              <a:extLst>
                <a:ext uri="{FF2B5EF4-FFF2-40B4-BE49-F238E27FC236}">
                  <a16:creationId xmlns:a16="http://schemas.microsoft.com/office/drawing/2014/main" id="{236D8ED5-5A0E-42C7-BA46-6B7858AB5A20}"/>
                </a:ext>
              </a:extLst>
            </p:cNvPr>
            <p:cNvSpPr/>
            <p:nvPr/>
          </p:nvSpPr>
          <p:spPr>
            <a:xfrm>
              <a:off x="1944776" y="5219997"/>
              <a:ext cx="7618984" cy="677150"/>
            </a:xfrm>
            <a:prstGeom prst="rect">
              <a:avLst/>
            </a:prstGeom>
            <a:solidFill>
              <a:sysClr val="window" lastClr="FFFFFF">
                <a:lumMod val="95000"/>
              </a:sysClr>
            </a:solidFill>
            <a:ln w="12700" cap="flat" cmpd="sng" algn="ctr">
              <a:solidFill>
                <a:sysClr val="window" lastClr="FFFFFF">
                  <a:lumMod val="85000"/>
                </a:sysClr>
              </a:solidFill>
              <a:prstDash val="solid"/>
            </a:ln>
            <a:effectLst/>
          </p:spPr>
          <p:txBody>
            <a:bodyPr rot="0" spcFirstLastPara="0" vertOverflow="overflow" horzOverflow="overflow" vert="horz" wrap="square" lIns="36000" tIns="45720" rIns="91440" bIns="45720"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Postprocessing </a:t>
              </a:r>
            </a:p>
          </p:txBody>
        </p:sp>
        <p:sp>
          <p:nvSpPr>
            <p:cNvPr id="64" name="Rectángulo: esquinas diagonales redondeadas 63">
              <a:extLst>
                <a:ext uri="{FF2B5EF4-FFF2-40B4-BE49-F238E27FC236}">
                  <a16:creationId xmlns:a16="http://schemas.microsoft.com/office/drawing/2014/main" id="{E7DAFC38-FBA4-4847-A8DF-085F9BBF7390}"/>
                </a:ext>
              </a:extLst>
            </p:cNvPr>
            <p:cNvSpPr/>
            <p:nvPr/>
          </p:nvSpPr>
          <p:spPr>
            <a:xfrm>
              <a:off x="2004277" y="5489974"/>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Data output</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5" name="Flecha: a la izquierda y derecha 145">
              <a:extLst>
                <a:ext uri="{FF2B5EF4-FFF2-40B4-BE49-F238E27FC236}">
                  <a16:creationId xmlns:a16="http://schemas.microsoft.com/office/drawing/2014/main" id="{0886C682-CB01-49F2-BE6C-94EE433EBE74}"/>
                </a:ext>
              </a:extLst>
            </p:cNvPr>
            <p:cNvSpPr/>
            <p:nvPr/>
          </p:nvSpPr>
          <p:spPr>
            <a:xfrm rot="16200000">
              <a:off x="5263022" y="5970515"/>
              <a:ext cx="307777" cy="207410"/>
            </a:xfrm>
            <a:prstGeom prst="leftRightArrow">
              <a:avLst/>
            </a:prstGeom>
            <a:noFill/>
            <a:ln w="9525">
              <a:solidFill>
                <a:schemeClr val="bg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6" name="Flecha: a la izquierda y derecha 145">
              <a:extLst>
                <a:ext uri="{FF2B5EF4-FFF2-40B4-BE49-F238E27FC236}">
                  <a16:creationId xmlns:a16="http://schemas.microsoft.com/office/drawing/2014/main" id="{BF967D6D-54C7-4743-A306-D6F34AD7DF99}"/>
                </a:ext>
              </a:extLst>
            </p:cNvPr>
            <p:cNvSpPr/>
            <p:nvPr/>
          </p:nvSpPr>
          <p:spPr>
            <a:xfrm rot="16200000">
              <a:off x="3893877" y="5970515"/>
              <a:ext cx="307777" cy="207410"/>
            </a:xfrm>
            <a:prstGeom prst="leftRightArrow">
              <a:avLst/>
            </a:prstGeom>
            <a:noFill/>
            <a:ln w="9525">
              <a:solidFill>
                <a:schemeClr val="bg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7" name="Rectángulo: esquinas diagonales redondeadas 66">
              <a:extLst>
                <a:ext uri="{FF2B5EF4-FFF2-40B4-BE49-F238E27FC236}">
                  <a16:creationId xmlns:a16="http://schemas.microsoft.com/office/drawing/2014/main" id="{8B24C636-637F-4631-BBB3-14B673484A14}"/>
                </a:ext>
              </a:extLst>
            </p:cNvPr>
            <p:cNvSpPr/>
            <p:nvPr/>
          </p:nvSpPr>
          <p:spPr>
            <a:xfrm>
              <a:off x="4509657" y="5483863"/>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Database communication</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8" name="Gráfico 67">
              <a:extLst>
                <a:ext uri="{FF2B5EF4-FFF2-40B4-BE49-F238E27FC236}">
                  <a16:creationId xmlns:a16="http://schemas.microsoft.com/office/drawing/2014/main" id="{653F558D-3443-4CD3-8ECE-70AD0731C937}"/>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508322" y="5507601"/>
              <a:ext cx="342344" cy="342344"/>
            </a:xfrm>
            <a:prstGeom prst="rect">
              <a:avLst/>
            </a:prstGeom>
          </p:spPr>
        </p:pic>
        <p:sp>
          <p:nvSpPr>
            <p:cNvPr id="69" name="Rectángulo: esquinas diagonales redondeadas 68">
              <a:extLst>
                <a:ext uri="{FF2B5EF4-FFF2-40B4-BE49-F238E27FC236}">
                  <a16:creationId xmlns:a16="http://schemas.microsoft.com/office/drawing/2014/main" id="{8A20CBE7-5DC6-4323-B444-BCB1CF90D08D}"/>
                </a:ext>
              </a:extLst>
            </p:cNvPr>
            <p:cNvSpPr/>
            <p:nvPr/>
          </p:nvSpPr>
          <p:spPr>
            <a:xfrm>
              <a:off x="7005086" y="5480613"/>
              <a:ext cx="2427156" cy="369332"/>
            </a:xfrm>
            <a:prstGeom prst="round2DiagRect">
              <a:avLst>
                <a:gd name="adj1" fmla="val 0"/>
                <a:gd name="adj2" fmla="val 0"/>
              </a:avLst>
            </a:prstGeom>
            <a:solidFill>
              <a:schemeClr val="bg1">
                <a:lumMod val="50000"/>
              </a:schemeClr>
            </a:solidFill>
            <a:ln>
              <a:noFill/>
            </a:ln>
            <a:effectLst/>
          </p:spPr>
          <p:txBody>
            <a:bodyPr spcFirstLastPara="0" vert="horz" wrap="square" lIns="72000" tIns="45720" rIns="0" bIns="45720" numCol="1" spcCol="1270" anchor="ctr" anchorCtr="0">
              <a:noAutofit/>
            </a:bodyPr>
            <a:lstStyle/>
            <a:p>
              <a:pPr marL="0" marR="0" lvl="0" indent="0" defTabSz="533400" eaLnBrk="1" fontAlgn="base" latinLnBrk="0" hangingPunct="1">
                <a:lnSpc>
                  <a:spcPct val="90000"/>
                </a:lnSpc>
                <a:spcBef>
                  <a:spcPct val="0"/>
                </a:spcBef>
                <a:spcAft>
                  <a:spcPts val="0"/>
                </a:spcAft>
                <a:buClrTx/>
                <a:buSzTx/>
                <a:buFontTx/>
                <a:buNone/>
                <a:tabLst/>
                <a:defRPr/>
              </a:pPr>
              <a:r>
                <a:rPr lang="en-US" sz="1100" b="1" kern="0">
                  <a:solidFill>
                    <a:prstClr val="white"/>
                  </a:solidFill>
                  <a:latin typeface="Open Sans" panose="020B0606030504020204" pitchFamily="34" charset="0"/>
                  <a:ea typeface="Open Sans" panose="020B0606030504020204" pitchFamily="34" charset="0"/>
                  <a:cs typeface="Open Sans" panose="020B0606030504020204" pitchFamily="34" charset="0"/>
                </a:rPr>
                <a:t>Data analytics</a:t>
              </a:r>
              <a:endParaRPr kumimoji="0" lang="en-US" sz="1100" b="1"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70" name="Imagen 69">
              <a:extLst>
                <a:ext uri="{FF2B5EF4-FFF2-40B4-BE49-F238E27FC236}">
                  <a16:creationId xmlns:a16="http://schemas.microsoft.com/office/drawing/2014/main" id="{9BD16BB0-4D39-4D35-BA21-5A8EB1D4E9FB}"/>
                </a:ext>
              </a:extLst>
            </p:cNvPr>
            <p:cNvPicPr>
              <a:picLocks noChangeAspect="1"/>
            </p:cNvPicPr>
            <p:nvPr/>
          </p:nvPicPr>
          <p:blipFill>
            <a:blip r:embed="rId30">
              <a:clrChange>
                <a:clrFrom>
                  <a:srgbClr val="000000"/>
                </a:clrFrom>
                <a:clrTo>
                  <a:srgbClr val="000000">
                    <a:alpha val="0"/>
                  </a:srgbClr>
                </a:clrTo>
              </a:clrChange>
              <a:biLevel thresh="50000"/>
            </a:blip>
            <a:stretch>
              <a:fillRect/>
            </a:stretch>
          </p:blipFill>
          <p:spPr>
            <a:xfrm>
              <a:off x="9104674" y="5547380"/>
              <a:ext cx="262218" cy="254108"/>
            </a:xfrm>
            <a:prstGeom prst="rect">
              <a:avLst/>
            </a:prstGeom>
          </p:spPr>
        </p:pic>
        <p:pic>
          <p:nvPicPr>
            <p:cNvPr id="71" name="Gráfico 70">
              <a:extLst>
                <a:ext uri="{FF2B5EF4-FFF2-40B4-BE49-F238E27FC236}">
                  <a16:creationId xmlns:a16="http://schemas.microsoft.com/office/drawing/2014/main" id="{4546CE34-C269-4D5B-9079-99D5030B4153}"/>
                </a:ext>
              </a:extLst>
            </p:cNvPr>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4039388" y="5507601"/>
              <a:ext cx="340864" cy="340864"/>
            </a:xfrm>
            <a:prstGeom prst="rect">
              <a:avLst/>
            </a:prstGeom>
          </p:spPr>
        </p:pic>
      </p:grpSp>
    </p:spTree>
    <p:extLst>
      <p:ext uri="{BB962C8B-B14F-4D97-AF65-F5344CB8AC3E}">
        <p14:creationId xmlns:p14="http://schemas.microsoft.com/office/powerpoint/2010/main" val="161829572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519</TotalTime>
  <Words>2331</Words>
  <Application>Microsoft Office PowerPoint</Application>
  <PresentationFormat>Panorámica</PresentationFormat>
  <Paragraphs>474</Paragraphs>
  <Slides>19</Slides>
  <Notes>8</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19</vt:i4>
      </vt:variant>
    </vt:vector>
  </HeadingPairs>
  <TitlesOfParts>
    <vt:vector size="27" baseType="lpstr">
      <vt:lpstr>Arial</vt:lpstr>
      <vt:lpstr>Calibri</vt:lpstr>
      <vt:lpstr>Calibri Light</vt:lpstr>
      <vt:lpstr>DIN Offc</vt:lpstr>
      <vt:lpstr>Open Sans</vt:lpstr>
      <vt:lpstr>Symbol</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Alicia Arce Rubio</dc:creator>
  <cp:lastModifiedBy>Alicia Arce Rubio</cp:lastModifiedBy>
  <cp:revision>75</cp:revision>
  <dcterms:created xsi:type="dcterms:W3CDTF">2018-10-09T15:50:35Z</dcterms:created>
  <dcterms:modified xsi:type="dcterms:W3CDTF">2018-10-10T22:16:55Z</dcterms:modified>
</cp:coreProperties>
</file>