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Lst>
  <p:notesMasterIdLst>
    <p:notesMasterId r:id="rId24"/>
  </p:notesMasterIdLst>
  <p:handoutMasterIdLst>
    <p:handoutMasterId r:id="rId25"/>
  </p:handoutMasterIdLst>
  <p:sldIdLst>
    <p:sldId id="360" r:id="rId2"/>
    <p:sldId id="346" r:id="rId3"/>
    <p:sldId id="328" r:id="rId4"/>
    <p:sldId id="342" r:id="rId5"/>
    <p:sldId id="329" r:id="rId6"/>
    <p:sldId id="354" r:id="rId7"/>
    <p:sldId id="349" r:id="rId8"/>
    <p:sldId id="330" r:id="rId9"/>
    <p:sldId id="331" r:id="rId10"/>
    <p:sldId id="332" r:id="rId11"/>
    <p:sldId id="341" r:id="rId12"/>
    <p:sldId id="334" r:id="rId13"/>
    <p:sldId id="356" r:id="rId14"/>
    <p:sldId id="357" r:id="rId15"/>
    <p:sldId id="358" r:id="rId16"/>
    <p:sldId id="338" r:id="rId17"/>
    <p:sldId id="359" r:id="rId18"/>
    <p:sldId id="363" r:id="rId19"/>
    <p:sldId id="364" r:id="rId20"/>
    <p:sldId id="352" r:id="rId21"/>
    <p:sldId id="353" r:id="rId22"/>
    <p:sldId id="344" r:id="rId23"/>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99E"/>
    <a:srgbClr val="7BB77F"/>
    <a:srgbClr val="A6CEA8"/>
    <a:srgbClr val="C6E0C8"/>
    <a:srgbClr val="96C8DA"/>
    <a:srgbClr val="DAECF2"/>
    <a:srgbClr val="D6EEF6"/>
    <a:srgbClr val="BEDCC0"/>
    <a:srgbClr val="B9D9BB"/>
    <a:srgbClr val="B0D4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60"/>
  </p:normalViewPr>
  <p:slideViewPr>
    <p:cSldViewPr snapToGrid="0" snapToObjects="1">
      <p:cViewPr>
        <p:scale>
          <a:sx n="60" d="100"/>
          <a:sy n="60" d="100"/>
        </p:scale>
        <p:origin x="-3120" y="-12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1" d="100"/>
          <a:sy n="101" d="100"/>
        </p:scale>
        <p:origin x="-3528" y="-108"/>
      </p:cViewPr>
      <p:guideLst>
        <p:guide orient="horz" pos="312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2"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lvl1pPr>
          </a:lstStyle>
          <a:p>
            <a:endParaRPr lang="en-GB"/>
          </a:p>
        </p:txBody>
      </p:sp>
      <p:sp>
        <p:nvSpPr>
          <p:cNvPr id="165891" name="Rectangle 3"/>
          <p:cNvSpPr>
            <a:spLocks noGrp="1" noChangeArrowheads="1"/>
          </p:cNvSpPr>
          <p:nvPr>
            <p:ph type="dt" sz="quarter" idx="1"/>
          </p:nvPr>
        </p:nvSpPr>
        <p:spPr bwMode="auto">
          <a:xfrm>
            <a:off x="3850445"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lvl1pPr>
          </a:lstStyle>
          <a:p>
            <a:fld id="{B5061B92-0392-4CE3-BD83-146405FFF1EA}" type="datetimeFigureOut">
              <a:rPr lang="en-GB"/>
              <a:pPr/>
              <a:t>08/06/2015</a:t>
            </a:fld>
            <a:endParaRPr lang="en-GB"/>
          </a:p>
        </p:txBody>
      </p:sp>
      <p:sp>
        <p:nvSpPr>
          <p:cNvPr id="165892" name="Rectangle 4"/>
          <p:cNvSpPr>
            <a:spLocks noGrp="1" noChangeArrowheads="1"/>
          </p:cNvSpPr>
          <p:nvPr>
            <p:ph type="ftr" sz="quarter" idx="2"/>
          </p:nvPr>
        </p:nvSpPr>
        <p:spPr bwMode="auto">
          <a:xfrm>
            <a:off x="2" y="9430093"/>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lvl1pPr>
          </a:lstStyle>
          <a:p>
            <a:endParaRPr lang="en-GB"/>
          </a:p>
        </p:txBody>
      </p:sp>
      <p:sp>
        <p:nvSpPr>
          <p:cNvPr id="165893" name="Rectangle 5"/>
          <p:cNvSpPr>
            <a:spLocks noGrp="1" noChangeArrowheads="1"/>
          </p:cNvSpPr>
          <p:nvPr>
            <p:ph type="sldNum" sz="quarter" idx="3"/>
          </p:nvPr>
        </p:nvSpPr>
        <p:spPr bwMode="auto">
          <a:xfrm>
            <a:off x="3850445" y="9430093"/>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lvl1pPr>
          </a:lstStyle>
          <a:p>
            <a:fld id="{6B9CE76C-F5CB-4C0D-88FF-1D6F5B64D907}" type="slidenum">
              <a:rPr lang="en-GB"/>
              <a:pPr/>
              <a:t>‹#›</a:t>
            </a:fld>
            <a:endParaRPr lang="en-GB"/>
          </a:p>
        </p:txBody>
      </p:sp>
    </p:spTree>
    <p:extLst>
      <p:ext uri="{BB962C8B-B14F-4D97-AF65-F5344CB8AC3E}">
        <p14:creationId xmlns:p14="http://schemas.microsoft.com/office/powerpoint/2010/main" val="330671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3177" tIns="46589" rIns="93177" bIns="46589" rtlCol="0"/>
          <a:lstStyle>
            <a:lvl1pPr algn="l">
              <a:defRPr sz="1200"/>
            </a:lvl1pPr>
          </a:lstStyle>
          <a:p>
            <a:pPr>
              <a:defRPr/>
            </a:pPr>
            <a:endParaRPr lang="fr-BE"/>
          </a:p>
        </p:txBody>
      </p:sp>
      <p:sp>
        <p:nvSpPr>
          <p:cNvPr id="3" name="Date Placeholder 2"/>
          <p:cNvSpPr>
            <a:spLocks noGrp="1"/>
          </p:cNvSpPr>
          <p:nvPr>
            <p:ph type="dt" idx="1"/>
          </p:nvPr>
        </p:nvSpPr>
        <p:spPr>
          <a:xfrm>
            <a:off x="3850445" y="0"/>
            <a:ext cx="2945659" cy="496411"/>
          </a:xfrm>
          <a:prstGeom prst="rect">
            <a:avLst/>
          </a:prstGeom>
        </p:spPr>
        <p:txBody>
          <a:bodyPr vert="horz" lIns="93177" tIns="46589" rIns="93177" bIns="46589" rtlCol="0"/>
          <a:lstStyle>
            <a:lvl1pPr algn="r">
              <a:defRPr sz="1200"/>
            </a:lvl1pPr>
          </a:lstStyle>
          <a:p>
            <a:pPr>
              <a:defRPr/>
            </a:pPr>
            <a:fld id="{7BE2A47F-5702-4E10-A894-7417579E7EE2}" type="datetimeFigureOut">
              <a:rPr lang="fr-BE"/>
              <a:pPr>
                <a:defRPr/>
              </a:pPr>
              <a:t>8/06/2015</a:t>
            </a:fld>
            <a:endParaRPr lang="fr-BE"/>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3177" tIns="46589" rIns="93177" bIns="46589" rtlCol="0" anchor="ctr"/>
          <a:lstStyle/>
          <a:p>
            <a:pPr lvl="0"/>
            <a:endParaRPr lang="fr-BE" noProof="0" smtClean="0"/>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smtClean="0"/>
          </a:p>
        </p:txBody>
      </p:sp>
      <p:sp>
        <p:nvSpPr>
          <p:cNvPr id="6" name="Footer Placeholder 5"/>
          <p:cNvSpPr>
            <a:spLocks noGrp="1"/>
          </p:cNvSpPr>
          <p:nvPr>
            <p:ph type="ftr" sz="quarter" idx="4"/>
          </p:nvPr>
        </p:nvSpPr>
        <p:spPr>
          <a:xfrm>
            <a:off x="2" y="9430093"/>
            <a:ext cx="2945659" cy="496411"/>
          </a:xfrm>
          <a:prstGeom prst="rect">
            <a:avLst/>
          </a:prstGeom>
        </p:spPr>
        <p:txBody>
          <a:bodyPr vert="horz" lIns="93177" tIns="46589" rIns="93177" bIns="46589" rtlCol="0" anchor="b"/>
          <a:lstStyle>
            <a:lvl1pPr algn="l">
              <a:defRPr sz="1200"/>
            </a:lvl1pPr>
          </a:lstStyle>
          <a:p>
            <a:pPr>
              <a:defRPr/>
            </a:pPr>
            <a:endParaRPr lang="fr-BE"/>
          </a:p>
        </p:txBody>
      </p:sp>
      <p:sp>
        <p:nvSpPr>
          <p:cNvPr id="7" name="Slide Number Placeholder 6"/>
          <p:cNvSpPr>
            <a:spLocks noGrp="1"/>
          </p:cNvSpPr>
          <p:nvPr>
            <p:ph type="sldNum" sz="quarter" idx="5"/>
          </p:nvPr>
        </p:nvSpPr>
        <p:spPr>
          <a:xfrm>
            <a:off x="3850445" y="9430093"/>
            <a:ext cx="2945659" cy="496411"/>
          </a:xfrm>
          <a:prstGeom prst="rect">
            <a:avLst/>
          </a:prstGeom>
        </p:spPr>
        <p:txBody>
          <a:bodyPr vert="horz" lIns="93177" tIns="46589" rIns="93177" bIns="46589" rtlCol="0" anchor="b"/>
          <a:lstStyle>
            <a:lvl1pPr algn="r">
              <a:defRPr sz="1200"/>
            </a:lvl1pPr>
          </a:lstStyle>
          <a:p>
            <a:pPr>
              <a:defRPr/>
            </a:pPr>
            <a:fld id="{C047AB8B-4699-4996-BD88-4FD3C36E5ED9}" type="slidenum">
              <a:rPr lang="fr-BE"/>
              <a:pPr>
                <a:defRPr/>
              </a:pPr>
              <a:t>‹#›</a:t>
            </a:fld>
            <a:endParaRPr lang="fr-BE"/>
          </a:p>
        </p:txBody>
      </p:sp>
    </p:spTree>
    <p:extLst>
      <p:ext uri="{BB962C8B-B14F-4D97-AF65-F5344CB8AC3E}">
        <p14:creationId xmlns:p14="http://schemas.microsoft.com/office/powerpoint/2010/main" val="2734373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C12816-BD65-4F5E-B210-28D0398BD014}" type="slidenum">
              <a:rPr lang="fr-BE" altLang="fr-FR" smtClean="0">
                <a:latin typeface="Arial" charset="0"/>
              </a:rPr>
              <a:pPr eaLnBrk="1" hangingPunct="1">
                <a:spcBef>
                  <a:spcPct val="0"/>
                </a:spcBef>
              </a:pPr>
              <a:t>1</a:t>
            </a:fld>
            <a:endParaRPr lang="fr-BE" alt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Explain</a:t>
            </a:r>
            <a:r>
              <a:rPr lang="es-ES" dirty="0" smtClean="0"/>
              <a:t> the </a:t>
            </a:r>
            <a:r>
              <a:rPr lang="es-ES" dirty="0" err="1" smtClean="0"/>
              <a:t>differences</a:t>
            </a:r>
            <a:r>
              <a:rPr lang="es-ES" dirty="0" smtClean="0"/>
              <a:t> </a:t>
            </a:r>
            <a:r>
              <a:rPr lang="es-ES" dirty="0" err="1" smtClean="0"/>
              <a:t>between</a:t>
            </a:r>
            <a:r>
              <a:rPr lang="es-ES" dirty="0" smtClean="0"/>
              <a:t> «</a:t>
            </a:r>
            <a:r>
              <a:rPr lang="es-ES" dirty="0" err="1" smtClean="0"/>
              <a:t>Maximum</a:t>
            </a:r>
            <a:r>
              <a:rPr lang="es-ES" dirty="0" smtClean="0"/>
              <a:t> JU </a:t>
            </a:r>
            <a:r>
              <a:rPr lang="es-ES" dirty="0" err="1" smtClean="0"/>
              <a:t>contribution</a:t>
            </a:r>
            <a:r>
              <a:rPr lang="es-ES" dirty="0" smtClean="0"/>
              <a:t>» (</a:t>
            </a:r>
            <a:r>
              <a:rPr lang="es-ES" dirty="0" err="1" smtClean="0"/>
              <a:t>calculated</a:t>
            </a:r>
            <a:r>
              <a:rPr lang="es-ES" dirty="0" smtClean="0"/>
              <a:t> </a:t>
            </a:r>
            <a:r>
              <a:rPr lang="es-ES" dirty="0" err="1" smtClean="0"/>
              <a:t>automatically</a:t>
            </a:r>
            <a:r>
              <a:rPr lang="es-ES" dirty="0" smtClean="0"/>
              <a:t> </a:t>
            </a:r>
            <a:r>
              <a:rPr lang="es-ES" dirty="0" err="1" smtClean="0"/>
              <a:t>according</a:t>
            </a:r>
            <a:r>
              <a:rPr lang="es-ES" baseline="0" dirty="0" smtClean="0"/>
              <a:t> to the costs </a:t>
            </a:r>
            <a:r>
              <a:rPr lang="es-ES" baseline="0" dirty="0" err="1" smtClean="0"/>
              <a:t>declared</a:t>
            </a:r>
            <a:r>
              <a:rPr lang="es-ES" baseline="0" dirty="0" smtClean="0"/>
              <a:t> and </a:t>
            </a:r>
            <a:r>
              <a:rPr lang="es-ES" baseline="0" dirty="0" err="1" smtClean="0"/>
              <a:t>reimbursement</a:t>
            </a:r>
            <a:r>
              <a:rPr lang="es-ES" baseline="0" dirty="0" smtClean="0"/>
              <a:t> </a:t>
            </a:r>
            <a:r>
              <a:rPr lang="es-ES" baseline="0" dirty="0" err="1" smtClean="0"/>
              <a:t>rates</a:t>
            </a:r>
            <a:r>
              <a:rPr lang="es-ES" baseline="0" dirty="0" smtClean="0"/>
              <a:t> </a:t>
            </a:r>
            <a:r>
              <a:rPr lang="es-ES" baseline="0" dirty="0" err="1" smtClean="0"/>
              <a:t>applicable</a:t>
            </a:r>
            <a:r>
              <a:rPr lang="es-ES" baseline="0" dirty="0" smtClean="0"/>
              <a:t>) and «</a:t>
            </a:r>
            <a:r>
              <a:rPr lang="es-ES" baseline="0" dirty="0" err="1" smtClean="0"/>
              <a:t>Requested</a:t>
            </a:r>
            <a:r>
              <a:rPr lang="es-ES" baseline="0" dirty="0" smtClean="0"/>
              <a:t> JU </a:t>
            </a:r>
            <a:r>
              <a:rPr lang="es-ES" baseline="0" dirty="0" err="1" smtClean="0"/>
              <a:t>contribution</a:t>
            </a:r>
            <a:r>
              <a:rPr lang="es-ES" baseline="0" dirty="0" smtClean="0"/>
              <a:t>»</a:t>
            </a:r>
          </a:p>
          <a:p>
            <a:r>
              <a:rPr lang="es-ES" baseline="0" dirty="0" err="1" smtClean="0"/>
              <a:t>Highlight</a:t>
            </a:r>
            <a:r>
              <a:rPr lang="es-ES" baseline="0" dirty="0" smtClean="0"/>
              <a:t> that </a:t>
            </a:r>
            <a:r>
              <a:rPr lang="es-ES" baseline="0" dirty="0" err="1" smtClean="0"/>
              <a:t>if</a:t>
            </a:r>
            <a:r>
              <a:rPr lang="es-ES" baseline="0" dirty="0" smtClean="0"/>
              <a:t> the </a:t>
            </a:r>
            <a:r>
              <a:rPr lang="es-ES" baseline="0" dirty="0" err="1" smtClean="0"/>
              <a:t>requested</a:t>
            </a:r>
            <a:r>
              <a:rPr lang="es-ES" baseline="0" dirty="0" smtClean="0"/>
              <a:t> </a:t>
            </a:r>
            <a:r>
              <a:rPr lang="es-ES" baseline="0" dirty="0" err="1" smtClean="0"/>
              <a:t>contribution</a:t>
            </a:r>
            <a:r>
              <a:rPr lang="es-ES" baseline="0" dirty="0" smtClean="0"/>
              <a:t> </a:t>
            </a:r>
            <a:r>
              <a:rPr lang="es-ES" baseline="0" dirty="0" err="1" smtClean="0"/>
              <a:t>is</a:t>
            </a:r>
            <a:r>
              <a:rPr lang="es-ES" baseline="0" dirty="0" smtClean="0"/>
              <a:t> </a:t>
            </a:r>
            <a:r>
              <a:rPr lang="es-ES" baseline="0" dirty="0" err="1" smtClean="0"/>
              <a:t>not</a:t>
            </a:r>
            <a:r>
              <a:rPr lang="es-ES" baseline="0" dirty="0" smtClean="0"/>
              <a:t> </a:t>
            </a:r>
            <a:r>
              <a:rPr lang="es-ES" baseline="0" dirty="0" err="1" smtClean="0"/>
              <a:t>filled</a:t>
            </a:r>
            <a:r>
              <a:rPr lang="es-ES" baseline="0" dirty="0" smtClean="0"/>
              <a:t> in we </a:t>
            </a:r>
            <a:r>
              <a:rPr lang="es-ES" baseline="0" dirty="0" err="1" smtClean="0"/>
              <a:t>assume</a:t>
            </a:r>
            <a:r>
              <a:rPr lang="es-ES" baseline="0" dirty="0" smtClean="0"/>
              <a:t> that the </a:t>
            </a:r>
            <a:r>
              <a:rPr lang="es-ES" baseline="0" dirty="0" err="1" smtClean="0"/>
              <a:t>project</a:t>
            </a:r>
            <a:r>
              <a:rPr lang="es-ES" baseline="0" dirty="0" smtClean="0"/>
              <a:t> has </a:t>
            </a:r>
            <a:r>
              <a:rPr lang="es-ES" baseline="0" dirty="0" err="1" smtClean="0"/>
              <a:t>been</a:t>
            </a:r>
            <a:r>
              <a:rPr lang="es-ES" baseline="0" dirty="0" smtClean="0"/>
              <a:t> </a:t>
            </a:r>
            <a:r>
              <a:rPr lang="es-ES" baseline="0" dirty="0" err="1" smtClean="0"/>
              <a:t>carried</a:t>
            </a:r>
            <a:r>
              <a:rPr lang="es-ES" baseline="0" dirty="0" smtClean="0"/>
              <a:t> </a:t>
            </a:r>
            <a:r>
              <a:rPr lang="es-ES" baseline="0" dirty="0" err="1" smtClean="0"/>
              <a:t>out</a:t>
            </a:r>
            <a:r>
              <a:rPr lang="es-ES" baseline="0" dirty="0" smtClean="0"/>
              <a:t> </a:t>
            </a:r>
            <a:r>
              <a:rPr lang="es-ES" baseline="0" dirty="0" err="1" smtClean="0"/>
              <a:t>without</a:t>
            </a:r>
            <a:r>
              <a:rPr lang="es-ES" baseline="0" dirty="0" smtClean="0"/>
              <a:t> </a:t>
            </a:r>
            <a:r>
              <a:rPr lang="es-ES" baseline="0" dirty="0" err="1" smtClean="0"/>
              <a:t>needing</a:t>
            </a:r>
            <a:r>
              <a:rPr lang="es-ES" baseline="0" dirty="0" smtClean="0"/>
              <a:t> FCH JU </a:t>
            </a:r>
            <a:r>
              <a:rPr lang="es-ES" baseline="0" dirty="0" err="1" smtClean="0"/>
              <a:t>financial</a:t>
            </a:r>
            <a:r>
              <a:rPr lang="es-ES" baseline="0" dirty="0" smtClean="0"/>
              <a:t> </a:t>
            </a:r>
            <a:r>
              <a:rPr lang="es-ES" baseline="0" dirty="0" err="1" smtClean="0"/>
              <a:t>support</a:t>
            </a:r>
            <a:r>
              <a:rPr lang="es-ES" baseline="0" dirty="0" smtClean="0"/>
              <a:t>.</a:t>
            </a:r>
            <a:endParaRPr lang="en-GB"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3</a:t>
            </a:fld>
            <a:endParaRPr lang="fr-BE"/>
          </a:p>
        </p:txBody>
      </p:sp>
    </p:spTree>
    <p:extLst>
      <p:ext uri="{BB962C8B-B14F-4D97-AF65-F5344CB8AC3E}">
        <p14:creationId xmlns:p14="http://schemas.microsoft.com/office/powerpoint/2010/main" val="166791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5</a:t>
            </a:fld>
            <a:endParaRPr lang="fr-BE"/>
          </a:p>
        </p:txBody>
      </p:sp>
    </p:spTree>
    <p:extLst>
      <p:ext uri="{BB962C8B-B14F-4D97-AF65-F5344CB8AC3E}">
        <p14:creationId xmlns:p14="http://schemas.microsoft.com/office/powerpoint/2010/main" val="166791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Explain</a:t>
            </a:r>
            <a:r>
              <a:rPr lang="en-GB" baseline="0" noProof="0" dirty="0" smtClean="0"/>
              <a:t> that FORCE doesn’t validate whether or not the costs have been foreseen in the original budget, but that we’ll check and we’ll ask additional explanations or reject directly the costs. So, in order to avoid delays and exchange of letters/e-mails, it’d be good to check it beforehand</a:t>
            </a:r>
            <a:endParaRPr lang="en-GB" noProof="0"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8</a:t>
            </a:fld>
            <a:endParaRPr lang="fr-BE"/>
          </a:p>
        </p:txBody>
      </p:sp>
    </p:spTree>
    <p:extLst>
      <p:ext uri="{BB962C8B-B14F-4D97-AF65-F5344CB8AC3E}">
        <p14:creationId xmlns:p14="http://schemas.microsoft.com/office/powerpoint/2010/main" val="166791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After having talked in</a:t>
            </a:r>
            <a:r>
              <a:rPr lang="es-ES" baseline="0" noProof="0" dirty="0" smtClean="0"/>
              <a:t> the previous slide of the necessity of having the costs previously foreseen in the Budget we talk here about the special case of subcontracting that, in addition to be present in the budget, must be </a:t>
            </a:r>
            <a:r>
              <a:rPr lang="es-ES" baseline="0" noProof="0" dirty="0" err="1" smtClean="0"/>
              <a:t>perfectly</a:t>
            </a:r>
            <a:r>
              <a:rPr lang="es-ES" baseline="0" noProof="0" dirty="0" smtClean="0"/>
              <a:t> </a:t>
            </a:r>
            <a:r>
              <a:rPr lang="es-ES" baseline="0" noProof="0" dirty="0" err="1" smtClean="0"/>
              <a:t>identified</a:t>
            </a:r>
            <a:r>
              <a:rPr lang="es-ES" baseline="0" noProof="0" dirty="0" smtClean="0"/>
              <a:t> in the DoW.</a:t>
            </a:r>
            <a:endParaRPr lang="en-GB" noProof="0"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9</a:t>
            </a:fld>
            <a:endParaRPr lang="fr-BE"/>
          </a:p>
        </p:txBody>
      </p:sp>
    </p:spTree>
    <p:extLst>
      <p:ext uri="{BB962C8B-B14F-4D97-AF65-F5344CB8AC3E}">
        <p14:creationId xmlns:p14="http://schemas.microsoft.com/office/powerpoint/2010/main" val="166791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BEBEA622-9D6C-46A5-9265-9165AFCE1403}" type="datetime1">
              <a:rPr lang="en-US" smtClean="0"/>
              <a:pPr/>
              <a:t>6/8/2015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3AD6AC9-9CF3-40E6-8676-FCF81D40A962}" type="slidenum">
              <a:rPr lang="en-GB"/>
              <a:pPr/>
              <a:t>‹#›</a:t>
            </a:fld>
            <a:endParaRPr lang="en-GB"/>
          </a:p>
        </p:txBody>
      </p:sp>
    </p:spTree>
    <p:extLst>
      <p:ext uri="{BB962C8B-B14F-4D97-AF65-F5344CB8AC3E}">
        <p14:creationId xmlns:p14="http://schemas.microsoft.com/office/powerpoint/2010/main" val="44440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6FB5B6F-5BDC-47F5-85DE-BD5F2E5FEE34}" type="datetime1">
              <a:rPr lang="en-US" smtClean="0"/>
              <a:pPr/>
              <a:t>6/8/2015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4AB8735-C475-4C52-8060-ABC4513A37FC}" type="slidenum">
              <a:rPr lang="en-GB"/>
              <a:pPr/>
              <a:t>‹#›</a:t>
            </a:fld>
            <a:endParaRPr lang="en-GB"/>
          </a:p>
        </p:txBody>
      </p:sp>
    </p:spTree>
    <p:extLst>
      <p:ext uri="{BB962C8B-B14F-4D97-AF65-F5344CB8AC3E}">
        <p14:creationId xmlns:p14="http://schemas.microsoft.com/office/powerpoint/2010/main" val="73667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8DE3A37-96A2-4C59-A6F0-5053F84D2AE1}" type="datetime1">
              <a:rPr lang="en-US" smtClean="0"/>
              <a:pPr/>
              <a:t>6/8/2015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F1800ED-0C32-4046-97E3-2119EEC47807}" type="slidenum">
              <a:rPr lang="en-GB"/>
              <a:pPr/>
              <a:t>‹#›</a:t>
            </a:fld>
            <a:endParaRPr lang="en-GB"/>
          </a:p>
        </p:txBody>
      </p:sp>
    </p:spTree>
    <p:extLst>
      <p:ext uri="{BB962C8B-B14F-4D97-AF65-F5344CB8AC3E}">
        <p14:creationId xmlns:p14="http://schemas.microsoft.com/office/powerpoint/2010/main" val="1486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2CBED2B-D463-4D81-938A-5CE5EAE7D6F9}" type="datetime1">
              <a:rPr lang="en-US" smtClean="0"/>
              <a:pPr/>
              <a:t>6/8/2015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9E6BFA-6285-4B5A-AE94-69B3F3239519}" type="slidenum">
              <a:rPr lang="en-GB"/>
              <a:pPr/>
              <a:t>‹#›</a:t>
            </a:fld>
            <a:endParaRPr lang="en-GB"/>
          </a:p>
        </p:txBody>
      </p:sp>
    </p:spTree>
    <p:extLst>
      <p:ext uri="{BB962C8B-B14F-4D97-AF65-F5344CB8AC3E}">
        <p14:creationId xmlns:p14="http://schemas.microsoft.com/office/powerpoint/2010/main" val="24697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2C20202-6CC2-44CC-984D-44F42EF5E2FF}" type="datetime1">
              <a:rPr lang="en-US" smtClean="0"/>
              <a:pPr/>
              <a:t>6/8/2015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265755-9A26-4756-B8EB-BDE87E60E02B}" type="slidenum">
              <a:rPr lang="en-GB"/>
              <a:pPr/>
              <a:t>‹#›</a:t>
            </a:fld>
            <a:endParaRPr lang="en-GB"/>
          </a:p>
        </p:txBody>
      </p:sp>
    </p:spTree>
    <p:extLst>
      <p:ext uri="{BB962C8B-B14F-4D97-AF65-F5344CB8AC3E}">
        <p14:creationId xmlns:p14="http://schemas.microsoft.com/office/powerpoint/2010/main" val="386056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93F23898-1E00-4E00-90FE-165006D85D1D}" type="datetime1">
              <a:rPr lang="en-US" smtClean="0"/>
              <a:pPr/>
              <a:t>6/8/2015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FE003E-9C97-4C9E-9B61-A505DE35E73C}" type="slidenum">
              <a:rPr lang="en-GB"/>
              <a:pPr/>
              <a:t>‹#›</a:t>
            </a:fld>
            <a:endParaRPr lang="en-GB"/>
          </a:p>
        </p:txBody>
      </p:sp>
    </p:spTree>
    <p:extLst>
      <p:ext uri="{BB962C8B-B14F-4D97-AF65-F5344CB8AC3E}">
        <p14:creationId xmlns:p14="http://schemas.microsoft.com/office/powerpoint/2010/main" val="158695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7F281611-12F2-4AE9-AE58-29E269AEE119}" type="datetime1">
              <a:rPr lang="en-US" smtClean="0"/>
              <a:pPr/>
              <a:t>6/8/2015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6759976-7E49-4C21-961F-0030A0AFFE87}" type="slidenum">
              <a:rPr lang="en-GB"/>
              <a:pPr/>
              <a:t>‹#›</a:t>
            </a:fld>
            <a:endParaRPr lang="en-GB"/>
          </a:p>
        </p:txBody>
      </p:sp>
    </p:spTree>
    <p:extLst>
      <p:ext uri="{BB962C8B-B14F-4D97-AF65-F5344CB8AC3E}">
        <p14:creationId xmlns:p14="http://schemas.microsoft.com/office/powerpoint/2010/main" val="268551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1FFB5089-7B12-4837-B8DE-6B08063396E7}" type="datetime1">
              <a:rPr lang="en-US" smtClean="0"/>
              <a:pPr/>
              <a:t>6/8/2015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265A0C7-01B3-47E9-91EE-F3C2E5946D14}" type="slidenum">
              <a:rPr lang="en-GB"/>
              <a:pPr/>
              <a:t>‹#›</a:t>
            </a:fld>
            <a:endParaRPr lang="en-GB"/>
          </a:p>
        </p:txBody>
      </p:sp>
    </p:spTree>
    <p:extLst>
      <p:ext uri="{BB962C8B-B14F-4D97-AF65-F5344CB8AC3E}">
        <p14:creationId xmlns:p14="http://schemas.microsoft.com/office/powerpoint/2010/main" val="87505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3ED7CB-1DF0-4AC6-9AF1-6745F44BD979}" type="datetime1">
              <a:rPr lang="en-US" smtClean="0"/>
              <a:pPr/>
              <a:t>6/8/2015</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EDC11D4-F67F-452F-825C-465646B9549B}" type="slidenum">
              <a:rPr lang="en-GB"/>
              <a:pPr/>
              <a:t>‹#›</a:t>
            </a:fld>
            <a:endParaRPr lang="en-GB"/>
          </a:p>
        </p:txBody>
      </p:sp>
    </p:spTree>
    <p:extLst>
      <p:ext uri="{BB962C8B-B14F-4D97-AF65-F5344CB8AC3E}">
        <p14:creationId xmlns:p14="http://schemas.microsoft.com/office/powerpoint/2010/main" val="127894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878AE1F-5E03-44FC-8BE6-C8E6F8595F88}" type="datetime1">
              <a:rPr lang="en-US" smtClean="0"/>
              <a:pPr/>
              <a:t>6/8/2015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8B9871B-2711-4AAC-BAD7-B1F17BC73491}" type="slidenum">
              <a:rPr lang="en-GB"/>
              <a:pPr/>
              <a:t>‹#›</a:t>
            </a:fld>
            <a:endParaRPr lang="en-GB"/>
          </a:p>
        </p:txBody>
      </p:sp>
    </p:spTree>
    <p:extLst>
      <p:ext uri="{BB962C8B-B14F-4D97-AF65-F5344CB8AC3E}">
        <p14:creationId xmlns:p14="http://schemas.microsoft.com/office/powerpoint/2010/main" val="99504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48E0036-5F10-4A18-9E24-74C95D3ABA68}" type="datetime1">
              <a:rPr lang="en-US" smtClean="0"/>
              <a:pPr/>
              <a:t>6/8/2015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5673F9B-3FC3-4678-90B3-FD2FE2DB77E6}" type="slidenum">
              <a:rPr lang="en-GB"/>
              <a:pPr/>
              <a:t>‹#›</a:t>
            </a:fld>
            <a:endParaRPr lang="en-GB"/>
          </a:p>
        </p:txBody>
      </p:sp>
    </p:spTree>
    <p:extLst>
      <p:ext uri="{BB962C8B-B14F-4D97-AF65-F5344CB8AC3E}">
        <p14:creationId xmlns:p14="http://schemas.microsoft.com/office/powerpoint/2010/main" val="146196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16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47D8817-BAD8-40B5-A95B-8664446B4B5F}" type="datetime1">
              <a:rPr lang="en-US" smtClean="0"/>
              <a:pPr/>
              <a:t>6/8/2015</a:t>
            </a:fld>
            <a:endParaRPr lang="en-GB"/>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CA99F1E-5576-4263-ABE9-255A57A6A11C}" type="slidenum">
              <a:rPr lang="en-GB"/>
              <a:pPr/>
              <a:t>‹#›</a:t>
            </a:fld>
            <a:endParaRPr lang="en-GB"/>
          </a:p>
        </p:txBody>
      </p:sp>
      <p:pic>
        <p:nvPicPr>
          <p:cNvPr id="111623" name="Picture 7" descr="FCH JU - Power Point2.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c.europa.eu/research/participants/portal/page/fa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4" descr="530C_SLIDE_P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p:cNvSpPr txBox="1">
            <a:spLocks noChangeArrowheads="1"/>
          </p:cNvSpPr>
          <p:nvPr/>
        </p:nvSpPr>
        <p:spPr bwMode="auto">
          <a:xfrm>
            <a:off x="1163637" y="3621088"/>
            <a:ext cx="787000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194C84"/>
              </a:buClr>
              <a:buFont typeface="Arial" charset="0"/>
              <a:buChar char="•"/>
              <a:defRPr sz="3200">
                <a:solidFill>
                  <a:srgbClr val="194C84"/>
                </a:solidFill>
                <a:latin typeface="Trebuchet MS" pitchFamily="34" charset="0"/>
                <a:ea typeface="ヒラギノ角ゴ Pro W3" charset="-128"/>
                <a:cs typeface="Arial" charset="0"/>
              </a:defRPr>
            </a:lvl1pPr>
            <a:lvl2pPr marL="742950" indent="-285750" eaLnBrk="0" hangingPunct="0">
              <a:spcBef>
                <a:spcPct val="20000"/>
              </a:spcBef>
              <a:buClr>
                <a:srgbClr val="008000"/>
              </a:buClr>
              <a:buFont typeface="Arial" charset="0"/>
              <a:buChar char="–"/>
              <a:defRPr sz="2800">
                <a:solidFill>
                  <a:srgbClr val="008000"/>
                </a:solidFill>
                <a:latin typeface="Trebuchet MS" pitchFamily="34" charset="0"/>
                <a:ea typeface="ヒラギノ角ゴ Pro W3" charset="-128"/>
                <a:cs typeface="Arial" charset="0"/>
              </a:defRPr>
            </a:lvl2pPr>
            <a:lvl3pPr marL="1143000" indent="-228600" eaLnBrk="0" hangingPunct="0">
              <a:spcBef>
                <a:spcPct val="20000"/>
              </a:spcBef>
              <a:buFont typeface="Arial" charset="0"/>
              <a:buChar char="•"/>
              <a:defRPr sz="2400">
                <a:solidFill>
                  <a:schemeClr val="tx1"/>
                </a:solidFill>
                <a:latin typeface="Trebuchet MS" pitchFamily="34" charset="0"/>
                <a:ea typeface="ヒラギノ角ゴ Pro W3" charset="-128"/>
                <a:cs typeface="Arial" charset="0"/>
              </a:defRPr>
            </a:lvl3pPr>
            <a:lvl4pPr marL="1600200" indent="-228600" eaLnBrk="0" hangingPunct="0">
              <a:spcBef>
                <a:spcPct val="20000"/>
              </a:spcBef>
              <a:buFont typeface="Arial" charset="0"/>
              <a:buChar char="–"/>
              <a:defRPr sz="2000">
                <a:solidFill>
                  <a:schemeClr val="tx1"/>
                </a:solidFill>
                <a:latin typeface="Trebuchet MS" pitchFamily="34" charset="0"/>
                <a:ea typeface="ヒラギノ角ゴ Pro W3" charset="-128"/>
                <a:cs typeface="Arial" charset="0"/>
              </a:defRPr>
            </a:lvl4pPr>
            <a:lvl5pPr marL="2057400" indent="-228600" eaLnBrk="0" hangingPunct="0">
              <a:spcBef>
                <a:spcPct val="20000"/>
              </a:spcBef>
              <a:buFont typeface="Arial" charset="0"/>
              <a:buChar char="»"/>
              <a:defRPr sz="2000">
                <a:solidFill>
                  <a:schemeClr val="tx1"/>
                </a:solidFill>
                <a:latin typeface="Trebuchet MS" pitchFamily="34" charset="0"/>
                <a:ea typeface="ヒラギノ角ゴ Pro W3" charset="-128"/>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34" charset="0"/>
                <a:ea typeface="ヒラギノ角ゴ Pro W3" charset="-128"/>
                <a:cs typeface="Arial" charset="0"/>
              </a:defRPr>
            </a:lvl9pPr>
          </a:lstStyle>
          <a:p>
            <a:pPr eaLnBrk="1" hangingPunct="1">
              <a:spcBef>
                <a:spcPct val="0"/>
              </a:spcBef>
              <a:buClrTx/>
              <a:buFontTx/>
              <a:buNone/>
            </a:pPr>
            <a:r>
              <a:rPr lang="en-US" altLang="fr-FR" b="1" dirty="0" smtClean="0"/>
              <a:t>Communication campaign</a:t>
            </a:r>
          </a:p>
          <a:p>
            <a:pPr eaLnBrk="1" hangingPunct="1">
              <a:spcBef>
                <a:spcPct val="0"/>
              </a:spcBef>
              <a:buClrTx/>
              <a:buFontTx/>
              <a:buNone/>
            </a:pPr>
            <a:r>
              <a:rPr lang="en-US" altLang="fr-FR" dirty="0" smtClean="0">
                <a:solidFill>
                  <a:schemeClr val="bg1"/>
                </a:solidFill>
              </a:rPr>
              <a:t>Financial Reporting: </a:t>
            </a:r>
          </a:p>
          <a:p>
            <a:pPr eaLnBrk="1" hangingPunct="1">
              <a:spcBef>
                <a:spcPct val="0"/>
              </a:spcBef>
              <a:buClrTx/>
              <a:buFontTx/>
              <a:buNone/>
            </a:pPr>
            <a:r>
              <a:rPr lang="en-US" altLang="fr-FR" dirty="0" smtClean="0">
                <a:solidFill>
                  <a:schemeClr val="bg1"/>
                </a:solidFill>
              </a:rPr>
              <a:t>Formalities  &amp; General Aspects, </a:t>
            </a:r>
          </a:p>
          <a:p>
            <a:pPr eaLnBrk="1" hangingPunct="1">
              <a:spcBef>
                <a:spcPct val="0"/>
              </a:spcBef>
              <a:buClrTx/>
              <a:buFontTx/>
              <a:buNone/>
            </a:pPr>
            <a:r>
              <a:rPr lang="en-US" altLang="fr-FR" dirty="0" smtClean="0">
                <a:solidFill>
                  <a:schemeClr val="bg1"/>
                </a:solidFill>
              </a:rPr>
              <a:t>Common Mistakes &amp; E-reporting Basics</a:t>
            </a:r>
          </a:p>
        </p:txBody>
      </p:sp>
      <p:sp>
        <p:nvSpPr>
          <p:cNvPr id="2" name="Rectangle 1"/>
          <p:cNvSpPr/>
          <p:nvPr/>
        </p:nvSpPr>
        <p:spPr>
          <a:xfrm>
            <a:off x="4572000" y="5996226"/>
            <a:ext cx="4572000" cy="861774"/>
          </a:xfrm>
          <a:prstGeom prst="rect">
            <a:avLst/>
          </a:prstGeom>
        </p:spPr>
        <p:txBody>
          <a:bodyPr>
            <a:spAutoFit/>
          </a:bodyPr>
          <a:lstStyle/>
          <a:p>
            <a:pPr algn="r">
              <a:defRPr/>
            </a:pPr>
            <a:r>
              <a:rPr lang="fr-BE" b="1" dirty="0" smtClean="0">
                <a:solidFill>
                  <a:srgbClr val="194C84"/>
                </a:solidFill>
                <a:effectLst>
                  <a:outerShdw blurRad="38100" dist="38100" dir="2700000" algn="tl">
                    <a:srgbClr val="C0C0C0"/>
                  </a:outerShdw>
                </a:effectLst>
                <a:cs typeface="Arial" charset="0"/>
              </a:rPr>
              <a:t>Nora </a:t>
            </a:r>
            <a:r>
              <a:rPr lang="fr-BE" b="1" dirty="0" err="1" smtClean="0">
                <a:solidFill>
                  <a:srgbClr val="194C84"/>
                </a:solidFill>
                <a:effectLst>
                  <a:outerShdw blurRad="38100" dist="38100" dir="2700000" algn="tl">
                    <a:srgbClr val="C0C0C0"/>
                  </a:outerShdw>
                </a:effectLst>
                <a:cs typeface="Arial" charset="0"/>
              </a:rPr>
              <a:t>Ovcharova</a:t>
            </a:r>
            <a:endParaRPr lang="fr-BE" b="1" dirty="0" smtClean="0">
              <a:solidFill>
                <a:srgbClr val="194C84"/>
              </a:solidFill>
              <a:effectLst>
                <a:outerShdw blurRad="38100" dist="38100" dir="2700000" algn="tl">
                  <a:srgbClr val="C0C0C0"/>
                </a:outerShdw>
              </a:effectLst>
              <a:cs typeface="Arial" charset="0"/>
            </a:endParaRPr>
          </a:p>
          <a:p>
            <a:pPr algn="r">
              <a:defRPr/>
            </a:pPr>
            <a:r>
              <a:rPr lang="fr-BE" dirty="0" smtClean="0">
                <a:solidFill>
                  <a:srgbClr val="194C84"/>
                </a:solidFill>
                <a:effectLst>
                  <a:outerShdw blurRad="38100" dist="38100" dir="2700000" algn="tl">
                    <a:srgbClr val="C0C0C0"/>
                  </a:outerShdw>
                </a:effectLst>
                <a:cs typeface="Arial" charset="0"/>
              </a:rPr>
              <a:t>FCH </a:t>
            </a:r>
            <a:r>
              <a:rPr lang="fr-BE" dirty="0">
                <a:solidFill>
                  <a:srgbClr val="194C84"/>
                </a:solidFill>
                <a:effectLst>
                  <a:outerShdw blurRad="38100" dist="38100" dir="2700000" algn="tl">
                    <a:srgbClr val="C0C0C0"/>
                  </a:outerShdw>
                </a:effectLst>
                <a:cs typeface="Arial" charset="0"/>
              </a:rPr>
              <a:t>JU Financial </a:t>
            </a:r>
            <a:r>
              <a:rPr lang="fr-BE" dirty="0" err="1">
                <a:solidFill>
                  <a:srgbClr val="194C84"/>
                </a:solidFill>
                <a:effectLst>
                  <a:outerShdw blurRad="38100" dist="38100" dir="2700000" algn="tl">
                    <a:srgbClr val="C0C0C0"/>
                  </a:outerShdw>
                </a:effectLst>
                <a:cs typeface="Arial" charset="0"/>
              </a:rPr>
              <a:t>Officer</a:t>
            </a:r>
            <a:endParaRPr lang="en-GB" sz="3200" b="1" dirty="0">
              <a:solidFill>
                <a:srgbClr val="009999"/>
              </a:solidFill>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317200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42409"/>
            <a:ext cx="4419599" cy="639762"/>
          </a:xfrm>
        </p:spPr>
        <p:txBody>
          <a:bodyPr/>
          <a:lstStyle/>
          <a:p>
            <a:r>
              <a:rPr lang="es-ES" sz="2800" kern="1200" dirty="0" smtClean="0">
                <a:solidFill>
                  <a:srgbClr val="92D050"/>
                </a:solidFill>
              </a:rPr>
              <a:t> </a:t>
            </a:r>
            <a:r>
              <a:rPr lang="es-ES" sz="2600" b="1" kern="1200" dirty="0" smtClean="0">
                <a:solidFill>
                  <a:srgbClr val="92D050"/>
                </a:solidFill>
              </a:rPr>
              <a:t>Costs NOT </a:t>
            </a:r>
            <a:r>
              <a:rPr lang="es-ES" sz="2600" b="1" kern="1200" dirty="0" err="1" smtClean="0">
                <a:solidFill>
                  <a:srgbClr val="92D050"/>
                </a:solidFill>
              </a:rPr>
              <a:t>Related</a:t>
            </a:r>
            <a:r>
              <a:rPr lang="es-ES" sz="2600" b="1" kern="1200" dirty="0" smtClean="0">
                <a:solidFill>
                  <a:srgbClr val="92D050"/>
                </a:solidFill>
              </a:rPr>
              <a:t> to the </a:t>
            </a:r>
            <a:r>
              <a:rPr lang="es-ES" sz="2600" b="1" kern="1200" dirty="0" err="1" smtClean="0">
                <a:solidFill>
                  <a:srgbClr val="92D050"/>
                </a:solidFill>
              </a:rPr>
              <a:t>Specific</a:t>
            </a:r>
            <a:r>
              <a:rPr lang="es-ES" sz="2600" b="1" kern="1200" dirty="0" smtClean="0">
                <a:solidFill>
                  <a:srgbClr val="92D050"/>
                </a:solidFill>
              </a:rPr>
              <a:t> Project</a:t>
            </a:r>
            <a:endParaRPr lang="en-GB" sz="2600" b="1" dirty="0">
              <a:solidFill>
                <a:srgbClr val="92D050"/>
              </a:solidFill>
            </a:endParaRPr>
          </a:p>
        </p:txBody>
      </p:sp>
      <p:sp>
        <p:nvSpPr>
          <p:cNvPr id="7" name="Slide Number Placeholder 6"/>
          <p:cNvSpPr>
            <a:spLocks noGrp="1"/>
          </p:cNvSpPr>
          <p:nvPr>
            <p:ph type="sldNum" sz="quarter" idx="12"/>
          </p:nvPr>
        </p:nvSpPr>
        <p:spPr/>
        <p:txBody>
          <a:bodyPr/>
          <a:lstStyle/>
          <a:p>
            <a:fld id="{A6759976-7E49-4C21-961F-0030A0AFFE87}" type="slidenum">
              <a:rPr lang="en-GB" smtClean="0"/>
              <a:pPr/>
              <a:t>10</a:t>
            </a:fld>
            <a:endParaRPr lang="en-GB" dirty="0"/>
          </a:p>
        </p:txBody>
      </p:sp>
      <p:pic>
        <p:nvPicPr>
          <p:cNvPr id="1051" name="Picture 27"/>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48342" y="3860800"/>
            <a:ext cx="4077607" cy="26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46172" y="5643382"/>
            <a:ext cx="4138045" cy="738664"/>
          </a:xfrm>
          <a:prstGeom prst="rect">
            <a:avLst/>
          </a:prstGeom>
        </p:spPr>
        <p:txBody>
          <a:bodyPr wrap="square">
            <a:spAutoFit/>
          </a:bodyPr>
          <a:lstStyle/>
          <a:p>
            <a:r>
              <a:rPr lang="en-GB" sz="1400" b="1" i="1" kern="0" dirty="0" smtClean="0">
                <a:solidFill>
                  <a:srgbClr val="002060"/>
                </a:solidFill>
                <a:latin typeface="Arial"/>
                <a:ea typeface="+mn-ea"/>
              </a:rPr>
              <a:t>Budgeted &amp; Reported  seemingly OK, but at </a:t>
            </a:r>
            <a:r>
              <a:rPr lang="en-GB" sz="1400" b="1" i="1" kern="0" dirty="0">
                <a:solidFill>
                  <a:srgbClr val="002060"/>
                </a:solidFill>
                <a:latin typeface="Arial"/>
                <a:ea typeface="+mn-ea"/>
              </a:rPr>
              <a:t>reviewing the </a:t>
            </a:r>
            <a:r>
              <a:rPr lang="en-GB" sz="1400" b="1" i="1" kern="0" dirty="0" smtClean="0">
                <a:solidFill>
                  <a:srgbClr val="002060"/>
                </a:solidFill>
                <a:latin typeface="Arial"/>
                <a:ea typeface="+mn-ea"/>
              </a:rPr>
              <a:t>UoR </a:t>
            </a:r>
            <a:r>
              <a:rPr lang="en-GB" sz="1400" b="1" i="1" kern="0" dirty="0">
                <a:solidFill>
                  <a:srgbClr val="002060"/>
                </a:solidFill>
                <a:latin typeface="Arial"/>
                <a:ea typeface="+mn-ea"/>
              </a:rPr>
              <a:t>we find costs not related to the project </a:t>
            </a:r>
            <a:r>
              <a:rPr lang="en-GB" sz="1400" b="1" i="1" kern="0" dirty="0">
                <a:latin typeface="Arial"/>
                <a:ea typeface="+mn-ea"/>
              </a:rPr>
              <a:t>– </a:t>
            </a:r>
            <a:r>
              <a:rPr lang="en-GB" sz="1400" b="1" i="1" kern="0" dirty="0" smtClean="0">
                <a:solidFill>
                  <a:srgbClr val="C00000"/>
                </a:solidFill>
                <a:latin typeface="Arial"/>
                <a:ea typeface="+mn-ea"/>
              </a:rPr>
              <a:t>Procurement course</a:t>
            </a:r>
            <a:endParaRPr lang="en-GB" sz="1400" b="1" i="1" dirty="0"/>
          </a:p>
        </p:txBody>
      </p:sp>
      <p:pic>
        <p:nvPicPr>
          <p:cNvPr id="1064"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7" y="551543"/>
            <a:ext cx="3918858" cy="262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172" y="1538514"/>
            <a:ext cx="4180114"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334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991429" y="273050"/>
            <a:ext cx="4441369" cy="568779"/>
          </a:xfrm>
        </p:spPr>
        <p:txBody>
          <a:bodyPr/>
          <a:lstStyle/>
          <a:p>
            <a:r>
              <a:rPr lang="en-GB" dirty="0" smtClean="0">
                <a:solidFill>
                  <a:srgbClr val="92D050"/>
                </a:solidFill>
              </a:rPr>
              <a:t>     </a:t>
            </a:r>
            <a:r>
              <a:rPr lang="en-GB" sz="3200" dirty="0" smtClean="0">
                <a:solidFill>
                  <a:srgbClr val="92D050"/>
                </a:solidFill>
              </a:rPr>
              <a:t>Use</a:t>
            </a:r>
            <a:r>
              <a:rPr lang="en-GB" dirty="0" smtClean="0">
                <a:solidFill>
                  <a:srgbClr val="92D050"/>
                </a:solidFill>
              </a:rPr>
              <a:t> </a:t>
            </a:r>
            <a:r>
              <a:rPr lang="en-GB" sz="3200" dirty="0" smtClean="0">
                <a:solidFill>
                  <a:srgbClr val="92D050"/>
                </a:solidFill>
              </a:rPr>
              <a:t>of Resources </a:t>
            </a:r>
            <a:endParaRPr lang="en-GB" sz="3200" dirty="0">
              <a:solidFill>
                <a:srgbClr val="92D050"/>
              </a:solidFill>
            </a:endParaRP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9437" y="1100094"/>
            <a:ext cx="7084106" cy="450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half" idx="2"/>
          </p:nvPr>
        </p:nvSpPr>
        <p:spPr>
          <a:xfrm flipH="1">
            <a:off x="579437" y="6037943"/>
            <a:ext cx="7635648" cy="683532"/>
          </a:xfrm>
        </p:spPr>
        <p:txBody>
          <a:bodyPr/>
          <a:lstStyle/>
          <a:p>
            <a:r>
              <a:rPr lang="en-GB" sz="1800" dirty="0" smtClean="0"/>
              <a:t>New  Pop-up Screen – pls enter costs &amp; details as per </a:t>
            </a:r>
            <a:r>
              <a:rPr lang="en-GB" sz="1800" dirty="0"/>
              <a:t> </a:t>
            </a:r>
            <a:r>
              <a:rPr lang="en-GB" sz="1800" dirty="0" smtClean="0"/>
              <a:t>WP, unit of measure, equipment  and depreciation method, consumables, travels</a:t>
            </a:r>
            <a:endParaRPr lang="en-GB" sz="1800" dirty="0"/>
          </a:p>
        </p:txBody>
      </p:sp>
      <p:sp>
        <p:nvSpPr>
          <p:cNvPr id="4" name="Slide Number Placeholder 3"/>
          <p:cNvSpPr>
            <a:spLocks noGrp="1"/>
          </p:cNvSpPr>
          <p:nvPr>
            <p:ph type="sldNum" sz="quarter" idx="12"/>
          </p:nvPr>
        </p:nvSpPr>
        <p:spPr/>
        <p:txBody>
          <a:bodyPr/>
          <a:lstStyle/>
          <a:p>
            <a:fld id="{3D9E6BFA-6285-4B5A-AE94-69B3F3239519}" type="slidenum">
              <a:rPr lang="en-GB" smtClean="0"/>
              <a:pPr/>
              <a:t>11</a:t>
            </a:fld>
            <a:endParaRPr lang="en-GB"/>
          </a:p>
        </p:txBody>
      </p:sp>
      <p:pic>
        <p:nvPicPr>
          <p:cNvPr id="7" name="Picture 6"/>
          <p:cNvPicPr>
            <a:picLocks noChangeAspect="1"/>
          </p:cNvPicPr>
          <p:nvPr/>
        </p:nvPicPr>
        <p:blipFill>
          <a:blip r:embed="rId3"/>
          <a:stretch>
            <a:fillRect/>
          </a:stretch>
        </p:blipFill>
        <p:spPr>
          <a:xfrm>
            <a:off x="-1842552" y="-1447191"/>
            <a:ext cx="12771809" cy="8805934"/>
          </a:xfrm>
          <a:prstGeom prst="rect">
            <a:avLst/>
          </a:prstGeom>
        </p:spPr>
      </p:pic>
    </p:spTree>
    <p:extLst>
      <p:ext uri="{BB962C8B-B14F-4D97-AF65-F5344CB8AC3E}">
        <p14:creationId xmlns:p14="http://schemas.microsoft.com/office/powerpoint/2010/main" val="966921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7367" y="0"/>
            <a:ext cx="7756634" cy="798286"/>
          </a:xfrm>
        </p:spPr>
        <p:txBody>
          <a:bodyPr/>
          <a:lstStyle/>
          <a:p>
            <a:pPr algn="ctr"/>
            <a:r>
              <a:rPr lang="en-GB" sz="2800" dirty="0" smtClean="0">
                <a:solidFill>
                  <a:srgbClr val="92D050"/>
                </a:solidFill>
              </a:rPr>
              <a:t>Costs NOT Sufficiently Substantiated</a:t>
            </a:r>
            <a:endParaRPr lang="en-GB" sz="2800" dirty="0">
              <a:solidFill>
                <a:srgbClr val="92D050"/>
              </a:solidFill>
            </a:endParaRPr>
          </a:p>
        </p:txBody>
      </p:sp>
      <p:sp>
        <p:nvSpPr>
          <p:cNvPr id="3" name="Content Placeholder 2"/>
          <p:cNvSpPr>
            <a:spLocks noGrp="1"/>
          </p:cNvSpPr>
          <p:nvPr>
            <p:ph idx="1"/>
          </p:nvPr>
        </p:nvSpPr>
        <p:spPr>
          <a:xfrm>
            <a:off x="5196969" y="1105469"/>
            <a:ext cx="4266346" cy="5527559"/>
          </a:xfrm>
        </p:spPr>
        <p:txBody>
          <a:bodyPr/>
          <a:lstStyle/>
          <a:p>
            <a:pPr marL="0" indent="0">
              <a:buNone/>
            </a:pPr>
            <a:r>
              <a:rPr lang="en-GB" dirty="0" smtClean="0"/>
              <a:t> </a:t>
            </a:r>
            <a:r>
              <a:rPr lang="en-GB" b="1" i="1" dirty="0" smtClean="0">
                <a:solidFill>
                  <a:srgbClr val="92D050"/>
                </a:solidFill>
              </a:rPr>
              <a:t>Missing Details  </a:t>
            </a:r>
          </a:p>
          <a:p>
            <a:pPr marL="0" indent="0">
              <a:buNone/>
            </a:pPr>
            <a:endParaRPr lang="en-GB" sz="1800" b="1" i="1" dirty="0" smtClean="0">
              <a:solidFill>
                <a:srgbClr val="002060"/>
              </a:solidFill>
            </a:endParaRPr>
          </a:p>
          <a:p>
            <a:pPr marL="0" indent="0">
              <a:buNone/>
            </a:pPr>
            <a:r>
              <a:rPr lang="en-GB" sz="1800" b="1" i="1" dirty="0" smtClean="0">
                <a:solidFill>
                  <a:srgbClr val="002060"/>
                </a:solidFill>
              </a:rPr>
              <a:t>We cannot decide on the eligibility costs so clarifications requested</a:t>
            </a:r>
            <a:r>
              <a:rPr lang="en-GB" sz="1800" dirty="0" smtClean="0">
                <a:solidFill>
                  <a:srgbClr val="002060"/>
                </a:solidFill>
              </a:rPr>
              <a:t>: </a:t>
            </a:r>
            <a:endParaRPr lang="en-GB" sz="1400" dirty="0">
              <a:solidFill>
                <a:srgbClr val="002060"/>
              </a:solidFill>
            </a:endParaRPr>
          </a:p>
          <a:p>
            <a:pPr>
              <a:buFont typeface="Wingdings" pitchFamily="2" charset="2"/>
              <a:buChar char="Ø"/>
            </a:pPr>
            <a:r>
              <a:rPr lang="en-GB" sz="1600" dirty="0" smtClean="0">
                <a:solidFill>
                  <a:srgbClr val="002060"/>
                </a:solidFill>
              </a:rPr>
              <a:t> </a:t>
            </a:r>
            <a:r>
              <a:rPr lang="en-GB" sz="1400" b="1" dirty="0" smtClean="0">
                <a:solidFill>
                  <a:srgbClr val="00B050"/>
                </a:solidFill>
              </a:rPr>
              <a:t>Personnel </a:t>
            </a:r>
            <a:r>
              <a:rPr lang="en-GB" sz="1400" dirty="0" smtClean="0">
                <a:solidFill>
                  <a:srgbClr val="002060"/>
                </a:solidFill>
              </a:rPr>
              <a:t>– Man/months per WP?</a:t>
            </a:r>
          </a:p>
          <a:p>
            <a:pPr marL="0" indent="0">
              <a:buNone/>
            </a:pPr>
            <a:endParaRPr lang="en-GB" sz="1400" dirty="0" smtClean="0">
              <a:solidFill>
                <a:srgbClr val="002060"/>
              </a:solidFill>
            </a:endParaRPr>
          </a:p>
          <a:p>
            <a:pPr>
              <a:buFont typeface="Wingdings" pitchFamily="2" charset="2"/>
              <a:buChar char="Ø"/>
            </a:pPr>
            <a:r>
              <a:rPr lang="en-GB" sz="1400" b="1" dirty="0" smtClean="0">
                <a:solidFill>
                  <a:srgbClr val="00B050"/>
                </a:solidFill>
              </a:rPr>
              <a:t>Travel &amp; Subsistence  </a:t>
            </a:r>
            <a:r>
              <a:rPr lang="en-GB" sz="1400" dirty="0" smtClean="0">
                <a:solidFill>
                  <a:srgbClr val="002060"/>
                </a:solidFill>
              </a:rPr>
              <a:t>- estimates,</a:t>
            </a:r>
          </a:p>
          <a:p>
            <a:pPr marL="0" indent="0">
              <a:buNone/>
            </a:pPr>
            <a:r>
              <a:rPr lang="en-GB" sz="1400" dirty="0" smtClean="0">
                <a:solidFill>
                  <a:srgbClr val="002060"/>
                </a:solidFill>
              </a:rPr>
              <a:t> or actual costs incurred &amp; accounted for?</a:t>
            </a:r>
          </a:p>
          <a:p>
            <a:pPr marL="0" indent="0">
              <a:buNone/>
            </a:pPr>
            <a:endParaRPr lang="en-GB" sz="1400" dirty="0" smtClean="0">
              <a:solidFill>
                <a:srgbClr val="002060"/>
              </a:solidFill>
            </a:endParaRPr>
          </a:p>
          <a:p>
            <a:pPr>
              <a:buFont typeface="Wingdings" pitchFamily="2" charset="2"/>
              <a:buChar char="Ø"/>
            </a:pPr>
            <a:r>
              <a:rPr lang="en-GB" sz="1400" b="1" dirty="0" smtClean="0">
                <a:solidFill>
                  <a:srgbClr val="00B050"/>
                </a:solidFill>
              </a:rPr>
              <a:t>Procurement Course  &amp; </a:t>
            </a:r>
            <a:r>
              <a:rPr lang="en-GB" sz="1400" b="1" dirty="0">
                <a:solidFill>
                  <a:srgbClr val="00B050"/>
                </a:solidFill>
              </a:rPr>
              <a:t>Coordinator</a:t>
            </a:r>
            <a:r>
              <a:rPr lang="en-GB" sz="1400" b="1" dirty="0">
                <a:solidFill>
                  <a:srgbClr val="002060"/>
                </a:solidFill>
              </a:rPr>
              <a:t>’s </a:t>
            </a:r>
            <a:r>
              <a:rPr lang="en-GB" sz="1400" dirty="0">
                <a:solidFill>
                  <a:srgbClr val="002060"/>
                </a:solidFill>
              </a:rPr>
              <a:t>workshop </a:t>
            </a:r>
            <a:r>
              <a:rPr lang="en-GB" sz="1400" dirty="0" smtClean="0">
                <a:solidFill>
                  <a:srgbClr val="002060"/>
                </a:solidFill>
              </a:rPr>
              <a:t>-  are these project-related ?</a:t>
            </a:r>
          </a:p>
          <a:p>
            <a:pPr>
              <a:buFont typeface="Wingdings" pitchFamily="2" charset="2"/>
              <a:buChar char="Ø"/>
            </a:pPr>
            <a:endParaRPr lang="en-GB" sz="1400" dirty="0" smtClean="0">
              <a:solidFill>
                <a:srgbClr val="002060"/>
              </a:solidFill>
            </a:endParaRPr>
          </a:p>
          <a:p>
            <a:pPr>
              <a:buFont typeface="Wingdings" pitchFamily="2" charset="2"/>
              <a:buChar char="Ø"/>
            </a:pPr>
            <a:r>
              <a:rPr lang="en-GB" sz="1400" b="1" dirty="0" smtClean="0">
                <a:solidFill>
                  <a:srgbClr val="00B050"/>
                </a:solidFill>
              </a:rPr>
              <a:t>Consumables Details </a:t>
            </a:r>
            <a:r>
              <a:rPr lang="en-GB" sz="1400" dirty="0" smtClean="0">
                <a:solidFill>
                  <a:srgbClr val="002060"/>
                </a:solidFill>
              </a:rPr>
              <a:t>+ Actuals/Estimate?</a:t>
            </a:r>
          </a:p>
          <a:p>
            <a:pPr>
              <a:buFont typeface="Wingdings" pitchFamily="2" charset="2"/>
              <a:buChar char="Ø"/>
            </a:pPr>
            <a:endParaRPr lang="en-GB" sz="1400" dirty="0" smtClean="0">
              <a:solidFill>
                <a:srgbClr val="002060"/>
              </a:solidFill>
            </a:endParaRPr>
          </a:p>
          <a:p>
            <a:pPr>
              <a:buFont typeface="Wingdings" pitchFamily="2" charset="2"/>
              <a:buChar char="Ø"/>
            </a:pPr>
            <a:r>
              <a:rPr lang="en-GB" sz="1400" b="1" dirty="0" smtClean="0">
                <a:solidFill>
                  <a:srgbClr val="00B050"/>
                </a:solidFill>
              </a:rPr>
              <a:t>Depreciation</a:t>
            </a:r>
            <a:r>
              <a:rPr lang="en-GB" sz="1400" dirty="0" smtClean="0">
                <a:solidFill>
                  <a:srgbClr val="00B050"/>
                </a:solidFill>
              </a:rPr>
              <a:t>  </a:t>
            </a:r>
            <a:r>
              <a:rPr lang="en-GB" sz="1400" dirty="0" smtClean="0">
                <a:solidFill>
                  <a:srgbClr val="002060"/>
                </a:solidFill>
              </a:rPr>
              <a:t>method on Equipment?</a:t>
            </a:r>
          </a:p>
          <a:p>
            <a:pPr>
              <a:buFont typeface="Wingdings" pitchFamily="2" charset="2"/>
              <a:buChar char="Ø"/>
            </a:pPr>
            <a:endParaRPr lang="en-GB" sz="1400" dirty="0">
              <a:solidFill>
                <a:srgbClr val="002060"/>
              </a:solidFill>
            </a:endParaRPr>
          </a:p>
          <a:p>
            <a:pPr>
              <a:buFont typeface="Wingdings" pitchFamily="2" charset="2"/>
              <a:buChar char="Ø"/>
            </a:pPr>
            <a:r>
              <a:rPr lang="en-GB" sz="1400" b="1" dirty="0" smtClean="0">
                <a:solidFill>
                  <a:srgbClr val="00B050"/>
                </a:solidFill>
              </a:rPr>
              <a:t>VAT/ Discounts </a:t>
            </a:r>
            <a:r>
              <a:rPr lang="en-GB" sz="1400" dirty="0" smtClean="0">
                <a:solidFill>
                  <a:srgbClr val="002060"/>
                </a:solidFill>
              </a:rPr>
              <a:t>on purchases deducted?</a:t>
            </a:r>
          </a:p>
          <a:p>
            <a:pPr>
              <a:buFont typeface="Wingdings" pitchFamily="2" charset="2"/>
              <a:buChar char="Ø"/>
            </a:pPr>
            <a:endParaRPr lang="en-GB" sz="1400" dirty="0">
              <a:solidFill>
                <a:srgbClr val="002060"/>
              </a:solidFill>
            </a:endParaRPr>
          </a:p>
          <a:p>
            <a:pPr>
              <a:buFont typeface="Wingdings" pitchFamily="2" charset="2"/>
              <a:buChar char="Ø"/>
            </a:pPr>
            <a:r>
              <a:rPr lang="en-GB" sz="1400" b="1" dirty="0" smtClean="0">
                <a:solidFill>
                  <a:srgbClr val="00B050"/>
                </a:solidFill>
              </a:rPr>
              <a:t>Wrong  detail </a:t>
            </a:r>
            <a:r>
              <a:rPr lang="en-GB" sz="1400" dirty="0" smtClean="0">
                <a:solidFill>
                  <a:srgbClr val="002060"/>
                </a:solidFill>
              </a:rPr>
              <a:t>– CFS,  or Annual audit</a:t>
            </a:r>
          </a:p>
          <a:p>
            <a:endParaRPr lang="en-GB" sz="1400" dirty="0" smtClean="0"/>
          </a:p>
          <a:p>
            <a:endParaRPr lang="en-GB" sz="1400" dirty="0"/>
          </a:p>
        </p:txBody>
      </p:sp>
      <p:sp>
        <p:nvSpPr>
          <p:cNvPr id="4" name="Text Placeholder 3"/>
          <p:cNvSpPr>
            <a:spLocks noGrp="1"/>
          </p:cNvSpPr>
          <p:nvPr>
            <p:ph type="body" sz="half" idx="2"/>
          </p:nvPr>
        </p:nvSpPr>
        <p:spPr>
          <a:xfrm>
            <a:off x="457200" y="2456329"/>
            <a:ext cx="4347882" cy="1326778"/>
          </a:xfrm>
        </p:spPr>
        <p:txBody>
          <a:bodyPr/>
          <a:lstStyle/>
          <a:p>
            <a:r>
              <a:rPr lang="en-GB" dirty="0" err="1" smtClean="0"/>
              <a:t>roject</a:t>
            </a:r>
            <a:r>
              <a:rPr lang="en-GB" dirty="0" smtClean="0"/>
              <a:t> </a:t>
            </a:r>
            <a:endParaRPr lang="en-GB" dirty="0"/>
          </a:p>
        </p:txBody>
      </p:sp>
      <p:sp>
        <p:nvSpPr>
          <p:cNvPr id="5" name="Slide Number Placeholder 4"/>
          <p:cNvSpPr>
            <a:spLocks noGrp="1"/>
          </p:cNvSpPr>
          <p:nvPr>
            <p:ph type="sldNum" sz="quarter" idx="12"/>
          </p:nvPr>
        </p:nvSpPr>
        <p:spPr>
          <a:xfrm>
            <a:off x="7249886" y="6386286"/>
            <a:ext cx="1705428" cy="368300"/>
          </a:xfrm>
        </p:spPr>
        <p:txBody>
          <a:bodyPr/>
          <a:lstStyle/>
          <a:p>
            <a:fld id="{58B9871B-2711-4AAC-BAD7-B1F17BC73491}" type="slidenum">
              <a:rPr lang="en-GB" smtClean="0"/>
              <a:pPr/>
              <a:t>12</a:t>
            </a:fld>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3107281719"/>
              </p:ext>
            </p:extLst>
          </p:nvPr>
        </p:nvGraphicFramePr>
        <p:xfrm>
          <a:off x="79828" y="1828800"/>
          <a:ext cx="5014685" cy="4557486"/>
        </p:xfrm>
        <a:graphic>
          <a:graphicData uri="http://schemas.openxmlformats.org/presentationml/2006/ole">
            <mc:AlternateContent xmlns:mc="http://schemas.openxmlformats.org/markup-compatibility/2006">
              <mc:Choice xmlns:v="urn:schemas-microsoft-com:vml" Requires="v">
                <p:oleObj spid="_x0000_s2138" name="Worksheet" r:id="rId4" imgW="5257935" imgH="2771806" progId="Excel.Sheet.8">
                  <p:embed/>
                </p:oleObj>
              </mc:Choice>
              <mc:Fallback>
                <p:oleObj name="Worksheet" r:id="rId4" imgW="5257935" imgH="2771806" progId="Excel.Sheet.8">
                  <p:embed/>
                  <p:pic>
                    <p:nvPicPr>
                      <p:cNvPr id="0" name="Picture 4"/>
                      <p:cNvPicPr>
                        <a:picLocks noChangeAspect="1" noChangeArrowheads="1"/>
                      </p:cNvPicPr>
                      <p:nvPr/>
                    </p:nvPicPr>
                    <p:blipFill>
                      <a:blip r:embed="rId5"/>
                      <a:srcRect/>
                      <a:stretch>
                        <a:fillRect/>
                      </a:stretch>
                    </p:blipFill>
                    <p:spPr bwMode="auto">
                      <a:xfrm>
                        <a:off x="79828" y="1828800"/>
                        <a:ext cx="5014685" cy="4557486"/>
                      </a:xfrm>
                      <a:prstGeom prst="rect">
                        <a:avLst/>
                      </a:prstGeom>
                      <a:noFill/>
                    </p:spPr>
                  </p:pic>
                </p:oleObj>
              </mc:Fallback>
            </mc:AlternateContent>
          </a:graphicData>
        </a:graphic>
      </p:graphicFrame>
    </p:spTree>
    <p:extLst>
      <p:ext uri="{BB962C8B-B14F-4D97-AF65-F5344CB8AC3E}">
        <p14:creationId xmlns:p14="http://schemas.microsoft.com/office/powerpoint/2010/main" val="1121949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3886" y="0"/>
            <a:ext cx="7039428" cy="1088571"/>
          </a:xfrm>
        </p:spPr>
        <p:txBody>
          <a:bodyPr/>
          <a:lstStyle/>
          <a:p>
            <a:r>
              <a:rPr lang="es-ES" sz="3600" dirty="0" smtClean="0">
                <a:solidFill>
                  <a:srgbClr val="92D050"/>
                </a:solidFill>
              </a:rPr>
              <a:t>VAT, </a:t>
            </a:r>
            <a:r>
              <a:rPr lang="es-ES" sz="3600" dirty="0" err="1" smtClean="0">
                <a:solidFill>
                  <a:srgbClr val="92D050"/>
                </a:solidFill>
              </a:rPr>
              <a:t>Other</a:t>
            </a:r>
            <a:r>
              <a:rPr lang="es-ES" sz="3600" dirty="0" smtClean="0">
                <a:solidFill>
                  <a:srgbClr val="92D050"/>
                </a:solidFill>
              </a:rPr>
              <a:t> </a:t>
            </a:r>
            <a:r>
              <a:rPr lang="es-ES" sz="3600" dirty="0" err="1">
                <a:solidFill>
                  <a:srgbClr val="92D050"/>
                </a:solidFill>
              </a:rPr>
              <a:t>T</a:t>
            </a:r>
            <a:r>
              <a:rPr lang="es-ES" sz="3600" dirty="0" err="1" smtClean="0">
                <a:solidFill>
                  <a:srgbClr val="92D050"/>
                </a:solidFill>
              </a:rPr>
              <a:t>axes</a:t>
            </a:r>
            <a:r>
              <a:rPr lang="es-ES" sz="3600" dirty="0" smtClean="0">
                <a:solidFill>
                  <a:srgbClr val="92D050"/>
                </a:solidFill>
              </a:rPr>
              <a:t> &amp; </a:t>
            </a:r>
            <a:r>
              <a:rPr lang="es-ES" sz="3600" dirty="0" err="1" smtClean="0">
                <a:solidFill>
                  <a:srgbClr val="92D050"/>
                </a:solidFill>
              </a:rPr>
              <a:t>Discounts</a:t>
            </a:r>
            <a:endParaRPr lang="en-US" sz="3600" dirty="0">
              <a:solidFill>
                <a:srgbClr val="92D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solidFill>
                  <a:srgbClr val="000000"/>
                </a:solidFill>
              </a:rPr>
              <a:pPr/>
              <a:t>13</a:t>
            </a:fld>
            <a:endParaRPr lang="en-GB">
              <a:solidFill>
                <a:srgbClr val="000000"/>
              </a:solidFill>
            </a:endParaRPr>
          </a:p>
        </p:txBody>
      </p:sp>
      <p:sp>
        <p:nvSpPr>
          <p:cNvPr id="4" name="Rectangle 3"/>
          <p:cNvSpPr/>
          <p:nvPr/>
        </p:nvSpPr>
        <p:spPr>
          <a:xfrm>
            <a:off x="694063" y="1872868"/>
            <a:ext cx="8273667" cy="3693319"/>
          </a:xfrm>
          <a:prstGeom prst="rect">
            <a:avLst/>
          </a:prstGeom>
        </p:spPr>
        <p:txBody>
          <a:bodyPr wrap="square">
            <a:spAutoFit/>
          </a:bodyPr>
          <a:lstStyle/>
          <a:p>
            <a:pPr>
              <a:buClr>
                <a:srgbClr val="333399"/>
              </a:buClr>
              <a:buFont typeface="Wingdings" pitchFamily="2" charset="2"/>
              <a:buChar char="Ø"/>
            </a:pPr>
            <a:endParaRPr lang="en-GB" dirty="0" smtClean="0">
              <a:solidFill>
                <a:srgbClr val="C00000"/>
              </a:solidFill>
            </a:endParaRPr>
          </a:p>
          <a:p>
            <a:pPr>
              <a:buClr>
                <a:srgbClr val="333399"/>
              </a:buClr>
              <a:buFont typeface="Wingdings" pitchFamily="2" charset="2"/>
              <a:buChar char="Ø"/>
            </a:pPr>
            <a:r>
              <a:rPr lang="en-GB" b="1" dirty="0">
                <a:solidFill>
                  <a:srgbClr val="FF0000"/>
                </a:solidFill>
              </a:rPr>
              <a:t>VAT </a:t>
            </a:r>
            <a:r>
              <a:rPr lang="en-GB" b="1" dirty="0" smtClean="0">
                <a:solidFill>
                  <a:srgbClr val="FF0000"/>
                </a:solidFill>
              </a:rPr>
              <a:t>&amp; taxes </a:t>
            </a:r>
            <a:r>
              <a:rPr lang="en-GB" dirty="0" smtClean="0">
                <a:solidFill>
                  <a:srgbClr val="002060"/>
                </a:solidFill>
              </a:rPr>
              <a:t>may </a:t>
            </a:r>
            <a:r>
              <a:rPr lang="en-GB" dirty="0">
                <a:solidFill>
                  <a:srgbClr val="002060"/>
                </a:solidFill>
              </a:rPr>
              <a:t>be present  in direct costs, sub-contracting, ODC, </a:t>
            </a:r>
            <a:r>
              <a:rPr lang="en-GB" dirty="0" smtClean="0">
                <a:solidFill>
                  <a:srgbClr val="002060"/>
                </a:solidFill>
              </a:rPr>
              <a:t>IC …</a:t>
            </a:r>
          </a:p>
          <a:p>
            <a:pPr>
              <a:buClr>
                <a:srgbClr val="333399"/>
              </a:buClr>
              <a:buFont typeface="Wingdings" pitchFamily="2" charset="2"/>
              <a:buChar char="Ø"/>
            </a:pPr>
            <a:endParaRPr lang="en-GB" dirty="0">
              <a:solidFill>
                <a:srgbClr val="000000"/>
              </a:solidFill>
            </a:endParaRPr>
          </a:p>
          <a:p>
            <a:pPr>
              <a:buClr>
                <a:srgbClr val="333399"/>
              </a:buClr>
              <a:buFont typeface="Wingdings" pitchFamily="2" charset="2"/>
              <a:buChar char="Ø"/>
            </a:pPr>
            <a:r>
              <a:rPr lang="en-GB" dirty="0">
                <a:solidFill>
                  <a:srgbClr val="002060"/>
                </a:solidFill>
              </a:rPr>
              <a:t>VAT is usually considered as a cost by the beneficiary’s </a:t>
            </a:r>
            <a:r>
              <a:rPr lang="en-GB" dirty="0" smtClean="0">
                <a:solidFill>
                  <a:srgbClr val="002060"/>
                </a:solidFill>
              </a:rPr>
              <a:t>accounting</a:t>
            </a:r>
          </a:p>
          <a:p>
            <a:pPr>
              <a:buClr>
                <a:srgbClr val="333399"/>
              </a:buClr>
              <a:buFont typeface="Wingdings" pitchFamily="2" charset="2"/>
              <a:buChar char="Ø"/>
            </a:pPr>
            <a:endParaRPr lang="en-GB" dirty="0">
              <a:solidFill>
                <a:srgbClr val="002060"/>
              </a:solidFill>
            </a:endParaRPr>
          </a:p>
          <a:p>
            <a:pPr>
              <a:buClr>
                <a:srgbClr val="333399"/>
              </a:buClr>
              <a:buFont typeface="Wingdings" pitchFamily="2" charset="2"/>
              <a:buChar char="Ø"/>
            </a:pPr>
            <a:r>
              <a:rPr lang="en-GB" b="1" dirty="0">
                <a:solidFill>
                  <a:srgbClr val="FF0000"/>
                </a:solidFill>
              </a:rPr>
              <a:t>VAT,</a:t>
            </a:r>
            <a:r>
              <a:rPr lang="en-GB" dirty="0">
                <a:solidFill>
                  <a:srgbClr val="002060"/>
                </a:solidFill>
              </a:rPr>
              <a:t> whether recoverable or not, is ineligible  for FCH claims.  </a:t>
            </a:r>
          </a:p>
          <a:p>
            <a:pPr>
              <a:buClr>
                <a:srgbClr val="333399"/>
              </a:buClr>
            </a:pPr>
            <a:endParaRPr lang="en-GB" dirty="0" smtClean="0">
              <a:solidFill>
                <a:srgbClr val="002060"/>
              </a:solidFill>
            </a:endParaRPr>
          </a:p>
          <a:p>
            <a:pPr>
              <a:buClr>
                <a:srgbClr val="333399"/>
              </a:buClr>
              <a:buFont typeface="Wingdings" pitchFamily="2" charset="2"/>
              <a:buChar char="Ø"/>
            </a:pPr>
            <a:r>
              <a:rPr lang="en-GB" dirty="0" smtClean="0">
                <a:solidFill>
                  <a:srgbClr val="002060"/>
                </a:solidFill>
              </a:rPr>
              <a:t>Please ensure that VAT is always excluded from all FCH /FP7 cost claims</a:t>
            </a:r>
          </a:p>
          <a:p>
            <a:pPr>
              <a:buClr>
                <a:srgbClr val="333399"/>
              </a:buClr>
              <a:buFont typeface="Wingdings" pitchFamily="2" charset="2"/>
              <a:buChar char="Ø"/>
            </a:pPr>
            <a:endParaRPr lang="en-GB" dirty="0" smtClean="0">
              <a:solidFill>
                <a:srgbClr val="002060"/>
              </a:solidFill>
            </a:endParaRPr>
          </a:p>
          <a:p>
            <a:pPr>
              <a:buClr>
                <a:srgbClr val="333399"/>
              </a:buClr>
              <a:buFont typeface="Wingdings" pitchFamily="2" charset="2"/>
              <a:buChar char="Ø"/>
            </a:pPr>
            <a:r>
              <a:rPr lang="en-GB" dirty="0" smtClean="0">
                <a:solidFill>
                  <a:srgbClr val="002060"/>
                </a:solidFill>
              </a:rPr>
              <a:t>VAT is often forgotten in small purchases – tickets, logistics, consumables</a:t>
            </a:r>
          </a:p>
          <a:p>
            <a:pPr>
              <a:buClr>
                <a:srgbClr val="333399"/>
              </a:buClr>
              <a:buFont typeface="Wingdings" pitchFamily="2" charset="2"/>
              <a:buChar char="Ø"/>
            </a:pPr>
            <a:endParaRPr lang="en-GB" dirty="0" smtClean="0">
              <a:solidFill>
                <a:srgbClr val="002060"/>
              </a:solidFill>
            </a:endParaRPr>
          </a:p>
          <a:p>
            <a:pPr>
              <a:buClr>
                <a:srgbClr val="333399"/>
              </a:buClr>
              <a:buFont typeface="Wingdings" pitchFamily="2" charset="2"/>
              <a:buChar char="Ø"/>
            </a:pPr>
            <a:r>
              <a:rPr lang="en-GB" b="1" dirty="0" smtClean="0">
                <a:solidFill>
                  <a:srgbClr val="FF0000"/>
                </a:solidFill>
              </a:rPr>
              <a:t>Discounts</a:t>
            </a:r>
            <a:r>
              <a:rPr lang="en-GB" dirty="0" smtClean="0">
                <a:solidFill>
                  <a:srgbClr val="002060"/>
                </a:solidFill>
              </a:rPr>
              <a:t> to be treated similarly – when granted, they shall be deducted</a:t>
            </a:r>
            <a:r>
              <a:rPr lang="en-GB" dirty="0" smtClean="0">
                <a:solidFill>
                  <a:srgbClr val="000000"/>
                </a:solidFill>
              </a:rPr>
              <a:t>.</a:t>
            </a:r>
          </a:p>
          <a:p>
            <a:pPr>
              <a:buClr>
                <a:srgbClr val="333399"/>
              </a:buClr>
              <a:buFont typeface="Wingdings" pitchFamily="2" charset="2"/>
              <a:buChar char="Ø"/>
            </a:pPr>
            <a:endParaRPr lang="en-GB" dirty="0">
              <a:solidFill>
                <a:srgbClr val="000000"/>
              </a:solidFill>
            </a:endParaRPr>
          </a:p>
        </p:txBody>
      </p:sp>
      <p:pic>
        <p:nvPicPr>
          <p:cNvPr id="5" name="Picture 4" descr="C:\Users\requean\AppData\Local\Microsoft\Windows\Temporary Internet Files\Content.IE5\PN37ILQ6\MC9004347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336" y="2070560"/>
            <a:ext cx="560024" cy="56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103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3683" y="53921"/>
            <a:ext cx="8229600" cy="857476"/>
          </a:xfrm>
        </p:spPr>
        <p:txBody>
          <a:bodyPr/>
          <a:lstStyle/>
          <a:p>
            <a:r>
              <a:rPr lang="en-GB" sz="3600" b="1" dirty="0" smtClean="0">
                <a:solidFill>
                  <a:srgbClr val="9BC99E"/>
                </a:solidFill>
              </a:rPr>
              <a:t>                      Reporting example</a:t>
            </a:r>
            <a:endParaRPr lang="nl-BE" sz="3600" b="1" dirty="0">
              <a:solidFill>
                <a:srgbClr val="9BC99E"/>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pPr/>
              <a:t>14</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15" y="1320801"/>
            <a:ext cx="7941816" cy="490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566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80343" y="0"/>
            <a:ext cx="6306456" cy="1088571"/>
          </a:xfrm>
        </p:spPr>
        <p:txBody>
          <a:bodyPr/>
          <a:lstStyle/>
          <a:p>
            <a:r>
              <a:rPr lang="en-GB" sz="4800" b="1" dirty="0" smtClean="0">
                <a:solidFill>
                  <a:srgbClr val="00B050"/>
                </a:solidFill>
              </a:rPr>
              <a:t>USE of Resources</a:t>
            </a:r>
            <a:endParaRPr lang="nl-BE" sz="4800" b="1" dirty="0">
              <a:solidFill>
                <a:srgbClr val="00B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pPr/>
              <a:t>15</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13" y="1277257"/>
            <a:ext cx="8563429" cy="543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040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9" y="82324"/>
            <a:ext cx="8004716" cy="977219"/>
          </a:xfrm>
        </p:spPr>
        <p:txBody>
          <a:bodyPr/>
          <a:lstStyle/>
          <a:p>
            <a:r>
              <a:rPr lang="en-US" sz="2800" dirty="0" smtClean="0">
                <a:solidFill>
                  <a:srgbClr val="92D050"/>
                </a:solidFill>
              </a:rPr>
              <a:t> </a:t>
            </a:r>
            <a:r>
              <a:rPr lang="en-US" sz="2800" b="1" dirty="0" smtClean="0">
                <a:solidFill>
                  <a:srgbClr val="92D050"/>
                </a:solidFill>
              </a:rPr>
              <a:t>Errors  observed  -</a:t>
            </a:r>
            <a:r>
              <a:rPr lang="en-US" sz="3200" b="1" i="1" dirty="0" smtClean="0">
                <a:solidFill>
                  <a:srgbClr val="92D050"/>
                </a:solidFill>
              </a:rPr>
              <a:t> </a:t>
            </a:r>
            <a:r>
              <a:rPr lang="en-US" sz="2800" b="1" dirty="0" smtClean="0">
                <a:solidFill>
                  <a:srgbClr val="92D050"/>
                </a:solidFill>
              </a:rPr>
              <a:t>Clarifications </a:t>
            </a:r>
            <a:endParaRPr lang="en-US" sz="2800" b="1" dirty="0">
              <a:solidFill>
                <a:srgbClr val="92D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pPr/>
              <a:t>16</a:t>
            </a:fld>
            <a:endParaRPr lang="en-GB"/>
          </a:p>
        </p:txBody>
      </p:sp>
      <p:sp>
        <p:nvSpPr>
          <p:cNvPr id="4" name="Rectangle 3"/>
          <p:cNvSpPr/>
          <p:nvPr/>
        </p:nvSpPr>
        <p:spPr>
          <a:xfrm>
            <a:off x="220337" y="1894901"/>
            <a:ext cx="9068806" cy="4801314"/>
          </a:xfrm>
          <a:prstGeom prst="rect">
            <a:avLst/>
          </a:prstGeom>
          <a:noFill/>
        </p:spPr>
        <p:txBody>
          <a:bodyPr wrap="square">
            <a:spAutoFit/>
          </a:bodyPr>
          <a:lstStyle/>
          <a:p>
            <a:pPr eaLnBrk="1" hangingPunct="1">
              <a:buClr>
                <a:schemeClr val="accent2"/>
              </a:buClr>
              <a:buFont typeface="Wingdings" pitchFamily="2" charset="2"/>
              <a:buChar char="Ø"/>
            </a:pPr>
            <a:r>
              <a:rPr lang="en-GB" dirty="0" smtClean="0"/>
              <a:t> </a:t>
            </a:r>
            <a:r>
              <a:rPr lang="en-GB" dirty="0" smtClean="0">
                <a:solidFill>
                  <a:srgbClr val="002060"/>
                </a:solidFill>
              </a:rPr>
              <a:t>Personnel, ODC &amp; indirect costs seem the most common Clarifications topics</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Different  from the official one start date –  costs shall be incurred during Reporting period (s) as defined by GA to be eligible</a:t>
            </a:r>
          </a:p>
          <a:p>
            <a:pPr eaLnBrk="1" hangingPunct="1">
              <a:buClr>
                <a:schemeClr val="accent2"/>
              </a:buClr>
              <a:buFont typeface="Wingdings" pitchFamily="2" charset="2"/>
              <a:buChar char="Ø"/>
            </a:pPr>
            <a:endParaRPr lang="en-GB" dirty="0" smtClean="0">
              <a:solidFill>
                <a:srgbClr val="002060"/>
              </a:solidFill>
            </a:endParaRPr>
          </a:p>
          <a:p>
            <a:pPr eaLnBrk="1" hangingPunct="1">
              <a:buClr>
                <a:schemeClr val="accent2"/>
              </a:buClr>
              <a:buFont typeface="Wingdings" pitchFamily="2" charset="2"/>
              <a:buChar char="Ø"/>
            </a:pPr>
            <a:r>
              <a:rPr lang="en-GB" dirty="0" smtClean="0">
                <a:solidFill>
                  <a:srgbClr val="002060"/>
                </a:solidFill>
              </a:rPr>
              <a:t> Different reporting period – 20 months instead of 18 – please pro-rate !</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Different treatment of the same costs – consultants to be treated as personnel, or sub-contracting, or eventually as a TP / beneficiary/SME? </a:t>
            </a:r>
          </a:p>
          <a:p>
            <a:pPr eaLnBrk="1" hangingPunct="1">
              <a:buClr>
                <a:schemeClr val="accent2"/>
              </a:buClr>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Wrong reporting under previous periods – clarified &amp; adjustments done.</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IC reported at 20% of DC  in case of Actual ICM –   Hardly possible to be actual !</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Travel &amp; subsistence reported as Direct costs – not directly project related - IC pool</a:t>
            </a:r>
            <a:endParaRPr lang="en-GB" dirty="0"/>
          </a:p>
          <a:p>
            <a:pPr eaLnBrk="1" hangingPunct="1">
              <a:buClr>
                <a:schemeClr val="accent2"/>
              </a:buClr>
              <a:buFont typeface="Wingdings" pitchFamily="2" charset="2"/>
              <a:buChar char="Ø"/>
            </a:pPr>
            <a:endParaRPr lang="en-GB" dirty="0" smtClean="0"/>
          </a:p>
          <a:p>
            <a:pPr eaLnBrk="1" hangingPunct="1">
              <a:buClr>
                <a:schemeClr val="accent2"/>
              </a:buClr>
              <a:buFont typeface="Wingdings" pitchFamily="2" charset="2"/>
              <a:buChar char="Ø"/>
            </a:pP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59314" y="0"/>
            <a:ext cx="5827486" cy="871991"/>
          </a:xfrm>
        </p:spPr>
        <p:txBody>
          <a:bodyPr/>
          <a:lstStyle/>
          <a:p>
            <a:r>
              <a:rPr lang="en-GB" dirty="0" smtClean="0">
                <a:solidFill>
                  <a:srgbClr val="92D050"/>
                </a:solidFill>
              </a:rPr>
              <a:t>Interest and Receipts</a:t>
            </a:r>
            <a:endParaRPr lang="nl-BE" dirty="0">
              <a:solidFill>
                <a:srgbClr val="92D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solidFill>
                  <a:srgbClr val="000000"/>
                </a:solidFill>
              </a:rPr>
              <a:pPr/>
              <a:t>17</a:t>
            </a:fld>
            <a:endParaRPr lang="en-GB">
              <a:solidFill>
                <a:srgbClr val="000000"/>
              </a:solidFill>
            </a:endParaRPr>
          </a:p>
        </p:txBody>
      </p:sp>
      <p:sp>
        <p:nvSpPr>
          <p:cNvPr id="4" name="Rectangle 3"/>
          <p:cNvSpPr/>
          <p:nvPr/>
        </p:nvSpPr>
        <p:spPr>
          <a:xfrm>
            <a:off x="145143" y="1594569"/>
            <a:ext cx="8766628" cy="4247317"/>
          </a:xfrm>
          <a:prstGeom prst="rect">
            <a:avLst/>
          </a:prstGeom>
        </p:spPr>
        <p:txBody>
          <a:bodyPr wrap="square">
            <a:spAutoFit/>
          </a:bodyPr>
          <a:lstStyle/>
          <a:p>
            <a:pPr>
              <a:buClr>
                <a:srgbClr val="333399"/>
              </a:buClr>
              <a:buFont typeface="Wingdings" pitchFamily="2" charset="2"/>
              <a:buChar char="Ø"/>
            </a:pPr>
            <a:r>
              <a:rPr lang="en-GB" dirty="0" smtClean="0">
                <a:solidFill>
                  <a:srgbClr val="002060"/>
                </a:solidFill>
              </a:rPr>
              <a:t> Bank Interest shall  be reported by the Coordinator only – for funds not distributed to partners ( not for the COO’s own share) as  the interest on own funds generally belongs to the beneficiaries.</a:t>
            </a:r>
          </a:p>
          <a:p>
            <a:pPr>
              <a:buClr>
                <a:srgbClr val="333399"/>
              </a:buClr>
            </a:pPr>
            <a:endParaRPr lang="en-GB" dirty="0" smtClean="0">
              <a:solidFill>
                <a:srgbClr val="002060"/>
              </a:solidFill>
            </a:endParaRPr>
          </a:p>
          <a:p>
            <a:pPr>
              <a:buClr>
                <a:srgbClr val="333399"/>
              </a:buClr>
              <a:buFont typeface="Wingdings" pitchFamily="2" charset="2"/>
              <a:buChar char="Ø"/>
            </a:pPr>
            <a:r>
              <a:rPr lang="en-GB" dirty="0" smtClean="0">
                <a:solidFill>
                  <a:srgbClr val="002060"/>
                </a:solidFill>
              </a:rPr>
              <a:t> Interest  and receipts  reported per period BUT revisited at final payment to make sure non-profit rule observed – i.e the FCH Contribution + interest received  (treated as receipt for FCH) + receipts  shall </a:t>
            </a:r>
            <a:r>
              <a:rPr lang="en-GB" dirty="0">
                <a:solidFill>
                  <a:srgbClr val="002060"/>
                </a:solidFill>
              </a:rPr>
              <a:t> </a:t>
            </a:r>
            <a:r>
              <a:rPr lang="en-GB" dirty="0" smtClean="0">
                <a:solidFill>
                  <a:srgbClr val="002060"/>
                </a:solidFill>
              </a:rPr>
              <a:t>not exceed 100% total costs – FCH + receipts + Interest &lt; than 100% total costs accepted.</a:t>
            </a:r>
          </a:p>
          <a:p>
            <a:pPr>
              <a:buClr>
                <a:srgbClr val="333399"/>
              </a:buClr>
              <a:buFont typeface="Wingdings" pitchFamily="2" charset="2"/>
              <a:buChar char="Ø"/>
            </a:pPr>
            <a:endParaRPr lang="en-GB" dirty="0" smtClean="0">
              <a:solidFill>
                <a:srgbClr val="002060"/>
              </a:solidFill>
            </a:endParaRPr>
          </a:p>
          <a:p>
            <a:pPr>
              <a:buClr>
                <a:srgbClr val="333399"/>
              </a:buClr>
              <a:buFont typeface="Wingdings" pitchFamily="2" charset="2"/>
              <a:buChar char="Ø"/>
            </a:pPr>
            <a:r>
              <a:rPr lang="en-GB" dirty="0" smtClean="0">
                <a:solidFill>
                  <a:srgbClr val="002060"/>
                </a:solidFill>
              </a:rPr>
              <a:t> Bank charges for Bank &amp; Mother Company Guarantee for the FCH project +  charges for special trust accounts are eligible costs to be reported.</a:t>
            </a:r>
          </a:p>
          <a:p>
            <a:pPr>
              <a:buClr>
                <a:srgbClr val="333399"/>
              </a:buClr>
              <a:buFont typeface="Wingdings" pitchFamily="2" charset="2"/>
              <a:buChar char="Ø"/>
            </a:pPr>
            <a:endParaRPr lang="en-GB" dirty="0">
              <a:solidFill>
                <a:srgbClr val="002060"/>
              </a:solidFill>
            </a:endParaRPr>
          </a:p>
          <a:p>
            <a:pPr>
              <a:buClr>
                <a:srgbClr val="333399"/>
              </a:buClr>
              <a:buFont typeface="Wingdings" pitchFamily="2" charset="2"/>
              <a:buChar char="Ø"/>
            </a:pPr>
            <a:r>
              <a:rPr lang="en-GB" dirty="0" smtClean="0">
                <a:solidFill>
                  <a:srgbClr val="002060"/>
                </a:solidFill>
              </a:rPr>
              <a:t>CFS  auditors’ fees are eligible costs –  we encourage you to report these under MNGT sub-contracting</a:t>
            </a:r>
            <a:endParaRPr lang="en-GB" dirty="0">
              <a:solidFill>
                <a:srgbClr val="002060"/>
              </a:solidFill>
            </a:endParaRPr>
          </a:p>
          <a:p>
            <a:pPr>
              <a:buClr>
                <a:srgbClr val="333399"/>
              </a:buClr>
              <a:buFont typeface="Wingdings" pitchFamily="2" charset="2"/>
              <a:buChar char="Ø"/>
            </a:pPr>
            <a:endParaRPr lang="en-GB" dirty="0">
              <a:solidFill>
                <a:srgbClr val="002060"/>
              </a:solidFill>
            </a:endParaRPr>
          </a:p>
        </p:txBody>
      </p:sp>
    </p:spTree>
    <p:extLst>
      <p:ext uri="{BB962C8B-B14F-4D97-AF65-F5344CB8AC3E}">
        <p14:creationId xmlns:p14="http://schemas.microsoft.com/office/powerpoint/2010/main" val="401472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DC11D4-F67F-452F-825C-465646B9549B}" type="slidenum">
              <a:rPr lang="en-GB" smtClean="0"/>
              <a:pPr/>
              <a:t>18</a:t>
            </a:fld>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816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17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DC11D4-F67F-452F-825C-465646B9549B}" type="slidenum">
              <a:rPr lang="en-GB" smtClean="0"/>
              <a:pPr/>
              <a:t>19</a:t>
            </a:fld>
            <a:endParaRPr lang="en-GB"/>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78" y="315311"/>
            <a:ext cx="9443545" cy="67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83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requean\AppData\Local\Microsoft\Windows\Temporary Internet Files\Content.IE5\PN37ILQ6\MC90029259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6188" y="5880537"/>
            <a:ext cx="895617" cy="7712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59314" y="47252"/>
            <a:ext cx="6365368" cy="7473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n-GB" sz="4300" kern="1200" dirty="0" smtClean="0">
                <a:solidFill>
                  <a:srgbClr val="92D050"/>
                </a:solidFill>
              </a:rPr>
              <a:t>The FORCE Form C</a:t>
            </a:r>
            <a:endParaRPr lang="en-GB" sz="4300" kern="1200" dirty="0">
              <a:solidFill>
                <a:srgbClr val="92D05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66" y="794590"/>
            <a:ext cx="3815548" cy="585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099034" y="1261241"/>
            <a:ext cx="4713890" cy="4524315"/>
          </a:xfrm>
          <a:prstGeom prst="rect">
            <a:avLst/>
          </a:prstGeom>
          <a:noFill/>
        </p:spPr>
        <p:txBody>
          <a:bodyPr wrap="square" rtlCol="0">
            <a:spAutoFit/>
          </a:bodyPr>
          <a:lstStyle/>
          <a:p>
            <a:pPr marL="171450" indent="-171450">
              <a:buFont typeface="Arial" pitchFamily="34" charset="0"/>
              <a:buChar char="•"/>
            </a:pPr>
            <a:endParaRPr lang="en-GB" sz="1600" dirty="0" smtClean="0">
              <a:solidFill>
                <a:srgbClr val="002060"/>
              </a:solidFill>
            </a:endParaRPr>
          </a:p>
          <a:p>
            <a:pPr marL="171450" indent="-171450">
              <a:buFont typeface="Arial" pitchFamily="34" charset="0"/>
              <a:buChar char="•"/>
            </a:pPr>
            <a:r>
              <a:rPr lang="en-GB" sz="1600" dirty="0" smtClean="0">
                <a:solidFill>
                  <a:srgbClr val="002060"/>
                </a:solidFill>
              </a:rPr>
              <a:t>The tool used to report/declare costs incurred and to claim the requested  FCH JU contribution</a:t>
            </a:r>
          </a:p>
          <a:p>
            <a:pPr marL="171450" indent="-171450">
              <a:buFont typeface="Arial" pitchFamily="34" charset="0"/>
              <a:buChar char="•"/>
            </a:pPr>
            <a:endParaRPr lang="en-GB" sz="1600" dirty="0" smtClean="0">
              <a:solidFill>
                <a:srgbClr val="002060"/>
              </a:solidFill>
            </a:endParaRPr>
          </a:p>
          <a:p>
            <a:pPr marL="171450" indent="-171450">
              <a:buFont typeface="Arial" pitchFamily="34" charset="0"/>
              <a:buChar char="•"/>
            </a:pPr>
            <a:r>
              <a:rPr lang="en-GB" sz="1600" dirty="0" smtClean="0">
                <a:solidFill>
                  <a:srgbClr val="002060"/>
                </a:solidFill>
              </a:rPr>
              <a:t>1 per participant &amp;  per reporting period</a:t>
            </a:r>
          </a:p>
          <a:p>
            <a:pPr marL="171450" indent="-171450">
              <a:buFont typeface="Arial" pitchFamily="34" charset="0"/>
              <a:buChar char="•"/>
            </a:pPr>
            <a:endParaRPr lang="en-GB" sz="1600" dirty="0" smtClean="0">
              <a:solidFill>
                <a:srgbClr val="002060"/>
              </a:solidFill>
            </a:endParaRPr>
          </a:p>
          <a:p>
            <a:pPr marL="171450" indent="-171450">
              <a:buFont typeface="Arial" pitchFamily="34" charset="0"/>
              <a:buChar char="•"/>
            </a:pPr>
            <a:r>
              <a:rPr lang="en-GB" sz="1600" dirty="0" smtClean="0">
                <a:solidFill>
                  <a:srgbClr val="002060"/>
                </a:solidFill>
              </a:rPr>
              <a:t>Filled in by each participant &amp; submitted electronically via the Participant Portal/Force and as signed paper to the coordinator </a:t>
            </a:r>
          </a:p>
          <a:p>
            <a:pPr marL="171450" indent="-171450">
              <a:buFont typeface="Arial" pitchFamily="34" charset="0"/>
              <a:buChar char="•"/>
            </a:pPr>
            <a:endParaRPr lang="en-GB" sz="1600" dirty="0" smtClean="0">
              <a:solidFill>
                <a:srgbClr val="002060"/>
              </a:solidFill>
            </a:endParaRPr>
          </a:p>
          <a:p>
            <a:pPr marL="171450" lvl="0" indent="-171450">
              <a:buFont typeface="Arial" pitchFamily="34" charset="0"/>
              <a:buChar char="•"/>
            </a:pPr>
            <a:r>
              <a:rPr lang="es-ES" sz="1600" dirty="0" smtClean="0">
                <a:solidFill>
                  <a:srgbClr val="002060"/>
                </a:solidFill>
              </a:rPr>
              <a:t>Pre-</a:t>
            </a:r>
            <a:r>
              <a:rPr lang="es-ES" sz="1600" dirty="0" err="1" smtClean="0">
                <a:solidFill>
                  <a:srgbClr val="002060"/>
                </a:solidFill>
              </a:rPr>
              <a:t>populated</a:t>
            </a:r>
            <a:r>
              <a:rPr lang="es-ES" sz="1600" dirty="0" smtClean="0">
                <a:solidFill>
                  <a:srgbClr val="002060"/>
                </a:solidFill>
              </a:rPr>
              <a:t> </a:t>
            </a:r>
            <a:r>
              <a:rPr lang="es-ES" sz="1600" dirty="0" err="1" smtClean="0">
                <a:solidFill>
                  <a:srgbClr val="002060"/>
                </a:solidFill>
              </a:rPr>
              <a:t>with</a:t>
            </a:r>
            <a:r>
              <a:rPr lang="es-ES" sz="1600" dirty="0" smtClean="0">
                <a:solidFill>
                  <a:srgbClr val="002060"/>
                </a:solidFill>
              </a:rPr>
              <a:t> </a:t>
            </a:r>
            <a:r>
              <a:rPr lang="es-ES" sz="1600" dirty="0" err="1" smtClean="0">
                <a:solidFill>
                  <a:srgbClr val="002060"/>
                </a:solidFill>
              </a:rPr>
              <a:t>entities</a:t>
            </a:r>
            <a:r>
              <a:rPr lang="es-ES" sz="1600" dirty="0" smtClean="0">
                <a:solidFill>
                  <a:srgbClr val="002060"/>
                </a:solidFill>
              </a:rPr>
              <a:t>’ </a:t>
            </a:r>
            <a:r>
              <a:rPr lang="es-ES" sz="1600" dirty="0" err="1" smtClean="0">
                <a:solidFill>
                  <a:srgbClr val="002060"/>
                </a:solidFill>
              </a:rPr>
              <a:t>reimbursement</a:t>
            </a:r>
            <a:r>
              <a:rPr lang="es-ES" sz="1600" dirty="0" smtClean="0">
                <a:solidFill>
                  <a:srgbClr val="002060"/>
                </a:solidFill>
              </a:rPr>
              <a:t> </a:t>
            </a:r>
            <a:r>
              <a:rPr lang="es-ES" sz="1600" dirty="0" err="1" smtClean="0">
                <a:solidFill>
                  <a:srgbClr val="002060"/>
                </a:solidFill>
              </a:rPr>
              <a:t>rates</a:t>
            </a:r>
            <a:r>
              <a:rPr lang="es-ES" sz="1600" dirty="0" smtClean="0">
                <a:solidFill>
                  <a:srgbClr val="002060"/>
                </a:solidFill>
              </a:rPr>
              <a:t>, PIC, ICM per </a:t>
            </a:r>
            <a:r>
              <a:rPr lang="es-ES" sz="1600" dirty="0" err="1" smtClean="0">
                <a:solidFill>
                  <a:srgbClr val="002060"/>
                </a:solidFill>
              </a:rPr>
              <a:t>entity</a:t>
            </a:r>
            <a:r>
              <a:rPr lang="es-ES" sz="1600" dirty="0" smtClean="0">
                <a:solidFill>
                  <a:srgbClr val="002060"/>
                </a:solidFill>
              </a:rPr>
              <a:t> &amp; </a:t>
            </a:r>
            <a:r>
              <a:rPr lang="es-ES" sz="1600" dirty="0" err="1" smtClean="0">
                <a:solidFill>
                  <a:srgbClr val="002060"/>
                </a:solidFill>
              </a:rPr>
              <a:t>linked</a:t>
            </a:r>
            <a:r>
              <a:rPr lang="es-ES" sz="1600" dirty="0" smtClean="0">
                <a:solidFill>
                  <a:srgbClr val="002060"/>
                </a:solidFill>
              </a:rPr>
              <a:t> to Use of  </a:t>
            </a:r>
            <a:r>
              <a:rPr lang="es-ES" sz="1600" dirty="0" err="1" smtClean="0">
                <a:solidFill>
                  <a:srgbClr val="002060"/>
                </a:solidFill>
              </a:rPr>
              <a:t>Resources</a:t>
            </a:r>
            <a:r>
              <a:rPr lang="es-ES" sz="1600" dirty="0" smtClean="0">
                <a:solidFill>
                  <a:srgbClr val="002060"/>
                </a:solidFill>
              </a:rPr>
              <a:t> (UoR)</a:t>
            </a:r>
            <a:r>
              <a:rPr lang="es-ES" sz="1600" dirty="0" err="1" smtClean="0">
                <a:solidFill>
                  <a:srgbClr val="002060"/>
                </a:solidFill>
              </a:rPr>
              <a:t>Section</a:t>
            </a:r>
            <a:endParaRPr lang="en-US" sz="1600" dirty="0" smtClean="0">
              <a:solidFill>
                <a:srgbClr val="002060"/>
              </a:solidFill>
            </a:endParaRPr>
          </a:p>
          <a:p>
            <a:pPr marL="171450" indent="-171450">
              <a:buFont typeface="Arial" pitchFamily="34" charset="0"/>
              <a:buChar char="•"/>
            </a:pPr>
            <a:endParaRPr lang="en-GB" sz="1600" dirty="0" smtClean="0">
              <a:solidFill>
                <a:srgbClr val="002060"/>
              </a:solidFill>
            </a:endParaRPr>
          </a:p>
          <a:p>
            <a:pPr marL="171450" indent="-171450">
              <a:buFont typeface="Arial" pitchFamily="34" charset="0"/>
              <a:buChar char="•"/>
            </a:pPr>
            <a:r>
              <a:rPr lang="en-GB" sz="1600" dirty="0" smtClean="0">
                <a:solidFill>
                  <a:srgbClr val="002060"/>
                </a:solidFill>
              </a:rPr>
              <a:t>Submitted both </a:t>
            </a:r>
            <a:r>
              <a:rPr lang="en-GB" sz="1600" b="1" dirty="0" smtClean="0">
                <a:solidFill>
                  <a:srgbClr val="002060"/>
                </a:solidFill>
              </a:rPr>
              <a:t>electronically</a:t>
            </a:r>
            <a:r>
              <a:rPr lang="en-GB" sz="1600" dirty="0" smtClean="0">
                <a:solidFill>
                  <a:srgbClr val="002060"/>
                </a:solidFill>
              </a:rPr>
              <a:t> (&amp; </a:t>
            </a:r>
            <a:r>
              <a:rPr lang="en-GB" sz="1600" u="sng" dirty="0" smtClean="0">
                <a:solidFill>
                  <a:srgbClr val="002060"/>
                </a:solidFill>
              </a:rPr>
              <a:t>physically</a:t>
            </a:r>
            <a:r>
              <a:rPr lang="en-GB" sz="1600" dirty="0" smtClean="0">
                <a:solidFill>
                  <a:srgbClr val="002060"/>
                </a:solidFill>
              </a:rPr>
              <a:t>* for Calls 2008-2011, signed originals if paper submission versus e-submission)  to the FCH JU by the Coordinator</a:t>
            </a:r>
            <a:endParaRPr lang="en-GB" sz="1600" dirty="0">
              <a:solidFill>
                <a:srgbClr val="002060"/>
              </a:solidFill>
            </a:endParaRPr>
          </a:p>
        </p:txBody>
      </p:sp>
    </p:spTree>
    <p:extLst>
      <p:ext uri="{BB962C8B-B14F-4D97-AF65-F5344CB8AC3E}">
        <p14:creationId xmlns:p14="http://schemas.microsoft.com/office/powerpoint/2010/main" val="607018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1" y="0"/>
            <a:ext cx="6683829" cy="1161143"/>
          </a:xfrm>
        </p:spPr>
        <p:txBody>
          <a:bodyPr/>
          <a:lstStyle/>
          <a:p>
            <a:r>
              <a:rPr lang="en-GB" sz="3200" b="1" dirty="0" smtClean="0">
                <a:solidFill>
                  <a:srgbClr val="92D050"/>
                </a:solidFill>
              </a:rPr>
              <a:t>     Preparing for E-Reporting</a:t>
            </a:r>
            <a:endParaRPr lang="en-GB" sz="3200" b="1" dirty="0">
              <a:solidFill>
                <a:srgbClr val="92D050"/>
              </a:solidFill>
            </a:endParaRPr>
          </a:p>
        </p:txBody>
      </p:sp>
      <p:sp>
        <p:nvSpPr>
          <p:cNvPr id="4" name="Content Placeholder 3"/>
          <p:cNvSpPr>
            <a:spLocks noGrp="1"/>
          </p:cNvSpPr>
          <p:nvPr>
            <p:ph idx="1"/>
          </p:nvPr>
        </p:nvSpPr>
        <p:spPr>
          <a:xfrm>
            <a:off x="174171" y="1494972"/>
            <a:ext cx="8752115" cy="5050970"/>
          </a:xfrm>
        </p:spPr>
        <p:txBody>
          <a:bodyPr/>
          <a:lstStyle/>
          <a:p>
            <a:pPr marL="514350" indent="-514350">
              <a:buFont typeface="+mj-lt"/>
              <a:buAutoNum type="romanUcPeriod"/>
              <a:defRPr/>
            </a:pPr>
            <a:r>
              <a:rPr lang="en-GB" sz="2000" b="1" dirty="0" smtClean="0">
                <a:solidFill>
                  <a:srgbClr val="00B050"/>
                </a:solidFill>
              </a:rPr>
              <a:t>In </a:t>
            </a:r>
            <a:r>
              <a:rPr lang="en-GB" sz="2000" b="1" dirty="0">
                <a:solidFill>
                  <a:srgbClr val="00B050"/>
                </a:solidFill>
              </a:rPr>
              <a:t>the </a:t>
            </a:r>
            <a:r>
              <a:rPr lang="en-GB" sz="2000" b="1" dirty="0" smtClean="0">
                <a:solidFill>
                  <a:srgbClr val="00B050"/>
                </a:solidFill>
              </a:rPr>
              <a:t>beginning </a:t>
            </a:r>
            <a:r>
              <a:rPr lang="en-GB" sz="2000" b="1" dirty="0">
                <a:solidFill>
                  <a:srgbClr val="00B050"/>
                </a:solidFill>
              </a:rPr>
              <a:t>of the project </a:t>
            </a:r>
            <a:endParaRPr lang="fr-BE" sz="2000" b="1" dirty="0">
              <a:solidFill>
                <a:srgbClr val="00B050"/>
              </a:solidFill>
            </a:endParaRPr>
          </a:p>
          <a:p>
            <a:pPr marL="400050" lvl="1" indent="0" algn="just">
              <a:buFontTx/>
              <a:buNone/>
              <a:defRPr/>
            </a:pPr>
            <a:r>
              <a:rPr lang="en-GB" sz="1800" dirty="0" smtClean="0">
                <a:solidFill>
                  <a:schemeClr val="accent6"/>
                </a:solidFill>
              </a:rPr>
              <a:t>Nomination </a:t>
            </a:r>
            <a:r>
              <a:rPr lang="en-GB" sz="1800" dirty="0">
                <a:solidFill>
                  <a:schemeClr val="accent6"/>
                </a:solidFill>
              </a:rPr>
              <a:t>of </a:t>
            </a:r>
            <a:r>
              <a:rPr lang="en-GB" sz="1800" b="1" dirty="0" smtClean="0">
                <a:solidFill>
                  <a:srgbClr val="FF0000"/>
                </a:solidFill>
              </a:rPr>
              <a:t>Financial </a:t>
            </a:r>
            <a:r>
              <a:rPr lang="en-GB" sz="1800" b="1" dirty="0">
                <a:solidFill>
                  <a:srgbClr val="FF0000"/>
                </a:solidFill>
              </a:rPr>
              <a:t>Statement Authorised Signatory</a:t>
            </a:r>
            <a:r>
              <a:rPr lang="en-GB" sz="1800" dirty="0">
                <a:solidFill>
                  <a:srgbClr val="FF0000"/>
                </a:solidFill>
              </a:rPr>
              <a:t>  </a:t>
            </a:r>
            <a:r>
              <a:rPr lang="en-GB" sz="1800" dirty="0">
                <a:solidFill>
                  <a:schemeClr val="accent6"/>
                </a:solidFill>
              </a:rPr>
              <a:t>(FSIGN): </a:t>
            </a:r>
            <a:r>
              <a:rPr lang="en-GB" sz="1800" dirty="0" smtClean="0">
                <a:solidFill>
                  <a:schemeClr val="accent6"/>
                </a:solidFill>
              </a:rPr>
              <a:t>ex AR for paper submissions, i.e. the </a:t>
            </a:r>
            <a:r>
              <a:rPr lang="en-GB" sz="1800" dirty="0">
                <a:solidFill>
                  <a:schemeClr val="accent6"/>
                </a:solidFill>
              </a:rPr>
              <a:t>person(s) authorised to sign Forms </a:t>
            </a:r>
            <a:r>
              <a:rPr lang="en-GB" sz="1800" dirty="0" smtClean="0">
                <a:solidFill>
                  <a:schemeClr val="accent6"/>
                </a:solidFill>
              </a:rPr>
              <a:t>C </a:t>
            </a:r>
            <a:r>
              <a:rPr lang="en-GB" sz="1800" b="1" dirty="0" smtClean="0">
                <a:solidFill>
                  <a:schemeClr val="accent6"/>
                </a:solidFill>
              </a:rPr>
              <a:t>electronically</a:t>
            </a:r>
            <a:endParaRPr lang="en-GB" sz="1800" b="1" dirty="0">
              <a:solidFill>
                <a:schemeClr val="accent6"/>
              </a:solidFill>
            </a:endParaRPr>
          </a:p>
          <a:p>
            <a:pPr marL="400050" lvl="1" indent="0">
              <a:buFontTx/>
              <a:buNone/>
              <a:defRPr/>
            </a:pPr>
            <a:endParaRPr lang="en-GB" sz="1800" dirty="0"/>
          </a:p>
          <a:p>
            <a:pPr lvl="1">
              <a:defRPr/>
            </a:pPr>
            <a:r>
              <a:rPr lang="en-GB" sz="1800" b="1" dirty="0">
                <a:solidFill>
                  <a:schemeClr val="accent6"/>
                </a:solidFill>
              </a:rPr>
              <a:t>First step: Identification / Nomination of a LEAR	</a:t>
            </a:r>
          </a:p>
          <a:p>
            <a:pPr lvl="2">
              <a:defRPr/>
            </a:pPr>
            <a:r>
              <a:rPr lang="en-GB" sz="1400" dirty="0"/>
              <a:t>FSIGNs nominated by the Legal Entity Appointed Representative (LEAR), </a:t>
            </a:r>
          </a:p>
          <a:p>
            <a:pPr lvl="2">
              <a:defRPr/>
            </a:pPr>
            <a:r>
              <a:rPr lang="en-GB" sz="1400" dirty="0"/>
              <a:t>online directly in the </a:t>
            </a:r>
            <a:r>
              <a:rPr lang="en-GB" sz="1400" u="sng" dirty="0">
                <a:hlinkClick r:id="rId2"/>
              </a:rPr>
              <a:t>identity and access management</a:t>
            </a:r>
            <a:r>
              <a:rPr lang="en-GB" sz="1400" dirty="0"/>
              <a:t> (IAM) of the Participant </a:t>
            </a:r>
            <a:r>
              <a:rPr lang="en-GB" sz="1400" dirty="0" smtClean="0"/>
              <a:t>Portal</a:t>
            </a:r>
            <a:r>
              <a:rPr lang="en-GB" sz="1400" dirty="0"/>
              <a:t>.  </a:t>
            </a:r>
          </a:p>
          <a:p>
            <a:pPr lvl="2">
              <a:defRPr/>
            </a:pPr>
            <a:r>
              <a:rPr lang="en-GB" sz="1400" dirty="0"/>
              <a:t>=&gt; The nomination of a LEAR for each participating organisation becomes mandatory.</a:t>
            </a:r>
            <a:r>
              <a:rPr lang="en-GB" sz="1400" dirty="0">
                <a:solidFill>
                  <a:schemeClr val="accent6"/>
                </a:solidFill>
              </a:rPr>
              <a:t> </a:t>
            </a:r>
          </a:p>
          <a:p>
            <a:pPr marL="914400" lvl="2" indent="0">
              <a:buFontTx/>
              <a:buNone/>
              <a:defRPr/>
            </a:pPr>
            <a:endParaRPr lang="en-GB" sz="1400" dirty="0">
              <a:solidFill>
                <a:schemeClr val="accent6"/>
              </a:solidFill>
            </a:endParaRPr>
          </a:p>
          <a:p>
            <a:pPr lvl="1">
              <a:defRPr/>
            </a:pPr>
            <a:r>
              <a:rPr lang="en-GB" sz="1800" b="1" dirty="0">
                <a:solidFill>
                  <a:schemeClr val="accent6"/>
                </a:solidFill>
              </a:rPr>
              <a:t>Second step: LEAR nominates the FSIGNs	</a:t>
            </a:r>
          </a:p>
          <a:p>
            <a:pPr lvl="2">
              <a:defRPr/>
            </a:pPr>
            <a:r>
              <a:rPr lang="en-GB" sz="1400" dirty="0"/>
              <a:t>LEARs can register as many FSIGNs as needed for their organisation</a:t>
            </a:r>
          </a:p>
          <a:p>
            <a:pPr lvl="2">
              <a:defRPr/>
            </a:pPr>
            <a:r>
              <a:rPr lang="en-GB" sz="1400" dirty="0"/>
              <a:t>Nominations are made in the role management screen under "My organisations".</a:t>
            </a:r>
          </a:p>
          <a:p>
            <a:pPr>
              <a:defRPr/>
            </a:pPr>
            <a:r>
              <a:rPr lang="en-GB" sz="1100" dirty="0">
                <a:solidFill>
                  <a:schemeClr val="accent6"/>
                </a:solidFill>
              </a:rPr>
              <a:t> </a:t>
            </a:r>
          </a:p>
          <a:p>
            <a:pPr lvl="1">
              <a:defRPr/>
            </a:pPr>
            <a:r>
              <a:rPr lang="en-GB" sz="1800" b="1" dirty="0">
                <a:solidFill>
                  <a:schemeClr val="accent6"/>
                </a:solidFill>
              </a:rPr>
              <a:t>Third step: Participant Contact chooses the FSIGN for the project</a:t>
            </a:r>
          </a:p>
          <a:p>
            <a:pPr lvl="2">
              <a:defRPr/>
            </a:pPr>
            <a:r>
              <a:rPr lang="en-GB" sz="1400" dirty="0"/>
              <a:t>One of the participant/coordinator contacts chooses one or more FSIGNs for the project from the list nominated by the LEAR. </a:t>
            </a:r>
          </a:p>
          <a:p>
            <a:pPr lvl="2">
              <a:defRPr/>
            </a:pPr>
            <a:r>
              <a:rPr lang="en-GB" sz="1400" dirty="0"/>
              <a:t>This is done in the role management screen of the project</a:t>
            </a:r>
            <a:r>
              <a:rPr lang="en-GB" sz="1800" dirty="0"/>
              <a:t>.</a:t>
            </a:r>
          </a:p>
        </p:txBody>
      </p:sp>
      <p:sp>
        <p:nvSpPr>
          <p:cNvPr id="3" name="Slide Number Placeholder 2"/>
          <p:cNvSpPr>
            <a:spLocks noGrp="1"/>
          </p:cNvSpPr>
          <p:nvPr>
            <p:ph type="sldNum" sz="quarter" idx="12"/>
          </p:nvPr>
        </p:nvSpPr>
        <p:spPr/>
        <p:txBody>
          <a:bodyPr/>
          <a:lstStyle/>
          <a:p>
            <a:fld id="{E265A0C7-01B3-47E9-91EE-F3C2E5946D14}" type="slidenum">
              <a:rPr lang="en-GB" smtClean="0"/>
              <a:pPr/>
              <a:t>20</a:t>
            </a:fld>
            <a:endParaRPr lang="en-GB"/>
          </a:p>
        </p:txBody>
      </p:sp>
    </p:spTree>
    <p:extLst>
      <p:ext uri="{BB962C8B-B14F-4D97-AF65-F5344CB8AC3E}">
        <p14:creationId xmlns:p14="http://schemas.microsoft.com/office/powerpoint/2010/main" val="223621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1" y="0"/>
            <a:ext cx="6683829" cy="1161143"/>
          </a:xfrm>
        </p:spPr>
        <p:txBody>
          <a:bodyPr/>
          <a:lstStyle/>
          <a:p>
            <a:r>
              <a:rPr lang="en-GB" sz="3200" b="1" dirty="0" smtClean="0">
                <a:solidFill>
                  <a:srgbClr val="92D050"/>
                </a:solidFill>
              </a:rPr>
              <a:t>     E-reporting</a:t>
            </a:r>
            <a:endParaRPr lang="en-GB" sz="3200" b="1" dirty="0">
              <a:solidFill>
                <a:srgbClr val="92D050"/>
              </a:solidFill>
            </a:endParaRPr>
          </a:p>
        </p:txBody>
      </p:sp>
      <p:sp>
        <p:nvSpPr>
          <p:cNvPr id="4" name="Content Placeholder 3"/>
          <p:cNvSpPr>
            <a:spLocks noGrp="1"/>
          </p:cNvSpPr>
          <p:nvPr>
            <p:ph idx="1"/>
          </p:nvPr>
        </p:nvSpPr>
        <p:spPr>
          <a:xfrm>
            <a:off x="0" y="1277257"/>
            <a:ext cx="9143999" cy="5268685"/>
          </a:xfrm>
        </p:spPr>
        <p:txBody>
          <a:bodyPr/>
          <a:lstStyle/>
          <a:p>
            <a:pPr marL="0" indent="0">
              <a:buNone/>
              <a:defRPr/>
            </a:pPr>
            <a:r>
              <a:rPr lang="en-GB" sz="2800" b="1" dirty="0" smtClean="0">
                <a:solidFill>
                  <a:srgbClr val="00B050"/>
                </a:solidFill>
              </a:rPr>
              <a:t>2. When Report Due</a:t>
            </a:r>
            <a:endParaRPr lang="en-GB" sz="2800" b="1" dirty="0">
              <a:solidFill>
                <a:srgbClr val="00B050"/>
              </a:solidFill>
            </a:endParaRPr>
          </a:p>
          <a:p>
            <a:pPr lvl="1">
              <a:defRPr/>
            </a:pPr>
            <a:r>
              <a:rPr lang="en-GB" sz="2000" b="1" dirty="0">
                <a:solidFill>
                  <a:schemeClr val="accent6"/>
                </a:solidFill>
              </a:rPr>
              <a:t>Form C</a:t>
            </a:r>
          </a:p>
          <a:p>
            <a:pPr lvl="2">
              <a:defRPr/>
            </a:pPr>
            <a:r>
              <a:rPr lang="en-GB" sz="1400" dirty="0">
                <a:solidFill>
                  <a:srgbClr val="002060"/>
                </a:solidFill>
              </a:rPr>
              <a:t>financial data introduced in the financial reporting module, </a:t>
            </a:r>
          </a:p>
          <a:p>
            <a:pPr lvl="2">
              <a:defRPr/>
            </a:pPr>
            <a:r>
              <a:rPr lang="en-GB" sz="1400" dirty="0">
                <a:solidFill>
                  <a:srgbClr val="002060"/>
                </a:solidFill>
              </a:rPr>
              <a:t>Form C is identified as "</a:t>
            </a:r>
            <a:r>
              <a:rPr lang="en-GB" sz="1400" b="1" dirty="0">
                <a:solidFill>
                  <a:srgbClr val="002060"/>
                </a:solidFill>
              </a:rPr>
              <a:t>ready for signature</a:t>
            </a:r>
            <a:r>
              <a:rPr lang="en-GB" sz="1400" dirty="0">
                <a:solidFill>
                  <a:srgbClr val="002060"/>
                </a:solidFill>
              </a:rPr>
              <a:t>" (instead of submitted directly to the coordinator)</a:t>
            </a:r>
          </a:p>
          <a:p>
            <a:pPr lvl="2">
              <a:defRPr/>
            </a:pPr>
            <a:r>
              <a:rPr lang="en-GB" sz="1400" dirty="0">
                <a:solidFill>
                  <a:srgbClr val="002060"/>
                </a:solidFill>
              </a:rPr>
              <a:t>Notification to FSIGN who signs it electronically and  transmits it to the coordinator. </a:t>
            </a:r>
          </a:p>
          <a:p>
            <a:pPr lvl="2">
              <a:defRPr/>
            </a:pPr>
            <a:r>
              <a:rPr lang="en-GB" sz="1400" dirty="0">
                <a:solidFill>
                  <a:srgbClr val="002060"/>
                </a:solidFill>
              </a:rPr>
              <a:t>If no FSIGN </a:t>
            </a:r>
            <a:r>
              <a:rPr lang="en-GB" sz="1400" dirty="0" smtClean="0">
                <a:solidFill>
                  <a:srgbClr val="002060"/>
                </a:solidFill>
              </a:rPr>
              <a:t>yet </a:t>
            </a:r>
            <a:r>
              <a:rPr lang="en-GB" sz="1400" dirty="0">
                <a:solidFill>
                  <a:srgbClr val="002060"/>
                </a:solidFill>
              </a:rPr>
              <a:t>assigned to the </a:t>
            </a:r>
            <a:r>
              <a:rPr lang="en-GB" sz="1400" dirty="0" smtClean="0">
                <a:solidFill>
                  <a:srgbClr val="002060"/>
                </a:solidFill>
              </a:rPr>
              <a:t>project,  </a:t>
            </a:r>
            <a:r>
              <a:rPr lang="en-GB" sz="1400" dirty="0">
                <a:solidFill>
                  <a:srgbClr val="002060"/>
                </a:solidFill>
              </a:rPr>
              <a:t>the system alerts </a:t>
            </a:r>
            <a:r>
              <a:rPr lang="en-GB" sz="1400" dirty="0" smtClean="0">
                <a:solidFill>
                  <a:srgbClr val="002060"/>
                </a:solidFill>
              </a:rPr>
              <a:t>&amp; </a:t>
            </a:r>
            <a:r>
              <a:rPr lang="en-GB" sz="1400" dirty="0">
                <a:solidFill>
                  <a:srgbClr val="002060"/>
                </a:solidFill>
              </a:rPr>
              <a:t>provides instructions on </a:t>
            </a:r>
            <a:r>
              <a:rPr lang="en-GB" sz="1400" dirty="0" smtClean="0">
                <a:solidFill>
                  <a:srgbClr val="002060"/>
                </a:solidFill>
              </a:rPr>
              <a:t>steps </a:t>
            </a:r>
            <a:r>
              <a:rPr lang="en-GB" sz="1400" dirty="0">
                <a:solidFill>
                  <a:srgbClr val="002060"/>
                </a:solidFill>
              </a:rPr>
              <a:t>to take.</a:t>
            </a:r>
          </a:p>
          <a:p>
            <a:pPr lvl="1">
              <a:defRPr/>
            </a:pPr>
            <a:r>
              <a:rPr lang="en-GB" sz="2400" dirty="0"/>
              <a:t> 	</a:t>
            </a:r>
            <a:r>
              <a:rPr lang="en-GB" sz="2000" b="1" dirty="0">
                <a:solidFill>
                  <a:schemeClr val="accent6"/>
                </a:solidFill>
              </a:rPr>
              <a:t>Certificates on financial statements </a:t>
            </a:r>
            <a:r>
              <a:rPr lang="en-GB" sz="2000" dirty="0">
                <a:solidFill>
                  <a:schemeClr val="accent6"/>
                </a:solidFill>
              </a:rPr>
              <a:t>(CFS), </a:t>
            </a:r>
          </a:p>
          <a:p>
            <a:pPr lvl="2">
              <a:defRPr/>
            </a:pPr>
            <a:r>
              <a:rPr lang="en-GB" sz="1400" dirty="0">
                <a:solidFill>
                  <a:srgbClr val="002060"/>
                </a:solidFill>
              </a:rPr>
              <a:t>scanned </a:t>
            </a:r>
            <a:r>
              <a:rPr lang="en-GB" sz="1400" dirty="0" smtClean="0">
                <a:solidFill>
                  <a:srgbClr val="002060"/>
                </a:solidFill>
              </a:rPr>
              <a:t>&amp; </a:t>
            </a:r>
            <a:r>
              <a:rPr lang="en-GB" sz="1400" dirty="0">
                <a:solidFill>
                  <a:srgbClr val="002060"/>
                </a:solidFill>
              </a:rPr>
              <a:t>uploaded </a:t>
            </a:r>
            <a:r>
              <a:rPr lang="en-GB" sz="1400" dirty="0" smtClean="0">
                <a:solidFill>
                  <a:srgbClr val="002060"/>
                </a:solidFill>
              </a:rPr>
              <a:t> with </a:t>
            </a:r>
            <a:r>
              <a:rPr lang="en-GB" sz="1400" dirty="0">
                <a:solidFill>
                  <a:srgbClr val="002060"/>
                </a:solidFill>
              </a:rPr>
              <a:t>the Form C before the form is identified as "ready for signature". </a:t>
            </a:r>
          </a:p>
          <a:p>
            <a:pPr lvl="2">
              <a:defRPr/>
            </a:pPr>
            <a:r>
              <a:rPr lang="en-GB" sz="1400" dirty="0">
                <a:solidFill>
                  <a:srgbClr val="002060"/>
                </a:solidFill>
              </a:rPr>
              <a:t>The original of the CFS (signed by the certifying auditor) must be kept in the files of the beneficiary and available in case of audit (no longer sent in paper to the FCH JU). </a:t>
            </a:r>
          </a:p>
          <a:p>
            <a:pPr marL="914400" lvl="2" indent="0">
              <a:buFontTx/>
              <a:buNone/>
              <a:defRPr/>
            </a:pPr>
            <a:endParaRPr lang="en-GB" sz="1000" dirty="0">
              <a:solidFill>
                <a:srgbClr val="002060"/>
              </a:solidFill>
            </a:endParaRPr>
          </a:p>
          <a:p>
            <a:pPr lvl="1">
              <a:defRPr/>
            </a:pPr>
            <a:r>
              <a:rPr lang="en-GB" sz="2000" b="1" dirty="0">
                <a:solidFill>
                  <a:schemeClr val="accent6"/>
                </a:solidFill>
              </a:rPr>
              <a:t>Third parties (Special clause 11)</a:t>
            </a:r>
            <a:r>
              <a:rPr lang="en-GB" sz="2000" dirty="0">
                <a:solidFill>
                  <a:schemeClr val="accent6"/>
                </a:solidFill>
              </a:rPr>
              <a:t> </a:t>
            </a:r>
          </a:p>
          <a:p>
            <a:pPr lvl="2">
              <a:defRPr/>
            </a:pPr>
            <a:r>
              <a:rPr lang="en-GB" sz="1400" dirty="0">
                <a:solidFill>
                  <a:srgbClr val="002060"/>
                </a:solidFill>
              </a:rPr>
              <a:t>A separate Form C </a:t>
            </a:r>
          </a:p>
          <a:p>
            <a:pPr lvl="2">
              <a:defRPr/>
            </a:pPr>
            <a:r>
              <a:rPr lang="en-GB" sz="1400" dirty="0">
                <a:solidFill>
                  <a:srgbClr val="002060"/>
                </a:solidFill>
              </a:rPr>
              <a:t>to be completed in the financial reporting module and transmitted by the beneficiary to the coordinator (without electronic signature). </a:t>
            </a:r>
          </a:p>
          <a:p>
            <a:pPr lvl="2">
              <a:defRPr/>
            </a:pPr>
            <a:r>
              <a:rPr lang="en-GB" sz="1400" dirty="0">
                <a:solidFill>
                  <a:srgbClr val="002060"/>
                </a:solidFill>
              </a:rPr>
              <a:t>After the coordinator transmitted the whole package to the FCH JU, the Form C of the third party must be printed and hand-signed by an authorised representative of the third party. </a:t>
            </a:r>
          </a:p>
          <a:p>
            <a:pPr lvl="2">
              <a:defRPr/>
            </a:pPr>
            <a:r>
              <a:rPr lang="en-GB" sz="1400" dirty="0">
                <a:solidFill>
                  <a:srgbClr val="002060"/>
                </a:solidFill>
              </a:rPr>
              <a:t>must be kept in the files of the beneficiary (no sending to the FCH JU).</a:t>
            </a:r>
          </a:p>
          <a:p>
            <a:pPr lvl="2">
              <a:defRPr/>
            </a:pPr>
            <a:endParaRPr lang="en-GB" sz="1600" dirty="0"/>
          </a:p>
        </p:txBody>
      </p:sp>
      <p:sp>
        <p:nvSpPr>
          <p:cNvPr id="3" name="Slide Number Placeholder 2"/>
          <p:cNvSpPr>
            <a:spLocks noGrp="1"/>
          </p:cNvSpPr>
          <p:nvPr>
            <p:ph type="sldNum" sz="quarter" idx="12"/>
          </p:nvPr>
        </p:nvSpPr>
        <p:spPr/>
        <p:txBody>
          <a:bodyPr/>
          <a:lstStyle/>
          <a:p>
            <a:fld id="{E265A0C7-01B3-47E9-91EE-F3C2E5946D14}" type="slidenum">
              <a:rPr lang="en-GB" smtClean="0"/>
              <a:pPr/>
              <a:t>21</a:t>
            </a:fld>
            <a:endParaRPr lang="en-GB"/>
          </a:p>
        </p:txBody>
      </p:sp>
    </p:spTree>
    <p:extLst>
      <p:ext uri="{BB962C8B-B14F-4D97-AF65-F5344CB8AC3E}">
        <p14:creationId xmlns:p14="http://schemas.microsoft.com/office/powerpoint/2010/main" val="1644788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02856" y="274638"/>
            <a:ext cx="5783943" cy="886505"/>
          </a:xfrm>
        </p:spPr>
        <p:txBody>
          <a:bodyPr/>
          <a:lstStyle/>
          <a:p>
            <a:r>
              <a:rPr lang="en-GB" sz="3600" dirty="0" smtClean="0">
                <a:solidFill>
                  <a:srgbClr val="92D050"/>
                </a:solidFill>
              </a:rPr>
              <a:t>Errors of CFSs (Form D)</a:t>
            </a:r>
            <a:endParaRPr lang="en-GB" sz="3600" dirty="0">
              <a:solidFill>
                <a:srgbClr val="92D050"/>
              </a:solidFill>
            </a:endParaRPr>
          </a:p>
        </p:txBody>
      </p:sp>
      <p:sp>
        <p:nvSpPr>
          <p:cNvPr id="4" name="Content Placeholder 3"/>
          <p:cNvSpPr>
            <a:spLocks noGrp="1"/>
          </p:cNvSpPr>
          <p:nvPr>
            <p:ph idx="1"/>
          </p:nvPr>
        </p:nvSpPr>
        <p:spPr>
          <a:xfrm>
            <a:off x="0" y="961698"/>
            <a:ext cx="9144000" cy="6448096"/>
          </a:xfrm>
        </p:spPr>
        <p:txBody>
          <a:bodyPr/>
          <a:lstStyle/>
          <a:p>
            <a:pPr>
              <a:buFont typeface="Wingdings" pitchFamily="2" charset="2"/>
              <a:buChar char="Ø"/>
            </a:pPr>
            <a:endParaRPr lang="en-GB" sz="1800" b="1" dirty="0" smtClean="0">
              <a:solidFill>
                <a:srgbClr val="FF0000"/>
              </a:solidFill>
            </a:endParaRPr>
          </a:p>
          <a:p>
            <a:pPr>
              <a:buFont typeface="Wingdings" pitchFamily="2" charset="2"/>
              <a:buChar char="Ø"/>
            </a:pPr>
            <a:r>
              <a:rPr lang="en-GB" sz="1600" b="1" dirty="0" smtClean="0">
                <a:solidFill>
                  <a:srgbClr val="FF0000"/>
                </a:solidFill>
              </a:rPr>
              <a:t>AIM</a:t>
            </a:r>
            <a:r>
              <a:rPr lang="en-GB" sz="1600" dirty="0" smtClean="0"/>
              <a:t>: </a:t>
            </a:r>
            <a:r>
              <a:rPr lang="en-GB" sz="1600" dirty="0" smtClean="0">
                <a:solidFill>
                  <a:srgbClr val="002060"/>
                </a:solidFill>
              </a:rPr>
              <a:t>To provide Assurance on </a:t>
            </a:r>
            <a:r>
              <a:rPr lang="en-GB" sz="1600" u="sng" dirty="0" smtClean="0">
                <a:solidFill>
                  <a:srgbClr val="002060"/>
                </a:solidFill>
              </a:rPr>
              <a:t>Eligibility and Validity </a:t>
            </a:r>
            <a:r>
              <a:rPr lang="en-GB" sz="1600" dirty="0" smtClean="0">
                <a:solidFill>
                  <a:srgbClr val="002060"/>
                </a:solidFill>
              </a:rPr>
              <a:t>of Total Costs claimed  - when reaching  cumulative 1) FCH interim contribution </a:t>
            </a:r>
            <a:r>
              <a:rPr lang="en-GB" sz="1600" dirty="0">
                <a:solidFill>
                  <a:srgbClr val="002060"/>
                </a:solidFill>
              </a:rPr>
              <a:t>≥ </a:t>
            </a:r>
            <a:r>
              <a:rPr lang="en-GB" sz="1600" dirty="0" smtClean="0">
                <a:solidFill>
                  <a:srgbClr val="002060"/>
                </a:solidFill>
              </a:rPr>
              <a:t>325K Euro, 2</a:t>
            </a:r>
            <a:r>
              <a:rPr lang="en-GB" sz="1600" dirty="0" smtClean="0">
                <a:solidFill>
                  <a:srgbClr val="002060"/>
                </a:solidFill>
              </a:rPr>
              <a:t>) final </a:t>
            </a:r>
            <a:r>
              <a:rPr lang="en-GB" sz="1600" dirty="0" smtClean="0">
                <a:solidFill>
                  <a:srgbClr val="002060"/>
                </a:solidFill>
              </a:rPr>
              <a:t>uncovered claims </a:t>
            </a:r>
            <a:r>
              <a:rPr lang="en-GB" sz="1600" dirty="0">
                <a:solidFill>
                  <a:srgbClr val="002060"/>
                </a:solidFill>
              </a:rPr>
              <a:t>≥ </a:t>
            </a:r>
            <a:r>
              <a:rPr lang="en-GB" sz="1600" dirty="0" smtClean="0">
                <a:solidFill>
                  <a:srgbClr val="002060"/>
                </a:solidFill>
              </a:rPr>
              <a:t>50K </a:t>
            </a:r>
          </a:p>
          <a:p>
            <a:pPr>
              <a:buFont typeface="Wingdings" pitchFamily="2" charset="2"/>
              <a:buChar char="Ø"/>
            </a:pPr>
            <a:r>
              <a:rPr lang="en-GB" sz="1600" dirty="0" smtClean="0">
                <a:solidFill>
                  <a:srgbClr val="002060"/>
                </a:solidFill>
              </a:rPr>
              <a:t>Errors : Wrong Format – Form E (on methodology) instead of Form D, or EU format</a:t>
            </a:r>
          </a:p>
          <a:p>
            <a:pPr>
              <a:buFont typeface="Wingdings" pitchFamily="2" charset="2"/>
              <a:buChar char="Ø"/>
            </a:pPr>
            <a:r>
              <a:rPr lang="en-GB" sz="1600" dirty="0" smtClean="0">
                <a:solidFill>
                  <a:srgbClr val="002060"/>
                </a:solidFill>
              </a:rPr>
              <a:t>Prevailing error - Incomplete CFS  (package does not include all 3 required  parts) -  1) Counter-signed  by you and auditor </a:t>
            </a:r>
            <a:r>
              <a:rPr lang="en-GB" sz="1600" b="1" dirty="0" smtClean="0">
                <a:solidFill>
                  <a:srgbClr val="002060"/>
                </a:solidFill>
              </a:rPr>
              <a:t>ToR</a:t>
            </a:r>
            <a:r>
              <a:rPr lang="en-GB" sz="1600" dirty="0" smtClean="0">
                <a:solidFill>
                  <a:srgbClr val="002060"/>
                </a:solidFill>
              </a:rPr>
              <a:t>, 2) Independent Report on Factual Findings ,  3)  Table of Procedures  with results and explanations where N/A, + copies of validated  FORM Cs annotated by CFS auditor– …rejected for correction and resubmission.</a:t>
            </a:r>
          </a:p>
          <a:p>
            <a:pPr>
              <a:buFont typeface="Wingdings" pitchFamily="2" charset="2"/>
              <a:buChar char="Ø"/>
            </a:pPr>
            <a:r>
              <a:rPr lang="en-GB" sz="1600" dirty="0" err="1" smtClean="0">
                <a:solidFill>
                  <a:srgbClr val="002060"/>
                </a:solidFill>
              </a:rPr>
              <a:t>ToR</a:t>
            </a:r>
            <a:r>
              <a:rPr lang="en-GB" sz="1600" dirty="0" smtClean="0">
                <a:solidFill>
                  <a:srgbClr val="002060"/>
                </a:solidFill>
              </a:rPr>
              <a:t> not signed  – or not co-signed by both Beneficiary and Auditor</a:t>
            </a:r>
          </a:p>
          <a:p>
            <a:pPr>
              <a:buFont typeface="Wingdings" pitchFamily="2" charset="2"/>
              <a:buChar char="Ø"/>
            </a:pPr>
            <a:r>
              <a:rPr lang="en-GB" sz="1600" dirty="0" smtClean="0">
                <a:solidFill>
                  <a:srgbClr val="002060"/>
                </a:solidFill>
              </a:rPr>
              <a:t>Difference in wording / format / language. </a:t>
            </a:r>
            <a:r>
              <a:rPr lang="en-GB" sz="1600" b="1" dirty="0" smtClean="0">
                <a:solidFill>
                  <a:srgbClr val="00B050"/>
                </a:solidFill>
              </a:rPr>
              <a:t>NB </a:t>
            </a:r>
            <a:r>
              <a:rPr lang="en-GB" sz="1600" dirty="0" smtClean="0">
                <a:solidFill>
                  <a:srgbClr val="002060"/>
                </a:solidFill>
              </a:rPr>
              <a:t>Standard ENG CFS is mandatory.</a:t>
            </a:r>
          </a:p>
          <a:p>
            <a:pPr>
              <a:buFont typeface="Wingdings" pitchFamily="2" charset="2"/>
              <a:buChar char="Ø"/>
            </a:pPr>
            <a:r>
              <a:rPr lang="en-GB" sz="1600" dirty="0" smtClean="0">
                <a:solidFill>
                  <a:srgbClr val="002060"/>
                </a:solidFill>
              </a:rPr>
              <a:t>Table of procedures –  </a:t>
            </a:r>
            <a:r>
              <a:rPr lang="en-GB" sz="1600" dirty="0">
                <a:solidFill>
                  <a:srgbClr val="002060"/>
                </a:solidFill>
              </a:rPr>
              <a:t> </a:t>
            </a:r>
            <a:r>
              <a:rPr lang="en-GB" sz="1600" dirty="0" smtClean="0">
                <a:solidFill>
                  <a:srgbClr val="002060"/>
                </a:solidFill>
              </a:rPr>
              <a:t>results of procedures not indicated, N/A not explained, not specified  b/n the options for ICM validation </a:t>
            </a:r>
          </a:p>
          <a:p>
            <a:pPr>
              <a:buFont typeface="Wingdings" pitchFamily="2" charset="2"/>
              <a:buChar char="Ø"/>
            </a:pPr>
            <a:r>
              <a:rPr lang="en-GB" sz="1600" dirty="0" smtClean="0">
                <a:solidFill>
                  <a:srgbClr val="002060"/>
                </a:solidFill>
              </a:rPr>
              <a:t>Discrepancies between costs declared  by beneficiary &amp; certified by the Auditor, interest &amp; receipts declared and certified,  RoE comment, interest reported &amp; declared – reject ?</a:t>
            </a:r>
          </a:p>
          <a:p>
            <a:pPr>
              <a:buFont typeface="Wingdings" pitchFamily="2" charset="2"/>
              <a:buChar char="Ø"/>
            </a:pPr>
            <a:r>
              <a:rPr lang="en-GB" sz="1600" dirty="0" smtClean="0">
                <a:solidFill>
                  <a:srgbClr val="002060"/>
                </a:solidFill>
              </a:rPr>
              <a:t>Exceptions reported not further investigated and quantified, prior periods/ audits</a:t>
            </a:r>
          </a:p>
          <a:p>
            <a:pPr>
              <a:buFont typeface="Wingdings" pitchFamily="2" charset="2"/>
              <a:buChar char="Ø"/>
            </a:pPr>
            <a:r>
              <a:rPr lang="en-GB" sz="1600" dirty="0" smtClean="0">
                <a:solidFill>
                  <a:srgbClr val="002060"/>
                </a:solidFill>
              </a:rPr>
              <a:t>Ineligible VAT &amp; other Taxes identified – to be rejected.</a:t>
            </a:r>
          </a:p>
          <a:p>
            <a:pPr>
              <a:buFont typeface="Wingdings" pitchFamily="2" charset="2"/>
              <a:buChar char="Ø"/>
            </a:pPr>
            <a:r>
              <a:rPr lang="en-GB" sz="1600" dirty="0" smtClean="0">
                <a:solidFill>
                  <a:srgbClr val="002060"/>
                </a:solidFill>
              </a:rPr>
              <a:t>Auditors reclassify FCH accepted costs without justification – e.g. sub-contracted minor tasks!</a:t>
            </a:r>
          </a:p>
          <a:p>
            <a:pPr>
              <a:buFont typeface="Wingdings" pitchFamily="2" charset="2"/>
              <a:buChar char="Ø"/>
            </a:pPr>
            <a:endParaRPr lang="en-GB" sz="1600" dirty="0" smtClean="0"/>
          </a:p>
          <a:p>
            <a:pPr>
              <a:buFont typeface="Wingdings" pitchFamily="2" charset="2"/>
              <a:buChar char="Ø"/>
            </a:pPr>
            <a:endParaRPr lang="en-GB" sz="1800" dirty="0"/>
          </a:p>
        </p:txBody>
      </p:sp>
      <p:sp>
        <p:nvSpPr>
          <p:cNvPr id="3" name="Slide Number Placeholder 2"/>
          <p:cNvSpPr>
            <a:spLocks noGrp="1"/>
          </p:cNvSpPr>
          <p:nvPr>
            <p:ph type="sldNum" sz="quarter" idx="12"/>
          </p:nvPr>
        </p:nvSpPr>
        <p:spPr/>
        <p:txBody>
          <a:bodyPr/>
          <a:lstStyle/>
          <a:p>
            <a:fld id="{E265A0C7-01B3-47E9-91EE-F3C2E5946D14}" type="slidenum">
              <a:rPr lang="en-GB" smtClean="0"/>
              <a:pPr/>
              <a:t>22</a:t>
            </a:fld>
            <a:endParaRPr lang="en-GB" dirty="0"/>
          </a:p>
        </p:txBody>
      </p:sp>
    </p:spTree>
    <p:extLst>
      <p:ext uri="{BB962C8B-B14F-4D97-AF65-F5344CB8AC3E}">
        <p14:creationId xmlns:p14="http://schemas.microsoft.com/office/powerpoint/2010/main" val="3822072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01257" y="47252"/>
            <a:ext cx="6423425" cy="109850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n-GB" sz="3600" kern="1200" dirty="0" smtClean="0">
                <a:solidFill>
                  <a:srgbClr val="92D050"/>
                </a:solidFill>
              </a:rPr>
              <a:t>The Form C</a:t>
            </a:r>
            <a:endParaRPr lang="en-GB" sz="3600" kern="1200"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16" y="1436915"/>
            <a:ext cx="5773140" cy="431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a:xfrm>
            <a:off x="5904978" y="2456757"/>
            <a:ext cx="125531" cy="1039905"/>
          </a:xfrm>
          <a:prstGeom prst="rightBrac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p:cNvSpPr/>
          <p:nvPr/>
        </p:nvSpPr>
        <p:spPr>
          <a:xfrm>
            <a:off x="5821362" y="4423508"/>
            <a:ext cx="292762" cy="717638"/>
          </a:xfrm>
          <a:prstGeom prst="rightBrac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6114123" y="1655379"/>
            <a:ext cx="2870219" cy="1908215"/>
          </a:xfrm>
          <a:prstGeom prst="rect">
            <a:avLst/>
          </a:prstGeom>
          <a:noFill/>
        </p:spPr>
        <p:txBody>
          <a:bodyPr wrap="square" rtlCol="0">
            <a:spAutoFit/>
          </a:bodyPr>
          <a:lstStyle/>
          <a:p>
            <a:r>
              <a:rPr lang="en-GB" sz="2000" dirty="0" smtClean="0">
                <a:solidFill>
                  <a:srgbClr val="00B050"/>
                </a:solidFill>
              </a:rPr>
              <a:t>Pre-populated </a:t>
            </a:r>
            <a:r>
              <a:rPr lang="en-GB" sz="2000" dirty="0">
                <a:solidFill>
                  <a:srgbClr val="00B050"/>
                </a:solidFill>
              </a:rPr>
              <a:t>fields </a:t>
            </a:r>
            <a:endParaRPr lang="en-GB" sz="2000" dirty="0" smtClean="0">
              <a:solidFill>
                <a:srgbClr val="00B050"/>
              </a:solidFill>
            </a:endParaRPr>
          </a:p>
          <a:p>
            <a:pPr marL="285750" indent="-285750">
              <a:buFontTx/>
              <a:buChar char="-"/>
            </a:pPr>
            <a:r>
              <a:rPr lang="en-GB" sz="1400" dirty="0" smtClean="0">
                <a:solidFill>
                  <a:srgbClr val="002060"/>
                </a:solidFill>
              </a:rPr>
              <a:t>Data concerning  project,  participant No, PIC &amp;  reporting period  comes automatically</a:t>
            </a:r>
            <a:r>
              <a:rPr lang="es-ES" sz="1400" dirty="0" smtClean="0">
                <a:solidFill>
                  <a:srgbClr val="002060"/>
                </a:solidFill>
              </a:rPr>
              <a:t>. </a:t>
            </a:r>
          </a:p>
          <a:p>
            <a:r>
              <a:rPr lang="es-ES" sz="1400" dirty="0" smtClean="0">
                <a:solidFill>
                  <a:srgbClr val="002060"/>
                </a:solidFill>
              </a:rPr>
              <a:t>-    Normal </a:t>
            </a:r>
            <a:r>
              <a:rPr lang="es-ES" sz="1400" dirty="0" err="1" smtClean="0">
                <a:solidFill>
                  <a:srgbClr val="002060"/>
                </a:solidFill>
              </a:rPr>
              <a:t>or</a:t>
            </a:r>
            <a:r>
              <a:rPr lang="es-ES" sz="1400" dirty="0" smtClean="0">
                <a:solidFill>
                  <a:srgbClr val="002060"/>
                </a:solidFill>
              </a:rPr>
              <a:t>  </a:t>
            </a:r>
            <a:r>
              <a:rPr lang="es-ES" sz="1400" dirty="0" err="1" smtClean="0">
                <a:solidFill>
                  <a:srgbClr val="002060"/>
                </a:solidFill>
              </a:rPr>
              <a:t>Adjustment</a:t>
            </a:r>
            <a:r>
              <a:rPr lang="es-ES" sz="1400" dirty="0" smtClean="0">
                <a:solidFill>
                  <a:srgbClr val="002060"/>
                </a:solidFill>
              </a:rPr>
              <a:t> </a:t>
            </a:r>
            <a:r>
              <a:rPr lang="es-ES" sz="1400" dirty="0" err="1" smtClean="0">
                <a:solidFill>
                  <a:srgbClr val="002060"/>
                </a:solidFill>
              </a:rPr>
              <a:t>Form</a:t>
            </a:r>
            <a:r>
              <a:rPr lang="es-ES" sz="1400" dirty="0" smtClean="0">
                <a:solidFill>
                  <a:srgbClr val="002060"/>
                </a:solidFill>
              </a:rPr>
              <a:t> C comes as DROP - DOWN </a:t>
            </a:r>
            <a:r>
              <a:rPr lang="es-ES" sz="1400" dirty="0" err="1" smtClean="0">
                <a:solidFill>
                  <a:srgbClr val="002060"/>
                </a:solidFill>
              </a:rPr>
              <a:t>menu</a:t>
            </a:r>
            <a:endParaRPr lang="es-ES" sz="1400" dirty="0" smtClean="0">
              <a:solidFill>
                <a:srgbClr val="002060"/>
              </a:solidFill>
            </a:endParaRPr>
          </a:p>
          <a:p>
            <a:pPr marL="285750" indent="-285750">
              <a:buFontTx/>
              <a:buChar char="-"/>
            </a:pPr>
            <a:endParaRPr lang="en-GB" sz="1400" dirty="0">
              <a:solidFill>
                <a:srgbClr val="002060"/>
              </a:solidFill>
            </a:endParaRPr>
          </a:p>
        </p:txBody>
      </p:sp>
      <p:sp>
        <p:nvSpPr>
          <p:cNvPr id="12" name="TextBox 11"/>
          <p:cNvSpPr txBox="1"/>
          <p:nvPr/>
        </p:nvSpPr>
        <p:spPr>
          <a:xfrm>
            <a:off x="6224531" y="3935941"/>
            <a:ext cx="3069430" cy="1692771"/>
          </a:xfrm>
          <a:prstGeom prst="rect">
            <a:avLst/>
          </a:prstGeom>
          <a:noFill/>
        </p:spPr>
        <p:txBody>
          <a:bodyPr wrap="square" rtlCol="0">
            <a:spAutoFit/>
          </a:bodyPr>
          <a:lstStyle/>
          <a:p>
            <a:r>
              <a:rPr lang="en-GB" sz="2000" dirty="0" smtClean="0">
                <a:solidFill>
                  <a:srgbClr val="00B050"/>
                </a:solidFill>
              </a:rPr>
              <a:t>Fields to be completed </a:t>
            </a:r>
          </a:p>
          <a:p>
            <a:r>
              <a:rPr lang="en-GB" sz="1400" dirty="0" smtClean="0">
                <a:solidFill>
                  <a:srgbClr val="002060"/>
                </a:solidFill>
              </a:rPr>
              <a:t>- Upon clicking on a {Direct Cost cell}, the USE OF RESOURCES  dialog box appears asking for details about the costs incurred (asking for WP, cost type and units, amount  &amp; explanation on the cost.)</a:t>
            </a:r>
            <a:endParaRPr lang="en-GB" sz="1400" dirty="0">
              <a:solidFill>
                <a:srgbClr val="002060"/>
              </a:solidFill>
            </a:endParaRPr>
          </a:p>
        </p:txBody>
      </p:sp>
      <p:sp>
        <p:nvSpPr>
          <p:cNvPr id="4" name="Rounded Rectangle 3"/>
          <p:cNvSpPr/>
          <p:nvPr/>
        </p:nvSpPr>
        <p:spPr>
          <a:xfrm>
            <a:off x="4908237" y="5237689"/>
            <a:ext cx="1021839" cy="179294"/>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C:\Users\requean\AppData\Local\Microsoft\Windows\Temporary Internet Files\Content.IE5\PN37ILQ6\MC9004347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732" y="5922553"/>
            <a:ext cx="345417" cy="3454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56887" y="5941374"/>
            <a:ext cx="5738770" cy="1107996"/>
          </a:xfrm>
          <a:prstGeom prst="rect">
            <a:avLst/>
          </a:prstGeom>
          <a:noFill/>
        </p:spPr>
        <p:txBody>
          <a:bodyPr wrap="square" rtlCol="0">
            <a:spAutoFit/>
          </a:bodyPr>
          <a:lstStyle/>
          <a:p>
            <a:r>
              <a:rPr lang="en-GB" sz="2400" b="1" dirty="0" smtClean="0">
                <a:solidFill>
                  <a:srgbClr val="00B050"/>
                </a:solidFill>
              </a:rPr>
              <a:t>The REQUESTED FCH Contribution</a:t>
            </a:r>
            <a:r>
              <a:rPr lang="en-GB" sz="2400" dirty="0" smtClean="0">
                <a:solidFill>
                  <a:srgbClr val="00B050"/>
                </a:solidFill>
              </a:rPr>
              <a:t> </a:t>
            </a:r>
          </a:p>
          <a:p>
            <a:r>
              <a:rPr lang="en-GB" sz="1400" dirty="0" smtClean="0">
                <a:solidFill>
                  <a:srgbClr val="002060"/>
                </a:solidFill>
              </a:rPr>
              <a:t>Comes automatically as the </a:t>
            </a:r>
            <a:r>
              <a:rPr lang="en-GB" sz="1400" b="1" dirty="0" smtClean="0">
                <a:solidFill>
                  <a:srgbClr val="002060"/>
                </a:solidFill>
              </a:rPr>
              <a:t>MAX allowable contribution  </a:t>
            </a:r>
          </a:p>
          <a:p>
            <a:r>
              <a:rPr lang="en-GB" sz="1400" dirty="0" smtClean="0">
                <a:solidFill>
                  <a:srgbClr val="002060"/>
                </a:solidFill>
              </a:rPr>
              <a:t>SO please take care to MODIFY as needed  !!                                                   3</a:t>
            </a:r>
            <a:endParaRPr lang="en-GB" sz="1400" dirty="0">
              <a:solidFill>
                <a:srgbClr val="002060"/>
              </a:solidFill>
            </a:endParaRPr>
          </a:p>
        </p:txBody>
      </p:sp>
      <p:cxnSp>
        <p:nvCxnSpPr>
          <p:cNvPr id="13" name="Straight Arrow Connector 12"/>
          <p:cNvCxnSpPr>
            <a:stCxn id="4" idx="2"/>
            <a:endCxn id="15" idx="0"/>
          </p:cNvCxnSpPr>
          <p:nvPr/>
        </p:nvCxnSpPr>
        <p:spPr>
          <a:xfrm>
            <a:off x="5419157" y="5416983"/>
            <a:ext cx="507115" cy="524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054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02742" y="0"/>
            <a:ext cx="5138057" cy="812801"/>
          </a:xfrm>
        </p:spPr>
        <p:txBody>
          <a:bodyPr/>
          <a:lstStyle/>
          <a:p>
            <a:r>
              <a:rPr lang="en-GB" dirty="0" smtClean="0">
                <a:solidFill>
                  <a:srgbClr val="92D050"/>
                </a:solidFill>
              </a:rPr>
              <a:t>Use of Resources</a:t>
            </a:r>
            <a:endParaRPr lang="en-GB" dirty="0">
              <a:solidFill>
                <a:srgbClr val="92D050"/>
              </a:solidFill>
            </a:endParaRPr>
          </a:p>
        </p:txBody>
      </p:sp>
      <p:sp>
        <p:nvSpPr>
          <p:cNvPr id="4" name="Content Placeholder 3"/>
          <p:cNvSpPr>
            <a:spLocks noGrp="1"/>
          </p:cNvSpPr>
          <p:nvPr>
            <p:ph sz="half" idx="2"/>
          </p:nvPr>
        </p:nvSpPr>
        <p:spPr>
          <a:xfrm>
            <a:off x="6981372" y="1843314"/>
            <a:ext cx="2162628" cy="4746172"/>
          </a:xfrm>
        </p:spPr>
        <p:txBody>
          <a:bodyPr/>
          <a:lstStyle/>
          <a:p>
            <a:pPr marL="0" indent="0">
              <a:buNone/>
            </a:pPr>
            <a:endParaRPr lang="en-GB" sz="1600" b="1" dirty="0" smtClean="0">
              <a:solidFill>
                <a:srgbClr val="00B050"/>
              </a:solidFill>
            </a:endParaRPr>
          </a:p>
          <a:p>
            <a:pPr marL="0" indent="0">
              <a:buNone/>
            </a:pPr>
            <a:r>
              <a:rPr lang="en-GB" sz="1600" b="1" dirty="0" smtClean="0">
                <a:solidFill>
                  <a:srgbClr val="00B050"/>
                </a:solidFill>
              </a:rPr>
              <a:t>Pop-up </a:t>
            </a:r>
            <a:r>
              <a:rPr lang="en-GB" sz="1600" b="1" dirty="0">
                <a:solidFill>
                  <a:srgbClr val="00B050"/>
                </a:solidFill>
              </a:rPr>
              <a:t>Screen </a:t>
            </a:r>
            <a:r>
              <a:rPr lang="en-GB" sz="1600" dirty="0">
                <a:solidFill>
                  <a:srgbClr val="00B050"/>
                </a:solidFill>
              </a:rPr>
              <a:t>– </a:t>
            </a:r>
            <a:r>
              <a:rPr lang="en-GB" sz="1500" dirty="0">
                <a:solidFill>
                  <a:srgbClr val="002060"/>
                </a:solidFill>
              </a:rPr>
              <a:t>pls enter costs &amp; details </a:t>
            </a:r>
            <a:r>
              <a:rPr lang="en-GB" sz="1500" dirty="0" smtClean="0">
                <a:solidFill>
                  <a:srgbClr val="002060"/>
                </a:solidFill>
              </a:rPr>
              <a:t>per WP</a:t>
            </a:r>
            <a:r>
              <a:rPr lang="en-GB" sz="1500" dirty="0">
                <a:solidFill>
                  <a:srgbClr val="002060"/>
                </a:solidFill>
              </a:rPr>
              <a:t>, unit of measure, equipment  and depreciation method, </a:t>
            </a:r>
            <a:r>
              <a:rPr lang="en-GB" sz="1500" dirty="0" smtClean="0">
                <a:solidFill>
                  <a:srgbClr val="002060"/>
                </a:solidFill>
              </a:rPr>
              <a:t>consumables details of item above 500 EU, travel details.</a:t>
            </a:r>
          </a:p>
          <a:p>
            <a:pPr marL="0" indent="0">
              <a:buNone/>
            </a:pPr>
            <a:endParaRPr lang="en-GB" sz="1600" dirty="0" smtClean="0"/>
          </a:p>
          <a:p>
            <a:pPr marL="0" indent="0">
              <a:buNone/>
            </a:pPr>
            <a:r>
              <a:rPr lang="en-GB" sz="1800" b="1" u="sng" dirty="0" smtClean="0">
                <a:solidFill>
                  <a:srgbClr val="00B050"/>
                </a:solidFill>
              </a:rPr>
              <a:t>Detailed </a:t>
            </a:r>
            <a:r>
              <a:rPr lang="en-GB" sz="1800" b="1" dirty="0" smtClean="0">
                <a:solidFill>
                  <a:srgbClr val="00B050"/>
                </a:solidFill>
              </a:rPr>
              <a:t>cost breakdown</a:t>
            </a:r>
            <a:r>
              <a:rPr lang="en-GB" sz="1600" b="1" dirty="0" smtClean="0">
                <a:solidFill>
                  <a:srgbClr val="00B050"/>
                </a:solidFill>
              </a:rPr>
              <a:t> -  details </a:t>
            </a:r>
            <a:r>
              <a:rPr lang="en-GB" sz="1500" b="1" dirty="0" smtClean="0">
                <a:solidFill>
                  <a:srgbClr val="002060"/>
                </a:solidFill>
              </a:rPr>
              <a:t> </a:t>
            </a:r>
            <a:r>
              <a:rPr lang="en-GB" sz="1500" dirty="0" smtClean="0">
                <a:solidFill>
                  <a:srgbClr val="002060"/>
                </a:solidFill>
              </a:rPr>
              <a:t>help FCH decide on eligibility &amp; acceptability of costs, save clarification delays, &amp; facilitate payment.</a:t>
            </a:r>
          </a:p>
          <a:p>
            <a:pPr>
              <a:buFont typeface="Wingdings" pitchFamily="2" charset="2"/>
              <a:buChar char="Ø"/>
            </a:pPr>
            <a:endParaRPr lang="en-GB" sz="1600" dirty="0" smtClean="0"/>
          </a:p>
          <a:p>
            <a:pPr marL="0" indent="0">
              <a:buNone/>
            </a:pPr>
            <a:endParaRPr lang="en-GB" sz="1600" dirty="0"/>
          </a:p>
        </p:txBody>
      </p:sp>
      <p:sp>
        <p:nvSpPr>
          <p:cNvPr id="5" name="Slide Number Placeholder 4"/>
          <p:cNvSpPr>
            <a:spLocks noGrp="1"/>
          </p:cNvSpPr>
          <p:nvPr>
            <p:ph type="sldNum" sz="quarter" idx="12"/>
          </p:nvPr>
        </p:nvSpPr>
        <p:spPr/>
        <p:txBody>
          <a:bodyPr/>
          <a:lstStyle/>
          <a:p>
            <a:fld id="{27FE003E-9C97-4C9E-9B61-A505DE35E73C}" type="slidenum">
              <a:rPr lang="en-GB" smtClean="0"/>
              <a:pPr/>
              <a:t>4</a:t>
            </a:fld>
            <a:endParaRPr lang="en-GB" dirty="0"/>
          </a:p>
        </p:txBody>
      </p:sp>
      <p:pic>
        <p:nvPicPr>
          <p:cNvPr id="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7087" y="812801"/>
            <a:ext cx="7068459" cy="59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101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54514" y="47252"/>
            <a:ext cx="6670168" cy="809091"/>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n-GB" sz="3600" kern="1200" dirty="0" smtClean="0">
                <a:solidFill>
                  <a:srgbClr val="00B050"/>
                </a:solidFill>
              </a:rPr>
              <a:t> </a:t>
            </a:r>
            <a:r>
              <a:rPr lang="en-GB" sz="3600" kern="1200" dirty="0" smtClean="0">
                <a:solidFill>
                  <a:srgbClr val="92D050"/>
                </a:solidFill>
              </a:rPr>
              <a:t>Form C Formalities</a:t>
            </a:r>
            <a:endParaRPr lang="en-GB" sz="3600" kern="1200" dirty="0">
              <a:solidFill>
                <a:srgbClr val="92D05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8858"/>
            <a:ext cx="5709396" cy="547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254171" y="1872343"/>
            <a:ext cx="3889829" cy="5232202"/>
          </a:xfrm>
          <a:prstGeom prst="rect">
            <a:avLst/>
          </a:prstGeom>
          <a:noFill/>
        </p:spPr>
        <p:txBody>
          <a:bodyPr wrap="square" rtlCol="0">
            <a:spAutoFit/>
          </a:bodyPr>
          <a:lstStyle/>
          <a:p>
            <a:pPr marL="360000" lvl="1"/>
            <a:r>
              <a:rPr lang="en-GB" sz="1400" dirty="0" smtClean="0">
                <a:solidFill>
                  <a:srgbClr val="002060"/>
                </a:solidFill>
              </a:rPr>
              <a:t>Do not forget to declare the respective </a:t>
            </a:r>
            <a:r>
              <a:rPr lang="en-GB" sz="1400" b="1" dirty="0" smtClean="0">
                <a:solidFill>
                  <a:srgbClr val="00B050"/>
                </a:solidFill>
              </a:rPr>
              <a:t>receipts &amp; interest</a:t>
            </a:r>
            <a:r>
              <a:rPr lang="en-GB" sz="1400" dirty="0" smtClean="0">
                <a:solidFill>
                  <a:srgbClr val="00B050"/>
                </a:solidFill>
              </a:rPr>
              <a:t>.!</a:t>
            </a:r>
          </a:p>
          <a:p>
            <a:pPr marL="360000" lvl="1"/>
            <a:endParaRPr lang="en-GB" sz="1400" dirty="0" smtClean="0"/>
          </a:p>
          <a:p>
            <a:pPr marL="360000" lvl="1"/>
            <a:r>
              <a:rPr lang="en-GB" sz="1400" dirty="0" smtClean="0">
                <a:solidFill>
                  <a:srgbClr val="002060"/>
                </a:solidFill>
              </a:rPr>
              <a:t>Do not forget to specify if  indeed </a:t>
            </a:r>
            <a:r>
              <a:rPr lang="en-GB" sz="1400" b="1" dirty="0" smtClean="0">
                <a:solidFill>
                  <a:srgbClr val="00B050"/>
                </a:solidFill>
              </a:rPr>
              <a:t>Average personnel costs</a:t>
            </a:r>
            <a:r>
              <a:rPr lang="en-GB" sz="1400" dirty="0" smtClean="0"/>
              <a:t> </a:t>
            </a:r>
            <a:r>
              <a:rPr lang="en-GB" sz="1400" dirty="0" smtClean="0">
                <a:solidFill>
                  <a:srgbClr val="002060"/>
                </a:solidFill>
              </a:rPr>
              <a:t>used – based on </a:t>
            </a:r>
            <a:r>
              <a:rPr lang="en-GB" sz="1400" dirty="0">
                <a:solidFill>
                  <a:srgbClr val="002060"/>
                </a:solidFill>
              </a:rPr>
              <a:t> </a:t>
            </a:r>
            <a:r>
              <a:rPr lang="en-GB" sz="1400" dirty="0" smtClean="0"/>
              <a:t>:</a:t>
            </a:r>
          </a:p>
          <a:p>
            <a:pPr marL="702900" lvl="1" indent="-342900">
              <a:buAutoNum type="arabicParenR"/>
            </a:pPr>
            <a:r>
              <a:rPr lang="en-GB" sz="1400" b="1" dirty="0" smtClean="0">
                <a:solidFill>
                  <a:srgbClr val="00B050"/>
                </a:solidFill>
              </a:rPr>
              <a:t>CoM</a:t>
            </a:r>
            <a:r>
              <a:rPr lang="en-GB" sz="1400" dirty="0" smtClean="0"/>
              <a:t> (</a:t>
            </a:r>
            <a:r>
              <a:rPr lang="en-GB" sz="1200" dirty="0" smtClean="0">
                <a:solidFill>
                  <a:srgbClr val="002060"/>
                </a:solidFill>
              </a:rPr>
              <a:t>Certificate on methodology (Form E</a:t>
            </a:r>
            <a:r>
              <a:rPr lang="en-GB" sz="1400" dirty="0" smtClean="0">
                <a:solidFill>
                  <a:srgbClr val="002060"/>
                </a:solidFill>
              </a:rPr>
              <a:t>) </a:t>
            </a:r>
            <a:r>
              <a:rPr lang="en-GB" sz="1400" dirty="0" smtClean="0"/>
              <a:t>or  </a:t>
            </a:r>
            <a:r>
              <a:rPr lang="en-GB" sz="1400" b="1" dirty="0" err="1" smtClean="0">
                <a:solidFill>
                  <a:srgbClr val="00B050"/>
                </a:solidFill>
              </a:rPr>
              <a:t>CoMAV</a:t>
            </a:r>
            <a:r>
              <a:rPr lang="en-GB" sz="1400" dirty="0" smtClean="0"/>
              <a:t> </a:t>
            </a:r>
            <a:r>
              <a:rPr lang="en-GB" sz="1400" dirty="0" smtClean="0">
                <a:solidFill>
                  <a:srgbClr val="002060"/>
                </a:solidFill>
              </a:rPr>
              <a:t>(</a:t>
            </a:r>
            <a:r>
              <a:rPr lang="en-GB" sz="1200" dirty="0" smtClean="0">
                <a:solidFill>
                  <a:srgbClr val="002060"/>
                </a:solidFill>
              </a:rPr>
              <a:t>Certificate on Methodology for Average personnel costs), or </a:t>
            </a:r>
            <a:r>
              <a:rPr lang="en-GB" sz="1200" dirty="0">
                <a:solidFill>
                  <a:srgbClr val="002060"/>
                </a:solidFill>
              </a:rPr>
              <a:t> </a:t>
            </a:r>
            <a:endParaRPr lang="en-GB" sz="1200" dirty="0" smtClean="0">
              <a:solidFill>
                <a:srgbClr val="002060"/>
              </a:solidFill>
            </a:endParaRPr>
          </a:p>
          <a:p>
            <a:pPr marL="702900" lvl="1" indent="-342900">
              <a:buAutoNum type="arabicParenR"/>
            </a:pPr>
            <a:r>
              <a:rPr lang="en-GB" sz="1400" dirty="0" smtClean="0"/>
              <a:t>by </a:t>
            </a:r>
            <a:r>
              <a:rPr lang="en-GB" sz="1400" b="1" dirty="0" smtClean="0">
                <a:solidFill>
                  <a:srgbClr val="00B050"/>
                </a:solidFill>
              </a:rPr>
              <a:t>meeting the respective 4 cumulative criteria </a:t>
            </a:r>
            <a:r>
              <a:rPr lang="en-GB" sz="1400" dirty="0" smtClean="0">
                <a:solidFill>
                  <a:srgbClr val="002060"/>
                </a:solidFill>
              </a:rPr>
              <a:t>as per Art.II.14.1.</a:t>
            </a:r>
          </a:p>
          <a:p>
            <a:pPr marL="360000" lvl="1"/>
            <a:endParaRPr lang="en-GB" sz="1400" dirty="0" smtClean="0"/>
          </a:p>
          <a:p>
            <a:pPr marL="360000" lvl="1"/>
            <a:r>
              <a:rPr lang="en-GB" sz="1400" dirty="0" smtClean="0">
                <a:solidFill>
                  <a:srgbClr val="002060"/>
                </a:solidFill>
              </a:rPr>
              <a:t>Ensure that the Form C is signed by the </a:t>
            </a:r>
            <a:r>
              <a:rPr lang="en-GB" sz="1400" b="1" dirty="0" smtClean="0">
                <a:solidFill>
                  <a:srgbClr val="00B050"/>
                </a:solidFill>
              </a:rPr>
              <a:t>Authorised Representative (AR) / E-sign,  </a:t>
            </a:r>
            <a:r>
              <a:rPr lang="en-GB" sz="1400" dirty="0" smtClean="0">
                <a:solidFill>
                  <a:srgbClr val="002060"/>
                </a:solidFill>
              </a:rPr>
              <a:t>or enclose a delegation letter if signed by another person.</a:t>
            </a:r>
          </a:p>
          <a:p>
            <a:pPr marL="360000" lvl="1"/>
            <a:endParaRPr lang="en-GB" sz="1400" dirty="0" smtClean="0"/>
          </a:p>
          <a:p>
            <a:pPr marL="360000" lvl="1"/>
            <a:r>
              <a:rPr lang="en-GB" sz="1400" b="1" dirty="0" smtClean="0">
                <a:solidFill>
                  <a:srgbClr val="00B050"/>
                </a:solidFill>
              </a:rPr>
              <a:t>Date and stamp </a:t>
            </a:r>
            <a:r>
              <a:rPr lang="en-GB" sz="1400" dirty="0" smtClean="0">
                <a:solidFill>
                  <a:srgbClr val="002060"/>
                </a:solidFill>
              </a:rPr>
              <a:t>the  Form C.</a:t>
            </a:r>
          </a:p>
          <a:p>
            <a:pPr marL="360000" lvl="1"/>
            <a:endParaRPr lang="en-GB" sz="1400" dirty="0" smtClean="0"/>
          </a:p>
          <a:p>
            <a:pPr marL="360000" lvl="1"/>
            <a:endParaRPr lang="en-GB" sz="1400" dirty="0" smtClean="0"/>
          </a:p>
          <a:p>
            <a:pPr marL="360000" lvl="1"/>
            <a:r>
              <a:rPr lang="en-GB" sz="1400" dirty="0" smtClean="0">
                <a:solidFill>
                  <a:srgbClr val="002060"/>
                </a:solidFill>
              </a:rPr>
              <a:t>Justify missing </a:t>
            </a:r>
            <a:r>
              <a:rPr lang="en-GB" sz="1400" b="1" dirty="0" smtClean="0">
                <a:solidFill>
                  <a:srgbClr val="00B050"/>
                </a:solidFill>
              </a:rPr>
              <a:t>stamp</a:t>
            </a:r>
            <a:r>
              <a:rPr lang="en-GB" sz="1400" dirty="0" smtClean="0">
                <a:solidFill>
                  <a:srgbClr val="00B050"/>
                </a:solidFill>
              </a:rPr>
              <a:t> </a:t>
            </a:r>
            <a:r>
              <a:rPr lang="en-GB" sz="1400" dirty="0" smtClean="0"/>
              <a:t>- </a:t>
            </a:r>
            <a:r>
              <a:rPr lang="en-GB" sz="1400" dirty="0" smtClean="0">
                <a:solidFill>
                  <a:srgbClr val="002060"/>
                </a:solidFill>
              </a:rPr>
              <a:t>If no stamp used in normal business operations</a:t>
            </a:r>
          </a:p>
          <a:p>
            <a:pPr marL="360000" lvl="1"/>
            <a:endParaRPr lang="en-GB" sz="1400" dirty="0">
              <a:solidFill>
                <a:srgbClr val="002060"/>
              </a:solidFill>
            </a:endParaRPr>
          </a:p>
          <a:p>
            <a:pPr marL="360000" lvl="1"/>
            <a:r>
              <a:rPr lang="en-GB" sz="1400" dirty="0" smtClean="0">
                <a:solidFill>
                  <a:srgbClr val="002060"/>
                </a:solidFill>
              </a:rPr>
              <a:t>                                                            5</a:t>
            </a:r>
          </a:p>
          <a:p>
            <a:pPr marL="360000" lvl="1"/>
            <a:endParaRPr lang="en-GB" sz="1400" dirty="0" smtClean="0"/>
          </a:p>
        </p:txBody>
      </p:sp>
      <p:pic>
        <p:nvPicPr>
          <p:cNvPr id="17" name="Picture 4" descr="C:\Users\requean\AppData\Local\Microsoft\Windows\Temporary Internet Files\Content.IE5\PN37ILQ6\MC9004347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374" y="5506985"/>
            <a:ext cx="345417" cy="34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76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22862" y="1"/>
            <a:ext cx="6466901" cy="1056290"/>
          </a:xfrm>
        </p:spPr>
        <p:txBody>
          <a:bodyPr/>
          <a:lstStyle/>
          <a:p>
            <a:r>
              <a:rPr lang="en-GB" sz="2800" b="1" dirty="0">
                <a:solidFill>
                  <a:srgbClr val="92D050"/>
                </a:solidFill>
              </a:rPr>
              <a:t>Common Issues of Costs eligibility</a:t>
            </a:r>
            <a:endParaRPr lang="en-US" sz="2800" b="1" dirty="0">
              <a:solidFill>
                <a:srgbClr val="92D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solidFill>
                  <a:srgbClr val="000000"/>
                </a:solidFill>
              </a:rPr>
              <a:pPr/>
              <a:t>6</a:t>
            </a:fld>
            <a:endParaRPr lang="en-GB">
              <a:solidFill>
                <a:srgbClr val="000000"/>
              </a:solidFill>
            </a:endParaRPr>
          </a:p>
        </p:txBody>
      </p:sp>
      <p:sp>
        <p:nvSpPr>
          <p:cNvPr id="4" name="Rectangle 3"/>
          <p:cNvSpPr/>
          <p:nvPr/>
        </p:nvSpPr>
        <p:spPr>
          <a:xfrm>
            <a:off x="661012" y="1938969"/>
            <a:ext cx="7436386" cy="769441"/>
          </a:xfrm>
          <a:prstGeom prst="rect">
            <a:avLst/>
          </a:prstGeom>
        </p:spPr>
        <p:txBody>
          <a:bodyPr wrap="square">
            <a:spAutoFit/>
          </a:bodyPr>
          <a:lstStyle/>
          <a:p>
            <a:r>
              <a:rPr lang="en-GB" sz="2600" dirty="0" smtClean="0">
                <a:solidFill>
                  <a:srgbClr val="000000"/>
                </a:solidFill>
              </a:rPr>
              <a:t/>
            </a:r>
            <a:br>
              <a:rPr lang="en-GB" sz="2600" dirty="0" smtClean="0">
                <a:solidFill>
                  <a:srgbClr val="000000"/>
                </a:solidFill>
              </a:rPr>
            </a:br>
            <a:endParaRPr lang="en-US" dirty="0">
              <a:solidFill>
                <a:srgbClr val="000000"/>
              </a:solidFill>
            </a:endParaRPr>
          </a:p>
        </p:txBody>
      </p:sp>
      <p:sp>
        <p:nvSpPr>
          <p:cNvPr id="6" name="Rectangle 5"/>
          <p:cNvSpPr/>
          <p:nvPr/>
        </p:nvSpPr>
        <p:spPr>
          <a:xfrm>
            <a:off x="116115" y="1004090"/>
            <a:ext cx="8873648" cy="6100131"/>
          </a:xfrm>
          <a:prstGeom prst="rect">
            <a:avLst/>
          </a:prstGeom>
        </p:spPr>
        <p:txBody>
          <a:bodyPr wrap="square">
            <a:spAutoFit/>
          </a:bodyPr>
          <a:lstStyle/>
          <a:p>
            <a:pPr marL="457200" indent="-457200">
              <a:lnSpc>
                <a:spcPct val="80000"/>
              </a:lnSpc>
              <a:buClr>
                <a:srgbClr val="333399"/>
              </a:buClr>
              <a:buFont typeface="Wingdings" pitchFamily="2" charset="2"/>
              <a:buNone/>
            </a:pPr>
            <a:endParaRPr lang="en-GB" sz="2400" dirty="0" smtClean="0">
              <a:solidFill>
                <a:srgbClr val="FF0000"/>
              </a:solidFill>
            </a:endParaRPr>
          </a:p>
          <a:p>
            <a:pPr marL="457200" indent="-457200">
              <a:lnSpc>
                <a:spcPct val="80000"/>
              </a:lnSpc>
              <a:buClr>
                <a:srgbClr val="333399"/>
              </a:buClr>
              <a:buFont typeface="Wingdings" pitchFamily="2" charset="2"/>
              <a:buNone/>
            </a:pPr>
            <a:r>
              <a:rPr lang="en-GB" sz="2400" dirty="0" smtClean="0">
                <a:solidFill>
                  <a:srgbClr val="FF0000"/>
                </a:solidFill>
              </a:rPr>
              <a:t>Rule: Costs claimed should be based on </a:t>
            </a:r>
            <a:r>
              <a:rPr lang="en-GB" sz="2400" b="1" dirty="0" smtClean="0">
                <a:solidFill>
                  <a:srgbClr val="FF0000"/>
                </a:solidFill>
              </a:rPr>
              <a:t>Actual costs </a:t>
            </a:r>
            <a:r>
              <a:rPr lang="en-GB" sz="2400" dirty="0" smtClean="0">
                <a:solidFill>
                  <a:srgbClr val="FF0000"/>
                </a:solidFill>
              </a:rPr>
              <a:t>incurred</a:t>
            </a:r>
            <a:r>
              <a:rPr lang="en-GB" sz="2000" dirty="0" smtClean="0">
                <a:solidFill>
                  <a:srgbClr val="002060"/>
                </a:solidFill>
              </a:rPr>
              <a:t>:</a:t>
            </a:r>
          </a:p>
          <a:p>
            <a:pPr marL="457200" indent="-457200">
              <a:lnSpc>
                <a:spcPct val="80000"/>
              </a:lnSpc>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Supported by proper documentation  </a:t>
            </a:r>
            <a:r>
              <a:rPr lang="en-GB" sz="1600" dirty="0" smtClean="0">
                <a:solidFill>
                  <a:srgbClr val="002060"/>
                </a:solidFill>
              </a:rPr>
              <a:t>- auditable / to be kept 5 years after end of project</a:t>
            </a:r>
          </a:p>
          <a:p>
            <a:pPr marL="457200" indent="-457200">
              <a:lnSpc>
                <a:spcPct val="80000"/>
              </a:lnSpc>
              <a:buClr>
                <a:srgbClr val="333399"/>
              </a:buClr>
              <a:buFont typeface="Wingdings" pitchFamily="2" charset="2"/>
              <a:buChar char="Ø"/>
            </a:pPr>
            <a:endParaRPr lang="en-GB" sz="1600" dirty="0" smtClean="0">
              <a:solidFill>
                <a:srgbClr val="002060"/>
              </a:solidFill>
            </a:endParaRPr>
          </a:p>
          <a:p>
            <a:pPr marL="457200" indent="-457200">
              <a:lnSpc>
                <a:spcPct val="80000"/>
              </a:lnSpc>
              <a:buClr>
                <a:srgbClr val="333399"/>
              </a:buClr>
              <a:buFont typeface="Wingdings" pitchFamily="2" charset="2"/>
              <a:buChar char="Ø"/>
            </a:pPr>
            <a:r>
              <a:rPr lang="en-GB" altLang="en-US" sz="1600" dirty="0">
                <a:solidFill>
                  <a:srgbClr val="002060"/>
                </a:solidFill>
              </a:rPr>
              <a:t>Used for the sole purpose of achieving the objectives of </a:t>
            </a:r>
            <a:r>
              <a:rPr lang="en-GB" sz="1600" dirty="0" smtClean="0">
                <a:solidFill>
                  <a:srgbClr val="00B050"/>
                </a:solidFill>
              </a:rPr>
              <a:t>the specific project  ONLY – </a:t>
            </a:r>
          </a:p>
          <a:p>
            <a:pPr marL="457200" indent="-457200">
              <a:lnSpc>
                <a:spcPct val="80000"/>
              </a:lnSpc>
              <a:buClr>
                <a:srgbClr val="333399"/>
              </a:buClr>
              <a:buFont typeface="Wingdings" pitchFamily="2" charset="2"/>
              <a:buChar char="Ø"/>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NOT</a:t>
            </a:r>
            <a:r>
              <a:rPr lang="en-GB" sz="1600" dirty="0" smtClean="0">
                <a:solidFill>
                  <a:srgbClr val="00B050"/>
                </a:solidFill>
              </a:rPr>
              <a:t> </a:t>
            </a:r>
            <a:r>
              <a:rPr lang="en-GB" sz="1600" b="1" dirty="0" smtClean="0">
                <a:solidFill>
                  <a:srgbClr val="00B050"/>
                </a:solidFill>
              </a:rPr>
              <a:t>budgeted or estimated rounded </a:t>
            </a:r>
            <a:r>
              <a:rPr lang="en-GB" sz="1600" dirty="0" smtClean="0">
                <a:solidFill>
                  <a:srgbClr val="00B050"/>
                </a:solidFill>
              </a:rPr>
              <a:t>amount</a:t>
            </a:r>
            <a:r>
              <a:rPr lang="en-GB" sz="1600" dirty="0" smtClean="0">
                <a:solidFill>
                  <a:srgbClr val="002060"/>
                </a:solidFill>
              </a:rPr>
              <a:t>s –  to be actual costs, or -at min.  based on the latest information available (CPE), and later adjusted based on real costs</a:t>
            </a:r>
            <a:r>
              <a:rPr lang="en-GB" dirty="0" smtClean="0">
                <a:solidFill>
                  <a:srgbClr val="002060"/>
                </a:solidFill>
              </a:rPr>
              <a:t>. </a:t>
            </a:r>
          </a:p>
          <a:p>
            <a:pPr marL="457200" indent="-457200">
              <a:lnSpc>
                <a:spcPct val="80000"/>
              </a:lnSpc>
              <a:buClr>
                <a:srgbClr val="333399"/>
              </a:buClr>
              <a:buFont typeface="Wingdings" pitchFamily="2" charset="2"/>
              <a:buChar char="Ø"/>
            </a:pPr>
            <a:endParaRPr lang="en-GB" sz="1600" b="1" dirty="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Average </a:t>
            </a:r>
            <a:r>
              <a:rPr lang="en-GB" sz="1600" b="1" dirty="0">
                <a:solidFill>
                  <a:srgbClr val="00B050"/>
                </a:solidFill>
              </a:rPr>
              <a:t>personnel costs </a:t>
            </a:r>
            <a:r>
              <a:rPr lang="en-GB" sz="1600" b="1" dirty="0">
                <a:solidFill>
                  <a:srgbClr val="002060"/>
                </a:solidFill>
              </a:rPr>
              <a:t>– b</a:t>
            </a:r>
            <a:r>
              <a:rPr lang="en-GB" sz="1600" dirty="0">
                <a:solidFill>
                  <a:srgbClr val="002060"/>
                </a:solidFill>
              </a:rPr>
              <a:t>ased  on </a:t>
            </a:r>
            <a:endParaRPr lang="en-GB" sz="1600" dirty="0" smtClean="0">
              <a:solidFill>
                <a:srgbClr val="002060"/>
              </a:solidFill>
            </a:endParaRPr>
          </a:p>
          <a:p>
            <a:pPr marL="914400" lvl="1" indent="-457200">
              <a:lnSpc>
                <a:spcPct val="80000"/>
              </a:lnSpc>
              <a:buClr>
                <a:srgbClr val="333399"/>
              </a:buClr>
              <a:buFont typeface="Wingdings" pitchFamily="2" charset="2"/>
              <a:buChar char="Ø"/>
            </a:pPr>
            <a:r>
              <a:rPr lang="en-GB" sz="1600" dirty="0" smtClean="0">
                <a:solidFill>
                  <a:srgbClr val="002060"/>
                </a:solidFill>
              </a:rPr>
              <a:t> 1</a:t>
            </a:r>
            <a:r>
              <a:rPr lang="en-GB" sz="1600" dirty="0">
                <a:solidFill>
                  <a:srgbClr val="002060"/>
                </a:solidFill>
              </a:rPr>
              <a:t>) CoM (Certificate on </a:t>
            </a:r>
            <a:r>
              <a:rPr lang="en-GB" sz="1600" dirty="0" smtClean="0">
                <a:solidFill>
                  <a:srgbClr val="002060"/>
                </a:solidFill>
              </a:rPr>
              <a:t>Methodology</a:t>
            </a:r>
            <a:r>
              <a:rPr lang="en-GB" sz="1600" dirty="0">
                <a:solidFill>
                  <a:srgbClr val="002060"/>
                </a:solidFill>
              </a:rPr>
              <a:t>) or </a:t>
            </a:r>
            <a:r>
              <a:rPr lang="en-GB" sz="1600" dirty="0" smtClean="0">
                <a:solidFill>
                  <a:srgbClr val="002060"/>
                </a:solidFill>
              </a:rPr>
              <a:t>Co MAV </a:t>
            </a:r>
            <a:r>
              <a:rPr lang="en-GB" sz="1600" dirty="0">
                <a:solidFill>
                  <a:srgbClr val="002060"/>
                </a:solidFill>
              </a:rPr>
              <a:t>(</a:t>
            </a:r>
            <a:r>
              <a:rPr lang="en-GB" sz="1600" dirty="0" smtClean="0">
                <a:solidFill>
                  <a:srgbClr val="002060"/>
                </a:solidFill>
              </a:rPr>
              <a:t>CoM </a:t>
            </a:r>
            <a:r>
              <a:rPr lang="en-GB" sz="1600" dirty="0">
                <a:solidFill>
                  <a:srgbClr val="002060"/>
                </a:solidFill>
              </a:rPr>
              <a:t>for Average Pers. </a:t>
            </a:r>
            <a:r>
              <a:rPr lang="en-GB" sz="1600" dirty="0" smtClean="0">
                <a:solidFill>
                  <a:srgbClr val="002060"/>
                </a:solidFill>
              </a:rPr>
              <a:t>Costs</a:t>
            </a:r>
            <a:r>
              <a:rPr lang="en-GB" sz="1600" dirty="0">
                <a:solidFill>
                  <a:srgbClr val="002060"/>
                </a:solidFill>
              </a:rPr>
              <a:t>), </a:t>
            </a:r>
            <a:r>
              <a:rPr lang="en-GB" sz="1600" dirty="0" smtClean="0">
                <a:solidFill>
                  <a:srgbClr val="002060"/>
                </a:solidFill>
              </a:rPr>
              <a:t>or</a:t>
            </a:r>
          </a:p>
          <a:p>
            <a:pPr marL="914400" lvl="1" indent="-457200">
              <a:lnSpc>
                <a:spcPct val="80000"/>
              </a:lnSpc>
              <a:buClr>
                <a:srgbClr val="333399"/>
              </a:buClr>
              <a:buFont typeface="Wingdings" pitchFamily="2" charset="2"/>
              <a:buChar char="Ø"/>
            </a:pPr>
            <a:r>
              <a:rPr lang="en-GB" sz="1600" dirty="0">
                <a:solidFill>
                  <a:srgbClr val="002060"/>
                </a:solidFill>
              </a:rPr>
              <a:t> </a:t>
            </a:r>
            <a:r>
              <a:rPr lang="en-GB" sz="1600" dirty="0" smtClean="0">
                <a:solidFill>
                  <a:srgbClr val="002060"/>
                </a:solidFill>
              </a:rPr>
              <a:t>2</a:t>
            </a:r>
            <a:r>
              <a:rPr lang="en-GB" sz="1600" dirty="0">
                <a:solidFill>
                  <a:srgbClr val="002060"/>
                </a:solidFill>
              </a:rPr>
              <a:t>) </a:t>
            </a:r>
            <a:r>
              <a:rPr lang="en-GB" sz="1600" dirty="0" smtClean="0">
                <a:solidFill>
                  <a:srgbClr val="002060"/>
                </a:solidFill>
              </a:rPr>
              <a:t>compliance with  </a:t>
            </a:r>
            <a:r>
              <a:rPr lang="en-GB" sz="1600" dirty="0">
                <a:solidFill>
                  <a:srgbClr val="002060"/>
                </a:solidFill>
              </a:rPr>
              <a:t>Art. II.14 </a:t>
            </a:r>
            <a:r>
              <a:rPr lang="en-GB" sz="1600" dirty="0" smtClean="0">
                <a:solidFill>
                  <a:srgbClr val="002060"/>
                </a:solidFill>
              </a:rPr>
              <a:t>criteria,  &amp; adjusted next period…</a:t>
            </a:r>
            <a:endParaRPr lang="en-GB" sz="1600" dirty="0">
              <a:solidFill>
                <a:srgbClr val="002060"/>
              </a:solidFill>
            </a:endParaRPr>
          </a:p>
          <a:p>
            <a:pPr marL="457200" indent="-457200">
              <a:lnSpc>
                <a:spcPct val="80000"/>
              </a:lnSpc>
              <a:buClr>
                <a:srgbClr val="333399"/>
              </a:buClr>
              <a:buFont typeface="Wingdings" pitchFamily="2" charset="2"/>
              <a:buChar char="Ø"/>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Incurred during the reporting pe</a:t>
            </a:r>
            <a:r>
              <a:rPr lang="en-GB" sz="1600" dirty="0" smtClean="0">
                <a:solidFill>
                  <a:srgbClr val="00B050"/>
                </a:solidFill>
              </a:rPr>
              <a:t>riod </a:t>
            </a:r>
            <a:r>
              <a:rPr lang="en-GB" sz="1600" dirty="0" smtClean="0">
                <a:solidFill>
                  <a:srgbClr val="002060"/>
                </a:solidFill>
              </a:rPr>
              <a:t>– or pro-rated for the reporting period</a:t>
            </a:r>
            <a:r>
              <a:rPr lang="en-GB" dirty="0" smtClean="0">
                <a:solidFill>
                  <a:srgbClr val="002060"/>
                </a:solidFill>
              </a:rPr>
              <a:t>.</a:t>
            </a:r>
          </a:p>
          <a:p>
            <a:pPr marL="457200" indent="-457200">
              <a:lnSpc>
                <a:spcPct val="80000"/>
              </a:lnSpc>
              <a:buClr>
                <a:srgbClr val="333399"/>
              </a:buClr>
              <a:buFont typeface="Wingdings" pitchFamily="2" charset="2"/>
              <a:buChar char="Ø"/>
            </a:pPr>
            <a:endParaRPr lang="en-GB" dirty="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VAT shall be excluded from </a:t>
            </a:r>
            <a:r>
              <a:rPr lang="en-GB" sz="1600" dirty="0" smtClean="0">
                <a:solidFill>
                  <a:srgbClr val="002060"/>
                </a:solidFill>
              </a:rPr>
              <a:t>all costs, </a:t>
            </a:r>
            <a:r>
              <a:rPr lang="en-GB" sz="1600" b="1" dirty="0" smtClean="0">
                <a:solidFill>
                  <a:srgbClr val="00B050"/>
                </a:solidFill>
              </a:rPr>
              <a:t>discounts</a:t>
            </a:r>
            <a:r>
              <a:rPr lang="en-GB" sz="1600" dirty="0" smtClean="0">
                <a:solidFill>
                  <a:srgbClr val="002060"/>
                </a:solidFill>
              </a:rPr>
              <a:t> to be figured in.</a:t>
            </a:r>
          </a:p>
          <a:p>
            <a:pPr marL="457200" indent="-457200">
              <a:lnSpc>
                <a:spcPct val="80000"/>
              </a:lnSpc>
              <a:buClr>
                <a:srgbClr val="333399"/>
              </a:buClr>
              <a:buFont typeface="Wingdings" pitchFamily="2" charset="2"/>
              <a:buChar char="Ø"/>
            </a:pPr>
            <a:endParaRPr lang="en-GB" sz="1600" dirty="0">
              <a:solidFill>
                <a:srgbClr val="002060"/>
              </a:solidFill>
            </a:endParaRPr>
          </a:p>
          <a:p>
            <a:pPr marL="457200" indent="-457200">
              <a:lnSpc>
                <a:spcPct val="80000"/>
              </a:lnSpc>
              <a:buClr>
                <a:srgbClr val="333399"/>
              </a:buClr>
              <a:buFont typeface="Wingdings" pitchFamily="2" charset="2"/>
              <a:buChar char="Ø"/>
            </a:pPr>
            <a:r>
              <a:rPr lang="en-GB" sz="1600" b="1" dirty="0">
                <a:solidFill>
                  <a:srgbClr val="00B050"/>
                </a:solidFill>
              </a:rPr>
              <a:t>D</a:t>
            </a:r>
            <a:r>
              <a:rPr lang="en-GB" sz="1600" b="1" dirty="0" smtClean="0">
                <a:solidFill>
                  <a:srgbClr val="00B050"/>
                </a:solidFill>
              </a:rPr>
              <a:t>epreciation rules </a:t>
            </a:r>
            <a:r>
              <a:rPr lang="en-GB" sz="1600" dirty="0" smtClean="0">
                <a:solidFill>
                  <a:srgbClr val="002060"/>
                </a:solidFill>
              </a:rPr>
              <a:t>to be followed as per company/ national/ international  rules.</a:t>
            </a:r>
          </a:p>
          <a:p>
            <a:pPr marL="457200" indent="-457200">
              <a:lnSpc>
                <a:spcPct val="80000"/>
              </a:lnSpc>
              <a:buClr>
                <a:srgbClr val="333399"/>
              </a:buClr>
              <a:buFont typeface="Wingdings" pitchFamily="2" charset="2"/>
              <a:buChar char="Ø"/>
            </a:pPr>
            <a:endParaRPr lang="en-GB" dirty="0">
              <a:solidFill>
                <a:srgbClr val="002060"/>
              </a:solidFill>
            </a:endParaRPr>
          </a:p>
          <a:p>
            <a:pPr marL="457200" indent="-457200">
              <a:lnSpc>
                <a:spcPct val="80000"/>
              </a:lnSpc>
              <a:buClr>
                <a:srgbClr val="333399"/>
              </a:buClr>
              <a:buFont typeface="Wingdings" pitchFamily="2" charset="2"/>
              <a:buChar char="Ø"/>
            </a:pPr>
            <a:r>
              <a:rPr lang="en-GB" sz="1600" dirty="0" smtClean="0">
                <a:solidFill>
                  <a:srgbClr val="002060"/>
                </a:solidFill>
              </a:rPr>
              <a:t>I</a:t>
            </a:r>
            <a:r>
              <a:rPr lang="en-GB" altLang="en-US" sz="1600" dirty="0" smtClean="0">
                <a:solidFill>
                  <a:srgbClr val="002060"/>
                </a:solidFill>
              </a:rPr>
              <a:t>n </a:t>
            </a:r>
            <a:r>
              <a:rPr lang="en-GB" altLang="en-US" sz="1600" dirty="0">
                <a:solidFill>
                  <a:srgbClr val="002060"/>
                </a:solidFill>
              </a:rPr>
              <a:t>accordance with usual accounting and management principles </a:t>
            </a:r>
            <a:r>
              <a:rPr lang="en-GB" altLang="en-US" sz="1600" dirty="0" smtClean="0">
                <a:solidFill>
                  <a:srgbClr val="002060"/>
                </a:solidFill>
              </a:rPr>
              <a:t>of the beneficiary.</a:t>
            </a:r>
          </a:p>
          <a:p>
            <a:pPr marL="457200" indent="-457200">
              <a:lnSpc>
                <a:spcPct val="80000"/>
              </a:lnSpc>
              <a:buClr>
                <a:srgbClr val="333399"/>
              </a:buClr>
              <a:buFont typeface="Wingdings" pitchFamily="2" charset="2"/>
              <a:buChar char="Ø"/>
            </a:pPr>
            <a:endParaRPr lang="en-GB" altLang="en-US" sz="1600" dirty="0" smtClean="0">
              <a:solidFill>
                <a:srgbClr val="002060"/>
              </a:solidFill>
            </a:endParaRPr>
          </a:p>
          <a:p>
            <a:pPr marL="457200" indent="-457200">
              <a:lnSpc>
                <a:spcPct val="80000"/>
              </a:lnSpc>
              <a:buClr>
                <a:srgbClr val="333399"/>
              </a:buClr>
              <a:buFont typeface="Wingdings" pitchFamily="2" charset="2"/>
              <a:buChar char="Ø"/>
            </a:pPr>
            <a:r>
              <a:rPr lang="en-GB" altLang="en-US" sz="1600" dirty="0" smtClean="0">
                <a:solidFill>
                  <a:srgbClr val="002060"/>
                </a:solidFill>
              </a:rPr>
              <a:t>Incurred by and Recorded </a:t>
            </a:r>
            <a:r>
              <a:rPr lang="en-GB" altLang="en-US" sz="1600" dirty="0">
                <a:solidFill>
                  <a:srgbClr val="002060"/>
                </a:solidFill>
              </a:rPr>
              <a:t>in the accounts </a:t>
            </a:r>
            <a:r>
              <a:rPr lang="en-GB" altLang="en-US" sz="1600" dirty="0" smtClean="0">
                <a:solidFill>
                  <a:srgbClr val="002060"/>
                </a:solidFill>
              </a:rPr>
              <a:t>of the specific beneficiary</a:t>
            </a:r>
          </a:p>
          <a:p>
            <a:pPr marL="457200" indent="-457200">
              <a:lnSpc>
                <a:spcPct val="80000"/>
              </a:lnSpc>
              <a:buClr>
                <a:srgbClr val="333399"/>
              </a:buClr>
              <a:buFont typeface="Wingdings" pitchFamily="2" charset="2"/>
              <a:buChar char="Ø"/>
            </a:pPr>
            <a:endParaRPr lang="en-GB" altLang="en-US" sz="1600" dirty="0" smtClean="0">
              <a:solidFill>
                <a:srgbClr val="002060"/>
              </a:solidFill>
            </a:endParaRPr>
          </a:p>
          <a:p>
            <a:pPr marL="457200" indent="-457200">
              <a:lnSpc>
                <a:spcPct val="80000"/>
              </a:lnSpc>
              <a:buClr>
                <a:srgbClr val="333399"/>
              </a:buClr>
              <a:buFont typeface="Wingdings" pitchFamily="2" charset="2"/>
              <a:buChar char="Ø"/>
            </a:pPr>
            <a:r>
              <a:rPr lang="en-GB" altLang="en-US" sz="1600" dirty="0" smtClean="0">
                <a:solidFill>
                  <a:srgbClr val="002060"/>
                </a:solidFill>
              </a:rPr>
              <a:t>Reckless and excessive expenditures to be avoided in all costs/ groups of costs.</a:t>
            </a:r>
          </a:p>
          <a:p>
            <a:pPr marL="457200" indent="-457200">
              <a:lnSpc>
                <a:spcPct val="80000"/>
              </a:lnSpc>
              <a:buClr>
                <a:srgbClr val="333399"/>
              </a:buClr>
              <a:buFont typeface="Wingdings" pitchFamily="2" charset="2"/>
              <a:buChar char="Ø"/>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2000" dirty="0" smtClean="0">
                <a:solidFill>
                  <a:srgbClr val="002060"/>
                </a:solidFill>
              </a:rPr>
              <a:t>In a nutshell               shall be </a:t>
            </a:r>
            <a:r>
              <a:rPr lang="en-GB" sz="2000" b="1" dirty="0" smtClean="0">
                <a:solidFill>
                  <a:srgbClr val="00B050"/>
                </a:solidFill>
              </a:rPr>
              <a:t>eligible</a:t>
            </a:r>
            <a:r>
              <a:rPr lang="en-GB" sz="2000" dirty="0" smtClean="0">
                <a:solidFill>
                  <a:srgbClr val="00B050"/>
                </a:solidFill>
              </a:rPr>
              <a:t> -</a:t>
            </a:r>
            <a:r>
              <a:rPr lang="en-GB" sz="2000" dirty="0" smtClean="0">
                <a:solidFill>
                  <a:srgbClr val="002060"/>
                </a:solidFill>
              </a:rPr>
              <a:t> ........... </a:t>
            </a:r>
          </a:p>
          <a:p>
            <a:pPr marL="457200" indent="-457200">
              <a:lnSpc>
                <a:spcPct val="80000"/>
              </a:lnSpc>
              <a:buClr>
                <a:srgbClr val="333399"/>
              </a:buClr>
              <a:buFont typeface="Wingdings" pitchFamily="2" charset="2"/>
              <a:buChar char="Ø"/>
            </a:pPr>
            <a:endParaRPr lang="en-GB" sz="2000" dirty="0" smtClean="0">
              <a:solidFill>
                <a:srgbClr val="002060"/>
              </a:solidFill>
            </a:endParaRPr>
          </a:p>
        </p:txBody>
      </p:sp>
      <p:pic>
        <p:nvPicPr>
          <p:cNvPr id="7" name="Picture 4" descr="C:\Users\requean\AppData\Local\Microsoft\Windows\Temporary Internet Files\Content.IE5\PN37ILQ6\MC9004347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42158"/>
            <a:ext cx="742264" cy="862104"/>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2097664" y="6318984"/>
            <a:ext cx="850396" cy="596436"/>
          </a:xfrm>
          <a:prstGeom prst="rightArrow">
            <a:avLst>
              <a:gd name="adj1" fmla="val 50000"/>
              <a:gd name="adj2" fmla="val 51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40435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DC11D4-F67F-452F-825C-465646B9549B}" type="slidenum">
              <a:rPr lang="en-GB" smtClean="0">
                <a:solidFill>
                  <a:srgbClr val="000000"/>
                </a:solidFill>
              </a:rPr>
              <a:pPr/>
              <a:t>7</a:t>
            </a:fld>
            <a:endParaRPr lang="en-GB">
              <a:solidFill>
                <a:srgbClr val="000000"/>
              </a:solidFill>
            </a:endParaRPr>
          </a:p>
        </p:txBody>
      </p:sp>
      <p:sp>
        <p:nvSpPr>
          <p:cNvPr id="3" name="Rectangle 2"/>
          <p:cNvSpPr/>
          <p:nvPr/>
        </p:nvSpPr>
        <p:spPr>
          <a:xfrm>
            <a:off x="217714" y="1654629"/>
            <a:ext cx="8824686" cy="4985980"/>
          </a:xfrm>
          <a:prstGeom prst="rect">
            <a:avLst/>
          </a:prstGeom>
        </p:spPr>
        <p:txBody>
          <a:bodyPr wrap="square">
            <a:spAutoFit/>
          </a:bodyPr>
          <a:lstStyle/>
          <a:p>
            <a:r>
              <a:rPr lang="en-GB" b="1" dirty="0" smtClean="0">
                <a:solidFill>
                  <a:srgbClr val="FF0000"/>
                </a:solidFill>
              </a:rPr>
              <a:t>DETAILED explanation per COST TYPE  strongly recommended to help FCH analysis, speed up processing &amp; payment, avoid clarification requests/ delays</a:t>
            </a:r>
            <a:r>
              <a:rPr lang="en-GB" dirty="0" smtClean="0">
                <a:solidFill>
                  <a:srgbClr val="FF0000"/>
                </a:solidFill>
              </a:rPr>
              <a:t>.</a:t>
            </a:r>
          </a:p>
          <a:p>
            <a:r>
              <a:rPr lang="en-GB" dirty="0" smtClean="0">
                <a:solidFill>
                  <a:srgbClr val="FF0000"/>
                </a:solidFill>
              </a:rPr>
              <a:t>  </a:t>
            </a:r>
            <a:endParaRPr lang="en-GB" b="1" dirty="0" smtClean="0">
              <a:solidFill>
                <a:srgbClr val="002060"/>
              </a:solidFill>
            </a:endParaRPr>
          </a:p>
          <a:p>
            <a:r>
              <a:rPr lang="en-GB" sz="2400" b="1" dirty="0" smtClean="0">
                <a:solidFill>
                  <a:srgbClr val="00B050"/>
                </a:solidFill>
              </a:rPr>
              <a:t>Personnel </a:t>
            </a:r>
            <a:r>
              <a:rPr lang="en-GB" sz="2400" b="1" dirty="0">
                <a:solidFill>
                  <a:srgbClr val="00B050"/>
                </a:solidFill>
              </a:rPr>
              <a:t>costs</a:t>
            </a:r>
            <a:r>
              <a:rPr lang="en-GB" sz="2400" b="1" dirty="0">
                <a:solidFill>
                  <a:srgbClr val="002060"/>
                </a:solidFill>
              </a:rPr>
              <a:t>:</a:t>
            </a:r>
            <a:endParaRPr lang="nl-BE" sz="2400" b="1" dirty="0">
              <a:solidFill>
                <a:srgbClr val="002060"/>
              </a:solidFill>
            </a:endParaRPr>
          </a:p>
          <a:p>
            <a:r>
              <a:rPr lang="en-GB" sz="1400" b="1" dirty="0">
                <a:solidFill>
                  <a:srgbClr val="002060"/>
                </a:solidFill>
              </a:rPr>
              <a:t>Employee </a:t>
            </a:r>
            <a:r>
              <a:rPr lang="en-GB" sz="1400" b="1" dirty="0" smtClean="0">
                <a:solidFill>
                  <a:srgbClr val="002060"/>
                </a:solidFill>
              </a:rPr>
              <a:t> category, Person/Month</a:t>
            </a:r>
            <a:r>
              <a:rPr lang="en-GB" sz="1400" b="1" dirty="0">
                <a:solidFill>
                  <a:srgbClr val="002060"/>
                </a:solidFill>
              </a:rPr>
              <a:t>, </a:t>
            </a:r>
            <a:r>
              <a:rPr lang="en-GB" sz="1400" b="1" dirty="0" smtClean="0">
                <a:solidFill>
                  <a:srgbClr val="002060"/>
                </a:solidFill>
              </a:rPr>
              <a:t>Hours </a:t>
            </a:r>
            <a:r>
              <a:rPr lang="en-GB" sz="1400" b="1" dirty="0">
                <a:solidFill>
                  <a:srgbClr val="002060"/>
                </a:solidFill>
              </a:rPr>
              <a:t>spent in the project / cost claim / per WP and employee, an </a:t>
            </a:r>
            <a:r>
              <a:rPr lang="en-GB" sz="1400" b="1" dirty="0" smtClean="0">
                <a:solidFill>
                  <a:srgbClr val="00B050"/>
                </a:solidFill>
              </a:rPr>
              <a:t>example: WP2 </a:t>
            </a:r>
            <a:r>
              <a:rPr lang="en-GB" sz="1400" b="1" dirty="0">
                <a:solidFill>
                  <a:srgbClr val="00B050"/>
                </a:solidFill>
              </a:rPr>
              <a:t>/ Engineer-1 / 2,3 PM / 322 hours / </a:t>
            </a:r>
            <a:r>
              <a:rPr lang="en-GB" sz="1400" b="1" dirty="0" smtClean="0">
                <a:solidFill>
                  <a:srgbClr val="00B050"/>
                </a:solidFill>
              </a:rPr>
              <a:t>6765.40 </a:t>
            </a:r>
            <a:r>
              <a:rPr lang="en-GB" sz="1400" b="1" dirty="0">
                <a:solidFill>
                  <a:srgbClr val="00B050"/>
                </a:solidFill>
              </a:rPr>
              <a:t>EUR</a:t>
            </a:r>
            <a:endParaRPr lang="nl-BE" sz="1400" b="1" dirty="0">
              <a:solidFill>
                <a:srgbClr val="00B050"/>
              </a:solidFill>
            </a:endParaRPr>
          </a:p>
          <a:p>
            <a:r>
              <a:rPr lang="en-GB" sz="1400" b="1" dirty="0">
                <a:solidFill>
                  <a:srgbClr val="002060"/>
                </a:solidFill>
              </a:rPr>
              <a:t> </a:t>
            </a:r>
            <a:endParaRPr lang="nl-BE" sz="1400" b="1" dirty="0">
              <a:solidFill>
                <a:srgbClr val="002060"/>
              </a:solidFill>
            </a:endParaRPr>
          </a:p>
          <a:p>
            <a:r>
              <a:rPr lang="en-GB" sz="2400" b="1" dirty="0" smtClean="0">
                <a:solidFill>
                  <a:srgbClr val="00B050"/>
                </a:solidFill>
              </a:rPr>
              <a:t>Travel </a:t>
            </a:r>
            <a:r>
              <a:rPr lang="en-GB" sz="2400" b="1" dirty="0">
                <a:solidFill>
                  <a:srgbClr val="00B050"/>
                </a:solidFill>
              </a:rPr>
              <a:t>costs:</a:t>
            </a:r>
            <a:endParaRPr lang="nl-BE" sz="2400" b="1" dirty="0">
              <a:solidFill>
                <a:srgbClr val="00B050"/>
              </a:solidFill>
            </a:endParaRPr>
          </a:p>
          <a:p>
            <a:r>
              <a:rPr lang="en-GB" sz="1400" b="1" dirty="0">
                <a:solidFill>
                  <a:srgbClr val="002060"/>
                </a:solidFill>
              </a:rPr>
              <a:t>Purpose / destination / number of persons </a:t>
            </a:r>
            <a:r>
              <a:rPr lang="en-GB" sz="1400" b="1" dirty="0" smtClean="0">
                <a:solidFill>
                  <a:srgbClr val="002060"/>
                </a:solidFill>
              </a:rPr>
              <a:t>travelling </a:t>
            </a:r>
            <a:r>
              <a:rPr lang="en-GB" sz="1400" b="1" dirty="0">
                <a:solidFill>
                  <a:srgbClr val="002060"/>
                </a:solidFill>
              </a:rPr>
              <a:t>/ dates / cost claim / per WP and travel, </a:t>
            </a:r>
            <a:endParaRPr lang="en-GB" sz="1400" b="1" dirty="0" smtClean="0">
              <a:solidFill>
                <a:srgbClr val="002060"/>
              </a:solidFill>
            </a:endParaRPr>
          </a:p>
          <a:p>
            <a:r>
              <a:rPr lang="en-GB" sz="1400" b="1" dirty="0" smtClean="0">
                <a:solidFill>
                  <a:srgbClr val="00B050"/>
                </a:solidFill>
              </a:rPr>
              <a:t>example: WP1 </a:t>
            </a:r>
            <a:r>
              <a:rPr lang="en-GB" sz="1400" b="1" dirty="0">
                <a:solidFill>
                  <a:srgbClr val="00B050"/>
                </a:solidFill>
              </a:rPr>
              <a:t>/ Kick-off meeting / London / from 13.05.2013 to 14.05.2013 / </a:t>
            </a:r>
            <a:r>
              <a:rPr lang="en-GB" sz="1400" b="1" dirty="0" smtClean="0">
                <a:solidFill>
                  <a:srgbClr val="00B050"/>
                </a:solidFill>
              </a:rPr>
              <a:t> 684.00 </a:t>
            </a:r>
            <a:r>
              <a:rPr lang="en-GB" sz="1400" b="1" dirty="0">
                <a:solidFill>
                  <a:srgbClr val="00B050"/>
                </a:solidFill>
              </a:rPr>
              <a:t>EUR</a:t>
            </a:r>
            <a:endParaRPr lang="nl-BE" sz="1400" b="1" dirty="0">
              <a:solidFill>
                <a:srgbClr val="00B050"/>
              </a:solidFill>
            </a:endParaRPr>
          </a:p>
          <a:p>
            <a:r>
              <a:rPr lang="en-GB" sz="1400" b="1" dirty="0">
                <a:solidFill>
                  <a:srgbClr val="00B050"/>
                </a:solidFill>
              </a:rPr>
              <a:t> </a:t>
            </a:r>
            <a:endParaRPr lang="nl-BE" sz="1400" b="1" dirty="0">
              <a:solidFill>
                <a:srgbClr val="00B050"/>
              </a:solidFill>
            </a:endParaRPr>
          </a:p>
          <a:p>
            <a:r>
              <a:rPr lang="en-GB" sz="2400" b="1" dirty="0">
                <a:solidFill>
                  <a:srgbClr val="00B050"/>
                </a:solidFill>
              </a:rPr>
              <a:t>Consumables:</a:t>
            </a:r>
            <a:endParaRPr lang="nl-BE" sz="2400" b="1" dirty="0">
              <a:solidFill>
                <a:srgbClr val="00B050"/>
              </a:solidFill>
            </a:endParaRPr>
          </a:p>
          <a:p>
            <a:r>
              <a:rPr lang="en-GB" sz="1400" b="1" dirty="0">
                <a:solidFill>
                  <a:srgbClr val="002060"/>
                </a:solidFill>
              </a:rPr>
              <a:t>They should </a:t>
            </a:r>
            <a:r>
              <a:rPr lang="en-GB" sz="1400" b="1" u="sng" dirty="0">
                <a:solidFill>
                  <a:srgbClr val="002060"/>
                </a:solidFill>
              </a:rPr>
              <a:t>be </a:t>
            </a:r>
            <a:r>
              <a:rPr lang="en-GB" sz="1400" b="1" u="sng" dirty="0" smtClean="0">
                <a:solidFill>
                  <a:srgbClr val="002060"/>
                </a:solidFill>
              </a:rPr>
              <a:t>itemised and described </a:t>
            </a:r>
            <a:r>
              <a:rPr lang="en-GB" sz="1400" b="1" dirty="0" smtClean="0">
                <a:solidFill>
                  <a:srgbClr val="002060"/>
                </a:solidFill>
              </a:rPr>
              <a:t>– to ensure consumables and no equipment hidden. </a:t>
            </a:r>
            <a:r>
              <a:rPr lang="en-GB" sz="1400" b="1" dirty="0">
                <a:solidFill>
                  <a:srgbClr val="00B050"/>
                </a:solidFill>
              </a:rPr>
              <a:t>Descriptions like “</a:t>
            </a:r>
            <a:r>
              <a:rPr lang="en-GB" sz="1400" b="1" dirty="0" smtClean="0">
                <a:solidFill>
                  <a:srgbClr val="00B050"/>
                </a:solidFill>
              </a:rPr>
              <a:t>consumables – 5800.00 Euro,  </a:t>
            </a:r>
            <a:r>
              <a:rPr lang="en-GB" sz="1400" b="1" dirty="0">
                <a:solidFill>
                  <a:srgbClr val="00B050"/>
                </a:solidFill>
              </a:rPr>
              <a:t>or </a:t>
            </a:r>
            <a:r>
              <a:rPr lang="en-GB" sz="1400" b="1" dirty="0" smtClean="0">
                <a:solidFill>
                  <a:srgbClr val="00B050"/>
                </a:solidFill>
              </a:rPr>
              <a:t>“Different </a:t>
            </a:r>
            <a:r>
              <a:rPr lang="en-GB" sz="1400" b="1" dirty="0">
                <a:solidFill>
                  <a:srgbClr val="00B050"/>
                </a:solidFill>
              </a:rPr>
              <a:t>consumables” should be avoided</a:t>
            </a:r>
            <a:endParaRPr lang="nl-BE" sz="1400" b="1" dirty="0">
              <a:solidFill>
                <a:srgbClr val="00B050"/>
              </a:solidFill>
            </a:endParaRPr>
          </a:p>
          <a:p>
            <a:r>
              <a:rPr lang="en-GB" sz="1400" b="1" dirty="0">
                <a:solidFill>
                  <a:srgbClr val="002060"/>
                </a:solidFill>
              </a:rPr>
              <a:t> </a:t>
            </a:r>
            <a:endParaRPr lang="nl-BE" sz="1400" b="1" dirty="0">
              <a:solidFill>
                <a:srgbClr val="002060"/>
              </a:solidFill>
            </a:endParaRPr>
          </a:p>
          <a:p>
            <a:r>
              <a:rPr lang="en-GB" sz="2400" b="1" dirty="0">
                <a:solidFill>
                  <a:srgbClr val="00B050"/>
                </a:solidFill>
              </a:rPr>
              <a:t>Durable Equipment</a:t>
            </a:r>
            <a:endParaRPr lang="nl-BE" sz="2400" b="1" dirty="0">
              <a:solidFill>
                <a:srgbClr val="00B050"/>
              </a:solidFill>
            </a:endParaRPr>
          </a:p>
          <a:p>
            <a:r>
              <a:rPr lang="en-GB" sz="1400" b="1" dirty="0" smtClean="0">
                <a:solidFill>
                  <a:srgbClr val="002060"/>
                </a:solidFill>
              </a:rPr>
              <a:t>Unit &amp; Description </a:t>
            </a:r>
            <a:r>
              <a:rPr lang="en-GB" sz="1400" b="1" dirty="0">
                <a:solidFill>
                  <a:srgbClr val="002060"/>
                </a:solidFill>
              </a:rPr>
              <a:t>/ </a:t>
            </a:r>
            <a:r>
              <a:rPr lang="en-GB" sz="1400" b="1" dirty="0" smtClean="0">
                <a:solidFill>
                  <a:srgbClr val="002060"/>
                </a:solidFill>
              </a:rPr>
              <a:t>Price excl. </a:t>
            </a:r>
            <a:r>
              <a:rPr lang="en-GB" sz="1400" b="1" dirty="0">
                <a:solidFill>
                  <a:srgbClr val="002060"/>
                </a:solidFill>
              </a:rPr>
              <a:t>VAT </a:t>
            </a:r>
            <a:r>
              <a:rPr lang="en-GB" sz="1400" b="1" dirty="0" smtClean="0">
                <a:solidFill>
                  <a:srgbClr val="002060"/>
                </a:solidFill>
              </a:rPr>
              <a:t>/ Purchase date </a:t>
            </a:r>
            <a:r>
              <a:rPr lang="en-GB" sz="1400" b="1" dirty="0">
                <a:solidFill>
                  <a:srgbClr val="002060"/>
                </a:solidFill>
              </a:rPr>
              <a:t>/ </a:t>
            </a:r>
            <a:r>
              <a:rPr lang="en-GB" sz="1400" b="1" dirty="0" smtClean="0">
                <a:solidFill>
                  <a:srgbClr val="002060"/>
                </a:solidFill>
              </a:rPr>
              <a:t>Useful life/ % Use - Depreciation as per FCH rules Example: 1 PC </a:t>
            </a:r>
            <a:r>
              <a:rPr lang="en-GB" sz="1400" b="1" dirty="0">
                <a:solidFill>
                  <a:srgbClr val="002060"/>
                </a:solidFill>
              </a:rPr>
              <a:t>/ 800 EUR / 12.9.2012 / 3 years / 100% / 350 </a:t>
            </a:r>
            <a:r>
              <a:rPr lang="en-GB" sz="1400" b="1" dirty="0" smtClean="0">
                <a:solidFill>
                  <a:srgbClr val="002060"/>
                </a:solidFill>
              </a:rPr>
              <a:t>EUR divided for the 2 or 3 reporting periods</a:t>
            </a:r>
          </a:p>
          <a:p>
            <a:r>
              <a:rPr lang="en-GB" sz="1400" b="1" dirty="0">
                <a:solidFill>
                  <a:srgbClr val="002060"/>
                </a:solidFill>
              </a:rPr>
              <a:t> </a:t>
            </a:r>
            <a:r>
              <a:rPr lang="en-GB" sz="1400" b="1" dirty="0" smtClean="0">
                <a:solidFill>
                  <a:srgbClr val="002060"/>
                </a:solidFill>
              </a:rPr>
              <a:t>                                                                                                                                                                         7</a:t>
            </a:r>
            <a:endParaRPr lang="nl-BE" sz="1400" b="1" dirty="0">
              <a:solidFill>
                <a:srgbClr val="002060"/>
              </a:solidFill>
            </a:endParaRPr>
          </a:p>
        </p:txBody>
      </p:sp>
      <p:sp>
        <p:nvSpPr>
          <p:cNvPr id="4" name="Rectangle 3"/>
          <p:cNvSpPr/>
          <p:nvPr/>
        </p:nvSpPr>
        <p:spPr>
          <a:xfrm>
            <a:off x="2772228" y="43542"/>
            <a:ext cx="6270171" cy="1015663"/>
          </a:xfrm>
          <a:prstGeom prst="rect">
            <a:avLst/>
          </a:prstGeom>
        </p:spPr>
        <p:txBody>
          <a:bodyPr wrap="square">
            <a:spAutoFit/>
          </a:bodyPr>
          <a:lstStyle/>
          <a:p>
            <a:r>
              <a:rPr lang="en-GB" sz="3000" b="1" dirty="0" smtClean="0">
                <a:solidFill>
                  <a:srgbClr val="92D050"/>
                </a:solidFill>
                <a:latin typeface="Arial"/>
              </a:rPr>
              <a:t>USE of RESOURCES (UoR)</a:t>
            </a:r>
          </a:p>
          <a:p>
            <a:r>
              <a:rPr lang="en-GB" sz="3000" b="1" dirty="0">
                <a:solidFill>
                  <a:srgbClr val="92D050"/>
                </a:solidFill>
                <a:latin typeface="Arial"/>
              </a:rPr>
              <a:t> </a:t>
            </a:r>
            <a:r>
              <a:rPr lang="en-GB" sz="3000" b="1" dirty="0" smtClean="0">
                <a:solidFill>
                  <a:srgbClr val="92D050"/>
                </a:solidFill>
                <a:latin typeface="Arial"/>
              </a:rPr>
              <a:t>            DETAILS REQUIRED</a:t>
            </a:r>
            <a:endParaRPr lang="nl-BE" sz="3000" dirty="0">
              <a:solidFill>
                <a:srgbClr val="000000"/>
              </a:solidFill>
            </a:endParaRPr>
          </a:p>
        </p:txBody>
      </p:sp>
    </p:spTree>
    <p:extLst>
      <p:ext uri="{BB962C8B-B14F-4D97-AF65-F5344CB8AC3E}">
        <p14:creationId xmlns:p14="http://schemas.microsoft.com/office/powerpoint/2010/main" val="3276977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852" y="3497943"/>
            <a:ext cx="6529148" cy="317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01788" y="47252"/>
            <a:ext cx="6122894" cy="62040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s-ES" sz="3600" kern="1200" dirty="0" err="1" smtClean="0">
                <a:solidFill>
                  <a:srgbClr val="92D050"/>
                </a:solidFill>
              </a:rPr>
              <a:t>Costs</a:t>
            </a:r>
            <a:r>
              <a:rPr lang="es-ES" sz="3600" kern="1200" dirty="0" smtClean="0">
                <a:solidFill>
                  <a:srgbClr val="92D050"/>
                </a:solidFill>
              </a:rPr>
              <a:t> NOT Foreseen in GA </a:t>
            </a:r>
            <a:endParaRPr lang="en-GB" sz="3600" kern="1200" dirty="0">
              <a:solidFill>
                <a:srgbClr val="92D05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1039"/>
            <a:ext cx="6923314" cy="282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336799" y="2271333"/>
            <a:ext cx="1124857" cy="1629975"/>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5457374" y="5718629"/>
            <a:ext cx="1015997" cy="1030514"/>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Elbow Connector 6"/>
          <p:cNvCxnSpPr>
            <a:stCxn id="9" idx="2"/>
          </p:cNvCxnSpPr>
          <p:nvPr/>
        </p:nvCxnSpPr>
        <p:spPr>
          <a:xfrm rot="16200000" flipH="1">
            <a:off x="3078219" y="3722317"/>
            <a:ext cx="2200160" cy="2558142"/>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4" descr="C:\Users\requean\AppData\Local\Microsoft\Windows\Temporary Internet Files\Content.IE5\PN37ILQ6\MC90043475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61" y="3659106"/>
            <a:ext cx="484401" cy="4844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0" y="4363586"/>
            <a:ext cx="2899227" cy="2462213"/>
          </a:xfrm>
          <a:prstGeom prst="rect">
            <a:avLst/>
          </a:prstGeom>
          <a:noFill/>
        </p:spPr>
        <p:txBody>
          <a:bodyPr wrap="square" rtlCol="0">
            <a:spAutoFit/>
          </a:bodyPr>
          <a:lstStyle/>
          <a:p>
            <a:r>
              <a:rPr lang="en-GB" sz="1400" b="1" dirty="0" smtClean="0">
                <a:solidFill>
                  <a:srgbClr val="002060"/>
                </a:solidFill>
              </a:rPr>
              <a:t>Costs declared NOT planned : </a:t>
            </a:r>
            <a:endParaRPr lang="en-GB" sz="1400" dirty="0">
              <a:solidFill>
                <a:srgbClr val="002060"/>
              </a:solidFill>
            </a:endParaRPr>
          </a:p>
          <a:p>
            <a:endParaRPr lang="en-GB" sz="1400" dirty="0" smtClean="0">
              <a:solidFill>
                <a:srgbClr val="002060"/>
              </a:solidFill>
            </a:endParaRPr>
          </a:p>
          <a:p>
            <a:pPr marL="285750" indent="-285750">
              <a:buFontTx/>
              <a:buChar char="-"/>
            </a:pPr>
            <a:r>
              <a:rPr lang="en-GB" sz="1400" dirty="0" smtClean="0">
                <a:solidFill>
                  <a:srgbClr val="002060"/>
                </a:solidFill>
              </a:rPr>
              <a:t>either not  planned at all, or </a:t>
            </a:r>
          </a:p>
          <a:p>
            <a:pPr marL="285750" indent="-285750">
              <a:buFontTx/>
              <a:buChar char="-"/>
            </a:pPr>
            <a:endParaRPr lang="en-GB" sz="1400" dirty="0" smtClean="0">
              <a:solidFill>
                <a:srgbClr val="002060"/>
              </a:solidFill>
            </a:endParaRPr>
          </a:p>
          <a:p>
            <a:pPr marL="285750" indent="-285750">
              <a:buFontTx/>
              <a:buChar char="-"/>
            </a:pPr>
            <a:r>
              <a:rPr lang="en-GB" sz="1400" dirty="0" smtClean="0">
                <a:solidFill>
                  <a:srgbClr val="002060"/>
                </a:solidFill>
              </a:rPr>
              <a:t>not mentioned under the specific type of Activity,</a:t>
            </a:r>
          </a:p>
          <a:p>
            <a:pPr marL="285750" indent="-285750">
              <a:buFontTx/>
              <a:buChar char="-"/>
            </a:pPr>
            <a:endParaRPr lang="en-GB" sz="1400" dirty="0" smtClean="0"/>
          </a:p>
          <a:p>
            <a:pPr marL="285750" indent="-285750">
              <a:buFontTx/>
              <a:buChar char="-"/>
            </a:pPr>
            <a:r>
              <a:rPr lang="en-GB" sz="1400" dirty="0" smtClean="0">
                <a:solidFill>
                  <a:srgbClr val="002060"/>
                </a:solidFill>
              </a:rPr>
              <a:t>or type of Cost  not planned – e.g. sub-contracting!</a:t>
            </a:r>
          </a:p>
          <a:p>
            <a:pPr marL="285750" indent="-285750">
              <a:buFontTx/>
              <a:buChar char="-"/>
            </a:pPr>
            <a:endParaRPr lang="en-GB" sz="1400" dirty="0">
              <a:solidFill>
                <a:srgbClr val="002060"/>
              </a:solidFill>
            </a:endParaRPr>
          </a:p>
          <a:p>
            <a:pPr marL="285750" indent="-285750">
              <a:buFontTx/>
              <a:buChar char="-"/>
            </a:pPr>
            <a:r>
              <a:rPr lang="en-GB" sz="1400" dirty="0" smtClean="0">
                <a:solidFill>
                  <a:srgbClr val="002060"/>
                </a:solidFill>
              </a:rPr>
              <a:t>             </a:t>
            </a:r>
            <a:r>
              <a:rPr lang="en-GB" sz="1400" b="1" dirty="0" smtClean="0">
                <a:solidFill>
                  <a:srgbClr val="002060"/>
                </a:solidFill>
              </a:rPr>
              <a:t>Slide 8</a:t>
            </a:r>
            <a:endParaRPr lang="en-GB" sz="1400" b="1" dirty="0">
              <a:solidFill>
                <a:srgbClr val="002060"/>
              </a:solidFill>
            </a:endParaRPr>
          </a:p>
        </p:txBody>
      </p:sp>
    </p:spTree>
    <p:extLst>
      <p:ext uri="{BB962C8B-B14F-4D97-AF65-F5344CB8AC3E}">
        <p14:creationId xmlns:p14="http://schemas.microsoft.com/office/powerpoint/2010/main" val="1793140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15770" y="47252"/>
            <a:ext cx="6408911" cy="7473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s-ES" sz="3200" b="1" kern="1200" dirty="0" smtClean="0">
                <a:solidFill>
                  <a:srgbClr val="92D050"/>
                </a:solidFill>
              </a:rPr>
              <a:t>Costs NOT Foreseen in GA </a:t>
            </a:r>
            <a:endParaRPr lang="en-GB" sz="3200" b="1" kern="1200" dirty="0">
              <a:solidFill>
                <a:srgbClr val="92D05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14" y="1683658"/>
            <a:ext cx="6345730" cy="442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251014" y="4717427"/>
            <a:ext cx="6435379" cy="225778"/>
          </a:xfrm>
          <a:prstGeom prst="roundRect">
            <a:avLst/>
          </a:prstGeom>
          <a:solidFill>
            <a:srgbClr val="FFFF00">
              <a:alpha val="37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6858000" y="1813034"/>
            <a:ext cx="2068286" cy="5219891"/>
          </a:xfrm>
          <a:prstGeom prst="rect">
            <a:avLst/>
          </a:prstGeom>
        </p:spPr>
        <p:txBody>
          <a:bodyPr wrap="square">
            <a:spAutoFit/>
          </a:bodyPr>
          <a:lstStyle/>
          <a:p>
            <a:pPr indent="-457200">
              <a:buClr>
                <a:schemeClr val="accent2"/>
              </a:buClr>
            </a:pPr>
            <a:r>
              <a:rPr lang="en-GB" sz="1400" dirty="0">
                <a:solidFill>
                  <a:srgbClr val="002060"/>
                </a:solidFill>
              </a:rPr>
              <a:t>Costs declared </a:t>
            </a:r>
            <a:r>
              <a:rPr lang="en-GB" sz="1400" dirty="0" smtClean="0">
                <a:solidFill>
                  <a:srgbClr val="002060"/>
                </a:solidFill>
              </a:rPr>
              <a:t> NOT </a:t>
            </a:r>
            <a:r>
              <a:rPr lang="en-GB" sz="1400" dirty="0">
                <a:solidFill>
                  <a:srgbClr val="002060"/>
                </a:solidFill>
              </a:rPr>
              <a:t>foreseen in </a:t>
            </a:r>
            <a:r>
              <a:rPr lang="en-GB" sz="1400" dirty="0" smtClean="0">
                <a:solidFill>
                  <a:srgbClr val="002060"/>
                </a:solidFill>
              </a:rPr>
              <a:t>the GA </a:t>
            </a:r>
            <a:r>
              <a:rPr lang="en-GB" sz="1400" dirty="0">
                <a:solidFill>
                  <a:srgbClr val="002060"/>
                </a:solidFill>
              </a:rPr>
              <a:t>– </a:t>
            </a:r>
            <a:r>
              <a:rPr lang="en-GB" sz="1400" dirty="0" smtClean="0">
                <a:solidFill>
                  <a:srgbClr val="002060"/>
                </a:solidFill>
              </a:rPr>
              <a:t>e.g NOT planned </a:t>
            </a:r>
            <a:r>
              <a:rPr lang="en-GB" sz="1400" dirty="0">
                <a:solidFill>
                  <a:srgbClr val="002060"/>
                </a:solidFill>
              </a:rPr>
              <a:t>at </a:t>
            </a:r>
            <a:r>
              <a:rPr lang="en-GB" sz="1400" dirty="0" smtClean="0">
                <a:solidFill>
                  <a:srgbClr val="002060"/>
                </a:solidFill>
              </a:rPr>
              <a:t>all </a:t>
            </a:r>
          </a:p>
          <a:p>
            <a:pPr indent="-457200">
              <a:lnSpc>
                <a:spcPct val="80000"/>
              </a:lnSpc>
              <a:buClr>
                <a:schemeClr val="accent2"/>
              </a:buClr>
            </a:pPr>
            <a:endParaRPr lang="en-GB" sz="1400" dirty="0" smtClean="0"/>
          </a:p>
          <a:p>
            <a:pPr indent="-457200">
              <a:lnSpc>
                <a:spcPct val="80000"/>
              </a:lnSpc>
              <a:buClr>
                <a:schemeClr val="accent2"/>
              </a:buClr>
            </a:pPr>
            <a:r>
              <a:rPr lang="en-GB" sz="1400" dirty="0" smtClean="0"/>
              <a:t>  </a:t>
            </a:r>
            <a:r>
              <a:rPr lang="en-GB" sz="1400" dirty="0" smtClean="0">
                <a:solidFill>
                  <a:srgbClr val="00B050"/>
                </a:solidFill>
              </a:rPr>
              <a:t>- </a:t>
            </a:r>
            <a:r>
              <a:rPr lang="en-GB" sz="1400" b="1" dirty="0" smtClean="0">
                <a:solidFill>
                  <a:srgbClr val="00B050"/>
                </a:solidFill>
              </a:rPr>
              <a:t>MNGT costs of  #  2</a:t>
            </a:r>
            <a:r>
              <a:rPr lang="en-GB" sz="1400" dirty="0" smtClean="0">
                <a:solidFill>
                  <a:srgbClr val="00B050"/>
                </a:solidFill>
              </a:rPr>
              <a:t>, </a:t>
            </a:r>
          </a:p>
          <a:p>
            <a:pPr indent="-457200">
              <a:lnSpc>
                <a:spcPct val="80000"/>
              </a:lnSpc>
              <a:buClr>
                <a:schemeClr val="accent2"/>
              </a:buClr>
            </a:pPr>
            <a:endParaRPr lang="en-GB" sz="1400" dirty="0" smtClean="0"/>
          </a:p>
          <a:p>
            <a:pPr indent="-457200">
              <a:buClr>
                <a:schemeClr val="accent2"/>
              </a:buClr>
            </a:pPr>
            <a:r>
              <a:rPr lang="en-GB" sz="1400" b="1" dirty="0" smtClean="0">
                <a:solidFill>
                  <a:srgbClr val="00B050"/>
                </a:solidFill>
              </a:rPr>
              <a:t>-   or subcontractors </a:t>
            </a:r>
            <a:r>
              <a:rPr lang="en-GB" sz="1400" dirty="0" smtClean="0">
                <a:solidFill>
                  <a:srgbClr val="002060"/>
                </a:solidFill>
              </a:rPr>
              <a:t>should have been </a:t>
            </a:r>
            <a:r>
              <a:rPr lang="en-GB" sz="1400" dirty="0">
                <a:solidFill>
                  <a:srgbClr val="002060"/>
                </a:solidFill>
              </a:rPr>
              <a:t>identified in the </a:t>
            </a:r>
            <a:r>
              <a:rPr lang="en-GB" sz="1400" dirty="0" smtClean="0">
                <a:solidFill>
                  <a:srgbClr val="002060"/>
                </a:solidFill>
              </a:rPr>
              <a:t>DoW / </a:t>
            </a:r>
            <a:r>
              <a:rPr lang="en-GB" sz="1400" dirty="0">
                <a:solidFill>
                  <a:srgbClr val="002060"/>
                </a:solidFill>
              </a:rPr>
              <a:t>Annex I of </a:t>
            </a:r>
            <a:r>
              <a:rPr lang="en-GB" sz="1400" dirty="0" smtClean="0">
                <a:solidFill>
                  <a:srgbClr val="002060"/>
                </a:solidFill>
              </a:rPr>
              <a:t>FCH JU GA.</a:t>
            </a:r>
          </a:p>
          <a:p>
            <a:pPr indent="-457200" eaLnBrk="1" hangingPunct="1">
              <a:lnSpc>
                <a:spcPct val="80000"/>
              </a:lnSpc>
              <a:buClr>
                <a:schemeClr val="accent2"/>
              </a:buClr>
              <a:buFont typeface="Wingdings" pitchFamily="2" charset="2"/>
              <a:buNone/>
            </a:pPr>
            <a:endParaRPr lang="en-GB" sz="1400" dirty="0" smtClean="0">
              <a:solidFill>
                <a:srgbClr val="002060"/>
              </a:solidFill>
            </a:endParaRPr>
          </a:p>
          <a:p>
            <a:pPr indent="-457200" eaLnBrk="1" hangingPunct="1">
              <a:buClr>
                <a:schemeClr val="accent2"/>
              </a:buClr>
              <a:buFont typeface="Wingdings" pitchFamily="2" charset="2"/>
              <a:buNone/>
            </a:pPr>
            <a:r>
              <a:rPr lang="en-GB" sz="1400" dirty="0" smtClean="0">
                <a:solidFill>
                  <a:srgbClr val="002060"/>
                </a:solidFill>
              </a:rPr>
              <a:t>If not foreseen,  a solid proper Justification should be provided to  allow FCH Judge IF indeed costs needed &amp; eligible/acceptable</a:t>
            </a:r>
            <a:r>
              <a:rPr lang="en-GB" sz="1400" b="1" dirty="0" smtClean="0">
                <a:solidFill>
                  <a:srgbClr val="002060"/>
                </a:solidFill>
              </a:rPr>
              <a:t>.</a:t>
            </a:r>
          </a:p>
          <a:p>
            <a:pPr indent="-457200" eaLnBrk="1" hangingPunct="1">
              <a:buClr>
                <a:schemeClr val="accent2"/>
              </a:buClr>
              <a:buFont typeface="Wingdings" pitchFamily="2" charset="2"/>
              <a:buNone/>
            </a:pPr>
            <a:endParaRPr lang="en-GB" sz="1400" b="1" dirty="0">
              <a:solidFill>
                <a:srgbClr val="002060"/>
              </a:solidFill>
            </a:endParaRPr>
          </a:p>
          <a:p>
            <a:pPr indent="-457200" eaLnBrk="1" hangingPunct="1">
              <a:buClr>
                <a:schemeClr val="accent2"/>
              </a:buClr>
              <a:buFont typeface="Wingdings" pitchFamily="2" charset="2"/>
              <a:buNone/>
            </a:pPr>
            <a:r>
              <a:rPr lang="en-GB" sz="1400" b="1" dirty="0" smtClean="0">
                <a:solidFill>
                  <a:srgbClr val="002060"/>
                </a:solidFill>
              </a:rPr>
              <a:t>Minor  tasks sub-contracting  OK – to be clarified properly.</a:t>
            </a:r>
            <a:endParaRPr lang="en-GB" sz="1400" b="1" dirty="0">
              <a:solidFill>
                <a:srgbClr val="002060"/>
              </a:solidFill>
            </a:endParaRPr>
          </a:p>
          <a:p>
            <a:pPr indent="-457200" eaLnBrk="1" hangingPunct="1">
              <a:buClr>
                <a:schemeClr val="accent2"/>
              </a:buClr>
              <a:buFont typeface="Wingdings" pitchFamily="2" charset="2"/>
              <a:buNone/>
            </a:pPr>
            <a:endParaRPr lang="en-GB" sz="1400" b="1" dirty="0" smtClean="0">
              <a:solidFill>
                <a:srgbClr val="002060"/>
              </a:solidFill>
            </a:endParaRPr>
          </a:p>
          <a:p>
            <a:pPr indent="-457200" eaLnBrk="1" hangingPunct="1">
              <a:buClr>
                <a:schemeClr val="accent2"/>
              </a:buClr>
              <a:buFont typeface="Wingdings" pitchFamily="2" charset="2"/>
              <a:buNone/>
            </a:pPr>
            <a:r>
              <a:rPr lang="en-GB" sz="1400" b="1" dirty="0">
                <a:solidFill>
                  <a:srgbClr val="002060"/>
                </a:solidFill>
              </a:rPr>
              <a:t> </a:t>
            </a:r>
            <a:r>
              <a:rPr lang="en-GB" sz="1400" b="1" dirty="0" smtClean="0">
                <a:solidFill>
                  <a:srgbClr val="002060"/>
                </a:solidFill>
              </a:rPr>
              <a:t>                               9</a:t>
            </a:r>
            <a:endParaRPr lang="en-GB" sz="1400" dirty="0" smtClean="0">
              <a:solidFill>
                <a:srgbClr val="002060"/>
              </a:solidFill>
            </a:endParaRPr>
          </a:p>
          <a:p>
            <a:pPr indent="-457200" eaLnBrk="1" hangingPunct="1">
              <a:lnSpc>
                <a:spcPct val="80000"/>
              </a:lnSpc>
              <a:buClr>
                <a:schemeClr val="accent2"/>
              </a:buClr>
              <a:buFont typeface="Wingdings" pitchFamily="2" charset="2"/>
              <a:buNone/>
            </a:pPr>
            <a:endParaRPr lang="en-GB" sz="1400" dirty="0" smtClean="0"/>
          </a:p>
        </p:txBody>
      </p:sp>
      <p:pic>
        <p:nvPicPr>
          <p:cNvPr id="12" name="Picture 4" descr="C:\Users\requean\AppData\Local\Microsoft\Windows\Temporary Internet Files\Content.IE5\PN37ILQ6\MC9004347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1422" y="995756"/>
            <a:ext cx="697002" cy="69700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468703" y="4588649"/>
            <a:ext cx="1083662" cy="1185002"/>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36444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6268</TotalTime>
  <Words>1802</Words>
  <Application>Microsoft Office PowerPoint</Application>
  <PresentationFormat>On-screen Show (4:3)</PresentationFormat>
  <Paragraphs>242</Paragraphs>
  <Slides>22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1_Default Design</vt:lpstr>
      <vt:lpstr>Worksheet</vt:lpstr>
      <vt:lpstr>PowerPoint Presentation</vt:lpstr>
      <vt:lpstr>The FORCE Form C</vt:lpstr>
      <vt:lpstr>The Form C</vt:lpstr>
      <vt:lpstr>Use of Resources</vt:lpstr>
      <vt:lpstr> Form C Formalities</vt:lpstr>
      <vt:lpstr>Common Issues of Costs eligibility</vt:lpstr>
      <vt:lpstr>PowerPoint Presentation</vt:lpstr>
      <vt:lpstr>Costs NOT Foreseen in GA </vt:lpstr>
      <vt:lpstr>Costs NOT Foreseen in GA </vt:lpstr>
      <vt:lpstr> Costs NOT Related to the Specific Project</vt:lpstr>
      <vt:lpstr>     Use of Resources </vt:lpstr>
      <vt:lpstr>Costs NOT Sufficiently Substantiated</vt:lpstr>
      <vt:lpstr>VAT, Other Taxes &amp; Discounts</vt:lpstr>
      <vt:lpstr>                      Reporting example</vt:lpstr>
      <vt:lpstr>USE of Resources</vt:lpstr>
      <vt:lpstr> Errors  observed  - Clarifications </vt:lpstr>
      <vt:lpstr>Interest and Receipts</vt:lpstr>
      <vt:lpstr>PowerPoint Presentation</vt:lpstr>
      <vt:lpstr>PowerPoint Presentation</vt:lpstr>
      <vt:lpstr>     Preparing for E-Reporting</vt:lpstr>
      <vt:lpstr>     E-reporting</vt:lpstr>
      <vt:lpstr>Errors of CFSs (Form D)</vt:lpstr>
    </vt:vector>
  </TitlesOfParts>
  <Company>Tipik Communication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Sabine Bauwens</dc:creator>
  <cp:lastModifiedBy>OVCHAROVA Nora ( FCH )</cp:lastModifiedBy>
  <cp:revision>392</cp:revision>
  <cp:lastPrinted>2015-06-03T16:39:56Z</cp:lastPrinted>
  <dcterms:created xsi:type="dcterms:W3CDTF">2011-03-15T12:49:52Z</dcterms:created>
  <dcterms:modified xsi:type="dcterms:W3CDTF">2015-06-08T10:09:48Z</dcterms:modified>
</cp:coreProperties>
</file>