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2" r:id="rId1"/>
  </p:sldMasterIdLst>
  <p:notesMasterIdLst>
    <p:notesMasterId r:id="rId12"/>
  </p:notesMasterIdLst>
  <p:handoutMasterIdLst>
    <p:handoutMasterId r:id="rId13"/>
  </p:handoutMasterIdLst>
  <p:sldIdLst>
    <p:sldId id="299" r:id="rId2"/>
    <p:sldId id="326" r:id="rId3"/>
    <p:sldId id="317" r:id="rId4"/>
    <p:sldId id="319" r:id="rId5"/>
    <p:sldId id="320" r:id="rId6"/>
    <p:sldId id="318" r:id="rId7"/>
    <p:sldId id="313" r:id="rId8"/>
    <p:sldId id="330" r:id="rId9"/>
    <p:sldId id="332" r:id="rId10"/>
    <p:sldId id="331" r:id="rId11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ahy Nicolas ( FCH )" initials="N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CF2"/>
    <a:srgbClr val="96C8DA"/>
    <a:srgbClr val="D6EEF6"/>
    <a:srgbClr val="A6CEA8"/>
    <a:srgbClr val="C6E0C8"/>
    <a:srgbClr val="BEDCC0"/>
    <a:srgbClr val="7BB77F"/>
    <a:srgbClr val="9BC99E"/>
    <a:srgbClr val="B9D9BB"/>
    <a:srgbClr val="B0D4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 autoAdjust="0"/>
    <p:restoredTop sz="94241" autoAdjust="0"/>
  </p:normalViewPr>
  <p:slideViewPr>
    <p:cSldViewPr snapToGrid="0" snapToObjects="1">
      <p:cViewPr>
        <p:scale>
          <a:sx n="70" d="100"/>
          <a:sy n="70" d="100"/>
        </p:scale>
        <p:origin x="-55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-4020" y="-102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C5341-1D53-4425-8AB1-0BABBDDD892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412CD0D-B809-4F6F-9689-9F40946B0B06}">
      <dgm:prSet phldrT="[Text]"/>
      <dgm:spPr/>
      <dgm:t>
        <a:bodyPr/>
        <a:lstStyle/>
        <a:p>
          <a:endParaRPr lang="en-GB" dirty="0" smtClean="0"/>
        </a:p>
        <a:p>
          <a:r>
            <a:rPr lang="en-GB" dirty="0" smtClean="0">
              <a:solidFill>
                <a:schemeClr val="accent2">
                  <a:lumMod val="75000"/>
                </a:schemeClr>
              </a:solidFill>
            </a:rPr>
            <a:t>AIM</a:t>
          </a:r>
          <a:endParaRPr lang="en-GB" dirty="0">
            <a:solidFill>
              <a:schemeClr val="accent2">
                <a:lumMod val="75000"/>
              </a:schemeClr>
            </a:solidFill>
          </a:endParaRPr>
        </a:p>
      </dgm:t>
    </dgm:pt>
    <dgm:pt modelId="{E0823504-5420-45C4-8BE9-BA0F31DC7EC0}" type="parTrans" cxnId="{A04BBD19-170E-40D9-A7DC-CDE70149184A}">
      <dgm:prSet/>
      <dgm:spPr/>
      <dgm:t>
        <a:bodyPr/>
        <a:lstStyle/>
        <a:p>
          <a:endParaRPr lang="en-GB"/>
        </a:p>
      </dgm:t>
    </dgm:pt>
    <dgm:pt modelId="{6BB6BC30-F5E1-4D52-B2E3-3EFD264F87FD}" type="sibTrans" cxnId="{A04BBD19-170E-40D9-A7DC-CDE70149184A}">
      <dgm:prSet/>
      <dgm:spPr/>
      <dgm:t>
        <a:bodyPr/>
        <a:lstStyle/>
        <a:p>
          <a:endParaRPr lang="en-GB"/>
        </a:p>
      </dgm:t>
    </dgm:pt>
    <dgm:pt modelId="{245C65B6-A461-4A37-9623-0DC12695C949}">
      <dgm:prSet phldrT="[Text]" custT="1"/>
      <dgm:spPr/>
      <dgm:t>
        <a:bodyPr/>
        <a:lstStyle/>
        <a:p>
          <a:r>
            <a:rPr lang="en-GB" sz="3000" dirty="0" smtClean="0"/>
            <a:t>Improve reliability of ex ante certificates</a:t>
          </a:r>
          <a:endParaRPr lang="en-GB" sz="3000" dirty="0"/>
        </a:p>
      </dgm:t>
    </dgm:pt>
    <dgm:pt modelId="{8503AEAC-81F8-47CE-B6EB-A8DE8865B03C}" type="parTrans" cxnId="{F3C88622-E4A7-438D-9CB9-29833A2B382D}">
      <dgm:prSet/>
      <dgm:spPr/>
      <dgm:t>
        <a:bodyPr/>
        <a:lstStyle/>
        <a:p>
          <a:endParaRPr lang="en-GB"/>
        </a:p>
      </dgm:t>
    </dgm:pt>
    <dgm:pt modelId="{5BED47B2-1073-4CD8-9756-6781B5BB7163}" type="sibTrans" cxnId="{F3C88622-E4A7-438D-9CB9-29833A2B382D}">
      <dgm:prSet/>
      <dgm:spPr/>
      <dgm:t>
        <a:bodyPr/>
        <a:lstStyle/>
        <a:p>
          <a:endParaRPr lang="en-GB"/>
        </a:p>
      </dgm:t>
    </dgm:pt>
    <dgm:pt modelId="{F9A9E5F2-8380-4EFE-8B82-82F3A52CE253}">
      <dgm:prSet phldrT="[Text]" custT="1"/>
      <dgm:spPr/>
      <dgm:t>
        <a:bodyPr/>
        <a:lstStyle/>
        <a:p>
          <a:r>
            <a:rPr lang="en-GB" sz="3000" dirty="0" smtClean="0"/>
            <a:t>Improve the quality of cost reporting</a:t>
          </a:r>
          <a:endParaRPr lang="en-GB" sz="3000" dirty="0"/>
        </a:p>
      </dgm:t>
    </dgm:pt>
    <dgm:pt modelId="{03078459-7125-4A4F-B851-98766CC75054}" type="parTrans" cxnId="{2162E353-A282-4935-9EE9-5D60D02D74F9}">
      <dgm:prSet/>
      <dgm:spPr/>
      <dgm:t>
        <a:bodyPr/>
        <a:lstStyle/>
        <a:p>
          <a:endParaRPr lang="en-GB"/>
        </a:p>
      </dgm:t>
    </dgm:pt>
    <dgm:pt modelId="{26C26A48-D444-4685-8BEA-E6C6901052FB}" type="sibTrans" cxnId="{2162E353-A282-4935-9EE9-5D60D02D74F9}">
      <dgm:prSet/>
      <dgm:spPr/>
      <dgm:t>
        <a:bodyPr/>
        <a:lstStyle/>
        <a:p>
          <a:endParaRPr lang="en-GB"/>
        </a:p>
      </dgm:t>
    </dgm:pt>
    <dgm:pt modelId="{A4ED64AD-C9E0-4016-9782-2106935CA7B3}">
      <dgm:prSet phldrT="[Text]" custT="1"/>
      <dgm:spPr/>
      <dgm:t>
        <a:bodyPr/>
        <a:lstStyle/>
        <a:p>
          <a:r>
            <a:rPr lang="en-GB" sz="3000" dirty="0" smtClean="0"/>
            <a:t>Contribute to error free cost claims</a:t>
          </a:r>
          <a:endParaRPr lang="en-GB" sz="3000" dirty="0"/>
        </a:p>
      </dgm:t>
    </dgm:pt>
    <dgm:pt modelId="{E894EA21-40AE-49FB-BBCF-F364D2CA1DE7}" type="parTrans" cxnId="{9D65B7D6-23C9-42BB-87A3-09C66EC6A66F}">
      <dgm:prSet/>
      <dgm:spPr/>
      <dgm:t>
        <a:bodyPr/>
        <a:lstStyle/>
        <a:p>
          <a:endParaRPr lang="en-GB"/>
        </a:p>
      </dgm:t>
    </dgm:pt>
    <dgm:pt modelId="{DA92BFE0-545F-4100-8E7C-8FF212454171}" type="sibTrans" cxnId="{9D65B7D6-23C9-42BB-87A3-09C66EC6A66F}">
      <dgm:prSet/>
      <dgm:spPr/>
      <dgm:t>
        <a:bodyPr/>
        <a:lstStyle/>
        <a:p>
          <a:endParaRPr lang="en-GB"/>
        </a:p>
      </dgm:t>
    </dgm:pt>
    <dgm:pt modelId="{5FA9D285-4859-48F9-B435-4CF9DDF3C27C}" type="pres">
      <dgm:prSet presAssocID="{5B0C5341-1D53-4425-8AB1-0BABBDDD892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5F494901-EA07-4C3B-81DD-395E248B1603}" type="pres">
      <dgm:prSet presAssocID="{7412CD0D-B809-4F6F-9689-9F40946B0B06}" presName="thickLine" presStyleLbl="alignNode1" presStyleIdx="0" presStyleCnt="1" custLinFactNeighborX="1342"/>
      <dgm:spPr/>
    </dgm:pt>
    <dgm:pt modelId="{35FCCF95-DC62-4AB3-96C0-38749BA3C190}" type="pres">
      <dgm:prSet presAssocID="{7412CD0D-B809-4F6F-9689-9F40946B0B06}" presName="horz1" presStyleCnt="0"/>
      <dgm:spPr/>
    </dgm:pt>
    <dgm:pt modelId="{95A48EF3-74DB-4E97-8195-9582334C483E}" type="pres">
      <dgm:prSet presAssocID="{7412CD0D-B809-4F6F-9689-9F40946B0B06}" presName="tx1" presStyleLbl="revTx" presStyleIdx="0" presStyleCnt="4" custFlipHor="1" custScaleX="111416" custLinFactNeighborX="-8374" custLinFactNeighborY="388"/>
      <dgm:spPr/>
      <dgm:t>
        <a:bodyPr/>
        <a:lstStyle/>
        <a:p>
          <a:endParaRPr lang="en-GB"/>
        </a:p>
      </dgm:t>
    </dgm:pt>
    <dgm:pt modelId="{F4CEB559-BE6F-46E3-B9DA-4336170484DD}" type="pres">
      <dgm:prSet presAssocID="{7412CD0D-B809-4F6F-9689-9F40946B0B06}" presName="vert1" presStyleCnt="0"/>
      <dgm:spPr/>
    </dgm:pt>
    <dgm:pt modelId="{73581EE9-B375-4232-A077-11B53049BD33}" type="pres">
      <dgm:prSet presAssocID="{245C65B6-A461-4A37-9623-0DC12695C949}" presName="vertSpace2a" presStyleCnt="0"/>
      <dgm:spPr/>
    </dgm:pt>
    <dgm:pt modelId="{8FF036A3-C937-466B-B310-3905C3D98DD3}" type="pres">
      <dgm:prSet presAssocID="{245C65B6-A461-4A37-9623-0DC12695C949}" presName="horz2" presStyleCnt="0"/>
      <dgm:spPr/>
    </dgm:pt>
    <dgm:pt modelId="{46D0E6AE-CBD8-4EF3-AFF1-9FEE8CFA22B0}" type="pres">
      <dgm:prSet presAssocID="{245C65B6-A461-4A37-9623-0DC12695C949}" presName="horzSpace2" presStyleCnt="0"/>
      <dgm:spPr/>
    </dgm:pt>
    <dgm:pt modelId="{6E4DCD73-84EB-450E-AA40-20E68C763384}" type="pres">
      <dgm:prSet presAssocID="{245C65B6-A461-4A37-9623-0DC12695C949}" presName="tx2" presStyleLbl="revTx" presStyleIdx="1" presStyleCnt="4" custLinFactY="1235" custLinFactNeighborX="171" custLinFactNeighborY="100000"/>
      <dgm:spPr/>
      <dgm:t>
        <a:bodyPr/>
        <a:lstStyle/>
        <a:p>
          <a:endParaRPr lang="en-GB"/>
        </a:p>
      </dgm:t>
    </dgm:pt>
    <dgm:pt modelId="{BCEE407E-F634-4EC4-A94E-06E08977215B}" type="pres">
      <dgm:prSet presAssocID="{245C65B6-A461-4A37-9623-0DC12695C949}" presName="vert2" presStyleCnt="0"/>
      <dgm:spPr/>
    </dgm:pt>
    <dgm:pt modelId="{B48E18ED-86CD-43F8-B5CB-763EDC4EB61B}" type="pres">
      <dgm:prSet presAssocID="{245C65B6-A461-4A37-9623-0DC12695C949}" presName="thinLine2b" presStyleLbl="callout" presStyleIdx="0" presStyleCnt="3"/>
      <dgm:spPr>
        <a:ln>
          <a:solidFill>
            <a:schemeClr val="accent2">
              <a:lumMod val="75000"/>
            </a:schemeClr>
          </a:solidFill>
        </a:ln>
      </dgm:spPr>
    </dgm:pt>
    <dgm:pt modelId="{AFB5D402-C3E0-4771-A853-3B44C3024AF9}" type="pres">
      <dgm:prSet presAssocID="{245C65B6-A461-4A37-9623-0DC12695C949}" presName="vertSpace2b" presStyleCnt="0"/>
      <dgm:spPr/>
    </dgm:pt>
    <dgm:pt modelId="{DA1C5E76-E9EC-483F-A2F9-A191A0A40F1C}" type="pres">
      <dgm:prSet presAssocID="{F9A9E5F2-8380-4EFE-8B82-82F3A52CE253}" presName="horz2" presStyleCnt="0"/>
      <dgm:spPr/>
    </dgm:pt>
    <dgm:pt modelId="{2CEFA6E0-F0F5-4AD4-99BD-549985C90963}" type="pres">
      <dgm:prSet presAssocID="{F9A9E5F2-8380-4EFE-8B82-82F3A52CE253}" presName="horzSpace2" presStyleCnt="0"/>
      <dgm:spPr/>
    </dgm:pt>
    <dgm:pt modelId="{002EED80-5BD3-43AC-80F3-8589F8FA93CF}" type="pres">
      <dgm:prSet presAssocID="{F9A9E5F2-8380-4EFE-8B82-82F3A52CE253}" presName="tx2" presStyleLbl="revTx" presStyleIdx="2" presStyleCnt="4" custLinFactNeighborX="18" custLinFactNeighborY="-89602"/>
      <dgm:spPr/>
      <dgm:t>
        <a:bodyPr/>
        <a:lstStyle/>
        <a:p>
          <a:endParaRPr lang="en-GB"/>
        </a:p>
      </dgm:t>
    </dgm:pt>
    <dgm:pt modelId="{048FBEB2-B057-4164-B5B3-D04FD01570A7}" type="pres">
      <dgm:prSet presAssocID="{F9A9E5F2-8380-4EFE-8B82-82F3A52CE253}" presName="vert2" presStyleCnt="0"/>
      <dgm:spPr/>
    </dgm:pt>
    <dgm:pt modelId="{BB48772F-60DB-4D44-9BB1-A38B5E95512E}" type="pres">
      <dgm:prSet presAssocID="{F9A9E5F2-8380-4EFE-8B82-82F3A52CE253}" presName="thinLine2b" presStyleLbl="callout" presStyleIdx="1" presStyleCnt="3" custLinFactY="-9506" custLinFactNeighborX="190" custLinFactNeighborY="-100000"/>
      <dgm:spPr>
        <a:ln>
          <a:solidFill>
            <a:schemeClr val="accent2">
              <a:lumMod val="75000"/>
            </a:schemeClr>
          </a:solidFill>
        </a:ln>
      </dgm:spPr>
    </dgm:pt>
    <dgm:pt modelId="{8E77268A-6EC3-440F-B9F3-A1FCC763B320}" type="pres">
      <dgm:prSet presAssocID="{F9A9E5F2-8380-4EFE-8B82-82F3A52CE253}" presName="vertSpace2b" presStyleCnt="0"/>
      <dgm:spPr/>
    </dgm:pt>
    <dgm:pt modelId="{90CA2133-AC2D-43EF-B599-E0BCC75586D5}" type="pres">
      <dgm:prSet presAssocID="{A4ED64AD-C9E0-4016-9782-2106935CA7B3}" presName="horz2" presStyleCnt="0"/>
      <dgm:spPr/>
    </dgm:pt>
    <dgm:pt modelId="{E1E538E0-6622-4970-AD9E-2A75487192D9}" type="pres">
      <dgm:prSet presAssocID="{A4ED64AD-C9E0-4016-9782-2106935CA7B3}" presName="horzSpace2" presStyleCnt="0"/>
      <dgm:spPr/>
    </dgm:pt>
    <dgm:pt modelId="{924679EF-5C0A-4F72-8FF6-77BFC1C46A65}" type="pres">
      <dgm:prSet presAssocID="{A4ED64AD-C9E0-4016-9782-2106935CA7B3}" presName="tx2" presStyleLbl="revTx" presStyleIdx="3" presStyleCnt="4"/>
      <dgm:spPr/>
      <dgm:t>
        <a:bodyPr/>
        <a:lstStyle/>
        <a:p>
          <a:endParaRPr lang="en-GB"/>
        </a:p>
      </dgm:t>
    </dgm:pt>
    <dgm:pt modelId="{1E451BA8-0E46-4EB2-871B-7D73CF47FD38}" type="pres">
      <dgm:prSet presAssocID="{A4ED64AD-C9E0-4016-9782-2106935CA7B3}" presName="vert2" presStyleCnt="0"/>
      <dgm:spPr/>
    </dgm:pt>
    <dgm:pt modelId="{298A902F-6540-4720-A3B9-EAE8ABE276E5}" type="pres">
      <dgm:prSet presAssocID="{A4ED64AD-C9E0-4016-9782-2106935CA7B3}" presName="thinLine2b" presStyleLbl="callout" presStyleIdx="2" presStyleCnt="3" custLinFactY="-200000" custLinFactNeighborX="190" custLinFactNeighborY="-231430"/>
      <dgm:spPr>
        <a:ln>
          <a:solidFill>
            <a:schemeClr val="accent2">
              <a:lumMod val="75000"/>
            </a:schemeClr>
          </a:solidFill>
        </a:ln>
      </dgm:spPr>
    </dgm:pt>
    <dgm:pt modelId="{783CB0B2-80CA-44BB-B3AB-DB2AF9EAB626}" type="pres">
      <dgm:prSet presAssocID="{A4ED64AD-C9E0-4016-9782-2106935CA7B3}" presName="vertSpace2b" presStyleCnt="0"/>
      <dgm:spPr/>
    </dgm:pt>
  </dgm:ptLst>
  <dgm:cxnLst>
    <dgm:cxn modelId="{A04BBD19-170E-40D9-A7DC-CDE70149184A}" srcId="{5B0C5341-1D53-4425-8AB1-0BABBDDD892E}" destId="{7412CD0D-B809-4F6F-9689-9F40946B0B06}" srcOrd="0" destOrd="0" parTransId="{E0823504-5420-45C4-8BE9-BA0F31DC7EC0}" sibTransId="{6BB6BC30-F5E1-4D52-B2E3-3EFD264F87FD}"/>
    <dgm:cxn modelId="{27D132EA-807B-4927-95B5-9020E2572D88}" type="presOf" srcId="{A4ED64AD-C9E0-4016-9782-2106935CA7B3}" destId="{924679EF-5C0A-4F72-8FF6-77BFC1C46A65}" srcOrd="0" destOrd="0" presId="urn:microsoft.com/office/officeart/2008/layout/LinedList"/>
    <dgm:cxn modelId="{A9DF87E4-74E9-4904-ABF6-8795458DF03C}" type="presOf" srcId="{5B0C5341-1D53-4425-8AB1-0BABBDDD892E}" destId="{5FA9D285-4859-48F9-B435-4CF9DDF3C27C}" srcOrd="0" destOrd="0" presId="urn:microsoft.com/office/officeart/2008/layout/LinedList"/>
    <dgm:cxn modelId="{229B1183-CA64-4219-9D8C-439EBF7EDF74}" type="presOf" srcId="{F9A9E5F2-8380-4EFE-8B82-82F3A52CE253}" destId="{002EED80-5BD3-43AC-80F3-8589F8FA93CF}" srcOrd="0" destOrd="0" presId="urn:microsoft.com/office/officeart/2008/layout/LinedList"/>
    <dgm:cxn modelId="{2162E353-A282-4935-9EE9-5D60D02D74F9}" srcId="{7412CD0D-B809-4F6F-9689-9F40946B0B06}" destId="{F9A9E5F2-8380-4EFE-8B82-82F3A52CE253}" srcOrd="1" destOrd="0" parTransId="{03078459-7125-4A4F-B851-98766CC75054}" sibTransId="{26C26A48-D444-4685-8BEA-E6C6901052FB}"/>
    <dgm:cxn modelId="{B8F1818E-290A-472C-B737-ABA8196C7E01}" type="presOf" srcId="{7412CD0D-B809-4F6F-9689-9F40946B0B06}" destId="{95A48EF3-74DB-4E97-8195-9582334C483E}" srcOrd="0" destOrd="0" presId="urn:microsoft.com/office/officeart/2008/layout/LinedList"/>
    <dgm:cxn modelId="{9D65B7D6-23C9-42BB-87A3-09C66EC6A66F}" srcId="{7412CD0D-B809-4F6F-9689-9F40946B0B06}" destId="{A4ED64AD-C9E0-4016-9782-2106935CA7B3}" srcOrd="2" destOrd="0" parTransId="{E894EA21-40AE-49FB-BBCF-F364D2CA1DE7}" sibTransId="{DA92BFE0-545F-4100-8E7C-8FF212454171}"/>
    <dgm:cxn modelId="{F3C88622-E4A7-438D-9CB9-29833A2B382D}" srcId="{7412CD0D-B809-4F6F-9689-9F40946B0B06}" destId="{245C65B6-A461-4A37-9623-0DC12695C949}" srcOrd="0" destOrd="0" parTransId="{8503AEAC-81F8-47CE-B6EB-A8DE8865B03C}" sibTransId="{5BED47B2-1073-4CD8-9756-6781B5BB7163}"/>
    <dgm:cxn modelId="{3E3FA208-3D4B-4D04-BF29-35576D785BD7}" type="presOf" srcId="{245C65B6-A461-4A37-9623-0DC12695C949}" destId="{6E4DCD73-84EB-450E-AA40-20E68C763384}" srcOrd="0" destOrd="0" presId="urn:microsoft.com/office/officeart/2008/layout/LinedList"/>
    <dgm:cxn modelId="{A72B2A6E-C001-4299-95D8-5A5B56599CEA}" type="presParOf" srcId="{5FA9D285-4859-48F9-B435-4CF9DDF3C27C}" destId="{5F494901-EA07-4C3B-81DD-395E248B1603}" srcOrd="0" destOrd="0" presId="urn:microsoft.com/office/officeart/2008/layout/LinedList"/>
    <dgm:cxn modelId="{C4636163-EE28-49D8-9521-91F43F88CAA4}" type="presParOf" srcId="{5FA9D285-4859-48F9-B435-4CF9DDF3C27C}" destId="{35FCCF95-DC62-4AB3-96C0-38749BA3C190}" srcOrd="1" destOrd="0" presId="urn:microsoft.com/office/officeart/2008/layout/LinedList"/>
    <dgm:cxn modelId="{5F5A5EAA-C1D6-4599-BEE6-4A62493F13A9}" type="presParOf" srcId="{35FCCF95-DC62-4AB3-96C0-38749BA3C190}" destId="{95A48EF3-74DB-4E97-8195-9582334C483E}" srcOrd="0" destOrd="0" presId="urn:microsoft.com/office/officeart/2008/layout/LinedList"/>
    <dgm:cxn modelId="{F7E92FEB-1497-4703-846C-B13A743BE36A}" type="presParOf" srcId="{35FCCF95-DC62-4AB3-96C0-38749BA3C190}" destId="{F4CEB559-BE6F-46E3-B9DA-4336170484DD}" srcOrd="1" destOrd="0" presId="urn:microsoft.com/office/officeart/2008/layout/LinedList"/>
    <dgm:cxn modelId="{3D2680E9-4553-4B37-A76C-97F72CEAB148}" type="presParOf" srcId="{F4CEB559-BE6F-46E3-B9DA-4336170484DD}" destId="{73581EE9-B375-4232-A077-11B53049BD33}" srcOrd="0" destOrd="0" presId="urn:microsoft.com/office/officeart/2008/layout/LinedList"/>
    <dgm:cxn modelId="{1E97BD32-C968-47EB-8983-2C8BE3387219}" type="presParOf" srcId="{F4CEB559-BE6F-46E3-B9DA-4336170484DD}" destId="{8FF036A3-C937-466B-B310-3905C3D98DD3}" srcOrd="1" destOrd="0" presId="urn:microsoft.com/office/officeart/2008/layout/LinedList"/>
    <dgm:cxn modelId="{6E4608BB-CEE2-4798-A501-7DE12936EA6A}" type="presParOf" srcId="{8FF036A3-C937-466B-B310-3905C3D98DD3}" destId="{46D0E6AE-CBD8-4EF3-AFF1-9FEE8CFA22B0}" srcOrd="0" destOrd="0" presId="urn:microsoft.com/office/officeart/2008/layout/LinedList"/>
    <dgm:cxn modelId="{F3361D15-5497-46E7-BE2E-08EE6DA20108}" type="presParOf" srcId="{8FF036A3-C937-466B-B310-3905C3D98DD3}" destId="{6E4DCD73-84EB-450E-AA40-20E68C763384}" srcOrd="1" destOrd="0" presId="urn:microsoft.com/office/officeart/2008/layout/LinedList"/>
    <dgm:cxn modelId="{CC4F2E32-0DCA-4039-BB76-DCA7D29C04E7}" type="presParOf" srcId="{8FF036A3-C937-466B-B310-3905C3D98DD3}" destId="{BCEE407E-F634-4EC4-A94E-06E08977215B}" srcOrd="2" destOrd="0" presId="urn:microsoft.com/office/officeart/2008/layout/LinedList"/>
    <dgm:cxn modelId="{41571E68-7DAB-4552-9656-9A4774CEB90E}" type="presParOf" srcId="{F4CEB559-BE6F-46E3-B9DA-4336170484DD}" destId="{B48E18ED-86CD-43F8-B5CB-763EDC4EB61B}" srcOrd="2" destOrd="0" presId="urn:microsoft.com/office/officeart/2008/layout/LinedList"/>
    <dgm:cxn modelId="{E698D383-B0B6-47EA-B1C1-814605D375F1}" type="presParOf" srcId="{F4CEB559-BE6F-46E3-B9DA-4336170484DD}" destId="{AFB5D402-C3E0-4771-A853-3B44C3024AF9}" srcOrd="3" destOrd="0" presId="urn:microsoft.com/office/officeart/2008/layout/LinedList"/>
    <dgm:cxn modelId="{21ED3C31-B577-4DD6-8438-0901EB11D87A}" type="presParOf" srcId="{F4CEB559-BE6F-46E3-B9DA-4336170484DD}" destId="{DA1C5E76-E9EC-483F-A2F9-A191A0A40F1C}" srcOrd="4" destOrd="0" presId="urn:microsoft.com/office/officeart/2008/layout/LinedList"/>
    <dgm:cxn modelId="{0DF3A2F2-5F49-4445-8134-6CD723A37F03}" type="presParOf" srcId="{DA1C5E76-E9EC-483F-A2F9-A191A0A40F1C}" destId="{2CEFA6E0-F0F5-4AD4-99BD-549985C90963}" srcOrd="0" destOrd="0" presId="urn:microsoft.com/office/officeart/2008/layout/LinedList"/>
    <dgm:cxn modelId="{E2FDB1BE-0C59-4B31-ABDC-FCD209E67CE6}" type="presParOf" srcId="{DA1C5E76-E9EC-483F-A2F9-A191A0A40F1C}" destId="{002EED80-5BD3-43AC-80F3-8589F8FA93CF}" srcOrd="1" destOrd="0" presId="urn:microsoft.com/office/officeart/2008/layout/LinedList"/>
    <dgm:cxn modelId="{9F8CEEC4-FF6C-4EAD-BE58-012ECE069C7F}" type="presParOf" srcId="{DA1C5E76-E9EC-483F-A2F9-A191A0A40F1C}" destId="{048FBEB2-B057-4164-B5B3-D04FD01570A7}" srcOrd="2" destOrd="0" presId="urn:microsoft.com/office/officeart/2008/layout/LinedList"/>
    <dgm:cxn modelId="{70E60F42-CD3C-4349-BD33-A8AC9F95D115}" type="presParOf" srcId="{F4CEB559-BE6F-46E3-B9DA-4336170484DD}" destId="{BB48772F-60DB-4D44-9BB1-A38B5E95512E}" srcOrd="5" destOrd="0" presId="urn:microsoft.com/office/officeart/2008/layout/LinedList"/>
    <dgm:cxn modelId="{14C7385A-6D9E-456A-8641-99332124CAA0}" type="presParOf" srcId="{F4CEB559-BE6F-46E3-B9DA-4336170484DD}" destId="{8E77268A-6EC3-440F-B9F3-A1FCC763B320}" srcOrd="6" destOrd="0" presId="urn:microsoft.com/office/officeart/2008/layout/LinedList"/>
    <dgm:cxn modelId="{56766A0A-CF19-46D0-91BD-6AAE2505AA67}" type="presParOf" srcId="{F4CEB559-BE6F-46E3-B9DA-4336170484DD}" destId="{90CA2133-AC2D-43EF-B599-E0BCC75586D5}" srcOrd="7" destOrd="0" presId="urn:microsoft.com/office/officeart/2008/layout/LinedList"/>
    <dgm:cxn modelId="{D340A21D-8DD6-4D2C-B1F2-40A4AFF093DE}" type="presParOf" srcId="{90CA2133-AC2D-43EF-B599-E0BCC75586D5}" destId="{E1E538E0-6622-4970-AD9E-2A75487192D9}" srcOrd="0" destOrd="0" presId="urn:microsoft.com/office/officeart/2008/layout/LinedList"/>
    <dgm:cxn modelId="{21FD911F-5D11-428B-A6AD-310483CB7280}" type="presParOf" srcId="{90CA2133-AC2D-43EF-B599-E0BCC75586D5}" destId="{924679EF-5C0A-4F72-8FF6-77BFC1C46A65}" srcOrd="1" destOrd="0" presId="urn:microsoft.com/office/officeart/2008/layout/LinedList"/>
    <dgm:cxn modelId="{8F16FBF1-74D3-49EA-9577-7B495FA64D19}" type="presParOf" srcId="{90CA2133-AC2D-43EF-B599-E0BCC75586D5}" destId="{1E451BA8-0E46-4EB2-871B-7D73CF47FD38}" srcOrd="2" destOrd="0" presId="urn:microsoft.com/office/officeart/2008/layout/LinedList"/>
    <dgm:cxn modelId="{F34D1A03-6021-4710-BCD4-983992AC857F}" type="presParOf" srcId="{F4CEB559-BE6F-46E3-B9DA-4336170484DD}" destId="{298A902F-6540-4720-A3B9-EAE8ABE276E5}" srcOrd="8" destOrd="0" presId="urn:microsoft.com/office/officeart/2008/layout/LinedList"/>
    <dgm:cxn modelId="{933ACD89-AA02-4F0F-9275-29643374A396}" type="presParOf" srcId="{F4CEB559-BE6F-46E3-B9DA-4336170484DD}" destId="{783CB0B2-80CA-44BB-B3AB-DB2AF9EAB626}" srcOrd="9" destOrd="0" presId="urn:microsoft.com/office/officeart/2008/layout/LinedList"/>
  </dgm:cxnLst>
  <dgm:bg/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94901-EA07-4C3B-81DD-395E248B1603}">
      <dsp:nvSpPr>
        <dsp:cNvPr id="0" name=""/>
        <dsp:cNvSpPr/>
      </dsp:nvSpPr>
      <dsp:spPr>
        <a:xfrm>
          <a:off x="0" y="0"/>
          <a:ext cx="83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48EF3-74DB-4E97-8195-9582334C483E}">
      <dsp:nvSpPr>
        <dsp:cNvPr id="0" name=""/>
        <dsp:cNvSpPr/>
      </dsp:nvSpPr>
      <dsp:spPr>
        <a:xfrm flipH="1">
          <a:off x="0" y="0"/>
          <a:ext cx="1819493" cy="3797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t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0" kern="1200" dirty="0" smtClean="0"/>
        </a:p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000" kern="1200" dirty="0" smtClean="0">
              <a:solidFill>
                <a:schemeClr val="accent2">
                  <a:lumMod val="75000"/>
                </a:schemeClr>
              </a:solidFill>
            </a:rPr>
            <a:t>AIM</a:t>
          </a:r>
          <a:endParaRPr lang="en-GB" sz="60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0" y="0"/>
        <a:ext cx="1819493" cy="3797170"/>
      </dsp:txXfrm>
    </dsp:sp>
    <dsp:sp modelId="{6E4DCD73-84EB-450E-AA40-20E68C763384}">
      <dsp:nvSpPr>
        <dsp:cNvPr id="0" name=""/>
        <dsp:cNvSpPr/>
      </dsp:nvSpPr>
      <dsp:spPr>
        <a:xfrm>
          <a:off x="1943156" y="1260601"/>
          <a:ext cx="6409771" cy="1186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Improve reliability of ex ante certificates</a:t>
          </a:r>
          <a:endParaRPr lang="en-GB" sz="3000" kern="1200" dirty="0"/>
        </a:p>
      </dsp:txBody>
      <dsp:txXfrm>
        <a:off x="1943156" y="1260601"/>
        <a:ext cx="6409771" cy="1186615"/>
      </dsp:txXfrm>
    </dsp:sp>
    <dsp:sp modelId="{B48E18ED-86CD-43F8-B5CB-763EDC4EB61B}">
      <dsp:nvSpPr>
        <dsp:cNvPr id="0" name=""/>
        <dsp:cNvSpPr/>
      </dsp:nvSpPr>
      <dsp:spPr>
        <a:xfrm>
          <a:off x="1819493" y="1245946"/>
          <a:ext cx="6532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2EED80-5BD3-43AC-80F3-8589F8FA93CF}">
      <dsp:nvSpPr>
        <dsp:cNvPr id="0" name=""/>
        <dsp:cNvSpPr/>
      </dsp:nvSpPr>
      <dsp:spPr>
        <a:xfrm>
          <a:off x="1943126" y="242045"/>
          <a:ext cx="6409771" cy="1186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Improve the quality of cost reporting</a:t>
          </a:r>
          <a:endParaRPr lang="en-GB" sz="3000" kern="1200" dirty="0"/>
        </a:p>
      </dsp:txBody>
      <dsp:txXfrm>
        <a:off x="1943126" y="242045"/>
        <a:ext cx="6409771" cy="1186615"/>
      </dsp:txXfrm>
    </dsp:sp>
    <dsp:sp modelId="{BB48772F-60DB-4D44-9BB1-A38B5E95512E}">
      <dsp:nvSpPr>
        <dsp:cNvPr id="0" name=""/>
        <dsp:cNvSpPr/>
      </dsp:nvSpPr>
      <dsp:spPr>
        <a:xfrm>
          <a:off x="1820677" y="2429139"/>
          <a:ext cx="6532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4679EF-5C0A-4F72-8FF6-77BFC1C46A65}">
      <dsp:nvSpPr>
        <dsp:cNvPr id="0" name=""/>
        <dsp:cNvSpPr/>
      </dsp:nvSpPr>
      <dsp:spPr>
        <a:xfrm>
          <a:off x="1941972" y="2551223"/>
          <a:ext cx="6409771" cy="1186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kern="1200" dirty="0" smtClean="0"/>
            <a:t>Contribute to error free cost claims</a:t>
          </a:r>
          <a:endParaRPr lang="en-GB" sz="3000" kern="1200" dirty="0"/>
        </a:p>
      </dsp:txBody>
      <dsp:txXfrm>
        <a:off x="1941972" y="2551223"/>
        <a:ext cx="6409771" cy="1186615"/>
      </dsp:txXfrm>
    </dsp:sp>
    <dsp:sp modelId="{298A902F-6540-4720-A3B9-EAE8ABE276E5}">
      <dsp:nvSpPr>
        <dsp:cNvPr id="0" name=""/>
        <dsp:cNvSpPr/>
      </dsp:nvSpPr>
      <dsp:spPr>
        <a:xfrm>
          <a:off x="1820677" y="3528529"/>
          <a:ext cx="65322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4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5061B92-0392-4CE3-BD83-146405FFF1EA}" type="datetimeFigureOut">
              <a:rPr lang="en-GB"/>
              <a:pPr/>
              <a:t>19/06/2014</a:t>
            </a:fld>
            <a:endParaRPr lang="en-GB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3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4" y="9430093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B9CE76C-F5CB-4C0D-88FF-1D6F5B64D9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71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7BE2A47F-5702-4E10-A894-7417579E7EE2}" type="datetimeFigureOut">
              <a:rPr lang="fr-BE"/>
              <a:pPr>
                <a:defRPr/>
              </a:pPr>
              <a:t>19/06/2014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r-B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C047AB8B-4699-4996-BD88-4FD3C36E5ED9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4373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eaLnBrk="1" hangingPunct="1"/>
            <a:fld id="{A54F3C55-4184-443E-BAE5-328F5E7373DE}" type="slidenum">
              <a:rPr lang="fr-BE" smtClean="0">
                <a:solidFill>
                  <a:prstClr val="black"/>
                </a:solidFill>
              </a:rPr>
              <a:pPr eaLnBrk="1" hangingPunct="1"/>
              <a:t>1</a:t>
            </a:fld>
            <a:endParaRPr lang="fr-BE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47AB8B-4699-4996-BD88-4FD3C36E5ED9}" type="slidenum">
              <a:rPr lang="fr-BE" smtClean="0"/>
              <a:pPr>
                <a:defRPr/>
              </a:pPr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2164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A9AB09-DB45-4A85-A7BD-D47AC4FF66E0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D6AC9-9CF3-40E6-8676-FCF81D40A9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D61C5F-ED23-48D2-82D8-E8741908862D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B8735-C475-4C52-8060-ABC4513A37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65B0D2-B944-489A-85B4-D79C6AA3AB5B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800ED-0C32-4046-97E3-2119EEC478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BADBDE-6802-4929-8E04-059B0A379A2B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E6BFA-6285-4B5A-AE94-69B3F32395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7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CC397C-C38B-46AE-9105-1DD85E6D918D}" type="datetime1">
              <a:rPr lang="en-US" smtClean="0"/>
              <a:t>6/19/2014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65755-9A26-4756-B8EB-BDE87E60E0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56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89DBCE-229F-4C97-B2DD-4074C13800C3}" type="datetime1">
              <a:rPr lang="en-US" smtClean="0"/>
              <a:t>6/19/2014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E003E-9C97-4C9E-9B61-A505DE35E7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95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61FD97-4A6C-4530-8A40-F21A9239A290}" type="datetime1">
              <a:rPr lang="en-US" smtClean="0"/>
              <a:t>6/19/2014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59976-7E49-4C21-961F-0030A0AFFE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51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5AC091-5391-45FE-B8BD-A6897BBFEFBA}" type="datetime1">
              <a:rPr lang="en-US" smtClean="0"/>
              <a:t>6/19/2014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5A0C7-01B3-47E9-91EE-F3C2E5946D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5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DF8A75-B983-423A-A973-DC4CEDDE1FFA}" type="datetime1">
              <a:rPr lang="en-US" smtClean="0"/>
              <a:t>6/19/2014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C11D4-F67F-452F-825C-465646B954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4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8F565C-FDE7-41A6-840A-CAC503819AE4}" type="datetime1">
              <a:rPr lang="en-US" smtClean="0"/>
              <a:t>6/19/2014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9871B-2711-4AAC-BAD7-B1F17BC734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4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495B3D-56CA-4846-879D-CBBC6E9DC6D0}" type="datetime1">
              <a:rPr lang="en-US" smtClean="0"/>
              <a:t>6/19/2014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73F9B-3FC3-4678-90B3-FD2FE2DB77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96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AC172A4-3BFC-4CAB-9845-002D0AF8EF44}" type="datetime1">
              <a:rPr lang="en-US" smtClean="0"/>
              <a:t>6/19/2014</a:t>
            </a:fld>
            <a:endParaRPr lang="en-GB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A99F1E-5576-4263-ABE9-255A57A6A1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11623" name="Picture 7" descr="FCH JU - Power Point2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research/index.cfm?pg=enquiries" TargetMode="External"/><Relationship Id="rId2" Type="http://schemas.openxmlformats.org/officeDocument/2006/relationships/hyperlink" Target="mailto:fch-projects@fch.europa.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fch-ju.eu/content/how-participate-fch-ju-projec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7882" y="4141694"/>
            <a:ext cx="8274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solidFill>
                  <a:srgbClr val="A6CEA8"/>
                </a:solidFill>
                <a:latin typeface="+mj-lt"/>
                <a:ea typeface="+mj-ea"/>
                <a:cs typeface="+mj-cs"/>
              </a:rPr>
              <a:t>Communication </a:t>
            </a:r>
            <a:r>
              <a:rPr lang="en-GB" sz="4800" b="1" dirty="0">
                <a:solidFill>
                  <a:srgbClr val="A6CEA8"/>
                </a:solidFill>
                <a:latin typeface="+mj-lt"/>
                <a:ea typeface="+mj-ea"/>
                <a:cs typeface="+mj-cs"/>
              </a:rPr>
              <a:t>Campaign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550723" y="5177643"/>
            <a:ext cx="4659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>
                <a:solidFill>
                  <a:schemeClr val="accent2"/>
                </a:solidFill>
              </a:rPr>
              <a:t>23 June 2014</a:t>
            </a:r>
          </a:p>
          <a:p>
            <a:endParaRPr lang="nl-BE" b="1" dirty="0" smtClean="0">
              <a:solidFill>
                <a:schemeClr val="accent2"/>
              </a:solidFill>
            </a:endParaRPr>
          </a:p>
          <a:p>
            <a:r>
              <a:rPr lang="nl-BE" b="1" dirty="0" smtClean="0">
                <a:solidFill>
                  <a:schemeClr val="accent2"/>
                </a:solidFill>
              </a:rPr>
              <a:t>Elisabeth Robino</a:t>
            </a:r>
          </a:p>
          <a:p>
            <a:r>
              <a:rPr lang="nl-BE" b="1" dirty="0" smtClean="0">
                <a:solidFill>
                  <a:schemeClr val="accent2"/>
                </a:solidFill>
              </a:rPr>
              <a:t>Head of Finance &amp;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59525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6958"/>
            <a:ext cx="8229600" cy="1143000"/>
          </a:xfrm>
        </p:spPr>
        <p:txBody>
          <a:bodyPr/>
          <a:lstStyle/>
          <a:p>
            <a:r>
              <a:rPr lang="en-GB" sz="3200" b="1" kern="1200" dirty="0" smtClean="0">
                <a:solidFill>
                  <a:srgbClr val="A6CEA8"/>
                </a:solidFill>
              </a:rPr>
              <a:t>		            </a:t>
            </a:r>
            <a:r>
              <a:rPr lang="en-GB" sz="3200" b="1" kern="1200" dirty="0" smtClean="0">
                <a:solidFill>
                  <a:srgbClr val="A6CEA8"/>
                </a:solidFill>
              </a:rPr>
              <a:t>5. </a:t>
            </a:r>
            <a:r>
              <a:rPr lang="en-GB" sz="3200" b="1" kern="1200" dirty="0" smtClean="0">
                <a:solidFill>
                  <a:srgbClr val="A6CEA8"/>
                </a:solidFill>
              </a:rPr>
              <a:t>Additional </a:t>
            </a:r>
            <a:r>
              <a:rPr lang="en-GB" sz="3200" b="1" kern="1200" dirty="0">
                <a:solidFill>
                  <a:srgbClr val="A6CEA8"/>
                </a:solidFill>
              </a:rPr>
              <a:t>information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82" y="1940442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GB" dirty="0" smtClean="0"/>
              <a:t>Generic FCH </a:t>
            </a:r>
            <a:r>
              <a:rPr lang="en-GB" dirty="0"/>
              <a:t>JU e-mail </a:t>
            </a:r>
            <a:r>
              <a:rPr lang="en-GB" dirty="0" smtClean="0"/>
              <a:t>address:</a:t>
            </a:r>
          </a:p>
          <a:p>
            <a:pPr marL="0" lvl="0" indent="0">
              <a:buNone/>
            </a:pPr>
            <a:r>
              <a:rPr lang="en-GB" dirty="0" smtClean="0"/>
              <a:t> </a:t>
            </a:r>
            <a:r>
              <a:rPr lang="en-GB" dirty="0" smtClean="0">
                <a:hlinkClick r:id="rId2"/>
              </a:rPr>
              <a:t>fch-projects@fch.europa.eu</a:t>
            </a:r>
            <a:endParaRPr lang="en-GB" dirty="0" smtClean="0"/>
          </a:p>
          <a:p>
            <a:pPr marL="0" lvl="0" indent="0">
              <a:buNone/>
            </a:pPr>
            <a:endParaRPr lang="nl-BE" dirty="0"/>
          </a:p>
          <a:p>
            <a:pPr marL="0" lvl="0" indent="0">
              <a:buNone/>
            </a:pPr>
            <a:r>
              <a:rPr lang="nl-BE" dirty="0" smtClean="0"/>
              <a:t>For questions re CoM and CoMAv:</a:t>
            </a:r>
          </a:p>
          <a:p>
            <a:pPr marL="0" lvl="0" indent="0">
              <a:buNone/>
            </a:pPr>
            <a:r>
              <a:rPr lang="nl-BE" dirty="0" smtClean="0"/>
              <a:t>FP7 helpdesk web service at</a:t>
            </a:r>
          </a:p>
          <a:p>
            <a:pPr marL="0" lvl="0" indent="0">
              <a:buNone/>
            </a:pPr>
            <a:r>
              <a:rPr lang="nl-BE" dirty="0">
                <a:hlinkClick r:id="rId3"/>
              </a:rPr>
              <a:t>http://</a:t>
            </a:r>
            <a:r>
              <a:rPr lang="nl-BE" dirty="0" smtClean="0">
                <a:hlinkClick r:id="rId3"/>
              </a:rPr>
              <a:t>ec.europa.eu/research/index.cfm?pg=enquiries</a:t>
            </a:r>
            <a:endParaRPr lang="nl-BE" dirty="0" smtClean="0"/>
          </a:p>
          <a:p>
            <a:pPr marL="0" lvl="0" indent="0">
              <a:buNone/>
            </a:pPr>
            <a:endParaRPr lang="nl-BE" dirty="0" smtClean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1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62517" y="167062"/>
            <a:ext cx="6203575" cy="77886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1200" dirty="0" smtClean="0">
                <a:solidFill>
                  <a:srgbClr val="A6CEA8"/>
                </a:solidFill>
              </a:rPr>
              <a:t>Agenda</a:t>
            </a:r>
            <a:endParaRPr lang="en-GB" kern="1200" dirty="0">
              <a:solidFill>
                <a:srgbClr val="A6CEA8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483294"/>
              </p:ext>
            </p:extLst>
          </p:nvPr>
        </p:nvGraphicFramePr>
        <p:xfrm>
          <a:off x="0" y="1340437"/>
          <a:ext cx="9144000" cy="5517562"/>
        </p:xfrm>
        <a:graphic>
          <a:graphicData uri="http://schemas.openxmlformats.org/drawingml/2006/table">
            <a:tbl>
              <a:tblPr firstRow="1" firstCol="1" bandRow="1"/>
              <a:tblGrid>
                <a:gridCol w="1529107"/>
                <a:gridCol w="5529630"/>
                <a:gridCol w="2085263"/>
              </a:tblGrid>
              <a:tr h="332141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Time frame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l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Content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Speaker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677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9.00 – 9.30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Registration of the participants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</a:tr>
              <a:tr h="398975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9.30 – 9.40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i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Introduction 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Elisabeth </a:t>
                      </a:r>
                      <a:r>
                        <a:rPr lang="en-GB" sz="1200" dirty="0" err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Robino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0511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9.40 – 10.00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i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FCH JU control system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Elena </a:t>
                      </a:r>
                      <a:r>
                        <a:rPr lang="en-GB" sz="1200" dirty="0" err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Climent-Vañó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</a:tr>
              <a:tr h="449792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10.00 – 10.45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i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r>
                        <a:rPr lang="en-GB" sz="1200" i="1" dirty="0" smtClean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Formalities </a:t>
                      </a:r>
                      <a:r>
                        <a:rPr lang="en-GB" sz="1200" i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and general aspects in the process of costs </a:t>
                      </a:r>
                      <a:r>
                        <a:rPr lang="en-GB" sz="1200" i="1" dirty="0" smtClean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reporting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Nora </a:t>
                      </a:r>
                      <a:r>
                        <a:rPr lang="en-GB" sz="1200" dirty="0" err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Ovcharova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185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10.45 – 11.00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i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Coffee Break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</a:tr>
              <a:tr h="598332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11.00 – 12.15 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i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Personnel costs; subcontracting, other direct costs &amp; indirect costs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Antonio Requena </a:t>
                      </a:r>
                      <a:r>
                        <a:rPr lang="es-ES" sz="1200" dirty="0" err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Fernandez</a:t>
                      </a:r>
                      <a:r>
                        <a:rPr lang="es-ES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/ 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ES" sz="1200" dirty="0" err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Thanos</a:t>
                      </a:r>
                      <a:r>
                        <a:rPr lang="es-ES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s-ES" sz="1200" dirty="0" err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Batsilas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7997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12.15 – 13.30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Lunch break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</a:tr>
              <a:tr h="823359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13.30 – 14.30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i="1" dirty="0" smtClean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Other </a:t>
                      </a:r>
                      <a:r>
                        <a:rPr lang="en-GB" sz="1200" i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aspects of interest for all projects (and of particular relevance to demonstration projects): Third parties; type of links between legal entities and a FCH JU project; purchase of equipment; </a:t>
                      </a:r>
                      <a:r>
                        <a:rPr lang="en-GB" sz="1200" i="1" dirty="0" smtClean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receipts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Nicolas </a:t>
                      </a:r>
                      <a:r>
                        <a:rPr lang="fr-FR" sz="1200" dirty="0" err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Brahy</a:t>
                      </a:r>
                      <a:r>
                        <a:rPr lang="fr-FR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/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Elisabeth </a:t>
                      </a:r>
                      <a:r>
                        <a:rPr lang="fr-FR" sz="1200" dirty="0" err="1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Robino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7916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14.30 – 15.15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i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Lessons learned from the experience of </a:t>
                      </a:r>
                      <a:r>
                        <a:rPr lang="en-GB" sz="1200" i="1" kern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external audit firms</a:t>
                      </a:r>
                      <a:endParaRPr lang="nl-BE" sz="1200" i="1" kern="1200" dirty="0">
                        <a:solidFill>
                          <a:srgbClr val="1F497D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Julian Rummins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PKF Littlejohn LLP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</a:tr>
              <a:tr h="415438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15.15 – 15.45 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Coffee break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239"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15.45 – 16.45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just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i="1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Questions and Answers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nl-BE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89" marR="4788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59050" y="-3270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altLang="nl-B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03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662517" y="167062"/>
            <a:ext cx="6203575" cy="57700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1200" dirty="0" smtClean="0">
                <a:solidFill>
                  <a:srgbClr val="A6CEA8"/>
                </a:solidFill>
              </a:rPr>
              <a:t>List of contents</a:t>
            </a:r>
            <a:endParaRPr lang="en-GB" kern="1200" dirty="0">
              <a:solidFill>
                <a:srgbClr val="A6CEA8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7788" y="2254466"/>
            <a:ext cx="7992888" cy="397499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Introduction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Cost reporting chain</a:t>
            </a:r>
          </a:p>
          <a:p>
            <a:pPr marL="514350" indent="-514350">
              <a:buFontTx/>
              <a:buAutoNum type="arabicPeriod"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Consequences of errors</a:t>
            </a:r>
          </a:p>
          <a:p>
            <a:pPr marL="514350" indent="-514350">
              <a:buAutoNum type="arabicPeriod"/>
            </a:pP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Where to find information</a:t>
            </a:r>
          </a:p>
          <a:p>
            <a:pPr marL="514350" indent="-514350">
              <a:buAutoNum type="arabicPeriod"/>
            </a:pPr>
            <a:endParaRPr lang="en-GB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26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812116" y="139331"/>
            <a:ext cx="6203575" cy="57700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mtClean="0">
                <a:solidFill>
                  <a:srgbClr val="A6CEA8"/>
                </a:solidFill>
              </a:rPr>
              <a:t>1. </a:t>
            </a:r>
            <a:r>
              <a:rPr lang="en-GB" kern="1200" smtClean="0">
                <a:solidFill>
                  <a:srgbClr val="A6CEA8"/>
                </a:solidFill>
              </a:rPr>
              <a:t>Introduction</a:t>
            </a:r>
            <a:endParaRPr lang="en-GB" kern="1200" dirty="0">
              <a:solidFill>
                <a:srgbClr val="A6CEA8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61364" y="3449170"/>
            <a:ext cx="3191435" cy="1264023"/>
          </a:xfrm>
          <a:prstGeom prst="righ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Different beneficiaries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61365" y="2017059"/>
            <a:ext cx="3191435" cy="1290917"/>
          </a:xfrm>
          <a:prstGeom prst="righ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400" dirty="0" smtClean="0">
              <a:solidFill>
                <a:schemeClr val="tx1"/>
              </a:solidFill>
            </a:endParaRPr>
          </a:p>
          <a:p>
            <a:pPr lvl="0" algn="ctr"/>
            <a:r>
              <a:rPr lang="en-GB" sz="1400" dirty="0" smtClean="0">
                <a:solidFill>
                  <a:schemeClr val="tx1"/>
                </a:solidFill>
              </a:rPr>
              <a:t>FCH </a:t>
            </a:r>
            <a:r>
              <a:rPr lang="en-GB" sz="1400" dirty="0">
                <a:solidFill>
                  <a:schemeClr val="tx1"/>
                </a:solidFill>
              </a:rPr>
              <a:t>JU financial provisions   different from FP7</a:t>
            </a:r>
          </a:p>
          <a:p>
            <a:pPr algn="ctr"/>
            <a:endParaRPr lang="en-GB" sz="1400" dirty="0"/>
          </a:p>
        </p:txBody>
      </p:sp>
      <p:sp>
        <p:nvSpPr>
          <p:cNvPr id="8" name="Right Arrow 7"/>
          <p:cNvSpPr/>
          <p:nvPr/>
        </p:nvSpPr>
        <p:spPr>
          <a:xfrm>
            <a:off x="161363" y="4831976"/>
            <a:ext cx="3191435" cy="1255058"/>
          </a:xfrm>
          <a:prstGeom prst="righ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FCH JU experience from </a:t>
            </a:r>
            <a:r>
              <a:rPr lang="en-GB" sz="1400" dirty="0" smtClean="0">
                <a:solidFill>
                  <a:schemeClr val="tx1"/>
                </a:solidFill>
              </a:rPr>
              <a:t>first audits</a:t>
            </a:r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5656729" y="2864223"/>
            <a:ext cx="3358962" cy="2433918"/>
          </a:xfrm>
          <a:prstGeom prst="leftArrow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Commission’s </a:t>
            </a:r>
            <a:r>
              <a:rPr lang="en-GB" sz="1400" dirty="0" smtClean="0">
                <a:solidFill>
                  <a:schemeClr val="tx1"/>
                </a:solidFill>
              </a:rPr>
              <a:t>communication </a:t>
            </a:r>
            <a:r>
              <a:rPr lang="en-GB" sz="1400" dirty="0">
                <a:solidFill>
                  <a:schemeClr val="tx1"/>
                </a:solidFill>
              </a:rPr>
              <a:t>campaign regarding FP7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37966" y="3307976"/>
            <a:ext cx="2142564" cy="1855694"/>
          </a:xfrm>
          <a:prstGeom prst="roundRect">
            <a:avLst/>
          </a:prstGeom>
          <a:solidFill>
            <a:srgbClr val="DAECF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FCH JU Communication Campaign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88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2348754" y="102828"/>
            <a:ext cx="6795246" cy="488841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400">
                <a:solidFill>
                  <a:srgbClr val="92D05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chemeClr val="tx2"/>
                </a:solidFill>
              </a:defRPr>
            </a:lvl2pPr>
            <a:lvl3pPr algn="ctr">
              <a:defRPr sz="4400">
                <a:solidFill>
                  <a:schemeClr val="tx2"/>
                </a:solidFill>
              </a:defRPr>
            </a:lvl3pPr>
            <a:lvl4pPr algn="ctr">
              <a:defRPr sz="4400">
                <a:solidFill>
                  <a:schemeClr val="tx2"/>
                </a:solidFill>
              </a:defRPr>
            </a:lvl4pPr>
            <a:lvl5pPr algn="ctr">
              <a:defRPr sz="44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en-GB" smtClean="0">
                <a:solidFill>
                  <a:srgbClr val="A6CEA8"/>
                </a:solidFill>
              </a:rPr>
              <a:t>2. Cost </a:t>
            </a:r>
            <a:r>
              <a:rPr lang="en-GB" dirty="0" smtClean="0">
                <a:solidFill>
                  <a:srgbClr val="A6CEA8"/>
                </a:solidFill>
              </a:rPr>
              <a:t>reporting chain </a:t>
            </a:r>
            <a:endParaRPr lang="en-GB" dirty="0">
              <a:solidFill>
                <a:srgbClr val="A6CEA8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349183" y="1909482"/>
            <a:ext cx="7117976" cy="4464422"/>
            <a:chOff x="1349183" y="2017058"/>
            <a:chExt cx="7117976" cy="4464422"/>
          </a:xfrm>
        </p:grpSpPr>
        <p:grpSp>
          <p:nvGrpSpPr>
            <p:cNvPr id="2" name="Group 1"/>
            <p:cNvGrpSpPr/>
            <p:nvPr/>
          </p:nvGrpSpPr>
          <p:grpSpPr>
            <a:xfrm>
              <a:off x="1349183" y="2017058"/>
              <a:ext cx="7117976" cy="4464422"/>
              <a:chOff x="1308382" y="2151529"/>
              <a:chExt cx="6383218" cy="4085782"/>
            </a:xfrm>
          </p:grpSpPr>
          <p:sp>
            <p:nvSpPr>
              <p:cNvPr id="3" name="Freeform 2"/>
              <p:cNvSpPr/>
              <p:nvPr/>
            </p:nvSpPr>
            <p:spPr>
              <a:xfrm>
                <a:off x="2841631" y="4690843"/>
                <a:ext cx="1793684" cy="1546468"/>
              </a:xfrm>
              <a:custGeom>
                <a:avLst/>
                <a:gdLst>
                  <a:gd name="connsiteX0" fmla="*/ 0 w 1793684"/>
                  <a:gd name="connsiteY0" fmla="*/ 773234 h 1546468"/>
                  <a:gd name="connsiteX1" fmla="*/ 386617 w 1793684"/>
                  <a:gd name="connsiteY1" fmla="*/ 0 h 1546468"/>
                  <a:gd name="connsiteX2" fmla="*/ 1407067 w 1793684"/>
                  <a:gd name="connsiteY2" fmla="*/ 0 h 1546468"/>
                  <a:gd name="connsiteX3" fmla="*/ 1793684 w 1793684"/>
                  <a:gd name="connsiteY3" fmla="*/ 773234 h 1546468"/>
                  <a:gd name="connsiteX4" fmla="*/ 1407067 w 1793684"/>
                  <a:gd name="connsiteY4" fmla="*/ 1546468 h 1546468"/>
                  <a:gd name="connsiteX5" fmla="*/ 386617 w 1793684"/>
                  <a:gd name="connsiteY5" fmla="*/ 1546468 h 1546468"/>
                  <a:gd name="connsiteX6" fmla="*/ 0 w 1793684"/>
                  <a:gd name="connsiteY6" fmla="*/ 773234 h 154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84" h="1546468">
                    <a:moveTo>
                      <a:pt x="0" y="773234"/>
                    </a:moveTo>
                    <a:lnTo>
                      <a:pt x="386617" y="0"/>
                    </a:lnTo>
                    <a:lnTo>
                      <a:pt x="1407067" y="0"/>
                    </a:lnTo>
                    <a:lnTo>
                      <a:pt x="1793684" y="773234"/>
                    </a:lnTo>
                    <a:lnTo>
                      <a:pt x="1407067" y="1546468"/>
                    </a:lnTo>
                    <a:lnTo>
                      <a:pt x="386617" y="1546468"/>
                    </a:lnTo>
                    <a:lnTo>
                      <a:pt x="0" y="773234"/>
                    </a:lnTo>
                    <a:close/>
                  </a:path>
                </a:pathLst>
              </a:custGeom>
              <a:solidFill>
                <a:srgbClr val="DAECF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8346" tIns="257763" rIns="278346" bIns="257763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kern="1200" dirty="0" smtClean="0">
                    <a:solidFill>
                      <a:schemeClr val="tx1"/>
                    </a:solidFill>
                  </a:rPr>
                  <a:t>External audit firms ( local/ coordinators)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(ex-post)</a:t>
                </a:r>
                <a:endParaRPr lang="en-US" sz="140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Hexagon 3"/>
              <p:cNvSpPr/>
              <p:nvPr/>
            </p:nvSpPr>
            <p:spPr>
              <a:xfrm>
                <a:off x="2888229" y="5373577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" name="Hexagon 4"/>
              <p:cNvSpPr/>
              <p:nvPr/>
            </p:nvSpPr>
            <p:spPr>
              <a:xfrm>
                <a:off x="1308382" y="3860203"/>
                <a:ext cx="1793684" cy="1546468"/>
              </a:xfrm>
              <a:prstGeom prst="hexagon">
                <a:avLst>
                  <a:gd name="adj" fmla="val 25000"/>
                  <a:gd name="vf" fmla="val 115470"/>
                </a:avLst>
              </a:prstGeom>
              <a:blipFill>
                <a:blip r:embed="rId2">
                  <a:extLst/>
                </a:blip>
                <a:srcRect/>
                <a:stretch>
                  <a:fillRect l="-15000" r="-15000"/>
                </a:stretch>
              </a:blip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6" name="Hexagon 5"/>
              <p:cNvSpPr/>
              <p:nvPr/>
            </p:nvSpPr>
            <p:spPr>
              <a:xfrm>
                <a:off x="2529492" y="5202383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3" name="Freeform 12"/>
              <p:cNvSpPr/>
              <p:nvPr/>
            </p:nvSpPr>
            <p:spPr>
              <a:xfrm>
                <a:off x="4369774" y="3841817"/>
                <a:ext cx="1793684" cy="1546468"/>
              </a:xfrm>
              <a:custGeom>
                <a:avLst/>
                <a:gdLst>
                  <a:gd name="connsiteX0" fmla="*/ 0 w 1793684"/>
                  <a:gd name="connsiteY0" fmla="*/ 773234 h 1546468"/>
                  <a:gd name="connsiteX1" fmla="*/ 386617 w 1793684"/>
                  <a:gd name="connsiteY1" fmla="*/ 0 h 1546468"/>
                  <a:gd name="connsiteX2" fmla="*/ 1407067 w 1793684"/>
                  <a:gd name="connsiteY2" fmla="*/ 0 h 1546468"/>
                  <a:gd name="connsiteX3" fmla="*/ 1793684 w 1793684"/>
                  <a:gd name="connsiteY3" fmla="*/ 773234 h 1546468"/>
                  <a:gd name="connsiteX4" fmla="*/ 1407067 w 1793684"/>
                  <a:gd name="connsiteY4" fmla="*/ 1546468 h 1546468"/>
                  <a:gd name="connsiteX5" fmla="*/ 386617 w 1793684"/>
                  <a:gd name="connsiteY5" fmla="*/ 1546468 h 1546468"/>
                  <a:gd name="connsiteX6" fmla="*/ 0 w 1793684"/>
                  <a:gd name="connsiteY6" fmla="*/ 773234 h 154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84" h="1546468">
                    <a:moveTo>
                      <a:pt x="0" y="773234"/>
                    </a:moveTo>
                    <a:lnTo>
                      <a:pt x="386617" y="0"/>
                    </a:lnTo>
                    <a:lnTo>
                      <a:pt x="1407067" y="0"/>
                    </a:lnTo>
                    <a:lnTo>
                      <a:pt x="1793684" y="773234"/>
                    </a:lnTo>
                    <a:lnTo>
                      <a:pt x="1407067" y="1546468"/>
                    </a:lnTo>
                    <a:lnTo>
                      <a:pt x="386617" y="1546468"/>
                    </a:lnTo>
                    <a:lnTo>
                      <a:pt x="0" y="773234"/>
                    </a:lnTo>
                    <a:close/>
                  </a:path>
                </a:pathLst>
              </a:custGeom>
              <a:solidFill>
                <a:srgbClr val="DAECF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3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fillRef>
              <a:effectRef idx="2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8346" tIns="257763" rIns="278346" bIns="257763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kern="1200" dirty="0" smtClean="0">
                    <a:solidFill>
                      <a:schemeClr val="tx1"/>
                    </a:solidFill>
                  </a:rPr>
                  <a:t>FCH JU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(AO)</a:t>
                </a:r>
                <a:endParaRPr lang="en-US" sz="1400" kern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Hexagon 16"/>
              <p:cNvSpPr/>
              <p:nvPr/>
            </p:nvSpPr>
            <p:spPr>
              <a:xfrm>
                <a:off x="5595990" y="5182362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Hexagon 17"/>
              <p:cNvSpPr/>
              <p:nvPr/>
            </p:nvSpPr>
            <p:spPr>
              <a:xfrm>
                <a:off x="5897916" y="4690843"/>
                <a:ext cx="1793684" cy="1546468"/>
              </a:xfrm>
              <a:prstGeom prst="hexagon">
                <a:avLst>
                  <a:gd name="adj" fmla="val 25000"/>
                  <a:gd name="vf" fmla="val 115470"/>
                </a:avLst>
              </a:prstGeom>
              <a:blipFill>
                <a:blip r:embed="rId3">
                  <a:extLst/>
                </a:blip>
                <a:srcRect/>
                <a:stretch>
                  <a:fillRect t="-8000" b="-8000"/>
                </a:stretch>
              </a:blip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9" name="Hexagon 18"/>
              <p:cNvSpPr/>
              <p:nvPr/>
            </p:nvSpPr>
            <p:spPr>
              <a:xfrm>
                <a:off x="5944514" y="5373577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0" name="Freeform 19"/>
              <p:cNvSpPr/>
              <p:nvPr/>
            </p:nvSpPr>
            <p:spPr>
              <a:xfrm>
                <a:off x="2841631" y="2996468"/>
                <a:ext cx="1793684" cy="1546468"/>
              </a:xfrm>
              <a:custGeom>
                <a:avLst/>
                <a:gdLst>
                  <a:gd name="connsiteX0" fmla="*/ 0 w 1793684"/>
                  <a:gd name="connsiteY0" fmla="*/ 773234 h 1546468"/>
                  <a:gd name="connsiteX1" fmla="*/ 386617 w 1793684"/>
                  <a:gd name="connsiteY1" fmla="*/ 0 h 1546468"/>
                  <a:gd name="connsiteX2" fmla="*/ 1407067 w 1793684"/>
                  <a:gd name="connsiteY2" fmla="*/ 0 h 1546468"/>
                  <a:gd name="connsiteX3" fmla="*/ 1793684 w 1793684"/>
                  <a:gd name="connsiteY3" fmla="*/ 773234 h 1546468"/>
                  <a:gd name="connsiteX4" fmla="*/ 1407067 w 1793684"/>
                  <a:gd name="connsiteY4" fmla="*/ 1546468 h 1546468"/>
                  <a:gd name="connsiteX5" fmla="*/ 386617 w 1793684"/>
                  <a:gd name="connsiteY5" fmla="*/ 1546468 h 1546468"/>
                  <a:gd name="connsiteX6" fmla="*/ 0 w 1793684"/>
                  <a:gd name="connsiteY6" fmla="*/ 773234 h 154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3684" h="1546468">
                    <a:moveTo>
                      <a:pt x="0" y="773234"/>
                    </a:moveTo>
                    <a:lnTo>
                      <a:pt x="386617" y="0"/>
                    </a:lnTo>
                    <a:lnTo>
                      <a:pt x="1407067" y="0"/>
                    </a:lnTo>
                    <a:lnTo>
                      <a:pt x="1793684" y="773234"/>
                    </a:lnTo>
                    <a:lnTo>
                      <a:pt x="1407067" y="1546468"/>
                    </a:lnTo>
                    <a:lnTo>
                      <a:pt x="386617" y="1546468"/>
                    </a:lnTo>
                    <a:lnTo>
                      <a:pt x="0" y="773234"/>
                    </a:lnTo>
                    <a:close/>
                  </a:path>
                </a:pathLst>
              </a:custGeom>
              <a:solidFill>
                <a:srgbClr val="DAECF2"/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3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fillRef>
              <a:effectRef idx="2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8346" tIns="257763" rIns="278346" bIns="257763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1400" dirty="0">
                    <a:solidFill>
                      <a:schemeClr val="tx1"/>
                    </a:solidFill>
                  </a:rPr>
                  <a:t>Coordinators/ Beneficiaries</a:t>
                </a:r>
              </a:p>
            </p:txBody>
          </p:sp>
          <p:sp>
            <p:nvSpPr>
              <p:cNvPr id="21" name="Hexagon 20"/>
              <p:cNvSpPr/>
              <p:nvPr/>
            </p:nvSpPr>
            <p:spPr>
              <a:xfrm>
                <a:off x="4057634" y="3029972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2" name="Hexagon 21"/>
              <p:cNvSpPr/>
              <p:nvPr/>
            </p:nvSpPr>
            <p:spPr>
              <a:xfrm>
                <a:off x="4369774" y="2151529"/>
                <a:ext cx="1793684" cy="1546468"/>
              </a:xfrm>
              <a:prstGeom prst="hexagon">
                <a:avLst>
                  <a:gd name="adj" fmla="val 25000"/>
                  <a:gd name="vf" fmla="val 115470"/>
                </a:avLst>
              </a:prstGeom>
              <a:blipFill>
                <a:blip r:embed="rId4">
                  <a:extLst/>
                </a:blip>
                <a:srcRect/>
                <a:stretch>
                  <a:fillRect t="-8000" b="-8000"/>
                </a:stretch>
              </a:blipFill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shade val="50000"/>
                  <a:hueOff val="0"/>
                  <a:satOff val="0"/>
                  <a:lumOff val="17643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3" name="Hexagon 22"/>
              <p:cNvSpPr/>
              <p:nvPr/>
            </p:nvSpPr>
            <p:spPr>
              <a:xfrm>
                <a:off x="4422755" y="2830586"/>
                <a:ext cx="210007" cy="181000"/>
              </a:xfrm>
              <a:prstGeom prst="hexagon">
                <a:avLst>
                  <a:gd name="adj" fmla="val 25000"/>
                  <a:gd name="vf" fmla="val 115470"/>
                </a:avLst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sp>
          <p:nvSpPr>
            <p:cNvPr id="25" name="Freeform 24"/>
            <p:cNvSpPr/>
            <p:nvPr/>
          </p:nvSpPr>
          <p:spPr>
            <a:xfrm>
              <a:off x="1349183" y="2077479"/>
              <a:ext cx="2000151" cy="1689783"/>
            </a:xfrm>
            <a:custGeom>
              <a:avLst/>
              <a:gdLst>
                <a:gd name="connsiteX0" fmla="*/ 0 w 1793684"/>
                <a:gd name="connsiteY0" fmla="*/ 773234 h 1546468"/>
                <a:gd name="connsiteX1" fmla="*/ 386617 w 1793684"/>
                <a:gd name="connsiteY1" fmla="*/ 0 h 1546468"/>
                <a:gd name="connsiteX2" fmla="*/ 1407067 w 1793684"/>
                <a:gd name="connsiteY2" fmla="*/ 0 h 1546468"/>
                <a:gd name="connsiteX3" fmla="*/ 1793684 w 1793684"/>
                <a:gd name="connsiteY3" fmla="*/ 773234 h 1546468"/>
                <a:gd name="connsiteX4" fmla="*/ 1407067 w 1793684"/>
                <a:gd name="connsiteY4" fmla="*/ 1546468 h 1546468"/>
                <a:gd name="connsiteX5" fmla="*/ 386617 w 1793684"/>
                <a:gd name="connsiteY5" fmla="*/ 1546468 h 1546468"/>
                <a:gd name="connsiteX6" fmla="*/ 0 w 1793684"/>
                <a:gd name="connsiteY6" fmla="*/ 773234 h 1546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3684" h="1546468">
                  <a:moveTo>
                    <a:pt x="0" y="773234"/>
                  </a:moveTo>
                  <a:lnTo>
                    <a:pt x="386617" y="0"/>
                  </a:lnTo>
                  <a:lnTo>
                    <a:pt x="1407067" y="0"/>
                  </a:lnTo>
                  <a:lnTo>
                    <a:pt x="1793684" y="773234"/>
                  </a:lnTo>
                  <a:lnTo>
                    <a:pt x="1407067" y="1546468"/>
                  </a:lnTo>
                  <a:lnTo>
                    <a:pt x="386617" y="1546468"/>
                  </a:lnTo>
                  <a:lnTo>
                    <a:pt x="0" y="773234"/>
                  </a:lnTo>
                  <a:close/>
                </a:path>
              </a:pathLst>
            </a:custGeom>
            <a:solidFill>
              <a:srgbClr val="DAECF2"/>
            </a:solidFill>
            <a:ln>
              <a:solidFill>
                <a:schemeClr val="accent2"/>
              </a:solidFill>
            </a:ln>
          </p:spPr>
          <p:style>
            <a:lnRef idx="1">
              <a:schemeClr val="accent3">
                <a:shade val="50000"/>
                <a:hueOff val="0"/>
                <a:satOff val="0"/>
                <a:lumOff val="17643"/>
                <a:alphaOff val="0"/>
              </a:schemeClr>
            </a:lnRef>
            <a:fillRef idx="3">
              <a:schemeClr val="accent3">
                <a:shade val="50000"/>
                <a:hueOff val="0"/>
                <a:satOff val="0"/>
                <a:lumOff val="17643"/>
                <a:alphaOff val="0"/>
              </a:schemeClr>
            </a:fillRef>
            <a:effectRef idx="2">
              <a:schemeClr val="accent3">
                <a:shade val="50000"/>
                <a:hueOff val="0"/>
                <a:satOff val="0"/>
                <a:lumOff val="1764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8346" tIns="257763" rIns="278346" bIns="257763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>
                  <a:solidFill>
                    <a:schemeClr val="tx1"/>
                  </a:solidFill>
                </a:rPr>
                <a:t>Certifying Auditors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>
                  <a:solidFill>
                    <a:schemeClr val="tx1"/>
                  </a:solidFill>
                </a:rPr>
                <a:t>(ex – ante)</a:t>
              </a:r>
              <a:endParaRPr lang="en-US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51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68313" y="1484313"/>
            <a:ext cx="8135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GB" sz="2000" b="1" dirty="0">
                <a:solidFill>
                  <a:srgbClr val="034EA2"/>
                </a:solidFill>
                <a:latin typeface="+mn-lt"/>
                <a:cs typeface="Arial" pitchFamily="34" charset="0"/>
              </a:rPr>
              <a:t>Consequences of errors</a:t>
            </a:r>
          </a:p>
        </p:txBody>
      </p:sp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468313" y="2420938"/>
            <a:ext cx="3886200" cy="2449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76213" indent="-176213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2000" b="1" i="1" dirty="0">
                <a:solidFill>
                  <a:srgbClr val="FF3300"/>
                </a:solidFill>
                <a:latin typeface="+mj-lt"/>
                <a:cs typeface="Arial" pitchFamily="34" charset="0"/>
              </a:rPr>
              <a:t>Beneficiaries:</a:t>
            </a:r>
          </a:p>
          <a:p>
            <a:pPr eaLnBrk="1" hangingPunct="1"/>
            <a:endParaRPr lang="en-US" sz="2000" b="1" i="1" dirty="0">
              <a:solidFill>
                <a:srgbClr val="FF3300"/>
              </a:solidFill>
              <a:latin typeface="+mj-lt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Non-optimal use of </a:t>
            </a:r>
            <a:r>
              <a:rPr lang="en-GB" sz="1600" i="1" dirty="0" smtClean="0">
                <a:solidFill>
                  <a:srgbClr val="034EA2"/>
                </a:solidFill>
                <a:latin typeface="+mj-lt"/>
                <a:cs typeface="Arial" pitchFamily="34" charset="0"/>
              </a:rPr>
              <a:t>funding available  </a:t>
            </a:r>
            <a:endParaRPr lang="en-GB" sz="1600" i="1" dirty="0">
              <a:solidFill>
                <a:srgbClr val="034EA2"/>
              </a:solidFill>
              <a:latin typeface="+mj-lt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Delayed payments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Recoveries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Liquidated damages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Extrapolation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4643438" y="2420938"/>
            <a:ext cx="3814762" cy="2449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76213" indent="-176213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2000" b="1" i="1" dirty="0" smtClean="0">
                <a:solidFill>
                  <a:srgbClr val="FF3300"/>
                </a:solidFill>
                <a:latin typeface="+mj-lt"/>
                <a:cs typeface="Arial" pitchFamily="34" charset="0"/>
              </a:rPr>
              <a:t>FCH JU </a:t>
            </a:r>
            <a:endParaRPr lang="en-US" sz="2000" b="1" i="1" dirty="0">
              <a:solidFill>
                <a:srgbClr val="FF3300"/>
              </a:solidFill>
              <a:latin typeface="+mj-lt"/>
              <a:cs typeface="Arial" pitchFamily="34" charset="0"/>
            </a:endParaRPr>
          </a:p>
          <a:p>
            <a:pPr eaLnBrk="1" hangingPunct="1"/>
            <a:endParaRPr lang="en-US" sz="2000" b="1" i="1" dirty="0">
              <a:solidFill>
                <a:srgbClr val="FF3300"/>
              </a:solidFill>
              <a:latin typeface="+mj-lt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Scrutiny of the Budgetary Authority and ECA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Increased error rate</a:t>
            </a:r>
          </a:p>
          <a:p>
            <a:pPr>
              <a:buFont typeface="Wingdings" pitchFamily="2" charset="2"/>
              <a:buChar char="§"/>
            </a:pPr>
            <a:r>
              <a:rPr lang="en-US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Increased ex post audit efforts</a:t>
            </a:r>
          </a:p>
          <a:p>
            <a:pPr>
              <a:buFont typeface="Wingdings" pitchFamily="2" charset="2"/>
              <a:buChar char="§"/>
            </a:pPr>
            <a:r>
              <a:rPr lang="en-GB" sz="1600" i="1" dirty="0">
                <a:solidFill>
                  <a:srgbClr val="034EA2"/>
                </a:solidFill>
                <a:latin typeface="+mj-lt"/>
                <a:cs typeface="Arial" pitchFamily="34" charset="0"/>
              </a:rPr>
              <a:t>Corrective measures</a:t>
            </a:r>
            <a:endParaRPr lang="en-US" sz="1600" i="1" dirty="0">
              <a:solidFill>
                <a:srgbClr val="034EA2"/>
              </a:solidFill>
              <a:latin typeface="+mj-lt"/>
              <a:cs typeface="Arial" pitchFamily="34" charset="0"/>
            </a:endParaRPr>
          </a:p>
          <a:p>
            <a:pPr eaLnBrk="1" hangingPunct="1">
              <a:buClr>
                <a:srgbClr val="034EA2"/>
              </a:buClr>
              <a:buFontTx/>
              <a:buChar char="•"/>
            </a:pPr>
            <a:endParaRPr lang="en-US" sz="1600" i="1" dirty="0">
              <a:solidFill>
                <a:srgbClr val="034EA2"/>
              </a:solidFill>
              <a:cs typeface="Arial" pitchFamily="34" charset="0"/>
            </a:endParaRPr>
          </a:p>
          <a:p>
            <a:pPr eaLnBrk="1" hangingPunct="1">
              <a:buClr>
                <a:srgbClr val="034EA2"/>
              </a:buClr>
            </a:pPr>
            <a:endParaRPr lang="en-GB" sz="1600" i="1" dirty="0">
              <a:solidFill>
                <a:srgbClr val="034EA2"/>
              </a:solidFill>
              <a:cs typeface="Arial" pitchFamily="34" charset="0"/>
            </a:endParaRPr>
          </a:p>
        </p:txBody>
      </p:sp>
      <p:sp>
        <p:nvSpPr>
          <p:cNvPr id="7173" name="AutoShape 9"/>
          <p:cNvSpPr>
            <a:spLocks noChangeArrowheads="1"/>
          </p:cNvSpPr>
          <p:nvPr/>
        </p:nvSpPr>
        <p:spPr bwMode="auto">
          <a:xfrm>
            <a:off x="4067175" y="4437063"/>
            <a:ext cx="485775" cy="976312"/>
          </a:xfrm>
          <a:prstGeom prst="downArrow">
            <a:avLst>
              <a:gd name="adj1" fmla="val 50000"/>
              <a:gd name="adj2" fmla="val 5024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pic>
        <p:nvPicPr>
          <p:cNvPr id="122886" name="Picture 12" descr="no-error-sign-m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941888"/>
            <a:ext cx="1655763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243470" y="0"/>
            <a:ext cx="6772222" cy="577009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kern="1200" smtClean="0">
                <a:solidFill>
                  <a:srgbClr val="A6CEA8"/>
                </a:solidFill>
              </a:rPr>
              <a:t>3.Consequences </a:t>
            </a:r>
            <a:r>
              <a:rPr lang="en-GB" kern="1200" dirty="0" smtClean="0">
                <a:solidFill>
                  <a:srgbClr val="A6CEA8"/>
                </a:solidFill>
              </a:rPr>
              <a:t>of errors</a:t>
            </a:r>
            <a:endParaRPr lang="en-GB" kern="1200" dirty="0">
              <a:solidFill>
                <a:srgbClr val="A6CEA8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11D4-F67F-452F-825C-465646B9549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2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animBg="1"/>
      <p:bldP spid="1228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95081334"/>
              </p:ext>
            </p:extLst>
          </p:nvPr>
        </p:nvGraphicFramePr>
        <p:xfrm>
          <a:off x="265198" y="2081674"/>
          <a:ext cx="8352928" cy="3797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3"/>
          <p:cNvSpPr txBox="1">
            <a:spLocks/>
          </p:cNvSpPr>
          <p:nvPr/>
        </p:nvSpPr>
        <p:spPr>
          <a:xfrm>
            <a:off x="1605516" y="102828"/>
            <a:ext cx="7538484" cy="488841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4400">
                <a:solidFill>
                  <a:srgbClr val="92D050"/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chemeClr val="tx2"/>
                </a:solidFill>
              </a:defRPr>
            </a:lvl2pPr>
            <a:lvl3pPr algn="ctr">
              <a:defRPr sz="4400">
                <a:solidFill>
                  <a:schemeClr val="tx2"/>
                </a:solidFill>
              </a:defRPr>
            </a:lvl3pPr>
            <a:lvl4pPr algn="ctr">
              <a:defRPr sz="4400">
                <a:solidFill>
                  <a:schemeClr val="tx2"/>
                </a:solidFill>
              </a:defRPr>
            </a:lvl4pPr>
            <a:lvl5pPr algn="ctr">
              <a:defRPr sz="44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en-GB" smtClean="0">
                <a:solidFill>
                  <a:srgbClr val="A6CEA8"/>
                </a:solidFill>
              </a:rPr>
              <a:t>4. Communication </a:t>
            </a:r>
            <a:r>
              <a:rPr lang="en-GB" dirty="0">
                <a:solidFill>
                  <a:srgbClr val="A6CEA8"/>
                </a:solidFill>
              </a:rPr>
              <a:t>campaign</a:t>
            </a:r>
          </a:p>
        </p:txBody>
      </p:sp>
    </p:spTree>
    <p:extLst>
      <p:ext uri="{BB962C8B-B14F-4D97-AF65-F5344CB8AC3E}">
        <p14:creationId xmlns:p14="http://schemas.microsoft.com/office/powerpoint/2010/main" val="201999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5815"/>
            <a:ext cx="8229600" cy="1141191"/>
          </a:xfrm>
        </p:spPr>
        <p:txBody>
          <a:bodyPr/>
          <a:lstStyle/>
          <a:p>
            <a:r>
              <a:rPr lang="en-GB" kern="1200" dirty="0" smtClean="0">
                <a:solidFill>
                  <a:srgbClr val="A6CEA8"/>
                </a:solidFill>
              </a:rPr>
              <a:t>		    </a:t>
            </a:r>
            <a:r>
              <a:rPr lang="en-GB" sz="3600" kern="1200" dirty="0" smtClean="0">
                <a:solidFill>
                  <a:srgbClr val="A6CEA8"/>
                </a:solidFill>
              </a:rPr>
              <a:t>5</a:t>
            </a:r>
            <a:r>
              <a:rPr lang="en-GB" kern="1200" dirty="0" smtClean="0">
                <a:solidFill>
                  <a:srgbClr val="A6CEA8"/>
                </a:solidFill>
              </a:rPr>
              <a:t>. </a:t>
            </a:r>
            <a:r>
              <a:rPr lang="en-GB" sz="3200" b="1" kern="1200" dirty="0" smtClean="0">
                <a:solidFill>
                  <a:srgbClr val="A6CEA8"/>
                </a:solidFill>
              </a:rPr>
              <a:t>Additional </a:t>
            </a:r>
            <a:r>
              <a:rPr lang="en-GB" sz="3200" b="1" kern="1200" dirty="0">
                <a:solidFill>
                  <a:srgbClr val="A6CEA8"/>
                </a:solidFill>
              </a:rPr>
              <a:t>information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6647"/>
            <a:ext cx="8229600" cy="4525963"/>
          </a:xfrm>
        </p:spPr>
        <p:txBody>
          <a:bodyPr/>
          <a:lstStyle/>
          <a:p>
            <a:r>
              <a:rPr lang="nl-BE" sz="2800" b="1" dirty="0" smtClean="0">
                <a:solidFill>
                  <a:schemeClr val="accent2"/>
                </a:solidFill>
              </a:rPr>
              <a:t>Guides &amp; Documents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/>
              <a:t>Guide </a:t>
            </a:r>
            <a:r>
              <a:rPr lang="en-GB" sz="2400" dirty="0"/>
              <a:t>to Financial Issues for FCH JU beneficiaries </a:t>
            </a:r>
            <a:r>
              <a:rPr lang="en-GB" sz="2400" dirty="0" smtClean="0"/>
              <a:t>(published October 2013)</a:t>
            </a:r>
          </a:p>
          <a:p>
            <a:pPr marL="3543300" lvl="7" indent="-457200">
              <a:buFont typeface="+mj-lt"/>
              <a:buAutoNum type="arabicPeriod"/>
            </a:pPr>
            <a:endParaRPr lang="en-GB" sz="12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/>
              <a:t>FP7 </a:t>
            </a:r>
            <a:r>
              <a:rPr lang="en-GB" sz="2400" dirty="0"/>
              <a:t>Guidance notes for beneficiaries and auditors on certificates issued by external auditors </a:t>
            </a:r>
            <a:r>
              <a:rPr lang="en-GB" sz="2400" dirty="0" smtClean="0"/>
              <a:t>(version July 2012)</a:t>
            </a:r>
          </a:p>
          <a:p>
            <a:pPr marL="4000500" lvl="8" indent="-457200">
              <a:buFont typeface="+mj-lt"/>
              <a:buAutoNum type="arabicPeriod"/>
            </a:pPr>
            <a:endParaRPr lang="en-GB" sz="1200" dirty="0"/>
          </a:p>
          <a:p>
            <a:pPr marL="457200" lvl="0" indent="-457200">
              <a:buFont typeface="+mj-lt"/>
              <a:buAutoNum type="arabicPeriod"/>
            </a:pPr>
            <a:r>
              <a:rPr lang="nl-BE" sz="2400" dirty="0"/>
              <a:t>FAQ on certificates issued by external auditors </a:t>
            </a:r>
            <a:r>
              <a:rPr lang="nl-BE" sz="2400" dirty="0" smtClean="0"/>
              <a:t>(published July </a:t>
            </a:r>
            <a:r>
              <a:rPr lang="nl-BE" sz="2400" dirty="0"/>
              <a:t>2012</a:t>
            </a:r>
            <a:r>
              <a:rPr lang="nl-BE" sz="2400" dirty="0" smtClean="0"/>
              <a:t>)</a:t>
            </a:r>
          </a:p>
          <a:p>
            <a:pPr marL="4000500" lvl="8" indent="-457200">
              <a:buFont typeface="+mj-lt"/>
              <a:buAutoNum type="arabicPeriod"/>
            </a:pPr>
            <a:endParaRPr lang="en-GB" sz="1200" dirty="0"/>
          </a:p>
          <a:p>
            <a:pPr marL="457200" lvl="0" indent="-457200">
              <a:buFont typeface="+mj-lt"/>
              <a:buAutoNum type="arabicPeriod"/>
            </a:pPr>
            <a:r>
              <a:rPr lang="nl-BE" sz="2400" dirty="0"/>
              <a:t>Grant Agreement with updated Forms D and E</a:t>
            </a:r>
            <a:endParaRPr lang="en-GB" sz="2400" dirty="0"/>
          </a:p>
          <a:p>
            <a:pPr lvl="0">
              <a:buFontTx/>
              <a:buChar char="-"/>
            </a:pP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56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0361" y="0"/>
            <a:ext cx="5165678" cy="1143000"/>
          </a:xfrm>
        </p:spPr>
        <p:txBody>
          <a:bodyPr/>
          <a:lstStyle/>
          <a:p>
            <a:pPr algn="l"/>
            <a:r>
              <a:rPr lang="en-GB" sz="3600" kern="1200" dirty="0" smtClean="0">
                <a:solidFill>
                  <a:srgbClr val="A6CEA8"/>
                </a:solidFill>
              </a:rPr>
              <a:t>5</a:t>
            </a:r>
            <a:r>
              <a:rPr lang="en-GB" kern="1200" dirty="0" smtClean="0">
                <a:solidFill>
                  <a:srgbClr val="A6CEA8"/>
                </a:solidFill>
              </a:rPr>
              <a:t>. </a:t>
            </a:r>
            <a:r>
              <a:rPr lang="en-GB" sz="3200" b="1" kern="1200" dirty="0">
                <a:solidFill>
                  <a:srgbClr val="A6CEA8"/>
                </a:solidFill>
              </a:rPr>
              <a:t>Additional information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1" y="2217759"/>
            <a:ext cx="9136039" cy="525439"/>
          </a:xfrm>
        </p:spPr>
        <p:txBody>
          <a:bodyPr/>
          <a:lstStyle/>
          <a:p>
            <a:pPr marL="0" indent="0" algn="just">
              <a:buNone/>
            </a:pPr>
            <a:r>
              <a:rPr lang="nl-BE" sz="2700" dirty="0">
                <a:hlinkClick r:id="rId2"/>
              </a:rPr>
              <a:t>http://</a:t>
            </a:r>
            <a:r>
              <a:rPr lang="nl-BE" sz="2700" dirty="0" smtClean="0">
                <a:hlinkClick r:id="rId2"/>
              </a:rPr>
              <a:t>www.fch-ju.eu/content/how-participate-fch-ju-projects</a:t>
            </a:r>
            <a:endParaRPr lang="nl-BE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BFA-6285-4B5A-AE94-69B3F3239519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" y="2743197"/>
            <a:ext cx="8093122" cy="397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4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5595</TotalTime>
  <Words>374</Words>
  <Application>Microsoft Office PowerPoint</Application>
  <PresentationFormat>On-screen Show (4:3)</PresentationFormat>
  <Paragraphs>117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5. Additional information</vt:lpstr>
      <vt:lpstr>5. Additional information</vt:lpstr>
      <vt:lpstr>              5. Additional information</vt:lpstr>
    </vt:vector>
  </TitlesOfParts>
  <Company>Tipik Communication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Sabine Bauwens</dc:creator>
  <cp:lastModifiedBy>PADUREAN Alexandru ( FCH )</cp:lastModifiedBy>
  <cp:revision>323</cp:revision>
  <cp:lastPrinted>2013-10-10T15:45:48Z</cp:lastPrinted>
  <dcterms:created xsi:type="dcterms:W3CDTF">2011-03-15T12:49:52Z</dcterms:created>
  <dcterms:modified xsi:type="dcterms:W3CDTF">2014-06-19T12:55:31Z</dcterms:modified>
</cp:coreProperties>
</file>