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77" r:id="rId4"/>
    <p:sldId id="278" r:id="rId5"/>
    <p:sldId id="271" r:id="rId6"/>
    <p:sldId id="284" r:id="rId7"/>
    <p:sldId id="272" r:id="rId8"/>
    <p:sldId id="280" r:id="rId9"/>
    <p:sldId id="273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BB529876-20AB-4EE8-8E05-CD046ED768AF}" type="slidenum">
              <a:rPr/>
              <a:pPr marL="0" marR="0" lvl="0" indent="0" algn="r" rtl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 sz="1400"/>
              </a:pPr>
              <a:t>‹N›</a:t>
            </a:fld>
            <a:endParaRPr lang="it-IT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9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640" y="812880"/>
            <a:ext cx="5341680" cy="400571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755639" y="5078160"/>
            <a:ext cx="6045119" cy="48088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  <p:sp>
        <p:nvSpPr>
          <p:cNvPr id="6" name="Segnaposto intestazione 5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3278160" cy="53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data 6"/>
          <p:cNvSpPr txBox="1">
            <a:spLocks noGrp="1"/>
          </p:cNvSpPr>
          <p:nvPr>
            <p:ph type="dt" idx="1"/>
          </p:nvPr>
        </p:nvSpPr>
        <p:spPr>
          <a:xfrm>
            <a:off x="4278240" y="-360"/>
            <a:ext cx="3278160" cy="53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4"/>
          </p:nvPr>
        </p:nvSpPr>
        <p:spPr>
          <a:xfrm>
            <a:off x="0" y="10156320"/>
            <a:ext cx="3278160" cy="532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4278240" y="10156320"/>
            <a:ext cx="3278160" cy="532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3088CB9F-93A9-4BF0-9418-1F7E29933D45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106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1106640" y="812880"/>
            <a:ext cx="5344920" cy="4008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76F5804B-9992-4E87-A3F2-A1D7D48077A3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10</a:t>
            </a:fld>
            <a:fld id="{298BA35C-CC9D-4759-850E-9BDE5D91CEB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10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1BDD223A-6F17-4B53-A779-98F0EA8EE1D5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11</a:t>
            </a:fld>
            <a:fld id="{48E562D6-7C70-4215-A004-93ED25F06801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11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283F3A69-24D1-4A2E-9872-91BB0697ECF8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12</a:t>
            </a:fld>
            <a:fld id="{B9D710B9-5149-4521-B379-B8A3AF66687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12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283F3A69-24D1-4A2E-9872-91BB0697ECF8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13</a:t>
            </a:fld>
            <a:fld id="{B9D710B9-5149-4521-B379-B8A3AF66687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13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3583080" y="8643960"/>
            <a:ext cx="327960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95000"/>
              </a:lnSpc>
              <a:buNone/>
              <a:tabLst/>
            </a:pPr>
            <a:fld id="{EAAB682D-1D06-42F1-A775-EEB2BB00EE75}" type="slidenum">
              <a:rPr/>
              <a:pPr marL="0" marR="0" lvl="0" indent="0" algn="r" rtl="0" hangingPunct="0">
                <a:lnSpc>
                  <a:spcPct val="95000"/>
                </a:lnSpc>
                <a:buNone/>
                <a:tabLst/>
              </a:pPr>
              <a:t>2</a:t>
            </a:fld>
            <a:endParaRPr lang="it-IT" sz="140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66600" y="0"/>
            <a:ext cx="180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790A779F-FA09-43C2-B366-82A811F532C8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2</a:t>
            </a:fld>
            <a:fld id="{A73C6BFA-63E9-4BA8-9F3A-8631DAE50962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2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egnaposto note 4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0727173F-9FAB-46FA-B834-F6D240C2502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3</a:t>
            </a:fld>
            <a:fld id="{CEBC62B3-D311-4529-A1AF-6229F141E4AC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3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0727173F-9FAB-46FA-B834-F6D240C2502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4</a:t>
            </a:fld>
            <a:fld id="{CEBC62B3-D311-4529-A1AF-6229F141E4AC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4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13B96B67-897C-46E7-AB27-B8EC31B2DB29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5</a:t>
            </a:fld>
            <a:fld id="{C63AE668-78A2-4055-B42C-8315E7153ED9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5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0727173F-9FAB-46FA-B834-F6D240C2502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6</a:t>
            </a:fld>
            <a:fld id="{CEBC62B3-D311-4529-A1AF-6229F141E4AC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6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27C7068D-045A-405E-A02F-142CCAAC0E93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7</a:t>
            </a:fld>
            <a:fld id="{B10DA5B4-0AA5-428B-89C5-61BF658FA890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7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27C7068D-045A-405E-A02F-142CCAAC0E93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8</a:t>
            </a:fld>
            <a:fld id="{B10DA5B4-0AA5-428B-89C5-61BF658FA890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8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0" y="0"/>
            <a:ext cx="144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1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fld id="{4093D0E2-A934-47EB-9F28-11B21CCBE503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9</a:t>
            </a:fld>
            <a:fld id="{2224938F-39D9-4FF9-BD71-D5CA25DE7D5B}" type="slidenum">
              <a:rPr/>
              <a:pPr marL="0" marR="0" lvl="0" indent="0" rtl="0" hangingPunct="0">
                <a:lnSpc>
                  <a:spcPct val="101000"/>
                </a:lnSpc>
                <a:spcBef>
                  <a:spcPts val="360"/>
                </a:spcBef>
                <a:spcAft>
                  <a:spcPts val="0"/>
                </a:spcAft>
                <a:buNone/>
                <a:tabLst/>
              </a:pPr>
              <a:t>9</a:t>
            </a:fld>
            <a:endParaRPr lang="it-IT" sz="2400">
              <a:solidFill>
                <a:srgbClr val="000000"/>
              </a:solidFill>
              <a:latin typeface="Tahoma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204920" y="719280"/>
            <a:ext cx="4491000" cy="336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5119" cy="48092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7167CC-41CE-4E07-8180-110D5E6042B9}" type="slidenum">
              <a:rPr/>
              <a:pPr lvl="0"/>
              <a:t>‹N›</a:t>
            </a:fld>
            <a:fld id="{4874FD27-0130-4484-9F24-C98548673767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2A29A-54A4-4B13-9D34-8EB78ADB65E0}" type="slidenum">
              <a:rPr/>
              <a:pPr lvl="0"/>
              <a:t>‹N›</a:t>
            </a:fld>
            <a:fld id="{F6C25396-10C5-4381-9D25-43AA149DAA2D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-249238"/>
            <a:ext cx="2055812" cy="667385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-249238"/>
            <a:ext cx="6018213" cy="667385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C0FDD-97F0-43CC-9597-CE15A93CFC29}" type="slidenum">
              <a:rPr/>
              <a:pPr lvl="0"/>
              <a:t>‹N›</a:t>
            </a:fld>
            <a:fld id="{B7EF8890-BB22-4901-8752-7CEC86C747D5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47091-CA98-47BB-ACC1-B1B459DE5EC7}" type="slidenum">
              <a:rPr/>
              <a:pPr lvl="0"/>
              <a:t>‹N›</a:t>
            </a:fld>
            <a:fld id="{70688547-5EC1-488A-ABE9-D7CE365E1C2F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DFB895-9E15-4E49-8CF8-921E64D68C05}" type="slidenum">
              <a:rPr/>
              <a:pPr lvl="0"/>
              <a:t>‹N›</a:t>
            </a:fld>
            <a:fld id="{F645F080-118E-4F13-BD62-FC568D1634A5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7013" cy="399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2425700"/>
            <a:ext cx="4037012" cy="3998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C9DE0E-1954-4D24-A7D5-0362F048AB9E}" type="slidenum">
              <a:rPr/>
              <a:pPr lvl="0"/>
              <a:t>‹N›</a:t>
            </a:fld>
            <a:fld id="{98B63FEB-0476-4F13-B0AA-F8C24512D39C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2FCC2-C1C6-4BDD-B2ED-69BE575DFFBC}" type="slidenum">
              <a:rPr/>
              <a:pPr lvl="0"/>
              <a:t>‹N›</a:t>
            </a:fld>
            <a:fld id="{4CB21BA2-5704-4F3F-9F62-9FB14E53E15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7D6885-0EF5-4BC0-87A9-FDC74F8DA779}" type="slidenum">
              <a:rPr/>
              <a:pPr lvl="0"/>
              <a:t>‹N›</a:t>
            </a:fld>
            <a:fld id="{3C870844-63FD-4BAA-9D2B-6D0FC3FD01BC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EA7E00-27D5-44EB-A2B4-9E6D6BD53703}" type="slidenum">
              <a:rPr/>
              <a:pPr lvl="0"/>
              <a:t>‹N›</a:t>
            </a:fld>
            <a:fld id="{BA8D526F-24BF-4E7D-99FD-1BA01EF73052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A046D-A58B-4796-AE01-71A7F2BA3F31}" type="slidenum">
              <a:rPr/>
              <a:pPr lvl="0"/>
              <a:t>‹N›</a:t>
            </a:fld>
            <a:fld id="{15475FA4-FD97-4EB4-94D4-9CCEDF20F3CE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CCA707-03A2-4479-B662-570DB803DFC6}" type="slidenum">
              <a:rPr/>
              <a:pPr lvl="0"/>
              <a:t>‹N›</a:t>
            </a:fld>
            <a:fld id="{F635C549-39E7-4F30-9DAD-FE1EDBE627B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1209239" y="-249480"/>
            <a:ext cx="7473960" cy="1443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1"/>
          </p:nvPr>
        </p:nvSpPr>
        <p:spPr>
          <a:xfrm>
            <a:off x="456839" y="2425680"/>
            <a:ext cx="8226360" cy="3998879"/>
          </a:xfrm>
          <a:prstGeom prst="rect">
            <a:avLst/>
          </a:prstGeom>
          <a:noFill/>
          <a:ln>
            <a:noFill/>
          </a:ln>
        </p:spPr>
        <p:txBody>
          <a:bodyPr vert="horz" lIns="90000" tIns="73080" rIns="90000" bIns="4500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194C84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194C84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it-IT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2"/>
          </p:nvPr>
        </p:nvSpPr>
        <p:spPr>
          <a:xfrm>
            <a:off x="457200" y="6356160"/>
            <a:ext cx="2130480" cy="362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/>
          <a:lstStyle>
            <a:lvl1pPr marL="0" marR="0" lvl="0" indent="0" algn="l" rtl="0" hangingPunct="1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3"/>
          </p:nvPr>
        </p:nvSpPr>
        <p:spPr>
          <a:xfrm>
            <a:off x="3123720" y="6356160"/>
            <a:ext cx="2892600" cy="362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/>
          <a:lstStyle>
            <a:lvl1pPr marL="0" marR="0" lvl="0" indent="0" algn="l" rtl="0" hangingPunct="1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0480" cy="600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1"/>
          <a:lstStyle>
            <a:lvl1pPr marL="0" marR="0" lvl="0" indent="0" algn="l" rtl="0" hangingPunct="1">
              <a:lnSpc>
                <a:spcPct val="93000"/>
              </a:lnSpc>
              <a:spcBef>
                <a:spcPts val="36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it-IT" sz="1800" b="0" i="0" u="none" strike="noStrike" baseline="0">
                <a:solidFill>
                  <a:srgbClr val="000000"/>
                </a:solidFill>
                <a:latin typeface="Arial" pitchFamily="18"/>
                <a:ea typeface="ヒラギノ角ゴ Pro W3" pitchFamily="2"/>
                <a:cs typeface="ヒラギノ角ゴ Pro W3" pitchFamily="2"/>
              </a:defRPr>
            </a:lvl1pPr>
          </a:lstStyle>
          <a:p>
            <a:pPr lvl="0"/>
            <a:fld id="{6BD59C8F-6298-4793-B63D-9162258B1259}" type="slidenum">
              <a:rPr/>
              <a:pPr lvl="0"/>
              <a:t>‹N›</a:t>
            </a:fld>
            <a:fld id="{E33DFD36-093A-448F-8E46-C6C6222A15D2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l" rtl="0" hangingPunct="0">
        <a:lnSpc>
          <a:spcPct val="101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Tahoma" pitchFamily="18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it-IT" sz="3200" b="0" i="0" u="none" strike="noStrike" baseline="0">
          <a:ln>
            <a:noFill/>
          </a:ln>
          <a:solidFill>
            <a:srgbClr val="194C84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457200" y="2425680"/>
            <a:ext cx="8229600" cy="370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it-IT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539640" y="6591240"/>
            <a:ext cx="1689119" cy="27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5440" rIns="90000" bIns="45000" anchor="t" anchorCtr="0" compatLnSpc="0"/>
          <a:lstStyle/>
          <a:p>
            <a:pPr marL="0" marR="0" lvl="0" indent="0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200" b="1">
                <a:solidFill>
                  <a:srgbClr val="0000FF"/>
                </a:solidFill>
                <a:latin typeface="Arial" pitchFamily="18"/>
                <a:ea typeface="ヒラギノ角ゴ Pro W3" pitchFamily="2"/>
                <a:cs typeface="ヒラギノ角ゴ Pro W3" pitchFamily="2"/>
              </a:rPr>
              <a:t>http://www.fch-ju.eu/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250920" y="2987640"/>
            <a:ext cx="8424720" cy="3828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0120" rIns="90000" bIns="45000" anchor="t" anchorCtr="0" compatLnSpc="0"/>
          <a:lstStyle/>
          <a:p>
            <a:pPr marL="0" marR="0" lvl="0" indent="0" algn="ctr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400" dirty="0">
              <a:solidFill>
                <a:srgbClr val="000000"/>
              </a:solidFill>
              <a:latin typeface="Times New Roman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6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FITUP</a:t>
            </a:r>
          </a:p>
          <a:p>
            <a: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6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(Grant Agreement </a:t>
            </a:r>
            <a:r>
              <a:rPr lang="it-IT" sz="3600" b="1" dirty="0" smtClean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256766 )</a:t>
            </a:r>
            <a:endParaRPr lang="it-IT" sz="3600" b="1" dirty="0">
              <a:solidFill>
                <a:srgbClr val="000000"/>
              </a:solidFill>
              <a:latin typeface="Calibri" pitchFamily="18"/>
              <a:ea typeface="Times New Roman" pitchFamily="18"/>
              <a:cs typeface="Times New Roman" pitchFamily="18"/>
            </a:endParaRPr>
          </a:p>
          <a:p>
            <a: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Fuel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cell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field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test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demonstration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of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economic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and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environmental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viability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for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portable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generators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, backup and UPS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power</a:t>
            </a:r>
            <a:r>
              <a:rPr lang="it-IT" sz="2400" b="1" dirty="0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 system </a:t>
            </a:r>
            <a:r>
              <a:rPr lang="it-IT" sz="2400" b="1" dirty="0" err="1">
                <a:solidFill>
                  <a:srgbClr val="000000"/>
                </a:solidFill>
                <a:latin typeface="Calibri" pitchFamily="18"/>
                <a:ea typeface="Times New Roman" pitchFamily="18"/>
                <a:cs typeface="Times New Roman" pitchFamily="18"/>
              </a:rPr>
              <a:t>applications</a:t>
            </a:r>
            <a:endParaRPr lang="it-IT" sz="2400" b="1" dirty="0">
              <a:solidFill>
                <a:srgbClr val="000000"/>
              </a:solidFill>
              <a:latin typeface="Calibri" pitchFamily="18"/>
              <a:ea typeface="Times New Roman" pitchFamily="18"/>
              <a:cs typeface="Times New Roman" pitchFamily="18"/>
            </a:endParaRPr>
          </a:p>
          <a:p>
            <a: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600" b="1" dirty="0">
              <a:solidFill>
                <a:srgbClr val="000000"/>
              </a:solidFill>
              <a:latin typeface="Calibri" pitchFamily="18"/>
              <a:ea typeface="Times New Roman" pitchFamily="18"/>
              <a:cs typeface="Times New Roman" pitchFamily="18"/>
            </a:endParaRPr>
          </a:p>
          <a:p>
            <a: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600" b="1" dirty="0">
              <a:solidFill>
                <a:srgbClr val="000000"/>
              </a:solidFill>
              <a:latin typeface="Calibri" pitchFamily="18"/>
              <a:ea typeface="Times New Roman" pitchFamily="18"/>
              <a:cs typeface="Times New Roman" pitchFamily="18"/>
            </a:endParaRPr>
          </a:p>
          <a:p>
            <a: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i="1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Ilaria Rosso </a:t>
            </a:r>
            <a:r>
              <a:rPr lang="it-IT" sz="2000" i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- FITUP </a:t>
            </a:r>
            <a:r>
              <a:rPr lang="it-IT" sz="2000" i="1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project </a:t>
            </a:r>
            <a:r>
              <a:rPr lang="it-IT" sz="2000" i="1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Coordinator</a:t>
            </a:r>
            <a:endParaRPr lang="it-IT" sz="2000" i="1" dirty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  <a:p>
            <a: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i="1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Electro Power Systems SpA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251520" y="1700808"/>
            <a:ext cx="8496472" cy="40193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1" indent="0" algn="l" rtl="0" hangingPunct="0">
              <a:lnSpc>
                <a:spcPct val="102000"/>
              </a:lnSpc>
              <a:spcBef>
                <a:spcPts val="561"/>
              </a:spcBef>
              <a:spcAft>
                <a:spcPts val="0"/>
              </a:spcAft>
              <a:buClr>
                <a:srgbClr val="008000"/>
              </a:buClr>
              <a:buSzPct val="45000"/>
              <a:tabLst/>
            </a:pPr>
            <a:r>
              <a:rPr lang="it-IT" sz="2000" b="0" i="0" u="sng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FCTESQA</a:t>
            </a:r>
          </a:p>
          <a:p>
            <a:pPr marL="0" marR="0" lvl="2" indent="0" algn="l" rtl="0" hangingPunct="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ED1C24"/>
              </a:buClr>
              <a:buSzPct val="75000"/>
              <a:buFont typeface="Arial" pitchFamily="34"/>
              <a:buChar char="•"/>
              <a:tabLst/>
            </a:pP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Fuel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Cell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Systems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Testing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,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Safety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&amp;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Quality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Assurance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(FCTESQA) led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by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JRC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is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Specific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Targeted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Research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project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co-financed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within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FP6.</a:t>
            </a:r>
          </a:p>
          <a:p>
            <a:pPr marL="0" marR="0" lvl="2" indent="0" algn="l" rtl="0" hangingPunct="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ED1C24"/>
              </a:buClr>
              <a:buSzPct val="75000"/>
              <a:buFont typeface="Arial" pitchFamily="34"/>
              <a:buChar char="•"/>
              <a:tabLst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Test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protocol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developed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in FITUP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will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shared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and a common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standardization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procedure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will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sought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.</a:t>
            </a:r>
          </a:p>
          <a:p>
            <a:pPr marL="0" marR="0" lvl="1" indent="0" algn="l" rtl="0" hangingPunct="0">
              <a:lnSpc>
                <a:spcPct val="102000"/>
              </a:lnSpc>
              <a:spcBef>
                <a:spcPts val="561"/>
              </a:spcBef>
              <a:spcAft>
                <a:spcPts val="0"/>
              </a:spcAft>
              <a:buClr>
                <a:srgbClr val="008000"/>
              </a:buClr>
              <a:buSzPct val="45000"/>
              <a:tabLst/>
            </a:pPr>
            <a:r>
              <a:rPr lang="it-IT" sz="2000" b="0" i="0" u="sng" strike="noStrike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FC</a:t>
            </a:r>
            <a:r>
              <a:rPr lang="it-IT" sz="2000" b="0" i="0" u="sng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-</a:t>
            </a:r>
            <a:r>
              <a:rPr lang="it-IT" sz="2000" b="0" i="0" u="sng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HyGuide</a:t>
            </a:r>
            <a:endParaRPr lang="it-IT" sz="2000" b="0" i="0" u="sng" strike="noStrike" baseline="0" dirty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  <a:p>
            <a:pPr marL="0" marR="0" lvl="2" indent="0" algn="l" rtl="0" hangingPunct="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ED1C24"/>
              </a:buClr>
              <a:buSzPct val="75000"/>
              <a:buFont typeface="Arial" pitchFamily="34"/>
              <a:buChar char="•"/>
              <a:tabLst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Life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Cycle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Assessment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Guidance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for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Fuel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Cells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and H2-Technologies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 project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funded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by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FCH-JU.</a:t>
            </a:r>
          </a:p>
          <a:p>
            <a:pPr marL="0" marR="0" lvl="2" indent="0" algn="l" rtl="0" hangingPunct="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ED1C24"/>
              </a:buClr>
              <a:buSzPct val="75000"/>
              <a:buFont typeface="Arial" pitchFamily="34"/>
              <a:buChar char="•"/>
              <a:tabLst/>
            </a:pP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Outputs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of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FC-HyGuide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are </a:t>
            </a:r>
            <a:r>
              <a:rPr lang="it-IT" b="0" i="0" u="none" strike="noStrike" baseline="0" dirty="0" err="1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being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used</a:t>
            </a:r>
            <a:r>
              <a:rPr lang="it-IT" b="0" i="0" u="none" strike="noStrike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to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carry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out LCA in FITUP project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.</a:t>
            </a:r>
          </a:p>
          <a:p>
            <a:pPr marL="0" lvl="1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45000"/>
            </a:pPr>
            <a:r>
              <a:rPr lang="it-IT" sz="2000" u="sng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FC Powered RBS</a:t>
            </a:r>
            <a:endParaRPr lang="it-IT" sz="2000" u="sng" dirty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  <a:p>
            <a:pPr marL="0" lvl="2" hangingPunct="0">
              <a:lnSpc>
                <a:spcPct val="102000"/>
              </a:lnSpc>
              <a:spcBef>
                <a:spcPts val="485"/>
              </a:spcBef>
              <a:buClr>
                <a:srgbClr val="ED1C24"/>
              </a:buClr>
              <a:buSzPct val="75000"/>
              <a:buFont typeface="Arial" pitchFamily="34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There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will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be a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collaboration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shought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between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the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two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projects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for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disseminating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common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objectives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(e.g. non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technical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barriers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certification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etc.)</a:t>
            </a:r>
            <a:endParaRPr lang="it-IT" dirty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marL="0" marR="0" lvl="2" indent="0" algn="l" rtl="0" hangingPunct="0">
              <a:lnSpc>
                <a:spcPct val="102000"/>
              </a:lnSpc>
              <a:spcBef>
                <a:spcPts val="485"/>
              </a:spcBef>
              <a:spcAft>
                <a:spcPts val="0"/>
              </a:spcAft>
              <a:buClr>
                <a:srgbClr val="ED1C24"/>
              </a:buClr>
              <a:buSzPct val="75000"/>
              <a:buFont typeface="Arial" pitchFamily="34"/>
              <a:buChar char="•"/>
              <a:tabLst/>
            </a:pPr>
            <a:endParaRPr lang="it-IT" b="0" i="0" u="none" strike="noStrike" baseline="0" dirty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899592" y="115920"/>
            <a:ext cx="8068368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129600" rIns="90000" bIns="45000" anchor="t" anchorCtr="0" compatLnSpc="0"/>
          <a:lstStyle/>
          <a:p>
            <a:pPr marL="0" marR="0" lvl="0" indent="0" algn="r" rtl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2.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Relationship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to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earlier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and </a:t>
            </a:r>
          </a:p>
          <a:p>
            <a:pPr marL="0" marR="0" lvl="0" indent="0" algn="r" rtl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other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current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projects</a:t>
            </a:r>
            <a:endParaRPr lang="it-IT" sz="2800" b="1" dirty="0">
              <a:solidFill>
                <a:srgbClr val="33CC33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251520" y="1628800"/>
            <a:ext cx="8667720" cy="50851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1" indent="0" algn="l" rtl="0" hangingPunct="0">
              <a:lnSpc>
                <a:spcPct val="102000"/>
              </a:lnSpc>
              <a:spcBef>
                <a:spcPts val="561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Ø"/>
              <a:tabLst/>
            </a:pP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Test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architecture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and test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protocols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developed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in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this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project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will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standardized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.</a:t>
            </a:r>
          </a:p>
          <a:p>
            <a:pPr marL="0" marR="0" lvl="1" indent="0" algn="l" rtl="0" hangingPunct="0">
              <a:lnSpc>
                <a:spcPct val="102000"/>
              </a:lnSpc>
              <a:spcBef>
                <a:spcPts val="561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Wingdings" pitchFamily="2" charset="2"/>
              <a:buChar char="Ø"/>
              <a:tabLst/>
            </a:pP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Certification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procedures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will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developed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and/or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amended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for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installation</a:t>
            </a:r>
            <a:r>
              <a:rPr lang="it-IT" b="0" i="0" u="none" strike="noStrike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of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fuel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cell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UPS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systems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. TUV Sud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will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supervise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these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b="0" i="0" u="none" strike="noStrike" baseline="0" dirty="0" err="1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activities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.</a:t>
            </a:r>
          </a:p>
          <a:p>
            <a:pPr lvl="0" hangingPunct="0">
              <a:lnSpc>
                <a:spcPct val="102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Potentially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interested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industries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will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be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aware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of the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technology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by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disseminating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project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results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in conferences,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fairs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and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trade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shows. </a:t>
            </a:r>
            <a:endParaRPr lang="it-IT" dirty="0" smtClean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lvl="1" hangingPunct="0">
              <a:lnSpc>
                <a:spcPct val="102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LUASA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presented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technical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paper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at EFCF 2013 in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Lucerne,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July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2013</a:t>
            </a:r>
            <a:endParaRPr lang="it-IT" dirty="0" smtClean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lvl="1" hangingPunct="0">
              <a:lnSpc>
                <a:spcPct val="102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EPS/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FutureE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/LUASA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presented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the project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 Tutorial Fuel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cells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at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INTELEC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2013, in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Hamburg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October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2013.</a:t>
            </a:r>
            <a:endParaRPr lang="it-IT" dirty="0" smtClean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lvl="1" hangingPunct="0">
              <a:lnSpc>
                <a:spcPct val="102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Bilgi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presented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the project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success story in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Horizon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2020 information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days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in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Istanbul,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October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2013</a:t>
            </a:r>
            <a:endParaRPr lang="it-IT" dirty="0" smtClean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lvl="0" hangingPunct="0">
              <a:lnSpc>
                <a:spcPct val="102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 workshop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planned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Istanbul in March 2014 for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dissemination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of the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project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results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to the parties from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related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industry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and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academia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lvl="0" hangingPunct="0">
              <a:lnSpc>
                <a:spcPct val="102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Public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awareness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at large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will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be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maintained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with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newsletters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internet and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published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material (3 press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releases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done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). 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Project website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up 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and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updated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  <a:endParaRPr lang="it-IT" dirty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marL="0" marR="0" lvl="0" indent="0" rtl="0" hangingPunct="0">
              <a:lnSpc>
                <a:spcPct val="102000"/>
              </a:lnSpc>
              <a:spcBef>
                <a:spcPts val="635"/>
              </a:spcBef>
              <a:spcAft>
                <a:spcPts val="0"/>
              </a:spcAft>
              <a:buClr>
                <a:srgbClr val="194C84"/>
              </a:buClr>
              <a:buSzPct val="100000"/>
              <a:buFont typeface="Wingdings" pitchFamily="2" charset="2"/>
              <a:buChar char="Ø"/>
              <a:tabLst/>
            </a:pP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At the end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of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the project a report on 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technical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results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and on </a:t>
            </a:r>
            <a:r>
              <a:rPr lang="it-IT" dirty="0" err="1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non-technical</a:t>
            </a:r>
            <a:r>
              <a:rPr lang="it-IT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barriers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will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be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published</a:t>
            </a:r>
            <a:r>
              <a:rPr lang="it-IT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marL="228600" marR="0" lvl="0" indent="-113040" rtl="0" hangingPunct="0">
              <a:lnSpc>
                <a:spcPct val="102000"/>
              </a:lnSpc>
              <a:spcBef>
                <a:spcPts val="0"/>
              </a:spcBef>
              <a:spcAft>
                <a:spcPts val="1423"/>
              </a:spcAft>
              <a:buNone/>
              <a:tabLst/>
            </a:pPr>
            <a:endParaRPr lang="it-IT" dirty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2124000" y="115920"/>
            <a:ext cx="684396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129600" rIns="90000" bIns="45000" anchor="t" anchorCtr="0" compatLnSpc="0"/>
          <a:lstStyle/>
          <a:p>
            <a:pPr marL="0" marR="0" lvl="0" indent="0" algn="r" rtl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3.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Cross-cutting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800" b="1" dirty="0" err="1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issues</a:t>
            </a:r>
            <a:endParaRPr lang="it-IT" sz="2800" b="1" dirty="0">
              <a:solidFill>
                <a:srgbClr val="33CC33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743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igura a mano libera 1"/>
          <p:cNvSpPr/>
          <p:nvPr/>
        </p:nvSpPr>
        <p:spPr>
          <a:xfrm>
            <a:off x="179512" y="1484784"/>
            <a:ext cx="8667720" cy="35283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1" indent="0" algn="l" rtl="0" hangingPunct="0">
              <a:lnSpc>
                <a:spcPct val="102000"/>
              </a:lnSpc>
              <a:spcBef>
                <a:spcPts val="561"/>
              </a:spcBef>
              <a:spcAft>
                <a:spcPts val="0"/>
              </a:spcAft>
              <a:buClr>
                <a:srgbClr val="008000"/>
              </a:buClr>
              <a:buSzPct val="45000"/>
              <a:tabLst/>
            </a:pPr>
            <a:endParaRPr lang="it-IT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1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Technical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viability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and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reliability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of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back-up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fuel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cell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system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is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18"/>
              </a:rPr>
              <a:t>proven</a:t>
            </a:r>
            <a:endParaRPr lang="it-IT" sz="2000" b="1" dirty="0" smtClean="0">
              <a:solidFill>
                <a:srgbClr val="000000"/>
              </a:solidFill>
              <a:latin typeface="Calibri" pitchFamily="18"/>
            </a:endParaRPr>
          </a:p>
          <a:p>
            <a:pPr marL="0" lvl="1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Follow</a:t>
            </a:r>
            <a:r>
              <a:rPr lang="it-IT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up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of</a:t>
            </a:r>
            <a:r>
              <a:rPr lang="it-IT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the project:</a:t>
            </a:r>
          </a:p>
          <a:p>
            <a:pPr lvl="1" indent="-457200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</a:pPr>
            <a:r>
              <a:rPr lang="it-IT" sz="2000" dirty="0" smtClean="0">
                <a:solidFill>
                  <a:srgbClr val="000000"/>
                </a:solidFill>
                <a:latin typeface="Calibri" pitchFamily="18"/>
                <a:cs typeface="Arial" pitchFamily="34" charset="0"/>
              </a:rPr>
              <a:t>	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18"/>
                <a:cs typeface="Arial" pitchFamily="34" charset="0"/>
              </a:rPr>
              <a:t>Help 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market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adoption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fuel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cell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systems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as</a:t>
            </a:r>
            <a:r>
              <a:rPr lang="it-IT" sz="2000" b="1" dirty="0" smtClean="0">
                <a:latin typeface="Calibri" pitchFamily="34" charset="0"/>
                <a:cs typeface="Arial" pitchFamily="34" charset="0"/>
              </a:rPr>
              <a:t> a back-up </a:t>
            </a:r>
            <a:r>
              <a:rPr lang="it-IT" sz="2000" b="1" dirty="0" err="1" smtClean="0">
                <a:latin typeface="Calibri" pitchFamily="34" charset="0"/>
                <a:cs typeface="Arial" pitchFamily="34" charset="0"/>
              </a:rPr>
              <a:t>solution</a:t>
            </a:r>
            <a:endParaRPr lang="it-IT" sz="2000" b="1" dirty="0" smtClean="0">
              <a:latin typeface="Calibri" pitchFamily="34" charset="0"/>
              <a:cs typeface="Arial" pitchFamily="34" charset="0"/>
            </a:endParaRPr>
          </a:p>
          <a:p>
            <a:pPr lvl="2" indent="-457200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FCH-JU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projects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are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not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so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attractive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for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back-up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final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users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: (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too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much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burocracy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administrative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tasks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)</a:t>
            </a:r>
          </a:p>
          <a:p>
            <a:pPr lvl="2" indent="-457200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Public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incentives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/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tax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rebate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for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mass </a:t>
            </a:r>
            <a:r>
              <a:rPr lang="it-IT" sz="2000" b="1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adoption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of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2"/>
                <a:cs typeface="Arial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Arial" pitchFamily="34" charset="0"/>
              </a:rPr>
              <a:t>fuel</a:t>
            </a:r>
            <a:r>
              <a:rPr lang="it-IT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  <a:cs typeface="Arial" pitchFamily="34" charset="0"/>
              </a:rPr>
              <a:t>cell</a:t>
            </a:r>
            <a:r>
              <a:rPr lang="it-IT" sz="2000" dirty="0" smtClean="0">
                <a:latin typeface="Calibri" pitchFamily="34" charset="0"/>
                <a:cs typeface="Arial" pitchFamily="34" charset="0"/>
              </a:rPr>
              <a:t> back-up </a:t>
            </a:r>
            <a:r>
              <a:rPr lang="it-IT" sz="2000" dirty="0" err="1" smtClean="0">
                <a:latin typeface="Calibri" pitchFamily="34" charset="0"/>
                <a:cs typeface="Arial" pitchFamily="34" charset="0"/>
              </a:rPr>
              <a:t>systems</a:t>
            </a:r>
            <a:endParaRPr lang="it-IT" sz="2000" dirty="0" smtClean="0">
              <a:latin typeface="Calibri" pitchFamily="34" charset="0"/>
              <a:cs typeface="Arial" pitchFamily="34" charset="0"/>
            </a:endParaRPr>
          </a:p>
          <a:p>
            <a:pPr lvl="2" indent="-457200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  <a:buFont typeface="Arial" pitchFamily="34" charset="0"/>
              <a:buChar char="•"/>
            </a:pPr>
            <a:endParaRPr lang="it-IT" sz="2000" dirty="0" smtClean="0">
              <a:latin typeface="Calibri" pitchFamily="34" charset="0"/>
              <a:cs typeface="Arial" pitchFamily="34" charset="0"/>
            </a:endParaRPr>
          </a:p>
          <a:p>
            <a:pPr lvl="2" indent="-457200" hangingPunct="0">
              <a:lnSpc>
                <a:spcPct val="102000"/>
              </a:lnSpc>
              <a:spcBef>
                <a:spcPts val="561"/>
              </a:spcBef>
              <a:buClr>
                <a:srgbClr val="008000"/>
              </a:buClr>
              <a:buSzPct val="100000"/>
              <a:buFont typeface="Arial" pitchFamily="34" charset="0"/>
              <a:buChar char="•"/>
            </a:pPr>
            <a:endParaRPr lang="it-IT" sz="20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2124000" y="115920"/>
            <a:ext cx="684396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129600" rIns="90000" bIns="45000" anchor="t" anchorCtr="0" compatLnSpc="0"/>
          <a:lstStyle/>
          <a:p>
            <a:pPr marL="0" marR="0" lvl="0" indent="0" algn="r" rtl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4.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Exploitation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/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Recommendation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towards</a:t>
            </a:r>
            <a:r>
              <a:rPr lang="it-IT" sz="2800" b="1" dirty="0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the </a:t>
            </a:r>
            <a:r>
              <a:rPr lang="it-IT" sz="2800" b="1" dirty="0" err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Programme</a:t>
            </a:r>
            <a:endParaRPr lang="it-IT" sz="2800" b="1" dirty="0">
              <a:solidFill>
                <a:srgbClr val="33CC33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615011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  up </a:t>
            </a:r>
            <a:r>
              <a:rPr lang="it-IT" sz="2000" b="1" dirty="0" err="1" smtClean="0"/>
              <a:t>to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now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only</a:t>
            </a:r>
            <a:r>
              <a:rPr lang="it-IT" sz="2000" b="1" dirty="0" smtClean="0"/>
              <a:t> US,  </a:t>
            </a:r>
            <a:r>
              <a:rPr lang="it-IT" sz="2000" b="1" dirty="0" err="1" smtClean="0"/>
              <a:t>not</a:t>
            </a:r>
            <a:r>
              <a:rPr lang="it-IT" sz="2000" b="1" dirty="0" smtClean="0"/>
              <a:t> EU, FC UPS /back-up </a:t>
            </a:r>
            <a:r>
              <a:rPr lang="it-IT" sz="2000" b="1" dirty="0" err="1" smtClean="0"/>
              <a:t>systems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manufacturers</a:t>
            </a:r>
            <a:r>
              <a:rPr lang="it-IT" sz="2000" b="1" dirty="0" smtClean="0"/>
              <a:t> sold </a:t>
            </a:r>
            <a:r>
              <a:rPr lang="it-IT" sz="2000" b="1" dirty="0" err="1" smtClean="0"/>
              <a:t>thousands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systems</a:t>
            </a:r>
            <a:r>
              <a:rPr lang="it-IT" sz="2000" b="1" dirty="0" smtClean="0"/>
              <a:t>!  </a:t>
            </a:r>
            <a:endParaRPr lang="it-IT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/>
          <p:cNvSpPr/>
          <p:nvPr/>
        </p:nvSpPr>
        <p:spPr>
          <a:xfrm>
            <a:off x="2124000" y="115920"/>
            <a:ext cx="684396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129600" rIns="90000" bIns="45000" anchor="t" anchorCtr="0" compatLnSpc="0"/>
          <a:lstStyle/>
          <a:p>
            <a:pPr marL="0" marR="0" lvl="0" indent="0" algn="r" rtl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800" b="1" dirty="0">
              <a:solidFill>
                <a:srgbClr val="33CC33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2448924"/>
            <a:ext cx="8280920" cy="305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de-DE" sz="2800" b="1" kern="0" dirty="0" err="1" smtClean="0">
                <a:solidFill>
                  <a:srgbClr val="4C4C4C"/>
                </a:solidFill>
                <a:ea typeface="SimSun"/>
              </a:rPr>
              <a:t>Thank</a:t>
            </a:r>
            <a:r>
              <a:rPr lang="de-DE" sz="2800" b="1" kern="0" dirty="0" smtClean="0">
                <a:solidFill>
                  <a:srgbClr val="4C4C4C"/>
                </a:solidFill>
                <a:ea typeface="SimSun"/>
              </a:rPr>
              <a:t> </a:t>
            </a:r>
            <a:r>
              <a:rPr lang="de-DE" sz="2800" b="1" kern="0" dirty="0" err="1" smtClean="0">
                <a:solidFill>
                  <a:srgbClr val="4C4C4C"/>
                </a:solidFill>
                <a:ea typeface="SimSun"/>
              </a:rPr>
              <a:t>you</a:t>
            </a:r>
            <a:r>
              <a:rPr lang="de-DE" sz="2800" b="1" kern="0" dirty="0" smtClean="0">
                <a:solidFill>
                  <a:srgbClr val="4C4C4C"/>
                </a:solidFill>
                <a:ea typeface="SimSun"/>
              </a:rPr>
              <a:t> </a:t>
            </a:r>
            <a:r>
              <a:rPr lang="de-DE" sz="2800" b="1" kern="0" dirty="0" err="1" smtClean="0">
                <a:solidFill>
                  <a:srgbClr val="4C4C4C"/>
                </a:solidFill>
                <a:ea typeface="SimSun"/>
              </a:rPr>
              <a:t>for</a:t>
            </a:r>
            <a:r>
              <a:rPr lang="de-DE" sz="2800" b="1" kern="0" dirty="0" smtClean="0">
                <a:solidFill>
                  <a:srgbClr val="4C4C4C"/>
                </a:solidFill>
                <a:ea typeface="SimSun"/>
              </a:rPr>
              <a:t> </a:t>
            </a:r>
            <a:r>
              <a:rPr lang="de-DE" sz="2800" b="1" kern="0" dirty="0" err="1" smtClean="0">
                <a:solidFill>
                  <a:srgbClr val="4C4C4C"/>
                </a:solidFill>
                <a:ea typeface="SimSun"/>
              </a:rPr>
              <a:t>your</a:t>
            </a:r>
            <a:r>
              <a:rPr lang="de-DE" sz="2800" b="1" kern="0" dirty="0" smtClean="0">
                <a:solidFill>
                  <a:srgbClr val="4C4C4C"/>
                </a:solidFill>
                <a:ea typeface="SimSun"/>
              </a:rPr>
              <a:t> </a:t>
            </a:r>
            <a:r>
              <a:rPr lang="de-DE" sz="2800" b="1" kern="0" dirty="0" err="1" smtClean="0">
                <a:solidFill>
                  <a:srgbClr val="4C4C4C"/>
                </a:solidFill>
                <a:ea typeface="SimSun"/>
              </a:rPr>
              <a:t>attention</a:t>
            </a:r>
            <a:r>
              <a:rPr lang="de-DE" sz="2800" b="1" kern="0" dirty="0" smtClean="0">
                <a:solidFill>
                  <a:srgbClr val="4C4C4C"/>
                </a:solidFill>
                <a:ea typeface="SimSun"/>
              </a:rPr>
              <a:t>!</a:t>
            </a:r>
          </a:p>
          <a:p>
            <a:pPr marL="342900" indent="-342900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endParaRPr lang="de-DE" sz="2000" b="1" kern="0" dirty="0" smtClean="0">
              <a:solidFill>
                <a:srgbClr val="4C4C4C"/>
              </a:solidFill>
              <a:ea typeface="SimSun"/>
            </a:endParaRPr>
          </a:p>
          <a:p>
            <a:pPr marL="342900" indent="-342900" algn="ctr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de-DE" sz="2000" b="1" kern="0" dirty="0" err="1" smtClean="0">
                <a:solidFill>
                  <a:srgbClr val="4C4C4C"/>
                </a:solidFill>
                <a:ea typeface="SimSun"/>
              </a:rPr>
              <a:t>For</a:t>
            </a:r>
            <a:r>
              <a:rPr lang="de-DE" sz="2000" b="1" kern="0" dirty="0" smtClean="0">
                <a:solidFill>
                  <a:srgbClr val="4C4C4C"/>
                </a:solidFill>
                <a:ea typeface="SimSun"/>
              </a:rPr>
              <a:t> </a:t>
            </a:r>
            <a:r>
              <a:rPr lang="de-DE" sz="2000" b="1" kern="0" dirty="0" err="1" smtClean="0">
                <a:solidFill>
                  <a:srgbClr val="4C4C4C"/>
                </a:solidFill>
                <a:ea typeface="SimSun"/>
              </a:rPr>
              <a:t>more</a:t>
            </a:r>
            <a:r>
              <a:rPr lang="de-DE" sz="2000" b="1" kern="0" dirty="0" smtClean="0">
                <a:solidFill>
                  <a:srgbClr val="4C4C4C"/>
                </a:solidFill>
                <a:ea typeface="SimSun"/>
              </a:rPr>
              <a:t> </a:t>
            </a:r>
            <a:r>
              <a:rPr lang="de-DE" sz="2000" b="1" kern="0" dirty="0" err="1" smtClean="0">
                <a:solidFill>
                  <a:srgbClr val="4C4C4C"/>
                </a:solidFill>
                <a:ea typeface="SimSun"/>
              </a:rPr>
              <a:t>information</a:t>
            </a:r>
            <a:r>
              <a:rPr lang="de-DE" sz="2000" b="1" kern="0" dirty="0" smtClean="0">
                <a:solidFill>
                  <a:srgbClr val="4C4C4C"/>
                </a:solidFill>
                <a:ea typeface="SimSun"/>
              </a:rPr>
              <a:t>: </a:t>
            </a:r>
            <a:r>
              <a:rPr lang="en-GB" sz="2000" kern="0" dirty="0" smtClean="0">
                <a:solidFill>
                  <a:schemeClr val="accent1"/>
                </a:solidFill>
                <a:ea typeface="SimSun"/>
              </a:rPr>
              <a:t>http://fitup.engr.bilgi.edu.tr</a:t>
            </a:r>
            <a:endParaRPr lang="de-DE" sz="2000" kern="0" dirty="0" smtClean="0">
              <a:solidFill>
                <a:schemeClr val="accent1"/>
              </a:solidFill>
              <a:ea typeface="SimSun"/>
            </a:endParaRPr>
          </a:p>
          <a:p>
            <a:pPr marL="342900" indent="-342900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endParaRPr lang="de-DE" sz="2000" b="1" kern="0" dirty="0" smtClean="0">
              <a:solidFill>
                <a:srgbClr val="4C4C4C"/>
              </a:solidFill>
              <a:ea typeface="SimSun"/>
            </a:endParaRPr>
          </a:p>
          <a:p>
            <a:pPr marL="342900" indent="-342900" algn="ctr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de-DE" sz="2000" kern="0" dirty="0" smtClean="0">
                <a:solidFill>
                  <a:srgbClr val="4C4C4C"/>
                </a:solidFill>
                <a:ea typeface="SimSun"/>
              </a:rPr>
              <a:t>Ilaria Rosso</a:t>
            </a:r>
          </a:p>
          <a:p>
            <a:pPr marL="342900" indent="-342900" algn="ctr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de-DE" sz="2000" kern="0" dirty="0" smtClean="0">
                <a:solidFill>
                  <a:srgbClr val="4C4C4C"/>
                </a:solidFill>
                <a:latin typeface="Arial"/>
                <a:ea typeface="SimSun"/>
              </a:rPr>
              <a:t>Project </a:t>
            </a:r>
            <a:r>
              <a:rPr lang="de-DE" sz="2000" kern="0" dirty="0" err="1" smtClean="0">
                <a:solidFill>
                  <a:srgbClr val="4C4C4C"/>
                </a:solidFill>
                <a:latin typeface="Arial"/>
                <a:ea typeface="SimSun"/>
              </a:rPr>
              <a:t>Coordinator</a:t>
            </a:r>
            <a:r>
              <a:rPr lang="de-DE" sz="2000" kern="0" dirty="0" smtClean="0">
                <a:solidFill>
                  <a:srgbClr val="4C4C4C"/>
                </a:solidFill>
                <a:latin typeface="Arial"/>
                <a:ea typeface="SimSun"/>
              </a:rPr>
              <a:t> FITUP</a:t>
            </a:r>
            <a:endParaRPr lang="de-DE" sz="2000" kern="0" dirty="0" smtClean="0">
              <a:solidFill>
                <a:srgbClr val="4C4C4C"/>
              </a:solidFill>
              <a:ea typeface="SimSun"/>
            </a:endParaRPr>
          </a:p>
          <a:p>
            <a:pPr marL="342900" indent="-342900" algn="ctr" defTabSz="449263" hangingPunct="0">
              <a:lnSpc>
                <a:spcPct val="83000"/>
              </a:lnSpc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de-DE" sz="2000" kern="0" dirty="0" smtClean="0">
                <a:solidFill>
                  <a:srgbClr val="4C4C4C"/>
                </a:solidFill>
                <a:ea typeface="SimSun"/>
              </a:rPr>
              <a:t>Ilaria.rosso@electropowersystems.com</a:t>
            </a:r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93ead0f-7f4a-404b-b77c-edc761f5b708" descr="ECAF1FB6-E030-4C3B-B179-902E73DB9CEE@bil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733256"/>
            <a:ext cx="3048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igura a mano libera 1"/>
          <p:cNvSpPr/>
          <p:nvPr/>
        </p:nvSpPr>
        <p:spPr>
          <a:xfrm>
            <a:off x="2411760" y="44280"/>
            <a:ext cx="6228959" cy="79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r" rtl="0" hangingPunct="0">
              <a:lnSpc>
                <a:spcPct val="102000"/>
              </a:lnSpc>
              <a:buNone/>
              <a:tabLst/>
            </a:pPr>
            <a:r>
              <a:rPr lang="en-GB" sz="2800" b="1" smtClean="0">
                <a:solidFill>
                  <a:srgbClr val="33CC33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Project &amp; Partnership description</a:t>
            </a:r>
            <a:endParaRPr lang="en-GB" sz="2800" b="1">
              <a:solidFill>
                <a:srgbClr val="33CC33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92080" y="3645024"/>
            <a:ext cx="1182600" cy="53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804248" y="2780928"/>
            <a:ext cx="849239" cy="43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7526160" y="5705479"/>
            <a:ext cx="627120" cy="62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716016" y="5204792"/>
            <a:ext cx="920879" cy="3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2771800" y="4989568"/>
            <a:ext cx="1187280" cy="71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7730070" y="2597041"/>
            <a:ext cx="1379181" cy="7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5062520" y="2840016"/>
            <a:ext cx="1309680" cy="37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827584" y="5189704"/>
            <a:ext cx="1374839" cy="3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7290088" y="3429000"/>
            <a:ext cx="1314360" cy="69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igura a mano libera 13"/>
          <p:cNvSpPr/>
          <p:nvPr/>
        </p:nvSpPr>
        <p:spPr>
          <a:xfrm>
            <a:off x="4678793" y="2164944"/>
            <a:ext cx="1981439" cy="39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r>
              <a:rPr lang="en-GB" sz="2000" b="1" dirty="0" smtClean="0">
                <a:solidFill>
                  <a:srgbClr val="FF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UPS-Producers</a:t>
            </a:r>
            <a:endParaRPr lang="en-GB" sz="2000" b="1" dirty="0">
              <a:solidFill>
                <a:srgbClr val="FF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2302888" y="4444792"/>
            <a:ext cx="1981080" cy="39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r>
              <a:rPr lang="en-GB" sz="2000" b="1" dirty="0" smtClean="0">
                <a:solidFill>
                  <a:srgbClr val="FF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R&amp;D Centres</a:t>
            </a:r>
            <a:endParaRPr lang="en-GB" sz="2000" b="1" dirty="0">
              <a:solidFill>
                <a:srgbClr val="FF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7162920" y="2164944"/>
            <a:ext cx="1295280" cy="39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r>
              <a:rPr lang="en-GB" sz="2000" b="1" dirty="0" smtClean="0">
                <a:solidFill>
                  <a:srgbClr val="FF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End Users</a:t>
            </a:r>
            <a:endParaRPr lang="en-GB" sz="2000" b="1" dirty="0">
              <a:solidFill>
                <a:srgbClr val="FF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6858000" y="5229200"/>
            <a:ext cx="1981080" cy="40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None/>
              <a:tabLst/>
            </a:pPr>
            <a:r>
              <a:rPr lang="en-GB" sz="2000" b="1" dirty="0" smtClean="0">
                <a:solidFill>
                  <a:srgbClr val="FF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Certification</a:t>
            </a:r>
            <a:endParaRPr lang="en-GB" sz="2000" b="1" dirty="0">
              <a:solidFill>
                <a:srgbClr val="FF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128544" y="1564657"/>
            <a:ext cx="4659480" cy="29444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tabLst/>
            </a:pPr>
            <a:r>
              <a:rPr lang="en-GB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Starting Date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: 	01/11/2010</a:t>
            </a:r>
          </a:p>
          <a:p>
            <a:pPr marL="0" marR="0" lvl="0" indent="0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Clr>
                <a:srgbClr val="194C84"/>
              </a:buClr>
              <a:buSzPct val="100000"/>
              <a:tabLst/>
            </a:pPr>
            <a:r>
              <a:rPr lang="en-GB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Duration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: 	36 months + 6 month 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		extension</a:t>
            </a:r>
            <a:endParaRPr lang="en-GB" dirty="0" smtClean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  <a:p>
            <a:pPr lvl="0">
              <a:lnSpc>
                <a:spcPct val="102000"/>
              </a:lnSpc>
              <a:spcBef>
                <a:spcPts val="360"/>
              </a:spcBef>
              <a:buClr>
                <a:srgbClr val="194C84"/>
              </a:buClr>
              <a:buSzPct val="100000"/>
            </a:pPr>
            <a:r>
              <a:rPr lang="en-GB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Budget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: 		€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5.289.900</a:t>
            </a:r>
            <a:endParaRPr lang="en-GB" dirty="0" smtClean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  <a:p>
            <a:pPr lvl="0">
              <a:lnSpc>
                <a:spcPct val="102000"/>
              </a:lnSpc>
              <a:spcBef>
                <a:spcPts val="360"/>
              </a:spcBef>
              <a:buClr>
                <a:srgbClr val="194C84"/>
              </a:buClr>
              <a:buSzPct val="100000"/>
            </a:pPr>
            <a:r>
              <a:rPr lang="en-GB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Funding: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		€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2.475.825</a:t>
            </a:r>
            <a:endParaRPr lang="en-GB" dirty="0" smtClean="0">
              <a:solidFill>
                <a:srgbClr val="000000"/>
              </a:solidFill>
              <a:latin typeface="Calibri" pitchFamily="18"/>
              <a:ea typeface="ヒラギノ角ゴ Pro W3" pitchFamily="2"/>
              <a:cs typeface="ヒラギノ角ゴ Pro W3" pitchFamily="2"/>
            </a:endParaRPr>
          </a:p>
          <a:p>
            <a:pPr marL="0" marR="0" lvl="0" indent="0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Clr>
                <a:srgbClr val="194C84"/>
              </a:buClr>
              <a:buSzPct val="100000"/>
              <a:tabLst/>
            </a:pPr>
            <a:r>
              <a:rPr lang="en-GB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Partners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: 	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	11 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consortium partners +</a:t>
            </a:r>
          </a:p>
          <a:p>
            <a:pPr marL="0" marR="0" lvl="0" indent="0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tabLst/>
            </a:pPr>
            <a:r>
              <a:rPr lang="en-GB" baseline="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		1 additional final user</a:t>
            </a:r>
          </a:p>
          <a:p>
            <a:pPr marL="0" marR="0" lvl="0" indent="0" rtl="0" hangingPunct="1">
              <a:lnSpc>
                <a:spcPct val="102000"/>
              </a:lnSpc>
              <a:spcBef>
                <a:spcPts val="360"/>
              </a:spcBef>
              <a:spcAft>
                <a:spcPts val="0"/>
              </a:spcAft>
              <a:buClr>
                <a:srgbClr val="194C84"/>
              </a:buClr>
              <a:buSzPct val="100000"/>
              <a:tabLst/>
            </a:pPr>
            <a:r>
              <a:rPr lang="en-GB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Countries</a:t>
            </a:r>
            <a:r>
              <a:rPr lang="en-GB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: 	Italy, Switzerland, Turkey, 		Germany, Netherlands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7114416" y="4293096"/>
            <a:ext cx="1562040" cy="471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K4AcAMBIgACEQEDEQH/xAAbAAABBQEBAAAAAAAAAAAAAAAGAAEEBQcDAv/EAEoQAAEDAgIFBgkJBgMJAAAAAAECAwQAEQUSBhMhMZMHFEFRsdEVIjVSVFVhc8E0NlNxcnSBkpQWIzJkkaFiguEkJTM3QoOjwvH/xAAZAQEBAQEBAQAAAAAAAAAAAAAAAQQDAgX/xAApEQEAAQMCBQMEAwAAAAAAAAAAAQIDEQQzITE0YXETUZESFEHwJDKB/9oADAMBAAIRAxEAPwC90/8AnI77tHxobNEmn/zkd92j40NmvL4l7cq8jXkz+VzvsJ7TV1p/IfjYQ25GfcZWXgCptVjbbVLyZ/K532E9pq35RkKXgrQQhSiHxsSL9BqxybbfTcO71oDKkScHdXKecdXrD4zi8x3ddDuC4hNc0uSy5NkKZ1ywUKdJAFj0VQMLxCOkojqktIO0hN99c0Jmtva5DbyXb3zhJvUyzzfmYpjHJoXKDLfi4bHMV9xlResS2rKTsqToLIek4CHJDq3VaxQKnFZiazd9zEJAAf5y4Ab2WCa9Mu4lGbyMKkto3lKAQKuXv7ifU+vC+dxCcNNFMibI1POrFvWnLbZstV7yhS5EXD4xjPOMqU9YltZBIsaz8pl67XZHy8TmzlJvfrr3IcxCQkJkc5dANxnBNjTLxF6qKaomJ4tM0JfekYC04+6t1ZUoFazc76F+UvypF9ye2iXQNKkaPMpWCkhSthFumhrlL8qxvcnto0XumgIUVcnHl137urtFCtFXJx5dd+7q7RRjsbseXDT/AOcjvu0fGhs0Saf/ADkd92j40Nmol7cq8jXkz+VzvsJ7TV9pwJasLbEDOHdaP4FWNrGqHkz+VzvsJ7TV3p8wqThDaUOtt/vhcuLyjpqxybbfTfIK1ekPnyeKO+n1ekPnyeKO+ogwt30yJxxT+C3fTIn6gVGLHZK1ekPnyeKO+lq9IfPk8Ud9RfBbvpkT9QKXgt30yJ+oFDHZK1ekPnyeKO+m1WkPnyeKO+o3gt30yJ+oFLwW76ZD44oYaTofznwK2JhWXgo3zm530KcpXlSL7n40U6FsqYwJptTiHCFHxkKzDf10LcpflSL7k9tVuv8AThCirk48uu/d1dooVoq5OPLrv3dXaKMVjdjy4af/ADkd92j40OUR6f8Azkd92j40OVEvblXkacmfyud9hPbVzygIacwhsPP6lIeBzZM1zY1Tcmfyyd9hPbVzygagYQ1znOUa4WCDtvY1fw22+m+Wf81g+shwDS5rB9ZDgGnvhnmyvzClfDPNlfmFRhwbmsH1kOAaXNYPrIcA098M82V+YUr4Z5sr8woYNzWD6yHANNzaD6y/8Br1fDPNlfmFNfDPMlfmFEmGk6EIbbwBoMva5Oc+Nlt09VDHKV5Ui+5+NE+hJa8AtajPkzqtn376GOUvypF9ye2q33unCFFXJx5dd+7q7RQrRVyceXXfu6u0UY7G7Hlw0/8AnI77tHxobNEmn/zkd92j40Nmol7cq8jXkz+VzvsJ7TV3p8401hLan44fRrh4pWU2NjtuKpOTP5XO+wntNXWn7ymcJaUhCVnXDYpGYbjVjk22+m+QDzzD7eSUfqF0ueYd6pR+oXTc/e9FY4FLn73orHAqMH7yPzzDvVKP1C6XPMO9Uo/ULpufveiscClz970VjgUX95H55h3qlH6hdLnmH+qUfqF03P3vRWOBS5+96KxwP9KDSNC3G3MCaLLIZQVGyAoqtt6zQvyl+VIvuT20UaFOqdwJpakhJzHYlOUb6F+UvypF9ye2q3XunCFFXJx5dd+7q7RQrRVyceXXfu6u0UY7G7Hlw0/+cjvu0fGhs0Saf/OR33aPjQ5US9uVeRpyZ/K532E9pq905XLRhaDBz60uj+AXNrHoqi5M/lc77Ce2rvT1px/B20sqAVrhvVl66scm2303yCNfj/8ANcId1LX4/wDzXCHdUfwfN+lRxh30vB836VHGHfUYsyka/H/5rhDupa/H/wCa4Q7qj+D5v0qOMO+l4Pm/So4w76GZSNfj/wDNcId1LX4//NcId1R/B836VHGHfS8HzfpUcYd9Di0nQ5UlWCtqmZtbmN84sd9CvKV5Ui+5PbRRoW041gbSXTdQUdoVm6aF+UrypF9ye2q23unCFFXJx5dd+7q7RQrRVyceXXfu6u0UY7G7Hlw5QPnK57tHxocoo5RUZMfQrz2U/wBiaF6kpf3JGfJmf9smj/AntNXenzLT+ENJefQyNcCFrSSDsOzZQ5ycO5caeb89km31Ed9Een4YVhLYkrWhGtFikXN7GrHJttz/ABpAPg+J60jcNXdTeD4nrSNw1d1ecmGekyOGO+lkwz0mRwx31GH/AB68HxPWkbhq7qXg+J60jcNXdXnJhnpMjhDvpZMM9JkcId9Fx2evB8T1pG4au6l4PietI/DV3V5yYZ6TI4Q76WTDPSZHDHfRJiGk6FNNtYE2ll5LwCj4yRYb6F+Uk/73jg/Q/GijQoNDAWtQtS0ZjYqFjvoP5QndZj4R5jSR21W69w08Bmirk38uvfdz2ihWi/k1RfFZK/NZA/qf9KMen3Yd+U2PaRCkgb0qQo/0I+NBNarpvBM3A3S2nM4z46Rbq3/2rKqS6aunFzPuttE5fM9IIjh2IUvIr/Ns7bVp+NYRGxmMmPKKwhKs4yGxvWNAkEEEgg3uOitX0RxxGLQEIcIEpoZXE32nqNIdNJXExNupD/YLCfpJXEHdS/YLCfpJXEHdRXT1Wz7e37BP9gsJ8+VxB3Uv2Cwnz5XEHdRZSovoW/YJ/sFhPnyuIO6l+wWE/SSuIO6iymNE9C37IOFYcxhMIRmFKLaSSCs3NZVpJMTMxyY8g3TnypPsGwUeaa46nDIKozKxzp5NgL/wJ6TWYCpLHq644UQVH3JnGsxLlZbZ1hAPsH/2gGte0UgeD8DjMqFlqTnV9Z20h40lP1V5Wy0BbZQsXSRYisg0lwpWE4o5HsdUo52j1p6vwrYTuqp0jwRnGoBZX4rydrTnmnuqtuotepTwY/7a7wJkjDpKZERwtuJ3EdI6jTzoMjD5a48tooWnptsPtqPuNeXyeNM4/LTsA0whz0hqWpMZ8DbmPiq+o0ToWlaQpKgQdxBrCamw8VnwdkWW6gfaNv6VctlvWYjFTa6a9ZS3pljbYAMlCrdbYNeXdMcbcBHOkpv0pQBTLv8Ae22rOOIbSVOLSlI3kmwFCukGmcWEFM4eRIfOy4/hT+PTWfzMSmzflMt5z2KVsqLTLhc1k1RimHWXJemSFSJK1OOKO1SjXI79tKpmFYZJxWUI8VvN1rI2IHWajHGa57rDRDB1YrigzpPN2FZ3D1noFayBbYB/SoGC4UxhEFEaON21SulZ6Sasa9Pr6e16dPcqbfXgvNi91pFjY3UKbXt3A1ibk2tmF70d0HGsFiYwxq5TfjD+FadhTWd41oniOGkrbbMmP0OIFyPrFagZccXu+0Lb/HGykt9lKlJU63mSLkFQuBRwu6ei5zYebg2IIPVSNbBNwrB8TGZ+PHdUb+OkgH+oqil6FYOEpcRKdYS4oBJzggk7hXnDFVoq4/rLPPwpUbyNAUttrc5+AlIuSpO4e2mRoKylkPPYkkMkZisCwt9dMOf2t32BNqdIKlZUglR3JG81ocTQzBUqs5LU+QdqQ4B2VfYfhuEwM3MWI6FJFyoWJA6yauHSnR1zzAOC6HT8QUlyWgxo42+OPGV9QrRMKwqLhUYMRGwkdJO9R9tSFvNtqbS4pILirNjpUbE7PwBP4V7LyAsNlSQs7kk7arbasUW+TpSrk3IZcAU24hSSSAUqBBI3ivSXEKIyqBuL7D0Ud2e6QXUrFEBZSvnT9hmtYc3RY2qhZkSk6yXJBMrD3Hn1pBO0tmIDb/KVH8aM5kzEU6Yow9ODYYtuQ0V85Wo6wtJIBB2f4t16laRzVQJMGDhmHRJE/EFuJSHrJSlCUZllVh0gJHt2UecA7EGHouGz0NR4z7iJjACFXzrOruoH2fjvqyS2iE9Gh6xM2NP5q+1KFis5Q2khf+Eiyh9Z+uiTAJMTFsL8KLw6OzKBUl0ZEqKXEEg+Na53VT6GY4MWmNNy8FhQzLjc4juMWVmQheWytgsRstQwp4am+f4MyhSm2Ww608G775DikC5GwHxBa/XVzpviD0B+IxHLKWIwQ+GCna6Uk2Sk32Wt1GjEQ4yb5Y7IuQTZsbwbg/gaF5mOAyXUOYZHelR8TahtZhc5V2JVe2whNz+FFUcnSjFXIjjEpyM2Sm2UpSVPJXYbLKIBTc9J66sG2352jDpjmOlyBMDrbbhIbeyWORR9ovt6DY2O6vel0RUbEcCYwiBEdW46sIYcs22MoK7iySRcjb11a6USU4TonLmuYfEfW2lC1RlpGrUoqSDfZ0X32ogdcXHdlKnsM6hL6tZtABSFRiqx/rVW2pCYcopNpJCkuedquZsk3B6M2X2baNcAloxtqfExXDIzcmI+G32gA4hXihSSCRt2EVCgYrKm4xIVGwKM5hpmLguyE21hKBZS1C1igEZfwoYU+nGKyGZDSUuR0tQ47jyWXE7XFczkKve+4ZQNlddLi8vSGMpFmwYKlB5IOYLyqskdQO3b7BRDpnOiYLgzmKuQY8p1vK0hK0A3CjlIvbdYq2VPxHMcOXLgRYz7+rC20v7EqttG2xoSAMUfcjTkLw8+K08lwIaJIVmYabOz/ug1N0PnEY3hzRdccDcVcFzxTlLiPGvfdfYoW31f6ESF4tgqJsrC4ENDxKmUR/GuCdpOwWOYf2FdNHsUiYniWLQ2obLXg6XlSpKB+8JTcr+u5Iv7DQhzlf8AMDDuo4c/f86K46SOtw9MNG5slwNR7SY5cUbJC1IBSCfbkP40Ulhovh8tp1oTlC7bQOq9eJcONNYLEtht5o70OJzCj0G9CCF6NSXh/wAJ+TJdbPnIKzYj2UOclA1MhlEtanXH8PDsJalbEN6xQW2kewgH8a0ptltptLbSAhtIsEpFgB9Vc2oUVlTamo7aC0kpRlSBlB3gUTDuaBpUdwcpkZjKdQ61z09RWhJR/wCwo6rnqGi8HihJdAyhdtoHVRQdp6zHexfRxEuc7Ba5w6de06G1D92dmY1J5Qwg6BYiEOlSNU3lcKrk+Omxv00RzIESclKZkZp9KTdIcSFWr25GYdj83caQtm1tWoXFuq1AM6AJLMfEYslRcxFiYtMt5Z8Z7YChZ+tGXdsoewaRIhuxoUfFFsyW9IJTUiElKTrkLdLl1X2gBBuCPO+qtJQwy24txDaErctnUBYqtuvXHwfD55zzmrPOrZddkGe310TAX09dW9LwbD24rsvWPOPOMM2zKQltQvt2bFLTU7Q6UuZoRh7jp/fJiap3b/1oBSr+6TV+qO0p1Lqm0lxIKQsjaAd4vSaYaZQW2m0oQSSUpFhc76Ab0FeSzoLAdUqwQwpRJ9hNDugEtxGPNF2G7H8JQ1vBxwizpDhVdNj1LO+tFbjMNsCO20hLIBGrAsmx9lJMVhKmlJZQC0MrZCf4R1Ch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ata:image/jpeg;base64,/9j/4AAQSkZJRgABAQAAAQABAAD/2wCEAAkGBwgHBgkIBwgKCgkLDRYPDQwMDRsUFRAWIB0iIiAdHx8kKDQsJCYxJx8fLT0tMTU3Ojo6Iys/RD84QzQ5OjcBCgoKDQwNGg8PGjclHyU3Nzc3Nzc3Nzc3Nzc3Nzc3Nzc3Nzc3Nzc3Nzc3Nzc3Nzc3Nzc3Nzc3Nzc3Nzc3Nzc3N//AABEIAK4AcAMBIgACEQEDEQH/xAAbAAABBQEBAAAAAAAAAAAAAAAGAAEEBQcDAv/EAEoQAAEDAgIFBgkJBgMJAAAAAAECAwQAEQUSBhMhMZMHFEFRsdEVIjVSVFVhc8E0NlNxcnSBkpQWIzJkkaFiguEkJTM3QoOjwvH/xAAZAQEBAQEBAQAAAAAAAAAAAAAAAQQDAgX/xAApEQEAAQMCBQMEAwAAAAAAAAAAAQIDEQQzITE0YXETUZESFEHwJDKB/9oADAMBAAIRAxEAPwC90/8AnI77tHxobNEmn/zkd92j40NmvL4l7cq8jXkz+VzvsJ7TV1p/IfjYQ25GfcZWXgCptVjbbVLyZ/K532E9pq35RkKXgrQQhSiHxsSL9BqxybbfTcO71oDKkScHdXKecdXrD4zi8x3ddDuC4hNc0uSy5NkKZ1ywUKdJAFj0VQMLxCOkojqktIO0hN99c0Jmtva5DbyXb3zhJvUyzzfmYpjHJoXKDLfi4bHMV9xlResS2rKTsqToLIek4CHJDq3VaxQKnFZiazd9zEJAAf5y4Ab2WCa9Mu4lGbyMKkto3lKAQKuXv7ifU+vC+dxCcNNFMibI1POrFvWnLbZstV7yhS5EXD4xjPOMqU9YltZBIsaz8pl67XZHy8TmzlJvfrr3IcxCQkJkc5dANxnBNjTLxF6qKaomJ4tM0JfekYC04+6t1ZUoFazc76F+UvypF9ye2iXQNKkaPMpWCkhSthFumhrlL8qxvcnto0XumgIUVcnHl137urtFCtFXJx5dd+7q7RRjsbseXDT/AOcjvu0fGhs0Saf/ADkd92j40Nmol7cq8jXkz+VzvsJ7TV9pwJasLbEDOHdaP4FWNrGqHkz+VzvsJ7TV3p8wqThDaUOtt/vhcuLyjpqxybbfTfIK1ekPnyeKO+n1ekPnyeKO+ogwt30yJxxT+C3fTIn6gVGLHZK1ekPnyeKO+lq9IfPk8Ud9RfBbvpkT9QKXgt30yJ+oFDHZK1ekPnyeKO+m1WkPnyeKO+o3gt30yJ+oFLwW76ZD44oYaTofznwK2JhWXgo3zm530KcpXlSL7n40U6FsqYwJptTiHCFHxkKzDf10LcpflSL7k9tVuv8AThCirk48uu/d1dooVoq5OPLrv3dXaKMVjdjy4af/ADkd92j40OUR6f8Azkd92j40OVEvblXkacmfyud9hPbVzygIacwhsPP6lIeBzZM1zY1Tcmfyyd9hPbVzygagYQ1znOUa4WCDtvY1fw22+m+Wf81g+shwDS5rB9ZDgGnvhnmyvzClfDPNlfmFRhwbmsH1kOAaXNYPrIcA098M82V+YUr4Z5sr8woYNzWD6yHANNzaD6y/8Br1fDPNlfmFNfDPMlfmFEmGk6EIbbwBoMva5Oc+Nlt09VDHKV5Ui+5+NE+hJa8AtajPkzqtn376GOUvypF9ye2q33unCFFXJx5dd+7q7RQrRVyceXXfu6u0UY7G7Hlw0/8AnI77tHxobNEmn/zkd92j40Nmol7cq8jXkz+VzvsJ7TV3p8401hLan44fRrh4pWU2NjtuKpOTP5XO+wntNXWn7ymcJaUhCVnXDYpGYbjVjk22+m+QDzzD7eSUfqF0ueYd6pR+oXTc/e9FY4FLn73orHAqMH7yPzzDvVKP1C6XPMO9Uo/ULpufveiscClz970VjgUX95H55h3qlH6hdLnmH+qUfqF03P3vRWOBS5+96KxwP9KDSNC3G3MCaLLIZQVGyAoqtt6zQvyl+VIvuT20UaFOqdwJpakhJzHYlOUb6F+UvypF9ye2q3XunCFFXJx5dd+7q7RQrRVyceXXfu6u0UY7G7Hlw0/+cjvu0fGhs0Saf/OR33aPjQ5US9uVeRpyZ/K532E9pq905XLRhaDBz60uj+AXNrHoqi5M/lc77Ce2rvT1px/B20sqAVrhvVl66scm2303yCNfj/8ANcId1LX4/wDzXCHdUfwfN+lRxh30vB836VHGHfUYsyka/H/5rhDupa/H/wCa4Q7qj+D5v0qOMO+l4Pm/So4w76GZSNfj/wDNcId1LX4//NcId1R/B836VHGHfS8HzfpUcYd9Di0nQ5UlWCtqmZtbmN84sd9CvKV5Ui+5PbRRoW041gbSXTdQUdoVm6aF+UrypF9ye2q23unCFFXJx5dd+7q7RQrRVyceXXfu6u0UY7G7Hlw5QPnK57tHxocoo5RUZMfQrz2U/wBiaF6kpf3JGfJmf9smj/AntNXenzLT+ENJefQyNcCFrSSDsOzZQ5ycO5caeb89km31Ed9Een4YVhLYkrWhGtFikXN7GrHJttz/ABpAPg+J60jcNXdTeD4nrSNw1d1ecmGekyOGO+lkwz0mRwx31GH/AB68HxPWkbhq7qXg+J60jcNXdXnJhnpMjhDvpZMM9JkcId9Fx2evB8T1pG4au6l4PietI/DV3V5yYZ6TI4Q76WTDPSZHDHfRJiGk6FNNtYE2ll5LwCj4yRYb6F+Uk/73jg/Q/GijQoNDAWtQtS0ZjYqFjvoP5QndZj4R5jSR21W69w08Bmirk38uvfdz2ihWi/k1RfFZK/NZA/qf9KMen3Yd+U2PaRCkgb0qQo/0I+NBNarpvBM3A3S2nM4z46Rbq3/2rKqS6aunFzPuttE5fM9IIjh2IUvIr/Ns7bVp+NYRGxmMmPKKwhKs4yGxvWNAkEEEgg3uOitX0RxxGLQEIcIEpoZXE32nqNIdNJXExNupD/YLCfpJXEHdS/YLCfpJXEHdRXT1Wz7e37BP9gsJ8+VxB3Uv2Cwnz5XEHdRZSovoW/YJ/sFhPnyuIO6l+wWE/SSuIO6iymNE9C37IOFYcxhMIRmFKLaSSCs3NZVpJMTMxyY8g3TnypPsGwUeaa46nDIKozKxzp5NgL/wJ6TWYCpLHq644UQVH3JnGsxLlZbZ1hAPsH/2gGte0UgeD8DjMqFlqTnV9Z20h40lP1V5Wy0BbZQsXSRYisg0lwpWE4o5HsdUo52j1p6vwrYTuqp0jwRnGoBZX4rydrTnmnuqtuotepTwY/7a7wJkjDpKZERwtuJ3EdI6jTzoMjD5a48tooWnptsPtqPuNeXyeNM4/LTsA0whz0hqWpMZ8DbmPiq+o0ToWlaQpKgQdxBrCamw8VnwdkWW6gfaNv6VctlvWYjFTa6a9ZS3pljbYAMlCrdbYNeXdMcbcBHOkpv0pQBTLv8Ae22rOOIbSVOLSlI3kmwFCukGmcWEFM4eRIfOy4/hT+PTWfzMSmzflMt5z2KVsqLTLhc1k1RimHWXJemSFSJK1OOKO1SjXI79tKpmFYZJxWUI8VvN1rI2IHWajHGa57rDRDB1YrigzpPN2FZ3D1noFayBbYB/SoGC4UxhEFEaON21SulZ6Sasa9Pr6e16dPcqbfXgvNi91pFjY3UKbXt3A1ibk2tmF70d0HGsFiYwxq5TfjD+FadhTWd41oniOGkrbbMmP0OIFyPrFagZccXu+0Lb/HGykt9lKlJU63mSLkFQuBRwu6ei5zYebg2IIPVSNbBNwrB8TGZ+PHdUb+OkgH+oqil6FYOEpcRKdYS4oBJzggk7hXnDFVoq4/rLPPwpUbyNAUttrc5+AlIuSpO4e2mRoKylkPPYkkMkZisCwt9dMOf2t32BNqdIKlZUglR3JG81ocTQzBUqs5LU+QdqQ4B2VfYfhuEwM3MWI6FJFyoWJA6yauHSnR1zzAOC6HT8QUlyWgxo42+OPGV9QrRMKwqLhUYMRGwkdJO9R9tSFvNtqbS4pILirNjpUbE7PwBP4V7LyAsNlSQs7kk7arbasUW+TpSrk3IZcAU24hSSSAUqBBI3ivSXEKIyqBuL7D0Ud2e6QXUrFEBZSvnT9hmtYc3RY2qhZkSk6yXJBMrD3Hn1pBO0tmIDb/KVH8aM5kzEU6Yow9ODYYtuQ0V85Wo6wtJIBB2f4t16laRzVQJMGDhmHRJE/EFuJSHrJSlCUZllVh0gJHt2UecA7EGHouGz0NR4z7iJjACFXzrOruoH2fjvqyS2iE9Gh6xM2NP5q+1KFis5Q2khf+Eiyh9Z+uiTAJMTFsL8KLw6OzKBUl0ZEqKXEEg+Na53VT6GY4MWmNNy8FhQzLjc4juMWVmQheWytgsRstQwp4am+f4MyhSm2Ww608G775DikC5GwHxBa/XVzpviD0B+IxHLKWIwQ+GCna6Uk2Sk32Wt1GjEQ4yb5Y7IuQTZsbwbg/gaF5mOAyXUOYZHelR8TahtZhc5V2JVe2whNz+FFUcnSjFXIjjEpyM2Sm2UpSVPJXYbLKIBTc9J66sG2352jDpjmOlyBMDrbbhIbeyWORR9ovt6DY2O6vel0RUbEcCYwiBEdW46sIYcs22MoK7iySRcjb11a6USU4TonLmuYfEfW2lC1RlpGrUoqSDfZ0X32ogdcXHdlKnsM6hL6tZtABSFRiqx/rVW2pCYcopNpJCkuedquZsk3B6M2X2baNcAloxtqfExXDIzcmI+G32gA4hXihSSCRt2EVCgYrKm4xIVGwKM5hpmLguyE21hKBZS1C1igEZfwoYU+nGKyGZDSUuR0tQ47jyWXE7XFczkKve+4ZQNlddLi8vSGMpFmwYKlB5IOYLyqskdQO3b7BRDpnOiYLgzmKuQY8p1vK0hK0A3CjlIvbdYq2VPxHMcOXLgRYz7+rC20v7EqttG2xoSAMUfcjTkLw8+K08lwIaJIVmYabOz/ug1N0PnEY3hzRdccDcVcFzxTlLiPGvfdfYoW31f6ESF4tgqJsrC4ENDxKmUR/GuCdpOwWOYf2FdNHsUiYniWLQ2obLXg6XlSpKB+8JTcr+u5Iv7DQhzlf8AMDDuo4c/f86K46SOtw9MNG5slwNR7SY5cUbJC1IBSCfbkP40Ulhovh8tp1oTlC7bQOq9eJcONNYLEtht5o70OJzCj0G9CCF6NSXh/wAJ+TJdbPnIKzYj2UOclA1MhlEtanXH8PDsJalbEN6xQW2kewgH8a0ptltptLbSAhtIsEpFgB9Vc2oUVlTamo7aC0kpRlSBlB3gUTDuaBpUdwcpkZjKdQ61z09RWhJR/wCwo6rnqGi8HihJdAyhdtoHVRQdp6zHexfRxEuc7Ba5w6de06G1D92dmY1J5Qwg6BYiEOlSNU3lcKrk+Omxv00RzIESclKZkZp9KTdIcSFWr25GYdj83caQtm1tWoXFuq1AM6AJLMfEYslRcxFiYtMt5Z8Z7YChZ+tGXdsoewaRIhuxoUfFFsyW9IJTUiElKTrkLdLl1X2gBBuCPO+qtJQwy24txDaErctnUBYqtuvXHwfD55zzmrPOrZddkGe310TAX09dW9LwbD24rsvWPOPOMM2zKQltQvt2bFLTU7Q6UuZoRh7jp/fJiap3b/1oBSr+6TV+qO0p1Lqm0lxIKQsjaAd4vSaYaZQW2m0oQSSUpFhc76Ab0FeSzoLAdUqwQwpRJ9hNDugEtxGPNF2G7H8JQ1vBxwizpDhVdNj1LO+tFbjMNsCO20hLIBGrAsmx9lJMVhKmlJZQC0MrZCf4R1Ch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Immagine 21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5852864"/>
            <a:ext cx="1592213" cy="8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225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51279" y="177787"/>
            <a:ext cx="4789440" cy="528947"/>
          </a:xfrm>
        </p:spPr>
        <p:txBody>
          <a:bodyPr wrap="square" lIns="90000" tIns="45000" rIns="90000" bIns="450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 algn="r">
              <a:lnSpc>
                <a:spcPct val="102000"/>
              </a:lnSpc>
              <a:buNone/>
            </a:pPr>
            <a:r>
              <a:rPr lang="en-GB" sz="2800" b="1" smtClean="0">
                <a:solidFill>
                  <a:srgbClr val="33CC33"/>
                </a:solidFill>
                <a:latin typeface="Calibri" pitchFamily="34" charset="0"/>
              </a:rPr>
              <a:t>Scope of the project</a:t>
            </a:r>
            <a:endParaRPr lang="en-GB" sz="2800" b="1">
              <a:solidFill>
                <a:srgbClr val="33CC33"/>
              </a:solidFill>
              <a:latin typeface="Calibri" pitchFamily="18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23528" y="2132856"/>
            <a:ext cx="8527421" cy="458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361950" lvl="0" indent="-361950">
              <a:lnSpc>
                <a:spcPct val="150000"/>
              </a:lnSpc>
              <a:spcBef>
                <a:spcPts val="360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FITUP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aims to demonstrate the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technical viability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and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economic maturity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 of backup power systems based on </a:t>
            </a:r>
            <a:r>
              <a:rPr lang="en-GB" sz="2000" b="1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f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uel </a:t>
            </a:r>
            <a:r>
              <a:rPr lang="en-GB" sz="2000" b="1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c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ell </a:t>
            </a:r>
            <a:r>
              <a:rPr lang="en-GB" sz="2000" dirty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t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ヒラギノ角ゴ Pro W3" pitchFamily="2"/>
                <a:cs typeface="ヒラギノ角ゴ Pro W3" pitchFamily="2"/>
              </a:rPr>
              <a:t>echnology</a:t>
            </a:r>
          </a:p>
          <a:p>
            <a:pPr marL="361950" lvl="0" indent="-361950">
              <a:lnSpc>
                <a:spcPct val="150000"/>
              </a:lnSpc>
              <a:spcBef>
                <a:spcPts val="360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13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 market ready systems from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2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 suppliers are installed and being tested at selected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real application sites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across Europe for field trials.</a:t>
            </a:r>
          </a:p>
          <a:p>
            <a:pPr marL="361950" lvl="0" indent="-361950">
              <a:lnSpc>
                <a:spcPct val="150000"/>
              </a:lnSpc>
              <a:spcBef>
                <a:spcPts val="360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6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 systems are being testing at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R&amp;D centres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for benchmarking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.</a:t>
            </a:r>
          </a:p>
          <a:p>
            <a:pPr marL="361950" indent="-361950">
              <a:lnSpc>
                <a:spcPct val="150000"/>
              </a:lnSpc>
              <a:spcBef>
                <a:spcPts val="363"/>
              </a:spcBef>
              <a:buClr>
                <a:srgbClr val="194C84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Technology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is under demonstration at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various ambient conditions in real-life telecommunication applications while the data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are collected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and analysed.</a:t>
            </a:r>
          </a:p>
        </p:txBody>
      </p:sp>
    </p:spTree>
    <p:extLst>
      <p:ext uri="{BB962C8B-B14F-4D97-AF65-F5344CB8AC3E}">
        <p14:creationId xmlns:p14="http://schemas.microsoft.com/office/powerpoint/2010/main" xmlns="" val="118760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51279" y="177787"/>
            <a:ext cx="4789440" cy="528947"/>
          </a:xfrm>
        </p:spPr>
        <p:txBody>
          <a:bodyPr wrap="square" lIns="90000" tIns="45000" rIns="90000" bIns="450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 algn="r">
              <a:lnSpc>
                <a:spcPct val="102000"/>
              </a:lnSpc>
              <a:buNone/>
            </a:pPr>
            <a:r>
              <a:rPr lang="en-GB" sz="2800" b="1" smtClean="0">
                <a:solidFill>
                  <a:srgbClr val="33CC33"/>
                </a:solidFill>
                <a:latin typeface="Calibri" pitchFamily="18"/>
              </a:rPr>
              <a:t>Technical Targets</a:t>
            </a:r>
            <a:endParaRPr lang="en-GB" sz="2800" b="1">
              <a:solidFill>
                <a:srgbClr val="33CC33"/>
              </a:solidFill>
              <a:latin typeface="Calibri" pitchFamily="18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358560" y="1484784"/>
            <a:ext cx="8785440" cy="4581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361950" lvl="0" indent="-361950" hangingPunct="0">
              <a:lnSpc>
                <a:spcPct val="150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Technical Targets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:</a:t>
            </a:r>
          </a:p>
          <a:p>
            <a:pPr marL="819150" lvl="3" indent="-361950" hangingPunct="0">
              <a:spcBef>
                <a:spcPts val="635"/>
              </a:spcBef>
              <a:buClr>
                <a:srgbClr val="194C84"/>
              </a:buClr>
              <a:buSzPct val="100000"/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Reliability of greater than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95%</a:t>
            </a:r>
          </a:p>
          <a:p>
            <a:pPr marL="819150" lvl="4" indent="-361950" hangingPunct="0">
              <a:spcBef>
                <a:spcPts val="561"/>
              </a:spcBef>
              <a:buClr>
                <a:srgbClr val="008000"/>
              </a:buClr>
              <a:buSzPct val="100000"/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Durability of more than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1500 hours</a:t>
            </a:r>
          </a:p>
          <a:p>
            <a:pPr marL="819150" lvl="4" indent="-361950" hangingPunct="0">
              <a:spcBef>
                <a:spcPts val="561"/>
              </a:spcBef>
              <a:buClr>
                <a:srgbClr val="008000"/>
              </a:buClr>
              <a:buSzPct val="100000"/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More than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1000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cycles</a:t>
            </a:r>
          </a:p>
          <a:p>
            <a:pPr marL="819150" lvl="4" indent="-361950" hangingPunct="0">
              <a:spcBef>
                <a:spcPts val="561"/>
              </a:spcBef>
              <a:buClr>
                <a:srgbClr val="008000"/>
              </a:buClr>
              <a:buSzPct val="100000"/>
              <a:buFont typeface="Courier New" pitchFamily="49" charset="0"/>
              <a:buChar char="o"/>
            </a:pPr>
            <a:endParaRPr lang="en-GB" sz="2000" b="1" dirty="0" smtClean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marL="361950" indent="-361950" hangingPunct="0">
              <a:lnSpc>
                <a:spcPct val="150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Uniform certification procedures 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for installation and </a:t>
            </a:r>
            <a:r>
              <a:rPr lang="en-GB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</a:t>
            </a:r>
            <a:r>
              <a:rPr lang="en-GB" sz="2000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esting of fuel cell backup power systems in selected countries will be developed.</a:t>
            </a:r>
          </a:p>
          <a:p>
            <a:pPr marL="361950" lvl="0" indent="-361950" hangingPunct="0">
              <a:lnSpc>
                <a:spcPct val="150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Lessons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learnt in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regards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to installation and operation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will be shared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to avoid obstacles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for upcoming projects and activities.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270999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zatracht\Desktop\8_Fotos\Turkcell\IMGP03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8" t="-3909" r="23087" b="11662"/>
          <a:stretch/>
        </p:blipFill>
        <p:spPr bwMode="auto">
          <a:xfrm>
            <a:off x="3491880" y="2962644"/>
            <a:ext cx="3416300" cy="389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2468607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 descr="C:\Users\zatracht\Desktop\8_Fotos\Polycom MAGR Ennetbürgen\IMAG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204875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4572001" cy="2734236"/>
          </a:xfrm>
          <a:prstGeom prst="rect">
            <a:avLst/>
          </a:prstGeom>
        </p:spPr>
      </p:pic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51279" y="184615"/>
            <a:ext cx="4789440" cy="515290"/>
          </a:xfrm>
        </p:spPr>
        <p:txBody>
          <a:bodyPr wrap="square" lIns="90000" tIns="45000" rIns="90000" bIns="450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 algn="r">
              <a:lnSpc>
                <a:spcPct val="102000"/>
              </a:lnSpc>
              <a:buNone/>
            </a:pPr>
            <a:r>
              <a:rPr lang="en-US" sz="2800" b="1" dirty="0" smtClean="0">
                <a:solidFill>
                  <a:srgbClr val="33CC33"/>
                </a:solidFill>
                <a:latin typeface="Calibri" pitchFamily="34" charset="0"/>
              </a:rPr>
              <a:t>1. Project achievements</a:t>
            </a:r>
            <a:endParaRPr lang="it-IT" sz="2800" b="1" dirty="0">
              <a:solidFill>
                <a:srgbClr val="33CC33"/>
              </a:solidFill>
              <a:latin typeface="Calibri" pitchFamily="18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-26910" y="836712"/>
            <a:ext cx="230425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Site 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</a:rPr>
              <a:t>Switzerland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Swisscom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t-IT" sz="1600" b="1" dirty="0">
                <a:solidFill>
                  <a:schemeClr val="bg1"/>
                </a:solidFill>
                <a:latin typeface="Calibri" pitchFamily="34" charset="0"/>
              </a:rPr>
            </a:b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3" descr="C:\Users\zatracht\Desktop\8_Fotos\Swisscom Davos\Dav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980728"/>
            <a:ext cx="41624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35488" y="980728"/>
            <a:ext cx="471703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smtClean="0">
                <a:solidFill>
                  <a:srgbClr val="FFFFFF"/>
                </a:solidFill>
                <a:latin typeface="Calibri" pitchFamily="34" charset="0"/>
              </a:rPr>
              <a:t>Site </a:t>
            </a: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in </a:t>
            </a:r>
            <a:r>
              <a:rPr lang="it-IT" sz="1600" b="1" dirty="0" err="1">
                <a:solidFill>
                  <a:srgbClr val="FFFFFF"/>
                </a:solidFill>
                <a:latin typeface="Calibri" pitchFamily="34" charset="0"/>
              </a:rPr>
              <a:t>Switzerland</a:t>
            </a: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 – </a:t>
            </a:r>
            <a:r>
              <a:rPr lang="it-IT" sz="1600" b="1" dirty="0" err="1">
                <a:solidFill>
                  <a:srgbClr val="FFFFFF"/>
                </a:solidFill>
                <a:latin typeface="Calibri" pitchFamily="34" charset="0"/>
              </a:rPr>
              <a:t>Davos</a:t>
            </a: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 – Swisscom </a:t>
            </a:r>
            <a:br>
              <a:rPr lang="it-IT" sz="16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it-IT" sz="1600" dirty="0">
                <a:solidFill>
                  <a:srgbClr val="FFFFFF"/>
                </a:solidFill>
                <a:latin typeface="Calibri" pitchFamily="34" charset="0"/>
              </a:rPr>
              <a:t>(2200 m, </a:t>
            </a:r>
            <a:r>
              <a:rPr lang="it-IT" sz="1600" dirty="0" err="1">
                <a:solidFill>
                  <a:srgbClr val="FFFFFF"/>
                </a:solidFill>
                <a:latin typeface="Calibri" pitchFamily="34" charset="0"/>
              </a:rPr>
              <a:t>cable</a:t>
            </a:r>
            <a:r>
              <a:rPr lang="it-IT" sz="16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it-IT" sz="1600" dirty="0" err="1">
                <a:solidFill>
                  <a:srgbClr val="FFFFFF"/>
                </a:solidFill>
                <a:latin typeface="Calibri" pitchFamily="34" charset="0"/>
              </a:rPr>
              <a:t>railway</a:t>
            </a:r>
            <a:r>
              <a:rPr lang="it-IT" sz="1600" dirty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it-IT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436937"/>
            <a:ext cx="25654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300192" y="3501008"/>
            <a:ext cx="259228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err="1">
                <a:solidFill>
                  <a:srgbClr val="000000"/>
                </a:solidFill>
                <a:latin typeface="Calibri" pitchFamily="34" charset="0"/>
              </a:rPr>
              <a:t>Sites</a:t>
            </a:r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 in Italy - </a:t>
            </a:r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</a:rPr>
              <a:t>WIND</a:t>
            </a:r>
            <a:endParaRPr lang="it-I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707904" y="5949280"/>
            <a:ext cx="318432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err="1">
                <a:solidFill>
                  <a:srgbClr val="000000"/>
                </a:solidFill>
                <a:latin typeface="Calibri" pitchFamily="34" charset="0"/>
              </a:rPr>
              <a:t>Sites</a:t>
            </a:r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it-IT" sz="1600" b="1" dirty="0" err="1">
                <a:solidFill>
                  <a:srgbClr val="000000"/>
                </a:solidFill>
                <a:latin typeface="Calibri" pitchFamily="34" charset="0"/>
              </a:rPr>
              <a:t>Turkey</a:t>
            </a:r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it-IT" sz="1600" b="1" dirty="0" err="1">
                <a:solidFill>
                  <a:srgbClr val="000000"/>
                </a:solidFill>
                <a:latin typeface="Calibri" pitchFamily="34" charset="0"/>
              </a:rPr>
              <a:t>Bursa</a:t>
            </a:r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it-IT" sz="1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it-IT" sz="1600" b="1" dirty="0" err="1" smtClean="0">
                <a:solidFill>
                  <a:srgbClr val="000000"/>
                </a:solidFill>
                <a:latin typeface="Calibri" pitchFamily="34" charset="0"/>
              </a:rPr>
              <a:t>Turkcell</a:t>
            </a:r>
            <a:endParaRPr lang="it-I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0" y="4365104"/>
            <a:ext cx="230425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smtClean="0">
                <a:latin typeface="Calibri" pitchFamily="34" charset="0"/>
              </a:rPr>
              <a:t>Site </a:t>
            </a:r>
            <a:r>
              <a:rPr lang="it-IT" sz="1600" b="1" dirty="0">
                <a:latin typeface="Calibri" pitchFamily="34" charset="0"/>
              </a:rPr>
              <a:t>in </a:t>
            </a:r>
            <a:r>
              <a:rPr lang="it-IT" sz="1600" b="1" dirty="0" err="1">
                <a:latin typeface="Calibri" pitchFamily="34" charset="0"/>
              </a:rPr>
              <a:t>Switzerland</a:t>
            </a:r>
            <a:r>
              <a:rPr lang="it-IT" sz="1600" b="1" dirty="0">
                <a:latin typeface="Calibri" pitchFamily="34" charset="0"/>
              </a:rPr>
              <a:t> </a:t>
            </a:r>
            <a:r>
              <a:rPr lang="it-IT" sz="1600" b="1" dirty="0" smtClean="0">
                <a:latin typeface="Calibri" pitchFamily="34" charset="0"/>
              </a:rPr>
              <a:t>– </a:t>
            </a:r>
            <a:r>
              <a:rPr lang="it-IT" sz="1600" b="1" dirty="0" err="1" smtClean="0">
                <a:latin typeface="Calibri" pitchFamily="34" charset="0"/>
              </a:rPr>
              <a:t>Polycom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475656" y="3573016"/>
            <a:ext cx="318432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1" dirty="0" err="1" smtClean="0">
                <a:solidFill>
                  <a:srgbClr val="000000"/>
                </a:solidFill>
                <a:latin typeface="Calibri" pitchFamily="34" charset="0"/>
              </a:rPr>
              <a:t>Benchmarking</a:t>
            </a:r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</a:rPr>
              <a:t> -JRC</a:t>
            </a:r>
            <a:endParaRPr lang="it-IT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851279" y="184615"/>
            <a:ext cx="4789440" cy="515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marL="0" marR="0" lvl="0" indent="0" algn="r" defTabSz="914400" rtl="0" eaLnBrk="1" fontAlgn="auto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itchFamily="34" charset="0"/>
              </a:rPr>
              <a:t>1. Project achievements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itchFamily="1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340768"/>
            <a:ext cx="80412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171450" indent="-171450">
              <a:lnSpc>
                <a:spcPct val="150000"/>
              </a:lnSpc>
              <a:buFont typeface="Wingdings" pitchFamily="2" charset="2"/>
              <a:buChar char="§"/>
              <a:defRPr sz="1200"/>
            </a:lvl1pPr>
            <a:lvl2pPr marL="628650" lvl="1" indent="-171450">
              <a:lnSpc>
                <a:spcPct val="150000"/>
              </a:lnSpc>
              <a:buFont typeface="Calibri" pitchFamily="34" charset="0"/>
              <a:buChar char="—"/>
              <a:defRPr sz="1200"/>
            </a:lvl2pPr>
          </a:lstStyle>
          <a:p>
            <a:pPr marL="0" lvl="0" indent="0" hangingPunct="0"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Test strategy</a:t>
            </a:r>
            <a:endParaRPr lang="en-GB" sz="2000" b="1" dirty="0" smtClean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marL="285750" lvl="0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Split up into benchmark testing within labs and field testing at actual customer </a:t>
            </a:r>
            <a:r>
              <a:rPr lang="en-GB" sz="2000" dirty="0" smtClean="0"/>
              <a:t>sites.</a:t>
            </a:r>
            <a:endParaRPr lang="en-GB" sz="2000" dirty="0" smtClean="0"/>
          </a:p>
          <a:p>
            <a:pPr marL="285750" lvl="0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Three different </a:t>
            </a:r>
            <a:r>
              <a:rPr lang="en-GB" sz="2000" dirty="0" smtClean="0"/>
              <a:t>test classes </a:t>
            </a:r>
            <a:r>
              <a:rPr lang="en-GB" sz="2000" dirty="0" smtClean="0"/>
              <a:t>representing different outage times within </a:t>
            </a:r>
            <a:r>
              <a:rPr lang="en-GB" sz="2000" dirty="0" smtClean="0"/>
              <a:t>grid:</a:t>
            </a:r>
            <a:endParaRPr lang="en-GB" sz="2000" dirty="0" smtClean="0"/>
          </a:p>
          <a:p>
            <a:pPr marL="742950" lvl="1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short term grid failures (A type) – 15 min. operation</a:t>
            </a:r>
          </a:p>
          <a:p>
            <a:pPr marL="742950" lvl="1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medium and long term grid failures (B type) – 240 min. operation</a:t>
            </a:r>
          </a:p>
          <a:p>
            <a:pPr marL="742950" lvl="1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catastrophic grid failures (C type) – 4320 min. operation</a:t>
            </a:r>
          </a:p>
          <a:p>
            <a:pPr marL="285750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Within the labs the test are performed with different power levels (50%; 75% and 100</a:t>
            </a:r>
            <a:r>
              <a:rPr lang="en-GB" sz="2000" dirty="0" smtClean="0"/>
              <a:t>%).</a:t>
            </a:r>
            <a:endParaRPr lang="en-GB" sz="2000" dirty="0" smtClean="0"/>
          </a:p>
          <a:p>
            <a:pPr marL="285750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Different off periods between cycles (1 min. vs. 60 min</a:t>
            </a:r>
            <a:r>
              <a:rPr lang="en-GB" sz="2000" dirty="0" smtClean="0"/>
              <a:t>.).</a:t>
            </a:r>
            <a:endParaRPr lang="en-GB" sz="2000" dirty="0" smtClean="0"/>
          </a:p>
          <a:p>
            <a:pPr marL="285750" indent="-285750" hangingPunct="0">
              <a:lnSpc>
                <a:spcPct val="130000"/>
              </a:lnSpc>
              <a:buSzPct val="100000"/>
              <a:buFont typeface="Wingdings" charset="2"/>
              <a:buChar char="§"/>
            </a:pPr>
            <a:r>
              <a:rPr lang="en-GB" sz="2000" dirty="0" smtClean="0"/>
              <a:t>Testing under real life climate operating conditions on field and simulated within climate </a:t>
            </a:r>
            <a:r>
              <a:rPr lang="en-GB" sz="2000" dirty="0" smtClean="0"/>
              <a:t>chamber.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70999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3851279" y="184615"/>
            <a:ext cx="4789440" cy="515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marL="0" marR="0" lvl="0" indent="0" algn="r" defTabSz="914400" rtl="0" eaLnBrk="1" fontAlgn="auto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itchFamily="34" charset="0"/>
              </a:rPr>
              <a:t>1. Project achievements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itchFamily="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04664"/>
            <a:ext cx="193771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lvl="0" indent="-361950" hangingPunct="0">
              <a:lnSpc>
                <a:spcPct val="150000"/>
              </a:lnSpc>
              <a:spcBef>
                <a:spcPts val="635"/>
              </a:spcBef>
              <a:buClr>
                <a:srgbClr val="194C84"/>
              </a:buClr>
              <a:buSzPct val="100000"/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Test Progress</a:t>
            </a:r>
            <a:endParaRPr lang="en-GB" sz="2000" dirty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67544" y="1124744"/>
          <a:ext cx="8136904" cy="5517744"/>
        </p:xfrm>
        <a:graphic>
          <a:graphicData uri="http://schemas.openxmlformats.org/drawingml/2006/table">
            <a:tbl>
              <a:tblPr/>
              <a:tblGrid>
                <a:gridCol w="760977"/>
                <a:gridCol w="1129574"/>
                <a:gridCol w="1030490"/>
                <a:gridCol w="760977"/>
                <a:gridCol w="760977"/>
                <a:gridCol w="760977"/>
                <a:gridCol w="760977"/>
                <a:gridCol w="760977"/>
                <a:gridCol w="760977"/>
                <a:gridCol w="650001"/>
              </a:tblGrid>
              <a:tr h="244915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End-user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Cycles done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Cycles targeted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Progress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Hours done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Hours targeted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Progress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reliability%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84147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Lucerne, Horw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Swisscom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484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140,50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98,14%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Lucerne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Swisscom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99,73%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Zizers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Swisscom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97,52%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Davos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Swisscom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Chur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Swisscom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Ennetbürgen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BKPNW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113,7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Dallenwil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BKPNW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99,36%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Alpnach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BKPNW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154,6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Settimo Milanese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WIND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tbc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Milano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WIND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Pavia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WIND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Bursa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Turkcell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Bursa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Turkcell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Turin (Benchmark)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Istanbul -&gt; D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Future-E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Petten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JRC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37,75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Petten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JRC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Petten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JRC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99,72%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560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Petten</a:t>
                      </a:r>
                    </a:p>
                  </a:txBody>
                  <a:tcPr marL="8352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JRC</a:t>
                      </a:r>
                    </a:p>
                  </a:txBody>
                  <a:tcPr marL="150333" marR="8352" marT="8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3851279" y="184615"/>
            <a:ext cx="4789440" cy="515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marL="0" marR="0" lvl="0" indent="0" algn="r" defTabSz="914400" rtl="0" eaLnBrk="1" fontAlgn="auto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itchFamily="34" charset="0"/>
              </a:rPr>
              <a:t>1. Project achievements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itchFamily="18"/>
            </a:endParaRPr>
          </a:p>
        </p:txBody>
      </p:sp>
      <p:pic>
        <p:nvPicPr>
          <p:cNvPr id="6" name="Grafik 2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4066"/>
            <a:ext cx="6959327" cy="35339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po 8"/>
          <p:cNvGrpSpPr/>
          <p:nvPr/>
        </p:nvGrpSpPr>
        <p:grpSpPr>
          <a:xfrm>
            <a:off x="0" y="0"/>
            <a:ext cx="6448450" cy="3393007"/>
            <a:chOff x="0" y="0"/>
            <a:chExt cx="6448450" cy="339300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48450" cy="3393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2195736" y="0"/>
              <a:ext cx="21602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07055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5" y="1124744"/>
          <a:ext cx="8496945" cy="5402502"/>
        </p:xfrm>
        <a:graphic>
          <a:graphicData uri="http://schemas.openxmlformats.org/drawingml/2006/table">
            <a:tbl>
              <a:tblPr/>
              <a:tblGrid>
                <a:gridCol w="2389765"/>
                <a:gridCol w="1150628"/>
                <a:gridCol w="2364264"/>
                <a:gridCol w="2592288"/>
              </a:tblGrid>
              <a:tr h="74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Expected output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AIP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Topic:  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Call: 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Objectives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Project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status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905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 FC back-up systems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5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Reliability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&gt;95%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99,4% so far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 time of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than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ms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5 ms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Satisfied so far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5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Lifetimes</a:t>
                      </a:r>
                      <a:r>
                        <a:rPr lang="it-IT" sz="200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greater</a:t>
                      </a:r>
                      <a:r>
                        <a:rPr lang="it-IT" sz="200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years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&gt;1500 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1500 operating hours are demonstrated</a:t>
                      </a:r>
                      <a:endParaRPr lang="it-IT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5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it-IT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it-IT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start-stop </a:t>
                      </a:r>
                      <a:r>
                        <a:rPr lang="it-IT" sz="18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 start-stop cycles are demonstrated</a:t>
                      </a:r>
                      <a:endParaRPr lang="it-IT" sz="20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5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system </a:t>
                      </a:r>
                      <a:r>
                        <a:rPr lang="it-IT" sz="2000" i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k€/kW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k€/kW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 k€/kW</a:t>
                      </a:r>
                    </a:p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(including hydrogen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generators)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4139952" y="260648"/>
            <a:ext cx="4789440" cy="515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marL="0" marR="0" lvl="0" indent="0" algn="r" defTabSz="914400" rtl="0" eaLnBrk="1" fontAlgn="auto" latinLnBrk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 pitchFamily="34" charset="0"/>
              </a:rPr>
              <a:t>1. Project achievements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Calibri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35158</TotalTime>
  <Words>1071</Words>
  <Application>Microsoft Office PowerPoint</Application>
  <PresentationFormat>Presentazione su schermo (4:3)</PresentationFormat>
  <Paragraphs>344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Standard</vt:lpstr>
      <vt:lpstr>Diapositiva 1</vt:lpstr>
      <vt:lpstr>Diapositiva 2</vt:lpstr>
      <vt:lpstr>Scope of the project</vt:lpstr>
      <vt:lpstr>Technical Targets</vt:lpstr>
      <vt:lpstr>1. Project achievements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</dc:creator>
  <cp:lastModifiedBy>Ilaria Rosso</cp:lastModifiedBy>
  <cp:revision>27</cp:revision>
  <dcterms:modified xsi:type="dcterms:W3CDTF">2013-11-06T19:01:49Z</dcterms:modified>
</cp:coreProperties>
</file>