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sldIdLst>
    <p:sldId id="284" r:id="rId2"/>
    <p:sldId id="290" r:id="rId3"/>
    <p:sldId id="285" r:id="rId4"/>
    <p:sldId id="307" r:id="rId5"/>
    <p:sldId id="293" r:id="rId6"/>
    <p:sldId id="299" r:id="rId7"/>
    <p:sldId id="300" r:id="rId8"/>
    <p:sldId id="301" r:id="rId9"/>
    <p:sldId id="303" r:id="rId10"/>
    <p:sldId id="306" r:id="rId11"/>
    <p:sldId id="302" r:id="rId12"/>
    <p:sldId id="286" r:id="rId13"/>
    <p:sldId id="304" r:id="rId14"/>
    <p:sldId id="305" r:id="rId15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anose="020B060403050404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anose="020B060403050404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anose="020B060403050404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anose="020B060403050404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anose="020B060403050404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t Kauffmann" initials="JK" lastIdx="8" clrIdx="0">
    <p:extLst/>
  </p:cmAuthor>
  <p:cmAuthor id="2" name="Alison" initials="A" lastIdx="2" clrIdx="1">
    <p:extLst/>
  </p:cmAuthor>
  <p:cmAuthor id="3" name="milv" initials="d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339933"/>
    <a:srgbClr val="000099"/>
    <a:srgbClr val="3366CC"/>
    <a:srgbClr val="0066CC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01" cy="49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93" tIns="46346" rIns="92693" bIns="46346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70" y="0"/>
            <a:ext cx="2946301" cy="49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93" tIns="46346" rIns="92693" bIns="463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10" y="4716593"/>
            <a:ext cx="5436856" cy="446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93" tIns="46346" rIns="92693" bIns="46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959"/>
            <a:ext cx="2946301" cy="49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93" tIns="46346" rIns="92693" bIns="46346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70" y="9429959"/>
            <a:ext cx="2946301" cy="49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93" tIns="46346" rIns="92693" bIns="463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C424D260-281B-424C-B979-831F66D385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79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1pPr>
            <a:lvl2pPr marL="753128" indent="-289665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2pPr>
            <a:lvl3pPr marL="1158659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3pPr>
            <a:lvl4pPr marL="1622123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4pPr>
            <a:lvl5pPr marL="2085586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5pPr>
            <a:lvl6pPr marL="2549050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6pPr>
            <a:lvl7pPr marL="3012514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7pPr>
            <a:lvl8pPr marL="3475977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8pPr>
            <a:lvl9pPr marL="3939441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9pPr>
          </a:lstStyle>
          <a:p>
            <a:fld id="{5D27B4FA-8B72-47C0-8E93-A8804F69610E}" type="slidenum">
              <a:rPr lang="en-GB" altLang="en-US">
                <a:latin typeface="Arial" panose="020B0604020202020204" pitchFamily="34" charset="0"/>
              </a:rPr>
              <a:pPr/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81050"/>
            <a:ext cx="4872038" cy="3656013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121" y="4750455"/>
            <a:ext cx="4992344" cy="444085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7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1pPr>
            <a:lvl2pPr marL="753128" indent="-289665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2pPr>
            <a:lvl3pPr marL="1158659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3pPr>
            <a:lvl4pPr marL="1622123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4pPr>
            <a:lvl5pPr marL="2085586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5pPr>
            <a:lvl6pPr marL="2549050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6pPr>
            <a:lvl7pPr marL="3012514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7pPr>
            <a:lvl8pPr marL="3475977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8pPr>
            <a:lvl9pPr marL="3939441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9pPr>
          </a:lstStyle>
          <a:p>
            <a:fld id="{C4EBF5CE-5B79-42EA-8357-89A5767DE00D}" type="slidenum">
              <a:rPr lang="en-GB" altLang="en-US">
                <a:latin typeface="Arial" panose="020B0604020202020204" pitchFamily="34" charset="0"/>
              </a:rPr>
              <a:pPr/>
              <a:t>11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81050"/>
            <a:ext cx="4872038" cy="365601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121" y="4750455"/>
            <a:ext cx="4992344" cy="444085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6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1pPr>
            <a:lvl2pPr marL="753128" indent="-289665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2pPr>
            <a:lvl3pPr marL="1158659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3pPr>
            <a:lvl4pPr marL="1622123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4pPr>
            <a:lvl5pPr marL="2085586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5pPr>
            <a:lvl6pPr marL="2549050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6pPr>
            <a:lvl7pPr marL="3012514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7pPr>
            <a:lvl8pPr marL="3475977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8pPr>
            <a:lvl9pPr marL="3939441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9pPr>
          </a:lstStyle>
          <a:p>
            <a:fld id="{80BCD12F-AD69-4A20-8064-D521BC90739A}" type="slidenum">
              <a:rPr lang="en-GB" altLang="en-US">
                <a:latin typeface="Arial" panose="020B0604020202020204" pitchFamily="34" charset="0"/>
              </a:rPr>
              <a:pPr/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81050"/>
            <a:ext cx="4872038" cy="3656013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121" y="4750455"/>
            <a:ext cx="4992344" cy="444085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13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1pPr>
            <a:lvl2pPr marL="753128" indent="-289665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2pPr>
            <a:lvl3pPr marL="1158659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3pPr>
            <a:lvl4pPr marL="1622123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4pPr>
            <a:lvl5pPr marL="2085586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5pPr>
            <a:lvl6pPr marL="2549050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6pPr>
            <a:lvl7pPr marL="3012514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7pPr>
            <a:lvl8pPr marL="3475977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8pPr>
            <a:lvl9pPr marL="3939441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9pPr>
          </a:lstStyle>
          <a:p>
            <a:fld id="{C4EBF5CE-5B79-42EA-8357-89A5767DE00D}" type="slidenum">
              <a:rPr lang="en-GB" altLang="en-US">
                <a:latin typeface="Arial" panose="020B0604020202020204" pitchFamily="34" charset="0"/>
              </a:rPr>
              <a:pPr/>
              <a:t>13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81050"/>
            <a:ext cx="4872038" cy="365601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121" y="4750455"/>
            <a:ext cx="4992344" cy="444085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72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1pPr>
            <a:lvl2pPr marL="753128" indent="-289665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2pPr>
            <a:lvl3pPr marL="1158659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3pPr>
            <a:lvl4pPr marL="1622123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4pPr>
            <a:lvl5pPr marL="2085586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5pPr>
            <a:lvl6pPr marL="2549050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6pPr>
            <a:lvl7pPr marL="3012514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7pPr>
            <a:lvl8pPr marL="3475977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8pPr>
            <a:lvl9pPr marL="3939441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9pPr>
          </a:lstStyle>
          <a:p>
            <a:fld id="{80BCD12F-AD69-4A20-8064-D521BC90739A}" type="slidenum">
              <a:rPr lang="en-GB" altLang="en-US">
                <a:latin typeface="Arial" panose="020B0604020202020204" pitchFamily="34" charset="0"/>
              </a:rPr>
              <a:pPr/>
              <a:t>14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81050"/>
            <a:ext cx="4872038" cy="3656013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121" y="4750455"/>
            <a:ext cx="4992344" cy="444085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10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1pPr>
            <a:lvl2pPr marL="753128" indent="-289665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2pPr>
            <a:lvl3pPr marL="1158659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3pPr>
            <a:lvl4pPr marL="1622123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4pPr>
            <a:lvl5pPr marL="2085586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5pPr>
            <a:lvl6pPr marL="2549050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6pPr>
            <a:lvl7pPr marL="3012514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7pPr>
            <a:lvl8pPr marL="3475977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8pPr>
            <a:lvl9pPr marL="3939441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9pPr>
          </a:lstStyle>
          <a:p>
            <a:fld id="{C4EBF5CE-5B79-42EA-8357-89A5767DE00D}" type="slidenum">
              <a:rPr lang="en-GB" altLang="en-US">
                <a:latin typeface="Arial" panose="020B0604020202020204" pitchFamily="34" charset="0"/>
              </a:rPr>
              <a:pPr/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81050"/>
            <a:ext cx="4872038" cy="365601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121" y="4750455"/>
            <a:ext cx="4992344" cy="444085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2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1pPr>
            <a:lvl2pPr marL="753128" indent="-289665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2pPr>
            <a:lvl3pPr marL="1158659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3pPr>
            <a:lvl4pPr marL="1622123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4pPr>
            <a:lvl5pPr marL="2085586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5pPr>
            <a:lvl6pPr marL="2549050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6pPr>
            <a:lvl7pPr marL="3012514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7pPr>
            <a:lvl8pPr marL="3475977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8pPr>
            <a:lvl9pPr marL="3939441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9pPr>
          </a:lstStyle>
          <a:p>
            <a:fld id="{C4EBF5CE-5B79-42EA-8357-89A5767DE00D}" type="slidenum">
              <a:rPr lang="en-GB" altLang="en-US">
                <a:latin typeface="Arial" panose="020B0604020202020204" pitchFamily="34" charset="0"/>
              </a:rPr>
              <a:pPr/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81050"/>
            <a:ext cx="4872038" cy="365601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121" y="4750455"/>
            <a:ext cx="4992344" cy="444085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6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1pPr>
            <a:lvl2pPr marL="753128" indent="-289665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2pPr>
            <a:lvl3pPr marL="1158659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3pPr>
            <a:lvl4pPr marL="1622123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4pPr>
            <a:lvl5pPr marL="2085586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5pPr>
            <a:lvl6pPr marL="2549050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6pPr>
            <a:lvl7pPr marL="3012514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7pPr>
            <a:lvl8pPr marL="3475977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8pPr>
            <a:lvl9pPr marL="3939441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9pPr>
          </a:lstStyle>
          <a:p>
            <a:fld id="{C4EBF5CE-5B79-42EA-8357-89A5767DE00D}" type="slidenum">
              <a:rPr lang="en-GB" altLang="en-US">
                <a:latin typeface="Arial" panose="020B0604020202020204" pitchFamily="34" charset="0"/>
              </a:rPr>
              <a:pPr/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81050"/>
            <a:ext cx="4872038" cy="365601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121" y="4750455"/>
            <a:ext cx="4992344" cy="444085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55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1pPr>
            <a:lvl2pPr marL="753128" indent="-289665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2pPr>
            <a:lvl3pPr marL="1158659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3pPr>
            <a:lvl4pPr marL="1622123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4pPr>
            <a:lvl5pPr marL="2085586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5pPr>
            <a:lvl6pPr marL="2549050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6pPr>
            <a:lvl7pPr marL="3012514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7pPr>
            <a:lvl8pPr marL="3475977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8pPr>
            <a:lvl9pPr marL="3939441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9pPr>
          </a:lstStyle>
          <a:p>
            <a:fld id="{C4EBF5CE-5B79-42EA-8357-89A5767DE00D}" type="slidenum">
              <a:rPr lang="en-GB" altLang="en-US">
                <a:latin typeface="Arial" panose="020B0604020202020204" pitchFamily="34" charset="0"/>
              </a:rPr>
              <a:pPr/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81050"/>
            <a:ext cx="4872038" cy="365601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121" y="4750455"/>
            <a:ext cx="4992344" cy="444085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1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1pPr>
            <a:lvl2pPr marL="753128" indent="-289665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2pPr>
            <a:lvl3pPr marL="1158659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3pPr>
            <a:lvl4pPr marL="1622123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4pPr>
            <a:lvl5pPr marL="2085586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5pPr>
            <a:lvl6pPr marL="2549050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6pPr>
            <a:lvl7pPr marL="3012514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7pPr>
            <a:lvl8pPr marL="3475977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8pPr>
            <a:lvl9pPr marL="3939441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9pPr>
          </a:lstStyle>
          <a:p>
            <a:fld id="{C4EBF5CE-5B79-42EA-8357-89A5767DE00D}" type="slidenum">
              <a:rPr lang="en-GB" altLang="en-US">
                <a:latin typeface="Arial" panose="020B0604020202020204" pitchFamily="34" charset="0"/>
              </a:rPr>
              <a:pPr/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81050"/>
            <a:ext cx="4872038" cy="365601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121" y="4750455"/>
            <a:ext cx="4992344" cy="444085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536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1pPr>
            <a:lvl2pPr marL="753128" indent="-289665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2pPr>
            <a:lvl3pPr marL="1158659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3pPr>
            <a:lvl4pPr marL="1622123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4pPr>
            <a:lvl5pPr marL="2085586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5pPr>
            <a:lvl6pPr marL="2549050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6pPr>
            <a:lvl7pPr marL="3012514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7pPr>
            <a:lvl8pPr marL="3475977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8pPr>
            <a:lvl9pPr marL="3939441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9pPr>
          </a:lstStyle>
          <a:p>
            <a:fld id="{C4EBF5CE-5B79-42EA-8357-89A5767DE00D}" type="slidenum">
              <a:rPr lang="en-GB" altLang="en-US">
                <a:latin typeface="Arial" panose="020B0604020202020204" pitchFamily="34" charset="0"/>
              </a:rPr>
              <a:pPr/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81050"/>
            <a:ext cx="4872038" cy="365601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121" y="4750455"/>
            <a:ext cx="4992344" cy="444085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5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1pPr>
            <a:lvl2pPr marL="753128" indent="-289665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2pPr>
            <a:lvl3pPr marL="1158659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3pPr>
            <a:lvl4pPr marL="1622123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4pPr>
            <a:lvl5pPr marL="2085586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5pPr>
            <a:lvl6pPr marL="2549050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6pPr>
            <a:lvl7pPr marL="3012514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7pPr>
            <a:lvl8pPr marL="3475977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8pPr>
            <a:lvl9pPr marL="3939441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9pPr>
          </a:lstStyle>
          <a:p>
            <a:fld id="{C4EBF5CE-5B79-42EA-8357-89A5767DE00D}" type="slidenum">
              <a:rPr lang="en-GB" altLang="en-US">
                <a:latin typeface="Arial" panose="020B0604020202020204" pitchFamily="34" charset="0"/>
              </a:rPr>
              <a:pPr/>
              <a:t>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81050"/>
            <a:ext cx="4872038" cy="365601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121" y="4750455"/>
            <a:ext cx="4992344" cy="444085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47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1pPr>
            <a:lvl2pPr marL="753128" indent="-289665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2pPr>
            <a:lvl3pPr marL="1158659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3pPr>
            <a:lvl4pPr marL="1622123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4pPr>
            <a:lvl5pPr marL="2085586" indent="-231732"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5pPr>
            <a:lvl6pPr marL="2549050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6pPr>
            <a:lvl7pPr marL="3012514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7pPr>
            <a:lvl8pPr marL="3475977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8pPr>
            <a:lvl9pPr marL="3939441" indent="-23173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anose="020B0604030504040204" pitchFamily="34" charset="0"/>
                <a:ea typeface="ヒラギノ角ゴ Pro W3" charset="-128"/>
              </a:defRPr>
            </a:lvl9pPr>
          </a:lstStyle>
          <a:p>
            <a:fld id="{C4EBF5CE-5B79-42EA-8357-89A5767DE00D}" type="slidenum">
              <a:rPr lang="en-GB" altLang="en-US">
                <a:latin typeface="Arial" panose="020B0604020202020204" pitchFamily="34" charset="0"/>
              </a:rPr>
              <a:pPr/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81050"/>
            <a:ext cx="4872038" cy="365601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121" y="4750455"/>
            <a:ext cx="4992344" cy="444085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9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545CE-65E8-4ECE-996F-EC01519BA4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1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C5250-C362-4B1C-8292-5FCC1F1CCA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4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98425"/>
            <a:ext cx="2057400" cy="6224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98425"/>
            <a:ext cx="6019800" cy="6224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EFE5D-C686-47B4-B207-4EF7169C92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7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E99E6-3B26-47C3-B2D4-0D3671069E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9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32161-68B5-4F0F-BF7D-F466122D494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54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1DA54-FAF7-4EF7-B025-A719DD3C44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35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BEF7-A794-4500-9B9C-2AB6D7C5FD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6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2D8EB-001B-4394-960F-7686156E7C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2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01A60-3355-404B-BD1C-3B93514681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98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E43A-6BDB-4A2B-AB67-79EC37AC2C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6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D4A78-729A-463B-94B6-09D73D756E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74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CH JU - Power Point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09675" y="-98425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57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B1862D0-5B91-4130-B8E8-657FD6CBB67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2pPr>
      <a:lvl3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3pPr>
      <a:lvl4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4pPr>
      <a:lvl5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5pPr>
      <a:lvl6pPr marL="8001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6pPr>
      <a:lvl7pPr marL="12573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7pPr>
      <a:lvl8pPr marL="17145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8pPr>
      <a:lvl9pPr marL="21717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94C84"/>
        </a:buClr>
        <a:buFont typeface="Arial" panose="020B0604020202020204" pitchFamily="34" charset="0"/>
        <a:buChar char="•"/>
        <a:defRPr sz="3200">
          <a:solidFill>
            <a:srgbClr val="194C84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panose="020B0604020202020204" pitchFamily="34" charset="0"/>
        <a:buChar char="–"/>
        <a:defRPr sz="28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body" idx="1"/>
          </p:nvPr>
        </p:nvSpPr>
        <p:spPr>
          <a:xfrm>
            <a:off x="755650" y="1989138"/>
            <a:ext cx="7780338" cy="4548187"/>
          </a:xfrm>
        </p:spPr>
        <p:txBody>
          <a:bodyPr/>
          <a:lstStyle/>
          <a:p>
            <a:pPr marL="361950" indent="-361950" algn="ctr" defTabSz="966788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HYPER</a:t>
            </a:r>
          </a:p>
          <a:p>
            <a:pPr marL="361950" indent="-361950" algn="ctr" defTabSz="966788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(303447)</a:t>
            </a:r>
          </a:p>
          <a:p>
            <a:pPr marL="361950" indent="-361950" algn="ctr" defTabSz="966788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panose="020B0604020202020204" pitchFamily="34" charset="0"/>
              <a:buNone/>
            </a:pPr>
            <a:endParaRPr lang="fr-BE" altLang="en-US" sz="2800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BE" altLang="en-US" sz="28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Juliet Kauffmann</a:t>
            </a:r>
          </a:p>
          <a:p>
            <a:pPr marL="361950" indent="-361950" algn="ctr" defTabSz="966788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BE" altLang="en-US" sz="28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Orion Innovations</a:t>
            </a:r>
          </a:p>
          <a:p>
            <a:pPr marL="361950" indent="-361950" algn="ctr" defTabSz="966788">
              <a:spcBef>
                <a:spcPct val="0"/>
              </a:spcBef>
              <a:buFont typeface="Arial" panose="020B0604020202020204" pitchFamily="34" charset="0"/>
              <a:buNone/>
            </a:pPr>
            <a:endParaRPr lang="fr-BE" altLang="en-US" sz="2800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panose="020B0604020202020204" pitchFamily="34" charset="0"/>
              <a:buNone/>
            </a:pPr>
            <a:endParaRPr lang="fr-BE" altLang="en-US" sz="28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1950" indent="-361950" algn="r" defTabSz="966788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BE" altLang="en-US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www.hyperportablepower.com</a:t>
            </a:r>
            <a:endParaRPr lang="en-US" altLang="en-US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magine 9" descr="http://static.wix.com/media/70015e_8a0eda566a0bfc6e23d93dc9ef340d0c.jpg_srz_395_100_75_22_0.50_1.20_0.00_jpg_srz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21288"/>
            <a:ext cx="1950037" cy="516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0" y="260648"/>
            <a:ext cx="4789488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dirty="0" smtClean="0">
                <a:solidFill>
                  <a:srgbClr val="33CC33"/>
                </a:solidFill>
                <a:latin typeface="Calibri" panose="020F0502020204030204" pitchFamily="34" charset="0"/>
              </a:rPr>
              <a:t>Issues raised to date</a:t>
            </a:r>
            <a:endParaRPr lang="en-US" altLang="en-US" sz="2000" b="1" i="1" dirty="0" smtClean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148027"/>
              </p:ext>
            </p:extLst>
          </p:nvPr>
        </p:nvGraphicFramePr>
        <p:xfrm>
          <a:off x="395536" y="2420888"/>
          <a:ext cx="835292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496855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Issue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Mitigation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Delay in starting materials research (recruitment</a:t>
                      </a:r>
                      <a:r>
                        <a:rPr lang="en-GB" sz="2000" baseline="0" dirty="0" smtClean="0">
                          <a:latin typeface="Calibri" panose="020F0502020204030204" pitchFamily="34" charset="0"/>
                        </a:rPr>
                        <a:t> of post-doc) </a:t>
                      </a: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would impact on subsequent work.</a:t>
                      </a:r>
                      <a:endParaRPr lang="en-GB" sz="2000" baseline="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Doubling of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resources has accelerated materials research.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Solid state storage materials: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 or both remaining materials will not prove viable once tested at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benchtop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scale.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Further materials options are to be explored - including hybrid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material systems which can be m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odelled at the tank level, based on inputs from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benchtop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testing.</a:t>
                      </a:r>
                      <a:endParaRPr lang="en-GB" sz="20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Deadline for decision on preferred material systems for development at end of November (on track).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6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0" y="260648"/>
            <a:ext cx="4789488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dirty="0" smtClean="0">
                <a:solidFill>
                  <a:srgbClr val="33CC33"/>
                </a:solidFill>
                <a:latin typeface="Calibri" panose="020F0502020204030204" pitchFamily="34" charset="0"/>
              </a:rPr>
              <a:t>Issues raised to date cont’d</a:t>
            </a:r>
            <a:endParaRPr lang="en-US" altLang="en-US" sz="2000" b="1" i="1" dirty="0" smtClean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46458"/>
              </p:ext>
            </p:extLst>
          </p:nvPr>
        </p:nvGraphicFramePr>
        <p:xfrm>
          <a:off x="395536" y="2420888"/>
          <a:ext cx="824587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936"/>
                <a:gridCol w="412293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Issue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Mitigation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Gaseous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storage – 700 bar cylinders available in 2 l volumes only; homologation very expensive with long lead time.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Demonstration of both 300 bar 4 l and 700 bar 2 l cylinders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to prove technical feasibility and flexibility.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System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integration requirements have a negative impact on some target specifications – need to optimise ‘trade offs’.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System optimisation through testing and modelling.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573325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Overall – mitigation and project planning focused on building in flexibility to accommodate different scenarios</a:t>
            </a:r>
            <a:endParaRPr lang="en-GB" sz="20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112713"/>
            <a:ext cx="4611688" cy="795337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dirty="0" smtClean="0">
                <a:solidFill>
                  <a:srgbClr val="33CC33"/>
                </a:solidFill>
                <a:latin typeface="Calibri" panose="020F0502020204030204" pitchFamily="34" charset="0"/>
              </a:rPr>
              <a:t>Collaboration and dissemination</a:t>
            </a:r>
            <a:endParaRPr lang="en-US" altLang="en-US" sz="2000" b="1" i="1" dirty="0" smtClean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2276872"/>
            <a:ext cx="8785225" cy="374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C84"/>
              </a:buClr>
              <a:buFont typeface="Arial" panose="020B0604020202020204" pitchFamily="34" charset="0"/>
              <a:buChar char="•"/>
              <a:defRPr sz="3200">
                <a:solidFill>
                  <a:srgbClr val="194C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panose="020B0604020202020204" pitchFamily="34" charset="0"/>
              <a:buChar char="–"/>
              <a:defRPr sz="28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Clr>
                <a:srgbClr val="194C84"/>
              </a:buClr>
              <a:buNone/>
            </a:pPr>
            <a:r>
              <a:rPr lang="en-GB" sz="2000" b="1" kern="0" dirty="0" smtClean="0">
                <a:latin typeface="Calibri" panose="020F0502020204030204" pitchFamily="34" charset="0"/>
              </a:rPr>
              <a:t>Solid state storage Joint Workshop</a:t>
            </a:r>
            <a:endParaRPr lang="en-GB" sz="2000" kern="0" dirty="0" smtClean="0">
              <a:latin typeface="Calibri" panose="020F0502020204030204" pitchFamily="34" charset="0"/>
            </a:endParaRP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Wingdings" panose="05000000000000000000" pitchFamily="2" charset="2"/>
              <a:buChar char="ü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One day workshop held in October 2013 with three other projects that are focussing on solid state storage materials (SSH2S, EDEN and BOR4STORE): </a:t>
            </a:r>
          </a:p>
          <a:p>
            <a:pPr marL="800100" lvl="5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Presentations</a:t>
            </a:r>
          </a:p>
          <a:p>
            <a:pPr marL="800100" lvl="5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Poster session</a:t>
            </a:r>
          </a:p>
          <a:p>
            <a:pPr marL="800100" lvl="5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Break out discussion groups (materials, tank design, system integration and markets)</a:t>
            </a:r>
          </a:p>
          <a:p>
            <a:pPr marL="457200" lvl="5" indent="0">
              <a:lnSpc>
                <a:spcPct val="94000"/>
              </a:lnSpc>
              <a:buClr>
                <a:srgbClr val="194C84"/>
              </a:buClr>
              <a:buNone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The workshop attended by more than 60 individuals from the four projects.</a:t>
            </a:r>
          </a:p>
          <a:p>
            <a:pPr marL="457200" lvl="5" indent="0">
              <a:lnSpc>
                <a:spcPct val="94000"/>
              </a:lnSpc>
              <a:buClr>
                <a:srgbClr val="194C84"/>
              </a:buClr>
              <a:buNone/>
              <a:defRPr/>
            </a:pPr>
            <a:endParaRPr lang="en-US" b="1" kern="0" dirty="0" smtClean="0">
              <a:latin typeface="Calibri" panose="020F0502020204030204" pitchFamily="34" charset="0"/>
            </a:endParaRPr>
          </a:p>
          <a:p>
            <a:pPr marL="457200" lvl="5" indent="0">
              <a:lnSpc>
                <a:spcPct val="94000"/>
              </a:lnSpc>
              <a:buClr>
                <a:srgbClr val="194C84"/>
              </a:buClr>
              <a:buNone/>
              <a:defRPr/>
            </a:pPr>
            <a:r>
              <a:rPr lang="en-US" b="1" kern="0" dirty="0" smtClean="0">
                <a:latin typeface="Calibri" panose="020F0502020204030204" pitchFamily="34" charset="0"/>
              </a:rPr>
              <a:t>Additional conferences and posters</a:t>
            </a:r>
          </a:p>
          <a:p>
            <a:pPr marL="285750" lvl="4" indent="-285750">
              <a:lnSpc>
                <a:spcPct val="94000"/>
              </a:lnSpc>
              <a:buClr>
                <a:srgbClr val="194C84"/>
              </a:buClr>
              <a:buFont typeface="Wingdings" panose="05000000000000000000" pitchFamily="2" charset="2"/>
              <a:buChar char="ü"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 charset="-128"/>
              </a:rPr>
              <a:t>Two oral presentations and three poster presentations </a:t>
            </a:r>
            <a:r>
              <a:rPr lang="en-GB" sz="1800" kern="0" dirty="0" smtClean="0">
                <a:latin typeface="Calibri" panose="020F0502020204030204" pitchFamily="34" charset="0"/>
                <a:ea typeface="ヒラギノ角ゴ Pro W3" charset="-128"/>
              </a:rPr>
              <a:t>at industry conferences.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1815998" cy="1413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260648"/>
            <a:ext cx="5221536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dirty="0" smtClean="0">
                <a:solidFill>
                  <a:srgbClr val="33CC33"/>
                </a:solidFill>
                <a:latin typeface="Calibri" panose="020F0502020204030204" pitchFamily="34" charset="0"/>
              </a:rPr>
              <a:t>Summary of project expectations</a:t>
            </a:r>
            <a:r>
              <a:rPr lang="en-US" altLang="en-US" sz="2800" b="1" dirty="0" smtClean="0">
                <a:latin typeface="Arial Black" panose="020B0A04020102020204" pitchFamily="34" charset="0"/>
              </a:rPr>
              <a:t/>
            </a:r>
            <a:br>
              <a:rPr lang="en-US" altLang="en-US" sz="2800" b="1" dirty="0" smtClean="0">
                <a:latin typeface="Arial Black" panose="020B0A04020102020204" pitchFamily="34" charset="0"/>
              </a:rPr>
            </a:br>
            <a:endParaRPr lang="en-US" altLang="en-US" sz="2000" b="1" i="1" dirty="0" smtClean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679773"/>
              </p:ext>
            </p:extLst>
          </p:nvPr>
        </p:nvGraphicFramePr>
        <p:xfrm>
          <a:off x="395536" y="1988840"/>
          <a:ext cx="8424936" cy="305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944216"/>
                <a:gridCol w="2686937"/>
                <a:gridCol w="1921575"/>
              </a:tblGrid>
              <a:tr h="370840"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Call objectives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Project objectives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Status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Volume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</a:rPr>
                        <a:t> and weight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Calibri" panose="020F0502020204030204" pitchFamily="34" charset="0"/>
                        </a:rPr>
                        <a:t>&lt;35 kg/kW and</a:t>
                      </a:r>
                    </a:p>
                    <a:p>
                      <a:r>
                        <a:rPr lang="pl-PL" sz="1800" dirty="0" smtClean="0">
                          <a:latin typeface="Calibri" panose="020F0502020204030204" pitchFamily="34" charset="0"/>
                        </a:rPr>
                        <a:t>50 l/kW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Calibri" panose="020F0502020204030204" pitchFamily="34" charset="0"/>
                        </a:rPr>
                        <a:t>20 kg/kW</a:t>
                      </a:r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800" dirty="0" smtClean="0">
                          <a:latin typeface="Calibri" panose="020F0502020204030204" pitchFamily="34" charset="0"/>
                        </a:rPr>
                        <a:t>and 20 l/kW</a:t>
                      </a:r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 for 500 We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On track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Final system cost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&lt;5,000 €/kW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&lt;5,000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€/kW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Cost at volume </a:t>
                      </a:r>
                      <a:r>
                        <a:rPr lang="en-GB" sz="1800" dirty="0" err="1" smtClean="0">
                          <a:latin typeface="Calibri" panose="020F0502020204030204" pitchFamily="34" charset="0"/>
                        </a:rPr>
                        <a:t>tbd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System </a:t>
                      </a:r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efficiency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&gt;30%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50%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Potential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</a:rPr>
                        <a:t> for 50%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Lifetime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1000h,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</a:rPr>
                        <a:t> 100 start stop cycles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1000h,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</a:rPr>
                        <a:t> 100 start stop cycles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On track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Operating temp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-20 °C to 60 °C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-20 °C to 60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On track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5536" y="5229200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i="1" dirty="0">
                <a:latin typeface="Calibri" panose="020F0502020204030204" pitchFamily="34" charset="0"/>
              </a:rPr>
              <a:t>To develop application specific prototypes ready to be used by specified end </a:t>
            </a:r>
            <a:r>
              <a:rPr lang="en-GB" sz="2000" i="1" dirty="0" smtClean="0">
                <a:latin typeface="Calibri" panose="020F0502020204030204" pitchFamily="34" charset="0"/>
              </a:rPr>
              <a:t>users: basic project design.</a:t>
            </a:r>
            <a:endParaRPr lang="en-GB" sz="2000" i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i="1" dirty="0">
                <a:latin typeface="Calibri" panose="020F0502020204030204" pitchFamily="34" charset="0"/>
              </a:rPr>
              <a:t>To incorporate design for manufacture that reduces </a:t>
            </a:r>
            <a:r>
              <a:rPr lang="en-GB" sz="2000" i="1" dirty="0" smtClean="0">
                <a:latin typeface="Calibri" panose="020F0502020204030204" pitchFamily="34" charset="0"/>
              </a:rPr>
              <a:t>costs: ongoing.</a:t>
            </a:r>
            <a:endParaRPr lang="en-GB" sz="2000" i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i="1" dirty="0">
                <a:latin typeface="Calibri" panose="020F0502020204030204" pitchFamily="34" charset="0"/>
              </a:rPr>
              <a:t>To provide recommendations for an effective RCS </a:t>
            </a:r>
            <a:r>
              <a:rPr lang="en-GB" sz="2000" i="1" dirty="0" smtClean="0">
                <a:latin typeface="Calibri" panose="020F0502020204030204" pitchFamily="34" charset="0"/>
              </a:rPr>
              <a:t>framework: WP 5.</a:t>
            </a:r>
            <a:endParaRPr lang="en-GB" sz="2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112713"/>
            <a:ext cx="4611688" cy="795337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dirty="0" smtClean="0">
                <a:solidFill>
                  <a:srgbClr val="33CC33"/>
                </a:solidFill>
                <a:latin typeface="Calibri" panose="020F0502020204030204" pitchFamily="34" charset="0"/>
              </a:rPr>
              <a:t>Self-assessment summary</a:t>
            </a:r>
            <a:endParaRPr lang="en-US" altLang="en-US" sz="2000" b="1" i="1" dirty="0" smtClean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3356992"/>
            <a:ext cx="8424936" cy="398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C84"/>
              </a:buClr>
              <a:buFont typeface="Arial" panose="020B0604020202020204" pitchFamily="34" charset="0"/>
              <a:buChar char="•"/>
              <a:defRPr sz="3200">
                <a:solidFill>
                  <a:srgbClr val="194C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panose="020B0604020202020204" pitchFamily="34" charset="0"/>
              <a:buChar char="–"/>
              <a:defRPr sz="28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After 14 months, key tasks to date are completed or close to completion.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Key milestones for next 6-12 months are scale up and </a:t>
            </a:r>
            <a:r>
              <a:rPr lang="en-GB" kern="0" dirty="0" err="1" smtClean="0">
                <a:latin typeface="Calibri" panose="020F0502020204030204" pitchFamily="34" charset="0"/>
              </a:rPr>
              <a:t>PoP</a:t>
            </a:r>
            <a:r>
              <a:rPr lang="en-GB" kern="0" dirty="0" smtClean="0">
                <a:latin typeface="Calibri" panose="020F0502020204030204" pitchFamily="34" charset="0"/>
              </a:rPr>
              <a:t> of both storage and fuel cell modules and subsequent system integration into 100 W</a:t>
            </a:r>
            <a:r>
              <a:rPr lang="en-GB" kern="0" baseline="-25000" dirty="0" smtClean="0">
                <a:latin typeface="Calibri" panose="020F0502020204030204" pitchFamily="34" charset="0"/>
              </a:rPr>
              <a:t>e</a:t>
            </a:r>
            <a:r>
              <a:rPr lang="en-GB" kern="0" dirty="0" smtClean="0">
                <a:latin typeface="Calibri" panose="020F0502020204030204" pitchFamily="34" charset="0"/>
              </a:rPr>
              <a:t> prototype.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The Consortium is working well together, with good collaboration in addressing technical challenges.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Project currently on track to deliver against targets, with final system specification to be fixed in January 2014.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Project risks have been identified, with mitigation steps defined.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Project costs are in line with plan.</a:t>
            </a:r>
          </a:p>
          <a:p>
            <a:pPr marL="0" lvl="4" indent="0" algn="r">
              <a:lnSpc>
                <a:spcPct val="94000"/>
              </a:lnSpc>
              <a:buClr>
                <a:srgbClr val="194C84"/>
              </a:buClr>
              <a:buNone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THANK YOU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1"/>
            <a:ext cx="2615844" cy="196188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677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versity of Glasg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22" y="627954"/>
            <a:ext cx="975195" cy="76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536504"/>
          </a:xfrm>
        </p:spPr>
        <p:txBody>
          <a:bodyPr/>
          <a:lstStyle/>
          <a:p>
            <a:pPr marL="457200" lvl="1" indent="0">
              <a:buClr>
                <a:schemeClr val="tx1"/>
              </a:buClr>
              <a:buNone/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Calibri" pitchFamily="34" charset="0"/>
              </a:rPr>
              <a:t>Integrated </a:t>
            </a:r>
            <a:r>
              <a:rPr lang="en-GB" sz="2000" b="1" dirty="0">
                <a:solidFill>
                  <a:schemeClr val="tx1"/>
                </a:solidFill>
                <a:latin typeface="Calibri" pitchFamily="34" charset="0"/>
              </a:rPr>
              <a:t>hydrogen power packs for portable and other autonomous applications</a:t>
            </a:r>
          </a:p>
          <a:p>
            <a:pPr lvl="1">
              <a:buClr>
                <a:schemeClr val="tx1"/>
              </a:buClr>
              <a:buFontTx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</a:rPr>
              <a:t>3 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years: September 2012 - August 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</a:rPr>
              <a:t>2015.</a:t>
            </a:r>
          </a:p>
          <a:p>
            <a:pPr lvl="1">
              <a:buClr>
                <a:schemeClr val="tx1"/>
              </a:buClr>
              <a:buFontTx/>
              <a:buChar char="•"/>
              <a:defRPr/>
            </a:pPr>
            <a:r>
              <a:rPr lang="fr-BE" sz="2000" dirty="0" smtClean="0">
                <a:solidFill>
                  <a:schemeClr val="tx1"/>
                </a:solidFill>
                <a:latin typeface="Calibri" pitchFamily="34" charset="0"/>
              </a:rPr>
              <a:t>Total </a:t>
            </a:r>
            <a:r>
              <a:rPr lang="fr-BE" sz="2000" dirty="0">
                <a:solidFill>
                  <a:schemeClr val="tx1"/>
                </a:solidFill>
                <a:latin typeface="Calibri" pitchFamily="34" charset="0"/>
              </a:rPr>
              <a:t>budget: €3,916,509; FCH JU contribution: €</a:t>
            </a:r>
            <a:r>
              <a:rPr lang="fr-BE" sz="2000" dirty="0" smtClean="0">
                <a:solidFill>
                  <a:schemeClr val="tx1"/>
                </a:solidFill>
                <a:latin typeface="Calibri" pitchFamily="34" charset="0"/>
              </a:rPr>
              <a:t>2,221,798.</a:t>
            </a:r>
          </a:p>
          <a:p>
            <a:pPr marL="457200" lvl="1" indent="0">
              <a:buClr>
                <a:schemeClr val="tx1"/>
              </a:buClr>
              <a:buFont typeface="Arial" charset="0"/>
              <a:buNone/>
              <a:defRPr/>
            </a:pPr>
            <a:endParaRPr lang="en-GB" sz="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62554"/>
              </p:ext>
            </p:extLst>
          </p:nvPr>
        </p:nvGraphicFramePr>
        <p:xfrm>
          <a:off x="611411" y="3624464"/>
          <a:ext cx="807524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402"/>
                <a:gridCol w="3382856"/>
                <a:gridCol w="1281262"/>
                <a:gridCol w="1216720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Orion Innovations</a:t>
                      </a:r>
                      <a:endParaRPr lang="en-GB" sz="20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Product commercialisation</a:t>
                      </a:r>
                      <a:endParaRPr lang="en-GB" sz="20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SME</a:t>
                      </a:r>
                      <a:endParaRPr lang="en-GB" sz="20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UK</a:t>
                      </a:r>
                      <a:endParaRPr lang="en-GB" sz="20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latin typeface="Calibri" panose="020F0502020204030204" pitchFamily="34" charset="0"/>
                        </a:rPr>
                        <a:t>PaxiTech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Fuel cell development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SME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France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Uni. Glasgow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Advanced H</a:t>
                      </a:r>
                      <a:r>
                        <a:rPr lang="en-GB" sz="2000" baseline="-250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 storage materials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Research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UK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EADS</a:t>
                      </a:r>
                      <a:r>
                        <a:rPr lang="en-GB" sz="2000" baseline="0" dirty="0" smtClean="0">
                          <a:latin typeface="Calibri" panose="020F0502020204030204" pitchFamily="34" charset="0"/>
                        </a:rPr>
                        <a:t> IW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Demo. specific applications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Industry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Germany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Institute of Energy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Thermal modelling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Research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Poland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latin typeface="Calibri" panose="020F0502020204030204" pitchFamily="34" charset="0"/>
                        </a:rPr>
                        <a:t>McPhy</a:t>
                      </a: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 Energy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Solid state H</a:t>
                      </a:r>
                      <a:r>
                        <a:rPr lang="en-GB" sz="2000" baseline="-250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 storage tank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SME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France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JRC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Reference laboratory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Research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Belgium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dirty="0" smtClean="0">
                <a:solidFill>
                  <a:srgbClr val="33CC33"/>
                </a:solidFill>
                <a:latin typeface="Calibri" panose="020F0502020204030204" pitchFamily="34" charset="0"/>
              </a:rPr>
              <a:t>General overview</a:t>
            </a:r>
            <a:r>
              <a:rPr lang="en-US" altLang="en-US" sz="2800" b="1" dirty="0" smtClean="0">
                <a:latin typeface="Arial Black" panose="020B0A04020102020204" pitchFamily="34" charset="0"/>
              </a:rPr>
              <a:t/>
            </a:r>
            <a:br>
              <a:rPr lang="en-US" altLang="en-US" sz="2800" b="1" dirty="0" smtClean="0">
                <a:latin typeface="Arial Black" panose="020B0A04020102020204" pitchFamily="34" charset="0"/>
              </a:rPr>
            </a:br>
            <a:endParaRPr lang="en-US" altLang="en-US" sz="2000" b="1" i="1" dirty="0" smtClean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1" descr="http://pressbox.co.uk/images/logos/553578_or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499" y="152388"/>
            <a:ext cx="843244" cy="61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www.hydrogenambassadors.com/hm05/images/logos/paxite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947" y="512700"/>
            <a:ext cx="1080120" cy="36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ttp://t0.gstatic.com/images?q=tbn:ANd9GcTobeFSkY9j-4r5OPos9o_a07rsvIHCOF8slTu_AIurnVnvcYf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7436" y="1056902"/>
            <a:ext cx="975415" cy="26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t3.gstatic.com/images?q=tbn:ANd9GcSsnLb8bBBAhLBLbi35tx944aWCtGkGPR93QyurUYLbGUqE_Hj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222" y="1224465"/>
            <a:ext cx="600495" cy="52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McPhy Energ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519" y="1378323"/>
            <a:ext cx="1044312" cy="37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862" y="1776131"/>
            <a:ext cx="734675" cy="57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0" y="260648"/>
            <a:ext cx="4789488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dirty="0" smtClean="0">
                <a:solidFill>
                  <a:srgbClr val="33CC33"/>
                </a:solidFill>
                <a:latin typeface="Calibri" panose="020F0502020204030204" pitchFamily="34" charset="0"/>
              </a:rPr>
              <a:t>Core MAIP/AIP targets</a:t>
            </a:r>
            <a:r>
              <a:rPr lang="en-US" altLang="en-US" sz="2800" b="1" dirty="0" smtClean="0">
                <a:latin typeface="Arial Black" panose="020B0A04020102020204" pitchFamily="34" charset="0"/>
              </a:rPr>
              <a:t/>
            </a:r>
            <a:br>
              <a:rPr lang="en-US" altLang="en-US" sz="2800" b="1" dirty="0" smtClean="0">
                <a:latin typeface="Arial Black" panose="020B0A04020102020204" pitchFamily="34" charset="0"/>
              </a:rPr>
            </a:br>
            <a:endParaRPr lang="en-US" altLang="en-US" sz="2000" b="1" i="1" dirty="0" smtClean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4864"/>
            <a:ext cx="8785225" cy="421107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>
            <a:spAutoFit/>
          </a:bodyPr>
          <a:lstStyle/>
          <a:p>
            <a:pPr marL="0" lvl="2" indent="0">
              <a:buClr>
                <a:srgbClr val="194C84"/>
              </a:buClr>
              <a:buNone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MAIP and AIP (2011): Early Markets</a:t>
            </a:r>
          </a:p>
          <a:p>
            <a:pPr marL="342900" lvl="2" indent="-342900">
              <a:buClr>
                <a:srgbClr val="194C84"/>
              </a:buClr>
            </a:pPr>
            <a:r>
              <a:rPr lang="en-GB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show the technology readiness of specific </a:t>
            </a:r>
            <a:r>
              <a:rPr lang="en-GB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applications; </a:t>
            </a:r>
            <a:r>
              <a:rPr lang="en-US" sz="2000" i="1" dirty="0">
                <a:latin typeface="Calibri" panose="020F0502020204030204" pitchFamily="34" charset="0"/>
              </a:rPr>
              <a:t>to address </a:t>
            </a:r>
            <a:r>
              <a:rPr lang="en-GB" sz="2000" i="1" dirty="0">
                <a:latin typeface="Calibri" panose="020F0502020204030204" pitchFamily="34" charset="0"/>
              </a:rPr>
              <a:t>cost competitiveness, lifetime, reliability and sustainability </a:t>
            </a:r>
            <a:r>
              <a:rPr lang="en-GB" sz="2000" i="1" dirty="0" smtClean="0">
                <a:latin typeface="Calibri" panose="020F0502020204030204" pitchFamily="34" charset="0"/>
              </a:rPr>
              <a:t>requirements.</a:t>
            </a:r>
            <a:endParaRPr lang="en-GB" sz="2000" i="1" dirty="0">
              <a:latin typeface="Calibri" panose="020F0502020204030204" pitchFamily="34" charset="0"/>
            </a:endParaRPr>
          </a:p>
          <a:p>
            <a:r>
              <a:rPr lang="en-GB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develop a range of fuel cell based products capable of entering the market in the near term.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AIP 2011 Topic 4.4 Research, development and demonstration of new portable Fuel Cell systems</a:t>
            </a:r>
          </a:p>
          <a:p>
            <a:r>
              <a:rPr lang="en-GB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develop application specific prototypes ready to be used by specified end users, and demonstrating performance and operational improvements.</a:t>
            </a:r>
          </a:p>
          <a:p>
            <a:r>
              <a:rPr lang="en-GB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incorporate design for manufacture that reduces costs.</a:t>
            </a:r>
          </a:p>
          <a:p>
            <a:r>
              <a:rPr lang="en-GB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provide recommendations for an effective RCS framework</a:t>
            </a:r>
            <a:r>
              <a:rPr lang="en-GB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0" y="260648"/>
            <a:ext cx="4789488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dirty="0" smtClean="0">
                <a:solidFill>
                  <a:srgbClr val="33CC33"/>
                </a:solidFill>
                <a:latin typeface="Calibri" panose="020F0502020204030204" pitchFamily="34" charset="0"/>
              </a:rPr>
              <a:t>HYPER project core concept</a:t>
            </a:r>
            <a:r>
              <a:rPr lang="en-US" altLang="en-US" sz="2800" b="1" dirty="0" smtClean="0">
                <a:latin typeface="Arial Black" panose="020B0A04020102020204" pitchFamily="34" charset="0"/>
              </a:rPr>
              <a:t/>
            </a:r>
            <a:br>
              <a:rPr lang="en-US" altLang="en-US" sz="2800" b="1" dirty="0" smtClean="0">
                <a:latin typeface="Arial Black" panose="020B0A04020102020204" pitchFamily="34" charset="0"/>
              </a:rPr>
            </a:br>
            <a:endParaRPr lang="en-US" altLang="en-US" sz="2000" b="1" i="1" dirty="0" smtClean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504" y="116632"/>
            <a:ext cx="3312368" cy="2111888"/>
            <a:chOff x="107504" y="116632"/>
            <a:chExt cx="3312368" cy="2111888"/>
          </a:xfrm>
        </p:grpSpPr>
        <p:pic>
          <p:nvPicPr>
            <p:cNvPr id="6" name="Picture 5" descr="http://www.westchem.ac.uk/splash/GU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16632"/>
              <a:ext cx="1990813" cy="143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836365"/>
              <a:ext cx="2088232" cy="1392155"/>
            </a:xfrm>
            <a:prstGeom prst="rect">
              <a:avLst/>
            </a:prstGeom>
          </p:spPr>
        </p:pic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87624" y="3147938"/>
            <a:ext cx="6336704" cy="3484439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5434" y="2294275"/>
            <a:ext cx="8315974" cy="78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en-GB" sz="2000" dirty="0">
                <a:latin typeface="Calibri" panose="020F0502020204030204" pitchFamily="34" charset="0"/>
              </a:rPr>
              <a:t>To develop a </a:t>
            </a:r>
            <a:r>
              <a:rPr lang="en-GB" sz="2000" b="1" dirty="0">
                <a:latin typeface="Calibri" panose="020F0502020204030204" pitchFamily="34" charset="0"/>
              </a:rPr>
              <a:t>flexible and fully-integrated fuel cell and storage system for portable power applications: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49008" y="3461214"/>
            <a:ext cx="2187288" cy="1403871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GB" sz="2000" kern="0" dirty="0" smtClean="0">
                <a:solidFill>
                  <a:prstClr val="white"/>
                </a:solidFill>
                <a:latin typeface="Calibri" panose="020F0502020204030204"/>
              </a:rPr>
              <a:t>nter-c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hangeable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H2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Solid-State/ Gaseous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5656" y="3461214"/>
            <a:ext cx="2016224" cy="1403871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LT PEM 50 W</a:t>
            </a:r>
            <a:r>
              <a:rPr kumimoji="0" lang="en-GB" sz="20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Fuel cell stacks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Max power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500 We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27584" y="5733256"/>
            <a:ext cx="448929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5656" y="5377028"/>
            <a:ext cx="5760640" cy="1080120"/>
          </a:xfrm>
          <a:prstGeom prst="rect">
            <a:avLst/>
          </a:prstGeom>
          <a:solidFill>
            <a:srgbClr val="C00000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u="sng" kern="0" dirty="0">
                <a:solidFill>
                  <a:prstClr val="white"/>
                </a:solidFill>
                <a:latin typeface="Calibri" panose="020F0502020204030204"/>
              </a:rPr>
              <a:t>Integrated system</a:t>
            </a:r>
            <a:r>
              <a:rPr lang="en-GB" sz="2000" kern="0" dirty="0">
                <a:solidFill>
                  <a:prstClr val="white"/>
                </a:solidFill>
                <a:latin typeface="Calibri" panose="020F0502020204030204"/>
              </a:rPr>
              <a:t>: fuel cell and storage system combined and readily customised for multiple applications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9" name="Elbow Connector 18"/>
          <p:cNvCxnSpPr>
            <a:stCxn id="11" idx="2"/>
            <a:endCxn id="17" idx="0"/>
          </p:cNvCxnSpPr>
          <p:nvPr/>
        </p:nvCxnSpPr>
        <p:spPr bwMode="auto">
          <a:xfrm rot="5400000">
            <a:off x="4993343" y="4227718"/>
            <a:ext cx="511943" cy="1786676"/>
          </a:xfrm>
          <a:prstGeom prst="bentConnector3">
            <a:avLst>
              <a:gd name="adj1" fmla="val 50000"/>
            </a:avLst>
          </a:prstGeom>
          <a:noFill/>
          <a:ln w="412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" name="Elbow Connector 29"/>
          <p:cNvCxnSpPr>
            <a:stCxn id="12" idx="2"/>
            <a:endCxn id="17" idx="0"/>
          </p:cNvCxnSpPr>
          <p:nvPr/>
        </p:nvCxnSpPr>
        <p:spPr bwMode="auto">
          <a:xfrm rot="16200000" flipH="1">
            <a:off x="3163901" y="4184952"/>
            <a:ext cx="511943" cy="1872208"/>
          </a:xfrm>
          <a:prstGeom prst="bentConnector3">
            <a:avLst>
              <a:gd name="adj1" fmla="val 50000"/>
            </a:avLst>
          </a:prstGeom>
          <a:noFill/>
          <a:ln w="412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329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0" y="260648"/>
            <a:ext cx="4789488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dirty="0" smtClean="0">
                <a:solidFill>
                  <a:srgbClr val="33CC33"/>
                </a:solidFill>
                <a:latin typeface="Calibri" panose="020F0502020204030204" pitchFamily="34" charset="0"/>
              </a:rPr>
              <a:t>Primary research objectives</a:t>
            </a:r>
            <a:r>
              <a:rPr lang="en-US" altLang="en-US" sz="2800" b="1" dirty="0" smtClean="0">
                <a:latin typeface="Arial Black" panose="020B0A04020102020204" pitchFamily="34" charset="0"/>
              </a:rPr>
              <a:t/>
            </a:r>
            <a:br>
              <a:rPr lang="en-US" altLang="en-US" sz="2800" b="1" dirty="0" smtClean="0">
                <a:latin typeface="Arial Black" panose="020B0A04020102020204" pitchFamily="34" charset="0"/>
              </a:rPr>
            </a:br>
            <a:endParaRPr lang="en-US" altLang="en-US" sz="2000" b="1" i="1" dirty="0" smtClean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826599"/>
              </p:ext>
            </p:extLst>
          </p:nvPr>
        </p:nvGraphicFramePr>
        <p:xfrm>
          <a:off x="107504" y="1844824"/>
          <a:ext cx="4536504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720080"/>
                <a:gridCol w="792088"/>
              </a:tblGrid>
              <a:tr h="4320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HYPER</a:t>
                      </a:r>
                      <a:r>
                        <a:rPr lang="en-GB" sz="2000" baseline="0" dirty="0" smtClean="0">
                          <a:latin typeface="Calibri" panose="020F0502020204030204" pitchFamily="34" charset="0"/>
                        </a:rPr>
                        <a:t> system output (W</a:t>
                      </a:r>
                      <a:r>
                        <a:rPr lang="en-GB" sz="2000" baseline="-25000" dirty="0" smtClean="0"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GB" sz="2000" baseline="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100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500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Weight (kg)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6.5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Volume (l)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Runtime (</a:t>
                      </a:r>
                      <a:r>
                        <a:rPr lang="en-GB" sz="2000" dirty="0" err="1" smtClean="0">
                          <a:latin typeface="Calibri" panose="020F0502020204030204" pitchFamily="34" charset="0"/>
                        </a:rPr>
                        <a:t>hrs</a:t>
                      </a: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25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FC efficiency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50%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50%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88024" y="4005064"/>
            <a:ext cx="4248472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libri" panose="020F0502020204030204" pitchFamily="34" charset="0"/>
              </a:rPr>
              <a:t>Call specified targets:</a:t>
            </a:r>
          </a:p>
          <a:p>
            <a:pPr marL="342900" lvl="4" indent="-342900" defTabSz="4572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latin typeface="Calibri" panose="020F0502020204030204" pitchFamily="34" charset="0"/>
                <a:ea typeface="+mn-ea"/>
              </a:rPr>
              <a:t>Volume and weight: </a:t>
            </a:r>
            <a:r>
              <a:rPr lang="pl-PL" sz="2000" kern="0" dirty="0" smtClean="0">
                <a:latin typeface="Calibri" panose="020F0502020204030204" pitchFamily="34" charset="0"/>
                <a:ea typeface="+mn-ea"/>
              </a:rPr>
              <a:t>&lt;35 </a:t>
            </a:r>
            <a:r>
              <a:rPr lang="pl-PL" sz="2000" kern="0" dirty="0">
                <a:latin typeface="Calibri" panose="020F0502020204030204" pitchFamily="34" charset="0"/>
                <a:ea typeface="+mn-ea"/>
              </a:rPr>
              <a:t>kg/kW and</a:t>
            </a:r>
            <a:r>
              <a:rPr lang="en-GB" sz="2000" kern="0" dirty="0">
                <a:latin typeface="Calibri" panose="020F0502020204030204" pitchFamily="34" charset="0"/>
                <a:ea typeface="+mn-ea"/>
              </a:rPr>
              <a:t> </a:t>
            </a:r>
            <a:r>
              <a:rPr lang="pl-PL" sz="2000" kern="0" dirty="0">
                <a:latin typeface="Calibri" panose="020F0502020204030204" pitchFamily="34" charset="0"/>
                <a:ea typeface="+mn-ea"/>
              </a:rPr>
              <a:t>50 </a:t>
            </a:r>
            <a:r>
              <a:rPr lang="pl-PL" sz="2000" kern="0" dirty="0" smtClean="0">
                <a:latin typeface="Calibri" panose="020F0502020204030204" pitchFamily="34" charset="0"/>
                <a:ea typeface="+mn-ea"/>
              </a:rPr>
              <a:t>l/kW</a:t>
            </a:r>
            <a:endParaRPr lang="pl-PL" sz="2000" kern="0" dirty="0">
              <a:latin typeface="Calibri" panose="020F0502020204030204" pitchFamily="34" charset="0"/>
              <a:ea typeface="+mn-ea"/>
            </a:endParaRPr>
          </a:p>
          <a:p>
            <a:pPr marL="342900" lvl="4" indent="-342900" defTabSz="4572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latin typeface="Calibri" panose="020F0502020204030204" pitchFamily="34" charset="0"/>
                <a:ea typeface="+mn-ea"/>
              </a:rPr>
              <a:t>S</a:t>
            </a:r>
            <a:r>
              <a:rPr lang="en-GB" sz="2000" kern="0" dirty="0" smtClean="0">
                <a:latin typeface="Calibri" panose="020F0502020204030204" pitchFamily="34" charset="0"/>
                <a:ea typeface="+mn-ea"/>
              </a:rPr>
              <a:t>ystem </a:t>
            </a:r>
            <a:r>
              <a:rPr lang="en-GB" sz="2000" kern="0" dirty="0">
                <a:latin typeface="Calibri" panose="020F0502020204030204" pitchFamily="34" charset="0"/>
                <a:ea typeface="+mn-ea"/>
              </a:rPr>
              <a:t>efficiency &gt;30</a:t>
            </a:r>
            <a:r>
              <a:rPr lang="en-GB" sz="2000" kern="0" dirty="0" smtClean="0">
                <a:latin typeface="Calibri" panose="020F0502020204030204" pitchFamily="34" charset="0"/>
                <a:ea typeface="+mn-ea"/>
              </a:rPr>
              <a:t>%</a:t>
            </a:r>
            <a:endParaRPr lang="en-GB" sz="2000" kern="0" dirty="0">
              <a:latin typeface="Calibri" panose="020F0502020204030204" pitchFamily="34" charset="0"/>
              <a:ea typeface="+mn-ea"/>
            </a:endParaRPr>
          </a:p>
          <a:p>
            <a:pPr marL="342900" lvl="4" indent="-342900" defTabSz="4572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latin typeface="Calibri" panose="020F0502020204030204" pitchFamily="34" charset="0"/>
                <a:ea typeface="+mn-ea"/>
              </a:rPr>
              <a:t>Lifetime: 1000h, 100 start stop </a:t>
            </a:r>
            <a:r>
              <a:rPr lang="en-GB" sz="2000" kern="0" dirty="0" smtClean="0">
                <a:latin typeface="Calibri" panose="020F0502020204030204" pitchFamily="34" charset="0"/>
                <a:ea typeface="+mn-ea"/>
              </a:rPr>
              <a:t>cycles</a:t>
            </a:r>
            <a:endParaRPr lang="en-GB" sz="2000" kern="0" dirty="0">
              <a:latin typeface="Calibri" panose="020F0502020204030204" pitchFamily="34" charset="0"/>
              <a:ea typeface="+mn-ea"/>
            </a:endParaRPr>
          </a:p>
          <a:p>
            <a:pPr marL="342900" lvl="4" indent="-342900" defTabSz="4572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latin typeface="Calibri" panose="020F0502020204030204" pitchFamily="34" charset="0"/>
                <a:ea typeface="+mn-ea"/>
              </a:rPr>
              <a:t>Operating temp: -</a:t>
            </a:r>
            <a:r>
              <a:rPr lang="en-GB" sz="2000" kern="0" dirty="0" smtClean="0">
                <a:latin typeface="Calibri" panose="020F0502020204030204" pitchFamily="34" charset="0"/>
                <a:ea typeface="+mn-ea"/>
              </a:rPr>
              <a:t>20°C </a:t>
            </a:r>
            <a:r>
              <a:rPr lang="en-GB" sz="2000" kern="0" dirty="0">
                <a:latin typeface="Calibri" panose="020F0502020204030204" pitchFamily="34" charset="0"/>
                <a:ea typeface="+mn-ea"/>
              </a:rPr>
              <a:t>to </a:t>
            </a:r>
            <a:r>
              <a:rPr lang="en-GB" sz="2000" kern="0" dirty="0" smtClean="0">
                <a:latin typeface="Calibri" panose="020F0502020204030204" pitchFamily="34" charset="0"/>
                <a:ea typeface="+mn-ea"/>
              </a:rPr>
              <a:t>60°C;</a:t>
            </a:r>
            <a:endParaRPr lang="en-GB" sz="2000" kern="0" dirty="0">
              <a:latin typeface="Calibri" panose="020F0502020204030204" pitchFamily="34" charset="0"/>
              <a:ea typeface="+mn-ea"/>
            </a:endParaRPr>
          </a:p>
          <a:p>
            <a:pPr marL="342900" lvl="4" indent="-342900" defTabSz="4572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latin typeface="Calibri" panose="020F0502020204030204" pitchFamily="34" charset="0"/>
                <a:ea typeface="+mn-ea"/>
              </a:rPr>
              <a:t>System cost: &lt;€</a:t>
            </a:r>
            <a:r>
              <a:rPr lang="en-GB" sz="2000" kern="0" dirty="0" smtClean="0">
                <a:latin typeface="Calibri" panose="020F0502020204030204" pitchFamily="34" charset="0"/>
                <a:ea typeface="+mn-ea"/>
              </a:rPr>
              <a:t>5000/kW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391994" y="4280445"/>
            <a:ext cx="3106959" cy="2368307"/>
            <a:chOff x="391994" y="4280445"/>
            <a:chExt cx="3106959" cy="2368307"/>
          </a:xfrm>
        </p:grpSpPr>
        <p:pic>
          <p:nvPicPr>
            <p:cNvPr id="12" name="Picture 11" descr="untitled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94" y="5424832"/>
              <a:ext cx="1468277" cy="117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Espace réservé du contenu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94" y="4280445"/>
              <a:ext cx="2153053" cy="1614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6" descr="J:\Visual Identity &amp; Image database\Images\Ball mill\DSCF183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329" y="5196589"/>
              <a:ext cx="1936552" cy="145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IMG10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310" y="4280445"/>
              <a:ext cx="1244643" cy="165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48880"/>
            <a:ext cx="1999129" cy="125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72" y="1533399"/>
            <a:ext cx="1473239" cy="1265252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0" y="260648"/>
            <a:ext cx="4789488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dirty="0" smtClean="0">
                <a:solidFill>
                  <a:srgbClr val="33CC33"/>
                </a:solidFill>
                <a:latin typeface="Calibri" panose="020F0502020204030204" pitchFamily="34" charset="0"/>
              </a:rPr>
              <a:t>Demonstration and commercial objectives</a:t>
            </a:r>
            <a:r>
              <a:rPr lang="en-US" altLang="en-US" sz="2800" b="1" dirty="0" smtClean="0">
                <a:latin typeface="Arial Black" panose="020B0A04020102020204" pitchFamily="34" charset="0"/>
              </a:rPr>
              <a:t/>
            </a:r>
            <a:br>
              <a:rPr lang="en-US" altLang="en-US" sz="2800" b="1" dirty="0" smtClean="0">
                <a:latin typeface="Arial Black" panose="020B0A04020102020204" pitchFamily="34" charset="0"/>
              </a:rPr>
            </a:br>
            <a:endParaRPr lang="en-US" altLang="en-US" sz="2000" b="1" i="1" dirty="0" smtClean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2596261"/>
            <a:ext cx="8785225" cy="439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C84"/>
              </a:buClr>
              <a:buFont typeface="Arial" panose="020B0604020202020204" pitchFamily="34" charset="0"/>
              <a:buChar char="•"/>
              <a:defRPr sz="3200">
                <a:solidFill>
                  <a:srgbClr val="194C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panose="020B0604020202020204" pitchFamily="34" charset="0"/>
              <a:buChar char="–"/>
              <a:defRPr sz="28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Clr>
                <a:srgbClr val="194C84"/>
              </a:buClr>
              <a:buFont typeface="Arial" panose="020B0604020202020204" pitchFamily="34" charset="0"/>
              <a:buNone/>
            </a:pPr>
            <a:r>
              <a:rPr lang="en-GB" sz="2000" b="1" kern="0" dirty="0" smtClean="0">
                <a:latin typeface="Calibri" panose="020F0502020204030204" pitchFamily="34" charset="0"/>
              </a:rPr>
              <a:t>Demonstration</a:t>
            </a:r>
            <a:r>
              <a:rPr lang="en-GB" sz="2000" kern="0" dirty="0" smtClean="0">
                <a:latin typeface="Calibri" panose="020F0502020204030204" pitchFamily="34" charset="0"/>
              </a:rPr>
              <a:t>: </a:t>
            </a:r>
          </a:p>
          <a:p>
            <a:pPr marL="0" indent="0">
              <a:buNone/>
              <a:defRPr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ＭＳ Ｐゴシック" pitchFamily="34" charset="-128"/>
              </a:rPr>
              <a:t>Field demonstration of two </a:t>
            </a: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cs typeface="ＭＳ Ｐゴシック" pitchFamily="34" charset="-128"/>
              </a:rPr>
              <a:t>application specific prototypes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ＭＳ Ｐゴシック" pitchFamily="34" charset="-128"/>
              </a:rPr>
              <a:t>, using both solid-state and gaseous storage with end users: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>
                <a:latin typeface="Calibri" panose="020F0502020204030204" pitchFamily="34" charset="0"/>
              </a:rPr>
              <a:t>100 We portable power pack/field battery charger – OEM </a:t>
            </a:r>
            <a:r>
              <a:rPr lang="en-GB" kern="0" dirty="0" err="1" smtClean="0">
                <a:latin typeface="Calibri" panose="020F0502020204030204" pitchFamily="34" charset="0"/>
              </a:rPr>
              <a:t>tbd</a:t>
            </a:r>
            <a:r>
              <a:rPr lang="en-GB" kern="0" dirty="0" smtClean="0">
                <a:latin typeface="Calibri" panose="020F0502020204030204" pitchFamily="34" charset="0"/>
              </a:rPr>
              <a:t>/EADS IW.</a:t>
            </a:r>
            <a:endParaRPr lang="en-GB" kern="0" dirty="0">
              <a:latin typeface="Calibri" panose="020F0502020204030204" pitchFamily="34" charset="0"/>
            </a:endParaRP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>
                <a:latin typeface="Calibri" panose="020F0502020204030204" pitchFamily="34" charset="0"/>
              </a:rPr>
              <a:t>500 We range extender for a UAV </a:t>
            </a:r>
            <a:r>
              <a:rPr lang="en-GB" kern="0" dirty="0" smtClean="0">
                <a:latin typeface="Calibri" panose="020F0502020204030204" pitchFamily="34" charset="0"/>
              </a:rPr>
              <a:t>– EADS IW.</a:t>
            </a:r>
          </a:p>
          <a:p>
            <a:pPr marL="0" lvl="4" indent="0">
              <a:lnSpc>
                <a:spcPct val="94000"/>
              </a:lnSpc>
              <a:buClr>
                <a:srgbClr val="194C84"/>
              </a:buClr>
              <a:buNone/>
              <a:defRPr/>
            </a:pPr>
            <a:r>
              <a:rPr lang="en-GB" b="1" kern="0" dirty="0" smtClean="0">
                <a:latin typeface="Calibri" panose="020F0502020204030204" pitchFamily="34" charset="0"/>
              </a:rPr>
              <a:t>Commercialisation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>
                <a:latin typeface="Calibri" panose="020F0502020204030204" pitchFamily="34" charset="0"/>
              </a:rPr>
              <a:t>A system based on operational and performance targets that have been informed by end user </a:t>
            </a:r>
            <a:r>
              <a:rPr lang="en-GB" kern="0" dirty="0" smtClean="0">
                <a:latin typeface="Calibri" panose="020F0502020204030204" pitchFamily="34" charset="0"/>
              </a:rPr>
              <a:t>requirements.</a:t>
            </a:r>
            <a:endParaRPr lang="en-GB" kern="0" dirty="0">
              <a:latin typeface="Calibri" panose="020F0502020204030204" pitchFamily="34" charset="0"/>
            </a:endParaRP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>
                <a:latin typeface="Calibri" panose="020F0502020204030204" pitchFamily="34" charset="0"/>
              </a:rPr>
              <a:t>Embedding cost improvement and design for manufacture within the development pathway to meet </a:t>
            </a:r>
            <a:r>
              <a:rPr lang="en-GB" i="1" kern="0" dirty="0">
                <a:latin typeface="Calibri" panose="020F0502020204030204" pitchFamily="34" charset="0"/>
              </a:rPr>
              <a:t>key cost </a:t>
            </a:r>
            <a:r>
              <a:rPr lang="en-GB" i="1" kern="0" dirty="0" smtClean="0">
                <a:latin typeface="Calibri" panose="020F0502020204030204" pitchFamily="34" charset="0"/>
              </a:rPr>
              <a:t>targets </a:t>
            </a:r>
            <a:r>
              <a:rPr lang="en-GB" kern="0" dirty="0" smtClean="0">
                <a:latin typeface="Calibri" panose="020F0502020204030204" pitchFamily="34" charset="0"/>
              </a:rPr>
              <a:t>(&lt;€5000/kW).</a:t>
            </a:r>
            <a:endParaRPr lang="en-GB" i="1" kern="0" dirty="0">
              <a:latin typeface="Calibri" panose="020F0502020204030204" pitchFamily="34" charset="0"/>
            </a:endParaRP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 err="1">
                <a:latin typeface="Calibri" panose="020F0502020204030204" pitchFamily="34" charset="0"/>
              </a:rPr>
              <a:t>Commercialisation</a:t>
            </a:r>
            <a:r>
              <a:rPr lang="en-US" kern="0" dirty="0">
                <a:latin typeface="Calibri" panose="020F0502020204030204" pitchFamily="34" charset="0"/>
              </a:rPr>
              <a:t> plan that addresses the barriers to market uptake, and identifies early routes to </a:t>
            </a:r>
            <a:r>
              <a:rPr lang="en-US" kern="0" dirty="0" smtClean="0">
                <a:latin typeface="Calibri" panose="020F0502020204030204" pitchFamily="34" charset="0"/>
              </a:rPr>
              <a:t>market.</a:t>
            </a:r>
            <a:endParaRPr lang="en-GB" kern="0" dirty="0">
              <a:latin typeface="Calibri" panose="020F0502020204030204" pitchFamily="34" charset="0"/>
            </a:endParaRPr>
          </a:p>
          <a:p>
            <a:pPr marL="0" lvl="4" indent="0">
              <a:lnSpc>
                <a:spcPct val="94000"/>
              </a:lnSpc>
              <a:buClr>
                <a:srgbClr val="194C84"/>
              </a:buClr>
              <a:buNone/>
              <a:defRPr/>
            </a:pPr>
            <a:endParaRPr lang="en-US" b="1" kern="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89926"/>
            <a:ext cx="1993252" cy="14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0" y="260648"/>
            <a:ext cx="4789488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dirty="0" smtClean="0">
                <a:solidFill>
                  <a:srgbClr val="33CC33"/>
                </a:solidFill>
                <a:latin typeface="Calibri" panose="020F0502020204030204" pitchFamily="34" charset="0"/>
              </a:rPr>
              <a:t>Project timing</a:t>
            </a:r>
            <a:endParaRPr lang="en-US" altLang="en-US" sz="2000" b="1" i="1" dirty="0" smtClean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3058" y="2348880"/>
            <a:ext cx="8785225" cy="37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C84"/>
              </a:buClr>
              <a:buFont typeface="Arial" panose="020B0604020202020204" pitchFamily="34" charset="0"/>
              <a:buChar char="•"/>
              <a:defRPr sz="3200">
                <a:solidFill>
                  <a:srgbClr val="194C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panose="020B0604020202020204" pitchFamily="34" charset="0"/>
              <a:buChar char="–"/>
              <a:defRPr sz="28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94000"/>
              </a:lnSpc>
              <a:buClr>
                <a:srgbClr val="194C84"/>
              </a:buClr>
              <a:buNone/>
              <a:defRPr/>
            </a:pPr>
            <a:endParaRPr lang="en-US" b="1" kern="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82833"/>
              </p:ext>
            </p:extLst>
          </p:nvPr>
        </p:nvGraphicFramePr>
        <p:xfrm>
          <a:off x="221522" y="2348880"/>
          <a:ext cx="842493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376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504056"/>
                <a:gridCol w="504056"/>
                <a:gridCol w="541016"/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Q1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Q2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Q3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Q4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Q5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Q6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Q7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Q8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Q9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Q10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Q11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Q12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WP1: Systems</a:t>
                      </a:r>
                      <a:r>
                        <a:rPr lang="en-GB" sz="1400" baseline="0" dirty="0" smtClean="0">
                          <a:latin typeface="Calibri" panose="020F0502020204030204" pitchFamily="34" charset="0"/>
                        </a:rPr>
                        <a:t> Engineering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WP2: Devel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op</a:t>
                      </a: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 50 W</a:t>
                      </a:r>
                      <a:r>
                        <a:rPr lang="en-GB" sz="1400" baseline="-25000" dirty="0" smtClean="0"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 FC module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WP3: Develop solid state H</a:t>
                      </a:r>
                      <a:r>
                        <a:rPr lang="en-GB" sz="14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storage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WP4: Testing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H2 storage materials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WP5: Develop gaseous H</a:t>
                      </a:r>
                      <a:r>
                        <a:rPr lang="en-GB" sz="14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storage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WP6: Prototype 100 W</a:t>
                      </a:r>
                      <a:r>
                        <a:rPr lang="en-GB" sz="1400" baseline="-25000" dirty="0" smtClean="0"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 system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WP7: Prototype</a:t>
                      </a:r>
                      <a:r>
                        <a:rPr lang="en-GB" sz="1400" baseline="0" dirty="0" smtClean="0">
                          <a:latin typeface="Calibri" panose="020F0502020204030204" pitchFamily="34" charset="0"/>
                        </a:rPr>
                        <a:t> 500 </a:t>
                      </a: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W</a:t>
                      </a:r>
                      <a:r>
                        <a:rPr lang="en-GB" sz="1400" baseline="-25000" dirty="0" smtClean="0"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GB" sz="1400" baseline="0" dirty="0" smtClean="0">
                          <a:latin typeface="Calibri" panose="020F0502020204030204" pitchFamily="34" charset="0"/>
                        </a:rPr>
                        <a:t> system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WP8: Field testing 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WP9: Commercialisation strategy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WP10: Dissemination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5148064" y="2204864"/>
            <a:ext cx="0" cy="4464496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83058" y="148974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We are just over a third of the way through the project </a:t>
            </a:r>
            <a:endParaRPr lang="en-GB" sz="20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987135" cy="1512168"/>
          </a:xfrm>
          <a:prstGeom prst="rect">
            <a:avLst/>
          </a:prstGeom>
          <a:effectLst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0" y="260648"/>
            <a:ext cx="4789488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dirty="0" smtClean="0">
                <a:solidFill>
                  <a:srgbClr val="33CC33"/>
                </a:solidFill>
                <a:latin typeface="Calibri" panose="020F0502020204030204" pitchFamily="34" charset="0"/>
              </a:rPr>
              <a:t>Project achievements to date</a:t>
            </a:r>
            <a:r>
              <a:rPr lang="en-US" altLang="en-US" sz="2800" b="1" dirty="0" smtClean="0">
                <a:latin typeface="Arial Black" panose="020B0A04020102020204" pitchFamily="34" charset="0"/>
              </a:rPr>
              <a:t/>
            </a:r>
            <a:br>
              <a:rPr lang="en-US" altLang="en-US" sz="2800" b="1" dirty="0" smtClean="0">
                <a:latin typeface="Arial Black" panose="020B0A04020102020204" pitchFamily="34" charset="0"/>
              </a:rPr>
            </a:br>
            <a:endParaRPr lang="en-US" altLang="en-US" sz="2000" b="1" i="1" dirty="0" smtClean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916832"/>
            <a:ext cx="8785225" cy="50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C84"/>
              </a:buClr>
              <a:buFont typeface="Arial" panose="020B0604020202020204" pitchFamily="34" charset="0"/>
              <a:buChar char="•"/>
              <a:defRPr sz="3200">
                <a:solidFill>
                  <a:srgbClr val="194C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panose="020B0604020202020204" pitchFamily="34" charset="0"/>
              <a:buChar char="–"/>
              <a:defRPr sz="28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Clr>
                <a:srgbClr val="194C84"/>
              </a:buClr>
              <a:buNone/>
            </a:pPr>
            <a:r>
              <a:rPr lang="en-GB" sz="2000" b="1" kern="0" dirty="0" smtClean="0">
                <a:latin typeface="Calibri" panose="020F0502020204030204" pitchFamily="34" charset="0"/>
              </a:rPr>
              <a:t>WP 1:</a:t>
            </a:r>
            <a:r>
              <a:rPr lang="en-GB" sz="2000" kern="0" dirty="0" smtClean="0">
                <a:latin typeface="Calibri" panose="020F0502020204030204" pitchFamily="34" charset="0"/>
              </a:rPr>
              <a:t> </a:t>
            </a:r>
            <a:r>
              <a:rPr lang="en-GB" sz="2000" b="1" kern="0" dirty="0" smtClean="0">
                <a:latin typeface="Calibri" panose="020F0502020204030204" pitchFamily="34" charset="0"/>
              </a:rPr>
              <a:t>Systems Engineering</a:t>
            </a:r>
            <a:endParaRPr lang="en-GB" sz="2000" kern="0" dirty="0" smtClean="0">
              <a:latin typeface="Calibri" panose="020F0502020204030204" pitchFamily="34" charset="0"/>
            </a:endParaRP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Wingdings" panose="05000000000000000000" pitchFamily="2" charset="2"/>
              <a:buChar char="ü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Initial </a:t>
            </a:r>
            <a:r>
              <a:rPr lang="en-GB" kern="0" dirty="0">
                <a:latin typeface="Calibri" panose="020F0502020204030204" pitchFamily="34" charset="0"/>
              </a:rPr>
              <a:t>systems engineering review </a:t>
            </a:r>
            <a:r>
              <a:rPr lang="en-GB" kern="0" dirty="0" smtClean="0">
                <a:latin typeface="Calibri" panose="020F0502020204030204" pitchFamily="34" charset="0"/>
              </a:rPr>
              <a:t>complete: with a focus on </a:t>
            </a:r>
            <a:r>
              <a:rPr lang="en-GB" kern="0" dirty="0">
                <a:latin typeface="Calibri" panose="020F0502020204030204" pitchFamily="34" charset="0"/>
              </a:rPr>
              <a:t>defining sub-systems and interfaces, that will meet customer </a:t>
            </a:r>
            <a:r>
              <a:rPr lang="en-GB" kern="0" dirty="0" smtClean="0">
                <a:latin typeface="Calibri" panose="020F0502020204030204" pitchFamily="34" charset="0"/>
              </a:rPr>
              <a:t>requirements.</a:t>
            </a:r>
            <a:endParaRPr lang="en-GB" kern="0" dirty="0">
              <a:latin typeface="Calibri" panose="020F0502020204030204" pitchFamily="34" charset="0"/>
            </a:endParaRP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Wingdings" panose="05000000000000000000" pitchFamily="2" charset="2"/>
              <a:buChar char="ü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System specification to be fixed by January 2014.</a:t>
            </a:r>
            <a:endParaRPr lang="en-GB" kern="0" dirty="0">
              <a:latin typeface="Calibri" panose="020F0502020204030204" pitchFamily="34" charset="0"/>
            </a:endParaRPr>
          </a:p>
          <a:p>
            <a:pPr marL="0" lvl="4" indent="0">
              <a:lnSpc>
                <a:spcPct val="94000"/>
              </a:lnSpc>
              <a:buClr>
                <a:srgbClr val="194C84"/>
              </a:buClr>
              <a:buNone/>
              <a:defRPr/>
            </a:pPr>
            <a:r>
              <a:rPr lang="en-US" b="1" kern="0" dirty="0" smtClean="0">
                <a:latin typeface="Calibri" panose="020F0502020204030204" pitchFamily="34" charset="0"/>
              </a:rPr>
              <a:t>WP2: Fuel cell development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Wingdings" panose="05000000000000000000" pitchFamily="2" charset="2"/>
              <a:buChar char="ü"/>
              <a:defRPr/>
            </a:pPr>
            <a:r>
              <a:rPr lang="en-US" kern="0" dirty="0">
                <a:latin typeface="Calibri" panose="020F0502020204030204" pitchFamily="34" charset="0"/>
              </a:rPr>
              <a:t>Fuel cell optimization complete: with </a:t>
            </a:r>
            <a:r>
              <a:rPr lang="en-US" kern="0" dirty="0" smtClean="0">
                <a:latin typeface="Calibri" panose="020F0502020204030204" pitchFamily="34" charset="0"/>
              </a:rPr>
              <a:t>&gt;2000 </a:t>
            </a:r>
            <a:r>
              <a:rPr lang="en-US" kern="0" dirty="0" err="1">
                <a:latin typeface="Calibri" panose="020F0502020204030204" pitchFamily="34" charset="0"/>
              </a:rPr>
              <a:t>hrs</a:t>
            </a:r>
            <a:r>
              <a:rPr lang="en-US" kern="0" dirty="0">
                <a:latin typeface="Calibri" panose="020F0502020204030204" pitchFamily="34" charset="0"/>
              </a:rPr>
              <a:t> testing on </a:t>
            </a:r>
            <a:r>
              <a:rPr lang="en-US" kern="0" dirty="0" smtClean="0">
                <a:latin typeface="Calibri" panose="020F0502020204030204" pitchFamily="34" charset="0"/>
              </a:rPr>
              <a:t>PEM</a:t>
            </a:r>
            <a:r>
              <a:rPr lang="en-US" kern="0" dirty="0">
                <a:latin typeface="Calibri" panose="020F0502020204030204" pitchFamily="34" charset="0"/>
              </a:rPr>
              <a:t>, GDL and catalyst </a:t>
            </a:r>
            <a:r>
              <a:rPr lang="en-US" kern="0" dirty="0" smtClean="0">
                <a:latin typeface="Calibri" panose="020F0502020204030204" pitchFamily="34" charset="0"/>
              </a:rPr>
              <a:t>concentration. Target power densities </a:t>
            </a:r>
            <a:r>
              <a:rPr lang="en-GB" kern="0" dirty="0" smtClean="0">
                <a:latin typeface="Calibri" panose="020F0502020204030204" pitchFamily="34" charset="0"/>
              </a:rPr>
              <a:t>have </a:t>
            </a:r>
            <a:r>
              <a:rPr lang="en-GB" kern="0" dirty="0">
                <a:latin typeface="Calibri" panose="020F0502020204030204" pitchFamily="34" charset="0"/>
              </a:rPr>
              <a:t>been achieved at this level </a:t>
            </a:r>
            <a:r>
              <a:rPr lang="en-GB" kern="0" dirty="0" smtClean="0">
                <a:latin typeface="Calibri" panose="020F0502020204030204" pitchFamily="34" charset="0"/>
              </a:rPr>
              <a:t>(&gt;100 </a:t>
            </a:r>
            <a:r>
              <a:rPr lang="en-GB" kern="0" dirty="0" err="1">
                <a:latin typeface="Calibri" panose="020F0502020204030204" pitchFamily="34" charset="0"/>
              </a:rPr>
              <a:t>mW</a:t>
            </a:r>
            <a:r>
              <a:rPr lang="en-GB" kern="0" dirty="0">
                <a:latin typeface="Calibri" panose="020F0502020204030204" pitchFamily="34" charset="0"/>
              </a:rPr>
              <a:t>/cm²</a:t>
            </a:r>
            <a:r>
              <a:rPr lang="en-GB" kern="0" dirty="0" smtClean="0">
                <a:latin typeface="Calibri" panose="020F0502020204030204" pitchFamily="34" charset="0"/>
              </a:rPr>
              <a:t>).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Wingdings" panose="05000000000000000000" pitchFamily="2" charset="2"/>
              <a:buChar char="ü"/>
              <a:defRPr/>
            </a:pPr>
            <a:r>
              <a:rPr lang="en-GB" kern="0" dirty="0" err="1" smtClean="0">
                <a:latin typeface="Calibri" panose="020F0502020204030204" pitchFamily="34" charset="0"/>
              </a:rPr>
              <a:t>PoP</a:t>
            </a:r>
            <a:r>
              <a:rPr lang="en-GB" kern="0" dirty="0" smtClean="0">
                <a:latin typeface="Calibri" panose="020F0502020204030204" pitchFamily="34" charset="0"/>
              </a:rPr>
              <a:t> 50 W</a:t>
            </a:r>
            <a:r>
              <a:rPr lang="en-GB" kern="0" baseline="-25000" dirty="0" smtClean="0">
                <a:latin typeface="Calibri" panose="020F0502020204030204" pitchFamily="34" charset="0"/>
              </a:rPr>
              <a:t>e</a:t>
            </a:r>
            <a:r>
              <a:rPr lang="en-GB" kern="0" dirty="0" smtClean="0">
                <a:latin typeface="Calibri" panose="020F0502020204030204" pitchFamily="34" charset="0"/>
              </a:rPr>
              <a:t> module nearing completion.</a:t>
            </a:r>
          </a:p>
          <a:p>
            <a:pPr marL="0" lvl="4" indent="0">
              <a:lnSpc>
                <a:spcPct val="94000"/>
              </a:lnSpc>
              <a:buClr>
                <a:srgbClr val="194C84"/>
              </a:buClr>
              <a:buNone/>
              <a:defRPr/>
            </a:pPr>
            <a:r>
              <a:rPr lang="en-GB" b="1" kern="0" dirty="0" smtClean="0">
                <a:latin typeface="Calibri" panose="020F0502020204030204" pitchFamily="34" charset="0"/>
              </a:rPr>
              <a:t>WPs 3 and 4: Solid state H</a:t>
            </a:r>
            <a:r>
              <a:rPr lang="en-GB" b="1" kern="0" baseline="-25000" dirty="0" smtClean="0">
                <a:latin typeface="Calibri" panose="020F0502020204030204" pitchFamily="34" charset="0"/>
              </a:rPr>
              <a:t>2</a:t>
            </a:r>
            <a:r>
              <a:rPr lang="en-GB" b="1" kern="0" dirty="0" smtClean="0">
                <a:latin typeface="Calibri" panose="020F0502020204030204" pitchFamily="34" charset="0"/>
              </a:rPr>
              <a:t> Storage materials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Wingdings" panose="05000000000000000000" pitchFamily="2" charset="2"/>
              <a:buChar char="ü"/>
              <a:defRPr/>
            </a:pPr>
            <a:r>
              <a:rPr lang="en-GB" kern="0" dirty="0">
                <a:latin typeface="Calibri" panose="020F0502020204030204" pitchFamily="34" charset="0"/>
              </a:rPr>
              <a:t>Synthesis and testing has been carried out on three solid-state hydrogen storage </a:t>
            </a:r>
            <a:r>
              <a:rPr lang="en-GB" kern="0" dirty="0" smtClean="0">
                <a:latin typeface="Calibri" panose="020F0502020204030204" pitchFamily="34" charset="0"/>
              </a:rPr>
              <a:t>materials (Mg</a:t>
            </a:r>
            <a:r>
              <a:rPr lang="en-GB" dirty="0">
                <a:latin typeface="Calibri" panose="020F0502020204030204" pitchFamily="34" charset="0"/>
              </a:rPr>
              <a:t>H</a:t>
            </a:r>
            <a:r>
              <a:rPr lang="en-GB" baseline="-25000" dirty="0">
                <a:latin typeface="Calibri" panose="020F0502020204030204" pitchFamily="34" charset="0"/>
              </a:rPr>
              <a:t>2</a:t>
            </a:r>
            <a:r>
              <a:rPr lang="en-GB" kern="0" dirty="0" smtClean="0">
                <a:latin typeface="Calibri" panose="020F0502020204030204" pitchFamily="34" charset="0"/>
              </a:rPr>
              <a:t> </a:t>
            </a:r>
            <a:r>
              <a:rPr lang="en-GB" kern="0" dirty="0">
                <a:latin typeface="Calibri" panose="020F0502020204030204" pitchFamily="34" charset="0"/>
              </a:rPr>
              <a:t>+ </a:t>
            </a:r>
            <a:r>
              <a:rPr lang="en-GB" kern="0" dirty="0" smtClean="0">
                <a:latin typeface="Calibri" panose="020F0502020204030204" pitchFamily="34" charset="0"/>
              </a:rPr>
              <a:t>catalysts; </a:t>
            </a:r>
            <a:r>
              <a:rPr lang="en-GB" kern="0" dirty="0" err="1">
                <a:latin typeface="Calibri" panose="020F0502020204030204" pitchFamily="34" charset="0"/>
              </a:rPr>
              <a:t>LiOH</a:t>
            </a:r>
            <a:r>
              <a:rPr lang="en-GB" kern="0" dirty="0">
                <a:latin typeface="Calibri" panose="020F0502020204030204" pitchFamily="34" charset="0"/>
              </a:rPr>
              <a:t> + </a:t>
            </a:r>
            <a:r>
              <a:rPr lang="en-GB" kern="0" dirty="0" err="1" smtClean="0">
                <a:latin typeface="Calibri" panose="020F0502020204030204" pitchFamily="34" charset="0"/>
              </a:rPr>
              <a:t>LiH</a:t>
            </a:r>
            <a:r>
              <a:rPr lang="en-GB" kern="0" dirty="0">
                <a:latin typeface="Calibri" panose="020F0502020204030204" pitchFamily="34" charset="0"/>
              </a:rPr>
              <a:t>; and </a:t>
            </a:r>
            <a:r>
              <a:rPr lang="en-GB" kern="0" dirty="0" smtClean="0">
                <a:latin typeface="Calibri" panose="020F0502020204030204" pitchFamily="34" charset="0"/>
              </a:rPr>
              <a:t>Li-N-H).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Wingdings" panose="05000000000000000000" pitchFamily="2" charset="2"/>
              <a:buChar char="ü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Mg</a:t>
            </a:r>
            <a:r>
              <a:rPr lang="en-GB" dirty="0">
                <a:latin typeface="Calibri" panose="020F0502020204030204" pitchFamily="34" charset="0"/>
              </a:rPr>
              <a:t>H</a:t>
            </a:r>
            <a:r>
              <a:rPr lang="en-GB" baseline="-25000" dirty="0">
                <a:latin typeface="Calibri" panose="020F0502020204030204" pitchFamily="34" charset="0"/>
              </a:rPr>
              <a:t>2</a:t>
            </a:r>
            <a:r>
              <a:rPr lang="en-GB" kern="0" dirty="0" smtClean="0">
                <a:latin typeface="Calibri" panose="020F0502020204030204" pitchFamily="34" charset="0"/>
              </a:rPr>
              <a:t> + catalysts as a fully reversible option and </a:t>
            </a:r>
            <a:r>
              <a:rPr lang="en-GB" kern="0" dirty="0" err="1" smtClean="0">
                <a:latin typeface="Calibri" panose="020F0502020204030204" pitchFamily="34" charset="0"/>
              </a:rPr>
              <a:t>LiOH</a:t>
            </a:r>
            <a:r>
              <a:rPr lang="en-GB" kern="0" dirty="0" smtClean="0">
                <a:latin typeface="Calibri" panose="020F0502020204030204" pitchFamily="34" charset="0"/>
              </a:rPr>
              <a:t> + </a:t>
            </a:r>
            <a:r>
              <a:rPr lang="en-GB" kern="0" dirty="0" err="1" smtClean="0">
                <a:latin typeface="Calibri" panose="020F0502020204030204" pitchFamily="34" charset="0"/>
              </a:rPr>
              <a:t>LiH</a:t>
            </a:r>
            <a:r>
              <a:rPr lang="en-GB" kern="0" dirty="0" smtClean="0">
                <a:latin typeface="Calibri" panose="020F0502020204030204" pitchFamily="34" charset="0"/>
              </a:rPr>
              <a:t> as a ‘one-shot’ option are now being modelled, and will be tested in a </a:t>
            </a:r>
            <a:r>
              <a:rPr lang="en-GB" kern="0" dirty="0" err="1" smtClean="0">
                <a:latin typeface="Calibri" panose="020F0502020204030204" pitchFamily="34" charset="0"/>
              </a:rPr>
              <a:t>benchtop</a:t>
            </a:r>
            <a:r>
              <a:rPr lang="en-GB" kern="0" dirty="0" smtClean="0">
                <a:latin typeface="Calibri" panose="020F0502020204030204" pitchFamily="34" charset="0"/>
              </a:rPr>
              <a:t> tank system.</a:t>
            </a:r>
          </a:p>
          <a:p>
            <a:pPr marL="0" lvl="4" indent="0">
              <a:lnSpc>
                <a:spcPct val="94000"/>
              </a:lnSpc>
              <a:buClr>
                <a:srgbClr val="194C84"/>
              </a:buClr>
              <a:buNone/>
              <a:defRPr/>
            </a:pPr>
            <a:endParaRPr lang="en-US" sz="800" kern="0" dirty="0" smtClean="0">
              <a:latin typeface="Calibri" panose="020F0502020204030204" pitchFamily="34" charset="0"/>
            </a:endParaRPr>
          </a:p>
          <a:p>
            <a:pPr marL="0" lvl="4" indent="0">
              <a:lnSpc>
                <a:spcPct val="94000"/>
              </a:lnSpc>
              <a:buClr>
                <a:srgbClr val="194C84"/>
              </a:buClr>
              <a:buNone/>
              <a:defRPr/>
            </a:pPr>
            <a:r>
              <a:rPr lang="en-US" sz="1200" kern="0" dirty="0" smtClean="0">
                <a:latin typeface="Calibri" panose="020F0502020204030204" pitchFamily="34" charset="0"/>
              </a:rPr>
              <a:t>(PEM: proton exchange membrane; GDL: gas diffusion layer; </a:t>
            </a:r>
            <a:r>
              <a:rPr lang="en-US" sz="1200" kern="0" dirty="0" err="1" smtClean="0">
                <a:latin typeface="Calibri" panose="020F0502020204030204" pitchFamily="34" charset="0"/>
              </a:rPr>
              <a:t>PoP</a:t>
            </a:r>
            <a:r>
              <a:rPr lang="en-US" sz="1200" kern="0" dirty="0" smtClean="0">
                <a:latin typeface="Calibri" panose="020F0502020204030204" pitchFamily="34" charset="0"/>
              </a:rPr>
              <a:t>: proof of performance)</a:t>
            </a:r>
            <a:endParaRPr lang="en-US" sz="12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0" y="260648"/>
            <a:ext cx="4789488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dirty="0" smtClean="0">
                <a:solidFill>
                  <a:srgbClr val="33CC33"/>
                </a:solidFill>
                <a:latin typeface="Calibri" panose="020F0502020204030204" pitchFamily="34" charset="0"/>
              </a:rPr>
              <a:t>Project achievements to date cont’d</a:t>
            </a:r>
            <a:r>
              <a:rPr lang="en-US" altLang="en-US" sz="2800" b="1" dirty="0" smtClean="0">
                <a:latin typeface="Arial Black" panose="020B0A04020102020204" pitchFamily="34" charset="0"/>
              </a:rPr>
              <a:t/>
            </a:r>
            <a:br>
              <a:rPr lang="en-US" altLang="en-US" sz="2800" b="1" dirty="0" smtClean="0">
                <a:latin typeface="Arial Black" panose="020B0A04020102020204" pitchFamily="34" charset="0"/>
              </a:rPr>
            </a:br>
            <a:endParaRPr lang="en-US" altLang="en-US" sz="2000" b="1" i="1" dirty="0" smtClean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8775" y="2420888"/>
            <a:ext cx="8785225" cy="413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C84"/>
              </a:buClr>
              <a:buFont typeface="Arial" panose="020B0604020202020204" pitchFamily="34" charset="0"/>
              <a:buChar char="•"/>
              <a:defRPr sz="3200">
                <a:solidFill>
                  <a:srgbClr val="194C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panose="020B0604020202020204" pitchFamily="34" charset="0"/>
              <a:buChar char="–"/>
              <a:defRPr sz="28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Clr>
                <a:srgbClr val="194C84"/>
              </a:buClr>
              <a:buNone/>
            </a:pPr>
            <a:r>
              <a:rPr lang="en-GB" sz="2000" b="1" kern="0" dirty="0" smtClean="0">
                <a:latin typeface="Calibri" panose="020F0502020204030204" pitchFamily="34" charset="0"/>
              </a:rPr>
              <a:t>WP 5:</a:t>
            </a:r>
            <a:r>
              <a:rPr lang="en-GB" sz="2000" kern="0" dirty="0" smtClean="0">
                <a:latin typeface="Calibri" panose="020F0502020204030204" pitchFamily="34" charset="0"/>
              </a:rPr>
              <a:t> </a:t>
            </a:r>
            <a:r>
              <a:rPr lang="en-GB" sz="2000" b="1" kern="0" dirty="0" smtClean="0">
                <a:latin typeface="Calibri" panose="020F0502020204030204" pitchFamily="34" charset="0"/>
              </a:rPr>
              <a:t>Gaseous storage</a:t>
            </a:r>
            <a:endParaRPr lang="en-GB" sz="2000" kern="0" dirty="0" smtClean="0">
              <a:latin typeface="Calibri" panose="020F0502020204030204" pitchFamily="34" charset="0"/>
            </a:endParaRP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Wingdings" panose="05000000000000000000" pitchFamily="2" charset="2"/>
              <a:buChar char="ü"/>
              <a:defRPr/>
            </a:pPr>
            <a:r>
              <a:rPr lang="en-GB" kern="0" dirty="0">
                <a:latin typeface="Calibri" panose="020F0502020204030204" pitchFamily="34" charset="0"/>
              </a:rPr>
              <a:t>Gas cylinder options analysed and sourcing </a:t>
            </a:r>
            <a:r>
              <a:rPr lang="en-GB" kern="0" dirty="0" smtClean="0">
                <a:latin typeface="Calibri" panose="020F0502020204030204" pitchFamily="34" charset="0"/>
              </a:rPr>
              <a:t>of both 700 bar and 300 bar cylinders and suitable valves and regulators is underway.</a:t>
            </a:r>
            <a:endParaRPr lang="en-GB" kern="0" dirty="0">
              <a:latin typeface="Calibri" panose="020F0502020204030204" pitchFamily="34" charset="0"/>
            </a:endParaRPr>
          </a:p>
          <a:p>
            <a:pPr marL="0" lvl="4" indent="0">
              <a:lnSpc>
                <a:spcPct val="94000"/>
              </a:lnSpc>
              <a:buClr>
                <a:srgbClr val="194C84"/>
              </a:buClr>
              <a:buNone/>
              <a:defRPr/>
            </a:pPr>
            <a:r>
              <a:rPr lang="en-US" b="1" kern="0" dirty="0" smtClean="0">
                <a:latin typeface="Calibri" panose="020F0502020204030204" pitchFamily="34" charset="0"/>
              </a:rPr>
              <a:t>WP 9: </a:t>
            </a:r>
            <a:r>
              <a:rPr lang="en-US" b="1" kern="0" dirty="0" err="1" smtClean="0">
                <a:latin typeface="Calibri" panose="020F0502020204030204" pitchFamily="34" charset="0"/>
              </a:rPr>
              <a:t>Commercialisation</a:t>
            </a:r>
            <a:r>
              <a:rPr lang="en-US" b="1" kern="0" dirty="0" smtClean="0">
                <a:latin typeface="Calibri" panose="020F0502020204030204" pitchFamily="34" charset="0"/>
              </a:rPr>
              <a:t> 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Wingdings" panose="05000000000000000000" pitchFamily="2" charset="2"/>
              <a:buChar char="ü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Draft commercialisation strategy complete. </a:t>
            </a:r>
            <a:r>
              <a:rPr lang="en-GB" kern="0" dirty="0" err="1" smtClean="0">
                <a:latin typeface="Calibri" panose="020F0502020204030204" pitchFamily="34" charset="0"/>
              </a:rPr>
              <a:t>Linde</a:t>
            </a:r>
            <a:r>
              <a:rPr lang="en-GB" kern="0" dirty="0" smtClean="0">
                <a:latin typeface="Calibri" panose="020F0502020204030204" pitchFamily="34" charset="0"/>
              </a:rPr>
              <a:t> acting in advisory role.</a:t>
            </a:r>
          </a:p>
          <a:p>
            <a:pPr marL="0" lvl="4" indent="0">
              <a:lnSpc>
                <a:spcPct val="94000"/>
              </a:lnSpc>
              <a:buClr>
                <a:srgbClr val="194C84"/>
              </a:buClr>
              <a:buNone/>
              <a:defRPr/>
            </a:pPr>
            <a:endParaRPr lang="en-GB" b="1" kern="0" dirty="0" smtClean="0">
              <a:latin typeface="Calibri" panose="020F0502020204030204" pitchFamily="34" charset="0"/>
            </a:endParaRPr>
          </a:p>
          <a:p>
            <a:pPr marL="0" lvl="4" indent="0">
              <a:lnSpc>
                <a:spcPct val="94000"/>
              </a:lnSpc>
              <a:buClr>
                <a:srgbClr val="194C84"/>
              </a:buClr>
              <a:buNone/>
              <a:defRPr/>
            </a:pPr>
            <a:r>
              <a:rPr lang="en-GB" b="1" kern="0" dirty="0" smtClean="0">
                <a:latin typeface="Calibri" panose="020F0502020204030204" pitchFamily="34" charset="0"/>
              </a:rPr>
              <a:t>Focus for next 6 months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err="1" smtClean="0">
                <a:latin typeface="Calibri" panose="020F0502020204030204" pitchFamily="34" charset="0"/>
              </a:rPr>
              <a:t>PoP</a:t>
            </a:r>
            <a:r>
              <a:rPr lang="en-GB" kern="0" dirty="0" smtClean="0">
                <a:latin typeface="Calibri" panose="020F0502020204030204" pitchFamily="34" charset="0"/>
              </a:rPr>
              <a:t> of scaled up FC and storage modules, ready for system integration.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Refinement of commercialisation strategy, including life cycle analysis.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Consideration </a:t>
            </a:r>
            <a:r>
              <a:rPr lang="en-GB" kern="0" dirty="0">
                <a:latin typeface="Calibri" panose="020F0502020204030204" pitchFamily="34" charset="0"/>
              </a:rPr>
              <a:t>of safety, regulations, codes and </a:t>
            </a:r>
            <a:r>
              <a:rPr lang="en-GB" kern="0" dirty="0" smtClean="0">
                <a:latin typeface="Calibri" panose="020F0502020204030204" pitchFamily="34" charset="0"/>
              </a:rPr>
              <a:t>standards to ensure that requirements for both gaseous and solid state H</a:t>
            </a:r>
            <a:r>
              <a:rPr lang="en-GB" kern="0" baseline="-25000" dirty="0" smtClean="0">
                <a:latin typeface="Calibri" panose="020F0502020204030204" pitchFamily="34" charset="0"/>
              </a:rPr>
              <a:t>2</a:t>
            </a:r>
            <a:r>
              <a:rPr lang="en-GB" kern="0" dirty="0" smtClean="0">
                <a:latin typeface="Calibri" panose="020F0502020204030204" pitchFamily="34" charset="0"/>
              </a:rPr>
              <a:t> storage </a:t>
            </a:r>
            <a:r>
              <a:rPr lang="en-GB" kern="0" dirty="0">
                <a:latin typeface="Calibri" panose="020F0502020204030204" pitchFamily="34" charset="0"/>
              </a:rPr>
              <a:t>are </a:t>
            </a:r>
            <a:r>
              <a:rPr lang="en-GB" kern="0" dirty="0" smtClean="0">
                <a:latin typeface="Calibri" panose="020F0502020204030204" pitchFamily="34" charset="0"/>
              </a:rPr>
              <a:t>addressed.</a:t>
            </a:r>
          </a:p>
          <a:p>
            <a:pPr marL="342900" lvl="4" indent="-342900">
              <a:lnSpc>
                <a:spcPct val="94000"/>
              </a:lnSpc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latin typeface="Calibri" panose="020F0502020204030204" pitchFamily="34" charset="0"/>
              </a:rPr>
              <a:t>Further engagement </a:t>
            </a:r>
            <a:r>
              <a:rPr lang="en-GB" kern="0" dirty="0">
                <a:latin typeface="Calibri" panose="020F0502020204030204" pitchFamily="34" charset="0"/>
              </a:rPr>
              <a:t>of end users in preparation for field </a:t>
            </a:r>
            <a:r>
              <a:rPr lang="en-GB" kern="0" dirty="0" smtClean="0">
                <a:latin typeface="Calibri" panose="020F0502020204030204" pitchFamily="34" charset="0"/>
              </a:rPr>
              <a:t>testing.</a:t>
            </a:r>
            <a:endParaRPr lang="en-GB" kern="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836712"/>
            <a:ext cx="150394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25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D1C24"/>
          </a:buClr>
          <a:buSzTx/>
          <a:buFont typeface="Monotype Sorts" pitchFamily="2" charset="2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D1C24"/>
          </a:buClr>
          <a:buSzTx/>
          <a:buFont typeface="Monotype Sorts" pitchFamily="2" charset="2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ヒラギノ角ゴ Pro W3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FCH JU - Power Point</Template>
  <TotalTime>5457</TotalTime>
  <Words>1297</Words>
  <Application>Microsoft Office PowerPoint</Application>
  <PresentationFormat>On-screen Show (4:3)</PresentationFormat>
  <Paragraphs>212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Arial Black</vt:lpstr>
      <vt:lpstr>Calibri</vt:lpstr>
      <vt:lpstr>Monotype Sorts</vt:lpstr>
      <vt:lpstr>Tahoma</vt:lpstr>
      <vt:lpstr>Times New Roman</vt:lpstr>
      <vt:lpstr>Wingdings</vt:lpstr>
      <vt:lpstr>ヒラギノ角ゴ Pro W3</vt:lpstr>
      <vt:lpstr>Office Theme</vt:lpstr>
      <vt:lpstr>PowerPoint Presentation</vt:lpstr>
      <vt:lpstr>General overview </vt:lpstr>
      <vt:lpstr>Core MAIP/AIP targets </vt:lpstr>
      <vt:lpstr>HYPER project core concept </vt:lpstr>
      <vt:lpstr>Primary research objectives </vt:lpstr>
      <vt:lpstr>Demonstration and commercial objectives </vt:lpstr>
      <vt:lpstr>Project timing</vt:lpstr>
      <vt:lpstr>Project achievements to date </vt:lpstr>
      <vt:lpstr>Project achievements to date cont’d </vt:lpstr>
      <vt:lpstr>Issues raised to date</vt:lpstr>
      <vt:lpstr>Issues raised to date cont’d</vt:lpstr>
      <vt:lpstr>Collaboration and dissemination</vt:lpstr>
      <vt:lpstr>Summary of project expectations </vt:lpstr>
      <vt:lpstr>Self-assessment summary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AIP 2011</dc:title>
  <dc:creator>Delplje</dc:creator>
  <cp:lastModifiedBy>Juliet Kauffmann</cp:lastModifiedBy>
  <cp:revision>282</cp:revision>
  <cp:lastPrinted>2013-11-06T11:18:43Z</cp:lastPrinted>
  <dcterms:created xsi:type="dcterms:W3CDTF">2011-04-18T07:16:07Z</dcterms:created>
  <dcterms:modified xsi:type="dcterms:W3CDTF">2013-11-11T21:03:28Z</dcterms:modified>
</cp:coreProperties>
</file>