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6"/>
  </p:notesMasterIdLst>
  <p:sldIdLst>
    <p:sldId id="284" r:id="rId2"/>
    <p:sldId id="290" r:id="rId3"/>
    <p:sldId id="285" r:id="rId4"/>
    <p:sldId id="307" r:id="rId5"/>
    <p:sldId id="293" r:id="rId6"/>
    <p:sldId id="299" r:id="rId7"/>
    <p:sldId id="300" r:id="rId8"/>
    <p:sldId id="301" r:id="rId9"/>
    <p:sldId id="303" r:id="rId10"/>
    <p:sldId id="306" r:id="rId11"/>
    <p:sldId id="302" r:id="rId12"/>
    <p:sldId id="286" r:id="rId13"/>
    <p:sldId id="304" r:id="rId14"/>
    <p:sldId id="305" r:id="rId15"/>
  </p:sldIdLst>
  <p:sldSz cx="9144000" cy="6858000" type="screen4x3"/>
  <p:notesSz cx="6797675" cy="9928225"/>
  <p:defaultTextStyle>
    <a:defPPr>
      <a:defRPr lang="en-GB"/>
    </a:defPPr>
    <a:lvl1pPr algn="l" rtl="0" eaLnBrk="0" fontAlgn="base" hangingPunct="0">
      <a:spcBef>
        <a:spcPct val="20000"/>
      </a:spcBef>
      <a:spcAft>
        <a:spcPct val="0"/>
      </a:spcAft>
      <a:buClr>
        <a:srgbClr val="ED1C24"/>
      </a:buClr>
      <a:buFont typeface="Monotype Sorts" pitchFamily="2" charset="2"/>
      <a:defRPr kern="1200">
        <a:solidFill>
          <a:schemeClr val="tx1"/>
        </a:solidFill>
        <a:latin typeface="Tahoma" panose="020B0604030504040204" pitchFamily="34" charset="0"/>
        <a:ea typeface="ヒラギノ角ゴ Pro W3" charset="-128"/>
        <a:cs typeface="+mn-cs"/>
      </a:defRPr>
    </a:lvl1pPr>
    <a:lvl2pPr marL="457200" algn="l" rtl="0" eaLnBrk="0" fontAlgn="base" hangingPunct="0">
      <a:spcBef>
        <a:spcPct val="20000"/>
      </a:spcBef>
      <a:spcAft>
        <a:spcPct val="0"/>
      </a:spcAft>
      <a:buClr>
        <a:srgbClr val="ED1C24"/>
      </a:buClr>
      <a:buFont typeface="Monotype Sorts" pitchFamily="2" charset="2"/>
      <a:defRPr kern="1200">
        <a:solidFill>
          <a:schemeClr val="tx1"/>
        </a:solidFill>
        <a:latin typeface="Tahoma" panose="020B0604030504040204" pitchFamily="34" charset="0"/>
        <a:ea typeface="ヒラギノ角ゴ Pro W3" charset="-128"/>
        <a:cs typeface="+mn-cs"/>
      </a:defRPr>
    </a:lvl2pPr>
    <a:lvl3pPr marL="914400" algn="l" rtl="0" eaLnBrk="0" fontAlgn="base" hangingPunct="0">
      <a:spcBef>
        <a:spcPct val="20000"/>
      </a:spcBef>
      <a:spcAft>
        <a:spcPct val="0"/>
      </a:spcAft>
      <a:buClr>
        <a:srgbClr val="ED1C24"/>
      </a:buClr>
      <a:buFont typeface="Monotype Sorts" pitchFamily="2" charset="2"/>
      <a:defRPr kern="1200">
        <a:solidFill>
          <a:schemeClr val="tx1"/>
        </a:solidFill>
        <a:latin typeface="Tahoma" panose="020B0604030504040204" pitchFamily="34" charset="0"/>
        <a:ea typeface="ヒラギノ角ゴ Pro W3" charset="-128"/>
        <a:cs typeface="+mn-cs"/>
      </a:defRPr>
    </a:lvl3pPr>
    <a:lvl4pPr marL="1371600" algn="l" rtl="0" eaLnBrk="0" fontAlgn="base" hangingPunct="0">
      <a:spcBef>
        <a:spcPct val="20000"/>
      </a:spcBef>
      <a:spcAft>
        <a:spcPct val="0"/>
      </a:spcAft>
      <a:buClr>
        <a:srgbClr val="ED1C24"/>
      </a:buClr>
      <a:buFont typeface="Monotype Sorts" pitchFamily="2" charset="2"/>
      <a:defRPr kern="1200">
        <a:solidFill>
          <a:schemeClr val="tx1"/>
        </a:solidFill>
        <a:latin typeface="Tahoma" panose="020B0604030504040204" pitchFamily="34" charset="0"/>
        <a:ea typeface="ヒラギノ角ゴ Pro W3" charset="-128"/>
        <a:cs typeface="+mn-cs"/>
      </a:defRPr>
    </a:lvl4pPr>
    <a:lvl5pPr marL="1828800" algn="l" rtl="0" eaLnBrk="0" fontAlgn="base" hangingPunct="0">
      <a:spcBef>
        <a:spcPct val="20000"/>
      </a:spcBef>
      <a:spcAft>
        <a:spcPct val="0"/>
      </a:spcAft>
      <a:buClr>
        <a:srgbClr val="ED1C24"/>
      </a:buClr>
      <a:buFont typeface="Monotype Sorts" pitchFamily="2" charset="2"/>
      <a:defRPr kern="1200">
        <a:solidFill>
          <a:schemeClr val="tx1"/>
        </a:solidFill>
        <a:latin typeface="Tahoma" panose="020B0604030504040204" pitchFamily="34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ヒラギノ角ゴ Pro W3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liet Kauffmann" initials="JK" lastIdx="8" clrIdx="0">
    <p:extLst/>
  </p:cmAuthor>
  <p:cmAuthor id="2" name="Alison" initials="A" lastIdx="2" clrIdx="1">
    <p:extLst/>
  </p:cmAuthor>
  <p:cmAuthor id="3" name="milv" initials="d" lastIdx="2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33CC33"/>
    <a:srgbClr val="339933"/>
    <a:srgbClr val="000099"/>
    <a:srgbClr val="3366CC"/>
    <a:srgbClr val="0066CC"/>
    <a:srgbClr val="CCEC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7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301" cy="496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693" tIns="46346" rIns="92693" bIns="46346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770" y="0"/>
            <a:ext cx="2946301" cy="496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693" tIns="46346" rIns="92693" bIns="46346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6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410" y="4716593"/>
            <a:ext cx="5436856" cy="4466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693" tIns="46346" rIns="92693" bIns="4634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959"/>
            <a:ext cx="2946301" cy="496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693" tIns="46346" rIns="92693" bIns="46346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770" y="9429959"/>
            <a:ext cx="2946301" cy="496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693" tIns="46346" rIns="92693" bIns="46346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sz="1200">
                <a:latin typeface="Arial" panose="020B0604020202020204" pitchFamily="34" charset="0"/>
              </a:defRPr>
            </a:lvl1pPr>
          </a:lstStyle>
          <a:p>
            <a:fld id="{C424D260-281B-424C-B979-831F66D385C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24790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1pPr>
            <a:lvl2pPr marL="753128" indent="-289665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2pPr>
            <a:lvl3pPr marL="1158659" indent="-231732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3pPr>
            <a:lvl4pPr marL="1622123" indent="-231732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4pPr>
            <a:lvl5pPr marL="2085586" indent="-231732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5pPr>
            <a:lvl6pPr marL="2549050" indent="-23173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6pPr>
            <a:lvl7pPr marL="3012514" indent="-23173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7pPr>
            <a:lvl8pPr marL="3475977" indent="-23173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8pPr>
            <a:lvl9pPr marL="3939441" indent="-23173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9pPr>
          </a:lstStyle>
          <a:p>
            <a:fld id="{5D27B4FA-8B72-47C0-8E93-A8804F69610E}" type="slidenum">
              <a:rPr lang="en-GB" altLang="en-US">
                <a:latin typeface="Arial" panose="020B0604020202020204" pitchFamily="34" charset="0"/>
              </a:rPr>
              <a:pPr/>
              <a:t>1</a:t>
            </a:fld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0" y="781050"/>
            <a:ext cx="4872038" cy="3656013"/>
          </a:xfrm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1121" y="4750455"/>
            <a:ext cx="4992344" cy="4440853"/>
          </a:xfrm>
          <a:noFill/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6710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1pPr>
            <a:lvl2pPr marL="753128" indent="-289665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2pPr>
            <a:lvl3pPr marL="1158659" indent="-231732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3pPr>
            <a:lvl4pPr marL="1622123" indent="-231732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4pPr>
            <a:lvl5pPr marL="2085586" indent="-231732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5pPr>
            <a:lvl6pPr marL="2549050" indent="-23173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6pPr>
            <a:lvl7pPr marL="3012514" indent="-23173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7pPr>
            <a:lvl8pPr marL="3475977" indent="-23173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8pPr>
            <a:lvl9pPr marL="3939441" indent="-23173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9pPr>
          </a:lstStyle>
          <a:p>
            <a:fld id="{C4EBF5CE-5B79-42EA-8357-89A5767DE00D}" type="slidenum">
              <a:rPr lang="en-GB" altLang="en-US">
                <a:latin typeface="Arial" panose="020B0604020202020204" pitchFamily="34" charset="0"/>
              </a:rPr>
              <a:pPr/>
              <a:t>11</a:t>
            </a:fld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0" y="781050"/>
            <a:ext cx="4872038" cy="3656013"/>
          </a:xfrm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1121" y="4750455"/>
            <a:ext cx="4992344" cy="4440853"/>
          </a:xfrm>
          <a:noFill/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760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1pPr>
            <a:lvl2pPr marL="753128" indent="-289665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2pPr>
            <a:lvl3pPr marL="1158659" indent="-231732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3pPr>
            <a:lvl4pPr marL="1622123" indent="-231732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4pPr>
            <a:lvl5pPr marL="2085586" indent="-231732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5pPr>
            <a:lvl6pPr marL="2549050" indent="-23173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6pPr>
            <a:lvl7pPr marL="3012514" indent="-23173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7pPr>
            <a:lvl8pPr marL="3475977" indent="-23173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8pPr>
            <a:lvl9pPr marL="3939441" indent="-23173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9pPr>
          </a:lstStyle>
          <a:p>
            <a:fld id="{80BCD12F-AD69-4A20-8064-D521BC90739A}" type="slidenum">
              <a:rPr lang="en-GB" altLang="en-US">
                <a:latin typeface="Arial" panose="020B0604020202020204" pitchFamily="34" charset="0"/>
              </a:rPr>
              <a:pPr/>
              <a:t>12</a:t>
            </a:fld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0" y="781050"/>
            <a:ext cx="4872038" cy="3656013"/>
          </a:xfrm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1121" y="4750455"/>
            <a:ext cx="4992344" cy="4440853"/>
          </a:xfrm>
          <a:noFill/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1130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1pPr>
            <a:lvl2pPr marL="753128" indent="-289665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2pPr>
            <a:lvl3pPr marL="1158659" indent="-231732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3pPr>
            <a:lvl4pPr marL="1622123" indent="-231732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4pPr>
            <a:lvl5pPr marL="2085586" indent="-231732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5pPr>
            <a:lvl6pPr marL="2549050" indent="-23173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6pPr>
            <a:lvl7pPr marL="3012514" indent="-23173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7pPr>
            <a:lvl8pPr marL="3475977" indent="-23173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8pPr>
            <a:lvl9pPr marL="3939441" indent="-23173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9pPr>
          </a:lstStyle>
          <a:p>
            <a:fld id="{C4EBF5CE-5B79-42EA-8357-89A5767DE00D}" type="slidenum">
              <a:rPr lang="en-GB" altLang="en-US">
                <a:latin typeface="Arial" panose="020B0604020202020204" pitchFamily="34" charset="0"/>
              </a:rPr>
              <a:pPr/>
              <a:t>13</a:t>
            </a:fld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0" y="781050"/>
            <a:ext cx="4872038" cy="3656013"/>
          </a:xfrm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1121" y="4750455"/>
            <a:ext cx="4992344" cy="4440853"/>
          </a:xfrm>
          <a:noFill/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6724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1pPr>
            <a:lvl2pPr marL="753128" indent="-289665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2pPr>
            <a:lvl3pPr marL="1158659" indent="-231732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3pPr>
            <a:lvl4pPr marL="1622123" indent="-231732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4pPr>
            <a:lvl5pPr marL="2085586" indent="-231732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5pPr>
            <a:lvl6pPr marL="2549050" indent="-23173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6pPr>
            <a:lvl7pPr marL="3012514" indent="-23173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7pPr>
            <a:lvl8pPr marL="3475977" indent="-23173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8pPr>
            <a:lvl9pPr marL="3939441" indent="-23173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9pPr>
          </a:lstStyle>
          <a:p>
            <a:fld id="{80BCD12F-AD69-4A20-8064-D521BC90739A}" type="slidenum">
              <a:rPr lang="en-GB" altLang="en-US">
                <a:latin typeface="Arial" panose="020B0604020202020204" pitchFamily="34" charset="0"/>
              </a:rPr>
              <a:pPr/>
              <a:t>14</a:t>
            </a:fld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0" y="781050"/>
            <a:ext cx="4872038" cy="3656013"/>
          </a:xfrm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1121" y="4750455"/>
            <a:ext cx="4992344" cy="4440853"/>
          </a:xfrm>
          <a:noFill/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31104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1pPr>
            <a:lvl2pPr marL="753128" indent="-289665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2pPr>
            <a:lvl3pPr marL="1158659" indent="-231732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3pPr>
            <a:lvl4pPr marL="1622123" indent="-231732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4pPr>
            <a:lvl5pPr marL="2085586" indent="-231732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5pPr>
            <a:lvl6pPr marL="2549050" indent="-23173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6pPr>
            <a:lvl7pPr marL="3012514" indent="-23173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7pPr>
            <a:lvl8pPr marL="3475977" indent="-23173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8pPr>
            <a:lvl9pPr marL="3939441" indent="-23173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9pPr>
          </a:lstStyle>
          <a:p>
            <a:fld id="{C4EBF5CE-5B79-42EA-8357-89A5767DE00D}" type="slidenum">
              <a:rPr lang="en-GB" altLang="en-US">
                <a:latin typeface="Arial" panose="020B0604020202020204" pitchFamily="34" charset="0"/>
              </a:rPr>
              <a:pPr/>
              <a:t>3</a:t>
            </a:fld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0" y="781050"/>
            <a:ext cx="4872038" cy="3656013"/>
          </a:xfrm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1121" y="4750455"/>
            <a:ext cx="4992344" cy="4440853"/>
          </a:xfrm>
          <a:noFill/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25260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1pPr>
            <a:lvl2pPr marL="753128" indent="-289665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2pPr>
            <a:lvl3pPr marL="1158659" indent="-231732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3pPr>
            <a:lvl4pPr marL="1622123" indent="-231732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4pPr>
            <a:lvl5pPr marL="2085586" indent="-231732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5pPr>
            <a:lvl6pPr marL="2549050" indent="-23173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6pPr>
            <a:lvl7pPr marL="3012514" indent="-23173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7pPr>
            <a:lvl8pPr marL="3475977" indent="-23173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8pPr>
            <a:lvl9pPr marL="3939441" indent="-23173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9pPr>
          </a:lstStyle>
          <a:p>
            <a:fld id="{C4EBF5CE-5B79-42EA-8357-89A5767DE00D}" type="slidenum">
              <a:rPr lang="en-GB" altLang="en-US">
                <a:latin typeface="Arial" panose="020B0604020202020204" pitchFamily="34" charset="0"/>
              </a:rPr>
              <a:pPr/>
              <a:t>4</a:t>
            </a:fld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0" y="781050"/>
            <a:ext cx="4872038" cy="3656013"/>
          </a:xfrm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1121" y="4750455"/>
            <a:ext cx="4992344" cy="4440853"/>
          </a:xfrm>
          <a:noFill/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52681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1pPr>
            <a:lvl2pPr marL="753128" indent="-289665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2pPr>
            <a:lvl3pPr marL="1158659" indent="-231732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3pPr>
            <a:lvl4pPr marL="1622123" indent="-231732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4pPr>
            <a:lvl5pPr marL="2085586" indent="-231732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5pPr>
            <a:lvl6pPr marL="2549050" indent="-23173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6pPr>
            <a:lvl7pPr marL="3012514" indent="-23173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7pPr>
            <a:lvl8pPr marL="3475977" indent="-23173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8pPr>
            <a:lvl9pPr marL="3939441" indent="-23173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9pPr>
          </a:lstStyle>
          <a:p>
            <a:fld id="{C4EBF5CE-5B79-42EA-8357-89A5767DE00D}" type="slidenum">
              <a:rPr lang="en-GB" altLang="en-US">
                <a:latin typeface="Arial" panose="020B0604020202020204" pitchFamily="34" charset="0"/>
              </a:rPr>
              <a:pPr/>
              <a:t>5</a:t>
            </a:fld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0" y="781050"/>
            <a:ext cx="4872038" cy="3656013"/>
          </a:xfrm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1121" y="4750455"/>
            <a:ext cx="4992344" cy="4440853"/>
          </a:xfrm>
          <a:noFill/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61555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1pPr>
            <a:lvl2pPr marL="753128" indent="-289665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2pPr>
            <a:lvl3pPr marL="1158659" indent="-231732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3pPr>
            <a:lvl4pPr marL="1622123" indent="-231732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4pPr>
            <a:lvl5pPr marL="2085586" indent="-231732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5pPr>
            <a:lvl6pPr marL="2549050" indent="-23173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6pPr>
            <a:lvl7pPr marL="3012514" indent="-23173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7pPr>
            <a:lvl8pPr marL="3475977" indent="-23173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8pPr>
            <a:lvl9pPr marL="3939441" indent="-23173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9pPr>
          </a:lstStyle>
          <a:p>
            <a:fld id="{C4EBF5CE-5B79-42EA-8357-89A5767DE00D}" type="slidenum">
              <a:rPr lang="en-GB" altLang="en-US">
                <a:latin typeface="Arial" panose="020B0604020202020204" pitchFamily="34" charset="0"/>
              </a:rPr>
              <a:pPr/>
              <a:t>6</a:t>
            </a:fld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0" y="781050"/>
            <a:ext cx="4872038" cy="3656013"/>
          </a:xfrm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1121" y="4750455"/>
            <a:ext cx="4992344" cy="4440853"/>
          </a:xfrm>
          <a:noFill/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0157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1pPr>
            <a:lvl2pPr marL="753128" indent="-289665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2pPr>
            <a:lvl3pPr marL="1158659" indent="-231732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3pPr>
            <a:lvl4pPr marL="1622123" indent="-231732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4pPr>
            <a:lvl5pPr marL="2085586" indent="-231732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5pPr>
            <a:lvl6pPr marL="2549050" indent="-23173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6pPr>
            <a:lvl7pPr marL="3012514" indent="-23173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7pPr>
            <a:lvl8pPr marL="3475977" indent="-23173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8pPr>
            <a:lvl9pPr marL="3939441" indent="-23173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9pPr>
          </a:lstStyle>
          <a:p>
            <a:fld id="{C4EBF5CE-5B79-42EA-8357-89A5767DE00D}" type="slidenum">
              <a:rPr lang="en-GB" altLang="en-US">
                <a:latin typeface="Arial" panose="020B0604020202020204" pitchFamily="34" charset="0"/>
              </a:rPr>
              <a:pPr/>
              <a:t>7</a:t>
            </a:fld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0" y="781050"/>
            <a:ext cx="4872038" cy="3656013"/>
          </a:xfrm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1121" y="4750455"/>
            <a:ext cx="4992344" cy="4440853"/>
          </a:xfrm>
          <a:noFill/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25369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1pPr>
            <a:lvl2pPr marL="753128" indent="-289665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2pPr>
            <a:lvl3pPr marL="1158659" indent="-231732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3pPr>
            <a:lvl4pPr marL="1622123" indent="-231732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4pPr>
            <a:lvl5pPr marL="2085586" indent="-231732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5pPr>
            <a:lvl6pPr marL="2549050" indent="-23173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6pPr>
            <a:lvl7pPr marL="3012514" indent="-23173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7pPr>
            <a:lvl8pPr marL="3475977" indent="-23173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8pPr>
            <a:lvl9pPr marL="3939441" indent="-23173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9pPr>
          </a:lstStyle>
          <a:p>
            <a:fld id="{C4EBF5CE-5B79-42EA-8357-89A5767DE00D}" type="slidenum">
              <a:rPr lang="en-GB" altLang="en-US">
                <a:latin typeface="Arial" panose="020B0604020202020204" pitchFamily="34" charset="0"/>
              </a:rPr>
              <a:pPr/>
              <a:t>8</a:t>
            </a:fld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0" y="781050"/>
            <a:ext cx="4872038" cy="3656013"/>
          </a:xfrm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1121" y="4750455"/>
            <a:ext cx="4992344" cy="4440853"/>
          </a:xfrm>
          <a:noFill/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31533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1pPr>
            <a:lvl2pPr marL="753128" indent="-289665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2pPr>
            <a:lvl3pPr marL="1158659" indent="-231732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3pPr>
            <a:lvl4pPr marL="1622123" indent="-231732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4pPr>
            <a:lvl5pPr marL="2085586" indent="-231732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5pPr>
            <a:lvl6pPr marL="2549050" indent="-23173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6pPr>
            <a:lvl7pPr marL="3012514" indent="-23173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7pPr>
            <a:lvl8pPr marL="3475977" indent="-23173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8pPr>
            <a:lvl9pPr marL="3939441" indent="-23173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9pPr>
          </a:lstStyle>
          <a:p>
            <a:fld id="{C4EBF5CE-5B79-42EA-8357-89A5767DE00D}" type="slidenum">
              <a:rPr lang="en-GB" altLang="en-US">
                <a:latin typeface="Arial" panose="020B0604020202020204" pitchFamily="34" charset="0"/>
              </a:rPr>
              <a:pPr/>
              <a:t>9</a:t>
            </a:fld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0" y="781050"/>
            <a:ext cx="4872038" cy="3656013"/>
          </a:xfrm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1121" y="4750455"/>
            <a:ext cx="4992344" cy="4440853"/>
          </a:xfrm>
          <a:noFill/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52475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1pPr>
            <a:lvl2pPr marL="753128" indent="-289665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2pPr>
            <a:lvl3pPr marL="1158659" indent="-231732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3pPr>
            <a:lvl4pPr marL="1622123" indent="-231732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4pPr>
            <a:lvl5pPr marL="2085586" indent="-231732"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5pPr>
            <a:lvl6pPr marL="2549050" indent="-23173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6pPr>
            <a:lvl7pPr marL="3012514" indent="-23173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7pPr>
            <a:lvl8pPr marL="3475977" indent="-23173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8pPr>
            <a:lvl9pPr marL="3939441" indent="-23173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9pPr>
          </a:lstStyle>
          <a:p>
            <a:fld id="{C4EBF5CE-5B79-42EA-8357-89A5767DE00D}" type="slidenum">
              <a:rPr lang="en-GB" altLang="en-US">
                <a:latin typeface="Arial" panose="020B0604020202020204" pitchFamily="34" charset="0"/>
              </a:rPr>
              <a:pPr/>
              <a:t>10</a:t>
            </a:fld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0" y="781050"/>
            <a:ext cx="4872038" cy="3656013"/>
          </a:xfrm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1121" y="4750455"/>
            <a:ext cx="4992344" cy="4440853"/>
          </a:xfrm>
          <a:noFill/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5981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F545CE-65E8-4ECE-996F-EC01519BA40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4919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8C5250-C362-4B1C-8292-5FCC1F1CCAC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545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-98425"/>
            <a:ext cx="2057400" cy="62245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-98425"/>
            <a:ext cx="6019800" cy="62245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9EFE5D-C686-47B4-B207-4EF7169C92F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6677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1E99E6-3B26-47C3-B2D4-0D3671069E9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7695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E32161-68B5-4F0F-BF7D-F466122D494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1548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25700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25700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F1DA54-FAF7-4EF7-B025-A719DD3C448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9351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57BEF7-A794-4500-9B9C-2AB6D7C5FD2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0764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72D8EB-001B-4394-960F-7686156E7CC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3623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401A60-3355-404B-BD1C-3B935146816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9989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82E43A-6BDB-4A2B-AB67-79EC37AC2CF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1065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2D4A78-729A-463B-94B6-09D73D756ED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2745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FCH JU - Power Point2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209675" y="-98425"/>
            <a:ext cx="74771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fr-FR" alt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25700"/>
            <a:ext cx="8229600" cy="370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1B1862D0-5B91-4130-B8E8-657FD6CBB67D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+mj-lt"/>
          <a:ea typeface="+mj-ea"/>
          <a:cs typeface="+mj-cs"/>
        </a:defRPr>
      </a:lvl1pPr>
      <a:lvl2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2pPr>
      <a:lvl3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3pPr>
      <a:lvl4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4pPr>
      <a:lvl5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5pPr>
      <a:lvl6pPr marL="8001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6pPr>
      <a:lvl7pPr marL="12573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7pPr>
      <a:lvl8pPr marL="17145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8pPr>
      <a:lvl9pPr marL="21717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194C84"/>
        </a:buClr>
        <a:buFont typeface="Arial" panose="020B0604020202020204" pitchFamily="34" charset="0"/>
        <a:buChar char="•"/>
        <a:defRPr sz="3200">
          <a:solidFill>
            <a:srgbClr val="194C84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008000"/>
        </a:buClr>
        <a:buFont typeface="Arial" panose="020B0604020202020204" pitchFamily="34" charset="0"/>
        <a:buChar char="–"/>
        <a:defRPr sz="2800">
          <a:solidFill>
            <a:srgbClr val="008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/>
          </p:cNvSpPr>
          <p:nvPr>
            <p:ph type="body" idx="1"/>
          </p:nvPr>
        </p:nvSpPr>
        <p:spPr>
          <a:xfrm>
            <a:off x="755650" y="1989138"/>
            <a:ext cx="7780338" cy="4548187"/>
          </a:xfrm>
        </p:spPr>
        <p:txBody>
          <a:bodyPr/>
          <a:lstStyle/>
          <a:p>
            <a:pPr marL="361950" indent="-361950" algn="ctr" defTabSz="966788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4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HYPER</a:t>
            </a:r>
          </a:p>
          <a:p>
            <a:pPr marL="361950" indent="-361950" algn="ctr" defTabSz="966788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4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(303447)</a:t>
            </a:r>
          </a:p>
          <a:p>
            <a:pPr marL="361950" indent="-361950" algn="ctr" defTabSz="966788"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sz="2000" b="1" dirty="0" smtClean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61950" indent="-361950" algn="ctr" defTabSz="966788"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sz="2000" b="1" dirty="0" smtClean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61950" indent="-361950" algn="ctr" defTabSz="966788">
              <a:spcBef>
                <a:spcPct val="0"/>
              </a:spcBef>
              <a:buFont typeface="Arial" panose="020B0604020202020204" pitchFamily="34" charset="0"/>
              <a:buNone/>
            </a:pPr>
            <a:endParaRPr lang="fr-BE" altLang="en-US" sz="2800" i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61950" indent="-361950" algn="ctr" defTabSz="966788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BE" altLang="en-US" sz="28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Juliet Kauffmann</a:t>
            </a:r>
          </a:p>
          <a:p>
            <a:pPr marL="361950" indent="-361950" algn="ctr" defTabSz="966788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BE" altLang="en-US" sz="28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Orion Innovations</a:t>
            </a:r>
          </a:p>
          <a:p>
            <a:pPr marL="361950" indent="-361950" algn="ctr" defTabSz="966788">
              <a:spcBef>
                <a:spcPct val="0"/>
              </a:spcBef>
              <a:buFont typeface="Arial" panose="020B0604020202020204" pitchFamily="34" charset="0"/>
              <a:buNone/>
            </a:pPr>
            <a:endParaRPr lang="fr-BE" altLang="en-US" sz="2800" i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61950" indent="-361950" algn="ctr" defTabSz="966788">
              <a:spcBef>
                <a:spcPct val="0"/>
              </a:spcBef>
              <a:buFont typeface="Arial" panose="020B0604020202020204" pitchFamily="34" charset="0"/>
              <a:buNone/>
            </a:pPr>
            <a:endParaRPr lang="fr-BE" altLang="en-US" sz="2800" i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61950" indent="-361950" algn="r" defTabSz="966788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fr-BE" altLang="en-US" sz="20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www.hyperportablepower.com</a:t>
            </a:r>
            <a:endParaRPr lang="en-US" altLang="en-US" sz="20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Immagine 9" descr="http://static.wix.com/media/70015e_8a0eda566a0bfc6e23d93dc9ef340d0c.jpg_srz_395_100_75_22_0.50_1.20_0.00_jpg_srz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021288"/>
            <a:ext cx="1950037" cy="516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851920" y="260648"/>
            <a:ext cx="4789488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US" altLang="en-US" sz="2800" b="1" dirty="0" smtClean="0">
                <a:solidFill>
                  <a:srgbClr val="33CC33"/>
                </a:solidFill>
                <a:latin typeface="Calibri" panose="020F0502020204030204" pitchFamily="34" charset="0"/>
              </a:rPr>
              <a:t>Issues raised to date</a:t>
            </a:r>
            <a:endParaRPr lang="en-US" altLang="en-US" sz="2000" b="1" i="1" dirty="0" smtClean="0">
              <a:solidFill>
                <a:srgbClr val="33CC33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8148027"/>
              </p:ext>
            </p:extLst>
          </p:nvPr>
        </p:nvGraphicFramePr>
        <p:xfrm>
          <a:off x="395536" y="2420888"/>
          <a:ext cx="8352928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4376"/>
                <a:gridCol w="4968552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latin typeface="Calibri" panose="020F0502020204030204" pitchFamily="34" charset="0"/>
                        </a:rPr>
                        <a:t>Issue</a:t>
                      </a:r>
                      <a:endParaRPr lang="en-GB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latin typeface="Calibri" panose="020F0502020204030204" pitchFamily="34" charset="0"/>
                        </a:rPr>
                        <a:t>Mitigation</a:t>
                      </a:r>
                      <a:endParaRPr lang="en-GB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latin typeface="Calibri" panose="020F0502020204030204" pitchFamily="34" charset="0"/>
                        </a:rPr>
                        <a:t>Delay in starting materials research (recruitment</a:t>
                      </a:r>
                      <a:r>
                        <a:rPr lang="en-GB" sz="2000" baseline="0" dirty="0" smtClean="0">
                          <a:latin typeface="Calibri" panose="020F0502020204030204" pitchFamily="34" charset="0"/>
                        </a:rPr>
                        <a:t> of post-doc) </a:t>
                      </a:r>
                      <a:r>
                        <a:rPr lang="en-GB" sz="2000" dirty="0" smtClean="0">
                          <a:latin typeface="Calibri" panose="020F0502020204030204" pitchFamily="34" charset="0"/>
                        </a:rPr>
                        <a:t>would impact on subsequent work.</a:t>
                      </a:r>
                      <a:endParaRPr lang="en-GB" sz="2000" baseline="0" dirty="0" smtClean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Doubling of</a:t>
                      </a:r>
                      <a:r>
                        <a:rPr lang="en-GB" sz="20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 resources has accelerated materials research.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>
                          <a:latin typeface="Calibri" panose="020F0502020204030204" pitchFamily="34" charset="0"/>
                        </a:rPr>
                        <a:t>Solid state storage materials: 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one or both remaining materials will not prove viable once tested at </a:t>
                      </a:r>
                      <a:r>
                        <a:rPr lang="en-US" sz="2000" kern="1200" dirty="0" err="1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benchtop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scale.</a:t>
                      </a:r>
                      <a:endParaRPr lang="en-GB" sz="2000" dirty="0">
                        <a:solidFill>
                          <a:srgbClr val="FF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Further materials options are to be explored - including hybrid</a:t>
                      </a:r>
                      <a:r>
                        <a:rPr lang="en-GB" sz="20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 material systems which can be m</a:t>
                      </a:r>
                      <a:r>
                        <a:rPr lang="en-GB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odelled at the tank level, based on inputs from </a:t>
                      </a:r>
                      <a:r>
                        <a:rPr lang="en-GB" sz="200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benchtop</a:t>
                      </a:r>
                      <a:r>
                        <a:rPr lang="en-GB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 testing.</a:t>
                      </a:r>
                      <a:endParaRPr lang="en-GB" sz="2000" baseline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Deadline for decision on preferred material systems for development at end of November (on track).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0660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851920" y="260648"/>
            <a:ext cx="4789488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US" altLang="en-US" sz="2800" b="1" dirty="0" smtClean="0">
                <a:solidFill>
                  <a:srgbClr val="33CC33"/>
                </a:solidFill>
                <a:latin typeface="Calibri" panose="020F0502020204030204" pitchFamily="34" charset="0"/>
              </a:rPr>
              <a:t>Issues raised to date cont’d</a:t>
            </a:r>
            <a:endParaRPr lang="en-US" altLang="en-US" sz="2000" b="1" i="1" dirty="0" smtClean="0">
              <a:solidFill>
                <a:srgbClr val="33CC33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5846458"/>
              </p:ext>
            </p:extLst>
          </p:nvPr>
        </p:nvGraphicFramePr>
        <p:xfrm>
          <a:off x="395536" y="2420888"/>
          <a:ext cx="8245872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22936"/>
                <a:gridCol w="4122936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latin typeface="Calibri" panose="020F0502020204030204" pitchFamily="34" charset="0"/>
                        </a:rPr>
                        <a:t>Issue</a:t>
                      </a:r>
                      <a:endParaRPr lang="en-GB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latin typeface="Calibri" panose="020F0502020204030204" pitchFamily="34" charset="0"/>
                        </a:rPr>
                        <a:t>Mitigation</a:t>
                      </a:r>
                      <a:endParaRPr lang="en-GB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Gaseous</a:t>
                      </a:r>
                      <a:r>
                        <a:rPr lang="en-GB" sz="20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 storage – 700 bar cylinders available in 2 l volumes only; homologation very expensive with long lead time.</a:t>
                      </a:r>
                      <a:endParaRPr lang="en-GB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Demonstration of both 300 bar 4 l and 700 bar 2 l cylinders</a:t>
                      </a:r>
                      <a:r>
                        <a:rPr lang="en-GB" sz="20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 to prove technical feasibility and flexibility.</a:t>
                      </a:r>
                      <a:endParaRPr lang="en-GB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System</a:t>
                      </a:r>
                      <a:r>
                        <a:rPr lang="en-GB" sz="20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 integration requirements have a negative impact on some target specifications – need to optimise ‘trade offs’.</a:t>
                      </a:r>
                      <a:endParaRPr lang="en-GB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System optimisation through testing and modelling.</a:t>
                      </a:r>
                      <a:endParaRPr lang="en-GB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331640" y="5733256"/>
            <a:ext cx="65527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Overall – mitigation and project planning focused on building in flexibility to accommodate different scenarios</a:t>
            </a:r>
            <a:endParaRPr lang="en-GB" sz="2000" i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034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067175" y="112713"/>
            <a:ext cx="4611688" cy="795337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US" altLang="en-US" sz="2800" b="1" dirty="0" smtClean="0">
                <a:solidFill>
                  <a:srgbClr val="33CC33"/>
                </a:solidFill>
                <a:latin typeface="Calibri" panose="020F0502020204030204" pitchFamily="34" charset="0"/>
              </a:rPr>
              <a:t>Collaboration and dissemination</a:t>
            </a:r>
            <a:endParaRPr lang="en-US" altLang="en-US" sz="2000" b="1" i="1" dirty="0" smtClean="0">
              <a:solidFill>
                <a:srgbClr val="33CC33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51520" y="2276872"/>
            <a:ext cx="8785225" cy="3745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464" tIns="43015" rIns="87464" bIns="43015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panose="020B0604020202020204" pitchFamily="34" charset="0"/>
              <a:buChar char="•"/>
              <a:defRPr sz="3200">
                <a:solidFill>
                  <a:srgbClr val="194C8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panose="020B0604020202020204" pitchFamily="34" charset="0"/>
              <a:buChar char="–"/>
              <a:defRPr sz="280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>
              <a:buClr>
                <a:srgbClr val="194C84"/>
              </a:buClr>
              <a:buNone/>
            </a:pPr>
            <a:r>
              <a:rPr lang="en-GB" sz="2000" b="1" kern="0" dirty="0" smtClean="0">
                <a:latin typeface="Calibri" panose="020F0502020204030204" pitchFamily="34" charset="0"/>
              </a:rPr>
              <a:t>Solid state storage Joint Workshop</a:t>
            </a:r>
            <a:endParaRPr lang="en-GB" sz="2000" kern="0" dirty="0" smtClean="0">
              <a:latin typeface="Calibri" panose="020F0502020204030204" pitchFamily="34" charset="0"/>
            </a:endParaRPr>
          </a:p>
          <a:p>
            <a:pPr marL="342900" lvl="4" indent="-342900">
              <a:lnSpc>
                <a:spcPct val="94000"/>
              </a:lnSpc>
              <a:buClr>
                <a:srgbClr val="194C84"/>
              </a:buClr>
              <a:buFont typeface="Wingdings" panose="05000000000000000000" pitchFamily="2" charset="2"/>
              <a:buChar char="ü"/>
              <a:defRPr/>
            </a:pPr>
            <a:r>
              <a:rPr lang="en-GB" kern="0" dirty="0" smtClean="0">
                <a:latin typeface="Calibri" panose="020F0502020204030204" pitchFamily="34" charset="0"/>
              </a:rPr>
              <a:t>One day workshop held in October 2013 with three other projects that are focussing on solid state storage materials (SSH2S, EDEN and BOR4STORE): </a:t>
            </a:r>
          </a:p>
          <a:p>
            <a:pPr marL="800100" lvl="5" indent="-342900">
              <a:lnSpc>
                <a:spcPct val="94000"/>
              </a:lnSpc>
              <a:buClr>
                <a:srgbClr val="194C84"/>
              </a:buClr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latin typeface="Calibri" panose="020F0502020204030204" pitchFamily="34" charset="0"/>
              </a:rPr>
              <a:t>Presentations</a:t>
            </a:r>
          </a:p>
          <a:p>
            <a:pPr marL="800100" lvl="5" indent="-342900">
              <a:lnSpc>
                <a:spcPct val="94000"/>
              </a:lnSpc>
              <a:buClr>
                <a:srgbClr val="194C84"/>
              </a:buClr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latin typeface="Calibri" panose="020F0502020204030204" pitchFamily="34" charset="0"/>
              </a:rPr>
              <a:t>Poster session</a:t>
            </a:r>
          </a:p>
          <a:p>
            <a:pPr marL="800100" lvl="5" indent="-342900">
              <a:lnSpc>
                <a:spcPct val="94000"/>
              </a:lnSpc>
              <a:buClr>
                <a:srgbClr val="194C84"/>
              </a:buClr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latin typeface="Calibri" panose="020F0502020204030204" pitchFamily="34" charset="0"/>
              </a:rPr>
              <a:t>Break out discussion groups (materials, tank design, system integration and markets)</a:t>
            </a:r>
          </a:p>
          <a:p>
            <a:pPr marL="457200" lvl="5" indent="0">
              <a:lnSpc>
                <a:spcPct val="94000"/>
              </a:lnSpc>
              <a:buClr>
                <a:srgbClr val="194C84"/>
              </a:buClr>
              <a:buNone/>
              <a:defRPr/>
            </a:pPr>
            <a:r>
              <a:rPr lang="en-GB" kern="0" dirty="0" smtClean="0">
                <a:latin typeface="Calibri" panose="020F0502020204030204" pitchFamily="34" charset="0"/>
              </a:rPr>
              <a:t>The workshop attended by more than 60 individuals from the four projects.</a:t>
            </a:r>
          </a:p>
          <a:p>
            <a:pPr marL="457200" lvl="5" indent="0">
              <a:lnSpc>
                <a:spcPct val="94000"/>
              </a:lnSpc>
              <a:buClr>
                <a:srgbClr val="194C84"/>
              </a:buClr>
              <a:buNone/>
              <a:defRPr/>
            </a:pPr>
            <a:endParaRPr lang="en-US" b="1" kern="0" dirty="0" smtClean="0">
              <a:latin typeface="Calibri" panose="020F0502020204030204" pitchFamily="34" charset="0"/>
            </a:endParaRPr>
          </a:p>
          <a:p>
            <a:pPr marL="457200" lvl="5" indent="0">
              <a:lnSpc>
                <a:spcPct val="94000"/>
              </a:lnSpc>
              <a:buClr>
                <a:srgbClr val="194C84"/>
              </a:buClr>
              <a:buNone/>
              <a:defRPr/>
            </a:pPr>
            <a:r>
              <a:rPr lang="en-US" b="1" kern="0" dirty="0" smtClean="0">
                <a:latin typeface="Calibri" panose="020F0502020204030204" pitchFamily="34" charset="0"/>
              </a:rPr>
              <a:t>Additional conferences and posters</a:t>
            </a:r>
          </a:p>
          <a:p>
            <a:pPr marL="285750" lvl="4" indent="-285750">
              <a:lnSpc>
                <a:spcPct val="94000"/>
              </a:lnSpc>
              <a:buClr>
                <a:srgbClr val="194C84"/>
              </a:buClr>
              <a:buFont typeface="Wingdings" panose="05000000000000000000" pitchFamily="2" charset="2"/>
              <a:buChar char="ü"/>
              <a:defRPr/>
            </a:pPr>
            <a:r>
              <a:rPr lang="en-GB" sz="1800" kern="0" dirty="0" smtClean="0">
                <a:solidFill>
                  <a:srgbClr val="000000"/>
                </a:solidFill>
                <a:latin typeface="Calibri" panose="020F0502020204030204" pitchFamily="34" charset="0"/>
                <a:ea typeface="ヒラギノ角ゴ Pro W3" charset="-128"/>
              </a:rPr>
              <a:t>Two oral presentations and three poster presentations </a:t>
            </a:r>
            <a:r>
              <a:rPr lang="en-GB" sz="1800" kern="0" dirty="0" smtClean="0">
                <a:latin typeface="Calibri" panose="020F0502020204030204" pitchFamily="34" charset="0"/>
                <a:ea typeface="ヒラギノ角ゴ Pro W3" charset="-128"/>
              </a:rPr>
              <a:t>at industry conferences.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92696"/>
            <a:ext cx="1815998" cy="14136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419872" y="260648"/>
            <a:ext cx="5221536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US" altLang="en-US" sz="2800" b="1" dirty="0" smtClean="0">
                <a:solidFill>
                  <a:srgbClr val="33CC33"/>
                </a:solidFill>
                <a:latin typeface="Calibri" panose="020F0502020204030204" pitchFamily="34" charset="0"/>
              </a:rPr>
              <a:t>Summary of project expectations</a:t>
            </a:r>
            <a:r>
              <a:rPr lang="en-US" altLang="en-US" sz="2800" b="1" dirty="0" smtClean="0">
                <a:latin typeface="Arial Black" panose="020B0A04020102020204" pitchFamily="34" charset="0"/>
              </a:rPr>
              <a:t/>
            </a:r>
            <a:br>
              <a:rPr lang="en-US" altLang="en-US" sz="2800" b="1" dirty="0" smtClean="0">
                <a:latin typeface="Arial Black" panose="020B0A04020102020204" pitchFamily="34" charset="0"/>
              </a:rPr>
            </a:br>
            <a:endParaRPr lang="en-US" altLang="en-US" sz="2000" b="1" i="1" dirty="0" smtClean="0">
              <a:solidFill>
                <a:srgbClr val="33CC33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3679773"/>
              </p:ext>
            </p:extLst>
          </p:nvPr>
        </p:nvGraphicFramePr>
        <p:xfrm>
          <a:off x="395536" y="1988840"/>
          <a:ext cx="8424936" cy="305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2208"/>
                <a:gridCol w="1944216"/>
                <a:gridCol w="2686937"/>
                <a:gridCol w="1921575"/>
              </a:tblGrid>
              <a:tr h="370840">
                <a:tc>
                  <a:txBody>
                    <a:bodyPr/>
                    <a:lstStyle/>
                    <a:p>
                      <a:endParaRPr lang="en-GB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latin typeface="Calibri" panose="020F0502020204030204" pitchFamily="34" charset="0"/>
                        </a:rPr>
                        <a:t>Call objectives</a:t>
                      </a:r>
                      <a:endParaRPr lang="en-GB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latin typeface="Calibri" panose="020F0502020204030204" pitchFamily="34" charset="0"/>
                        </a:rPr>
                        <a:t>Project objectives</a:t>
                      </a:r>
                      <a:endParaRPr lang="en-GB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latin typeface="Calibri" panose="020F0502020204030204" pitchFamily="34" charset="0"/>
                        </a:rPr>
                        <a:t>Status</a:t>
                      </a:r>
                      <a:endParaRPr lang="en-GB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latin typeface="Calibri" panose="020F0502020204030204" pitchFamily="34" charset="0"/>
                        </a:rPr>
                        <a:t>Volume</a:t>
                      </a:r>
                      <a:r>
                        <a:rPr lang="en-GB" sz="1800" baseline="0" dirty="0" smtClean="0">
                          <a:latin typeface="Calibri" panose="020F0502020204030204" pitchFamily="34" charset="0"/>
                        </a:rPr>
                        <a:t> and weight</a:t>
                      </a:r>
                      <a:endParaRPr lang="en-GB" sz="18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800" dirty="0" smtClean="0">
                          <a:latin typeface="Calibri" panose="020F0502020204030204" pitchFamily="34" charset="0"/>
                        </a:rPr>
                        <a:t>&lt;35 kg/kW and</a:t>
                      </a:r>
                    </a:p>
                    <a:p>
                      <a:r>
                        <a:rPr lang="pl-PL" sz="1800" dirty="0" smtClean="0">
                          <a:latin typeface="Calibri" panose="020F0502020204030204" pitchFamily="34" charset="0"/>
                        </a:rPr>
                        <a:t>50 l/kW</a:t>
                      </a:r>
                      <a:endParaRPr lang="en-GB" sz="18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800" dirty="0" smtClean="0">
                          <a:latin typeface="Calibri" panose="020F0502020204030204" pitchFamily="34" charset="0"/>
                        </a:rPr>
                        <a:t>20 kg/kW</a:t>
                      </a:r>
                      <a:r>
                        <a:rPr lang="en-GB" sz="1800" dirty="0" smtClean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800" dirty="0" smtClean="0">
                          <a:latin typeface="Calibri" panose="020F0502020204030204" pitchFamily="34" charset="0"/>
                        </a:rPr>
                        <a:t>and 20 l/kW</a:t>
                      </a:r>
                      <a:r>
                        <a:rPr lang="en-GB" sz="1800" dirty="0" smtClean="0">
                          <a:latin typeface="Calibri" panose="020F0502020204030204" pitchFamily="34" charset="0"/>
                        </a:rPr>
                        <a:t> for 500 We system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latin typeface="Calibri" panose="020F0502020204030204" pitchFamily="34" charset="0"/>
                        </a:rPr>
                        <a:t>On track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latin typeface="Calibri" panose="020F0502020204030204" pitchFamily="34" charset="0"/>
                        </a:rPr>
                        <a:t>Final system cost</a:t>
                      </a:r>
                      <a:endParaRPr lang="en-GB" sz="18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&lt;5,000 €/kW</a:t>
                      </a:r>
                      <a:endParaRPr lang="en-GB" sz="18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&lt;5,000</a:t>
                      </a: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€/kW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latin typeface="Calibri" panose="020F0502020204030204" pitchFamily="34" charset="0"/>
                        </a:rPr>
                        <a:t>Cost at volume </a:t>
                      </a:r>
                      <a:r>
                        <a:rPr lang="en-GB" sz="1800" dirty="0" err="1" smtClean="0">
                          <a:latin typeface="Calibri" panose="020F0502020204030204" pitchFamily="34" charset="0"/>
                        </a:rPr>
                        <a:t>tbd</a:t>
                      </a:r>
                      <a:endParaRPr lang="en-GB" sz="18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latin typeface="Calibri" panose="020F0502020204030204" pitchFamily="34" charset="0"/>
                        </a:rPr>
                        <a:t>System </a:t>
                      </a:r>
                      <a:r>
                        <a:rPr lang="en-GB" sz="1800" dirty="0" smtClean="0">
                          <a:latin typeface="Calibri" panose="020F0502020204030204" pitchFamily="34" charset="0"/>
                        </a:rPr>
                        <a:t>efficiency</a:t>
                      </a:r>
                      <a:endParaRPr lang="en-GB" sz="18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latin typeface="Calibri" panose="020F0502020204030204" pitchFamily="34" charset="0"/>
                        </a:rPr>
                        <a:t>&gt;30%</a:t>
                      </a:r>
                      <a:endParaRPr lang="en-GB" sz="18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latin typeface="Calibri" panose="020F0502020204030204" pitchFamily="34" charset="0"/>
                        </a:rPr>
                        <a:t>50%</a:t>
                      </a:r>
                      <a:endParaRPr lang="en-GB" sz="18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latin typeface="Calibri" panose="020F0502020204030204" pitchFamily="34" charset="0"/>
                        </a:rPr>
                        <a:t>Potential</a:t>
                      </a:r>
                      <a:r>
                        <a:rPr lang="en-GB" sz="1800" baseline="0" dirty="0" smtClean="0">
                          <a:latin typeface="Calibri" panose="020F0502020204030204" pitchFamily="34" charset="0"/>
                        </a:rPr>
                        <a:t> for 50%</a:t>
                      </a:r>
                      <a:endParaRPr lang="en-GB" sz="18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latin typeface="Calibri" panose="020F0502020204030204" pitchFamily="34" charset="0"/>
                        </a:rPr>
                        <a:t>Lifetime</a:t>
                      </a:r>
                      <a:endParaRPr lang="en-GB" sz="18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latin typeface="Calibri" panose="020F0502020204030204" pitchFamily="34" charset="0"/>
                        </a:rPr>
                        <a:t>1000h,</a:t>
                      </a:r>
                      <a:r>
                        <a:rPr lang="en-GB" sz="1800" baseline="0" dirty="0" smtClean="0">
                          <a:latin typeface="Calibri" panose="020F0502020204030204" pitchFamily="34" charset="0"/>
                        </a:rPr>
                        <a:t> 100 start stop cycles</a:t>
                      </a:r>
                      <a:endParaRPr lang="en-GB" sz="18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latin typeface="Calibri" panose="020F0502020204030204" pitchFamily="34" charset="0"/>
                        </a:rPr>
                        <a:t>1000h,</a:t>
                      </a:r>
                      <a:r>
                        <a:rPr lang="en-GB" sz="1800" baseline="0" dirty="0" smtClean="0">
                          <a:latin typeface="Calibri" panose="020F0502020204030204" pitchFamily="34" charset="0"/>
                        </a:rPr>
                        <a:t> 100 start stop cycles</a:t>
                      </a:r>
                      <a:endParaRPr lang="en-GB" sz="18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latin typeface="Calibri" panose="020F0502020204030204" pitchFamily="34" charset="0"/>
                        </a:rPr>
                        <a:t>On track</a:t>
                      </a:r>
                      <a:endParaRPr lang="en-GB" sz="18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latin typeface="Calibri" panose="020F0502020204030204" pitchFamily="34" charset="0"/>
                        </a:rPr>
                        <a:t>Operating temp</a:t>
                      </a:r>
                      <a:endParaRPr lang="en-GB" sz="18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latin typeface="Calibri" panose="020F0502020204030204" pitchFamily="34" charset="0"/>
                        </a:rPr>
                        <a:t>-20 °C to 60 °C</a:t>
                      </a:r>
                      <a:endParaRPr lang="en-GB" sz="18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>
                          <a:latin typeface="Calibri" panose="020F0502020204030204" pitchFamily="34" charset="0"/>
                        </a:rPr>
                        <a:t>-20 °C to 60 °C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latin typeface="Calibri" panose="020F0502020204030204" pitchFamily="34" charset="0"/>
                        </a:rPr>
                        <a:t>On track</a:t>
                      </a:r>
                      <a:endParaRPr lang="en-GB" sz="18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395536" y="5229200"/>
            <a:ext cx="849694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2000" i="1" dirty="0">
                <a:latin typeface="Calibri" panose="020F0502020204030204" pitchFamily="34" charset="0"/>
              </a:rPr>
              <a:t>To develop application specific prototypes ready to be used by specified end </a:t>
            </a:r>
            <a:r>
              <a:rPr lang="en-GB" sz="2000" i="1" dirty="0" smtClean="0">
                <a:latin typeface="Calibri" panose="020F0502020204030204" pitchFamily="34" charset="0"/>
              </a:rPr>
              <a:t>users: basic project design.</a:t>
            </a:r>
            <a:endParaRPr lang="en-GB" sz="2000" i="1" dirty="0"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2000" i="1" dirty="0">
                <a:latin typeface="Calibri" panose="020F0502020204030204" pitchFamily="34" charset="0"/>
              </a:rPr>
              <a:t>To incorporate design for manufacture that reduces </a:t>
            </a:r>
            <a:r>
              <a:rPr lang="en-GB" sz="2000" i="1" dirty="0" smtClean="0">
                <a:latin typeface="Calibri" panose="020F0502020204030204" pitchFamily="34" charset="0"/>
              </a:rPr>
              <a:t>costs: ongoing.</a:t>
            </a:r>
            <a:endParaRPr lang="en-GB" sz="2000" i="1" dirty="0"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2000" i="1" dirty="0">
                <a:latin typeface="Calibri" panose="020F0502020204030204" pitchFamily="34" charset="0"/>
              </a:rPr>
              <a:t>To provide recommendations for an effective RCS </a:t>
            </a:r>
            <a:r>
              <a:rPr lang="en-GB" sz="2000" i="1" dirty="0" smtClean="0">
                <a:latin typeface="Calibri" panose="020F0502020204030204" pitchFamily="34" charset="0"/>
              </a:rPr>
              <a:t>framework: WP 5.</a:t>
            </a:r>
            <a:endParaRPr lang="en-GB" sz="2000" i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8833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067175" y="112713"/>
            <a:ext cx="4611688" cy="795337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US" altLang="en-US" sz="2800" b="1" dirty="0" smtClean="0">
                <a:solidFill>
                  <a:srgbClr val="33CC33"/>
                </a:solidFill>
                <a:latin typeface="Calibri" panose="020F0502020204030204" pitchFamily="34" charset="0"/>
              </a:rPr>
              <a:t>Self-assessment summary</a:t>
            </a:r>
            <a:endParaRPr lang="en-US" altLang="en-US" sz="2000" b="1" i="1" dirty="0" smtClean="0">
              <a:solidFill>
                <a:srgbClr val="33CC33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67544" y="3356992"/>
            <a:ext cx="8424936" cy="3989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464" tIns="43015" rIns="87464" bIns="43015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panose="020B0604020202020204" pitchFamily="34" charset="0"/>
              <a:buChar char="•"/>
              <a:defRPr sz="3200">
                <a:solidFill>
                  <a:srgbClr val="194C8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panose="020B0604020202020204" pitchFamily="34" charset="0"/>
              <a:buChar char="–"/>
              <a:defRPr sz="280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4" indent="-342900">
              <a:lnSpc>
                <a:spcPct val="94000"/>
              </a:lnSpc>
              <a:buClr>
                <a:srgbClr val="194C84"/>
              </a:buClr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latin typeface="Calibri" panose="020F0502020204030204" pitchFamily="34" charset="0"/>
              </a:rPr>
              <a:t>After 14 months, key tasks to date are completed or close to completion.</a:t>
            </a:r>
          </a:p>
          <a:p>
            <a:pPr marL="342900" lvl="4" indent="-342900">
              <a:lnSpc>
                <a:spcPct val="94000"/>
              </a:lnSpc>
              <a:buClr>
                <a:srgbClr val="194C84"/>
              </a:buClr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latin typeface="Calibri" panose="020F0502020204030204" pitchFamily="34" charset="0"/>
              </a:rPr>
              <a:t>Key milestones for next 6-12 months are scale up and </a:t>
            </a:r>
            <a:r>
              <a:rPr lang="en-GB" kern="0" dirty="0" err="1" smtClean="0">
                <a:latin typeface="Calibri" panose="020F0502020204030204" pitchFamily="34" charset="0"/>
              </a:rPr>
              <a:t>PoP</a:t>
            </a:r>
            <a:r>
              <a:rPr lang="en-GB" kern="0" dirty="0" smtClean="0">
                <a:latin typeface="Calibri" panose="020F0502020204030204" pitchFamily="34" charset="0"/>
              </a:rPr>
              <a:t> of both storage and fuel cell modules and subsequent system integration into 100 W</a:t>
            </a:r>
            <a:r>
              <a:rPr lang="en-GB" kern="0" baseline="-25000" dirty="0" smtClean="0">
                <a:latin typeface="Calibri" panose="020F0502020204030204" pitchFamily="34" charset="0"/>
              </a:rPr>
              <a:t>e</a:t>
            </a:r>
            <a:r>
              <a:rPr lang="en-GB" kern="0" dirty="0" smtClean="0">
                <a:latin typeface="Calibri" panose="020F0502020204030204" pitchFamily="34" charset="0"/>
              </a:rPr>
              <a:t> prototype.</a:t>
            </a:r>
          </a:p>
          <a:p>
            <a:pPr marL="342900" lvl="4" indent="-342900">
              <a:lnSpc>
                <a:spcPct val="94000"/>
              </a:lnSpc>
              <a:buClr>
                <a:srgbClr val="194C84"/>
              </a:buClr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latin typeface="Calibri" panose="020F0502020204030204" pitchFamily="34" charset="0"/>
              </a:rPr>
              <a:t>The Consortium is working well together, with good collaboration in addressing technical challenges.</a:t>
            </a:r>
          </a:p>
          <a:p>
            <a:pPr marL="342900" lvl="4" indent="-342900">
              <a:lnSpc>
                <a:spcPct val="94000"/>
              </a:lnSpc>
              <a:buClr>
                <a:srgbClr val="194C84"/>
              </a:buClr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latin typeface="Calibri" panose="020F0502020204030204" pitchFamily="34" charset="0"/>
              </a:rPr>
              <a:t>Project currently on track to deliver against targets, with final system specification to be fixed in January 2014.</a:t>
            </a:r>
          </a:p>
          <a:p>
            <a:pPr marL="342900" lvl="4" indent="-342900">
              <a:lnSpc>
                <a:spcPct val="94000"/>
              </a:lnSpc>
              <a:buClr>
                <a:srgbClr val="194C84"/>
              </a:buClr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latin typeface="Calibri" panose="020F0502020204030204" pitchFamily="34" charset="0"/>
              </a:rPr>
              <a:t>Project risks have been identified, with mitigation steps defined.</a:t>
            </a:r>
          </a:p>
          <a:p>
            <a:pPr marL="342900" lvl="4" indent="-342900">
              <a:lnSpc>
                <a:spcPct val="94000"/>
              </a:lnSpc>
              <a:buClr>
                <a:srgbClr val="194C84"/>
              </a:buClr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latin typeface="Calibri" panose="020F0502020204030204" pitchFamily="34" charset="0"/>
              </a:rPr>
              <a:t>Project costs are in line with plan.</a:t>
            </a:r>
          </a:p>
          <a:p>
            <a:pPr marL="0" lvl="4" indent="0" algn="r">
              <a:lnSpc>
                <a:spcPct val="94000"/>
              </a:lnSpc>
              <a:buClr>
                <a:srgbClr val="194C84"/>
              </a:buClr>
              <a:buNone/>
              <a:defRPr/>
            </a:pPr>
            <a:r>
              <a:rPr lang="en-GB" kern="0" dirty="0" smtClean="0">
                <a:latin typeface="Calibri" panose="020F0502020204030204" pitchFamily="34" charset="0"/>
              </a:rPr>
              <a:t>THANK YOU</a:t>
            </a:r>
          </a:p>
          <a:p>
            <a:pPr marL="342900" lvl="4" indent="-342900">
              <a:lnSpc>
                <a:spcPct val="94000"/>
              </a:lnSpc>
              <a:buClr>
                <a:srgbClr val="194C84"/>
              </a:buClr>
              <a:buFont typeface="Arial" panose="020B0604020202020204" pitchFamily="34" charset="0"/>
              <a:buChar char="•"/>
              <a:defRPr/>
            </a:pPr>
            <a:endParaRPr lang="en-US" kern="0" dirty="0">
              <a:latin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96751"/>
            <a:ext cx="2615844" cy="1961883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356771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University of Glasgo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422" y="627954"/>
            <a:ext cx="975195" cy="763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8" name="Rectangle 3"/>
          <p:cNvSpPr>
            <a:spLocks noGrp="1"/>
          </p:cNvSpPr>
          <p:nvPr>
            <p:ph type="body" idx="1"/>
          </p:nvPr>
        </p:nvSpPr>
        <p:spPr>
          <a:xfrm>
            <a:off x="457200" y="1988840"/>
            <a:ext cx="8229600" cy="4536504"/>
          </a:xfrm>
        </p:spPr>
        <p:txBody>
          <a:bodyPr/>
          <a:lstStyle/>
          <a:p>
            <a:pPr marL="457200" lvl="1" indent="0">
              <a:buClr>
                <a:schemeClr val="tx1"/>
              </a:buClr>
              <a:buNone/>
              <a:defRPr/>
            </a:pPr>
            <a:r>
              <a:rPr lang="en-GB" sz="2000" b="1" dirty="0" smtClean="0">
                <a:solidFill>
                  <a:schemeClr val="tx1"/>
                </a:solidFill>
                <a:latin typeface="Calibri" pitchFamily="34" charset="0"/>
              </a:rPr>
              <a:t>Integrated </a:t>
            </a:r>
            <a:r>
              <a:rPr lang="en-GB" sz="2000" b="1" dirty="0">
                <a:solidFill>
                  <a:schemeClr val="tx1"/>
                </a:solidFill>
                <a:latin typeface="Calibri" pitchFamily="34" charset="0"/>
              </a:rPr>
              <a:t>hydrogen power packs for portable and other autonomous applications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GB" sz="2000" dirty="0" smtClean="0">
                <a:solidFill>
                  <a:schemeClr val="tx1"/>
                </a:solidFill>
                <a:latin typeface="Calibri" pitchFamily="34" charset="0"/>
              </a:rPr>
              <a:t>3 </a:t>
            </a:r>
            <a:r>
              <a:rPr lang="en-GB" sz="2000" dirty="0">
                <a:solidFill>
                  <a:schemeClr val="tx1"/>
                </a:solidFill>
                <a:latin typeface="Calibri" pitchFamily="34" charset="0"/>
              </a:rPr>
              <a:t>years: September 2012 - August </a:t>
            </a:r>
            <a:r>
              <a:rPr lang="en-GB" sz="2000" dirty="0" smtClean="0">
                <a:solidFill>
                  <a:schemeClr val="tx1"/>
                </a:solidFill>
                <a:latin typeface="Calibri" pitchFamily="34" charset="0"/>
              </a:rPr>
              <a:t>2015.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fr-BE" sz="2000" dirty="0" smtClean="0">
                <a:solidFill>
                  <a:schemeClr val="tx1"/>
                </a:solidFill>
                <a:latin typeface="Calibri" pitchFamily="34" charset="0"/>
              </a:rPr>
              <a:t>Total </a:t>
            </a:r>
            <a:r>
              <a:rPr lang="fr-BE" sz="2000" dirty="0">
                <a:solidFill>
                  <a:schemeClr val="tx1"/>
                </a:solidFill>
                <a:latin typeface="Calibri" pitchFamily="34" charset="0"/>
              </a:rPr>
              <a:t>budget: €3,916,509; FCH JU contribution: €</a:t>
            </a:r>
            <a:r>
              <a:rPr lang="fr-BE" sz="2000" dirty="0" smtClean="0">
                <a:solidFill>
                  <a:schemeClr val="tx1"/>
                </a:solidFill>
                <a:latin typeface="Calibri" pitchFamily="34" charset="0"/>
              </a:rPr>
              <a:t>2,221,798.</a:t>
            </a:r>
          </a:p>
          <a:p>
            <a:pPr marL="457200" lvl="1" indent="0">
              <a:buClr>
                <a:schemeClr val="tx1"/>
              </a:buClr>
              <a:buFont typeface="Arial" charset="0"/>
              <a:buNone/>
              <a:defRPr/>
            </a:pPr>
            <a:endParaRPr lang="en-GB" sz="800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0862554"/>
              </p:ext>
            </p:extLst>
          </p:nvPr>
        </p:nvGraphicFramePr>
        <p:xfrm>
          <a:off x="611411" y="3624464"/>
          <a:ext cx="8075240" cy="277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4402"/>
                <a:gridCol w="3382856"/>
                <a:gridCol w="1281262"/>
                <a:gridCol w="1216720"/>
              </a:tblGrid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2000" b="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Orion Innovations</a:t>
                      </a:r>
                      <a:endParaRPr lang="en-GB" sz="200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2000" b="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Product commercialisation</a:t>
                      </a:r>
                      <a:endParaRPr lang="en-GB" sz="200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2000" b="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SME</a:t>
                      </a:r>
                      <a:endParaRPr lang="en-GB" sz="200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2000" b="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UK</a:t>
                      </a:r>
                      <a:endParaRPr lang="en-GB" sz="200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 err="1" smtClean="0">
                          <a:latin typeface="Calibri" panose="020F0502020204030204" pitchFamily="34" charset="0"/>
                        </a:rPr>
                        <a:t>PaxiTech</a:t>
                      </a:r>
                      <a:endParaRPr lang="en-GB" sz="20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latin typeface="Calibri" panose="020F0502020204030204" pitchFamily="34" charset="0"/>
                        </a:rPr>
                        <a:t>Fuel cell development</a:t>
                      </a:r>
                      <a:endParaRPr lang="en-GB" sz="20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latin typeface="Calibri" panose="020F0502020204030204" pitchFamily="34" charset="0"/>
                        </a:rPr>
                        <a:t>SME</a:t>
                      </a:r>
                      <a:endParaRPr lang="en-GB" sz="20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latin typeface="Calibri" panose="020F0502020204030204" pitchFamily="34" charset="0"/>
                        </a:rPr>
                        <a:t>France</a:t>
                      </a:r>
                      <a:endParaRPr lang="en-GB" sz="20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latin typeface="Calibri" panose="020F0502020204030204" pitchFamily="34" charset="0"/>
                        </a:rPr>
                        <a:t>Uni. Glasgow</a:t>
                      </a:r>
                      <a:endParaRPr lang="en-GB" sz="20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latin typeface="Calibri" panose="020F0502020204030204" pitchFamily="34" charset="0"/>
                        </a:rPr>
                        <a:t>Advanced H</a:t>
                      </a:r>
                      <a:r>
                        <a:rPr lang="en-GB" sz="2000" baseline="-25000" dirty="0" smtClean="0"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en-GB" sz="2000" dirty="0" smtClean="0">
                          <a:latin typeface="Calibri" panose="020F0502020204030204" pitchFamily="34" charset="0"/>
                        </a:rPr>
                        <a:t> storage materials</a:t>
                      </a:r>
                      <a:endParaRPr lang="en-GB" sz="20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latin typeface="Calibri" panose="020F0502020204030204" pitchFamily="34" charset="0"/>
                        </a:rPr>
                        <a:t>Research</a:t>
                      </a:r>
                      <a:endParaRPr lang="en-GB" sz="20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latin typeface="Calibri" panose="020F0502020204030204" pitchFamily="34" charset="0"/>
                        </a:rPr>
                        <a:t>UK</a:t>
                      </a:r>
                      <a:endParaRPr lang="en-GB" sz="20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latin typeface="Calibri" panose="020F0502020204030204" pitchFamily="34" charset="0"/>
                        </a:rPr>
                        <a:t>EADS</a:t>
                      </a:r>
                      <a:r>
                        <a:rPr lang="en-GB" sz="2000" baseline="0" dirty="0" smtClean="0">
                          <a:latin typeface="Calibri" panose="020F0502020204030204" pitchFamily="34" charset="0"/>
                        </a:rPr>
                        <a:t> IW</a:t>
                      </a:r>
                      <a:endParaRPr lang="en-GB" sz="20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latin typeface="Calibri" panose="020F0502020204030204" pitchFamily="34" charset="0"/>
                        </a:rPr>
                        <a:t>Demo. specific applications</a:t>
                      </a:r>
                      <a:endParaRPr lang="en-GB" sz="20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latin typeface="Calibri" panose="020F0502020204030204" pitchFamily="34" charset="0"/>
                        </a:rPr>
                        <a:t>Industry</a:t>
                      </a:r>
                      <a:endParaRPr lang="en-GB" sz="20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latin typeface="Calibri" panose="020F0502020204030204" pitchFamily="34" charset="0"/>
                        </a:rPr>
                        <a:t>Germany</a:t>
                      </a:r>
                      <a:endParaRPr lang="en-GB" sz="20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latin typeface="Calibri" panose="020F0502020204030204" pitchFamily="34" charset="0"/>
                        </a:rPr>
                        <a:t>Institute of Energy</a:t>
                      </a:r>
                      <a:endParaRPr lang="en-GB" sz="20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latin typeface="Calibri" panose="020F0502020204030204" pitchFamily="34" charset="0"/>
                        </a:rPr>
                        <a:t>Thermal modelling</a:t>
                      </a:r>
                      <a:endParaRPr lang="en-GB" sz="20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latin typeface="Calibri" panose="020F0502020204030204" pitchFamily="34" charset="0"/>
                        </a:rPr>
                        <a:t>Research</a:t>
                      </a:r>
                      <a:endParaRPr lang="en-GB" sz="20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latin typeface="Calibri" panose="020F0502020204030204" pitchFamily="34" charset="0"/>
                        </a:rPr>
                        <a:t>Poland</a:t>
                      </a:r>
                      <a:endParaRPr lang="en-GB" sz="20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 err="1" smtClean="0">
                          <a:latin typeface="Calibri" panose="020F0502020204030204" pitchFamily="34" charset="0"/>
                        </a:rPr>
                        <a:t>McPhy</a:t>
                      </a:r>
                      <a:r>
                        <a:rPr lang="en-GB" sz="2000" dirty="0" smtClean="0">
                          <a:latin typeface="Calibri" panose="020F0502020204030204" pitchFamily="34" charset="0"/>
                        </a:rPr>
                        <a:t> Energy</a:t>
                      </a:r>
                      <a:endParaRPr lang="en-GB" sz="20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latin typeface="Calibri" panose="020F0502020204030204" pitchFamily="34" charset="0"/>
                        </a:rPr>
                        <a:t>Solid state H</a:t>
                      </a:r>
                      <a:r>
                        <a:rPr lang="en-GB" sz="2000" baseline="-25000" dirty="0" smtClean="0"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en-GB" sz="2000" dirty="0" smtClean="0">
                          <a:latin typeface="Calibri" panose="020F0502020204030204" pitchFamily="34" charset="0"/>
                        </a:rPr>
                        <a:t> storage tank</a:t>
                      </a:r>
                      <a:endParaRPr lang="en-GB" sz="20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latin typeface="Calibri" panose="020F0502020204030204" pitchFamily="34" charset="0"/>
                        </a:rPr>
                        <a:t>SME</a:t>
                      </a:r>
                      <a:endParaRPr lang="en-GB" sz="20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latin typeface="Calibri" panose="020F0502020204030204" pitchFamily="34" charset="0"/>
                        </a:rPr>
                        <a:t>France</a:t>
                      </a:r>
                      <a:endParaRPr lang="en-GB" sz="20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latin typeface="Calibri" panose="020F0502020204030204" pitchFamily="34" charset="0"/>
                        </a:rPr>
                        <a:t>JRC</a:t>
                      </a:r>
                      <a:endParaRPr lang="en-GB" sz="20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latin typeface="Calibri" panose="020F0502020204030204" pitchFamily="34" charset="0"/>
                        </a:rPr>
                        <a:t>Reference laboratory</a:t>
                      </a:r>
                      <a:endParaRPr lang="en-GB" sz="20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latin typeface="Calibri" panose="020F0502020204030204" pitchFamily="34" charset="0"/>
                        </a:rPr>
                        <a:t>Research</a:t>
                      </a:r>
                      <a:endParaRPr lang="en-GB" sz="20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latin typeface="Calibri" panose="020F0502020204030204" pitchFamily="34" charset="0"/>
                        </a:rPr>
                        <a:t>Belgium</a:t>
                      </a:r>
                      <a:endParaRPr lang="en-GB" sz="20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US" altLang="en-US" sz="2800" b="1" dirty="0" smtClean="0">
                <a:solidFill>
                  <a:srgbClr val="33CC33"/>
                </a:solidFill>
                <a:latin typeface="Calibri" panose="020F0502020204030204" pitchFamily="34" charset="0"/>
              </a:rPr>
              <a:t>General overview</a:t>
            </a:r>
            <a:r>
              <a:rPr lang="en-US" altLang="en-US" sz="2800" b="1" dirty="0" smtClean="0">
                <a:latin typeface="Arial Black" panose="020B0A04020102020204" pitchFamily="34" charset="0"/>
              </a:rPr>
              <a:t/>
            </a:r>
            <a:br>
              <a:rPr lang="en-US" altLang="en-US" sz="2800" b="1" dirty="0" smtClean="0">
                <a:latin typeface="Arial Black" panose="020B0A04020102020204" pitchFamily="34" charset="0"/>
              </a:rPr>
            </a:br>
            <a:endParaRPr lang="en-US" altLang="en-US" sz="2000" b="1" i="1" dirty="0" smtClean="0">
              <a:solidFill>
                <a:srgbClr val="33CC33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Picture 11" descr="http://pressbox.co.uk/images/logos/553578_orio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3499" y="152388"/>
            <a:ext cx="843244" cy="614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0" descr="http://www.hydrogenambassadors.com/hm05/images/logos/paxitech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947" y="512700"/>
            <a:ext cx="1080120" cy="368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http://t0.gstatic.com/images?q=tbn:ANd9GcTobeFSkY9j-4r5OPos9o_a07rsvIHCOF8slTu_AIurnVnvcYfu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77436" y="1056902"/>
            <a:ext cx="975415" cy="268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 descr="http://t3.gstatic.com/images?q=tbn:ANd9GcSsnLb8bBBAhLBLbi35tx944aWCtGkGPR93QyurUYLbGUqE_Hjk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2222" y="1224465"/>
            <a:ext cx="600495" cy="529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" descr="McPhy Energy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87519" y="1378323"/>
            <a:ext cx="1044312" cy="377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9862" y="1776131"/>
            <a:ext cx="734675" cy="575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851920" y="260648"/>
            <a:ext cx="4789488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US" altLang="en-US" sz="2800" b="1" dirty="0" smtClean="0">
                <a:solidFill>
                  <a:srgbClr val="33CC33"/>
                </a:solidFill>
                <a:latin typeface="Calibri" panose="020F0502020204030204" pitchFamily="34" charset="0"/>
              </a:rPr>
              <a:t>Core MAIP/AIP targets</a:t>
            </a:r>
            <a:r>
              <a:rPr lang="en-US" altLang="en-US" sz="2800" b="1" dirty="0" smtClean="0">
                <a:latin typeface="Arial Black" panose="020B0A04020102020204" pitchFamily="34" charset="0"/>
              </a:rPr>
              <a:t/>
            </a:r>
            <a:br>
              <a:rPr lang="en-US" altLang="en-US" sz="2800" b="1" dirty="0" smtClean="0">
                <a:latin typeface="Arial Black" panose="020B0A04020102020204" pitchFamily="34" charset="0"/>
              </a:rPr>
            </a:br>
            <a:endParaRPr lang="en-US" altLang="en-US" sz="2000" b="1" i="1" dirty="0" smtClean="0">
              <a:solidFill>
                <a:srgbClr val="33CC33"/>
              </a:solidFill>
              <a:latin typeface="Calibri" panose="020F0502020204030204" pitchFamily="34" charset="0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2204864"/>
            <a:ext cx="8785225" cy="4211076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>
            <a:spAutoFit/>
          </a:bodyPr>
          <a:lstStyle/>
          <a:p>
            <a:pPr marL="0" lvl="2" indent="0">
              <a:buClr>
                <a:srgbClr val="194C84"/>
              </a:buClr>
              <a:buNone/>
            </a:pPr>
            <a:r>
              <a:rPr lang="en-GB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MAIP and AIP (2011): Early Markets</a:t>
            </a:r>
          </a:p>
          <a:p>
            <a:pPr marL="342900" lvl="2" indent="-342900">
              <a:buClr>
                <a:srgbClr val="194C84"/>
              </a:buClr>
            </a:pPr>
            <a:r>
              <a:rPr lang="en-GB" sz="20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To show the technology readiness of specific </a:t>
            </a:r>
            <a:r>
              <a:rPr lang="en-GB" sz="20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applications; </a:t>
            </a:r>
            <a:r>
              <a:rPr lang="en-US" sz="2000" i="1" dirty="0">
                <a:latin typeface="Calibri" panose="020F0502020204030204" pitchFamily="34" charset="0"/>
              </a:rPr>
              <a:t>to address </a:t>
            </a:r>
            <a:r>
              <a:rPr lang="en-GB" sz="2000" i="1" dirty="0">
                <a:latin typeface="Calibri" panose="020F0502020204030204" pitchFamily="34" charset="0"/>
              </a:rPr>
              <a:t>cost competitiveness, lifetime, reliability and sustainability </a:t>
            </a:r>
            <a:r>
              <a:rPr lang="en-GB" sz="2000" i="1" dirty="0" smtClean="0">
                <a:latin typeface="Calibri" panose="020F0502020204030204" pitchFamily="34" charset="0"/>
              </a:rPr>
              <a:t>requirements.</a:t>
            </a:r>
            <a:endParaRPr lang="en-GB" sz="2000" i="1" dirty="0">
              <a:latin typeface="Calibri" panose="020F0502020204030204" pitchFamily="34" charset="0"/>
            </a:endParaRPr>
          </a:p>
          <a:p>
            <a:r>
              <a:rPr lang="en-GB" sz="20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To develop a range of fuel cell based products capable of entering the market in the near term.</a:t>
            </a:r>
          </a:p>
          <a:p>
            <a:pPr marL="0" indent="0">
              <a:buNone/>
            </a:pPr>
            <a:endParaRPr lang="en-GB" sz="20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AIP 2011 Topic 4.4 Research, development and demonstration of new portable Fuel Cell systems</a:t>
            </a:r>
          </a:p>
          <a:p>
            <a:r>
              <a:rPr lang="en-GB" sz="20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To develop application specific prototypes ready to be used by specified end users, and demonstrating performance and operational improvements.</a:t>
            </a:r>
          </a:p>
          <a:p>
            <a:r>
              <a:rPr lang="en-GB" sz="20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To incorporate design for manufacture that reduces costs.</a:t>
            </a:r>
          </a:p>
          <a:p>
            <a:r>
              <a:rPr lang="en-GB" sz="20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To provide recommendations for an effective RCS framework</a:t>
            </a:r>
            <a:r>
              <a:rPr lang="en-GB" sz="20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.</a:t>
            </a:r>
            <a:endParaRPr lang="en-US" sz="2000" dirty="0" smtClean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851920" y="260648"/>
            <a:ext cx="4789488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US" altLang="en-US" sz="2800" b="1" dirty="0" smtClean="0">
                <a:solidFill>
                  <a:srgbClr val="33CC33"/>
                </a:solidFill>
                <a:latin typeface="Calibri" panose="020F0502020204030204" pitchFamily="34" charset="0"/>
              </a:rPr>
              <a:t>HYPER project core concept</a:t>
            </a:r>
            <a:r>
              <a:rPr lang="en-US" altLang="en-US" sz="2800" b="1" dirty="0" smtClean="0">
                <a:latin typeface="Arial Black" panose="020B0A04020102020204" pitchFamily="34" charset="0"/>
              </a:rPr>
              <a:t/>
            </a:r>
            <a:br>
              <a:rPr lang="en-US" altLang="en-US" sz="2800" b="1" dirty="0" smtClean="0">
                <a:latin typeface="Arial Black" panose="020B0A04020102020204" pitchFamily="34" charset="0"/>
              </a:rPr>
            </a:br>
            <a:endParaRPr lang="en-US" altLang="en-US" sz="2000" b="1" i="1" dirty="0" smtClean="0">
              <a:solidFill>
                <a:srgbClr val="33CC33"/>
              </a:solidFill>
              <a:latin typeface="Calibri" panose="020F050202020403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07504" y="116632"/>
            <a:ext cx="3312368" cy="2111888"/>
            <a:chOff x="107504" y="116632"/>
            <a:chExt cx="3312368" cy="2111888"/>
          </a:xfrm>
        </p:grpSpPr>
        <p:pic>
          <p:nvPicPr>
            <p:cNvPr id="6" name="Picture 5" descr="http://www.westchem.ac.uk/splash/GU3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4" y="116632"/>
              <a:ext cx="1990813" cy="14394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1640" y="836365"/>
              <a:ext cx="2088232" cy="1392155"/>
            </a:xfrm>
            <a:prstGeom prst="rect">
              <a:avLst/>
            </a:prstGeom>
          </p:spPr>
        </p:pic>
      </p:grp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1187624" y="3147938"/>
            <a:ext cx="6336704" cy="3484439"/>
          </a:xfrm>
          <a:prstGeom prst="rect">
            <a:avLst/>
          </a:prstGeom>
          <a:solidFill>
            <a:schemeClr val="bg2">
              <a:lumMod val="90000"/>
              <a:alpha val="50000"/>
            </a:schemeClr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325434" y="2294275"/>
            <a:ext cx="8315974" cy="787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en-GB" sz="2000" dirty="0">
                <a:latin typeface="Calibri" panose="020F0502020204030204" pitchFamily="34" charset="0"/>
              </a:rPr>
              <a:t>To develop a </a:t>
            </a:r>
            <a:r>
              <a:rPr lang="en-GB" sz="2000" b="1" dirty="0">
                <a:latin typeface="Calibri" panose="020F0502020204030204" pitchFamily="34" charset="0"/>
              </a:rPr>
              <a:t>flexible and fully-integrated fuel cell and storage system for portable power applications: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049008" y="3461214"/>
            <a:ext cx="2187288" cy="1403871"/>
          </a:xfrm>
          <a:prstGeom prst="rect">
            <a:avLst/>
          </a:prstGeom>
          <a:solidFill>
            <a:srgbClr val="5B9BD5"/>
          </a:solidFill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kern="0" dirty="0">
                <a:solidFill>
                  <a:prstClr val="white"/>
                </a:solidFill>
                <a:latin typeface="Calibri" panose="020F0502020204030204"/>
              </a:rPr>
              <a:t>I</a:t>
            </a:r>
            <a:r>
              <a:rPr lang="en-GB" sz="2000" kern="0" dirty="0" smtClean="0">
                <a:solidFill>
                  <a:prstClr val="white"/>
                </a:solidFill>
                <a:latin typeface="Calibri" panose="020F0502020204030204"/>
              </a:rPr>
              <a:t>nter-c</a:t>
            </a:r>
            <a:r>
              <a:rPr kumimoji="0" lang="en-GB" sz="20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hangeable</a:t>
            </a: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 H2 Storage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Solid-State/ Gaseous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475656" y="3461214"/>
            <a:ext cx="2016224" cy="1403871"/>
          </a:xfrm>
          <a:prstGeom prst="rect">
            <a:avLst/>
          </a:prstGeom>
          <a:solidFill>
            <a:srgbClr val="5B9BD5"/>
          </a:solidFill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LT PEM 50 W</a:t>
            </a:r>
            <a:r>
              <a:rPr kumimoji="0" lang="en-GB" sz="2000" b="0" i="0" u="none" strike="noStrike" kern="0" cap="none" spc="0" normalizeH="0" baseline="-2500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e</a:t>
            </a: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 Fuel cell stacks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Max power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500 We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827584" y="5733256"/>
            <a:ext cx="4489294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SzTx/>
              <a:buFont typeface="Monotype Sort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ヒラギノ角ゴ Pro W3" charset="-128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475656" y="5377028"/>
            <a:ext cx="5760640" cy="1080120"/>
          </a:xfrm>
          <a:prstGeom prst="rect">
            <a:avLst/>
          </a:prstGeom>
          <a:solidFill>
            <a:srgbClr val="C00000"/>
          </a:solidFill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u="sng" kern="0" dirty="0">
                <a:solidFill>
                  <a:prstClr val="white"/>
                </a:solidFill>
                <a:latin typeface="Calibri" panose="020F0502020204030204"/>
              </a:rPr>
              <a:t>Integrated system</a:t>
            </a:r>
            <a:r>
              <a:rPr lang="en-GB" sz="2000" kern="0" dirty="0">
                <a:solidFill>
                  <a:prstClr val="white"/>
                </a:solidFill>
                <a:latin typeface="Calibri" panose="020F0502020204030204"/>
              </a:rPr>
              <a:t>: fuel cell and storage system combined and readily customised for multiple applications</a:t>
            </a:r>
            <a:endParaRPr kumimoji="0" lang="en-GB" sz="20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cxnSp>
        <p:nvCxnSpPr>
          <p:cNvPr id="19" name="Elbow Connector 18"/>
          <p:cNvCxnSpPr>
            <a:stCxn id="11" idx="2"/>
            <a:endCxn id="17" idx="0"/>
          </p:cNvCxnSpPr>
          <p:nvPr/>
        </p:nvCxnSpPr>
        <p:spPr bwMode="auto">
          <a:xfrm rot="5400000">
            <a:off x="4993343" y="4227718"/>
            <a:ext cx="511943" cy="1786676"/>
          </a:xfrm>
          <a:prstGeom prst="bentConnector3">
            <a:avLst>
              <a:gd name="adj1" fmla="val 50000"/>
            </a:avLst>
          </a:prstGeom>
          <a:noFill/>
          <a:ln w="41275" cap="flat" cmpd="sng" algn="ctr">
            <a:solidFill>
              <a:srgbClr val="00206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30" name="Elbow Connector 29"/>
          <p:cNvCxnSpPr>
            <a:stCxn id="12" idx="2"/>
            <a:endCxn id="17" idx="0"/>
          </p:cNvCxnSpPr>
          <p:nvPr/>
        </p:nvCxnSpPr>
        <p:spPr bwMode="auto">
          <a:xfrm rot="16200000" flipH="1">
            <a:off x="3163901" y="4184952"/>
            <a:ext cx="511943" cy="1872208"/>
          </a:xfrm>
          <a:prstGeom prst="bentConnector3">
            <a:avLst>
              <a:gd name="adj1" fmla="val 50000"/>
            </a:avLst>
          </a:prstGeom>
          <a:noFill/>
          <a:ln w="41275" cap="flat" cmpd="sng" algn="ctr">
            <a:solidFill>
              <a:srgbClr val="00206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132979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851920" y="260648"/>
            <a:ext cx="4789488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US" altLang="en-US" sz="2800" b="1" dirty="0" smtClean="0">
                <a:solidFill>
                  <a:srgbClr val="33CC33"/>
                </a:solidFill>
                <a:latin typeface="Calibri" panose="020F0502020204030204" pitchFamily="34" charset="0"/>
              </a:rPr>
              <a:t>Primary research objectives</a:t>
            </a:r>
            <a:r>
              <a:rPr lang="en-US" altLang="en-US" sz="2800" b="1" dirty="0" smtClean="0">
                <a:latin typeface="Arial Black" panose="020B0A04020102020204" pitchFamily="34" charset="0"/>
              </a:rPr>
              <a:t/>
            </a:r>
            <a:br>
              <a:rPr lang="en-US" altLang="en-US" sz="2800" b="1" dirty="0" smtClean="0">
                <a:latin typeface="Arial Black" panose="020B0A04020102020204" pitchFamily="34" charset="0"/>
              </a:rPr>
            </a:br>
            <a:endParaRPr lang="en-US" altLang="en-US" sz="2000" b="1" i="1" dirty="0" smtClean="0">
              <a:solidFill>
                <a:srgbClr val="33CC33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1826599"/>
              </p:ext>
            </p:extLst>
          </p:nvPr>
        </p:nvGraphicFramePr>
        <p:xfrm>
          <a:off x="107504" y="1844824"/>
          <a:ext cx="4536504" cy="216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4336"/>
                <a:gridCol w="720080"/>
                <a:gridCol w="792088"/>
              </a:tblGrid>
              <a:tr h="432048"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latin typeface="Calibri" panose="020F0502020204030204" pitchFamily="34" charset="0"/>
                        </a:rPr>
                        <a:t>HYPER</a:t>
                      </a:r>
                      <a:r>
                        <a:rPr lang="en-GB" sz="2000" baseline="0" dirty="0" smtClean="0">
                          <a:latin typeface="Calibri" panose="020F0502020204030204" pitchFamily="34" charset="0"/>
                        </a:rPr>
                        <a:t> system output (W</a:t>
                      </a:r>
                      <a:r>
                        <a:rPr lang="en-GB" sz="2000" baseline="-25000" dirty="0" smtClean="0">
                          <a:latin typeface="Calibri" panose="020F0502020204030204" pitchFamily="34" charset="0"/>
                        </a:rPr>
                        <a:t>e</a:t>
                      </a:r>
                      <a:r>
                        <a:rPr lang="en-GB" sz="2000" baseline="0" dirty="0" smtClean="0">
                          <a:latin typeface="Calibri" panose="020F0502020204030204" pitchFamily="34" charset="0"/>
                        </a:rPr>
                        <a:t>)</a:t>
                      </a:r>
                      <a:endParaRPr lang="en-GB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dirty="0" smtClean="0">
                          <a:latin typeface="Calibri" panose="020F0502020204030204" pitchFamily="34" charset="0"/>
                        </a:rPr>
                        <a:t>100</a:t>
                      </a:r>
                      <a:endParaRPr lang="en-GB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dirty="0" smtClean="0">
                          <a:latin typeface="Calibri" panose="020F0502020204030204" pitchFamily="34" charset="0"/>
                        </a:rPr>
                        <a:t>500</a:t>
                      </a:r>
                      <a:endParaRPr lang="en-GB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latin typeface="Calibri" panose="020F0502020204030204" pitchFamily="34" charset="0"/>
                        </a:rPr>
                        <a:t>Weight (kg)</a:t>
                      </a:r>
                      <a:endParaRPr lang="en-GB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dirty="0" smtClean="0">
                          <a:latin typeface="Calibri" panose="020F0502020204030204" pitchFamily="34" charset="0"/>
                        </a:rPr>
                        <a:t>6.5</a:t>
                      </a:r>
                      <a:endParaRPr lang="en-GB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dirty="0" smtClean="0"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latin typeface="Calibri" panose="020F0502020204030204" pitchFamily="34" charset="0"/>
                        </a:rPr>
                        <a:t>Volume (l)</a:t>
                      </a:r>
                      <a:endParaRPr lang="en-GB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dirty="0" smtClean="0">
                          <a:latin typeface="Calibri" panose="020F0502020204030204" pitchFamily="34" charset="0"/>
                        </a:rPr>
                        <a:t>6</a:t>
                      </a:r>
                      <a:endParaRPr lang="en-GB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latin typeface="Calibri" panose="020F0502020204030204" pitchFamily="34" charset="0"/>
                        </a:rPr>
                        <a:t>Runtime (</a:t>
                      </a:r>
                      <a:r>
                        <a:rPr lang="en-GB" sz="2000" dirty="0" err="1" smtClean="0">
                          <a:latin typeface="Calibri" panose="020F0502020204030204" pitchFamily="34" charset="0"/>
                        </a:rPr>
                        <a:t>hrs</a:t>
                      </a:r>
                      <a:r>
                        <a:rPr lang="en-GB" sz="2000" dirty="0" smtClean="0">
                          <a:latin typeface="Calibri" panose="020F0502020204030204" pitchFamily="34" charset="0"/>
                        </a:rPr>
                        <a:t>)</a:t>
                      </a:r>
                      <a:endParaRPr lang="en-GB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dirty="0" smtClean="0">
                          <a:latin typeface="Calibri" panose="020F0502020204030204" pitchFamily="34" charset="0"/>
                        </a:rPr>
                        <a:t>25</a:t>
                      </a:r>
                      <a:endParaRPr lang="en-GB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latin typeface="Calibri" panose="020F0502020204030204" pitchFamily="34" charset="0"/>
                        </a:rPr>
                        <a:t>FC efficiency</a:t>
                      </a:r>
                      <a:endParaRPr lang="en-GB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dirty="0" smtClean="0">
                          <a:latin typeface="Calibri" panose="020F0502020204030204" pitchFamily="34" charset="0"/>
                        </a:rPr>
                        <a:t>50%</a:t>
                      </a:r>
                      <a:endParaRPr lang="en-GB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dirty="0" smtClean="0">
                          <a:latin typeface="Calibri" panose="020F0502020204030204" pitchFamily="34" charset="0"/>
                        </a:rPr>
                        <a:t>50%</a:t>
                      </a:r>
                      <a:endParaRPr lang="en-GB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788024" y="4005064"/>
            <a:ext cx="4248472" cy="2733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latin typeface="Calibri" panose="020F0502020204030204" pitchFamily="34" charset="0"/>
              </a:rPr>
              <a:t>Call specified targets:</a:t>
            </a:r>
          </a:p>
          <a:p>
            <a:pPr marL="342900" lvl="4" indent="-342900" defTabSz="457200">
              <a:lnSpc>
                <a:spcPct val="94000"/>
              </a:lnSpc>
              <a:buClr>
                <a:srgbClr val="194C84"/>
              </a:buClr>
              <a:buFont typeface="Arial" panose="020B0604020202020204" pitchFamily="34" charset="0"/>
              <a:buChar char="•"/>
              <a:defRPr/>
            </a:pPr>
            <a:r>
              <a:rPr lang="en-GB" sz="2000" kern="0" dirty="0">
                <a:latin typeface="Calibri" panose="020F0502020204030204" pitchFamily="34" charset="0"/>
                <a:ea typeface="+mn-ea"/>
              </a:rPr>
              <a:t>Volume and weight: </a:t>
            </a:r>
            <a:r>
              <a:rPr lang="pl-PL" sz="2000" kern="0" dirty="0" smtClean="0">
                <a:latin typeface="Calibri" panose="020F0502020204030204" pitchFamily="34" charset="0"/>
                <a:ea typeface="+mn-ea"/>
              </a:rPr>
              <a:t>&lt;35 </a:t>
            </a:r>
            <a:r>
              <a:rPr lang="pl-PL" sz="2000" kern="0" dirty="0">
                <a:latin typeface="Calibri" panose="020F0502020204030204" pitchFamily="34" charset="0"/>
                <a:ea typeface="+mn-ea"/>
              </a:rPr>
              <a:t>kg/kW and</a:t>
            </a:r>
            <a:r>
              <a:rPr lang="en-GB" sz="2000" kern="0" dirty="0">
                <a:latin typeface="Calibri" panose="020F0502020204030204" pitchFamily="34" charset="0"/>
                <a:ea typeface="+mn-ea"/>
              </a:rPr>
              <a:t> </a:t>
            </a:r>
            <a:r>
              <a:rPr lang="pl-PL" sz="2000" kern="0" dirty="0">
                <a:latin typeface="Calibri" panose="020F0502020204030204" pitchFamily="34" charset="0"/>
                <a:ea typeface="+mn-ea"/>
              </a:rPr>
              <a:t>50 </a:t>
            </a:r>
            <a:r>
              <a:rPr lang="pl-PL" sz="2000" kern="0" dirty="0" smtClean="0">
                <a:latin typeface="Calibri" panose="020F0502020204030204" pitchFamily="34" charset="0"/>
                <a:ea typeface="+mn-ea"/>
              </a:rPr>
              <a:t>l/kW</a:t>
            </a:r>
            <a:endParaRPr lang="pl-PL" sz="2000" kern="0" dirty="0">
              <a:latin typeface="Calibri" panose="020F0502020204030204" pitchFamily="34" charset="0"/>
              <a:ea typeface="+mn-ea"/>
            </a:endParaRPr>
          </a:p>
          <a:p>
            <a:pPr marL="342900" lvl="4" indent="-342900" defTabSz="457200">
              <a:lnSpc>
                <a:spcPct val="94000"/>
              </a:lnSpc>
              <a:buClr>
                <a:srgbClr val="194C84"/>
              </a:buClr>
              <a:buFont typeface="Arial" panose="020B0604020202020204" pitchFamily="34" charset="0"/>
              <a:buChar char="•"/>
              <a:defRPr/>
            </a:pPr>
            <a:r>
              <a:rPr lang="en-GB" sz="2000" kern="0" dirty="0">
                <a:latin typeface="Calibri" panose="020F0502020204030204" pitchFamily="34" charset="0"/>
                <a:ea typeface="+mn-ea"/>
              </a:rPr>
              <a:t>S</a:t>
            </a:r>
            <a:r>
              <a:rPr lang="en-GB" sz="2000" kern="0" dirty="0" smtClean="0">
                <a:latin typeface="Calibri" panose="020F0502020204030204" pitchFamily="34" charset="0"/>
                <a:ea typeface="+mn-ea"/>
              </a:rPr>
              <a:t>ystem </a:t>
            </a:r>
            <a:r>
              <a:rPr lang="en-GB" sz="2000" kern="0" dirty="0">
                <a:latin typeface="Calibri" panose="020F0502020204030204" pitchFamily="34" charset="0"/>
                <a:ea typeface="+mn-ea"/>
              </a:rPr>
              <a:t>efficiency &gt;30</a:t>
            </a:r>
            <a:r>
              <a:rPr lang="en-GB" sz="2000" kern="0" dirty="0" smtClean="0">
                <a:latin typeface="Calibri" panose="020F0502020204030204" pitchFamily="34" charset="0"/>
                <a:ea typeface="+mn-ea"/>
              </a:rPr>
              <a:t>%</a:t>
            </a:r>
            <a:endParaRPr lang="en-GB" sz="2000" kern="0" dirty="0">
              <a:latin typeface="Calibri" panose="020F0502020204030204" pitchFamily="34" charset="0"/>
              <a:ea typeface="+mn-ea"/>
            </a:endParaRPr>
          </a:p>
          <a:p>
            <a:pPr marL="342900" lvl="4" indent="-342900" defTabSz="457200">
              <a:lnSpc>
                <a:spcPct val="94000"/>
              </a:lnSpc>
              <a:buClr>
                <a:srgbClr val="194C84"/>
              </a:buClr>
              <a:buFont typeface="Arial" panose="020B0604020202020204" pitchFamily="34" charset="0"/>
              <a:buChar char="•"/>
              <a:defRPr/>
            </a:pPr>
            <a:r>
              <a:rPr lang="en-GB" sz="2000" kern="0" dirty="0">
                <a:latin typeface="Calibri" panose="020F0502020204030204" pitchFamily="34" charset="0"/>
                <a:ea typeface="+mn-ea"/>
              </a:rPr>
              <a:t>Lifetime: 1000h, 100 start stop </a:t>
            </a:r>
            <a:r>
              <a:rPr lang="en-GB" sz="2000" kern="0" dirty="0" smtClean="0">
                <a:latin typeface="Calibri" panose="020F0502020204030204" pitchFamily="34" charset="0"/>
                <a:ea typeface="+mn-ea"/>
              </a:rPr>
              <a:t>cycles</a:t>
            </a:r>
            <a:endParaRPr lang="en-GB" sz="2000" kern="0" dirty="0">
              <a:latin typeface="Calibri" panose="020F0502020204030204" pitchFamily="34" charset="0"/>
              <a:ea typeface="+mn-ea"/>
            </a:endParaRPr>
          </a:p>
          <a:p>
            <a:pPr marL="342900" lvl="4" indent="-342900" defTabSz="457200">
              <a:lnSpc>
                <a:spcPct val="94000"/>
              </a:lnSpc>
              <a:buClr>
                <a:srgbClr val="194C84"/>
              </a:buClr>
              <a:buFont typeface="Arial" panose="020B0604020202020204" pitchFamily="34" charset="0"/>
              <a:buChar char="•"/>
              <a:defRPr/>
            </a:pPr>
            <a:r>
              <a:rPr lang="en-GB" sz="2000" kern="0" dirty="0">
                <a:latin typeface="Calibri" panose="020F0502020204030204" pitchFamily="34" charset="0"/>
                <a:ea typeface="+mn-ea"/>
              </a:rPr>
              <a:t>Operating temp: -</a:t>
            </a:r>
            <a:r>
              <a:rPr lang="en-GB" sz="2000" kern="0" dirty="0" smtClean="0">
                <a:latin typeface="Calibri" panose="020F0502020204030204" pitchFamily="34" charset="0"/>
                <a:ea typeface="+mn-ea"/>
              </a:rPr>
              <a:t>20°C </a:t>
            </a:r>
            <a:r>
              <a:rPr lang="en-GB" sz="2000" kern="0" dirty="0">
                <a:latin typeface="Calibri" panose="020F0502020204030204" pitchFamily="34" charset="0"/>
                <a:ea typeface="+mn-ea"/>
              </a:rPr>
              <a:t>to </a:t>
            </a:r>
            <a:r>
              <a:rPr lang="en-GB" sz="2000" kern="0" dirty="0" smtClean="0">
                <a:latin typeface="Calibri" panose="020F0502020204030204" pitchFamily="34" charset="0"/>
                <a:ea typeface="+mn-ea"/>
              </a:rPr>
              <a:t>60°C;</a:t>
            </a:r>
            <a:endParaRPr lang="en-GB" sz="2000" kern="0" dirty="0">
              <a:latin typeface="Calibri" panose="020F0502020204030204" pitchFamily="34" charset="0"/>
              <a:ea typeface="+mn-ea"/>
            </a:endParaRPr>
          </a:p>
          <a:p>
            <a:pPr marL="342900" lvl="4" indent="-342900" defTabSz="457200">
              <a:lnSpc>
                <a:spcPct val="94000"/>
              </a:lnSpc>
              <a:buClr>
                <a:srgbClr val="194C84"/>
              </a:buClr>
              <a:buFont typeface="Arial" panose="020B0604020202020204" pitchFamily="34" charset="0"/>
              <a:buChar char="•"/>
              <a:defRPr/>
            </a:pPr>
            <a:r>
              <a:rPr lang="en-GB" sz="2000" kern="0" dirty="0">
                <a:latin typeface="Calibri" panose="020F0502020204030204" pitchFamily="34" charset="0"/>
                <a:ea typeface="+mn-ea"/>
              </a:rPr>
              <a:t>System cost: &lt;€</a:t>
            </a:r>
            <a:r>
              <a:rPr lang="en-GB" sz="2000" kern="0" dirty="0" smtClean="0">
                <a:latin typeface="Calibri" panose="020F0502020204030204" pitchFamily="34" charset="0"/>
                <a:ea typeface="+mn-ea"/>
              </a:rPr>
              <a:t>5000/kW</a:t>
            </a:r>
            <a:endParaRPr lang="en-GB" dirty="0"/>
          </a:p>
        </p:txBody>
      </p:sp>
      <p:grpSp>
        <p:nvGrpSpPr>
          <p:cNvPr id="2" name="Group 1"/>
          <p:cNvGrpSpPr/>
          <p:nvPr/>
        </p:nvGrpSpPr>
        <p:grpSpPr>
          <a:xfrm>
            <a:off x="391994" y="4280445"/>
            <a:ext cx="3106959" cy="2368307"/>
            <a:chOff x="391994" y="4280445"/>
            <a:chExt cx="3106959" cy="2368307"/>
          </a:xfrm>
        </p:grpSpPr>
        <p:pic>
          <p:nvPicPr>
            <p:cNvPr id="12" name="Picture 11" descr="untitled.bmp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1994" y="5424832"/>
              <a:ext cx="1468277" cy="11725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Espace réservé du contenu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1994" y="4280445"/>
              <a:ext cx="2153053" cy="16145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26" descr="J:\Visual Identity &amp; Image database\Images\Ball mill\DSCF1835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5329" y="5196589"/>
              <a:ext cx="1936552" cy="1452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4" descr="IMG100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54310" y="4280445"/>
              <a:ext cx="1244643" cy="16551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2348880"/>
            <a:ext cx="1999129" cy="125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63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772" y="1533399"/>
            <a:ext cx="1473239" cy="1265252"/>
          </a:xfrm>
          <a:prstGeom prst="rect">
            <a:avLst/>
          </a:prstGeom>
        </p:spPr>
      </p:pic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851920" y="260648"/>
            <a:ext cx="4789488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US" altLang="en-US" sz="2800" b="1" dirty="0" smtClean="0">
                <a:solidFill>
                  <a:srgbClr val="33CC33"/>
                </a:solidFill>
                <a:latin typeface="Calibri" panose="020F0502020204030204" pitchFamily="34" charset="0"/>
              </a:rPr>
              <a:t>Demonstration and commercial objectives</a:t>
            </a:r>
            <a:r>
              <a:rPr lang="en-US" altLang="en-US" sz="2800" b="1" dirty="0" smtClean="0">
                <a:latin typeface="Arial Black" panose="020B0A04020102020204" pitchFamily="34" charset="0"/>
              </a:rPr>
              <a:t/>
            </a:r>
            <a:br>
              <a:rPr lang="en-US" altLang="en-US" sz="2800" b="1" dirty="0" smtClean="0">
                <a:latin typeface="Arial Black" panose="020B0A04020102020204" pitchFamily="34" charset="0"/>
              </a:rPr>
            </a:br>
            <a:endParaRPr lang="en-US" altLang="en-US" sz="2000" b="1" i="1" dirty="0" smtClean="0">
              <a:solidFill>
                <a:srgbClr val="33CC33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9512" y="2596261"/>
            <a:ext cx="8785225" cy="4395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464" tIns="43015" rIns="87464" bIns="43015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panose="020B0604020202020204" pitchFamily="34" charset="0"/>
              <a:buChar char="•"/>
              <a:defRPr sz="3200">
                <a:solidFill>
                  <a:srgbClr val="194C8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panose="020B0604020202020204" pitchFamily="34" charset="0"/>
              <a:buChar char="–"/>
              <a:defRPr sz="280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>
              <a:buClr>
                <a:srgbClr val="194C84"/>
              </a:buClr>
              <a:buFont typeface="Arial" panose="020B0604020202020204" pitchFamily="34" charset="0"/>
              <a:buNone/>
            </a:pPr>
            <a:r>
              <a:rPr lang="en-GB" sz="2000" b="1" kern="0" dirty="0" smtClean="0">
                <a:latin typeface="Calibri" panose="020F0502020204030204" pitchFamily="34" charset="0"/>
              </a:rPr>
              <a:t>Demonstration</a:t>
            </a:r>
            <a:r>
              <a:rPr lang="en-GB" sz="2000" kern="0" dirty="0" smtClean="0">
                <a:latin typeface="Calibri" panose="020F0502020204030204" pitchFamily="34" charset="0"/>
              </a:rPr>
              <a:t>: </a:t>
            </a:r>
          </a:p>
          <a:p>
            <a:pPr marL="0" indent="0">
              <a:buNone/>
              <a:defRPr/>
            </a:pPr>
            <a:r>
              <a:rPr lang="en-GB" sz="2000" dirty="0">
                <a:solidFill>
                  <a:schemeClr val="tx1"/>
                </a:solidFill>
                <a:latin typeface="Calibri" panose="020F0502020204030204" pitchFamily="34" charset="0"/>
                <a:cs typeface="ＭＳ Ｐゴシック" pitchFamily="34" charset="-128"/>
              </a:rPr>
              <a:t>Field demonstration of two </a:t>
            </a:r>
            <a:r>
              <a:rPr lang="en-GB" sz="2000" i="1" dirty="0">
                <a:solidFill>
                  <a:schemeClr val="tx1"/>
                </a:solidFill>
                <a:latin typeface="Calibri" panose="020F0502020204030204" pitchFamily="34" charset="0"/>
                <a:cs typeface="ＭＳ Ｐゴシック" pitchFamily="34" charset="-128"/>
              </a:rPr>
              <a:t>application specific prototypes</a:t>
            </a:r>
            <a:r>
              <a:rPr lang="en-GB" sz="2000" dirty="0">
                <a:solidFill>
                  <a:schemeClr val="tx1"/>
                </a:solidFill>
                <a:latin typeface="Calibri" panose="020F0502020204030204" pitchFamily="34" charset="0"/>
                <a:cs typeface="ＭＳ Ｐゴシック" pitchFamily="34" charset="-128"/>
              </a:rPr>
              <a:t>, using both solid-state and gaseous storage with end users:</a:t>
            </a:r>
          </a:p>
          <a:p>
            <a:pPr marL="342900" lvl="4" indent="-342900">
              <a:lnSpc>
                <a:spcPct val="94000"/>
              </a:lnSpc>
              <a:buClr>
                <a:srgbClr val="194C84"/>
              </a:buClr>
              <a:buFont typeface="Arial" panose="020B0604020202020204" pitchFamily="34" charset="0"/>
              <a:buChar char="•"/>
              <a:defRPr/>
            </a:pPr>
            <a:r>
              <a:rPr lang="en-GB" kern="0" dirty="0">
                <a:latin typeface="Calibri" panose="020F0502020204030204" pitchFamily="34" charset="0"/>
              </a:rPr>
              <a:t>100 We portable power pack/field battery charger – OEM </a:t>
            </a:r>
            <a:r>
              <a:rPr lang="en-GB" kern="0" dirty="0" err="1" smtClean="0">
                <a:latin typeface="Calibri" panose="020F0502020204030204" pitchFamily="34" charset="0"/>
              </a:rPr>
              <a:t>tbd</a:t>
            </a:r>
            <a:r>
              <a:rPr lang="en-GB" kern="0" dirty="0" smtClean="0">
                <a:latin typeface="Calibri" panose="020F0502020204030204" pitchFamily="34" charset="0"/>
              </a:rPr>
              <a:t>/EADS IW.</a:t>
            </a:r>
            <a:endParaRPr lang="en-GB" kern="0" dirty="0">
              <a:latin typeface="Calibri" panose="020F0502020204030204" pitchFamily="34" charset="0"/>
            </a:endParaRPr>
          </a:p>
          <a:p>
            <a:pPr marL="342900" lvl="4" indent="-342900">
              <a:lnSpc>
                <a:spcPct val="94000"/>
              </a:lnSpc>
              <a:buClr>
                <a:srgbClr val="194C84"/>
              </a:buClr>
              <a:buFont typeface="Arial" panose="020B0604020202020204" pitchFamily="34" charset="0"/>
              <a:buChar char="•"/>
              <a:defRPr/>
            </a:pPr>
            <a:r>
              <a:rPr lang="en-GB" kern="0" dirty="0">
                <a:latin typeface="Calibri" panose="020F0502020204030204" pitchFamily="34" charset="0"/>
              </a:rPr>
              <a:t>500 We range extender for a UAV </a:t>
            </a:r>
            <a:r>
              <a:rPr lang="en-GB" kern="0" dirty="0" smtClean="0">
                <a:latin typeface="Calibri" panose="020F0502020204030204" pitchFamily="34" charset="0"/>
              </a:rPr>
              <a:t>– EADS IW.</a:t>
            </a:r>
          </a:p>
          <a:p>
            <a:pPr marL="0" lvl="4" indent="0">
              <a:lnSpc>
                <a:spcPct val="94000"/>
              </a:lnSpc>
              <a:buClr>
                <a:srgbClr val="194C84"/>
              </a:buClr>
              <a:buNone/>
              <a:defRPr/>
            </a:pPr>
            <a:r>
              <a:rPr lang="en-GB" b="1" kern="0" dirty="0" smtClean="0">
                <a:latin typeface="Calibri" panose="020F0502020204030204" pitchFamily="34" charset="0"/>
              </a:rPr>
              <a:t>Commercialisation</a:t>
            </a:r>
          </a:p>
          <a:p>
            <a:pPr marL="342900" lvl="4" indent="-342900">
              <a:lnSpc>
                <a:spcPct val="94000"/>
              </a:lnSpc>
              <a:buClr>
                <a:srgbClr val="194C84"/>
              </a:buClr>
              <a:buFont typeface="Arial" panose="020B0604020202020204" pitchFamily="34" charset="0"/>
              <a:buChar char="•"/>
              <a:defRPr/>
            </a:pPr>
            <a:r>
              <a:rPr lang="en-GB" kern="0" dirty="0">
                <a:latin typeface="Calibri" panose="020F0502020204030204" pitchFamily="34" charset="0"/>
              </a:rPr>
              <a:t>A system based on operational and performance targets that have been informed by end user </a:t>
            </a:r>
            <a:r>
              <a:rPr lang="en-GB" kern="0" dirty="0" smtClean="0">
                <a:latin typeface="Calibri" panose="020F0502020204030204" pitchFamily="34" charset="0"/>
              </a:rPr>
              <a:t>requirements.</a:t>
            </a:r>
            <a:endParaRPr lang="en-GB" kern="0" dirty="0">
              <a:latin typeface="Calibri" panose="020F0502020204030204" pitchFamily="34" charset="0"/>
            </a:endParaRPr>
          </a:p>
          <a:p>
            <a:pPr marL="342900" lvl="4" indent="-342900">
              <a:lnSpc>
                <a:spcPct val="94000"/>
              </a:lnSpc>
              <a:buClr>
                <a:srgbClr val="194C84"/>
              </a:buClr>
              <a:buFont typeface="Arial" panose="020B0604020202020204" pitchFamily="34" charset="0"/>
              <a:buChar char="•"/>
              <a:defRPr/>
            </a:pPr>
            <a:r>
              <a:rPr lang="en-GB" kern="0" dirty="0">
                <a:latin typeface="Calibri" panose="020F0502020204030204" pitchFamily="34" charset="0"/>
              </a:rPr>
              <a:t>Embedding cost improvement and design for manufacture within the development pathway to meet </a:t>
            </a:r>
            <a:r>
              <a:rPr lang="en-GB" i="1" kern="0" dirty="0">
                <a:latin typeface="Calibri" panose="020F0502020204030204" pitchFamily="34" charset="0"/>
              </a:rPr>
              <a:t>key cost </a:t>
            </a:r>
            <a:r>
              <a:rPr lang="en-GB" i="1" kern="0" dirty="0" smtClean="0">
                <a:latin typeface="Calibri" panose="020F0502020204030204" pitchFamily="34" charset="0"/>
              </a:rPr>
              <a:t>targets </a:t>
            </a:r>
            <a:r>
              <a:rPr lang="en-GB" kern="0" dirty="0" smtClean="0">
                <a:latin typeface="Calibri" panose="020F0502020204030204" pitchFamily="34" charset="0"/>
              </a:rPr>
              <a:t>(&lt;€5000/kW).</a:t>
            </a:r>
            <a:endParaRPr lang="en-GB" i="1" kern="0" dirty="0">
              <a:latin typeface="Calibri" panose="020F0502020204030204" pitchFamily="34" charset="0"/>
            </a:endParaRPr>
          </a:p>
          <a:p>
            <a:pPr marL="342900" lvl="4" indent="-342900">
              <a:lnSpc>
                <a:spcPct val="94000"/>
              </a:lnSpc>
              <a:buClr>
                <a:srgbClr val="194C84"/>
              </a:buClr>
              <a:buFont typeface="Arial" panose="020B0604020202020204" pitchFamily="34" charset="0"/>
              <a:buChar char="•"/>
              <a:defRPr/>
            </a:pPr>
            <a:r>
              <a:rPr lang="en-US" kern="0" dirty="0" err="1">
                <a:latin typeface="Calibri" panose="020F0502020204030204" pitchFamily="34" charset="0"/>
              </a:rPr>
              <a:t>Commercialisation</a:t>
            </a:r>
            <a:r>
              <a:rPr lang="en-US" kern="0" dirty="0">
                <a:latin typeface="Calibri" panose="020F0502020204030204" pitchFamily="34" charset="0"/>
              </a:rPr>
              <a:t> plan that addresses the barriers to market uptake, and identifies early routes to </a:t>
            </a:r>
            <a:r>
              <a:rPr lang="en-US" kern="0" dirty="0" smtClean="0">
                <a:latin typeface="Calibri" panose="020F0502020204030204" pitchFamily="34" charset="0"/>
              </a:rPr>
              <a:t>market.</a:t>
            </a:r>
            <a:endParaRPr lang="en-GB" kern="0" dirty="0">
              <a:latin typeface="Calibri" panose="020F0502020204030204" pitchFamily="34" charset="0"/>
            </a:endParaRPr>
          </a:p>
          <a:p>
            <a:pPr marL="0" lvl="4" indent="0">
              <a:lnSpc>
                <a:spcPct val="94000"/>
              </a:lnSpc>
              <a:buClr>
                <a:srgbClr val="194C84"/>
              </a:buClr>
              <a:buNone/>
              <a:defRPr/>
            </a:pPr>
            <a:endParaRPr lang="en-US" b="1" kern="0" dirty="0">
              <a:latin typeface="Calibri" panose="020F050202020403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789926"/>
            <a:ext cx="1993252" cy="1486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990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851920" y="260648"/>
            <a:ext cx="4789488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US" altLang="en-US" sz="2800" b="1" dirty="0" smtClean="0">
                <a:solidFill>
                  <a:srgbClr val="33CC33"/>
                </a:solidFill>
                <a:latin typeface="Calibri" panose="020F0502020204030204" pitchFamily="34" charset="0"/>
              </a:rPr>
              <a:t>Project timing</a:t>
            </a:r>
            <a:endParaRPr lang="en-US" altLang="en-US" sz="2000" b="1" i="1" dirty="0" smtClean="0">
              <a:solidFill>
                <a:srgbClr val="33CC33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83058" y="2348880"/>
            <a:ext cx="8785225" cy="376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464" tIns="43015" rIns="87464" bIns="43015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panose="020B0604020202020204" pitchFamily="34" charset="0"/>
              <a:buChar char="•"/>
              <a:defRPr sz="3200">
                <a:solidFill>
                  <a:srgbClr val="194C8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panose="020B0604020202020204" pitchFamily="34" charset="0"/>
              <a:buChar char="–"/>
              <a:defRPr sz="280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4" indent="0">
              <a:lnSpc>
                <a:spcPct val="94000"/>
              </a:lnSpc>
              <a:buClr>
                <a:srgbClr val="194C84"/>
              </a:buClr>
              <a:buNone/>
              <a:defRPr/>
            </a:pPr>
            <a:endParaRPr lang="en-US" b="1" kern="0" dirty="0">
              <a:latin typeface="Calibri" panose="020F050202020403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6982833"/>
              </p:ext>
            </p:extLst>
          </p:nvPr>
        </p:nvGraphicFramePr>
        <p:xfrm>
          <a:off x="221522" y="2348880"/>
          <a:ext cx="8424936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7376"/>
                <a:gridCol w="432048"/>
                <a:gridCol w="432048"/>
                <a:gridCol w="432048"/>
                <a:gridCol w="432048"/>
                <a:gridCol w="432048"/>
                <a:gridCol w="432048"/>
                <a:gridCol w="432048"/>
                <a:gridCol w="432048"/>
                <a:gridCol w="432048"/>
                <a:gridCol w="504056"/>
                <a:gridCol w="504056"/>
                <a:gridCol w="541016"/>
              </a:tblGrid>
              <a:tr h="370840"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Calibri" panose="020F0502020204030204" pitchFamily="34" charset="0"/>
                        </a:rPr>
                        <a:t>Q1</a:t>
                      </a:r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Calibri" panose="020F0502020204030204" pitchFamily="34" charset="0"/>
                        </a:rPr>
                        <a:t>Q2</a:t>
                      </a:r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Calibri" panose="020F0502020204030204" pitchFamily="34" charset="0"/>
                        </a:rPr>
                        <a:t>Q3</a:t>
                      </a:r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Calibri" panose="020F0502020204030204" pitchFamily="34" charset="0"/>
                        </a:rPr>
                        <a:t>Q4</a:t>
                      </a:r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Calibri" panose="020F0502020204030204" pitchFamily="34" charset="0"/>
                        </a:rPr>
                        <a:t>Q5</a:t>
                      </a:r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Calibri" panose="020F0502020204030204" pitchFamily="34" charset="0"/>
                        </a:rPr>
                        <a:t>Q6</a:t>
                      </a:r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Calibri" panose="020F0502020204030204" pitchFamily="34" charset="0"/>
                        </a:rPr>
                        <a:t>Q7</a:t>
                      </a:r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Calibri" panose="020F0502020204030204" pitchFamily="34" charset="0"/>
                        </a:rPr>
                        <a:t>Q8</a:t>
                      </a:r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Calibri" panose="020F0502020204030204" pitchFamily="34" charset="0"/>
                        </a:rPr>
                        <a:t>Q9</a:t>
                      </a:r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Calibri" panose="020F0502020204030204" pitchFamily="34" charset="0"/>
                        </a:rPr>
                        <a:t>Q10</a:t>
                      </a:r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Calibri" panose="020F0502020204030204" pitchFamily="34" charset="0"/>
                        </a:rPr>
                        <a:t>Q11</a:t>
                      </a:r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Calibri" panose="020F0502020204030204" pitchFamily="34" charset="0"/>
                        </a:rPr>
                        <a:t>Q12</a:t>
                      </a:r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Calibri" panose="020F0502020204030204" pitchFamily="34" charset="0"/>
                        </a:rPr>
                        <a:t>WP1: Systems</a:t>
                      </a:r>
                      <a:r>
                        <a:rPr lang="en-GB" sz="1400" baseline="0" dirty="0" smtClean="0">
                          <a:latin typeface="Calibri" panose="020F0502020204030204" pitchFamily="34" charset="0"/>
                        </a:rPr>
                        <a:t> Engineering</a:t>
                      </a:r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Calibri" panose="020F0502020204030204" pitchFamily="34" charset="0"/>
                        </a:rPr>
                        <a:t>WP2: Devel</a:t>
                      </a:r>
                      <a:r>
                        <a:rPr lang="en-GB" sz="14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op</a:t>
                      </a:r>
                      <a:r>
                        <a:rPr lang="en-GB" sz="1400" dirty="0" smtClean="0">
                          <a:latin typeface="Calibri" panose="020F0502020204030204" pitchFamily="34" charset="0"/>
                        </a:rPr>
                        <a:t> 50 W</a:t>
                      </a:r>
                      <a:r>
                        <a:rPr lang="en-GB" sz="1400" baseline="-25000" dirty="0" smtClean="0">
                          <a:latin typeface="Calibri" panose="020F0502020204030204" pitchFamily="34" charset="0"/>
                        </a:rPr>
                        <a:t>e</a:t>
                      </a:r>
                      <a:r>
                        <a:rPr lang="en-GB" sz="1400" dirty="0" smtClean="0">
                          <a:latin typeface="Calibri" panose="020F0502020204030204" pitchFamily="34" charset="0"/>
                        </a:rPr>
                        <a:t> FC module</a:t>
                      </a:r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dirty="0" smtClean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 smtClean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 smtClean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 smtClean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WP3: Develop solid state H</a:t>
                      </a:r>
                      <a:r>
                        <a:rPr lang="en-GB" sz="1400" baseline="-25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en-GB" sz="14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 storage</a:t>
                      </a:r>
                      <a:endParaRPr lang="en-GB" sz="14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 smtClean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 smtClean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 smtClean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WP4: Testing</a:t>
                      </a:r>
                      <a:r>
                        <a:rPr lang="en-GB" sz="14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 H2 storage materials</a:t>
                      </a:r>
                      <a:endParaRPr lang="en-GB" sz="14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 smtClean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 smtClean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 smtClean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WP5: Develop gaseous H</a:t>
                      </a:r>
                      <a:r>
                        <a:rPr lang="en-GB" sz="1400" baseline="-25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en-GB" sz="14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 storage</a:t>
                      </a:r>
                      <a:endParaRPr lang="en-GB" sz="14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 smtClean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 smtClean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 smtClean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Calibri" panose="020F0502020204030204" pitchFamily="34" charset="0"/>
                        </a:rPr>
                        <a:t>WP6: Prototype 100 W</a:t>
                      </a:r>
                      <a:r>
                        <a:rPr lang="en-GB" sz="1400" baseline="-25000" dirty="0" smtClean="0">
                          <a:latin typeface="Calibri" panose="020F0502020204030204" pitchFamily="34" charset="0"/>
                        </a:rPr>
                        <a:t>e</a:t>
                      </a:r>
                      <a:r>
                        <a:rPr lang="en-GB" sz="1400" dirty="0" smtClean="0">
                          <a:latin typeface="Calibri" panose="020F0502020204030204" pitchFamily="34" charset="0"/>
                        </a:rPr>
                        <a:t> system</a:t>
                      </a:r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 smtClean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 smtClean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 smtClean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Calibri" panose="020F0502020204030204" pitchFamily="34" charset="0"/>
                        </a:rPr>
                        <a:t>WP7: Prototype</a:t>
                      </a:r>
                      <a:r>
                        <a:rPr lang="en-GB" sz="1400" baseline="0" dirty="0" smtClean="0">
                          <a:latin typeface="Calibri" panose="020F0502020204030204" pitchFamily="34" charset="0"/>
                        </a:rPr>
                        <a:t> 500 </a:t>
                      </a:r>
                      <a:r>
                        <a:rPr lang="en-GB" sz="1400" dirty="0" smtClean="0">
                          <a:latin typeface="Calibri" panose="020F0502020204030204" pitchFamily="34" charset="0"/>
                        </a:rPr>
                        <a:t>W</a:t>
                      </a:r>
                      <a:r>
                        <a:rPr lang="en-GB" sz="1400" baseline="-25000" dirty="0" smtClean="0">
                          <a:latin typeface="Calibri" panose="020F0502020204030204" pitchFamily="34" charset="0"/>
                        </a:rPr>
                        <a:t>e</a:t>
                      </a:r>
                      <a:r>
                        <a:rPr lang="en-GB" sz="1400" baseline="0" dirty="0" smtClean="0">
                          <a:latin typeface="Calibri" panose="020F0502020204030204" pitchFamily="34" charset="0"/>
                        </a:rPr>
                        <a:t> system</a:t>
                      </a:r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 smtClean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 smtClean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 smtClean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Calibri" panose="020F0502020204030204" pitchFamily="34" charset="0"/>
                        </a:rPr>
                        <a:t>WP8: Field testing </a:t>
                      </a:r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 smtClean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 smtClean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 smtClean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Calibri" panose="020F0502020204030204" pitchFamily="34" charset="0"/>
                        </a:rPr>
                        <a:t>WP9: Commercialisation strategy</a:t>
                      </a:r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 smtClean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 smtClean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400" dirty="0" smtClean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4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WP10: Dissemination</a:t>
                      </a:r>
                      <a:endParaRPr lang="en-GB" sz="140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 smtClean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 smtClean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 smtClean="0"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4" name="Straight Connector 3"/>
          <p:cNvCxnSpPr/>
          <p:nvPr/>
        </p:nvCxnSpPr>
        <p:spPr bwMode="auto">
          <a:xfrm>
            <a:off x="5148064" y="2204864"/>
            <a:ext cx="0" cy="4464496"/>
          </a:xfrm>
          <a:prstGeom prst="lin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7" name="TextBox 6"/>
          <p:cNvSpPr txBox="1"/>
          <p:nvPr/>
        </p:nvSpPr>
        <p:spPr>
          <a:xfrm>
            <a:off x="183058" y="1489744"/>
            <a:ext cx="3240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We are just over a third of the way through the project </a:t>
            </a:r>
            <a:endParaRPr lang="en-GB" sz="2000" i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043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48680"/>
            <a:ext cx="1987135" cy="1512168"/>
          </a:xfrm>
          <a:prstGeom prst="rect">
            <a:avLst/>
          </a:prstGeom>
          <a:effectLst/>
        </p:spPr>
      </p:pic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851920" y="260648"/>
            <a:ext cx="4789488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US" altLang="en-US" sz="2800" b="1" dirty="0" smtClean="0">
                <a:solidFill>
                  <a:srgbClr val="33CC33"/>
                </a:solidFill>
                <a:latin typeface="Calibri" panose="020F0502020204030204" pitchFamily="34" charset="0"/>
              </a:rPr>
              <a:t>Project achievements to date</a:t>
            </a:r>
            <a:r>
              <a:rPr lang="en-US" altLang="en-US" sz="2800" b="1" dirty="0" smtClean="0">
                <a:latin typeface="Arial Black" panose="020B0A04020102020204" pitchFamily="34" charset="0"/>
              </a:rPr>
              <a:t/>
            </a:r>
            <a:br>
              <a:rPr lang="en-US" altLang="en-US" sz="2800" b="1" dirty="0" smtClean="0">
                <a:latin typeface="Arial Black" panose="020B0A04020102020204" pitchFamily="34" charset="0"/>
              </a:rPr>
            </a:br>
            <a:endParaRPr lang="en-US" altLang="en-US" sz="2000" b="1" i="1" dirty="0" smtClean="0">
              <a:solidFill>
                <a:srgbClr val="33CC33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51520" y="1916832"/>
            <a:ext cx="8785225" cy="5069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464" tIns="43015" rIns="87464" bIns="43015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panose="020B0604020202020204" pitchFamily="34" charset="0"/>
              <a:buChar char="•"/>
              <a:defRPr sz="3200">
                <a:solidFill>
                  <a:srgbClr val="194C8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panose="020B0604020202020204" pitchFamily="34" charset="0"/>
              <a:buChar char="–"/>
              <a:defRPr sz="280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>
              <a:buClr>
                <a:srgbClr val="194C84"/>
              </a:buClr>
              <a:buNone/>
            </a:pPr>
            <a:r>
              <a:rPr lang="en-GB" sz="2000" b="1" kern="0" dirty="0" smtClean="0">
                <a:latin typeface="Calibri" panose="020F0502020204030204" pitchFamily="34" charset="0"/>
              </a:rPr>
              <a:t>WP 1:</a:t>
            </a:r>
            <a:r>
              <a:rPr lang="en-GB" sz="2000" kern="0" dirty="0" smtClean="0">
                <a:latin typeface="Calibri" panose="020F0502020204030204" pitchFamily="34" charset="0"/>
              </a:rPr>
              <a:t> </a:t>
            </a:r>
            <a:r>
              <a:rPr lang="en-GB" sz="2000" b="1" kern="0" dirty="0" smtClean="0">
                <a:latin typeface="Calibri" panose="020F0502020204030204" pitchFamily="34" charset="0"/>
              </a:rPr>
              <a:t>Systems Engineering</a:t>
            </a:r>
            <a:endParaRPr lang="en-GB" sz="2000" kern="0" dirty="0" smtClean="0">
              <a:latin typeface="Calibri" panose="020F0502020204030204" pitchFamily="34" charset="0"/>
            </a:endParaRPr>
          </a:p>
          <a:p>
            <a:pPr marL="342900" lvl="4" indent="-342900">
              <a:lnSpc>
                <a:spcPct val="94000"/>
              </a:lnSpc>
              <a:buClr>
                <a:srgbClr val="194C84"/>
              </a:buClr>
              <a:buFont typeface="Wingdings" panose="05000000000000000000" pitchFamily="2" charset="2"/>
              <a:buChar char="ü"/>
              <a:defRPr/>
            </a:pPr>
            <a:r>
              <a:rPr lang="en-GB" kern="0" dirty="0" smtClean="0">
                <a:latin typeface="Calibri" panose="020F0502020204030204" pitchFamily="34" charset="0"/>
              </a:rPr>
              <a:t>Initial </a:t>
            </a:r>
            <a:r>
              <a:rPr lang="en-GB" kern="0" dirty="0">
                <a:latin typeface="Calibri" panose="020F0502020204030204" pitchFamily="34" charset="0"/>
              </a:rPr>
              <a:t>systems engineering review </a:t>
            </a:r>
            <a:r>
              <a:rPr lang="en-GB" kern="0" dirty="0" smtClean="0">
                <a:latin typeface="Calibri" panose="020F0502020204030204" pitchFamily="34" charset="0"/>
              </a:rPr>
              <a:t>complete: with a focus on </a:t>
            </a:r>
            <a:r>
              <a:rPr lang="en-GB" kern="0" dirty="0">
                <a:latin typeface="Calibri" panose="020F0502020204030204" pitchFamily="34" charset="0"/>
              </a:rPr>
              <a:t>defining sub-systems and interfaces, that will meet customer </a:t>
            </a:r>
            <a:r>
              <a:rPr lang="en-GB" kern="0" dirty="0" smtClean="0">
                <a:latin typeface="Calibri" panose="020F0502020204030204" pitchFamily="34" charset="0"/>
              </a:rPr>
              <a:t>requirements.</a:t>
            </a:r>
            <a:endParaRPr lang="en-GB" kern="0" dirty="0">
              <a:latin typeface="Calibri" panose="020F0502020204030204" pitchFamily="34" charset="0"/>
            </a:endParaRPr>
          </a:p>
          <a:p>
            <a:pPr marL="342900" lvl="4" indent="-342900">
              <a:lnSpc>
                <a:spcPct val="94000"/>
              </a:lnSpc>
              <a:buClr>
                <a:srgbClr val="194C84"/>
              </a:buClr>
              <a:buFont typeface="Wingdings" panose="05000000000000000000" pitchFamily="2" charset="2"/>
              <a:buChar char="ü"/>
              <a:defRPr/>
            </a:pPr>
            <a:r>
              <a:rPr lang="en-GB" kern="0" dirty="0" smtClean="0">
                <a:latin typeface="Calibri" panose="020F0502020204030204" pitchFamily="34" charset="0"/>
              </a:rPr>
              <a:t>System specification to be fixed by January 2014.</a:t>
            </a:r>
            <a:endParaRPr lang="en-GB" kern="0" dirty="0">
              <a:latin typeface="Calibri" panose="020F0502020204030204" pitchFamily="34" charset="0"/>
            </a:endParaRPr>
          </a:p>
          <a:p>
            <a:pPr marL="0" lvl="4" indent="0">
              <a:lnSpc>
                <a:spcPct val="94000"/>
              </a:lnSpc>
              <a:buClr>
                <a:srgbClr val="194C84"/>
              </a:buClr>
              <a:buNone/>
              <a:defRPr/>
            </a:pPr>
            <a:r>
              <a:rPr lang="en-US" b="1" kern="0" dirty="0" smtClean="0">
                <a:latin typeface="Calibri" panose="020F0502020204030204" pitchFamily="34" charset="0"/>
              </a:rPr>
              <a:t>WP2: Fuel cell development</a:t>
            </a:r>
          </a:p>
          <a:p>
            <a:pPr marL="342900" lvl="4" indent="-342900">
              <a:lnSpc>
                <a:spcPct val="94000"/>
              </a:lnSpc>
              <a:buClr>
                <a:srgbClr val="194C84"/>
              </a:buClr>
              <a:buFont typeface="Wingdings" panose="05000000000000000000" pitchFamily="2" charset="2"/>
              <a:buChar char="ü"/>
              <a:defRPr/>
            </a:pPr>
            <a:r>
              <a:rPr lang="en-US" kern="0" dirty="0">
                <a:latin typeface="Calibri" panose="020F0502020204030204" pitchFamily="34" charset="0"/>
              </a:rPr>
              <a:t>Fuel cell optimization complete: with </a:t>
            </a:r>
            <a:r>
              <a:rPr lang="en-US" kern="0" dirty="0" smtClean="0">
                <a:latin typeface="Calibri" panose="020F0502020204030204" pitchFamily="34" charset="0"/>
              </a:rPr>
              <a:t>&gt;2000 </a:t>
            </a:r>
            <a:r>
              <a:rPr lang="en-US" kern="0" dirty="0" err="1">
                <a:latin typeface="Calibri" panose="020F0502020204030204" pitchFamily="34" charset="0"/>
              </a:rPr>
              <a:t>hrs</a:t>
            </a:r>
            <a:r>
              <a:rPr lang="en-US" kern="0" dirty="0">
                <a:latin typeface="Calibri" panose="020F0502020204030204" pitchFamily="34" charset="0"/>
              </a:rPr>
              <a:t> testing on </a:t>
            </a:r>
            <a:r>
              <a:rPr lang="en-US" kern="0" dirty="0" smtClean="0">
                <a:latin typeface="Calibri" panose="020F0502020204030204" pitchFamily="34" charset="0"/>
              </a:rPr>
              <a:t>PEM</a:t>
            </a:r>
            <a:r>
              <a:rPr lang="en-US" kern="0" dirty="0">
                <a:latin typeface="Calibri" panose="020F0502020204030204" pitchFamily="34" charset="0"/>
              </a:rPr>
              <a:t>, GDL and catalyst </a:t>
            </a:r>
            <a:r>
              <a:rPr lang="en-US" kern="0" dirty="0" smtClean="0">
                <a:latin typeface="Calibri" panose="020F0502020204030204" pitchFamily="34" charset="0"/>
              </a:rPr>
              <a:t>concentration. Target power densities </a:t>
            </a:r>
            <a:r>
              <a:rPr lang="en-GB" kern="0" dirty="0" smtClean="0">
                <a:latin typeface="Calibri" panose="020F0502020204030204" pitchFamily="34" charset="0"/>
              </a:rPr>
              <a:t>have </a:t>
            </a:r>
            <a:r>
              <a:rPr lang="en-GB" kern="0" dirty="0">
                <a:latin typeface="Calibri" panose="020F0502020204030204" pitchFamily="34" charset="0"/>
              </a:rPr>
              <a:t>been achieved at this level </a:t>
            </a:r>
            <a:r>
              <a:rPr lang="en-GB" kern="0" dirty="0" smtClean="0">
                <a:latin typeface="Calibri" panose="020F0502020204030204" pitchFamily="34" charset="0"/>
              </a:rPr>
              <a:t>(&gt;100 </a:t>
            </a:r>
            <a:r>
              <a:rPr lang="en-GB" kern="0" dirty="0" err="1">
                <a:latin typeface="Calibri" panose="020F0502020204030204" pitchFamily="34" charset="0"/>
              </a:rPr>
              <a:t>mW</a:t>
            </a:r>
            <a:r>
              <a:rPr lang="en-GB" kern="0" dirty="0">
                <a:latin typeface="Calibri" panose="020F0502020204030204" pitchFamily="34" charset="0"/>
              </a:rPr>
              <a:t>/cm²</a:t>
            </a:r>
            <a:r>
              <a:rPr lang="en-GB" kern="0" dirty="0" smtClean="0">
                <a:latin typeface="Calibri" panose="020F0502020204030204" pitchFamily="34" charset="0"/>
              </a:rPr>
              <a:t>).</a:t>
            </a:r>
          </a:p>
          <a:p>
            <a:pPr marL="342900" lvl="4" indent="-342900">
              <a:lnSpc>
                <a:spcPct val="94000"/>
              </a:lnSpc>
              <a:buClr>
                <a:srgbClr val="194C84"/>
              </a:buClr>
              <a:buFont typeface="Wingdings" panose="05000000000000000000" pitchFamily="2" charset="2"/>
              <a:buChar char="ü"/>
              <a:defRPr/>
            </a:pPr>
            <a:r>
              <a:rPr lang="en-GB" kern="0" dirty="0" err="1" smtClean="0">
                <a:latin typeface="Calibri" panose="020F0502020204030204" pitchFamily="34" charset="0"/>
              </a:rPr>
              <a:t>PoP</a:t>
            </a:r>
            <a:r>
              <a:rPr lang="en-GB" kern="0" dirty="0" smtClean="0">
                <a:latin typeface="Calibri" panose="020F0502020204030204" pitchFamily="34" charset="0"/>
              </a:rPr>
              <a:t> 50 W</a:t>
            </a:r>
            <a:r>
              <a:rPr lang="en-GB" kern="0" baseline="-25000" dirty="0" smtClean="0">
                <a:latin typeface="Calibri" panose="020F0502020204030204" pitchFamily="34" charset="0"/>
              </a:rPr>
              <a:t>e</a:t>
            </a:r>
            <a:r>
              <a:rPr lang="en-GB" kern="0" dirty="0" smtClean="0">
                <a:latin typeface="Calibri" panose="020F0502020204030204" pitchFamily="34" charset="0"/>
              </a:rPr>
              <a:t> module nearing completion.</a:t>
            </a:r>
          </a:p>
          <a:p>
            <a:pPr marL="0" lvl="4" indent="0">
              <a:lnSpc>
                <a:spcPct val="94000"/>
              </a:lnSpc>
              <a:buClr>
                <a:srgbClr val="194C84"/>
              </a:buClr>
              <a:buNone/>
              <a:defRPr/>
            </a:pPr>
            <a:r>
              <a:rPr lang="en-GB" b="1" kern="0" dirty="0" smtClean="0">
                <a:latin typeface="Calibri" panose="020F0502020204030204" pitchFamily="34" charset="0"/>
              </a:rPr>
              <a:t>WPs 3 and 4: Solid state H</a:t>
            </a:r>
            <a:r>
              <a:rPr lang="en-GB" b="1" kern="0" baseline="-25000" dirty="0" smtClean="0">
                <a:latin typeface="Calibri" panose="020F0502020204030204" pitchFamily="34" charset="0"/>
              </a:rPr>
              <a:t>2</a:t>
            </a:r>
            <a:r>
              <a:rPr lang="en-GB" b="1" kern="0" dirty="0" smtClean="0">
                <a:latin typeface="Calibri" panose="020F0502020204030204" pitchFamily="34" charset="0"/>
              </a:rPr>
              <a:t> Storage materials</a:t>
            </a:r>
          </a:p>
          <a:p>
            <a:pPr marL="342900" lvl="4" indent="-342900">
              <a:lnSpc>
                <a:spcPct val="94000"/>
              </a:lnSpc>
              <a:buClr>
                <a:srgbClr val="194C84"/>
              </a:buClr>
              <a:buFont typeface="Wingdings" panose="05000000000000000000" pitchFamily="2" charset="2"/>
              <a:buChar char="ü"/>
              <a:defRPr/>
            </a:pPr>
            <a:r>
              <a:rPr lang="en-GB" kern="0" dirty="0">
                <a:latin typeface="Calibri" panose="020F0502020204030204" pitchFamily="34" charset="0"/>
              </a:rPr>
              <a:t>Synthesis and testing has been carried out on three solid-state hydrogen storage </a:t>
            </a:r>
            <a:r>
              <a:rPr lang="en-GB" kern="0" dirty="0" smtClean="0">
                <a:latin typeface="Calibri" panose="020F0502020204030204" pitchFamily="34" charset="0"/>
              </a:rPr>
              <a:t>materials (Mg</a:t>
            </a:r>
            <a:r>
              <a:rPr lang="en-GB" dirty="0">
                <a:latin typeface="Calibri" panose="020F0502020204030204" pitchFamily="34" charset="0"/>
              </a:rPr>
              <a:t>H</a:t>
            </a:r>
            <a:r>
              <a:rPr lang="en-GB" baseline="-25000" dirty="0">
                <a:latin typeface="Calibri" panose="020F0502020204030204" pitchFamily="34" charset="0"/>
              </a:rPr>
              <a:t>2</a:t>
            </a:r>
            <a:r>
              <a:rPr lang="en-GB" kern="0" dirty="0" smtClean="0">
                <a:latin typeface="Calibri" panose="020F0502020204030204" pitchFamily="34" charset="0"/>
              </a:rPr>
              <a:t> </a:t>
            </a:r>
            <a:r>
              <a:rPr lang="en-GB" kern="0" dirty="0">
                <a:latin typeface="Calibri" panose="020F0502020204030204" pitchFamily="34" charset="0"/>
              </a:rPr>
              <a:t>+ </a:t>
            </a:r>
            <a:r>
              <a:rPr lang="en-GB" kern="0" dirty="0" smtClean="0">
                <a:latin typeface="Calibri" panose="020F0502020204030204" pitchFamily="34" charset="0"/>
              </a:rPr>
              <a:t>catalysts; </a:t>
            </a:r>
            <a:r>
              <a:rPr lang="en-GB" kern="0" dirty="0" err="1">
                <a:latin typeface="Calibri" panose="020F0502020204030204" pitchFamily="34" charset="0"/>
              </a:rPr>
              <a:t>LiOH</a:t>
            </a:r>
            <a:r>
              <a:rPr lang="en-GB" kern="0" dirty="0">
                <a:latin typeface="Calibri" panose="020F0502020204030204" pitchFamily="34" charset="0"/>
              </a:rPr>
              <a:t> + </a:t>
            </a:r>
            <a:r>
              <a:rPr lang="en-GB" kern="0" dirty="0" err="1" smtClean="0">
                <a:latin typeface="Calibri" panose="020F0502020204030204" pitchFamily="34" charset="0"/>
              </a:rPr>
              <a:t>LiH</a:t>
            </a:r>
            <a:r>
              <a:rPr lang="en-GB" kern="0" dirty="0">
                <a:latin typeface="Calibri" panose="020F0502020204030204" pitchFamily="34" charset="0"/>
              </a:rPr>
              <a:t>; and </a:t>
            </a:r>
            <a:r>
              <a:rPr lang="en-GB" kern="0" dirty="0" smtClean="0">
                <a:latin typeface="Calibri" panose="020F0502020204030204" pitchFamily="34" charset="0"/>
              </a:rPr>
              <a:t>Li-N-H).</a:t>
            </a:r>
          </a:p>
          <a:p>
            <a:pPr marL="342900" lvl="4" indent="-342900">
              <a:lnSpc>
                <a:spcPct val="94000"/>
              </a:lnSpc>
              <a:buClr>
                <a:srgbClr val="194C84"/>
              </a:buClr>
              <a:buFont typeface="Wingdings" panose="05000000000000000000" pitchFamily="2" charset="2"/>
              <a:buChar char="ü"/>
              <a:defRPr/>
            </a:pPr>
            <a:r>
              <a:rPr lang="en-GB" kern="0" dirty="0" smtClean="0">
                <a:latin typeface="Calibri" panose="020F0502020204030204" pitchFamily="34" charset="0"/>
              </a:rPr>
              <a:t>Mg</a:t>
            </a:r>
            <a:r>
              <a:rPr lang="en-GB" dirty="0">
                <a:latin typeface="Calibri" panose="020F0502020204030204" pitchFamily="34" charset="0"/>
              </a:rPr>
              <a:t>H</a:t>
            </a:r>
            <a:r>
              <a:rPr lang="en-GB" baseline="-25000" dirty="0">
                <a:latin typeface="Calibri" panose="020F0502020204030204" pitchFamily="34" charset="0"/>
              </a:rPr>
              <a:t>2</a:t>
            </a:r>
            <a:r>
              <a:rPr lang="en-GB" kern="0" dirty="0" smtClean="0">
                <a:latin typeface="Calibri" panose="020F0502020204030204" pitchFamily="34" charset="0"/>
              </a:rPr>
              <a:t> + catalysts as a fully reversible option and </a:t>
            </a:r>
            <a:r>
              <a:rPr lang="en-GB" kern="0" dirty="0" err="1" smtClean="0">
                <a:latin typeface="Calibri" panose="020F0502020204030204" pitchFamily="34" charset="0"/>
              </a:rPr>
              <a:t>LiOH</a:t>
            </a:r>
            <a:r>
              <a:rPr lang="en-GB" kern="0" dirty="0" smtClean="0">
                <a:latin typeface="Calibri" panose="020F0502020204030204" pitchFamily="34" charset="0"/>
              </a:rPr>
              <a:t> + </a:t>
            </a:r>
            <a:r>
              <a:rPr lang="en-GB" kern="0" dirty="0" err="1" smtClean="0">
                <a:latin typeface="Calibri" panose="020F0502020204030204" pitchFamily="34" charset="0"/>
              </a:rPr>
              <a:t>LiH</a:t>
            </a:r>
            <a:r>
              <a:rPr lang="en-GB" kern="0" dirty="0" smtClean="0">
                <a:latin typeface="Calibri" panose="020F0502020204030204" pitchFamily="34" charset="0"/>
              </a:rPr>
              <a:t> as a ‘one-shot’ option are now being modelled, and will be tested in a </a:t>
            </a:r>
            <a:r>
              <a:rPr lang="en-GB" kern="0" dirty="0" err="1" smtClean="0">
                <a:latin typeface="Calibri" panose="020F0502020204030204" pitchFamily="34" charset="0"/>
              </a:rPr>
              <a:t>benchtop</a:t>
            </a:r>
            <a:r>
              <a:rPr lang="en-GB" kern="0" dirty="0" smtClean="0">
                <a:latin typeface="Calibri" panose="020F0502020204030204" pitchFamily="34" charset="0"/>
              </a:rPr>
              <a:t> tank system.</a:t>
            </a:r>
          </a:p>
          <a:p>
            <a:pPr marL="0" lvl="4" indent="0">
              <a:lnSpc>
                <a:spcPct val="94000"/>
              </a:lnSpc>
              <a:buClr>
                <a:srgbClr val="194C84"/>
              </a:buClr>
              <a:buNone/>
              <a:defRPr/>
            </a:pPr>
            <a:endParaRPr lang="en-US" sz="800" kern="0" dirty="0" smtClean="0">
              <a:latin typeface="Calibri" panose="020F0502020204030204" pitchFamily="34" charset="0"/>
            </a:endParaRPr>
          </a:p>
          <a:p>
            <a:pPr marL="0" lvl="4" indent="0">
              <a:lnSpc>
                <a:spcPct val="94000"/>
              </a:lnSpc>
              <a:buClr>
                <a:srgbClr val="194C84"/>
              </a:buClr>
              <a:buNone/>
              <a:defRPr/>
            </a:pPr>
            <a:r>
              <a:rPr lang="en-US" sz="1200" kern="0" dirty="0" smtClean="0">
                <a:latin typeface="Calibri" panose="020F0502020204030204" pitchFamily="34" charset="0"/>
              </a:rPr>
              <a:t>(PEM: proton exchange membrane; GDL: gas diffusion layer; </a:t>
            </a:r>
            <a:r>
              <a:rPr lang="en-US" sz="1200" kern="0" dirty="0" err="1" smtClean="0">
                <a:latin typeface="Calibri" panose="020F0502020204030204" pitchFamily="34" charset="0"/>
              </a:rPr>
              <a:t>PoP</a:t>
            </a:r>
            <a:r>
              <a:rPr lang="en-US" sz="1200" kern="0" dirty="0" smtClean="0">
                <a:latin typeface="Calibri" panose="020F0502020204030204" pitchFamily="34" charset="0"/>
              </a:rPr>
              <a:t>: proof of performance)</a:t>
            </a:r>
            <a:endParaRPr lang="en-US" sz="1200" kern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1802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851920" y="260648"/>
            <a:ext cx="4789488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US" altLang="en-US" sz="2800" b="1" dirty="0" smtClean="0">
                <a:solidFill>
                  <a:srgbClr val="33CC33"/>
                </a:solidFill>
                <a:latin typeface="Calibri" panose="020F0502020204030204" pitchFamily="34" charset="0"/>
              </a:rPr>
              <a:t>Project achievements to date cont’d</a:t>
            </a:r>
            <a:r>
              <a:rPr lang="en-US" altLang="en-US" sz="2800" b="1" dirty="0" smtClean="0">
                <a:latin typeface="Arial Black" panose="020B0A04020102020204" pitchFamily="34" charset="0"/>
              </a:rPr>
              <a:t/>
            </a:r>
            <a:br>
              <a:rPr lang="en-US" altLang="en-US" sz="2800" b="1" dirty="0" smtClean="0">
                <a:latin typeface="Arial Black" panose="020B0A04020102020204" pitchFamily="34" charset="0"/>
              </a:rPr>
            </a:br>
            <a:endParaRPr lang="en-US" altLang="en-US" sz="2000" b="1" i="1" dirty="0" smtClean="0">
              <a:solidFill>
                <a:srgbClr val="33CC33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358775" y="2420888"/>
            <a:ext cx="8785225" cy="4131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464" tIns="43015" rIns="87464" bIns="43015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panose="020B0604020202020204" pitchFamily="34" charset="0"/>
              <a:buChar char="•"/>
              <a:defRPr sz="3200">
                <a:solidFill>
                  <a:srgbClr val="194C8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panose="020B0604020202020204" pitchFamily="34" charset="0"/>
              <a:buChar char="–"/>
              <a:defRPr sz="280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>
              <a:buClr>
                <a:srgbClr val="194C84"/>
              </a:buClr>
              <a:buNone/>
            </a:pPr>
            <a:r>
              <a:rPr lang="en-GB" sz="2000" b="1" kern="0" dirty="0" smtClean="0">
                <a:latin typeface="Calibri" panose="020F0502020204030204" pitchFamily="34" charset="0"/>
              </a:rPr>
              <a:t>WP 5:</a:t>
            </a:r>
            <a:r>
              <a:rPr lang="en-GB" sz="2000" kern="0" dirty="0" smtClean="0">
                <a:latin typeface="Calibri" panose="020F0502020204030204" pitchFamily="34" charset="0"/>
              </a:rPr>
              <a:t> </a:t>
            </a:r>
            <a:r>
              <a:rPr lang="en-GB" sz="2000" b="1" kern="0" dirty="0" smtClean="0">
                <a:latin typeface="Calibri" panose="020F0502020204030204" pitchFamily="34" charset="0"/>
              </a:rPr>
              <a:t>Gaseous storage</a:t>
            </a:r>
            <a:endParaRPr lang="en-GB" sz="2000" kern="0" dirty="0" smtClean="0">
              <a:latin typeface="Calibri" panose="020F0502020204030204" pitchFamily="34" charset="0"/>
            </a:endParaRPr>
          </a:p>
          <a:p>
            <a:pPr marL="342900" lvl="4" indent="-342900">
              <a:lnSpc>
                <a:spcPct val="94000"/>
              </a:lnSpc>
              <a:buClr>
                <a:srgbClr val="194C84"/>
              </a:buClr>
              <a:buFont typeface="Wingdings" panose="05000000000000000000" pitchFamily="2" charset="2"/>
              <a:buChar char="ü"/>
              <a:defRPr/>
            </a:pPr>
            <a:r>
              <a:rPr lang="en-GB" kern="0" dirty="0">
                <a:latin typeface="Calibri" panose="020F0502020204030204" pitchFamily="34" charset="0"/>
              </a:rPr>
              <a:t>Gas cylinder options analysed and sourcing </a:t>
            </a:r>
            <a:r>
              <a:rPr lang="en-GB" kern="0" dirty="0" smtClean="0">
                <a:latin typeface="Calibri" panose="020F0502020204030204" pitchFamily="34" charset="0"/>
              </a:rPr>
              <a:t>of both 700 bar and 300 bar cylinders and suitable valves and regulators is underway.</a:t>
            </a:r>
            <a:endParaRPr lang="en-GB" kern="0" dirty="0">
              <a:latin typeface="Calibri" panose="020F0502020204030204" pitchFamily="34" charset="0"/>
            </a:endParaRPr>
          </a:p>
          <a:p>
            <a:pPr marL="0" lvl="4" indent="0">
              <a:lnSpc>
                <a:spcPct val="94000"/>
              </a:lnSpc>
              <a:buClr>
                <a:srgbClr val="194C84"/>
              </a:buClr>
              <a:buNone/>
              <a:defRPr/>
            </a:pPr>
            <a:r>
              <a:rPr lang="en-US" b="1" kern="0" dirty="0" smtClean="0">
                <a:latin typeface="Calibri" panose="020F0502020204030204" pitchFamily="34" charset="0"/>
              </a:rPr>
              <a:t>WP 9: </a:t>
            </a:r>
            <a:r>
              <a:rPr lang="en-US" b="1" kern="0" dirty="0" err="1" smtClean="0">
                <a:latin typeface="Calibri" panose="020F0502020204030204" pitchFamily="34" charset="0"/>
              </a:rPr>
              <a:t>Commercialisation</a:t>
            </a:r>
            <a:r>
              <a:rPr lang="en-US" b="1" kern="0" dirty="0" smtClean="0">
                <a:latin typeface="Calibri" panose="020F0502020204030204" pitchFamily="34" charset="0"/>
              </a:rPr>
              <a:t> </a:t>
            </a:r>
          </a:p>
          <a:p>
            <a:pPr marL="342900" lvl="4" indent="-342900">
              <a:lnSpc>
                <a:spcPct val="94000"/>
              </a:lnSpc>
              <a:buClr>
                <a:srgbClr val="194C84"/>
              </a:buClr>
              <a:buFont typeface="Wingdings" panose="05000000000000000000" pitchFamily="2" charset="2"/>
              <a:buChar char="ü"/>
              <a:defRPr/>
            </a:pPr>
            <a:r>
              <a:rPr lang="en-GB" kern="0" dirty="0" smtClean="0">
                <a:latin typeface="Calibri" panose="020F0502020204030204" pitchFamily="34" charset="0"/>
              </a:rPr>
              <a:t>Draft commercialisation strategy complete. </a:t>
            </a:r>
            <a:r>
              <a:rPr lang="en-GB" kern="0" dirty="0" err="1" smtClean="0">
                <a:latin typeface="Calibri" panose="020F0502020204030204" pitchFamily="34" charset="0"/>
              </a:rPr>
              <a:t>Linde</a:t>
            </a:r>
            <a:r>
              <a:rPr lang="en-GB" kern="0" dirty="0" smtClean="0">
                <a:latin typeface="Calibri" panose="020F0502020204030204" pitchFamily="34" charset="0"/>
              </a:rPr>
              <a:t> acting in advisory role.</a:t>
            </a:r>
          </a:p>
          <a:p>
            <a:pPr marL="0" lvl="4" indent="0">
              <a:lnSpc>
                <a:spcPct val="94000"/>
              </a:lnSpc>
              <a:buClr>
                <a:srgbClr val="194C84"/>
              </a:buClr>
              <a:buNone/>
              <a:defRPr/>
            </a:pPr>
            <a:endParaRPr lang="en-GB" b="1" kern="0" dirty="0" smtClean="0">
              <a:latin typeface="Calibri" panose="020F0502020204030204" pitchFamily="34" charset="0"/>
            </a:endParaRPr>
          </a:p>
          <a:p>
            <a:pPr marL="0" lvl="4" indent="0">
              <a:lnSpc>
                <a:spcPct val="94000"/>
              </a:lnSpc>
              <a:buClr>
                <a:srgbClr val="194C84"/>
              </a:buClr>
              <a:buNone/>
              <a:defRPr/>
            </a:pPr>
            <a:r>
              <a:rPr lang="en-GB" b="1" kern="0" dirty="0" smtClean="0">
                <a:latin typeface="Calibri" panose="020F0502020204030204" pitchFamily="34" charset="0"/>
              </a:rPr>
              <a:t>Focus for next 6 months</a:t>
            </a:r>
          </a:p>
          <a:p>
            <a:pPr marL="342900" lvl="4" indent="-342900">
              <a:lnSpc>
                <a:spcPct val="94000"/>
              </a:lnSpc>
              <a:buClr>
                <a:srgbClr val="194C84"/>
              </a:buClr>
              <a:buFont typeface="Arial" panose="020B0604020202020204" pitchFamily="34" charset="0"/>
              <a:buChar char="•"/>
              <a:defRPr/>
            </a:pPr>
            <a:r>
              <a:rPr lang="en-GB" kern="0" dirty="0" err="1" smtClean="0">
                <a:latin typeface="Calibri" panose="020F0502020204030204" pitchFamily="34" charset="0"/>
              </a:rPr>
              <a:t>PoP</a:t>
            </a:r>
            <a:r>
              <a:rPr lang="en-GB" kern="0" dirty="0" smtClean="0">
                <a:latin typeface="Calibri" panose="020F0502020204030204" pitchFamily="34" charset="0"/>
              </a:rPr>
              <a:t> of scaled up FC and storage modules, ready for system integration.</a:t>
            </a:r>
          </a:p>
          <a:p>
            <a:pPr marL="342900" lvl="4" indent="-342900">
              <a:lnSpc>
                <a:spcPct val="94000"/>
              </a:lnSpc>
              <a:buClr>
                <a:srgbClr val="194C84"/>
              </a:buClr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latin typeface="Calibri" panose="020F0502020204030204" pitchFamily="34" charset="0"/>
              </a:rPr>
              <a:t>Refinement of commercialisation strategy, including life cycle analysis.</a:t>
            </a:r>
          </a:p>
          <a:p>
            <a:pPr marL="342900" lvl="4" indent="-342900">
              <a:lnSpc>
                <a:spcPct val="94000"/>
              </a:lnSpc>
              <a:buClr>
                <a:srgbClr val="194C84"/>
              </a:buClr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latin typeface="Calibri" panose="020F0502020204030204" pitchFamily="34" charset="0"/>
              </a:rPr>
              <a:t>Consideration </a:t>
            </a:r>
            <a:r>
              <a:rPr lang="en-GB" kern="0" dirty="0">
                <a:latin typeface="Calibri" panose="020F0502020204030204" pitchFamily="34" charset="0"/>
              </a:rPr>
              <a:t>of safety, regulations, codes and </a:t>
            </a:r>
            <a:r>
              <a:rPr lang="en-GB" kern="0" dirty="0" smtClean="0">
                <a:latin typeface="Calibri" panose="020F0502020204030204" pitchFamily="34" charset="0"/>
              </a:rPr>
              <a:t>standards to ensure that requirements for both gaseous and solid state H</a:t>
            </a:r>
            <a:r>
              <a:rPr lang="en-GB" kern="0" baseline="-25000" dirty="0" smtClean="0">
                <a:latin typeface="Calibri" panose="020F0502020204030204" pitchFamily="34" charset="0"/>
              </a:rPr>
              <a:t>2</a:t>
            </a:r>
            <a:r>
              <a:rPr lang="en-GB" kern="0" dirty="0" smtClean="0">
                <a:latin typeface="Calibri" panose="020F0502020204030204" pitchFamily="34" charset="0"/>
              </a:rPr>
              <a:t> storage </a:t>
            </a:r>
            <a:r>
              <a:rPr lang="en-GB" kern="0" dirty="0">
                <a:latin typeface="Calibri" panose="020F0502020204030204" pitchFamily="34" charset="0"/>
              </a:rPr>
              <a:t>are </a:t>
            </a:r>
            <a:r>
              <a:rPr lang="en-GB" kern="0" dirty="0" smtClean="0">
                <a:latin typeface="Calibri" panose="020F0502020204030204" pitchFamily="34" charset="0"/>
              </a:rPr>
              <a:t>addressed.</a:t>
            </a:r>
          </a:p>
          <a:p>
            <a:pPr marL="342900" lvl="4" indent="-342900">
              <a:lnSpc>
                <a:spcPct val="94000"/>
              </a:lnSpc>
              <a:buClr>
                <a:srgbClr val="194C84"/>
              </a:buClr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latin typeface="Calibri" panose="020F0502020204030204" pitchFamily="34" charset="0"/>
              </a:rPr>
              <a:t>Further engagement </a:t>
            </a:r>
            <a:r>
              <a:rPr lang="en-GB" kern="0" dirty="0">
                <a:latin typeface="Calibri" panose="020F0502020204030204" pitchFamily="34" charset="0"/>
              </a:rPr>
              <a:t>of end users in preparation for field </a:t>
            </a:r>
            <a:r>
              <a:rPr lang="en-GB" kern="0" dirty="0" smtClean="0">
                <a:latin typeface="Calibri" panose="020F0502020204030204" pitchFamily="34" charset="0"/>
              </a:rPr>
              <a:t>testing.</a:t>
            </a:r>
            <a:endParaRPr lang="en-GB" kern="0" dirty="0">
              <a:latin typeface="Calibri" panose="020F0502020204030204" pitchFamily="34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5" y="836712"/>
            <a:ext cx="1503948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0256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Theme">
      <a:majorFont>
        <a:latin typeface="Arial"/>
        <a:ea typeface="ヒラギノ角ゴ Pro W3"/>
        <a:cs typeface="Arial"/>
      </a:majorFont>
      <a:minorFont>
        <a:latin typeface="Arial"/>
        <a:ea typeface="ヒラギノ角ゴ Pro W3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ED1C24"/>
          </a:buClr>
          <a:buSzTx/>
          <a:buFont typeface="Monotype Sorts" pitchFamily="2" charset="2"/>
          <a:buNone/>
          <a:tabLst>
            <a:tab pos="0" algn="l"/>
            <a:tab pos="914400" algn="l"/>
            <a:tab pos="1828800" algn="l"/>
            <a:tab pos="2743200" algn="l"/>
            <a:tab pos="3657600" algn="l"/>
            <a:tab pos="4572000" algn="l"/>
            <a:tab pos="5486400" algn="l"/>
            <a:tab pos="6400800" algn="l"/>
            <a:tab pos="7315200" algn="l"/>
            <a:tab pos="8229600" algn="l"/>
            <a:tab pos="9144000" algn="l"/>
            <a:tab pos="10058400" algn="l"/>
          </a:tabLst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ヒラギノ角ゴ Pro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ED1C24"/>
          </a:buClr>
          <a:buSzTx/>
          <a:buFont typeface="Monotype Sorts" pitchFamily="2" charset="2"/>
          <a:buNone/>
          <a:tabLst>
            <a:tab pos="0" algn="l"/>
            <a:tab pos="914400" algn="l"/>
            <a:tab pos="1828800" algn="l"/>
            <a:tab pos="2743200" algn="l"/>
            <a:tab pos="3657600" algn="l"/>
            <a:tab pos="4572000" algn="l"/>
            <a:tab pos="5486400" algn="l"/>
            <a:tab pos="6400800" algn="l"/>
            <a:tab pos="7315200" algn="l"/>
            <a:tab pos="8229600" algn="l"/>
            <a:tab pos="9144000" algn="l"/>
            <a:tab pos="10058400" algn="l"/>
          </a:tabLst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ヒラギノ角ゴ Pro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FCH JU - Power Point</Template>
  <TotalTime>5457</TotalTime>
  <Words>1297</Words>
  <Application>Microsoft Office PowerPoint</Application>
  <PresentationFormat>On-screen Show (4:3)</PresentationFormat>
  <Paragraphs>212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ＭＳ Ｐゴシック</vt:lpstr>
      <vt:lpstr>Arial</vt:lpstr>
      <vt:lpstr>Arial Black</vt:lpstr>
      <vt:lpstr>Calibri</vt:lpstr>
      <vt:lpstr>Monotype Sorts</vt:lpstr>
      <vt:lpstr>Tahoma</vt:lpstr>
      <vt:lpstr>Times New Roman</vt:lpstr>
      <vt:lpstr>Wingdings</vt:lpstr>
      <vt:lpstr>ヒラギノ角ゴ Pro W3</vt:lpstr>
      <vt:lpstr>Office Theme</vt:lpstr>
      <vt:lpstr>PowerPoint Presentation</vt:lpstr>
      <vt:lpstr>General overview </vt:lpstr>
      <vt:lpstr>Core MAIP/AIP targets </vt:lpstr>
      <vt:lpstr>HYPER project core concept </vt:lpstr>
      <vt:lpstr>Primary research objectives </vt:lpstr>
      <vt:lpstr>Demonstration and commercial objectives </vt:lpstr>
      <vt:lpstr>Project timing</vt:lpstr>
      <vt:lpstr>Project achievements to date </vt:lpstr>
      <vt:lpstr>Project achievements to date cont’d </vt:lpstr>
      <vt:lpstr>Issues raised to date</vt:lpstr>
      <vt:lpstr>Issues raised to date cont’d</vt:lpstr>
      <vt:lpstr>Collaboration and dissemination</vt:lpstr>
      <vt:lpstr>Summary of project expectations </vt:lpstr>
      <vt:lpstr>Self-assessment summary</vt:lpstr>
    </vt:vector>
  </TitlesOfParts>
  <Company>European Commission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AIP 2011</dc:title>
  <dc:creator>Delplje</dc:creator>
  <cp:lastModifiedBy>Juliet Kauffmann</cp:lastModifiedBy>
  <cp:revision>282</cp:revision>
  <cp:lastPrinted>2013-11-06T11:18:43Z</cp:lastPrinted>
  <dcterms:created xsi:type="dcterms:W3CDTF">2011-04-18T07:16:07Z</dcterms:created>
  <dcterms:modified xsi:type="dcterms:W3CDTF">2013-11-11T21:03:28Z</dcterms:modified>
</cp:coreProperties>
</file>