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24"/>
  </p:notesMasterIdLst>
  <p:sldIdLst>
    <p:sldId id="293" r:id="rId2"/>
    <p:sldId id="318" r:id="rId3"/>
    <p:sldId id="319" r:id="rId4"/>
    <p:sldId id="320" r:id="rId5"/>
    <p:sldId id="329" r:id="rId6"/>
    <p:sldId id="345" r:id="rId7"/>
    <p:sldId id="330" r:id="rId8"/>
    <p:sldId id="321" r:id="rId9"/>
    <p:sldId id="323" r:id="rId10"/>
    <p:sldId id="337" r:id="rId11"/>
    <p:sldId id="339" r:id="rId12"/>
    <p:sldId id="344" r:id="rId13"/>
    <p:sldId id="340" r:id="rId14"/>
    <p:sldId id="343" r:id="rId15"/>
    <p:sldId id="341" r:id="rId16"/>
    <p:sldId id="342" r:id="rId17"/>
    <p:sldId id="332" r:id="rId18"/>
    <p:sldId id="333" r:id="rId19"/>
    <p:sldId id="334" r:id="rId20"/>
    <p:sldId id="335" r:id="rId21"/>
    <p:sldId id="331" r:id="rId22"/>
    <p:sldId id="302" r:id="rId23"/>
  </p:sldIdLst>
  <p:sldSz cx="9144000" cy="6858000" type="screen4x3"/>
  <p:notesSz cx="6724650" cy="9774238"/>
  <p:defaultTextStyle>
    <a:defPPr>
      <a:defRPr lang="en-GB"/>
    </a:defPPr>
    <a:lvl1pPr algn="l" rtl="0" eaLnBrk="0" fontAlgn="base" hangingPunct="0">
      <a:spcBef>
        <a:spcPct val="20000"/>
      </a:spcBef>
      <a:spcAft>
        <a:spcPct val="0"/>
      </a:spcAft>
      <a:buClr>
        <a:srgbClr val="ED1C24"/>
      </a:buClr>
      <a:buFont typeface="Monotype Sorts" pitchFamily="2" charset="2"/>
      <a:defRPr kern="1200">
        <a:solidFill>
          <a:schemeClr val="tx1"/>
        </a:solidFill>
        <a:latin typeface="Tahoma" pitchFamily="34" charset="0"/>
        <a:ea typeface="ヒラギノ角ゴ Pro W3" charset="-128"/>
        <a:cs typeface="+mn-cs"/>
      </a:defRPr>
    </a:lvl1pPr>
    <a:lvl2pPr marL="457200" algn="l" rtl="0" eaLnBrk="0" fontAlgn="base" hangingPunct="0">
      <a:spcBef>
        <a:spcPct val="20000"/>
      </a:spcBef>
      <a:spcAft>
        <a:spcPct val="0"/>
      </a:spcAft>
      <a:buClr>
        <a:srgbClr val="ED1C24"/>
      </a:buClr>
      <a:buFont typeface="Monotype Sorts" pitchFamily="2" charset="2"/>
      <a:defRPr kern="1200">
        <a:solidFill>
          <a:schemeClr val="tx1"/>
        </a:solidFill>
        <a:latin typeface="Tahoma" pitchFamily="34" charset="0"/>
        <a:ea typeface="ヒラギノ角ゴ Pro W3" charset="-128"/>
        <a:cs typeface="+mn-cs"/>
      </a:defRPr>
    </a:lvl2pPr>
    <a:lvl3pPr marL="914400" algn="l" rtl="0" eaLnBrk="0" fontAlgn="base" hangingPunct="0">
      <a:spcBef>
        <a:spcPct val="20000"/>
      </a:spcBef>
      <a:spcAft>
        <a:spcPct val="0"/>
      </a:spcAft>
      <a:buClr>
        <a:srgbClr val="ED1C24"/>
      </a:buClr>
      <a:buFont typeface="Monotype Sorts" pitchFamily="2" charset="2"/>
      <a:defRPr kern="1200">
        <a:solidFill>
          <a:schemeClr val="tx1"/>
        </a:solidFill>
        <a:latin typeface="Tahoma" pitchFamily="34" charset="0"/>
        <a:ea typeface="ヒラギノ角ゴ Pro W3" charset="-128"/>
        <a:cs typeface="+mn-cs"/>
      </a:defRPr>
    </a:lvl3pPr>
    <a:lvl4pPr marL="1371600" algn="l" rtl="0" eaLnBrk="0" fontAlgn="base" hangingPunct="0">
      <a:spcBef>
        <a:spcPct val="20000"/>
      </a:spcBef>
      <a:spcAft>
        <a:spcPct val="0"/>
      </a:spcAft>
      <a:buClr>
        <a:srgbClr val="ED1C24"/>
      </a:buClr>
      <a:buFont typeface="Monotype Sorts" pitchFamily="2" charset="2"/>
      <a:defRPr kern="1200">
        <a:solidFill>
          <a:schemeClr val="tx1"/>
        </a:solidFill>
        <a:latin typeface="Tahoma" pitchFamily="34" charset="0"/>
        <a:ea typeface="ヒラギノ角ゴ Pro W3" charset="-128"/>
        <a:cs typeface="+mn-cs"/>
      </a:defRPr>
    </a:lvl4pPr>
    <a:lvl5pPr marL="1828800" algn="l" rtl="0" eaLnBrk="0" fontAlgn="base" hangingPunct="0">
      <a:spcBef>
        <a:spcPct val="20000"/>
      </a:spcBef>
      <a:spcAft>
        <a:spcPct val="0"/>
      </a:spcAft>
      <a:buClr>
        <a:srgbClr val="ED1C24"/>
      </a:buClr>
      <a:buFont typeface="Monotype Sorts" pitchFamily="2" charset="2"/>
      <a:defRPr kern="1200">
        <a:solidFill>
          <a:schemeClr val="tx1"/>
        </a:solidFill>
        <a:latin typeface="Tahoma" pitchFamily="34" charset="0"/>
        <a:ea typeface="ヒラギノ角ゴ Pro W3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ヒラギノ角ゴ Pro W3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ヒラギノ角ゴ Pro W3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ヒラギノ角ゴ Pro W3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ヒラギノ角ゴ Pro W3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9CCFF"/>
    <a:srgbClr val="CCECFF"/>
    <a:srgbClr val="0066CC"/>
    <a:srgbClr val="33CC33"/>
    <a:srgbClr val="339933"/>
    <a:srgbClr val="000099"/>
    <a:srgbClr val="33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46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ClrTx/>
              <a:buFontTx/>
              <a:buNone/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08413" y="0"/>
            <a:ext cx="29146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buClrTx/>
              <a:buFontTx/>
              <a:buNone/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33425"/>
            <a:ext cx="4886325" cy="36655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6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100" y="4643438"/>
            <a:ext cx="5378450" cy="439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716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83700"/>
            <a:ext cx="29146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ClrTx/>
              <a:buFontTx/>
              <a:buNone/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16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08413" y="9283700"/>
            <a:ext cx="29146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buClrTx/>
              <a:buFontTx/>
              <a:buNone/>
              <a:defRPr sz="1200">
                <a:latin typeface="Arial" charset="0"/>
              </a:defRPr>
            </a:lvl1pPr>
          </a:lstStyle>
          <a:p>
            <a:pPr>
              <a:defRPr/>
            </a:pPr>
            <a:fld id="{9B9A2B31-6F73-48BD-A1CA-7B1CD83444FF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51764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9pPr>
          </a:lstStyle>
          <a:p>
            <a:fld id="{F52E237E-B641-4A4D-A9C0-B3F0592F8C2A}" type="slidenum">
              <a:rPr lang="en-GB" smtClean="0">
                <a:latin typeface="Arial" charset="0"/>
              </a:rPr>
              <a:pPr/>
              <a:t>1</a:t>
            </a:fld>
            <a:endParaRPr lang="en-GB" smtClean="0">
              <a:latin typeface="Arial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2663" y="768350"/>
            <a:ext cx="4800600" cy="3600450"/>
          </a:xfrm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1225" y="4676775"/>
            <a:ext cx="4938713" cy="4371975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 txBox="1">
            <a:spLocks noGrp="1" noChangeArrowheads="1"/>
          </p:cNvSpPr>
          <p:nvPr/>
        </p:nvSpPr>
        <p:spPr bwMode="auto">
          <a:xfrm>
            <a:off x="3808413" y="9283700"/>
            <a:ext cx="29146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73D699C-E16D-439A-85F0-4ADB985212EA}" type="slidenum">
              <a:rPr lang="en-GB" altLang="it-IT" sz="1200">
                <a:solidFill>
                  <a:srgbClr val="000000"/>
                </a:solidFill>
                <a:latin typeface="Arial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GB" altLang="it-IT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2663" y="768350"/>
            <a:ext cx="4800600" cy="3600450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1225" y="4676775"/>
            <a:ext cx="4938713" cy="4371975"/>
          </a:xfrm>
          <a:noFill/>
        </p:spPr>
        <p:txBody>
          <a:bodyPr/>
          <a:lstStyle/>
          <a:p>
            <a:pPr eaLnBrk="1" hangingPunct="1"/>
            <a:endParaRPr lang="en-US" alt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 txBox="1">
            <a:spLocks noGrp="1" noChangeArrowheads="1"/>
          </p:cNvSpPr>
          <p:nvPr/>
        </p:nvSpPr>
        <p:spPr bwMode="auto">
          <a:xfrm>
            <a:off x="3808413" y="9283700"/>
            <a:ext cx="29146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25597FEB-E7C0-4429-BD98-3FFBFDD6BFA7}" type="slidenum">
              <a:rPr lang="en-GB" altLang="it-IT" sz="1200">
                <a:solidFill>
                  <a:srgbClr val="000000"/>
                </a:solidFill>
                <a:latin typeface="Arial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GB" altLang="it-IT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2663" y="768350"/>
            <a:ext cx="4800600" cy="3600450"/>
          </a:xfrm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1225" y="4676775"/>
            <a:ext cx="4938713" cy="4371975"/>
          </a:xfrm>
          <a:noFill/>
        </p:spPr>
        <p:txBody>
          <a:bodyPr/>
          <a:lstStyle/>
          <a:p>
            <a:pPr eaLnBrk="1" hangingPunct="1"/>
            <a:endParaRPr lang="en-US" alt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 txBox="1">
            <a:spLocks noGrp="1" noChangeArrowheads="1"/>
          </p:cNvSpPr>
          <p:nvPr/>
        </p:nvSpPr>
        <p:spPr bwMode="auto">
          <a:xfrm>
            <a:off x="3808413" y="9283700"/>
            <a:ext cx="29146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D3ED2253-ADEE-4A12-96D7-5DC8818644C0}" type="slidenum">
              <a:rPr lang="en-GB" altLang="it-IT" sz="1200">
                <a:latin typeface="Arial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en-GB" altLang="it-IT" sz="1200">
              <a:latin typeface="Arial" charset="0"/>
            </a:endParaRPr>
          </a:p>
        </p:txBody>
      </p:sp>
      <p:sp>
        <p:nvSpPr>
          <p:cNvPr id="36867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982663" y="768350"/>
            <a:ext cx="4800600" cy="3600450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1225" y="4676775"/>
            <a:ext cx="4938713" cy="4371975"/>
          </a:xfrm>
          <a:noFill/>
        </p:spPr>
        <p:txBody>
          <a:bodyPr/>
          <a:lstStyle/>
          <a:p>
            <a:pPr eaLnBrk="1" hangingPunct="1"/>
            <a:endParaRPr lang="en-US" altLang="it-IT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 noChangeArrowheads="1"/>
          </p:cNvSpPr>
          <p:nvPr/>
        </p:nvSpPr>
        <p:spPr bwMode="auto">
          <a:xfrm>
            <a:off x="3808413" y="9283700"/>
            <a:ext cx="29146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B5032D8E-80F6-4633-B4E7-BEE276A87240}" type="slidenum">
              <a:rPr lang="en-GB" altLang="it-IT" sz="1200">
                <a:solidFill>
                  <a:srgbClr val="000000"/>
                </a:solidFill>
                <a:latin typeface="Arial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GB" altLang="it-IT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2663" y="768350"/>
            <a:ext cx="4800600" cy="360045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1225" y="4676775"/>
            <a:ext cx="4938713" cy="4371975"/>
          </a:xfrm>
          <a:noFill/>
        </p:spPr>
        <p:txBody>
          <a:bodyPr/>
          <a:lstStyle/>
          <a:p>
            <a:pPr eaLnBrk="1" hangingPunct="1"/>
            <a:endParaRPr lang="en-US" alt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 txBox="1">
            <a:spLocks noGrp="1" noChangeArrowheads="1"/>
          </p:cNvSpPr>
          <p:nvPr/>
        </p:nvSpPr>
        <p:spPr bwMode="auto">
          <a:xfrm>
            <a:off x="3808413" y="9283700"/>
            <a:ext cx="29146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25597FEB-E7C0-4429-BD98-3FFBFDD6BFA7}" type="slidenum">
              <a:rPr lang="en-GB" altLang="it-IT" sz="1200">
                <a:solidFill>
                  <a:srgbClr val="000000"/>
                </a:solidFill>
                <a:latin typeface="Arial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GB" altLang="it-IT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2663" y="768350"/>
            <a:ext cx="4800600" cy="3600450"/>
          </a:xfrm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1225" y="4676775"/>
            <a:ext cx="4938713" cy="4371975"/>
          </a:xfrm>
          <a:noFill/>
        </p:spPr>
        <p:txBody>
          <a:bodyPr/>
          <a:lstStyle/>
          <a:p>
            <a:pPr eaLnBrk="1" hangingPunct="1"/>
            <a:endParaRPr lang="en-US" alt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 txBox="1">
            <a:spLocks noGrp="1" noChangeArrowheads="1"/>
          </p:cNvSpPr>
          <p:nvPr/>
        </p:nvSpPr>
        <p:spPr bwMode="auto">
          <a:xfrm>
            <a:off x="3808413" y="9283700"/>
            <a:ext cx="29146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DB0F1753-68BD-44D4-80FA-1F7C6C4AEF5F}" type="slidenum">
              <a:rPr lang="en-GB" altLang="it-IT" sz="1200">
                <a:solidFill>
                  <a:srgbClr val="000000"/>
                </a:solidFill>
                <a:latin typeface="Arial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GB" altLang="it-IT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2663" y="768350"/>
            <a:ext cx="4800600" cy="3600450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1225" y="4676775"/>
            <a:ext cx="4938713" cy="4371975"/>
          </a:xfrm>
          <a:noFill/>
        </p:spPr>
        <p:txBody>
          <a:bodyPr/>
          <a:lstStyle/>
          <a:p>
            <a:pPr eaLnBrk="1" hangingPunct="1"/>
            <a:endParaRPr lang="en-US" alt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 txBox="1">
            <a:spLocks noGrp="1" noChangeArrowheads="1"/>
          </p:cNvSpPr>
          <p:nvPr/>
        </p:nvSpPr>
        <p:spPr bwMode="auto">
          <a:xfrm>
            <a:off x="3808413" y="9283700"/>
            <a:ext cx="29146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DB0F1753-68BD-44D4-80FA-1F7C6C4AEF5F}" type="slidenum">
              <a:rPr lang="en-GB" altLang="it-IT" sz="1200">
                <a:solidFill>
                  <a:srgbClr val="000000"/>
                </a:solidFill>
                <a:latin typeface="Arial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GB" altLang="it-IT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2663" y="768350"/>
            <a:ext cx="4800600" cy="3600450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1225" y="4676775"/>
            <a:ext cx="4938713" cy="4371975"/>
          </a:xfrm>
          <a:noFill/>
        </p:spPr>
        <p:txBody>
          <a:bodyPr/>
          <a:lstStyle/>
          <a:p>
            <a:pPr eaLnBrk="1" hangingPunct="1"/>
            <a:endParaRPr lang="en-US" alt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 txBox="1">
            <a:spLocks noGrp="1" noChangeArrowheads="1"/>
          </p:cNvSpPr>
          <p:nvPr/>
        </p:nvSpPr>
        <p:spPr bwMode="auto">
          <a:xfrm>
            <a:off x="3808413" y="9283700"/>
            <a:ext cx="29146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C87E9204-A22C-4344-B263-0CA44D9A21D9}" type="slidenum">
              <a:rPr lang="en-GB" altLang="it-IT" sz="1200">
                <a:solidFill>
                  <a:srgbClr val="000000"/>
                </a:solidFill>
                <a:latin typeface="Arial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en-GB" altLang="it-IT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2663" y="768350"/>
            <a:ext cx="4800600" cy="3600450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1225" y="4676775"/>
            <a:ext cx="4938713" cy="4371975"/>
          </a:xfrm>
          <a:noFill/>
        </p:spPr>
        <p:txBody>
          <a:bodyPr/>
          <a:lstStyle/>
          <a:p>
            <a:pPr eaLnBrk="1" hangingPunct="1"/>
            <a:endParaRPr lang="en-US" altLang="it-IT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 txBox="1">
            <a:spLocks noGrp="1" noChangeArrowheads="1"/>
          </p:cNvSpPr>
          <p:nvPr/>
        </p:nvSpPr>
        <p:spPr bwMode="auto">
          <a:xfrm>
            <a:off x="3808413" y="9283700"/>
            <a:ext cx="29146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E3554B5F-9897-4160-9E54-D0B98002781D}" type="slidenum">
              <a:rPr lang="en-GB" altLang="it-IT" sz="1200">
                <a:solidFill>
                  <a:srgbClr val="000000"/>
                </a:solidFill>
                <a:latin typeface="Arial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en-GB" altLang="it-IT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2663" y="768350"/>
            <a:ext cx="4800600" cy="3600450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1225" y="4676775"/>
            <a:ext cx="4938713" cy="4371975"/>
          </a:xfrm>
          <a:noFill/>
        </p:spPr>
        <p:txBody>
          <a:bodyPr/>
          <a:lstStyle/>
          <a:p>
            <a:pPr eaLnBrk="1" hangingPunct="1"/>
            <a:endParaRPr lang="en-US" altLang="it-IT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 txBox="1">
            <a:spLocks noGrp="1" noChangeArrowheads="1"/>
          </p:cNvSpPr>
          <p:nvPr/>
        </p:nvSpPr>
        <p:spPr bwMode="auto">
          <a:xfrm>
            <a:off x="3808413" y="9283700"/>
            <a:ext cx="29146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D04CD054-12B9-4AFD-B4E0-51E58AF72F8F}" type="slidenum">
              <a:rPr lang="en-GB" altLang="it-IT" sz="1200">
                <a:solidFill>
                  <a:srgbClr val="000000"/>
                </a:solidFill>
                <a:latin typeface="Arial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en-GB" altLang="it-IT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2663" y="768350"/>
            <a:ext cx="4800600" cy="3600450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1225" y="4676775"/>
            <a:ext cx="4938713" cy="4371975"/>
          </a:xfrm>
          <a:noFill/>
        </p:spPr>
        <p:txBody>
          <a:bodyPr/>
          <a:lstStyle/>
          <a:p>
            <a:pPr eaLnBrk="1" hangingPunct="1"/>
            <a:endParaRPr lang="en-US" altLang="it-IT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9pPr>
          </a:lstStyle>
          <a:p>
            <a:fld id="{3C38DC73-1F40-4048-93CC-4350041A8771}" type="slidenum">
              <a:rPr lang="en-GB" smtClean="0">
                <a:solidFill>
                  <a:srgbClr val="000000"/>
                </a:solidFill>
                <a:latin typeface="Arial" charset="0"/>
              </a:rPr>
              <a:pPr/>
              <a:t>2</a:t>
            </a:fld>
            <a:endParaRPr lang="en-GB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2663" y="768350"/>
            <a:ext cx="4800600" cy="3600450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1225" y="4676775"/>
            <a:ext cx="4938713" cy="4371975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 txBox="1">
            <a:spLocks noGrp="1" noChangeArrowheads="1"/>
          </p:cNvSpPr>
          <p:nvPr/>
        </p:nvSpPr>
        <p:spPr bwMode="auto">
          <a:xfrm>
            <a:off x="3808413" y="9283700"/>
            <a:ext cx="29146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DE928BE7-198E-4F39-94BB-5B62686616D2}" type="slidenum">
              <a:rPr lang="en-GB" altLang="it-IT" sz="1200">
                <a:solidFill>
                  <a:srgbClr val="000000"/>
                </a:solidFill>
                <a:latin typeface="Arial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GB" altLang="it-IT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2663" y="768350"/>
            <a:ext cx="4800600" cy="3600450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1225" y="4676775"/>
            <a:ext cx="4938713" cy="4371975"/>
          </a:xfrm>
          <a:noFill/>
        </p:spPr>
        <p:txBody>
          <a:bodyPr/>
          <a:lstStyle/>
          <a:p>
            <a:pPr eaLnBrk="1" hangingPunct="1"/>
            <a:endParaRPr lang="en-US" alt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 noChangeArrowheads="1"/>
          </p:cNvSpPr>
          <p:nvPr/>
        </p:nvSpPr>
        <p:spPr bwMode="auto">
          <a:xfrm>
            <a:off x="3808413" y="9283700"/>
            <a:ext cx="29146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85398CBB-BEF1-4DE4-A3AC-EF76EFA56358}" type="slidenum">
              <a:rPr lang="en-GB" altLang="it-IT" sz="1200">
                <a:solidFill>
                  <a:srgbClr val="000000"/>
                </a:solidFill>
                <a:latin typeface="Arial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en-GB" altLang="it-IT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2663" y="768350"/>
            <a:ext cx="4800600" cy="3600450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1225" y="4676775"/>
            <a:ext cx="4938713" cy="4371975"/>
          </a:xfrm>
          <a:noFill/>
        </p:spPr>
        <p:txBody>
          <a:bodyPr/>
          <a:lstStyle/>
          <a:p>
            <a:pPr eaLnBrk="1" hangingPunct="1"/>
            <a:endParaRPr lang="en-US" altLang="it-IT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 txBox="1">
            <a:spLocks noGrp="1" noChangeArrowheads="1"/>
          </p:cNvSpPr>
          <p:nvPr/>
        </p:nvSpPr>
        <p:spPr bwMode="auto">
          <a:xfrm>
            <a:off x="3808413" y="9283700"/>
            <a:ext cx="29146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164C15D-6DF4-4AC4-AA06-3435E55FA3EC}" type="slidenum">
              <a:rPr lang="en-GB" sz="1200">
                <a:latin typeface="Arial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en-GB" sz="1200">
              <a:latin typeface="Arial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2663" y="768350"/>
            <a:ext cx="4800600" cy="3600450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1225" y="4676775"/>
            <a:ext cx="4938713" cy="4371975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9pPr>
          </a:lstStyle>
          <a:p>
            <a:fld id="{8A107083-9289-4C72-B6CA-D13749B57D09}" type="slidenum">
              <a:rPr lang="en-GB" smtClean="0">
                <a:solidFill>
                  <a:srgbClr val="000000"/>
                </a:solidFill>
                <a:latin typeface="Arial" charset="0"/>
              </a:rPr>
              <a:pPr/>
              <a:t>3</a:t>
            </a:fld>
            <a:endParaRPr lang="en-GB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2663" y="768350"/>
            <a:ext cx="4800600" cy="360045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1225" y="4676775"/>
            <a:ext cx="4938713" cy="4371975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 txBox="1">
            <a:spLocks noGrp="1" noChangeArrowheads="1"/>
          </p:cNvSpPr>
          <p:nvPr/>
        </p:nvSpPr>
        <p:spPr bwMode="auto">
          <a:xfrm>
            <a:off x="3808413" y="9283700"/>
            <a:ext cx="29146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027B87AC-AFB9-490D-9AE4-C669D384EF57}" type="slidenum">
              <a:rPr lang="en-GB" sz="1200">
                <a:solidFill>
                  <a:srgbClr val="000000"/>
                </a:solidFill>
                <a:latin typeface="Arial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GB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2663" y="768350"/>
            <a:ext cx="4800600" cy="3600450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1225" y="4676775"/>
            <a:ext cx="4938713" cy="4371975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 txBox="1">
            <a:spLocks noGrp="1" noChangeArrowheads="1"/>
          </p:cNvSpPr>
          <p:nvPr/>
        </p:nvSpPr>
        <p:spPr bwMode="auto">
          <a:xfrm>
            <a:off x="3808413" y="9283700"/>
            <a:ext cx="29146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3BF7FE3-32D0-4576-80F4-9A3BDC2BAE3F}" type="slidenum">
              <a:rPr lang="en-GB" sz="1200">
                <a:solidFill>
                  <a:srgbClr val="000000"/>
                </a:solidFill>
                <a:latin typeface="Arial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GB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2663" y="768350"/>
            <a:ext cx="4800600" cy="3600450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1225" y="4676775"/>
            <a:ext cx="4938713" cy="4371975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 txBox="1">
            <a:spLocks noGrp="1" noChangeArrowheads="1"/>
          </p:cNvSpPr>
          <p:nvPr/>
        </p:nvSpPr>
        <p:spPr bwMode="auto">
          <a:xfrm>
            <a:off x="3808413" y="9283700"/>
            <a:ext cx="29146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2322023D-0E24-4A04-8754-D8F039BB5011}" type="slidenum">
              <a:rPr lang="en-GB" altLang="it-IT" sz="1200">
                <a:latin typeface="Arial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GB" altLang="it-IT" sz="1200">
              <a:latin typeface="Arial" charset="0"/>
            </a:endParaRPr>
          </a:p>
        </p:txBody>
      </p:sp>
      <p:sp>
        <p:nvSpPr>
          <p:cNvPr id="28675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982663" y="768350"/>
            <a:ext cx="48006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1225" y="4676775"/>
            <a:ext cx="4938713" cy="4371975"/>
          </a:xfrm>
          <a:noFill/>
        </p:spPr>
        <p:txBody>
          <a:bodyPr/>
          <a:lstStyle/>
          <a:p>
            <a:pPr eaLnBrk="1" hangingPunct="1"/>
            <a:endParaRPr lang="en-US" altLang="it-IT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808413" y="9283700"/>
            <a:ext cx="29146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D6C5AC5D-C9B3-4BE5-A250-24917151E293}" type="slidenum">
              <a:rPr lang="en-GB" sz="1200">
                <a:solidFill>
                  <a:srgbClr val="000000"/>
                </a:solidFill>
                <a:latin typeface="Arial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GB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2663" y="768350"/>
            <a:ext cx="4800600" cy="3600450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1225" y="4676775"/>
            <a:ext cx="4938713" cy="4371975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 txBox="1">
            <a:spLocks noGrp="1" noChangeArrowheads="1"/>
          </p:cNvSpPr>
          <p:nvPr/>
        </p:nvSpPr>
        <p:spPr bwMode="auto">
          <a:xfrm>
            <a:off x="3808413" y="9283700"/>
            <a:ext cx="29146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8E895DD8-2C39-4965-801A-DE7B49C2BE65}" type="slidenum">
              <a:rPr lang="en-GB" sz="1200">
                <a:solidFill>
                  <a:srgbClr val="000000"/>
                </a:solidFill>
                <a:latin typeface="Arial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GB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2663" y="768350"/>
            <a:ext cx="4800600" cy="3600450"/>
          </a:xfrm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1225" y="4676775"/>
            <a:ext cx="4938713" cy="4371975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 noChangeArrowheads="1"/>
          </p:cNvSpPr>
          <p:nvPr/>
        </p:nvSpPr>
        <p:spPr bwMode="auto">
          <a:xfrm>
            <a:off x="3808413" y="9283700"/>
            <a:ext cx="29146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27C4E54D-98B5-441A-8C02-81A129578042}" type="slidenum">
              <a:rPr lang="en-GB" sz="1200">
                <a:solidFill>
                  <a:srgbClr val="000000"/>
                </a:solidFill>
                <a:latin typeface="Arial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GB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2663" y="768350"/>
            <a:ext cx="4800600" cy="360045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1225" y="4676775"/>
            <a:ext cx="4938713" cy="4371975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872C0-CD9C-4721-A5C2-B271E2807D22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9205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45A6C-5E02-4FD5-AD52-F69230A94F72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1142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-98425"/>
            <a:ext cx="2057400" cy="62245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-98425"/>
            <a:ext cx="6019800" cy="62245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42470-E594-44AD-8BAB-AC736FB189B3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2839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18B06-C174-4400-8668-A1D197439C1E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0511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E605A-81C0-4751-84B6-D5AE61ADD3BD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4328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25700"/>
            <a:ext cx="40386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25700"/>
            <a:ext cx="40386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86650-39EA-4B3F-BCAF-17E9031497EB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3943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0C79B-5CB6-43CC-AB1F-CB1B651267CA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545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80FF6-EE0F-4558-B51D-8A23B0690935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8506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B4119-C29C-472E-87CF-DDD92EB72F6B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079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37633-E127-4EB4-80BF-1B0D9686D9EF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6176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A0CF29-6D12-4958-8EF8-B52BFE8AA6ED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3790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FCH JU - Power Point2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209675" y="-98425"/>
            <a:ext cx="74771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fr-FR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425700"/>
            <a:ext cx="8229600" cy="370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ClrTx/>
              <a:buFontTx/>
              <a:buNone/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buClrTx/>
              <a:buFontTx/>
              <a:buNone/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buClrTx/>
              <a:buFontTx/>
              <a:buNone/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C8211B56-81D4-4FA3-9DED-4245695A934B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marL="342900" indent="-342900" algn="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+mj-lt"/>
          <a:ea typeface="+mj-ea"/>
          <a:cs typeface="+mj-cs"/>
        </a:defRPr>
      </a:lvl1pPr>
      <a:lvl2pPr marL="342900" indent="-342900" algn="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" charset="0"/>
          <a:ea typeface="ヒラギノ角ゴ Pro W3" charset="-128"/>
          <a:cs typeface="Arial" charset="0"/>
        </a:defRPr>
      </a:lvl2pPr>
      <a:lvl3pPr marL="342900" indent="-342900" algn="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" charset="0"/>
          <a:ea typeface="ヒラギノ角ゴ Pro W3" charset="-128"/>
          <a:cs typeface="Arial" charset="0"/>
        </a:defRPr>
      </a:lvl3pPr>
      <a:lvl4pPr marL="342900" indent="-342900" algn="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" charset="0"/>
          <a:ea typeface="ヒラギノ角ゴ Pro W3" charset="-128"/>
          <a:cs typeface="Arial" charset="0"/>
        </a:defRPr>
      </a:lvl4pPr>
      <a:lvl5pPr marL="342900" indent="-342900" algn="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" charset="0"/>
          <a:ea typeface="ヒラギノ角ゴ Pro W3" charset="-128"/>
          <a:cs typeface="Arial" charset="0"/>
        </a:defRPr>
      </a:lvl5pPr>
      <a:lvl6pPr marL="800100" indent="-342900" algn="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" charset="0"/>
          <a:ea typeface="ヒラギノ角ゴ Pro W3" charset="-128"/>
          <a:cs typeface="Arial" charset="0"/>
        </a:defRPr>
      </a:lvl6pPr>
      <a:lvl7pPr marL="1257300" indent="-342900" algn="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" charset="0"/>
          <a:ea typeface="ヒラギノ角ゴ Pro W3" charset="-128"/>
          <a:cs typeface="Arial" charset="0"/>
        </a:defRPr>
      </a:lvl7pPr>
      <a:lvl8pPr marL="1714500" indent="-342900" algn="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" charset="0"/>
          <a:ea typeface="ヒラギノ角ゴ Pro W3" charset="-128"/>
          <a:cs typeface="Arial" charset="0"/>
        </a:defRPr>
      </a:lvl8pPr>
      <a:lvl9pPr marL="2171700" indent="-342900" algn="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" charset="0"/>
          <a:ea typeface="ヒラギノ角ゴ Pro W3" charset="-128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194C84"/>
        </a:buClr>
        <a:buFont typeface="Arial" charset="0"/>
        <a:buChar char="•"/>
        <a:defRPr sz="3200">
          <a:solidFill>
            <a:srgbClr val="194C84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008000"/>
        </a:buClr>
        <a:buFont typeface="Arial" charset="0"/>
        <a:buChar char="–"/>
        <a:defRPr sz="2800">
          <a:solidFill>
            <a:srgbClr val="008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arcello.baricco@unito.i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png"/><Relationship Id="rId4" Type="http://schemas.openxmlformats.org/officeDocument/2006/relationships/hyperlink" Target="http://www.ssh2s.eu/" TargetMode="External"/><Relationship Id="rId9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13" Type="http://schemas.openxmlformats.org/officeDocument/2006/relationships/image" Target="../media/image41.jpeg"/><Relationship Id="rId3" Type="http://schemas.openxmlformats.org/officeDocument/2006/relationships/image" Target="../media/image32.png"/><Relationship Id="rId7" Type="http://schemas.openxmlformats.org/officeDocument/2006/relationships/image" Target="../media/image35.emf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emf"/><Relationship Id="rId11" Type="http://schemas.openxmlformats.org/officeDocument/2006/relationships/image" Target="../media/image39.png"/><Relationship Id="rId5" Type="http://schemas.openxmlformats.org/officeDocument/2006/relationships/image" Target="../media/image33.emf"/><Relationship Id="rId10" Type="http://schemas.openxmlformats.org/officeDocument/2006/relationships/image" Target="../media/image38.png"/><Relationship Id="rId4" Type="http://schemas.openxmlformats.org/officeDocument/2006/relationships/image" Target="../media/image2.jpeg"/><Relationship Id="rId9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body" idx="1"/>
          </p:nvPr>
        </p:nvSpPr>
        <p:spPr>
          <a:xfrm>
            <a:off x="755650" y="1989138"/>
            <a:ext cx="7780338" cy="4752975"/>
          </a:xfrm>
        </p:spPr>
        <p:txBody>
          <a:bodyPr/>
          <a:lstStyle/>
          <a:p>
            <a:pPr marL="361950" indent="-361950" algn="ctr" defTabSz="966788">
              <a:lnSpc>
                <a:spcPct val="80000"/>
              </a:lnSpc>
              <a:spcBef>
                <a:spcPct val="0"/>
              </a:spcBef>
              <a:buFont typeface="Arial" charset="0"/>
              <a:buNone/>
            </a:pPr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SSH2S</a:t>
            </a:r>
          </a:p>
          <a:p>
            <a:pPr marL="361950" indent="-361950" algn="ctr" defTabSz="966788">
              <a:lnSpc>
                <a:spcPct val="80000"/>
              </a:lnSpc>
              <a:spcBef>
                <a:spcPct val="0"/>
              </a:spcBef>
              <a:buNone/>
            </a:pPr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(</a:t>
            </a:r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256653)</a:t>
            </a:r>
          </a:p>
          <a:p>
            <a:pPr marL="361950" indent="-361950" algn="ctr" defTabSz="966788">
              <a:lnSpc>
                <a:spcPct val="80000"/>
              </a:lnSpc>
              <a:spcBef>
                <a:spcPct val="0"/>
              </a:spcBef>
              <a:buFont typeface="Arial" charset="0"/>
              <a:buNone/>
            </a:pPr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Fuel Cell Coupled Solid State Hydrogen Storage Tank</a:t>
            </a:r>
          </a:p>
          <a:p>
            <a:pPr marL="361950" indent="-361950" algn="ctr" defTabSz="966788">
              <a:lnSpc>
                <a:spcPct val="80000"/>
              </a:lnSpc>
              <a:spcBef>
                <a:spcPct val="0"/>
              </a:spcBef>
              <a:buFont typeface="Arial" charset="0"/>
              <a:buNone/>
            </a:pPr>
            <a:endParaRPr lang="fr-BE" i="1" dirty="0" smtClean="0">
              <a:solidFill>
                <a:schemeClr val="tx1"/>
              </a:solidFill>
              <a:latin typeface="Calibri" pitchFamily="34" charset="0"/>
            </a:endParaRPr>
          </a:p>
          <a:p>
            <a:pPr marL="361950" indent="-361950" algn="ctr" defTabSz="966788">
              <a:lnSpc>
                <a:spcPct val="80000"/>
              </a:lnSpc>
              <a:spcBef>
                <a:spcPct val="0"/>
              </a:spcBef>
              <a:buFont typeface="Arial" charset="0"/>
              <a:buNone/>
            </a:pPr>
            <a:r>
              <a:rPr lang="fr-BE" b="1" i="1" dirty="0" smtClean="0">
                <a:solidFill>
                  <a:schemeClr val="tx1"/>
                </a:solidFill>
                <a:latin typeface="Calibri" pitchFamily="34" charset="0"/>
              </a:rPr>
              <a:t>Marcello </a:t>
            </a:r>
            <a:r>
              <a:rPr lang="fr-BE" b="1" i="1" dirty="0" err="1" smtClean="0">
                <a:solidFill>
                  <a:schemeClr val="tx1"/>
                </a:solidFill>
                <a:latin typeface="Calibri" pitchFamily="34" charset="0"/>
              </a:rPr>
              <a:t>Baricco</a:t>
            </a:r>
            <a:endParaRPr lang="fr-BE" b="1" i="1" dirty="0" smtClean="0">
              <a:solidFill>
                <a:schemeClr val="tx1"/>
              </a:solidFill>
              <a:latin typeface="Calibri" pitchFamily="34" charset="0"/>
            </a:endParaRPr>
          </a:p>
          <a:p>
            <a:pPr marL="361950" indent="-361950" algn="ctr" defTabSz="966788">
              <a:lnSpc>
                <a:spcPct val="80000"/>
              </a:lnSpc>
              <a:spcBef>
                <a:spcPct val="0"/>
              </a:spcBef>
              <a:buFont typeface="Arial" charset="0"/>
              <a:buNone/>
            </a:pPr>
            <a:endParaRPr lang="fr-BE" i="1" dirty="0" smtClean="0">
              <a:solidFill>
                <a:schemeClr val="tx1"/>
              </a:solidFill>
              <a:latin typeface="Calibri" pitchFamily="34" charset="0"/>
            </a:endParaRPr>
          </a:p>
          <a:p>
            <a:pPr marL="361950" indent="-361950" algn="ctr" defTabSz="966788">
              <a:lnSpc>
                <a:spcPct val="80000"/>
              </a:lnSpc>
              <a:spcBef>
                <a:spcPct val="0"/>
              </a:spcBef>
              <a:buFont typeface="Arial" charset="0"/>
              <a:buNone/>
            </a:pPr>
            <a:r>
              <a:rPr lang="en-US" i="1" dirty="0" smtClean="0">
                <a:solidFill>
                  <a:schemeClr val="tx1"/>
                </a:solidFill>
                <a:latin typeface="Calibri" pitchFamily="34" charset="0"/>
              </a:rPr>
              <a:t>SSH2S Coordinator</a:t>
            </a:r>
          </a:p>
          <a:p>
            <a:pPr marL="361950" indent="-361950" algn="ctr" defTabSz="966788">
              <a:lnSpc>
                <a:spcPct val="80000"/>
              </a:lnSpc>
              <a:spcBef>
                <a:spcPct val="0"/>
              </a:spcBef>
              <a:buFont typeface="Arial" charset="0"/>
              <a:buNone/>
            </a:pPr>
            <a:r>
              <a:rPr lang="en-US" i="1" dirty="0" err="1" smtClean="0">
                <a:solidFill>
                  <a:schemeClr val="tx1"/>
                </a:solidFill>
                <a:latin typeface="Calibri" pitchFamily="34" charset="0"/>
              </a:rPr>
              <a:t>Università</a:t>
            </a:r>
            <a:r>
              <a:rPr lang="en-US" i="1" dirty="0" smtClean="0">
                <a:solidFill>
                  <a:schemeClr val="tx1"/>
                </a:solidFill>
                <a:latin typeface="Calibri" pitchFamily="34" charset="0"/>
              </a:rPr>
              <a:t> di Torino</a:t>
            </a:r>
          </a:p>
          <a:p>
            <a:pPr marL="361950" indent="-361950" algn="ctr" defTabSz="966788">
              <a:lnSpc>
                <a:spcPct val="80000"/>
              </a:lnSpc>
              <a:spcBef>
                <a:spcPct val="0"/>
              </a:spcBef>
              <a:buFont typeface="Arial" charset="0"/>
              <a:buNone/>
            </a:pPr>
            <a:r>
              <a:rPr lang="en-US" i="1" dirty="0" smtClean="0">
                <a:solidFill>
                  <a:schemeClr val="tx1"/>
                </a:solidFill>
                <a:latin typeface="Calibri" pitchFamily="34" charset="0"/>
                <a:hlinkClick r:id="rId3"/>
              </a:rPr>
              <a:t>marcello.baricco@unito.it</a:t>
            </a:r>
            <a:endParaRPr lang="en-US" i="1" dirty="0" smtClean="0">
              <a:solidFill>
                <a:schemeClr val="tx1"/>
              </a:solidFill>
              <a:latin typeface="Calibri" pitchFamily="34" charset="0"/>
            </a:endParaRPr>
          </a:p>
          <a:p>
            <a:pPr marL="361950" indent="-361950" algn="ctr" defTabSz="966788">
              <a:lnSpc>
                <a:spcPct val="80000"/>
              </a:lnSpc>
              <a:spcBef>
                <a:spcPct val="0"/>
              </a:spcBef>
              <a:buFont typeface="Arial" charset="0"/>
              <a:buNone/>
            </a:pPr>
            <a:endParaRPr lang="en-US" i="1" dirty="0">
              <a:solidFill>
                <a:schemeClr val="tx1"/>
              </a:solidFill>
              <a:latin typeface="Calibri" pitchFamily="34" charset="0"/>
            </a:endParaRPr>
          </a:p>
          <a:p>
            <a:pPr marL="361950" indent="-361950" algn="ctr" defTabSz="966788">
              <a:lnSpc>
                <a:spcPct val="80000"/>
              </a:lnSpc>
              <a:spcBef>
                <a:spcPct val="0"/>
              </a:spcBef>
              <a:buFont typeface="Arial" charset="0"/>
              <a:buNone/>
            </a:pPr>
            <a:endParaRPr lang="en-US" i="1" dirty="0" smtClean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2051" name="Picture 5" descr="SSH2S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SSH2S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0" y="1659779"/>
            <a:ext cx="5364088" cy="5191294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1pPr>
            <a:lvl2pPr marL="800100" indent="-3429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9pPr>
          </a:lstStyle>
          <a:p>
            <a:pPr algn="just">
              <a:buClrTx/>
              <a:buFont typeface="Arial" pitchFamily="34" charset="0"/>
              <a:buChar char="•"/>
            </a:pPr>
            <a:r>
              <a:rPr lang="en-GB" altLang="it-IT" sz="2400" b="1" i="1" dirty="0">
                <a:latin typeface="Calibri" pitchFamily="34" charset="0"/>
                <a:cs typeface="Times New Roman" pitchFamily="18" charset="0"/>
              </a:rPr>
              <a:t>The role of </a:t>
            </a:r>
            <a:r>
              <a:rPr lang="en-GB" altLang="it-IT" sz="2400" b="1" i="1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additives</a:t>
            </a:r>
            <a:r>
              <a:rPr lang="en-GB" altLang="it-IT" sz="2400" b="1" i="1" dirty="0">
                <a:latin typeface="Calibri" pitchFamily="34" charset="0"/>
                <a:cs typeface="Times New Roman" pitchFamily="18" charset="0"/>
              </a:rPr>
              <a:t> on the </a:t>
            </a:r>
            <a:r>
              <a:rPr lang="en-GB" altLang="it-IT" sz="2400" b="1" i="1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Li-Mg amide systems </a:t>
            </a:r>
            <a:r>
              <a:rPr lang="en-GB" altLang="it-IT" sz="2400" b="1" i="1" dirty="0">
                <a:latin typeface="Calibri" pitchFamily="34" charset="0"/>
                <a:cs typeface="Times New Roman" pitchFamily="18" charset="0"/>
              </a:rPr>
              <a:t>have been </a:t>
            </a:r>
            <a:r>
              <a:rPr lang="en-GB" altLang="it-IT" sz="2400" b="1" i="1" dirty="0" smtClean="0">
                <a:latin typeface="Calibri" pitchFamily="34" charset="0"/>
                <a:cs typeface="Times New Roman" pitchFamily="18" charset="0"/>
              </a:rPr>
              <a:t>explored.</a:t>
            </a:r>
            <a:endParaRPr lang="it-IT" altLang="it-IT" sz="2400" b="1" i="1" dirty="0">
              <a:latin typeface="Calibri" pitchFamily="34" charset="0"/>
              <a:cs typeface="Times New Roman" pitchFamily="18" charset="0"/>
            </a:endParaRPr>
          </a:p>
          <a:p>
            <a:pPr algn="just">
              <a:buClrTx/>
              <a:buFont typeface="Arial" pitchFamily="34" charset="0"/>
              <a:buChar char="•"/>
            </a:pPr>
            <a:r>
              <a:rPr lang="en-US" altLang="it-IT" sz="2400" b="1" i="1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2 LiNH</a:t>
            </a:r>
            <a:r>
              <a:rPr lang="en-US" altLang="it-IT" sz="2400" b="1" i="1" baseline="-25000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2</a:t>
            </a:r>
            <a:r>
              <a:rPr lang="en-US" altLang="it-IT" sz="2400" b="1" i="1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 + 1.1 MgH</a:t>
            </a:r>
            <a:r>
              <a:rPr lang="en-US" altLang="it-IT" sz="2400" b="1" i="1" baseline="-25000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2</a:t>
            </a:r>
            <a:r>
              <a:rPr lang="en-US" altLang="it-IT" sz="2400" b="1" i="1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 + 0.1 LiBH</a:t>
            </a:r>
            <a:r>
              <a:rPr lang="en-US" altLang="it-IT" sz="2400" b="1" i="1" baseline="-25000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4</a:t>
            </a:r>
            <a:r>
              <a:rPr lang="en-US" altLang="it-IT" sz="2400" b="1" i="1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 + 3wt% ZrCoH</a:t>
            </a:r>
            <a:r>
              <a:rPr lang="en-US" altLang="it-IT" sz="2400" b="1" i="1" baseline="-25000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3</a:t>
            </a:r>
            <a:r>
              <a:rPr lang="en-US" altLang="it-IT" sz="2400" b="1" i="1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en-US" altLang="it-IT" sz="2400" b="1" i="1" dirty="0">
                <a:latin typeface="Calibri" pitchFamily="34" charset="0"/>
                <a:cs typeface="Times New Roman" pitchFamily="18" charset="0"/>
              </a:rPr>
              <a:t>has been </a:t>
            </a:r>
            <a:r>
              <a:rPr lang="en-US" altLang="it-IT" sz="2400" b="1" i="1" dirty="0" smtClean="0">
                <a:latin typeface="Calibri" pitchFamily="34" charset="0"/>
                <a:cs typeface="Times New Roman" pitchFamily="18" charset="0"/>
              </a:rPr>
              <a:t>selected </a:t>
            </a:r>
            <a:r>
              <a:rPr lang="en-US" altLang="it-IT" sz="2400" b="1" i="1" dirty="0">
                <a:latin typeface="Calibri" pitchFamily="34" charset="0"/>
                <a:cs typeface="Times New Roman" pitchFamily="18" charset="0"/>
              </a:rPr>
              <a:t>and </a:t>
            </a:r>
            <a:r>
              <a:rPr lang="en-GB" altLang="it-IT" sz="2400" b="1" i="1" dirty="0" smtClean="0">
                <a:latin typeface="Calibri" pitchFamily="34" charset="0"/>
                <a:cs typeface="Times New Roman" pitchFamily="18" charset="0"/>
              </a:rPr>
              <a:t>prepared </a:t>
            </a:r>
            <a:r>
              <a:rPr lang="en-GB" altLang="it-IT" sz="2400" b="1" i="1" dirty="0">
                <a:latin typeface="Calibri" pitchFamily="34" charset="0"/>
                <a:cs typeface="Times New Roman" pitchFamily="18" charset="0"/>
              </a:rPr>
              <a:t>in up-scaling conditions. </a:t>
            </a:r>
            <a:endParaRPr lang="it-IT" altLang="it-IT" sz="2400" b="1" i="1" dirty="0">
              <a:latin typeface="Calibri" pitchFamily="34" charset="0"/>
              <a:cs typeface="Times New Roman" pitchFamily="18" charset="0"/>
            </a:endParaRPr>
          </a:p>
          <a:p>
            <a:pPr algn="just">
              <a:buClrTx/>
              <a:buFont typeface="Arial" pitchFamily="34" charset="0"/>
              <a:buChar char="•"/>
            </a:pPr>
            <a:r>
              <a:rPr lang="en-US" altLang="it-IT" sz="2400" b="1" i="1" dirty="0">
                <a:latin typeface="Calibri" pitchFamily="34" charset="0"/>
                <a:cs typeface="Times New Roman" pitchFamily="18" charset="0"/>
              </a:rPr>
              <a:t>A batch of </a:t>
            </a:r>
            <a:r>
              <a:rPr lang="en-US" altLang="it-IT" sz="2400" b="1" i="1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3 kg </a:t>
            </a:r>
            <a:r>
              <a:rPr lang="en-US" altLang="it-IT" sz="2400" b="1" i="1" dirty="0">
                <a:latin typeface="Calibri" pitchFamily="34" charset="0"/>
                <a:cs typeface="Times New Roman" pitchFamily="18" charset="0"/>
              </a:rPr>
              <a:t>of complex hydride has been made available. </a:t>
            </a:r>
            <a:endParaRPr lang="it-IT" altLang="it-IT" sz="2400" b="1" i="1" dirty="0">
              <a:latin typeface="Calibri" pitchFamily="34" charset="0"/>
              <a:cs typeface="Times New Roman" pitchFamily="18" charset="0"/>
            </a:endParaRPr>
          </a:p>
          <a:p>
            <a:pPr algn="just">
              <a:buClrTx/>
              <a:buFont typeface="Arial" pitchFamily="34" charset="0"/>
              <a:buChar char="•"/>
            </a:pPr>
            <a:r>
              <a:rPr lang="en-GB" altLang="it-IT" sz="2400" b="1" i="1" dirty="0">
                <a:latin typeface="Calibri" pitchFamily="34" charset="0"/>
                <a:cs typeface="Times New Roman" pitchFamily="18" charset="0"/>
              </a:rPr>
              <a:t>A maximum </a:t>
            </a:r>
            <a:r>
              <a:rPr lang="en-GB" altLang="it-IT" sz="2400" b="1" i="1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4.5 </a:t>
            </a:r>
            <a:r>
              <a:rPr lang="en-GB" altLang="it-IT" sz="2400" b="1" i="1" dirty="0" err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wt</a:t>
            </a:r>
            <a:r>
              <a:rPr lang="en-GB" altLang="it-IT" sz="2400" b="1" i="1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% </a:t>
            </a:r>
            <a:r>
              <a:rPr lang="en-GB" altLang="it-IT" sz="2400" b="1" i="1" dirty="0">
                <a:latin typeface="Calibri" pitchFamily="34" charset="0"/>
                <a:cs typeface="Times New Roman" pitchFamily="18" charset="0"/>
              </a:rPr>
              <a:t>gravimetric density has been obtained, with good </a:t>
            </a:r>
            <a:r>
              <a:rPr lang="en-GB" altLang="it-IT" sz="2400" b="1" i="1" dirty="0" err="1">
                <a:latin typeface="Calibri" pitchFamily="34" charset="0"/>
                <a:cs typeface="Times New Roman" pitchFamily="18" charset="0"/>
              </a:rPr>
              <a:t>cyclability</a:t>
            </a:r>
            <a:r>
              <a:rPr lang="en-GB" altLang="it-IT" sz="2400" b="1" i="1" dirty="0">
                <a:latin typeface="Calibri" pitchFamily="34" charset="0"/>
                <a:cs typeface="Times New Roman" pitchFamily="18" charset="0"/>
              </a:rPr>
              <a:t>. </a:t>
            </a:r>
            <a:endParaRPr lang="it-IT" altLang="it-IT" sz="2400" b="1" i="1" dirty="0">
              <a:latin typeface="Calibri" pitchFamily="34" charset="0"/>
              <a:cs typeface="Times New Roman" pitchFamily="18" charset="0"/>
            </a:endParaRPr>
          </a:p>
          <a:p>
            <a:pPr algn="just">
              <a:buClrTx/>
              <a:buFont typeface="Arial" pitchFamily="34" charset="0"/>
              <a:buChar char="•"/>
            </a:pPr>
            <a:r>
              <a:rPr lang="en-GB" altLang="it-IT" sz="2400" b="1" i="1" dirty="0">
                <a:latin typeface="Calibri" pitchFamily="34" charset="0"/>
                <a:cs typeface="Times New Roman" pitchFamily="18" charset="0"/>
              </a:rPr>
              <a:t>Li-Mg amide systems have been shown to be </a:t>
            </a:r>
            <a:r>
              <a:rPr lang="en-GB" altLang="it-IT" sz="2400" b="1" i="1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suitable</a:t>
            </a:r>
            <a:r>
              <a:rPr lang="en-GB" altLang="it-IT" sz="2400" b="1" i="1" dirty="0">
                <a:latin typeface="Calibri" pitchFamily="34" charset="0"/>
                <a:cs typeface="Times New Roman" pitchFamily="18" charset="0"/>
              </a:rPr>
              <a:t> for the development of the hydrogen tank. </a:t>
            </a:r>
            <a:endParaRPr lang="it-IT" altLang="it-IT" sz="2400" b="1" i="1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3076" name="Rectangle 5"/>
          <p:cNvSpPr>
            <a:spLocks/>
          </p:cNvSpPr>
          <p:nvPr/>
        </p:nvSpPr>
        <p:spPr bwMode="auto">
          <a:xfrm>
            <a:off x="1209675" y="-98425"/>
            <a:ext cx="74771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defTabSz="4572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r>
              <a:rPr lang="de-DE" altLang="it-IT" sz="3600" b="1" dirty="0">
                <a:solidFill>
                  <a:schemeClr val="bg1"/>
                </a:solidFill>
                <a:latin typeface="Arial" pitchFamily="34" charset="0"/>
              </a:rPr>
              <a:t>SSH2S WP1-2 </a:t>
            </a:r>
            <a:r>
              <a:rPr lang="de-DE" altLang="it-IT" sz="3600" b="1" dirty="0" err="1" smtClean="0">
                <a:solidFill>
                  <a:schemeClr val="bg1"/>
                </a:solidFill>
                <a:latin typeface="Arial" pitchFamily="34" charset="0"/>
              </a:rPr>
              <a:t>results</a:t>
            </a:r>
            <a:endParaRPr lang="de-DE" altLang="it-IT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209978"/>
            <a:ext cx="3511264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974686" y="4869160"/>
            <a:ext cx="2578100" cy="1017844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pPr algn="ctr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2000" b="1" i="1" dirty="0">
                <a:solidFill>
                  <a:srgbClr val="000000"/>
                </a:solidFill>
                <a:latin typeface="Calibri" pitchFamily="34" charset="0"/>
              </a:rPr>
              <a:t>Vibrational ball mill for large scale preparation</a:t>
            </a:r>
            <a:endParaRPr lang="it-IT" sz="2000" b="1" i="1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20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SSH2S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4"/>
          <p:cNvSpPr>
            <a:spLocks noChangeArrowheads="1"/>
          </p:cNvSpPr>
          <p:nvPr/>
        </p:nvSpPr>
        <p:spPr bwMode="auto">
          <a:xfrm>
            <a:off x="107504" y="1725216"/>
            <a:ext cx="4248472" cy="467422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1pPr>
            <a:lvl2pPr marL="800100" indent="-3429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9pPr>
          </a:lstStyle>
          <a:p>
            <a:pPr algn="just">
              <a:buClrTx/>
              <a:buFont typeface="Arial" pitchFamily="34" charset="0"/>
              <a:buChar char="•"/>
            </a:pPr>
            <a:r>
              <a:rPr lang="en-GB" altLang="it-IT" sz="2400" b="1" i="1" dirty="0" smtClean="0">
                <a:latin typeface="Calibri" pitchFamily="34" charset="0"/>
                <a:cs typeface="Times New Roman" pitchFamily="18" charset="0"/>
              </a:rPr>
              <a:t>Experiments </a:t>
            </a:r>
            <a:r>
              <a:rPr lang="en-GB" altLang="it-IT" sz="2400" b="1" i="1" dirty="0">
                <a:latin typeface="Calibri" pitchFamily="34" charset="0"/>
                <a:cs typeface="Times New Roman" pitchFamily="18" charset="0"/>
              </a:rPr>
              <a:t>and calculations on </a:t>
            </a:r>
            <a:r>
              <a:rPr lang="en-GB" altLang="it-IT" sz="2400" b="1" i="1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double materials </a:t>
            </a:r>
            <a:r>
              <a:rPr lang="en-GB" altLang="it-IT" sz="2400" b="1" i="1" dirty="0">
                <a:latin typeface="Calibri" pitchFamily="34" charset="0"/>
                <a:cs typeface="Times New Roman" pitchFamily="18" charset="0"/>
              </a:rPr>
              <a:t>concept have demonstrated a significant </a:t>
            </a:r>
            <a:r>
              <a:rPr lang="en-US" altLang="it-IT" sz="2400" b="1" i="1" dirty="0">
                <a:latin typeface="Calibri" pitchFamily="34" charset="0"/>
                <a:cs typeface="Times New Roman" pitchFamily="18" charset="0"/>
              </a:rPr>
              <a:t>synergic </a:t>
            </a:r>
            <a:r>
              <a:rPr lang="en-US" altLang="it-IT" sz="2400" b="1" i="1" dirty="0" smtClean="0">
                <a:latin typeface="Calibri" pitchFamily="34" charset="0"/>
                <a:cs typeface="Times New Roman" pitchFamily="18" charset="0"/>
              </a:rPr>
              <a:t>effect</a:t>
            </a:r>
            <a:r>
              <a:rPr lang="en-GB" altLang="it-IT" sz="2400" b="1" i="1" dirty="0" smtClean="0">
                <a:latin typeface="Calibri" pitchFamily="34" charset="0"/>
                <a:cs typeface="Times New Roman" pitchFamily="18" charset="0"/>
              </a:rPr>
              <a:t>.</a:t>
            </a:r>
            <a:endParaRPr lang="it-IT" altLang="it-IT" sz="2400" b="1" i="1" dirty="0">
              <a:latin typeface="Calibri" pitchFamily="34" charset="0"/>
              <a:cs typeface="Times New Roman" pitchFamily="18" charset="0"/>
            </a:endParaRPr>
          </a:p>
          <a:p>
            <a:pPr algn="just">
              <a:buClrTx/>
              <a:buFont typeface="Arial" pitchFamily="34" charset="0"/>
              <a:buChar char="•"/>
            </a:pPr>
            <a:r>
              <a:rPr lang="en-US" altLang="it-IT" sz="2400" b="1" i="1" dirty="0">
                <a:latin typeface="Calibri" pitchFamily="34" charset="0"/>
                <a:cs typeface="Times New Roman" pitchFamily="18" charset="0"/>
              </a:rPr>
              <a:t>Extended equations for </a:t>
            </a:r>
            <a:r>
              <a:rPr lang="en-US" altLang="it-IT" sz="2400" b="1" i="1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thermo-</a:t>
            </a:r>
            <a:r>
              <a:rPr lang="en-US" altLang="it-IT" sz="2400" b="1" i="1" dirty="0" err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fuid</a:t>
            </a:r>
            <a:r>
              <a:rPr lang="en-US" altLang="it-IT" sz="2400" b="1" i="1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-dynamic </a:t>
            </a:r>
            <a:r>
              <a:rPr lang="en-US" altLang="it-IT" sz="2400" b="1" i="1" dirty="0" err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modelling</a:t>
            </a:r>
            <a:r>
              <a:rPr lang="en-US" altLang="it-IT" sz="2400" b="1" i="1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en-US" altLang="it-IT" sz="2400" b="1" i="1" dirty="0">
                <a:latin typeface="Calibri" pitchFamily="34" charset="0"/>
                <a:cs typeface="Times New Roman" pitchFamily="18" charset="0"/>
              </a:rPr>
              <a:t>have been set up. </a:t>
            </a:r>
            <a:endParaRPr lang="it-IT" altLang="it-IT" sz="2400" b="1" i="1" dirty="0">
              <a:latin typeface="Calibri" pitchFamily="34" charset="0"/>
              <a:cs typeface="Times New Roman" pitchFamily="18" charset="0"/>
            </a:endParaRPr>
          </a:p>
          <a:p>
            <a:pPr algn="just">
              <a:buClrTx/>
              <a:buFont typeface="Arial" pitchFamily="34" charset="0"/>
              <a:buChar char="•"/>
            </a:pPr>
            <a:r>
              <a:rPr lang="en-US" altLang="it-IT" sz="2400" b="1" i="1" dirty="0">
                <a:latin typeface="Calibri" pitchFamily="34" charset="0"/>
                <a:cs typeface="Times New Roman" pitchFamily="18" charset="0"/>
              </a:rPr>
              <a:t>Two different </a:t>
            </a:r>
            <a:r>
              <a:rPr lang="en-US" altLang="it-IT" sz="2400" b="1" i="1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lab scale tanks </a:t>
            </a:r>
            <a:r>
              <a:rPr lang="en-US" altLang="it-IT" sz="2400" b="1" i="1" dirty="0">
                <a:latin typeface="Calibri" pitchFamily="34" charset="0"/>
                <a:cs typeface="Times New Roman" pitchFamily="18" charset="0"/>
              </a:rPr>
              <a:t>have been designed and put in operation to test different combination of mixed materials</a:t>
            </a:r>
            <a:r>
              <a:rPr lang="en-US" altLang="it-IT" sz="2400" b="1" i="1" dirty="0" smtClean="0">
                <a:latin typeface="Calibri" pitchFamily="34" charset="0"/>
                <a:cs typeface="Times New Roman" pitchFamily="18" charset="0"/>
              </a:rPr>
              <a:t>.</a:t>
            </a:r>
            <a:endParaRPr lang="it-IT" altLang="it-IT" sz="2400" b="1" i="1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5124" name="Rectangle 5"/>
          <p:cNvSpPr>
            <a:spLocks/>
          </p:cNvSpPr>
          <p:nvPr/>
        </p:nvSpPr>
        <p:spPr bwMode="auto">
          <a:xfrm>
            <a:off x="1209675" y="-98425"/>
            <a:ext cx="74771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defTabSz="4572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r>
              <a:rPr lang="de-DE" altLang="it-IT" sz="3600" b="1" dirty="0">
                <a:solidFill>
                  <a:schemeClr val="bg1"/>
                </a:solidFill>
                <a:latin typeface="Arial" pitchFamily="34" charset="0"/>
              </a:rPr>
              <a:t>SSH2S WP3 </a:t>
            </a:r>
            <a:r>
              <a:rPr lang="de-DE" altLang="it-IT" sz="3600" b="1" dirty="0" err="1">
                <a:solidFill>
                  <a:schemeClr val="bg1"/>
                </a:solidFill>
                <a:latin typeface="Arial" pitchFamily="34" charset="0"/>
              </a:rPr>
              <a:t>results</a:t>
            </a:r>
            <a:endParaRPr lang="de-DE" altLang="it-IT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060848"/>
            <a:ext cx="4215874" cy="3183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948236" y="5589240"/>
            <a:ext cx="3872235" cy="71006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ctr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2000" b="1" i="1" dirty="0">
                <a:solidFill>
                  <a:srgbClr val="000000"/>
                </a:solidFill>
                <a:latin typeface="Calibri" pitchFamily="34" charset="0"/>
              </a:rPr>
              <a:t>Testing setup with integrated tank </a:t>
            </a:r>
            <a:r>
              <a:rPr lang="en-US" sz="2000" b="1" i="1" dirty="0" smtClean="0">
                <a:solidFill>
                  <a:srgbClr val="000000"/>
                </a:solidFill>
                <a:latin typeface="Calibri" pitchFamily="34" charset="0"/>
              </a:rPr>
              <a:t>(</a:t>
            </a:r>
            <a:r>
              <a:rPr lang="en-US" sz="2000" b="1" i="1" dirty="0">
                <a:solidFill>
                  <a:srgbClr val="000000"/>
                </a:solidFill>
                <a:latin typeface="Calibri" pitchFamily="34" charset="0"/>
              </a:rPr>
              <a:t>600 g)</a:t>
            </a:r>
            <a:endParaRPr lang="it-IT" sz="2000" b="1" i="1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99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" y="2554288"/>
            <a:ext cx="3470275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SSH2S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5"/>
          <p:cNvSpPr>
            <a:spLocks/>
          </p:cNvSpPr>
          <p:nvPr/>
        </p:nvSpPr>
        <p:spPr bwMode="auto">
          <a:xfrm>
            <a:off x="1209675" y="152400"/>
            <a:ext cx="7477125" cy="118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defTabSz="4572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9pPr>
          </a:lstStyle>
          <a:p>
            <a:pPr algn="r">
              <a:spcBef>
                <a:spcPct val="0"/>
              </a:spcBef>
              <a:buClrTx/>
            </a:pPr>
            <a:r>
              <a:rPr lang="de-DE" altLang="it-IT" sz="3600" b="1" dirty="0">
                <a:solidFill>
                  <a:schemeClr val="bg1"/>
                </a:solidFill>
                <a:latin typeface="Arial" pitchFamily="34" charset="0"/>
              </a:rPr>
              <a:t>SSH2S Combo </a:t>
            </a:r>
            <a:r>
              <a:rPr lang="de-DE" altLang="it-IT" sz="3600" b="1" dirty="0" err="1" smtClean="0">
                <a:solidFill>
                  <a:schemeClr val="bg1"/>
                </a:solidFill>
                <a:latin typeface="Arial" pitchFamily="34" charset="0"/>
              </a:rPr>
              <a:t>simulation</a:t>
            </a:r>
            <a:endParaRPr lang="de-DE" altLang="it-IT" sz="3600" b="1" dirty="0">
              <a:solidFill>
                <a:schemeClr val="bg1"/>
              </a:solidFill>
              <a:latin typeface="Arial" pitchFamily="34" charset="0"/>
            </a:endParaRPr>
          </a:p>
          <a:p>
            <a:pPr algn="r">
              <a:spcBef>
                <a:spcPct val="0"/>
              </a:spcBef>
              <a:buClrTx/>
              <a:buFontTx/>
              <a:buNone/>
            </a:pPr>
            <a:endParaRPr lang="de-DE" altLang="it-IT" sz="36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4341" name="Rectangle 8"/>
          <p:cNvSpPr>
            <a:spLocks noChangeArrowheads="1"/>
          </p:cNvSpPr>
          <p:nvPr/>
        </p:nvSpPr>
        <p:spPr bwMode="auto">
          <a:xfrm>
            <a:off x="0" y="2181225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9pPr>
          </a:lstStyle>
          <a:p>
            <a:endParaRPr lang="nb-NO" altLang="it-IT"/>
          </a:p>
        </p:txBody>
      </p:sp>
      <p:sp>
        <p:nvSpPr>
          <p:cNvPr id="5127" name="Rectangle 4"/>
          <p:cNvSpPr>
            <a:spLocks noChangeArrowheads="1"/>
          </p:cNvSpPr>
          <p:nvPr/>
        </p:nvSpPr>
        <p:spPr bwMode="auto">
          <a:xfrm>
            <a:off x="277813" y="1625600"/>
            <a:ext cx="4217987" cy="4635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1pPr>
            <a:lvl2pPr marL="742950" indent="-28575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2pPr>
            <a:lvl3pPr marL="11430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3pPr>
            <a:lvl4pPr marL="16002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4pPr>
            <a:lvl5pPr marL="20574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  <a:buClr>
                <a:srgbClr val="194C84"/>
              </a:buClr>
            </a:pPr>
            <a:r>
              <a:rPr lang="de-DE" altLang="it-IT" sz="2400" b="1" i="1">
                <a:latin typeface="Calibri" pitchFamily="34" charset="0"/>
              </a:rPr>
              <a:t>temperature</a:t>
            </a:r>
          </a:p>
        </p:txBody>
      </p:sp>
      <p:sp>
        <p:nvSpPr>
          <p:cNvPr id="1434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9pPr>
          </a:lstStyle>
          <a:p>
            <a:endParaRPr lang="en-US" altLang="it-IT"/>
          </a:p>
        </p:txBody>
      </p:sp>
      <p:sp>
        <p:nvSpPr>
          <p:cNvPr id="1434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9pPr>
          </a:lstStyle>
          <a:p>
            <a:endParaRPr lang="en-US" altLang="it-IT"/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9pPr>
          </a:lstStyle>
          <a:p>
            <a:endParaRPr lang="en-US" altLang="it-IT"/>
          </a:p>
        </p:txBody>
      </p:sp>
      <p:pic>
        <p:nvPicPr>
          <p:cNvPr id="14346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08" t="15346" r="6743" b="4411"/>
          <a:stretch>
            <a:fillRect/>
          </a:stretch>
        </p:blipFill>
        <p:spPr bwMode="auto">
          <a:xfrm>
            <a:off x="7991475" y="1844675"/>
            <a:ext cx="612775" cy="366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feld 16"/>
          <p:cNvSpPr txBox="1"/>
          <p:nvPr/>
        </p:nvSpPr>
        <p:spPr>
          <a:xfrm>
            <a:off x="971550" y="4856163"/>
            <a:ext cx="3024188" cy="1093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Tx/>
              <a:buNone/>
              <a:defRPr/>
            </a:pPr>
            <a:r>
              <a:rPr lang="de-DE" dirty="0"/>
              <a:t>Pure Amide</a:t>
            </a:r>
          </a:p>
          <a:p>
            <a:pPr marL="285750" indent="-285750">
              <a:defRPr/>
            </a:pPr>
            <a:r>
              <a:rPr lang="de-DE" dirty="0" err="1"/>
              <a:t>powder</a:t>
            </a:r>
            <a:r>
              <a:rPr lang="de-DE" dirty="0"/>
              <a:t> </a:t>
            </a:r>
            <a:r>
              <a:rPr lang="de-DE" dirty="0" err="1"/>
              <a:t>bed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heated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outside</a:t>
            </a:r>
          </a:p>
        </p:txBody>
      </p:sp>
      <p:sp>
        <p:nvSpPr>
          <p:cNvPr id="14348" name="Textfeld 9"/>
          <p:cNvSpPr txBox="1">
            <a:spLocks noChangeArrowheads="1"/>
          </p:cNvSpPr>
          <p:nvPr/>
        </p:nvSpPr>
        <p:spPr bwMode="auto">
          <a:xfrm>
            <a:off x="1908175" y="2060575"/>
            <a:ext cx="5121275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it-IT">
                <a:latin typeface="Arial" charset="0"/>
              </a:rPr>
              <a:t>T</a:t>
            </a:r>
            <a:r>
              <a:rPr lang="de-DE" altLang="it-IT" baseline="-25000">
                <a:latin typeface="Arial" charset="0"/>
              </a:rPr>
              <a:t>i</a:t>
            </a:r>
            <a:r>
              <a:rPr lang="de-DE" altLang="it-IT">
                <a:latin typeface="Arial" charset="0"/>
              </a:rPr>
              <a:t> (t=0) = 20 </a:t>
            </a:r>
            <a:r>
              <a:rPr lang="de-DE" altLang="it-IT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°C</a:t>
            </a:r>
            <a:r>
              <a:rPr lang="de-DE" altLang="it-IT">
                <a:latin typeface="Arial" charset="0"/>
              </a:rPr>
              <a:t>; T</a:t>
            </a:r>
            <a:r>
              <a:rPr lang="de-DE" altLang="it-IT" baseline="-25000">
                <a:latin typeface="Arial" charset="0"/>
              </a:rPr>
              <a:t>oil</a:t>
            </a:r>
            <a:r>
              <a:rPr lang="de-DE" altLang="it-IT">
                <a:latin typeface="Arial" charset="0"/>
              </a:rPr>
              <a:t> (t=0) = 130 </a:t>
            </a:r>
            <a:r>
              <a:rPr lang="de-DE" altLang="it-IT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°C</a:t>
            </a:r>
            <a:r>
              <a:rPr lang="de-DE" altLang="it-IT">
                <a:latin typeface="Arial" charset="0"/>
              </a:rPr>
              <a:t>; t = 0…1800 s</a:t>
            </a:r>
            <a:endParaRPr lang="en-US" altLang="it-IT">
              <a:latin typeface="Arial" charset="0"/>
            </a:endParaRPr>
          </a:p>
        </p:txBody>
      </p:sp>
      <p:cxnSp>
        <p:nvCxnSpPr>
          <p:cNvPr id="14349" name="Gerade Verbindung mit Pfeil 9"/>
          <p:cNvCxnSpPr>
            <a:cxnSpLocks noChangeShapeType="1"/>
          </p:cNvCxnSpPr>
          <p:nvPr/>
        </p:nvCxnSpPr>
        <p:spPr bwMode="auto">
          <a:xfrm flipH="1">
            <a:off x="1835150" y="4724400"/>
            <a:ext cx="1584325" cy="0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4" name="Grafi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2420938"/>
            <a:ext cx="4122738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feld 19"/>
          <p:cNvSpPr txBox="1"/>
          <p:nvPr/>
        </p:nvSpPr>
        <p:spPr>
          <a:xfrm>
            <a:off x="4719638" y="4868863"/>
            <a:ext cx="3271837" cy="109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Tx/>
              <a:buNone/>
              <a:defRPr/>
            </a:pPr>
            <a:r>
              <a:rPr lang="de-DE" dirty="0"/>
              <a:t>Combi-Tank</a:t>
            </a:r>
          </a:p>
          <a:p>
            <a:pPr marL="285750" indent="-285750">
              <a:defRPr/>
            </a:pPr>
            <a:r>
              <a:rPr lang="de-DE" dirty="0" err="1"/>
              <a:t>reaction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initiated</a:t>
            </a:r>
            <a:r>
              <a:rPr lang="de-DE" dirty="0"/>
              <a:t> </a:t>
            </a:r>
            <a:r>
              <a:rPr lang="de-DE" dirty="0" err="1"/>
              <a:t>at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center</a:t>
            </a:r>
            <a:endParaRPr lang="de-DE" dirty="0"/>
          </a:p>
        </p:txBody>
      </p:sp>
      <p:cxnSp>
        <p:nvCxnSpPr>
          <p:cNvPr id="16" name="Gerade Verbindung mit Pfeil 10"/>
          <p:cNvCxnSpPr>
            <a:cxnSpLocks noChangeShapeType="1"/>
          </p:cNvCxnSpPr>
          <p:nvPr/>
        </p:nvCxnSpPr>
        <p:spPr bwMode="auto">
          <a:xfrm>
            <a:off x="5432425" y="4745038"/>
            <a:ext cx="1300163" cy="0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04507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617" y="2894501"/>
            <a:ext cx="4726383" cy="2922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3" descr="SSH2S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4"/>
          <p:cNvSpPr>
            <a:spLocks noChangeArrowheads="1"/>
          </p:cNvSpPr>
          <p:nvPr/>
        </p:nvSpPr>
        <p:spPr bwMode="auto">
          <a:xfrm>
            <a:off x="0" y="1611491"/>
            <a:ext cx="4716016" cy="511742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1pPr>
            <a:lvl2pPr marL="800100" indent="-3429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9pPr>
          </a:lstStyle>
          <a:p>
            <a:pPr algn="just">
              <a:buClrTx/>
              <a:buFont typeface="Arial" pitchFamily="34" charset="0"/>
              <a:buChar char="•"/>
            </a:pPr>
            <a:r>
              <a:rPr lang="en-GB" altLang="it-IT" sz="2400" b="1" i="1" dirty="0">
                <a:latin typeface="Calibri" pitchFamily="34" charset="0"/>
                <a:cs typeface="Times New Roman" pitchFamily="18" charset="0"/>
              </a:rPr>
              <a:t>A </a:t>
            </a:r>
            <a:r>
              <a:rPr lang="en-GB" altLang="it-IT" sz="2400" b="1" i="1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prototype tank </a:t>
            </a:r>
            <a:r>
              <a:rPr lang="en-GB" altLang="it-IT" sz="2400" b="1" i="1" dirty="0">
                <a:latin typeface="Calibri" pitchFamily="34" charset="0"/>
                <a:cs typeface="Times New Roman" pitchFamily="18" charset="0"/>
              </a:rPr>
              <a:t>have been </a:t>
            </a:r>
            <a:r>
              <a:rPr lang="en-GB" altLang="it-IT" sz="2400" b="1" i="1" dirty="0" smtClean="0">
                <a:latin typeface="Calibri" pitchFamily="34" charset="0"/>
                <a:cs typeface="Times New Roman" pitchFamily="18" charset="0"/>
              </a:rPr>
              <a:t>developed.</a:t>
            </a:r>
            <a:endParaRPr lang="it-IT" altLang="it-IT" sz="2400" b="1" i="1" dirty="0">
              <a:latin typeface="Calibri" pitchFamily="34" charset="0"/>
              <a:cs typeface="Times New Roman" pitchFamily="18" charset="0"/>
            </a:endParaRPr>
          </a:p>
          <a:p>
            <a:pPr algn="just">
              <a:buClrTx/>
              <a:buFont typeface="Arial" pitchFamily="34" charset="0"/>
              <a:buChar char="•"/>
            </a:pPr>
            <a:r>
              <a:rPr lang="en-US" altLang="it-IT" sz="2400" b="1" i="1" dirty="0">
                <a:latin typeface="Calibri" pitchFamily="34" charset="0"/>
                <a:cs typeface="Times New Roman" pitchFamily="18" charset="0"/>
              </a:rPr>
              <a:t>On basis of thermo-</a:t>
            </a:r>
            <a:r>
              <a:rPr lang="en-US" altLang="it-IT" sz="2400" b="1" i="1" dirty="0" err="1">
                <a:latin typeface="Calibri" pitchFamily="34" charset="0"/>
                <a:cs typeface="Times New Roman" pitchFamily="18" charset="0"/>
              </a:rPr>
              <a:t>fuid</a:t>
            </a:r>
            <a:r>
              <a:rPr lang="en-US" altLang="it-IT" sz="2400" b="1" i="1" dirty="0">
                <a:latin typeface="Calibri" pitchFamily="34" charset="0"/>
                <a:cs typeface="Times New Roman" pitchFamily="18" charset="0"/>
              </a:rPr>
              <a:t>-dynamic simulations, a  detailed </a:t>
            </a:r>
            <a:r>
              <a:rPr lang="en-US" altLang="it-IT" sz="2400" b="1" i="1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drawing</a:t>
            </a:r>
            <a:r>
              <a:rPr lang="en-US" altLang="it-IT" sz="2400" b="1" i="1" dirty="0">
                <a:latin typeface="Calibri" pitchFamily="34" charset="0"/>
                <a:cs typeface="Times New Roman" pitchFamily="18" charset="0"/>
              </a:rPr>
              <a:t> of the hydrogen tank has been prepared. </a:t>
            </a:r>
            <a:endParaRPr lang="it-IT" altLang="it-IT" sz="2400" b="1" i="1" dirty="0">
              <a:latin typeface="Calibri" pitchFamily="34" charset="0"/>
              <a:cs typeface="Times New Roman" pitchFamily="18" charset="0"/>
            </a:endParaRPr>
          </a:p>
          <a:p>
            <a:pPr algn="just">
              <a:buClrTx/>
              <a:buFont typeface="Arial" pitchFamily="34" charset="0"/>
              <a:buChar char="•"/>
            </a:pPr>
            <a:r>
              <a:rPr lang="en-US" altLang="it-IT" sz="2400" b="1" i="1" dirty="0">
                <a:latin typeface="Calibri" pitchFamily="34" charset="0"/>
                <a:cs typeface="Times New Roman" pitchFamily="18" charset="0"/>
              </a:rPr>
              <a:t>A glove-box has been set-up and it is ready for the </a:t>
            </a:r>
            <a:r>
              <a:rPr lang="en-US" altLang="it-IT" sz="2400" b="1" i="1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fabrication</a:t>
            </a:r>
            <a:r>
              <a:rPr lang="en-US" altLang="it-IT" sz="2400" b="1" i="1" dirty="0">
                <a:latin typeface="Calibri" pitchFamily="34" charset="0"/>
                <a:cs typeface="Times New Roman" pitchFamily="18" charset="0"/>
              </a:rPr>
              <a:t> of the tank. Preliminary </a:t>
            </a:r>
            <a:r>
              <a:rPr lang="en-US" altLang="it-IT" sz="2400" b="1" i="1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welding</a:t>
            </a:r>
            <a:r>
              <a:rPr lang="en-US" altLang="it-IT" sz="2400" b="1" i="1" dirty="0">
                <a:latin typeface="Calibri" pitchFamily="34" charset="0"/>
                <a:cs typeface="Times New Roman" pitchFamily="18" charset="0"/>
              </a:rPr>
              <a:t> tests have been performed.</a:t>
            </a:r>
            <a:endParaRPr lang="it-IT" altLang="it-IT" sz="2400" b="1" i="1" dirty="0">
              <a:latin typeface="Calibri" pitchFamily="34" charset="0"/>
              <a:cs typeface="Times New Roman" pitchFamily="18" charset="0"/>
            </a:endParaRPr>
          </a:p>
          <a:p>
            <a:pPr algn="just">
              <a:buClrTx/>
              <a:buFont typeface="Arial" pitchFamily="34" charset="0"/>
              <a:buChar char="•"/>
            </a:pPr>
            <a:r>
              <a:rPr lang="en-US" altLang="it-IT" sz="2400" b="1" i="1" dirty="0">
                <a:latin typeface="Calibri" pitchFamily="34" charset="0"/>
                <a:cs typeface="Times New Roman" pitchFamily="18" charset="0"/>
              </a:rPr>
              <a:t>A complete report on </a:t>
            </a:r>
            <a:r>
              <a:rPr lang="en-US" altLang="it-IT" sz="2400" b="1" i="1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safety</a:t>
            </a:r>
            <a:r>
              <a:rPr lang="en-US" altLang="it-IT" sz="2400" b="1" i="1" dirty="0">
                <a:latin typeface="Calibri" pitchFamily="34" charset="0"/>
                <a:cs typeface="Times New Roman" pitchFamily="18" charset="0"/>
              </a:rPr>
              <a:t> for the hydrogen tank has been produced. </a:t>
            </a:r>
            <a:endParaRPr lang="it-IT" altLang="it-IT" sz="2400" b="1" i="1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6148" name="Rectangle 5"/>
          <p:cNvSpPr>
            <a:spLocks/>
          </p:cNvSpPr>
          <p:nvPr/>
        </p:nvSpPr>
        <p:spPr bwMode="auto">
          <a:xfrm>
            <a:off x="1209675" y="-98425"/>
            <a:ext cx="74771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defTabSz="4572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r>
              <a:rPr lang="de-DE" altLang="it-IT" sz="3600" b="1" dirty="0">
                <a:solidFill>
                  <a:schemeClr val="bg1"/>
                </a:solidFill>
                <a:latin typeface="Arial" pitchFamily="34" charset="0"/>
              </a:rPr>
              <a:t>SSH2S WP4 </a:t>
            </a:r>
            <a:r>
              <a:rPr lang="de-DE" altLang="it-IT" sz="3600" b="1" dirty="0" err="1">
                <a:solidFill>
                  <a:schemeClr val="bg1"/>
                </a:solidFill>
                <a:latin typeface="Arial" pitchFamily="34" charset="0"/>
              </a:rPr>
              <a:t>results</a:t>
            </a:r>
            <a:endParaRPr lang="de-DE" altLang="it-IT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844690" y="6101740"/>
            <a:ext cx="3872235" cy="402291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ctr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2000" b="1" i="1" dirty="0" smtClean="0">
                <a:solidFill>
                  <a:srgbClr val="000000"/>
                </a:solidFill>
                <a:latin typeface="Calibri" pitchFamily="34" charset="0"/>
              </a:rPr>
              <a:t>Prototype tank (3 Kg)</a:t>
            </a:r>
            <a:endParaRPr lang="it-IT" sz="2000" b="1" i="1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95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SSH2S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5"/>
          <p:cNvSpPr>
            <a:spLocks/>
          </p:cNvSpPr>
          <p:nvPr/>
        </p:nvSpPr>
        <p:spPr bwMode="auto">
          <a:xfrm>
            <a:off x="1209675" y="-98425"/>
            <a:ext cx="74771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defTabSz="4572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r>
              <a:rPr lang="de-DE" altLang="it-IT" sz="3600" b="1" dirty="0">
                <a:solidFill>
                  <a:schemeClr val="bg1"/>
                </a:solidFill>
                <a:latin typeface="Arial" pitchFamily="34" charset="0"/>
              </a:rPr>
              <a:t>SSH2S </a:t>
            </a:r>
            <a:r>
              <a:rPr lang="de-DE" altLang="it-IT" sz="3600" b="1" dirty="0" smtClean="0">
                <a:solidFill>
                  <a:schemeClr val="bg1"/>
                </a:solidFill>
                <a:latin typeface="Arial" pitchFamily="34" charset="0"/>
              </a:rPr>
              <a:t>Combo </a:t>
            </a:r>
            <a:r>
              <a:rPr lang="de-DE" altLang="it-IT" sz="3600" b="1" dirty="0" err="1" smtClean="0">
                <a:solidFill>
                  <a:schemeClr val="bg1"/>
                </a:solidFill>
                <a:latin typeface="Arial" pitchFamily="34" charset="0"/>
              </a:rPr>
              <a:t>results</a:t>
            </a:r>
            <a:endParaRPr lang="de-DE" altLang="it-IT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43514" y="4527164"/>
            <a:ext cx="2782842" cy="402291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ctr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2000" b="1" i="1" dirty="0" smtClean="0">
                <a:solidFill>
                  <a:srgbClr val="000000"/>
                </a:solidFill>
                <a:latin typeface="Calibri" pitchFamily="34" charset="0"/>
              </a:rPr>
              <a:t>Single tube</a:t>
            </a:r>
            <a:endParaRPr lang="it-IT" sz="2000" b="1" i="1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680" y="2060848"/>
            <a:ext cx="5584320" cy="3532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23877"/>
            <a:ext cx="3466728" cy="1828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51621"/>
            <a:ext cx="3658909" cy="28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3538732" y="6298918"/>
            <a:ext cx="2782842" cy="402291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ctr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2000" b="1" i="1" dirty="0" smtClean="0">
                <a:solidFill>
                  <a:srgbClr val="000000"/>
                </a:solidFill>
                <a:latin typeface="Calibri" pitchFamily="34" charset="0"/>
              </a:rPr>
              <a:t>1 </a:t>
            </a:r>
            <a:r>
              <a:rPr lang="en-US" sz="2000" b="1" i="1" dirty="0" err="1" smtClean="0">
                <a:solidFill>
                  <a:srgbClr val="000000"/>
                </a:solidFill>
                <a:latin typeface="Calibri" pitchFamily="34" charset="0"/>
              </a:rPr>
              <a:t>kW</a:t>
            </a:r>
            <a:r>
              <a:rPr lang="en-US" sz="2000" b="1" i="1" baseline="-25000" dirty="0" err="1" smtClean="0">
                <a:solidFill>
                  <a:srgbClr val="000000"/>
                </a:solidFill>
                <a:latin typeface="Calibri" pitchFamily="34" charset="0"/>
              </a:rPr>
              <a:t>el</a:t>
            </a:r>
            <a:r>
              <a:rPr lang="en-US" sz="2000" b="1" i="1" dirty="0" smtClean="0">
                <a:solidFill>
                  <a:srgbClr val="000000"/>
                </a:solidFill>
                <a:latin typeface="Calibri" pitchFamily="34" charset="0"/>
              </a:rPr>
              <a:t> tank</a:t>
            </a:r>
            <a:endParaRPr lang="it-IT" sz="2000" b="1" i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5724128" y="5707472"/>
            <a:ext cx="32474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smtClean="0">
                <a:latin typeface="Calibri" pitchFamily="34" charset="0"/>
                <a:ea typeface="ヒラギノ角ゴ Pro W3"/>
                <a:cs typeface="Times New Roman" pitchFamily="18" charset="0"/>
              </a:rPr>
              <a:t>4 </a:t>
            </a:r>
            <a:r>
              <a:rPr lang="en-US" sz="2400" b="1" i="1" dirty="0">
                <a:latin typeface="Calibri" pitchFamily="34" charset="0"/>
                <a:ea typeface="ヒラギノ角ゴ Pro W3"/>
                <a:cs typeface="Times New Roman" pitchFamily="18" charset="0"/>
              </a:rPr>
              <a:t>h with 1 </a:t>
            </a:r>
            <a:r>
              <a:rPr lang="en-US" sz="2400" b="1" i="1" dirty="0" err="1">
                <a:latin typeface="Calibri" pitchFamily="34" charset="0"/>
                <a:ea typeface="ヒラギノ角ゴ Pro W3"/>
                <a:cs typeface="Times New Roman" pitchFamily="18" charset="0"/>
              </a:rPr>
              <a:t>kW</a:t>
            </a:r>
            <a:r>
              <a:rPr lang="en-US" sz="2400" b="1" i="1" baseline="-25000" dirty="0" err="1">
                <a:latin typeface="Calibri" pitchFamily="34" charset="0"/>
                <a:ea typeface="ヒラギノ角ゴ Pro W3"/>
                <a:cs typeface="Times New Roman" pitchFamily="18" charset="0"/>
              </a:rPr>
              <a:t>el</a:t>
            </a:r>
            <a:r>
              <a:rPr lang="en-US" sz="2400" b="1" i="1" dirty="0">
                <a:latin typeface="Calibri" pitchFamily="34" charset="0"/>
                <a:ea typeface="ヒラギノ角ゴ Pro W3"/>
                <a:cs typeface="Times New Roman" pitchFamily="18" charset="0"/>
              </a:rPr>
              <a:t> possible</a:t>
            </a:r>
            <a:endParaRPr lang="it-IT" sz="2400" b="1" i="1" dirty="0">
              <a:latin typeface="Calibri" pitchFamily="34" charset="0"/>
              <a:ea typeface="ヒラギノ角ゴ Pro W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94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0" r="47579"/>
          <a:stretch/>
        </p:blipFill>
        <p:spPr bwMode="auto">
          <a:xfrm>
            <a:off x="3908289" y="1846919"/>
            <a:ext cx="4463938" cy="4471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3" descr="SSH2S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4"/>
          <p:cNvSpPr>
            <a:spLocks noChangeArrowheads="1"/>
          </p:cNvSpPr>
          <p:nvPr/>
        </p:nvSpPr>
        <p:spPr bwMode="auto">
          <a:xfrm>
            <a:off x="199019" y="1630795"/>
            <a:ext cx="3709270" cy="511742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1pPr>
            <a:lvl2pPr marL="800100" indent="-3429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9pPr>
          </a:lstStyle>
          <a:p>
            <a:pPr algn="just">
              <a:buClrTx/>
              <a:buFont typeface="Arial" pitchFamily="34" charset="0"/>
              <a:buChar char="•"/>
            </a:pPr>
            <a:r>
              <a:rPr lang="en-GB" altLang="it-IT" sz="2400" b="1" i="1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Integrated system </a:t>
            </a:r>
            <a:r>
              <a:rPr lang="en-GB" altLang="it-IT" sz="2400" b="1" i="1" dirty="0">
                <a:latin typeface="Calibri" pitchFamily="34" charset="0"/>
                <a:cs typeface="Times New Roman" pitchFamily="18" charset="0"/>
              </a:rPr>
              <a:t>has been </a:t>
            </a:r>
            <a:r>
              <a:rPr lang="en-GB" altLang="it-IT" sz="2400" b="1" i="1" dirty="0" smtClean="0">
                <a:latin typeface="Calibri" pitchFamily="34" charset="0"/>
                <a:cs typeface="Times New Roman" pitchFamily="18" charset="0"/>
              </a:rPr>
              <a:t>considered.</a:t>
            </a:r>
            <a:endParaRPr lang="it-IT" altLang="it-IT" sz="2400" b="1" i="1" dirty="0">
              <a:latin typeface="Calibri" pitchFamily="34" charset="0"/>
              <a:cs typeface="Times New Roman" pitchFamily="18" charset="0"/>
            </a:endParaRPr>
          </a:p>
          <a:p>
            <a:pPr algn="just">
              <a:buClrTx/>
              <a:buFont typeface="Arial" pitchFamily="34" charset="0"/>
              <a:buChar char="•"/>
            </a:pPr>
            <a:r>
              <a:rPr lang="en-GB" altLang="it-IT" sz="2400" b="1" i="1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Requirements</a:t>
            </a:r>
            <a:r>
              <a:rPr lang="en-GB" altLang="it-IT" sz="2400" b="1" i="1" dirty="0">
                <a:latin typeface="Calibri" pitchFamily="34" charset="0"/>
                <a:cs typeface="Times New Roman" pitchFamily="18" charset="0"/>
              </a:rPr>
              <a:t> have been defined, as a starting point for further developments.</a:t>
            </a:r>
            <a:endParaRPr lang="it-IT" altLang="it-IT" sz="2400" b="1" i="1" dirty="0">
              <a:latin typeface="Calibri" pitchFamily="34" charset="0"/>
              <a:cs typeface="Times New Roman" pitchFamily="18" charset="0"/>
            </a:endParaRPr>
          </a:p>
          <a:p>
            <a:pPr algn="just">
              <a:buClrTx/>
              <a:buFont typeface="Arial" pitchFamily="34" charset="0"/>
              <a:buChar char="•"/>
            </a:pPr>
            <a:r>
              <a:rPr lang="en-US" altLang="it-IT" sz="2400" b="1" i="1" dirty="0" err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BoP</a:t>
            </a:r>
            <a:r>
              <a:rPr lang="en-US" altLang="it-IT" sz="2400" b="1" i="1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en-US" altLang="it-IT" sz="2400" b="1" i="1" dirty="0">
                <a:latin typeface="Calibri" pitchFamily="34" charset="0"/>
                <a:cs typeface="Times New Roman" pitchFamily="18" charset="0"/>
              </a:rPr>
              <a:t>for the integrated 1 kW system has been defined. </a:t>
            </a:r>
            <a:endParaRPr lang="it-IT" altLang="it-IT" sz="2400" b="1" i="1" dirty="0">
              <a:latin typeface="Calibri" pitchFamily="34" charset="0"/>
              <a:cs typeface="Times New Roman" pitchFamily="18" charset="0"/>
            </a:endParaRPr>
          </a:p>
          <a:p>
            <a:pPr algn="just">
              <a:buClrTx/>
              <a:buFont typeface="Arial" pitchFamily="34" charset="0"/>
              <a:buChar char="•"/>
            </a:pPr>
            <a:r>
              <a:rPr lang="en-US" altLang="it-IT" sz="2400" b="1" i="1" dirty="0">
                <a:latin typeface="Calibri" pitchFamily="34" charset="0"/>
                <a:cs typeface="Times New Roman" pitchFamily="18" charset="0"/>
              </a:rPr>
              <a:t>Preliminary </a:t>
            </a:r>
            <a:r>
              <a:rPr lang="en-US" altLang="it-IT" sz="2400" b="1" i="1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tests on fuel cell </a:t>
            </a:r>
            <a:r>
              <a:rPr lang="en-US" altLang="it-IT" sz="2400" b="1" i="1" dirty="0">
                <a:latin typeface="Calibri" pitchFamily="34" charset="0"/>
                <a:cs typeface="Times New Roman" pitchFamily="18" charset="0"/>
              </a:rPr>
              <a:t>stack and components have been performed.</a:t>
            </a:r>
            <a:endParaRPr lang="it-IT" altLang="it-IT" sz="2400" b="1" i="1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7172" name="Rectangle 5"/>
          <p:cNvSpPr>
            <a:spLocks/>
          </p:cNvSpPr>
          <p:nvPr/>
        </p:nvSpPr>
        <p:spPr bwMode="auto">
          <a:xfrm>
            <a:off x="1209675" y="-98425"/>
            <a:ext cx="74771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defTabSz="4572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r>
              <a:rPr lang="de-DE" altLang="it-IT" sz="3600" b="1" dirty="0">
                <a:solidFill>
                  <a:schemeClr val="bg1"/>
                </a:solidFill>
                <a:latin typeface="Arial" pitchFamily="34" charset="0"/>
              </a:rPr>
              <a:t>SSH2S WP5 </a:t>
            </a:r>
            <a:r>
              <a:rPr lang="de-DE" altLang="it-IT" sz="3600" b="1" dirty="0" err="1">
                <a:solidFill>
                  <a:schemeClr val="bg1"/>
                </a:solidFill>
                <a:latin typeface="Arial" pitchFamily="34" charset="0"/>
              </a:rPr>
              <a:t>results</a:t>
            </a:r>
            <a:endParaRPr lang="de-DE" altLang="it-IT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" name="Rettangolo 1"/>
          <p:cNvSpPr/>
          <p:nvPr/>
        </p:nvSpPr>
        <p:spPr bwMode="auto">
          <a:xfrm>
            <a:off x="4211960" y="3457575"/>
            <a:ext cx="1368152" cy="273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SzTx/>
              <a:buFont typeface="Monotype Sorts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ヒラギノ角ゴ Pro W3" charset="-128"/>
            </a:endParaRPr>
          </a:p>
        </p:txBody>
      </p:sp>
      <p:sp>
        <p:nvSpPr>
          <p:cNvPr id="4" name="Rettangolo 3"/>
          <p:cNvSpPr/>
          <p:nvPr/>
        </p:nvSpPr>
        <p:spPr bwMode="auto">
          <a:xfrm>
            <a:off x="4211960" y="3457575"/>
            <a:ext cx="1368152" cy="273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SzTx/>
              <a:buFont typeface="Monotype Sorts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ヒラギノ角ゴ Pro W3" charset="-128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4499992" y="6316053"/>
            <a:ext cx="3872235" cy="402291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ctr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2000" b="1" i="1" dirty="0" smtClean="0">
                <a:solidFill>
                  <a:srgbClr val="000000"/>
                </a:solidFill>
                <a:latin typeface="Calibri" pitchFamily="34" charset="0"/>
              </a:rPr>
              <a:t>Circuit diagram</a:t>
            </a:r>
            <a:endParaRPr lang="it-IT" sz="2000" b="1" i="1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01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 descr="SSH2S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4"/>
          <p:cNvSpPr>
            <a:spLocks noChangeArrowheads="1"/>
          </p:cNvSpPr>
          <p:nvPr/>
        </p:nvSpPr>
        <p:spPr bwMode="auto">
          <a:xfrm>
            <a:off x="165249" y="1988840"/>
            <a:ext cx="3709270" cy="3713966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1pPr>
            <a:lvl2pPr marL="800100" indent="-3429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9pPr>
          </a:lstStyle>
          <a:p>
            <a:pPr algn="just">
              <a:buClrTx/>
              <a:buFont typeface="Arial" pitchFamily="34" charset="0"/>
              <a:buChar char="•"/>
            </a:pPr>
            <a:r>
              <a:rPr lang="en-US" altLang="it-IT" sz="2400" b="1" i="1" dirty="0">
                <a:latin typeface="Calibri" pitchFamily="34" charset="0"/>
                <a:cs typeface="Times New Roman" pitchFamily="18" charset="0"/>
              </a:rPr>
              <a:t>The APU will be </a:t>
            </a:r>
            <a:r>
              <a:rPr lang="en-US" altLang="it-IT" sz="2400" b="1" i="1" dirty="0" smtClean="0">
                <a:latin typeface="Calibri" pitchFamily="34" charset="0"/>
                <a:cs typeface="Times New Roman" pitchFamily="18" charset="0"/>
              </a:rPr>
              <a:t>installed inside </a:t>
            </a:r>
            <a:r>
              <a:rPr lang="en-US" altLang="it-IT" sz="2400" b="1" i="1" dirty="0">
                <a:latin typeface="Calibri" pitchFamily="34" charset="0"/>
                <a:cs typeface="Times New Roman" pitchFamily="18" charset="0"/>
              </a:rPr>
              <a:t>the vehicle </a:t>
            </a:r>
            <a:endParaRPr lang="en-US" altLang="it-IT" sz="2400" b="1" i="1" dirty="0" smtClean="0">
              <a:latin typeface="Calibri" pitchFamily="34" charset="0"/>
              <a:cs typeface="Times New Roman" pitchFamily="18" charset="0"/>
            </a:endParaRPr>
          </a:p>
          <a:p>
            <a:pPr algn="just">
              <a:buClrTx/>
              <a:buFont typeface="Arial" pitchFamily="34" charset="0"/>
              <a:buChar char="•"/>
            </a:pPr>
            <a:r>
              <a:rPr lang="en-US" altLang="it-IT" sz="2400" b="1" i="1" dirty="0" smtClean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Safety</a:t>
            </a:r>
            <a:r>
              <a:rPr lang="en-US" altLang="it-IT" sz="2400" b="1" i="1" dirty="0" smtClean="0">
                <a:latin typeface="Calibri" pitchFamily="34" charset="0"/>
                <a:cs typeface="Times New Roman" pitchFamily="18" charset="0"/>
              </a:rPr>
              <a:t> issues are under </a:t>
            </a:r>
            <a:r>
              <a:rPr lang="en-US" altLang="it-IT" sz="2400" b="1" i="1" dirty="0" smtClean="0">
                <a:latin typeface="Calibri" pitchFamily="34" charset="0"/>
                <a:cs typeface="Times New Roman" pitchFamily="18" charset="0"/>
              </a:rPr>
              <a:t>investigation (e.g</a:t>
            </a:r>
            <a:r>
              <a:rPr lang="en-US" altLang="it-IT" sz="2400" b="1" i="1" dirty="0">
                <a:latin typeface="Calibri" pitchFamily="34" charset="0"/>
                <a:cs typeface="Times New Roman" pitchFamily="18" charset="0"/>
              </a:rPr>
              <a:t>. </a:t>
            </a:r>
            <a:r>
              <a:rPr lang="en-US" altLang="it-IT" sz="2400" b="1" i="1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hydrogen sensor</a:t>
            </a:r>
            <a:r>
              <a:rPr lang="en-US" altLang="it-IT" sz="2400" b="1" i="1" dirty="0" smtClean="0">
                <a:latin typeface="Calibri" pitchFamily="34" charset="0"/>
                <a:cs typeface="Times New Roman" pitchFamily="18" charset="0"/>
              </a:rPr>
              <a:t>).</a:t>
            </a:r>
          </a:p>
          <a:p>
            <a:pPr algn="just">
              <a:buClrTx/>
              <a:buFont typeface="Arial" pitchFamily="34" charset="0"/>
              <a:buChar char="•"/>
            </a:pPr>
            <a:r>
              <a:rPr lang="en-US" altLang="it-IT" sz="2400" b="1" i="1" dirty="0" smtClean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LCA analysis </a:t>
            </a:r>
            <a:r>
              <a:rPr lang="en-US" altLang="it-IT" sz="2400" b="1" i="1" dirty="0" smtClean="0">
                <a:latin typeface="Calibri" pitchFamily="34" charset="0"/>
                <a:cs typeface="Times New Roman" pitchFamily="18" charset="0"/>
              </a:rPr>
              <a:t>is planned.</a:t>
            </a:r>
          </a:p>
          <a:p>
            <a:pPr algn="just">
              <a:buClrTx/>
              <a:buFont typeface="Arial" pitchFamily="34" charset="0"/>
              <a:buChar char="•"/>
            </a:pPr>
            <a:r>
              <a:rPr lang="en-US" altLang="it-IT" sz="2400" b="1" i="1" dirty="0" smtClean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Techno-economical</a:t>
            </a:r>
            <a:r>
              <a:rPr lang="en-US" altLang="it-IT" sz="2400" b="1" i="1" dirty="0" smtClean="0">
                <a:latin typeface="Calibri" pitchFamily="34" charset="0"/>
                <a:cs typeface="Times New Roman" pitchFamily="18" charset="0"/>
              </a:rPr>
              <a:t> evaluation is planned.</a:t>
            </a:r>
            <a:endParaRPr lang="en-US" altLang="it-IT" sz="2400" b="1" i="1" dirty="0">
              <a:latin typeface="Calibri" pitchFamily="34" charset="0"/>
              <a:cs typeface="Times New Roman" pitchFamily="18" charset="0"/>
            </a:endParaRPr>
          </a:p>
          <a:p>
            <a:pPr algn="just">
              <a:buClrTx/>
              <a:buFont typeface="Arial" pitchFamily="34" charset="0"/>
              <a:buChar char="•"/>
            </a:pPr>
            <a:endParaRPr lang="it-IT" altLang="it-IT" sz="2400" b="1" i="1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7172" name="Rectangle 5"/>
          <p:cNvSpPr>
            <a:spLocks/>
          </p:cNvSpPr>
          <p:nvPr/>
        </p:nvSpPr>
        <p:spPr bwMode="auto">
          <a:xfrm>
            <a:off x="1209675" y="-98425"/>
            <a:ext cx="74771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defTabSz="4572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r>
              <a:rPr lang="de-DE" altLang="it-IT" sz="3600" b="1" dirty="0">
                <a:solidFill>
                  <a:schemeClr val="bg1"/>
                </a:solidFill>
                <a:latin typeface="Arial" pitchFamily="34" charset="0"/>
              </a:rPr>
              <a:t>SSH2S </a:t>
            </a:r>
            <a:r>
              <a:rPr lang="de-DE" altLang="it-IT" sz="3600" b="1" dirty="0" smtClean="0">
                <a:solidFill>
                  <a:schemeClr val="bg1"/>
                </a:solidFill>
                <a:latin typeface="Arial" pitchFamily="34" charset="0"/>
              </a:rPr>
              <a:t>WP6 </a:t>
            </a:r>
            <a:r>
              <a:rPr lang="de-DE" altLang="it-IT" sz="3600" b="1" dirty="0" err="1" smtClean="0">
                <a:solidFill>
                  <a:schemeClr val="bg1"/>
                </a:solidFill>
                <a:latin typeface="Arial" pitchFamily="34" charset="0"/>
              </a:rPr>
              <a:t>plans</a:t>
            </a:r>
            <a:endParaRPr lang="de-DE" altLang="it-IT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" name="Rettangolo 1"/>
          <p:cNvSpPr/>
          <p:nvPr/>
        </p:nvSpPr>
        <p:spPr bwMode="auto">
          <a:xfrm>
            <a:off x="4211960" y="3457575"/>
            <a:ext cx="1368152" cy="273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SzTx/>
              <a:buFont typeface="Monotype Sorts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ヒラギノ角ゴ Pro W3" charset="-128"/>
            </a:endParaRPr>
          </a:p>
        </p:txBody>
      </p:sp>
      <p:sp>
        <p:nvSpPr>
          <p:cNvPr id="4" name="Rettangolo 3"/>
          <p:cNvSpPr/>
          <p:nvPr/>
        </p:nvSpPr>
        <p:spPr bwMode="auto">
          <a:xfrm>
            <a:off x="4211960" y="3457575"/>
            <a:ext cx="1368152" cy="273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SzTx/>
              <a:buFont typeface="Monotype Sorts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ヒラギノ角ゴ Pro W3" charset="-128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4812344" y="5990104"/>
            <a:ext cx="3872235" cy="402291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ctr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2000" b="1" i="1" dirty="0" smtClean="0">
                <a:solidFill>
                  <a:srgbClr val="000000"/>
                </a:solidFill>
                <a:latin typeface="Calibri" pitchFamily="34" charset="0"/>
              </a:rPr>
              <a:t>Load </a:t>
            </a:r>
            <a:r>
              <a:rPr lang="en-US" sz="2000" b="1" i="1" dirty="0">
                <a:solidFill>
                  <a:srgbClr val="000000"/>
                </a:solidFill>
                <a:latin typeface="Calibri" pitchFamily="34" charset="0"/>
              </a:rPr>
              <a:t>area of </a:t>
            </a:r>
            <a:r>
              <a:rPr lang="en-US" sz="2000" b="1" i="1" dirty="0" smtClean="0">
                <a:solidFill>
                  <a:srgbClr val="000000"/>
                </a:solidFill>
                <a:latin typeface="Calibri" pitchFamily="34" charset="0"/>
              </a:rPr>
              <a:t>LTV</a:t>
            </a:r>
            <a:endParaRPr lang="it-IT" sz="2000" b="1" i="1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25" y="2348880"/>
            <a:ext cx="4791075" cy="346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533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SSH2S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4"/>
          <p:cNvSpPr>
            <a:spLocks/>
          </p:cNvSpPr>
          <p:nvPr/>
        </p:nvSpPr>
        <p:spPr bwMode="auto">
          <a:xfrm>
            <a:off x="1666875" y="0"/>
            <a:ext cx="74771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defTabSz="4572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9pPr>
          </a:lstStyle>
          <a:p>
            <a:pPr algn="r">
              <a:lnSpc>
                <a:spcPct val="5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it-IT" sz="3600" b="1">
                <a:solidFill>
                  <a:schemeClr val="bg1"/>
                </a:solidFill>
                <a:latin typeface="Arial" charset="0"/>
              </a:rPr>
              <a:t>SSH2S vs MAIP/AIP</a:t>
            </a:r>
            <a:br>
              <a:rPr lang="de-DE" altLang="it-IT" sz="3600" b="1">
                <a:solidFill>
                  <a:schemeClr val="bg1"/>
                </a:solidFill>
                <a:latin typeface="Arial" charset="0"/>
              </a:rPr>
            </a:br>
            <a:r>
              <a:rPr lang="fr-FR" altLang="it-IT" b="1">
                <a:solidFill>
                  <a:schemeClr val="bg1"/>
                </a:solidFill>
                <a:latin typeface="Arial" charset="0"/>
              </a:rPr>
              <a:t>AA 2: Hydrogen Production, Storage &amp; Distribution</a:t>
            </a:r>
            <a:r>
              <a:rPr lang="de-DE" altLang="it-IT" sz="3600" b="1">
                <a:solidFill>
                  <a:schemeClr val="bg1"/>
                </a:solidFill>
                <a:latin typeface="Arial" charset="0"/>
              </a:rPr>
              <a:t> </a:t>
            </a:r>
          </a:p>
        </p:txBody>
      </p:sp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1212834"/>
              </p:ext>
            </p:extLst>
          </p:nvPr>
        </p:nvGraphicFramePr>
        <p:xfrm>
          <a:off x="250825" y="2205038"/>
          <a:ext cx="8642350" cy="29259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881"/>
                <a:gridCol w="1872509"/>
                <a:gridCol w="1800490"/>
                <a:gridCol w="1728470"/>
              </a:tblGrid>
              <a:tr h="914279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1" dirty="0" smtClean="0">
                          <a:latin typeface="Calibri" pitchFamily="34" charset="0"/>
                        </a:rPr>
                        <a:t>MAIP/AIP targets</a:t>
                      </a:r>
                      <a:endParaRPr lang="it-IT" sz="1800" dirty="0"/>
                    </a:p>
                  </a:txBody>
                  <a:tcPr marL="91455" marR="91455" marT="45688" marB="456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i="1" kern="1200" dirty="0" smtClean="0">
                          <a:solidFill>
                            <a:schemeClr val="lt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Project goal</a:t>
                      </a:r>
                      <a:endParaRPr lang="it-IT" sz="1800" b="1" i="1" kern="1200" dirty="0">
                        <a:solidFill>
                          <a:schemeClr val="lt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91455" marR="91455" marT="45688" marB="4568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i="1" kern="1200" dirty="0" smtClean="0">
                          <a:solidFill>
                            <a:schemeClr val="lt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Project status</a:t>
                      </a:r>
                    </a:p>
                  </a:txBody>
                  <a:tcPr marL="91455" marR="91455" marT="45688" marB="4568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latin typeface="Calibri" pitchFamily="34" charset="0"/>
                        </a:rPr>
                        <a:t>Gaps bottlenecks in RTD </a:t>
                      </a:r>
                      <a:endParaRPr lang="it-IT" sz="1800" b="1" i="1" kern="1200" dirty="0" smtClean="0">
                        <a:solidFill>
                          <a:schemeClr val="lt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91455" marR="91455" marT="45688" marB="45688"/>
                </a:tc>
              </a:tr>
              <a:tr h="20114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latin typeface="Calibri" pitchFamily="34" charset="0"/>
                        </a:rPr>
                        <a:t>Long-term and break-through oriented research on </a:t>
                      </a:r>
                      <a:r>
                        <a:rPr lang="en-US" sz="1800" b="1" i="1" dirty="0" smtClean="0">
                          <a:solidFill>
                            <a:srgbClr val="0000FF"/>
                          </a:solidFill>
                          <a:latin typeface="Calibri" pitchFamily="34" charset="0"/>
                        </a:rPr>
                        <a:t>improved solid state hydrogen storage options</a:t>
                      </a:r>
                      <a:r>
                        <a:rPr lang="en-US" sz="1800" b="1" i="1" dirty="0" smtClean="0">
                          <a:latin typeface="Calibri" pitchFamily="34" charset="0"/>
                        </a:rPr>
                        <a:t> for increased efficiency and storage capability, i.e. 2nd generation hydrogen storage technology.</a:t>
                      </a:r>
                    </a:p>
                  </a:txBody>
                  <a:tcPr marL="91455" marR="91455" marT="45688" marB="45688"/>
                </a:tc>
                <a:tc>
                  <a:txBody>
                    <a:bodyPr/>
                    <a:lstStyle/>
                    <a:p>
                      <a:r>
                        <a:rPr lang="it-IT" sz="1800" b="1" i="1" kern="1200" dirty="0" err="1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Integrated</a:t>
                      </a:r>
                      <a:r>
                        <a:rPr lang="it-IT" sz="1800" b="1" i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b="1" i="1" kern="1200" dirty="0" err="1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system</a:t>
                      </a:r>
                      <a:r>
                        <a:rPr lang="it-IT" sz="1800" b="1" i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to be </a:t>
                      </a:r>
                      <a:r>
                        <a:rPr lang="it-IT" sz="1800" b="1" i="1" kern="1200" dirty="0" err="1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demonstrated</a:t>
                      </a:r>
                      <a:r>
                        <a:rPr lang="it-IT" sz="1800" b="1" i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in a </a:t>
                      </a:r>
                      <a:r>
                        <a:rPr lang="it-IT" sz="1800" b="1" i="1" kern="1200" dirty="0" err="1" smtClean="0">
                          <a:solidFill>
                            <a:srgbClr val="0000FF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prototype</a:t>
                      </a:r>
                      <a:r>
                        <a:rPr lang="it-IT" sz="1800" b="1" i="1" kern="1200" dirty="0" smtClean="0">
                          <a:solidFill>
                            <a:srgbClr val="0000FF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APU</a:t>
                      </a:r>
                      <a:r>
                        <a:rPr lang="it-IT" sz="1800" b="1" i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b="1" i="1" kern="1200" dirty="0" err="1" smtClean="0">
                          <a:solidFill>
                            <a:srgbClr val="0000FF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system</a:t>
                      </a:r>
                      <a:r>
                        <a:rPr lang="it-IT" sz="1800" b="1" i="1" kern="1200" dirty="0" smtClean="0">
                          <a:solidFill>
                            <a:srgbClr val="0000FF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b="1" i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(1 kW) and </a:t>
                      </a:r>
                      <a:r>
                        <a:rPr lang="it-IT" sz="1800" b="1" i="1" kern="1200" dirty="0" err="1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possibily</a:t>
                      </a:r>
                      <a:r>
                        <a:rPr lang="it-IT" sz="1800" b="1" i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in (5 kW)</a:t>
                      </a:r>
                      <a:endParaRPr lang="it-IT" sz="1800" b="1" i="1" kern="1200" dirty="0">
                        <a:solidFill>
                          <a:schemeClr val="dk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91455" marR="91455" marT="45688" marB="45688"/>
                </a:tc>
                <a:tc>
                  <a:txBody>
                    <a:bodyPr/>
                    <a:lstStyle/>
                    <a:p>
                      <a:r>
                        <a:rPr lang="it-IT" sz="1800" b="1" i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Architecture </a:t>
                      </a:r>
                      <a:r>
                        <a:rPr lang="it-IT" sz="1800" b="1" i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under </a:t>
                      </a:r>
                      <a:r>
                        <a:rPr lang="it-IT" sz="1800" b="1" i="1" kern="1200" dirty="0" err="1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development</a:t>
                      </a:r>
                      <a:r>
                        <a:rPr lang="it-IT" sz="1800" b="1" i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. </a:t>
                      </a:r>
                      <a:r>
                        <a:rPr lang="it-IT" sz="1800" b="1" i="1" kern="1200" dirty="0" err="1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Good</a:t>
                      </a:r>
                      <a:r>
                        <a:rPr lang="it-IT" sz="1800" b="1" i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b="1" i="1" kern="1200" dirty="0" err="1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material</a:t>
                      </a:r>
                      <a:r>
                        <a:rPr lang="it-IT" sz="1800" b="1" i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b="1" i="1" kern="1200" dirty="0" err="1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properties</a:t>
                      </a:r>
                      <a:endParaRPr lang="it-IT" sz="1800" b="1" i="1" kern="1200" dirty="0">
                        <a:solidFill>
                          <a:schemeClr val="dk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91455" marR="91455" marT="45688" marB="45688"/>
                </a:tc>
                <a:tc>
                  <a:txBody>
                    <a:bodyPr/>
                    <a:lstStyle/>
                    <a:p>
                      <a:r>
                        <a:rPr lang="it-IT" sz="1800" b="1" i="1" kern="1200" dirty="0" err="1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Intrinsic</a:t>
                      </a:r>
                      <a:r>
                        <a:rPr lang="it-IT" sz="1800" b="1" i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b="1" i="1" kern="1200" dirty="0" err="1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properties</a:t>
                      </a:r>
                      <a:r>
                        <a:rPr lang="it-IT" sz="1800" b="1" i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of </a:t>
                      </a:r>
                      <a:r>
                        <a:rPr lang="it-IT" sz="1800" b="1" i="1" kern="1200" dirty="0" err="1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materials</a:t>
                      </a:r>
                      <a:r>
                        <a:rPr lang="it-IT" sz="1800" b="1" i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b="1" i="1" kern="1200" dirty="0" err="1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not</a:t>
                      </a:r>
                      <a:r>
                        <a:rPr lang="it-IT" sz="1800" b="1" i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b="1" i="1" kern="1200" dirty="0" err="1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yet</a:t>
                      </a:r>
                      <a:r>
                        <a:rPr lang="it-IT" sz="1800" b="1" i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b="1" i="1" kern="1200" dirty="0" err="1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optimized</a:t>
                      </a:r>
                      <a:endParaRPr lang="it-IT" sz="1800" b="1" i="1" kern="1200" dirty="0">
                        <a:solidFill>
                          <a:schemeClr val="dk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91455" marR="91455" marT="45688" marB="45688"/>
                </a:tc>
              </a:tr>
            </a:tbl>
          </a:graphicData>
        </a:graphic>
      </p:graphicFrame>
      <p:pic>
        <p:nvPicPr>
          <p:cNvPr id="1640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919663"/>
            <a:ext cx="2368550" cy="19081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1187450" y="5995988"/>
            <a:ext cx="3724275" cy="40163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pPr algn="ctr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2000" b="1" i="1" dirty="0">
                <a:solidFill>
                  <a:srgbClr val="000000"/>
                </a:solidFill>
                <a:latin typeface="Calibri" pitchFamily="34" charset="0"/>
              </a:rPr>
              <a:t>Architecture for</a:t>
            </a:r>
            <a:r>
              <a:rPr lang="it-IT" sz="2000" b="1" i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2000" b="1" i="1" dirty="0">
                <a:solidFill>
                  <a:srgbClr val="000000"/>
                </a:solidFill>
                <a:latin typeface="Calibri" pitchFamily="34" charset="0"/>
              </a:rPr>
              <a:t>Daily Electric</a:t>
            </a:r>
            <a:endParaRPr lang="it-IT" sz="2000" b="1" i="1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56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SH2S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4"/>
          <p:cNvSpPr>
            <a:spLocks/>
          </p:cNvSpPr>
          <p:nvPr/>
        </p:nvSpPr>
        <p:spPr bwMode="auto">
          <a:xfrm>
            <a:off x="1666875" y="0"/>
            <a:ext cx="74771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defTabSz="4572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9pPr>
          </a:lstStyle>
          <a:p>
            <a:pPr algn="r">
              <a:lnSpc>
                <a:spcPct val="5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it-IT" sz="3600" b="1">
                <a:solidFill>
                  <a:schemeClr val="bg1"/>
                </a:solidFill>
                <a:latin typeface="Arial" charset="0"/>
              </a:rPr>
              <a:t>SSH2S vs MAIP/AIP</a:t>
            </a:r>
            <a:br>
              <a:rPr lang="de-DE" altLang="it-IT" sz="3600" b="1">
                <a:solidFill>
                  <a:schemeClr val="bg1"/>
                </a:solidFill>
                <a:latin typeface="Arial" charset="0"/>
              </a:rPr>
            </a:br>
            <a:r>
              <a:rPr lang="fr-FR" altLang="it-IT" b="1">
                <a:solidFill>
                  <a:schemeClr val="bg1"/>
                </a:solidFill>
                <a:latin typeface="Arial" charset="0"/>
              </a:rPr>
              <a:t>AA 2: Hydrogen Production, Storage &amp; Distribution</a:t>
            </a:r>
            <a:r>
              <a:rPr lang="de-DE" altLang="it-IT" sz="3600" b="1">
                <a:solidFill>
                  <a:schemeClr val="bg1"/>
                </a:solidFill>
                <a:latin typeface="Arial" charset="0"/>
              </a:rPr>
              <a:t> </a:t>
            </a:r>
          </a:p>
        </p:txBody>
      </p:sp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693079"/>
              </p:ext>
            </p:extLst>
          </p:nvPr>
        </p:nvGraphicFramePr>
        <p:xfrm>
          <a:off x="323850" y="2060575"/>
          <a:ext cx="8569326" cy="34750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390"/>
                <a:gridCol w="2016312"/>
                <a:gridCol w="2088323"/>
                <a:gridCol w="1944301"/>
              </a:tblGrid>
              <a:tr h="640132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1" dirty="0" smtClean="0">
                          <a:latin typeface="Calibri" pitchFamily="34" charset="0"/>
                        </a:rPr>
                        <a:t>MAIP/AIP targets</a:t>
                      </a:r>
                      <a:endParaRPr lang="it-IT" sz="1800" dirty="0"/>
                    </a:p>
                  </a:txBody>
                  <a:tcPr marL="91444" marR="91444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i="1" kern="1200" dirty="0" smtClean="0">
                          <a:solidFill>
                            <a:schemeClr val="lt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Project goal</a:t>
                      </a:r>
                      <a:endParaRPr lang="it-IT" sz="1800" b="1" i="1" kern="1200" dirty="0">
                        <a:solidFill>
                          <a:schemeClr val="lt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91444" marR="91444" marT="45719" marB="45719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i="1" kern="1200" dirty="0" smtClean="0">
                          <a:solidFill>
                            <a:schemeClr val="lt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Project status</a:t>
                      </a:r>
                    </a:p>
                  </a:txBody>
                  <a:tcPr marL="91444" marR="91444" marT="45719" marB="45719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latin typeface="Calibri" pitchFamily="34" charset="0"/>
                        </a:rPr>
                        <a:t>Gaps bottlenecks in RTD </a:t>
                      </a:r>
                      <a:endParaRPr lang="it-IT" sz="1800" b="1" i="1" kern="1200" dirty="0" smtClean="0">
                        <a:solidFill>
                          <a:schemeClr val="lt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91444" marR="91444" marT="45719" marB="45719"/>
                </a:tc>
              </a:tr>
              <a:tr h="28349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00FF"/>
                          </a:solidFill>
                          <a:latin typeface="Calibri" pitchFamily="34" charset="0"/>
                        </a:rPr>
                        <a:t>Storage materials</a:t>
                      </a:r>
                      <a:r>
                        <a:rPr lang="en-US" sz="1800" b="1" i="1" dirty="0" smtClean="0">
                          <a:latin typeface="Calibri" pitchFamily="34" charset="0"/>
                        </a:rPr>
                        <a:t> with capacities ≥ 6 wt.%, ≥ 60 kg H</a:t>
                      </a:r>
                      <a:r>
                        <a:rPr lang="en-US" sz="1800" b="1" i="1" baseline="-25000" dirty="0" smtClean="0">
                          <a:latin typeface="Calibri" pitchFamily="34" charset="0"/>
                        </a:rPr>
                        <a:t>2</a:t>
                      </a:r>
                      <a:r>
                        <a:rPr lang="en-US" sz="1800" b="1" i="1" dirty="0" smtClean="0">
                          <a:latin typeface="Calibri" pitchFamily="34" charset="0"/>
                        </a:rPr>
                        <a:t>/m</a:t>
                      </a:r>
                      <a:r>
                        <a:rPr lang="en-US" sz="1800" b="1" i="1" baseline="30000" dirty="0" smtClean="0">
                          <a:latin typeface="Calibri" pitchFamily="34" charset="0"/>
                        </a:rPr>
                        <a:t>3</a:t>
                      </a:r>
                      <a:r>
                        <a:rPr lang="en-US" sz="1800" b="1" i="1" dirty="0" smtClean="0">
                          <a:latin typeface="Calibri" pitchFamily="34" charset="0"/>
                        </a:rPr>
                        <a:t> </a:t>
                      </a:r>
                      <a:r>
                        <a:rPr lang="en-US" sz="1800" b="1" i="1" dirty="0" smtClean="0">
                          <a:solidFill>
                            <a:srgbClr val="0000FF"/>
                          </a:solidFill>
                          <a:latin typeface="Calibri" pitchFamily="34" charset="0"/>
                        </a:rPr>
                        <a:t>reversibly releasing hydrogen</a:t>
                      </a:r>
                      <a:r>
                        <a:rPr lang="en-US" sz="1800" b="1" i="1" dirty="0" smtClean="0">
                          <a:latin typeface="Calibri" pitchFamily="34" charset="0"/>
                        </a:rPr>
                        <a:t> at operating temperatures compatible e.g. with PEM FC, HT PEM FC or SOFC / MCFC</a:t>
                      </a:r>
                    </a:p>
                  </a:txBody>
                  <a:tcPr marL="91444" marR="91444" marT="45719" marB="45719"/>
                </a:tc>
                <a:tc>
                  <a:txBody>
                    <a:bodyPr/>
                    <a:lstStyle/>
                    <a:p>
                      <a:r>
                        <a:rPr lang="it-IT" sz="1800" b="1" i="1" kern="1200" dirty="0" err="1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Approx</a:t>
                      </a:r>
                      <a:r>
                        <a:rPr lang="it-IT" sz="1800" b="1" i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. 5 </a:t>
                      </a:r>
                      <a:r>
                        <a:rPr lang="it-IT" sz="1800" b="1" i="1" kern="1200" dirty="0" err="1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wt</a:t>
                      </a:r>
                      <a:r>
                        <a:rPr lang="it-IT" sz="1800" b="1" i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% H</a:t>
                      </a:r>
                      <a:r>
                        <a:rPr lang="it-IT" sz="1800" b="1" i="1" kern="1200" baseline="-250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it-IT" sz="1800" b="1" i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(</a:t>
                      </a:r>
                      <a:r>
                        <a:rPr lang="it-IT" sz="1800" b="1" i="1" kern="1200" dirty="0" err="1" smtClean="0">
                          <a:solidFill>
                            <a:srgbClr val="0000FF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amides</a:t>
                      </a:r>
                      <a:r>
                        <a:rPr lang="it-IT" sz="1800" b="1" i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r>
                        <a:rPr lang="it-IT" sz="1800" b="1" i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7-11 </a:t>
                      </a:r>
                      <a:r>
                        <a:rPr lang="it-IT" sz="1800" b="1" i="1" kern="1200" dirty="0" err="1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wt</a:t>
                      </a:r>
                      <a:r>
                        <a:rPr lang="it-IT" sz="1800" b="1" i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% </a:t>
                      </a:r>
                      <a:r>
                        <a:rPr lang="it-IT" sz="1800" b="1" i="1" kern="1200" dirty="0" err="1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wt</a:t>
                      </a:r>
                      <a:r>
                        <a:rPr lang="it-IT" sz="1800" b="1" i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% H</a:t>
                      </a:r>
                      <a:r>
                        <a:rPr lang="it-IT" sz="1800" b="1" i="1" kern="1200" baseline="-250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it-IT" sz="1800" b="1" i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(</a:t>
                      </a:r>
                      <a:r>
                        <a:rPr lang="it-IT" sz="1800" b="1" i="1" kern="1200" dirty="0" err="1" smtClean="0">
                          <a:solidFill>
                            <a:srgbClr val="0000FF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mixed</a:t>
                      </a:r>
                      <a:r>
                        <a:rPr lang="it-IT" sz="1800" b="1" i="1" kern="1200" dirty="0" smtClean="0">
                          <a:solidFill>
                            <a:srgbClr val="0000FF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b="1" i="1" kern="1200" dirty="0" err="1" smtClean="0">
                          <a:solidFill>
                            <a:srgbClr val="0000FF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borohydrides</a:t>
                      </a:r>
                      <a:r>
                        <a:rPr lang="it-IT" sz="1800" b="1" i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r>
                        <a:rPr lang="it-IT" sz="1800" b="1" i="1" kern="1200" dirty="0" smtClean="0">
                          <a:solidFill>
                            <a:srgbClr val="0000FF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Double </a:t>
                      </a:r>
                      <a:r>
                        <a:rPr lang="it-IT" sz="1800" b="1" i="1" kern="1200" dirty="0" err="1" smtClean="0">
                          <a:solidFill>
                            <a:srgbClr val="0000FF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materials</a:t>
                      </a:r>
                      <a:r>
                        <a:rPr lang="it-IT" sz="1800" b="1" i="1" kern="1200" dirty="0" smtClean="0">
                          <a:solidFill>
                            <a:srgbClr val="0000FF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b="1" i="1" kern="1200" dirty="0" err="1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concept</a:t>
                      </a:r>
                      <a:endParaRPr lang="it-IT" sz="1800" b="1" i="1" kern="1200" dirty="0" smtClean="0">
                        <a:solidFill>
                          <a:schemeClr val="dk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  <a:p>
                      <a:endParaRPr lang="it-IT" sz="1800" b="1" i="1" kern="1200" dirty="0">
                        <a:solidFill>
                          <a:schemeClr val="dk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91444" marR="91444" marT="45719" marB="45719"/>
                </a:tc>
                <a:tc>
                  <a:txBody>
                    <a:bodyPr/>
                    <a:lstStyle/>
                    <a:p>
                      <a:pPr defTabSz="449263">
                        <a:spcBef>
                          <a:spcPct val="0"/>
                        </a:spcBef>
                        <a:buClr>
                          <a:srgbClr val="194C84"/>
                        </a:buClr>
                        <a:buFont typeface="Arial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1800" b="1" i="1" dirty="0" smtClean="0">
                          <a:latin typeface="Calibri" pitchFamily="34" charset="0"/>
                        </a:rPr>
                        <a:t>Storage materials with capacities </a:t>
                      </a:r>
                      <a:r>
                        <a:rPr lang="en-US" sz="1800" b="1" i="1" dirty="0" smtClean="0">
                          <a:solidFill>
                            <a:srgbClr val="0000FF"/>
                          </a:solidFill>
                          <a:latin typeface="Calibri" pitchFamily="34" charset="0"/>
                        </a:rPr>
                        <a:t>up to 4.5 </a:t>
                      </a:r>
                      <a:r>
                        <a:rPr lang="en-US" sz="1800" b="1" i="1" dirty="0" err="1" smtClean="0">
                          <a:solidFill>
                            <a:srgbClr val="0000FF"/>
                          </a:solidFill>
                          <a:latin typeface="Calibri" pitchFamily="34" charset="0"/>
                        </a:rPr>
                        <a:t>wt</a:t>
                      </a:r>
                      <a:r>
                        <a:rPr lang="en-US" sz="1800" b="1" i="1" dirty="0" smtClean="0">
                          <a:solidFill>
                            <a:srgbClr val="0000FF"/>
                          </a:solidFill>
                          <a:latin typeface="Calibri" pitchFamily="34" charset="0"/>
                        </a:rPr>
                        <a:t>% H</a:t>
                      </a:r>
                      <a:r>
                        <a:rPr lang="en-US" sz="1800" b="1" i="1" baseline="-25000" dirty="0" smtClean="0">
                          <a:solidFill>
                            <a:srgbClr val="0000FF"/>
                          </a:solidFill>
                          <a:latin typeface="Calibri" pitchFamily="34" charset="0"/>
                        </a:rPr>
                        <a:t>2</a:t>
                      </a:r>
                    </a:p>
                    <a:p>
                      <a:pPr defTabSz="449263">
                        <a:spcBef>
                          <a:spcPct val="0"/>
                        </a:spcBef>
                        <a:buClr>
                          <a:srgbClr val="194C84"/>
                        </a:buClr>
                        <a:buFont typeface="Arial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1800" b="1" i="1" dirty="0" smtClean="0">
                          <a:latin typeface="Calibri" pitchFamily="34" charset="0"/>
                        </a:rPr>
                        <a:t>Reversibility </a:t>
                      </a:r>
                      <a:r>
                        <a:rPr lang="en-US" sz="1800" b="1" i="1" dirty="0" smtClean="0">
                          <a:solidFill>
                            <a:srgbClr val="0000FF"/>
                          </a:solidFill>
                          <a:latin typeface="Calibri" pitchFamily="34" charset="0"/>
                        </a:rPr>
                        <a:t>at </a:t>
                      </a:r>
                    </a:p>
                    <a:p>
                      <a:pPr defTabSz="449263">
                        <a:spcBef>
                          <a:spcPct val="0"/>
                        </a:spcBef>
                        <a:buClr>
                          <a:srgbClr val="194C84"/>
                        </a:buClr>
                        <a:buFont typeface="Arial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1800" b="1" i="1" dirty="0" smtClean="0">
                          <a:solidFill>
                            <a:srgbClr val="0000FF"/>
                          </a:solidFill>
                          <a:latin typeface="Calibri" pitchFamily="34" charset="0"/>
                        </a:rPr>
                        <a:t>180 °C</a:t>
                      </a:r>
                    </a:p>
                    <a:p>
                      <a:pPr defTabSz="449263">
                        <a:spcBef>
                          <a:spcPct val="0"/>
                        </a:spcBef>
                        <a:buClr>
                          <a:srgbClr val="194C84"/>
                        </a:buClr>
                        <a:buFont typeface="Arial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1800" b="1" i="1" dirty="0" smtClean="0">
                          <a:solidFill>
                            <a:srgbClr val="0000FF"/>
                          </a:solidFill>
                          <a:latin typeface="Calibri" pitchFamily="34" charset="0"/>
                        </a:rPr>
                        <a:t>Single </a:t>
                      </a:r>
                      <a:r>
                        <a:rPr lang="en-US" sz="1800" b="1" i="1" dirty="0" smtClean="0">
                          <a:latin typeface="Calibri" pitchFamily="34" charset="0"/>
                        </a:rPr>
                        <a:t>reaction step</a:t>
                      </a:r>
                    </a:p>
                    <a:p>
                      <a:pPr defTabSz="449263">
                        <a:spcBef>
                          <a:spcPct val="0"/>
                        </a:spcBef>
                        <a:buClr>
                          <a:srgbClr val="194C84"/>
                        </a:buClr>
                        <a:buFont typeface="Arial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1800" b="1" i="1" dirty="0" smtClean="0">
                          <a:solidFill>
                            <a:srgbClr val="0000FF"/>
                          </a:solidFill>
                          <a:latin typeface="Calibri" pitchFamily="34" charset="0"/>
                        </a:rPr>
                        <a:t>Stability</a:t>
                      </a:r>
                      <a:r>
                        <a:rPr lang="en-US" sz="1800" b="1" i="1" dirty="0" smtClean="0">
                          <a:latin typeface="Calibri" pitchFamily="34" charset="0"/>
                        </a:rPr>
                        <a:t> on cycling</a:t>
                      </a:r>
                    </a:p>
                    <a:p>
                      <a:pPr defTabSz="449263">
                        <a:spcBef>
                          <a:spcPct val="0"/>
                        </a:spcBef>
                        <a:buClr>
                          <a:srgbClr val="194C84"/>
                        </a:buClr>
                        <a:buFont typeface="Arial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1800" b="1" i="1" kern="1200" dirty="0" smtClean="0">
                          <a:solidFill>
                            <a:srgbClr val="0000FF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Stop</a:t>
                      </a:r>
                      <a:r>
                        <a:rPr lang="en-US" sz="1800" b="1" i="1" dirty="0" smtClean="0">
                          <a:latin typeface="Calibri" pitchFamily="34" charset="0"/>
                        </a:rPr>
                        <a:t>  for mixed </a:t>
                      </a:r>
                      <a:r>
                        <a:rPr lang="en-US" sz="1800" b="1" i="1" dirty="0" err="1" smtClean="0">
                          <a:latin typeface="Calibri" pitchFamily="34" charset="0"/>
                        </a:rPr>
                        <a:t>borohydrides</a:t>
                      </a:r>
                      <a:endParaRPr lang="en-US" sz="1800" b="1" i="1" dirty="0" smtClean="0">
                        <a:latin typeface="Calibri" pitchFamily="34" charset="0"/>
                      </a:endParaRPr>
                    </a:p>
                    <a:p>
                      <a:endParaRPr lang="it-IT" sz="1800" dirty="0"/>
                    </a:p>
                  </a:txBody>
                  <a:tcPr marL="91444" marR="91444" marT="45719" marB="4571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Lack</a:t>
                      </a:r>
                      <a:r>
                        <a:rPr kumimoji="0" lang="it-IT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of </a:t>
                      </a:r>
                      <a:r>
                        <a:rPr kumimoji="0" lang="it-IT" sz="18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reversibility</a:t>
                      </a:r>
                      <a:r>
                        <a:rPr kumimoji="0" lang="it-IT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in new </a:t>
                      </a:r>
                      <a:r>
                        <a:rPr kumimoji="0" lang="it-IT" sz="18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developed</a:t>
                      </a:r>
                      <a:r>
                        <a:rPr kumimoji="0" lang="it-IT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it-IT" sz="18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materials</a:t>
                      </a:r>
                      <a:endParaRPr kumimoji="0" lang="it-IT" sz="1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  <a:p>
                      <a:endParaRPr lang="it-IT" sz="1800" dirty="0"/>
                    </a:p>
                  </a:txBody>
                  <a:tcPr marL="91444" marR="91444" marT="45719" marB="45719"/>
                </a:tc>
              </a:tr>
            </a:tbl>
          </a:graphicData>
        </a:graphic>
      </p:graphicFrame>
      <p:pic>
        <p:nvPicPr>
          <p:cNvPr id="174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5037138"/>
            <a:ext cx="2119313" cy="16621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3203575" y="6119813"/>
            <a:ext cx="3430588" cy="40163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pPr algn="ctr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000" b="1" i="1" dirty="0">
                <a:solidFill>
                  <a:srgbClr val="000000"/>
                </a:solidFill>
                <a:latin typeface="Calibri" pitchFamily="34" charset="0"/>
              </a:rPr>
              <a:t>Double </a:t>
            </a:r>
            <a:r>
              <a:rPr lang="it-IT" sz="2000" b="1" i="1" dirty="0" err="1">
                <a:solidFill>
                  <a:srgbClr val="000000"/>
                </a:solidFill>
                <a:latin typeface="Calibri" pitchFamily="34" charset="0"/>
              </a:rPr>
              <a:t>Materials</a:t>
            </a:r>
            <a:r>
              <a:rPr lang="it-IT" sz="2000" b="1" i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it-IT" sz="2000" b="1" i="1" dirty="0" err="1">
                <a:solidFill>
                  <a:srgbClr val="000000"/>
                </a:solidFill>
                <a:latin typeface="Calibri" pitchFamily="34" charset="0"/>
              </a:rPr>
              <a:t>concept</a:t>
            </a:r>
            <a:endParaRPr lang="it-IT" sz="2000" b="1" i="1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82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97726">
            <a:off x="1581150" y="5105400"/>
            <a:ext cx="21590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" descr="SSH2S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Rectangle 4"/>
          <p:cNvSpPr>
            <a:spLocks/>
          </p:cNvSpPr>
          <p:nvPr/>
        </p:nvSpPr>
        <p:spPr bwMode="auto">
          <a:xfrm>
            <a:off x="1666875" y="0"/>
            <a:ext cx="74771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defTabSz="4572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9pPr>
          </a:lstStyle>
          <a:p>
            <a:pPr algn="r">
              <a:lnSpc>
                <a:spcPct val="5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it-IT" sz="3600" b="1">
                <a:solidFill>
                  <a:schemeClr val="bg1"/>
                </a:solidFill>
                <a:latin typeface="Arial" charset="0"/>
              </a:rPr>
              <a:t>SSH2S vs MAIP/AIP</a:t>
            </a:r>
            <a:br>
              <a:rPr lang="de-DE" altLang="it-IT" sz="3600" b="1">
                <a:solidFill>
                  <a:schemeClr val="bg1"/>
                </a:solidFill>
                <a:latin typeface="Arial" charset="0"/>
              </a:rPr>
            </a:br>
            <a:r>
              <a:rPr lang="fr-FR" altLang="it-IT" b="1">
                <a:solidFill>
                  <a:schemeClr val="bg1"/>
                </a:solidFill>
                <a:latin typeface="Arial" charset="0"/>
              </a:rPr>
              <a:t>AA 2: Hydrogen Production, Storage &amp; Distribution</a:t>
            </a:r>
            <a:r>
              <a:rPr lang="de-DE" altLang="it-IT" sz="3600" b="1">
                <a:solidFill>
                  <a:schemeClr val="bg1"/>
                </a:solidFill>
                <a:latin typeface="Arial" charset="0"/>
              </a:rPr>
              <a:t> </a:t>
            </a:r>
          </a:p>
        </p:txBody>
      </p:sp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241977"/>
              </p:ext>
            </p:extLst>
          </p:nvPr>
        </p:nvGraphicFramePr>
        <p:xfrm>
          <a:off x="319088" y="2133600"/>
          <a:ext cx="8353424" cy="3371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356"/>
                <a:gridCol w="2088356"/>
                <a:gridCol w="2088356"/>
                <a:gridCol w="2088356"/>
              </a:tblGrid>
              <a:tr h="720082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1" dirty="0" smtClean="0">
                          <a:latin typeface="Calibri" pitchFamily="34" charset="0"/>
                        </a:rPr>
                        <a:t>MAIP/AIP targets</a:t>
                      </a:r>
                      <a:endParaRPr lang="it-IT" sz="1800" dirty="0"/>
                    </a:p>
                  </a:txBody>
                  <a:tcPr marL="91445" marR="914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i="1" kern="1200" dirty="0" smtClean="0">
                          <a:solidFill>
                            <a:schemeClr val="lt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Project goal</a:t>
                      </a:r>
                      <a:endParaRPr lang="it-IT" sz="1800" b="1" i="1" kern="1200" dirty="0">
                        <a:solidFill>
                          <a:schemeClr val="lt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91445" marR="914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i="1" kern="1200" dirty="0" smtClean="0">
                          <a:solidFill>
                            <a:schemeClr val="lt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Project status</a:t>
                      </a:r>
                    </a:p>
                  </a:txBody>
                  <a:tcPr marL="91445" marR="914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latin typeface="Calibri" pitchFamily="34" charset="0"/>
                        </a:rPr>
                        <a:t>Gaps</a:t>
                      </a:r>
                      <a:r>
                        <a:rPr lang="en-US" sz="1800" b="1" i="1" baseline="0" dirty="0" smtClean="0">
                          <a:latin typeface="Calibri" pitchFamily="34" charset="0"/>
                        </a:rPr>
                        <a:t> </a:t>
                      </a:r>
                      <a:r>
                        <a:rPr lang="en-US" sz="1800" b="1" i="1" dirty="0" smtClean="0">
                          <a:latin typeface="Calibri" pitchFamily="34" charset="0"/>
                        </a:rPr>
                        <a:t>bottlenecks in RTD </a:t>
                      </a:r>
                      <a:endParaRPr lang="it-IT" sz="1800" b="1" i="1" kern="1200" dirty="0" smtClean="0">
                        <a:solidFill>
                          <a:schemeClr val="lt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91445" marR="91445"/>
                </a:tc>
              </a:tr>
              <a:tr h="17373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00FF"/>
                          </a:solidFill>
                          <a:latin typeface="Calibri" pitchFamily="34" charset="0"/>
                        </a:rPr>
                        <a:t>Improved system density for H</a:t>
                      </a:r>
                      <a:r>
                        <a:rPr lang="en-US" sz="1800" b="1" i="1" baseline="-25000" dirty="0" smtClean="0">
                          <a:solidFill>
                            <a:srgbClr val="0000FF"/>
                          </a:solidFill>
                          <a:latin typeface="Calibri" pitchFamily="34" charset="0"/>
                        </a:rPr>
                        <a:t>2</a:t>
                      </a:r>
                      <a:r>
                        <a:rPr lang="en-US" sz="1800" b="1" i="1" dirty="0" smtClean="0">
                          <a:solidFill>
                            <a:srgbClr val="0000FF"/>
                          </a:solidFill>
                          <a:latin typeface="Calibri" pitchFamily="34" charset="0"/>
                        </a:rPr>
                        <a:t> storage</a:t>
                      </a:r>
                      <a:r>
                        <a:rPr lang="en-US" sz="1800" b="1" i="1" dirty="0" smtClean="0">
                          <a:latin typeface="Calibri" pitchFamily="34" charset="0"/>
                        </a:rPr>
                        <a:t> (2015: 9 %</a:t>
                      </a:r>
                      <a:r>
                        <a:rPr lang="en-US" sz="1800" b="1" i="1" dirty="0" err="1" smtClean="0">
                          <a:latin typeface="Calibri" pitchFamily="34" charset="0"/>
                        </a:rPr>
                        <a:t>wt</a:t>
                      </a:r>
                      <a:r>
                        <a:rPr lang="en-US" sz="1800" b="1" i="1" dirty="0" smtClean="0">
                          <a:latin typeface="Calibri" pitchFamily="34" charset="0"/>
                        </a:rPr>
                        <a:t> of H</a:t>
                      </a:r>
                      <a:r>
                        <a:rPr lang="en-US" sz="1800" b="1" i="1" baseline="-25000" dirty="0" smtClean="0">
                          <a:latin typeface="Calibri" pitchFamily="34" charset="0"/>
                        </a:rPr>
                        <a:t>2</a:t>
                      </a:r>
                      <a:r>
                        <a:rPr lang="en-US" sz="1800" b="1" i="1" dirty="0" smtClean="0">
                          <a:latin typeface="Calibri" pitchFamily="34" charset="0"/>
                        </a:rPr>
                        <a:t>)</a:t>
                      </a:r>
                    </a:p>
                  </a:txBody>
                  <a:tcPr marL="91445" marR="9144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00FF"/>
                          </a:solidFill>
                          <a:latin typeface="Calibri" pitchFamily="34" charset="0"/>
                        </a:rPr>
                        <a:t>4 </a:t>
                      </a:r>
                      <a:r>
                        <a:rPr lang="en-US" sz="1800" b="1" i="1" kern="1200" dirty="0" err="1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wt</a:t>
                      </a:r>
                      <a:r>
                        <a:rPr lang="en-US" sz="1800" b="1" i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% of H</a:t>
                      </a:r>
                      <a:r>
                        <a:rPr lang="en-US" sz="1800" b="1" i="1" kern="1200" baseline="-250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00FF"/>
                          </a:solidFill>
                          <a:latin typeface="Calibri" pitchFamily="34" charset="0"/>
                        </a:rPr>
                        <a:t>40 </a:t>
                      </a:r>
                      <a:r>
                        <a:rPr lang="en-US" sz="1800" b="1" i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kg </a:t>
                      </a:r>
                      <a:r>
                        <a:rPr lang="en-US" sz="1800" b="1" i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H</a:t>
                      </a:r>
                      <a:r>
                        <a:rPr lang="en-US" sz="1800" b="1" i="1" kern="1200" baseline="-250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800" b="1" i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/m</a:t>
                      </a:r>
                      <a:r>
                        <a:rPr lang="en-US" sz="1800" b="1" i="1" kern="1200" baseline="300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3</a:t>
                      </a:r>
                      <a:endParaRPr lang="en-US" sz="1800" b="1" i="1" kern="1200" dirty="0" smtClean="0">
                        <a:solidFill>
                          <a:schemeClr val="dk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00FF"/>
                          </a:solidFill>
                          <a:latin typeface="Calibri" pitchFamily="34" charset="0"/>
                        </a:rPr>
                        <a:t>Close to room </a:t>
                      </a:r>
                      <a:r>
                        <a:rPr lang="en-US" sz="1800" b="1" i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temperature and pressure</a:t>
                      </a:r>
                    </a:p>
                  </a:txBody>
                  <a:tcPr marL="91445" marR="9144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i="1" kern="1200" dirty="0" err="1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Not</a:t>
                      </a:r>
                      <a:r>
                        <a:rPr lang="it-IT" sz="1800" b="1" i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b="1" i="1" kern="1200" dirty="0" err="1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yet</a:t>
                      </a:r>
                      <a:r>
                        <a:rPr lang="it-IT" sz="1800" b="1" i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b="1" i="1" kern="1200" dirty="0" err="1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available</a:t>
                      </a:r>
                      <a:r>
                        <a:rPr lang="en-US" sz="1800" b="1" i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Gravimetric</a:t>
                      </a:r>
                      <a:r>
                        <a:rPr lang="en-US" sz="1800" b="1" i="1" kern="1200" baseline="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density </a:t>
                      </a:r>
                      <a:r>
                        <a:rPr lang="en-US" sz="1800" b="1" i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likely </a:t>
                      </a:r>
                      <a:r>
                        <a:rPr lang="it-IT" sz="1800" b="1" i="1" kern="1200" dirty="0" err="1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lower</a:t>
                      </a:r>
                      <a:r>
                        <a:rPr lang="it-IT" sz="1800" b="1" i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b="1" i="1" kern="1200" dirty="0" err="1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than</a:t>
                      </a:r>
                      <a:r>
                        <a:rPr lang="it-IT" sz="1800" b="1" i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goal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i="1" kern="1200" dirty="0" err="1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Volumetric</a:t>
                      </a:r>
                      <a:r>
                        <a:rPr lang="it-IT" sz="1800" b="1" i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b="1" i="1" kern="1200" dirty="0" err="1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density</a:t>
                      </a:r>
                      <a:r>
                        <a:rPr lang="it-IT" sz="1800" b="1" i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b="1" i="1" kern="1200" dirty="0" err="1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likely</a:t>
                      </a:r>
                      <a:r>
                        <a:rPr lang="it-IT" sz="1800" b="1" i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OK</a:t>
                      </a:r>
                    </a:p>
                  </a:txBody>
                  <a:tcPr marL="91445" marR="91445"/>
                </a:tc>
                <a:tc>
                  <a:txBody>
                    <a:bodyPr/>
                    <a:lstStyle/>
                    <a:p>
                      <a:r>
                        <a:rPr lang="it-IT" sz="1800" b="1" i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High </a:t>
                      </a:r>
                      <a:r>
                        <a:rPr lang="it-IT" sz="1800" b="1" i="1" kern="1200" dirty="0" err="1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gravimetric</a:t>
                      </a:r>
                      <a:r>
                        <a:rPr lang="it-IT" sz="1800" b="1" i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b="1" i="1" kern="1200" dirty="0" err="1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density</a:t>
                      </a:r>
                      <a:r>
                        <a:rPr lang="it-IT" sz="1800" b="1" i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b="1" i="1" kern="1200" dirty="0" err="1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material</a:t>
                      </a:r>
                      <a:r>
                        <a:rPr lang="it-IT" sz="1800" b="1" i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with </a:t>
                      </a:r>
                      <a:r>
                        <a:rPr lang="it-IT" sz="1800" b="1" i="1" kern="1200" dirty="0" err="1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suitable</a:t>
                      </a:r>
                      <a:r>
                        <a:rPr lang="it-IT" sz="1800" b="1" i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b="1" i="1" kern="1200" dirty="0" err="1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properties</a:t>
                      </a:r>
                      <a:r>
                        <a:rPr lang="it-IT" sz="1800" b="1" i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b="1" i="1" kern="1200" dirty="0" err="1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not</a:t>
                      </a:r>
                      <a:r>
                        <a:rPr lang="it-IT" sz="1800" b="1" i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b="1" i="1" kern="1200" dirty="0" err="1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yet</a:t>
                      </a:r>
                      <a:r>
                        <a:rPr lang="it-IT" sz="1800" b="1" i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b="1" i="1" kern="1200" dirty="0" err="1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available</a:t>
                      </a:r>
                      <a:endParaRPr lang="it-IT" sz="1800" b="1" i="1" kern="1200" dirty="0">
                        <a:solidFill>
                          <a:schemeClr val="dk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91445" marR="91445"/>
                </a:tc>
              </a:tr>
              <a:tr h="9144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00FF"/>
                          </a:solidFill>
                          <a:latin typeface="Calibri" pitchFamily="34" charset="0"/>
                        </a:rPr>
                        <a:t>Cost effective production</a:t>
                      </a:r>
                      <a:r>
                        <a:rPr lang="en-US" sz="1800" b="1" i="1" dirty="0" smtClean="0">
                          <a:latin typeface="Calibri" pitchFamily="34" charset="0"/>
                        </a:rPr>
                        <a:t> routes of the materials</a:t>
                      </a:r>
                    </a:p>
                  </a:txBody>
                  <a:tcPr marL="91445" marR="91445"/>
                </a:tc>
                <a:tc>
                  <a:txBody>
                    <a:bodyPr/>
                    <a:lstStyle/>
                    <a:p>
                      <a:r>
                        <a:rPr lang="it-IT" sz="1800" b="1" i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&lt; 1250 €/kg H2</a:t>
                      </a:r>
                      <a:endParaRPr lang="it-IT" sz="1800" b="1" i="1" kern="1200" dirty="0">
                        <a:solidFill>
                          <a:schemeClr val="dk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91445" marR="91445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800" b="1" i="1" kern="1200" dirty="0" err="1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Not</a:t>
                      </a:r>
                      <a:r>
                        <a:rPr lang="it-IT" sz="1800" b="1" i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b="1" i="1" kern="1200" dirty="0" err="1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yet</a:t>
                      </a:r>
                      <a:r>
                        <a:rPr lang="it-IT" sz="1800" b="1" i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b="1" i="1" kern="1200" dirty="0" err="1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available</a:t>
                      </a:r>
                      <a:r>
                        <a:rPr lang="it-IT" sz="1800" b="1" i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it-IT" sz="1800" b="1" i="1" kern="1200" dirty="0" err="1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but</a:t>
                      </a:r>
                      <a:r>
                        <a:rPr lang="it-IT" sz="1800" b="1" i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b="1" i="1" kern="1200" dirty="0" err="1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higher</a:t>
                      </a:r>
                      <a:r>
                        <a:rPr lang="it-IT" sz="1800" b="1" i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b="1" i="1" kern="1200" dirty="0" err="1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than</a:t>
                      </a:r>
                      <a:r>
                        <a:rPr lang="it-IT" sz="1800" b="1" i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goal</a:t>
                      </a:r>
                      <a:endParaRPr lang="it-IT" sz="1800" b="1" i="1" kern="1200" dirty="0">
                        <a:solidFill>
                          <a:schemeClr val="dk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91445" marR="91445"/>
                </a:tc>
                <a:tc>
                  <a:txBody>
                    <a:bodyPr/>
                    <a:lstStyle/>
                    <a:p>
                      <a:r>
                        <a:rPr lang="it-IT" sz="1800" b="1" i="1" kern="1200" dirty="0" err="1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Low</a:t>
                      </a:r>
                      <a:r>
                        <a:rPr lang="it-IT" sz="1800" b="1" i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production for </a:t>
                      </a:r>
                      <a:r>
                        <a:rPr lang="it-IT" sz="1800" b="1" i="1" kern="1200" dirty="0" err="1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limited</a:t>
                      </a:r>
                      <a:r>
                        <a:rPr lang="it-IT" sz="1800" b="1" i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market</a:t>
                      </a:r>
                      <a:endParaRPr lang="it-IT" sz="1800" b="1" i="1" kern="1200" dirty="0">
                        <a:solidFill>
                          <a:schemeClr val="dk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91445" marR="91445"/>
                </a:tc>
              </a:tr>
            </a:tbl>
          </a:graphicData>
        </a:graphic>
      </p:graphicFrame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4427538" y="6100763"/>
            <a:ext cx="3816350" cy="40163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pPr algn="ctr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000" b="1" i="1" dirty="0">
                <a:solidFill>
                  <a:srgbClr val="000000"/>
                </a:solidFill>
                <a:latin typeface="Calibri" pitchFamily="34" charset="0"/>
              </a:rPr>
              <a:t>HT-PEM for </a:t>
            </a:r>
            <a:r>
              <a:rPr lang="it-IT" sz="2000" b="1" i="1" dirty="0" err="1">
                <a:solidFill>
                  <a:srgbClr val="000000"/>
                </a:solidFill>
                <a:latin typeface="Calibri" pitchFamily="34" charset="0"/>
              </a:rPr>
              <a:t>integrated</a:t>
            </a:r>
            <a:r>
              <a:rPr lang="it-IT" sz="2000" b="1" i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it-IT" sz="2000" b="1" i="1" dirty="0" err="1">
                <a:solidFill>
                  <a:srgbClr val="000000"/>
                </a:solidFill>
                <a:latin typeface="Calibri" pitchFamily="34" charset="0"/>
              </a:rPr>
              <a:t>system</a:t>
            </a:r>
            <a:endParaRPr lang="it-IT" sz="2000" b="1" i="1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99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90"/>
          <a:stretch>
            <a:fillRect/>
          </a:stretch>
        </p:blipFill>
        <p:spPr bwMode="auto">
          <a:xfrm>
            <a:off x="3817938" y="1484313"/>
            <a:ext cx="4806950" cy="530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7" descr="SSH2S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677863" y="1579563"/>
            <a:ext cx="2736850" cy="50673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pPr defTabSz="449263">
              <a:lnSpc>
                <a:spcPct val="80000"/>
              </a:lnSpc>
              <a:spcBef>
                <a:spcPct val="0"/>
              </a:spcBef>
              <a:buClr>
                <a:srgbClr val="194C84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BE" sz="2400" b="1" i="1">
                <a:solidFill>
                  <a:srgbClr val="000000"/>
                </a:solidFill>
                <a:latin typeface="Calibri" pitchFamily="34" charset="0"/>
              </a:rPr>
              <a:t>Beginning:</a:t>
            </a:r>
          </a:p>
          <a:p>
            <a:pPr defTabSz="449263">
              <a:lnSpc>
                <a:spcPct val="80000"/>
              </a:lnSpc>
              <a:spcBef>
                <a:spcPct val="0"/>
              </a:spcBef>
              <a:buClr>
                <a:srgbClr val="194C84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BE" sz="2400" b="1" i="1">
                <a:solidFill>
                  <a:srgbClr val="000000"/>
                </a:solidFill>
                <a:latin typeface="Calibri" pitchFamily="34" charset="0"/>
              </a:rPr>
              <a:t>Feb. 1st, </a:t>
            </a:r>
            <a:r>
              <a:rPr lang="fr-BE" sz="2400" b="1" i="1">
                <a:solidFill>
                  <a:srgbClr val="0000FF"/>
                </a:solidFill>
                <a:latin typeface="Calibri" pitchFamily="34" charset="0"/>
              </a:rPr>
              <a:t>2011</a:t>
            </a:r>
          </a:p>
          <a:p>
            <a:pPr defTabSz="449263">
              <a:lnSpc>
                <a:spcPct val="80000"/>
              </a:lnSpc>
              <a:spcBef>
                <a:spcPct val="0"/>
              </a:spcBef>
              <a:buClr>
                <a:srgbClr val="194C84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fr-BE" sz="2400" b="1" i="1">
              <a:solidFill>
                <a:srgbClr val="000000"/>
              </a:solidFill>
              <a:latin typeface="Calibri" pitchFamily="34" charset="0"/>
            </a:endParaRPr>
          </a:p>
          <a:p>
            <a:pPr defTabSz="449263">
              <a:lnSpc>
                <a:spcPct val="80000"/>
              </a:lnSpc>
              <a:spcBef>
                <a:spcPct val="0"/>
              </a:spcBef>
              <a:buClr>
                <a:srgbClr val="194C84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BE" sz="2400" b="1" i="1">
                <a:solidFill>
                  <a:srgbClr val="000000"/>
                </a:solidFill>
                <a:latin typeface="Calibri" pitchFamily="34" charset="0"/>
              </a:rPr>
              <a:t>End:</a:t>
            </a:r>
          </a:p>
          <a:p>
            <a:pPr defTabSz="449263">
              <a:lnSpc>
                <a:spcPct val="80000"/>
              </a:lnSpc>
              <a:spcBef>
                <a:spcPct val="0"/>
              </a:spcBef>
              <a:buClr>
                <a:srgbClr val="194C84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BE" sz="2400" b="1" i="1">
                <a:solidFill>
                  <a:srgbClr val="000000"/>
                </a:solidFill>
                <a:latin typeface="Calibri" pitchFamily="34" charset="0"/>
              </a:rPr>
              <a:t>Sept. 30th, </a:t>
            </a:r>
            <a:r>
              <a:rPr lang="fr-BE" sz="2400" b="1" i="1">
                <a:solidFill>
                  <a:srgbClr val="0000FF"/>
                </a:solidFill>
                <a:latin typeface="Calibri" pitchFamily="34" charset="0"/>
              </a:rPr>
              <a:t>2014</a:t>
            </a:r>
          </a:p>
          <a:p>
            <a:pPr defTabSz="449263">
              <a:lnSpc>
                <a:spcPct val="80000"/>
              </a:lnSpc>
              <a:spcBef>
                <a:spcPct val="0"/>
              </a:spcBef>
              <a:buClr>
                <a:srgbClr val="194C84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fr-BE" sz="2400" b="1" i="1">
              <a:solidFill>
                <a:srgbClr val="000000"/>
              </a:solidFill>
              <a:latin typeface="Calibri" pitchFamily="34" charset="0"/>
            </a:endParaRPr>
          </a:p>
          <a:p>
            <a:pPr defTabSz="449263">
              <a:lnSpc>
                <a:spcPct val="80000"/>
              </a:lnSpc>
              <a:spcBef>
                <a:spcPct val="0"/>
              </a:spcBef>
              <a:buClr>
                <a:srgbClr val="194C84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BE" sz="2400" b="1" i="1">
                <a:solidFill>
                  <a:srgbClr val="000000"/>
                </a:solidFill>
                <a:latin typeface="Calibri" pitchFamily="34" charset="0"/>
              </a:rPr>
              <a:t>Duration: </a:t>
            </a:r>
          </a:p>
          <a:p>
            <a:pPr defTabSz="449263">
              <a:lnSpc>
                <a:spcPct val="80000"/>
              </a:lnSpc>
              <a:spcBef>
                <a:spcPct val="0"/>
              </a:spcBef>
              <a:buClr>
                <a:srgbClr val="194C84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BE" sz="2400" b="1" i="1">
                <a:solidFill>
                  <a:srgbClr val="0000FF"/>
                </a:solidFill>
                <a:latin typeface="Calibri" pitchFamily="34" charset="0"/>
              </a:rPr>
              <a:t>42 </a:t>
            </a:r>
            <a:r>
              <a:rPr lang="fr-BE" sz="2400" b="1" i="1">
                <a:solidFill>
                  <a:srgbClr val="000000"/>
                </a:solidFill>
                <a:latin typeface="Calibri" pitchFamily="34" charset="0"/>
              </a:rPr>
              <a:t>months</a:t>
            </a:r>
          </a:p>
          <a:p>
            <a:pPr defTabSz="449263">
              <a:lnSpc>
                <a:spcPct val="80000"/>
              </a:lnSpc>
              <a:spcBef>
                <a:spcPct val="0"/>
              </a:spcBef>
              <a:buClr>
                <a:srgbClr val="194C84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fr-BE" sz="2400" b="1" i="1">
              <a:solidFill>
                <a:srgbClr val="000000"/>
              </a:solidFill>
              <a:latin typeface="Calibri" pitchFamily="34" charset="0"/>
            </a:endParaRPr>
          </a:p>
          <a:p>
            <a:pPr defTabSz="449263">
              <a:lnSpc>
                <a:spcPct val="80000"/>
              </a:lnSpc>
              <a:spcBef>
                <a:spcPct val="0"/>
              </a:spcBef>
              <a:buClr>
                <a:srgbClr val="194C84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BE" sz="2400" b="1" i="1">
                <a:solidFill>
                  <a:srgbClr val="000000"/>
                </a:solidFill>
                <a:latin typeface="Calibri" pitchFamily="34" charset="0"/>
              </a:rPr>
              <a:t>Budget: </a:t>
            </a:r>
          </a:p>
          <a:p>
            <a:pPr defTabSz="449263">
              <a:lnSpc>
                <a:spcPct val="80000"/>
              </a:lnSpc>
              <a:spcBef>
                <a:spcPct val="0"/>
              </a:spcBef>
              <a:buClr>
                <a:srgbClr val="194C84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BE" sz="2400" b="1" i="1">
                <a:solidFill>
                  <a:srgbClr val="0000FF"/>
                </a:solidFill>
                <a:latin typeface="Calibri" pitchFamily="34" charset="0"/>
              </a:rPr>
              <a:t>3.5 M€</a:t>
            </a:r>
            <a:r>
              <a:rPr lang="fr-BE" sz="2400" b="1" i="1">
                <a:solidFill>
                  <a:srgbClr val="000000"/>
                </a:solidFill>
                <a:latin typeface="Calibri" pitchFamily="34" charset="0"/>
              </a:rPr>
              <a:t> Total</a:t>
            </a:r>
          </a:p>
          <a:p>
            <a:pPr defTabSz="449263">
              <a:lnSpc>
                <a:spcPct val="80000"/>
              </a:lnSpc>
              <a:spcBef>
                <a:spcPct val="0"/>
              </a:spcBef>
              <a:buClr>
                <a:srgbClr val="194C84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BE" sz="2400" b="1" i="1">
                <a:solidFill>
                  <a:srgbClr val="0000FF"/>
                </a:solidFill>
                <a:latin typeface="Calibri" pitchFamily="34" charset="0"/>
              </a:rPr>
              <a:t>1.6 M€</a:t>
            </a:r>
            <a:r>
              <a:rPr lang="fr-BE" sz="2400" b="1" i="1">
                <a:solidFill>
                  <a:srgbClr val="000000"/>
                </a:solidFill>
                <a:latin typeface="Calibri" pitchFamily="34" charset="0"/>
              </a:rPr>
              <a:t> JU contribution</a:t>
            </a:r>
          </a:p>
          <a:p>
            <a:pPr defTabSz="449263">
              <a:lnSpc>
                <a:spcPct val="80000"/>
              </a:lnSpc>
              <a:spcBef>
                <a:spcPct val="0"/>
              </a:spcBef>
              <a:buClr>
                <a:srgbClr val="194C84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fr-BE" sz="2400" b="1" i="1">
              <a:solidFill>
                <a:srgbClr val="000000"/>
              </a:solidFill>
              <a:latin typeface="Calibri" pitchFamily="34" charset="0"/>
            </a:endParaRPr>
          </a:p>
          <a:p>
            <a:pPr defTabSz="449263">
              <a:lnSpc>
                <a:spcPct val="80000"/>
              </a:lnSpc>
              <a:spcBef>
                <a:spcPct val="0"/>
              </a:spcBef>
              <a:buClr>
                <a:srgbClr val="194C84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BE" sz="2400" b="1" i="1">
                <a:solidFill>
                  <a:srgbClr val="000000"/>
                </a:solidFill>
                <a:latin typeface="Calibri" pitchFamily="34" charset="0"/>
              </a:rPr>
              <a:t>Partners:</a:t>
            </a:r>
          </a:p>
          <a:p>
            <a:pPr defTabSz="449263">
              <a:lnSpc>
                <a:spcPct val="80000"/>
              </a:lnSpc>
              <a:spcBef>
                <a:spcPct val="0"/>
              </a:spcBef>
              <a:buClr>
                <a:srgbClr val="194C84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BE" sz="2400" b="1" i="1">
                <a:solidFill>
                  <a:srgbClr val="0000FF"/>
                </a:solidFill>
                <a:latin typeface="Calibri" pitchFamily="34" charset="0"/>
              </a:rPr>
              <a:t>4</a:t>
            </a:r>
            <a:r>
              <a:rPr lang="fr-BE" sz="2400" b="1" i="1">
                <a:solidFill>
                  <a:srgbClr val="000000"/>
                </a:solidFill>
                <a:latin typeface="Calibri" pitchFamily="34" charset="0"/>
              </a:rPr>
              <a:t> research + JRC</a:t>
            </a:r>
          </a:p>
          <a:p>
            <a:pPr defTabSz="449263">
              <a:lnSpc>
                <a:spcPct val="80000"/>
              </a:lnSpc>
              <a:spcBef>
                <a:spcPct val="0"/>
              </a:spcBef>
              <a:buClr>
                <a:srgbClr val="194C84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BE" sz="2400" b="1" i="1">
                <a:solidFill>
                  <a:srgbClr val="0000FF"/>
                </a:solidFill>
                <a:latin typeface="Calibri" pitchFamily="34" charset="0"/>
              </a:rPr>
              <a:t>3</a:t>
            </a:r>
            <a:r>
              <a:rPr lang="fr-BE" sz="2400" b="1" i="1">
                <a:solidFill>
                  <a:srgbClr val="000000"/>
                </a:solidFill>
                <a:latin typeface="Calibri" pitchFamily="34" charset="0"/>
              </a:rPr>
              <a:t> industries</a:t>
            </a:r>
            <a:endParaRPr lang="en-US" sz="2400" b="1" i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077" name="Rectangle 10"/>
          <p:cNvSpPr>
            <a:spLocks/>
          </p:cNvSpPr>
          <p:nvPr/>
        </p:nvSpPr>
        <p:spPr bwMode="auto">
          <a:xfrm>
            <a:off x="1209675" y="-98425"/>
            <a:ext cx="74771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342900" indent="-342900" algn="r" defTabSz="457200">
              <a:spcBef>
                <a:spcPct val="0"/>
              </a:spcBef>
              <a:buClrTx/>
              <a:buFontTx/>
              <a:buNone/>
            </a:pPr>
            <a:r>
              <a:rPr lang="de-DE" sz="3600" b="1">
                <a:solidFill>
                  <a:srgbClr val="FFFFFF"/>
                </a:solidFill>
                <a:latin typeface="Arial" charset="0"/>
              </a:rPr>
              <a:t>SSH2S in figure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SSH2S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4"/>
          <p:cNvSpPr>
            <a:spLocks noChangeArrowheads="1"/>
          </p:cNvSpPr>
          <p:nvPr/>
        </p:nvSpPr>
        <p:spPr bwMode="auto">
          <a:xfrm>
            <a:off x="173038" y="1860550"/>
            <a:ext cx="8215312" cy="452649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342900" indent="-3429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1pPr>
            <a:lvl2pPr marL="800100" indent="-3429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2pPr>
            <a:lvl3pPr marL="11430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3pPr>
            <a:lvl4pPr marL="16002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4pPr>
            <a:lvl5pPr marL="20574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  <a:buClr>
                <a:srgbClr val="194C84"/>
              </a:buClr>
              <a:buFont typeface="Arial" pitchFamily="34" charset="0"/>
              <a:buChar char="•"/>
            </a:pPr>
            <a:r>
              <a:rPr lang="en-US" altLang="it-IT" sz="2400" b="1" i="1" dirty="0">
                <a:solidFill>
                  <a:srgbClr val="0000FF"/>
                </a:solidFill>
                <a:latin typeface="Calibri" pitchFamily="34" charset="0"/>
              </a:rPr>
              <a:t>Workshop of FCH-JU projects on hydrogen storage </a:t>
            </a:r>
            <a:r>
              <a:rPr lang="en-US" altLang="it-IT" sz="2400" b="1" i="1" dirty="0">
                <a:latin typeface="Calibri" pitchFamily="34" charset="0"/>
              </a:rPr>
              <a:t>- BOR4STORE, EDEN, HYPER, SSH2S - Oct. 2nd, 2013 in Tenerife (Spain).</a:t>
            </a:r>
          </a:p>
          <a:p>
            <a:pPr>
              <a:spcBef>
                <a:spcPct val="0"/>
              </a:spcBef>
              <a:buClr>
                <a:srgbClr val="194C84"/>
              </a:buClr>
              <a:buFont typeface="Arial" pitchFamily="34" charset="0"/>
              <a:buChar char="•"/>
            </a:pPr>
            <a:r>
              <a:rPr lang="en-US" altLang="it-IT" sz="2400" b="1" i="1" dirty="0">
                <a:latin typeface="Calibri" pitchFamily="34" charset="0"/>
              </a:rPr>
              <a:t>Main </a:t>
            </a:r>
            <a:r>
              <a:rPr lang="en-US" altLang="it-IT" sz="2400" b="1" i="1" dirty="0">
                <a:solidFill>
                  <a:srgbClr val="0000FF"/>
                </a:solidFill>
                <a:latin typeface="Calibri" pitchFamily="34" charset="0"/>
              </a:rPr>
              <a:t>topics </a:t>
            </a:r>
            <a:r>
              <a:rPr lang="en-US" altLang="it-IT" sz="2400" b="1" i="1" dirty="0" smtClean="0">
                <a:solidFill>
                  <a:srgbClr val="0000FF"/>
                </a:solidFill>
                <a:latin typeface="Calibri" pitchFamily="34" charset="0"/>
              </a:rPr>
              <a:t>discussed </a:t>
            </a:r>
            <a:r>
              <a:rPr lang="en-US" altLang="it-IT" sz="2400" b="1" i="1" dirty="0">
                <a:latin typeface="Calibri" pitchFamily="34" charset="0"/>
              </a:rPr>
              <a:t>are the following:</a:t>
            </a:r>
          </a:p>
          <a:p>
            <a:pPr lvl="1">
              <a:spcBef>
                <a:spcPct val="0"/>
              </a:spcBef>
              <a:buClr>
                <a:srgbClr val="194C84"/>
              </a:buClr>
              <a:buFont typeface="Arial" pitchFamily="34" charset="0"/>
              <a:buChar char="•"/>
            </a:pPr>
            <a:r>
              <a:rPr lang="en-US" altLang="it-IT" sz="2400" b="1" i="1" dirty="0">
                <a:latin typeface="Calibri" pitchFamily="34" charset="0"/>
              </a:rPr>
              <a:t>Materials for solid-state hydrogen storage</a:t>
            </a:r>
          </a:p>
          <a:p>
            <a:pPr lvl="1">
              <a:spcBef>
                <a:spcPct val="0"/>
              </a:spcBef>
              <a:buClr>
                <a:srgbClr val="194C84"/>
              </a:buClr>
              <a:buFont typeface="Arial" pitchFamily="34" charset="0"/>
              <a:buChar char="•"/>
            </a:pPr>
            <a:r>
              <a:rPr lang="en-US" altLang="it-IT" sz="2400" b="1" i="1" dirty="0">
                <a:latin typeface="Calibri" pitchFamily="34" charset="0"/>
              </a:rPr>
              <a:t>Hydrogen tanks based on solid-state materials</a:t>
            </a:r>
          </a:p>
          <a:p>
            <a:pPr lvl="1">
              <a:spcBef>
                <a:spcPct val="0"/>
              </a:spcBef>
              <a:buClr>
                <a:srgbClr val="194C84"/>
              </a:buClr>
              <a:buFont typeface="Arial" pitchFamily="34" charset="0"/>
              <a:buChar char="•"/>
            </a:pPr>
            <a:r>
              <a:rPr lang="en-US" altLang="it-IT" sz="2400" b="1" i="1" dirty="0">
                <a:latin typeface="Calibri" pitchFamily="34" charset="0"/>
              </a:rPr>
              <a:t>Integration of solid-state hydrogen tanks with fuel cells</a:t>
            </a:r>
          </a:p>
          <a:p>
            <a:pPr lvl="1">
              <a:spcBef>
                <a:spcPct val="0"/>
              </a:spcBef>
              <a:buClr>
                <a:srgbClr val="194C84"/>
              </a:buClr>
              <a:buFont typeface="Arial" pitchFamily="34" charset="0"/>
              <a:buChar char="•"/>
            </a:pPr>
            <a:r>
              <a:rPr lang="en-US" altLang="it-IT" sz="2400" b="1" i="1" dirty="0">
                <a:latin typeface="Calibri" pitchFamily="34" charset="0"/>
              </a:rPr>
              <a:t>Final use and applications</a:t>
            </a:r>
          </a:p>
          <a:p>
            <a:pPr>
              <a:spcBef>
                <a:spcPct val="0"/>
              </a:spcBef>
              <a:buClr>
                <a:srgbClr val="194C84"/>
              </a:buClr>
              <a:buFont typeface="Arial" pitchFamily="34" charset="0"/>
              <a:buChar char="•"/>
            </a:pPr>
            <a:r>
              <a:rPr lang="en-US" altLang="it-IT" sz="2400" b="1" i="1" dirty="0" smtClean="0">
                <a:solidFill>
                  <a:srgbClr val="0000FF"/>
                </a:solidFill>
                <a:latin typeface="Calibri" pitchFamily="34" charset="0"/>
              </a:rPr>
              <a:t>Workshop</a:t>
            </a:r>
            <a:r>
              <a:rPr lang="en-US" altLang="it-IT" sz="2400" b="1" i="1" dirty="0" smtClean="0">
                <a:latin typeface="Calibri" pitchFamily="34" charset="0"/>
              </a:rPr>
              <a:t> </a:t>
            </a:r>
            <a:r>
              <a:rPr lang="en-US" altLang="it-IT" sz="2400" b="1" i="1" dirty="0" smtClean="0">
                <a:solidFill>
                  <a:srgbClr val="0000FF"/>
                </a:solidFill>
                <a:latin typeface="Calibri" pitchFamily="34" charset="0"/>
              </a:rPr>
              <a:t>of </a:t>
            </a:r>
            <a:r>
              <a:rPr lang="en-US" altLang="it-IT" sz="2400" b="1" i="1" dirty="0">
                <a:solidFill>
                  <a:srgbClr val="0000FF"/>
                </a:solidFill>
                <a:latin typeface="Calibri" pitchFamily="34" charset="0"/>
              </a:rPr>
              <a:t>FCH projects related to APU </a:t>
            </a:r>
            <a:r>
              <a:rPr lang="en-US" altLang="it-IT" sz="2400" b="1" i="1" dirty="0" smtClean="0">
                <a:latin typeface="Calibri" pitchFamily="34" charset="0"/>
              </a:rPr>
              <a:t>in </a:t>
            </a:r>
            <a:r>
              <a:rPr lang="en-US" altLang="it-IT" sz="2400" b="1" i="1" dirty="0">
                <a:latin typeface="Calibri" pitchFamily="34" charset="0"/>
              </a:rPr>
              <a:t>Torino (Italy) as a final event of the project (i.e. </a:t>
            </a:r>
            <a:r>
              <a:rPr lang="en-US" altLang="it-IT" sz="2400" b="1" i="1" dirty="0" smtClean="0">
                <a:latin typeface="Calibri" pitchFamily="34" charset="0"/>
              </a:rPr>
              <a:t>June 2014</a:t>
            </a:r>
            <a:r>
              <a:rPr lang="en-US" altLang="it-IT" sz="2400" b="1" i="1" dirty="0">
                <a:latin typeface="Calibri" pitchFamily="34" charset="0"/>
              </a:rPr>
              <a:t>). </a:t>
            </a:r>
            <a:r>
              <a:rPr lang="en-US" altLang="it-IT" sz="2400" b="1" i="1" dirty="0" smtClean="0">
                <a:latin typeface="Calibri" pitchFamily="34" charset="0"/>
              </a:rPr>
              <a:t>DESTA and </a:t>
            </a:r>
            <a:r>
              <a:rPr lang="en-US" altLang="it-IT" sz="2400" b="1" i="1" dirty="0">
                <a:latin typeface="Calibri" pitchFamily="34" charset="0"/>
              </a:rPr>
              <a:t>FCGEN </a:t>
            </a:r>
            <a:r>
              <a:rPr lang="en-US" altLang="it-IT" sz="2400" b="1" i="1" dirty="0" smtClean="0">
                <a:latin typeface="Calibri" pitchFamily="34" charset="0"/>
              </a:rPr>
              <a:t>agreed to </a:t>
            </a:r>
            <a:r>
              <a:rPr lang="en-US" altLang="it-IT" sz="2400" b="1" i="1" dirty="0">
                <a:latin typeface="Calibri" pitchFamily="34" charset="0"/>
              </a:rPr>
              <a:t>join the meeting. </a:t>
            </a:r>
          </a:p>
          <a:p>
            <a:pPr>
              <a:spcBef>
                <a:spcPct val="0"/>
              </a:spcBef>
              <a:buClr>
                <a:srgbClr val="194C84"/>
              </a:buClr>
              <a:buFont typeface="Arial" pitchFamily="34" charset="0"/>
              <a:buChar char="•"/>
            </a:pPr>
            <a:r>
              <a:rPr lang="en-US" altLang="it-IT" sz="2400" b="1" i="1" dirty="0">
                <a:solidFill>
                  <a:srgbClr val="0000FF"/>
                </a:solidFill>
                <a:latin typeface="Calibri" pitchFamily="34" charset="0"/>
              </a:rPr>
              <a:t>Publications</a:t>
            </a:r>
            <a:r>
              <a:rPr lang="en-US" altLang="it-IT" sz="2400" b="1" i="1" dirty="0">
                <a:latin typeface="Calibri" pitchFamily="34" charset="0"/>
              </a:rPr>
              <a:t> and </a:t>
            </a:r>
            <a:r>
              <a:rPr lang="en-US" altLang="it-IT" sz="2400" b="1" i="1" dirty="0" smtClean="0">
                <a:solidFill>
                  <a:srgbClr val="0000FF"/>
                </a:solidFill>
                <a:latin typeface="Calibri" pitchFamily="34" charset="0"/>
              </a:rPr>
              <a:t>conferences</a:t>
            </a:r>
            <a:r>
              <a:rPr lang="en-US" altLang="it-IT" sz="2400" b="1" i="1" dirty="0">
                <a:latin typeface="Calibri" pitchFamily="34" charset="0"/>
              </a:rPr>
              <a:t>.</a:t>
            </a:r>
          </a:p>
        </p:txBody>
      </p:sp>
      <p:sp>
        <p:nvSpPr>
          <p:cNvPr id="12292" name="Rectangle 5"/>
          <p:cNvSpPr>
            <a:spLocks/>
          </p:cNvSpPr>
          <p:nvPr/>
        </p:nvSpPr>
        <p:spPr bwMode="auto">
          <a:xfrm>
            <a:off x="1503363" y="42863"/>
            <a:ext cx="74771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defTabSz="4572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/>
                <a:cs typeface="ヒラギノ角ゴ Pro W3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r>
              <a:rPr lang="de-DE" altLang="it-IT" sz="3600" b="1">
                <a:solidFill>
                  <a:schemeClr val="bg1"/>
                </a:solidFill>
                <a:latin typeface="Arial" pitchFamily="34" charset="0"/>
              </a:rPr>
              <a:t>SSH2S dissemination</a:t>
            </a:r>
          </a:p>
        </p:txBody>
      </p:sp>
    </p:spTree>
    <p:extLst>
      <p:ext uri="{BB962C8B-B14F-4D97-AF65-F5344CB8AC3E}">
        <p14:creationId xmlns:p14="http://schemas.microsoft.com/office/powerpoint/2010/main" val="70430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SSH2S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184150" y="2099201"/>
            <a:ext cx="3451746" cy="415716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1pPr>
            <a:lvl2pPr marL="742950" indent="-28575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2pPr>
            <a:lvl3pPr marL="11430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3pPr>
            <a:lvl4pPr marL="16002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4pPr>
            <a:lvl5pPr marL="20574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  <a:buClr>
                <a:srgbClr val="194C84"/>
              </a:buClr>
              <a:buFont typeface="Arial" charset="0"/>
              <a:buChar char="•"/>
            </a:pPr>
            <a:r>
              <a:rPr lang="en-US" altLang="it-IT" sz="2400" b="1" i="1" dirty="0">
                <a:solidFill>
                  <a:srgbClr val="000000"/>
                </a:solidFill>
                <a:latin typeface="Calibri" pitchFamily="34" charset="0"/>
              </a:rPr>
              <a:t>Training:</a:t>
            </a:r>
            <a:r>
              <a:rPr lang="en-US" altLang="it-IT" sz="2400" b="1" i="1" dirty="0">
                <a:solidFill>
                  <a:srgbClr val="0000FF"/>
                </a:solidFill>
                <a:latin typeface="Calibri" pitchFamily="34" charset="0"/>
              </a:rPr>
              <a:t> 3 PhD student</a:t>
            </a:r>
            <a:r>
              <a:rPr lang="en-US" altLang="it-IT" sz="2400" b="1" i="1" dirty="0">
                <a:solidFill>
                  <a:srgbClr val="000000"/>
                </a:solidFill>
                <a:latin typeface="Calibri" pitchFamily="34" charset="0"/>
              </a:rPr>
              <a:t> and </a:t>
            </a:r>
            <a:r>
              <a:rPr lang="en-US" altLang="it-IT" sz="2400" b="1" i="1" dirty="0">
                <a:solidFill>
                  <a:srgbClr val="0000FF"/>
                </a:solidFill>
                <a:latin typeface="Calibri" pitchFamily="34" charset="0"/>
              </a:rPr>
              <a:t>5</a:t>
            </a:r>
            <a:r>
              <a:rPr lang="en-US" altLang="it-IT" sz="2400" b="1" i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it-IT" sz="2400" b="1" i="1" dirty="0" err="1">
                <a:solidFill>
                  <a:srgbClr val="0000FF"/>
                </a:solidFill>
                <a:latin typeface="Calibri" pitchFamily="34" charset="0"/>
              </a:rPr>
              <a:t>PostDocs</a:t>
            </a:r>
            <a:r>
              <a:rPr lang="en-US" altLang="it-IT" sz="2400" b="1" i="1" dirty="0">
                <a:solidFill>
                  <a:srgbClr val="000000"/>
                </a:solidFill>
                <a:latin typeface="Calibri" pitchFamily="34" charset="0"/>
              </a:rPr>
              <a:t> involved in the </a:t>
            </a:r>
            <a:r>
              <a:rPr lang="en-US" altLang="it-IT" sz="2400" b="1" i="1" dirty="0" err="1">
                <a:solidFill>
                  <a:srgbClr val="000000"/>
                </a:solidFill>
                <a:latin typeface="Calibri" pitchFamily="34" charset="0"/>
              </a:rPr>
              <a:t>projec</a:t>
            </a:r>
            <a:r>
              <a:rPr lang="en-US" altLang="it-IT" sz="2400" b="1" i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endParaRPr lang="en-US" altLang="it-IT" sz="2400" b="1" i="1" dirty="0" smtClean="0">
              <a:solidFill>
                <a:srgbClr val="000000"/>
              </a:solidFill>
              <a:latin typeface="Calibri" pitchFamily="34" charset="0"/>
            </a:endParaRPr>
          </a:p>
          <a:p>
            <a:pPr>
              <a:spcBef>
                <a:spcPct val="0"/>
              </a:spcBef>
              <a:buClr>
                <a:srgbClr val="194C84"/>
              </a:buClr>
              <a:buFont typeface="Arial" charset="0"/>
              <a:buChar char="•"/>
            </a:pPr>
            <a:r>
              <a:rPr lang="en-US" altLang="it-IT" sz="2400" b="1" i="1" dirty="0" smtClean="0">
                <a:solidFill>
                  <a:srgbClr val="000000"/>
                </a:solidFill>
                <a:latin typeface="Calibri" pitchFamily="34" charset="0"/>
              </a:rPr>
              <a:t>Website </a:t>
            </a:r>
            <a:r>
              <a:rPr lang="en-US" altLang="it-IT" sz="2400" b="1" i="1" dirty="0" smtClean="0">
                <a:solidFill>
                  <a:srgbClr val="0000FF"/>
                </a:solidFill>
                <a:latin typeface="Calibri" pitchFamily="34" charset="0"/>
                <a:hlinkClick r:id="rId4"/>
              </a:rPr>
              <a:t>www.ssh2s.eu</a:t>
            </a:r>
            <a:endParaRPr lang="en-US" altLang="it-IT" sz="2400" b="1" i="1" dirty="0" smtClean="0">
              <a:solidFill>
                <a:srgbClr val="0000FF"/>
              </a:solidFill>
              <a:latin typeface="Calibri" pitchFamily="34" charset="0"/>
            </a:endParaRPr>
          </a:p>
          <a:p>
            <a:pPr>
              <a:spcBef>
                <a:spcPct val="0"/>
              </a:spcBef>
              <a:buClr>
                <a:srgbClr val="194C84"/>
              </a:buClr>
              <a:buFont typeface="Arial" charset="0"/>
              <a:buChar char="•"/>
            </a:pPr>
            <a:r>
              <a:rPr lang="en-US" altLang="it-IT" sz="2400" b="1" i="1" dirty="0" smtClean="0">
                <a:solidFill>
                  <a:srgbClr val="0000FF"/>
                </a:solidFill>
                <a:latin typeface="Calibri" pitchFamily="34" charset="0"/>
              </a:rPr>
              <a:t>Post-project </a:t>
            </a:r>
            <a:r>
              <a:rPr lang="en-US" altLang="it-IT" sz="2400" b="1" i="1" dirty="0" smtClean="0">
                <a:latin typeface="Calibri" pitchFamily="34" charset="0"/>
              </a:rPr>
              <a:t>activities to be defined</a:t>
            </a:r>
          </a:p>
          <a:p>
            <a:pPr>
              <a:spcBef>
                <a:spcPct val="0"/>
              </a:spcBef>
              <a:buClr>
                <a:srgbClr val="194C84"/>
              </a:buClr>
              <a:buFont typeface="Arial" charset="0"/>
              <a:buChar char="•"/>
            </a:pPr>
            <a:r>
              <a:rPr lang="en-US" altLang="it-IT" sz="2400" b="1" i="1" dirty="0">
                <a:solidFill>
                  <a:srgbClr val="000000"/>
                </a:solidFill>
                <a:latin typeface="Calibri" pitchFamily="34" charset="0"/>
              </a:rPr>
              <a:t>Connections with </a:t>
            </a:r>
            <a:r>
              <a:rPr lang="en-US" altLang="it-IT" sz="2400" b="1" i="1" dirty="0">
                <a:solidFill>
                  <a:srgbClr val="0000FF"/>
                </a:solidFill>
                <a:latin typeface="Calibri" pitchFamily="34" charset="0"/>
              </a:rPr>
              <a:t>national and international hydrogen </a:t>
            </a:r>
            <a:r>
              <a:rPr lang="en-US" altLang="it-IT" sz="2400" b="1" i="1" dirty="0" smtClean="0">
                <a:solidFill>
                  <a:srgbClr val="0000FF"/>
                </a:solidFill>
                <a:latin typeface="Calibri" pitchFamily="34" charset="0"/>
              </a:rPr>
              <a:t>projects and organizations</a:t>
            </a:r>
            <a:endParaRPr lang="en-US" altLang="it-IT" sz="2400" b="1" i="1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14340" name="Rectangle 5"/>
          <p:cNvSpPr>
            <a:spLocks/>
          </p:cNvSpPr>
          <p:nvPr/>
        </p:nvSpPr>
        <p:spPr bwMode="auto">
          <a:xfrm>
            <a:off x="1666875" y="0"/>
            <a:ext cx="74771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defTabSz="4572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9pPr>
          </a:lstStyle>
          <a:p>
            <a:pPr algn="r">
              <a:lnSpc>
                <a:spcPct val="5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it-IT" sz="3600" b="1">
                <a:solidFill>
                  <a:schemeClr val="bg1"/>
                </a:solidFill>
                <a:latin typeface="Arial" charset="0"/>
              </a:rPr>
              <a:t>SSH2S cross cutting issues</a:t>
            </a:r>
          </a:p>
        </p:txBody>
      </p:sp>
      <p:pic>
        <p:nvPicPr>
          <p:cNvPr id="14341" name="Picture 7" descr="DSCN6212"/>
          <p:cNvPicPr>
            <a:picLocks noChangeAspect="1" noChangeArrowheads="1"/>
          </p:cNvPicPr>
          <p:nvPr/>
        </p:nvPicPr>
        <p:blipFill>
          <a:blip r:embed="rId5"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3" t="40036" r="33986"/>
          <a:stretch>
            <a:fillRect/>
          </a:stretch>
        </p:blipFill>
        <p:spPr bwMode="auto">
          <a:xfrm>
            <a:off x="7689850" y="2365375"/>
            <a:ext cx="1128713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8" descr="DSCN6218"/>
          <p:cNvPicPr>
            <a:picLocks noChangeAspect="1" noChangeArrowheads="1"/>
          </p:cNvPicPr>
          <p:nvPr/>
        </p:nvPicPr>
        <p:blipFill>
          <a:blip r:embed="rId6"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6" t="23766" r="18619" b="34941"/>
          <a:stretch>
            <a:fillRect/>
          </a:stretch>
        </p:blipFill>
        <p:spPr bwMode="auto">
          <a:xfrm>
            <a:off x="5940425" y="2420938"/>
            <a:ext cx="1450975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10" descr="DSCN6215"/>
          <p:cNvPicPr>
            <a:picLocks noChangeAspect="1" noChangeArrowheads="1"/>
          </p:cNvPicPr>
          <p:nvPr/>
        </p:nvPicPr>
        <p:blipFill>
          <a:blip r:embed="rId7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0" t="17551" r="24095" b="37013"/>
          <a:stretch>
            <a:fillRect/>
          </a:stretch>
        </p:blipFill>
        <p:spPr bwMode="auto">
          <a:xfrm>
            <a:off x="7451725" y="4508500"/>
            <a:ext cx="1423988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11" descr="DSCN6214"/>
          <p:cNvPicPr>
            <a:picLocks noChangeAspect="1" noChangeArrowheads="1"/>
          </p:cNvPicPr>
          <p:nvPr/>
        </p:nvPicPr>
        <p:blipFill>
          <a:blip r:embed="rId8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75" t="23355" r="18588" b="37401"/>
          <a:stretch>
            <a:fillRect/>
          </a:stretch>
        </p:blipFill>
        <p:spPr bwMode="auto">
          <a:xfrm>
            <a:off x="5795963" y="4525963"/>
            <a:ext cx="1538287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2" descr="DSCN622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9" t="42271" r="78714" b="36537"/>
          <a:stretch>
            <a:fillRect/>
          </a:stretch>
        </p:blipFill>
        <p:spPr bwMode="auto">
          <a:xfrm>
            <a:off x="4391025" y="4508500"/>
            <a:ext cx="1262063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92"/>
          <a:stretch>
            <a:fillRect/>
          </a:stretch>
        </p:blipFill>
        <p:spPr bwMode="auto">
          <a:xfrm>
            <a:off x="4384675" y="2420938"/>
            <a:ext cx="1227138" cy="19415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97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magine 1" descr="New IG - New Energy World Industry Grouping (NEW-IG) - Google Chrom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0" t="19283" r="66930" b="61436"/>
          <a:stretch>
            <a:fillRect/>
          </a:stretch>
        </p:blipFill>
        <p:spPr bwMode="auto">
          <a:xfrm>
            <a:off x="0" y="1643063"/>
            <a:ext cx="2417763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2" descr="SSH2S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3"/>
          <p:cNvSpPr>
            <a:spLocks noChangeArrowheads="1"/>
          </p:cNvSpPr>
          <p:nvPr/>
        </p:nvSpPr>
        <p:spPr bwMode="auto">
          <a:xfrm>
            <a:off x="900113" y="2276475"/>
            <a:ext cx="7704137" cy="5191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algn="ctr" defTabSz="449263">
              <a:spcBef>
                <a:spcPct val="0"/>
              </a:spcBef>
              <a:buClr>
                <a:srgbClr val="194C84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i="1">
                <a:latin typeface="Calibri" pitchFamily="34" charset="0"/>
              </a:rPr>
              <a:t>Thank you for your attention</a:t>
            </a:r>
            <a:endParaRPr lang="en-US" sz="2800" b="1" i="1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16389" name="Rectangle 4"/>
          <p:cNvSpPr>
            <a:spLocks/>
          </p:cNvSpPr>
          <p:nvPr/>
        </p:nvSpPr>
        <p:spPr bwMode="auto">
          <a:xfrm>
            <a:off x="1666875" y="0"/>
            <a:ext cx="74771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342900" indent="-342900" algn="r" defTabSz="457200">
              <a:lnSpc>
                <a:spcPct val="50000"/>
              </a:lnSpc>
              <a:spcBef>
                <a:spcPct val="0"/>
              </a:spcBef>
              <a:buClrTx/>
              <a:buFontTx/>
              <a:buNone/>
            </a:pPr>
            <a:r>
              <a:rPr lang="de-DE" sz="3600" b="1">
                <a:solidFill>
                  <a:schemeClr val="bg1"/>
                </a:solidFill>
                <a:latin typeface="Arial" charset="0"/>
              </a:rPr>
              <a:t>acknowledgments </a:t>
            </a:r>
          </a:p>
        </p:txBody>
      </p:sp>
      <p:pic>
        <p:nvPicPr>
          <p:cNvPr id="16390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5445125"/>
            <a:ext cx="1795462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997200"/>
            <a:ext cx="2089150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4005263"/>
            <a:ext cx="1655762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997200"/>
            <a:ext cx="2736850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9" descr="serenergy_log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4365625"/>
            <a:ext cx="352742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8" descr="logo_CR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365625"/>
            <a:ext cx="3024187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068638"/>
            <a:ext cx="2159000" cy="92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121" descr="UNITO_Logo"/>
          <p:cNvPicPr preferRelativeResize="0"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734050"/>
            <a:ext cx="6192838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8" descr="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63" b="8672"/>
          <a:stretch>
            <a:fillRect/>
          </a:stretch>
        </p:blipFill>
        <p:spPr bwMode="auto">
          <a:xfrm>
            <a:off x="6991350" y="1866900"/>
            <a:ext cx="2152650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7" descr="SSH2S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10"/>
          <p:cNvSpPr>
            <a:spLocks/>
          </p:cNvSpPr>
          <p:nvPr/>
        </p:nvSpPr>
        <p:spPr bwMode="auto">
          <a:xfrm>
            <a:off x="1209675" y="-98425"/>
            <a:ext cx="74771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342900" indent="-342900" algn="r" defTabSz="457200">
              <a:spcBef>
                <a:spcPct val="0"/>
              </a:spcBef>
              <a:buClrTx/>
              <a:buFontTx/>
              <a:buNone/>
            </a:pPr>
            <a:r>
              <a:rPr lang="de-DE" sz="3600" b="1">
                <a:solidFill>
                  <a:schemeClr val="bg1"/>
                </a:solidFill>
                <a:latin typeface="Arial" charset="0"/>
              </a:rPr>
              <a:t>SSH2S in picture </a:t>
            </a:r>
          </a:p>
        </p:txBody>
      </p:sp>
      <p:pic>
        <p:nvPicPr>
          <p:cNvPr id="1026" name="Picture 2" descr="C:\Users\Baricco\Desktop\TENERIFE\13_10_01_6th_meeting\Foto\DSCN678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40"/>
          <a:stretch/>
        </p:blipFill>
        <p:spPr bwMode="auto">
          <a:xfrm>
            <a:off x="632272" y="1628800"/>
            <a:ext cx="7882588" cy="522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060575"/>
            <a:ext cx="5076825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SSH2S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179388" y="1700213"/>
            <a:ext cx="4176712" cy="520382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defTabSz="449263">
              <a:spcBef>
                <a:spcPct val="0"/>
              </a:spcBef>
              <a:buClr>
                <a:srgbClr val="194C84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>
                <a:solidFill>
                  <a:srgbClr val="0000FF"/>
                </a:solidFill>
                <a:latin typeface="Calibri" pitchFamily="34" charset="0"/>
              </a:rPr>
              <a:t>Integration</a:t>
            </a:r>
            <a:r>
              <a:rPr lang="en-US" sz="2400" b="1" i="1">
                <a:solidFill>
                  <a:srgbClr val="000000"/>
                </a:solidFill>
                <a:latin typeface="Calibri" pitchFamily="34" charset="0"/>
              </a:rPr>
              <a:t> between hydrogen storage system and HT-PEM fuel cell</a:t>
            </a:r>
          </a:p>
          <a:p>
            <a:pPr defTabSz="449263">
              <a:spcBef>
                <a:spcPct val="0"/>
              </a:spcBef>
              <a:buClr>
                <a:srgbClr val="194C84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>
                <a:solidFill>
                  <a:srgbClr val="000000"/>
                </a:solidFill>
                <a:latin typeface="Calibri" pitchFamily="34" charset="0"/>
              </a:rPr>
              <a:t>Development of </a:t>
            </a:r>
            <a:r>
              <a:rPr lang="en-US" sz="2400" b="1" i="1">
                <a:solidFill>
                  <a:srgbClr val="0000FF"/>
                </a:solidFill>
                <a:latin typeface="Calibri" pitchFamily="34" charset="0"/>
              </a:rPr>
              <a:t>new materials</a:t>
            </a:r>
            <a:r>
              <a:rPr lang="en-US" sz="2400" b="1" i="1">
                <a:solidFill>
                  <a:srgbClr val="000000"/>
                </a:solidFill>
                <a:latin typeface="Calibri" pitchFamily="34" charset="0"/>
              </a:rPr>
              <a:t> with high gravimetric and volumetric </a:t>
            </a:r>
            <a:r>
              <a:rPr lang="en-US" sz="2400" b="1" i="1">
                <a:solidFill>
                  <a:srgbClr val="0000FF"/>
                </a:solidFill>
                <a:latin typeface="Calibri" pitchFamily="34" charset="0"/>
              </a:rPr>
              <a:t>energy density</a:t>
            </a:r>
            <a:endParaRPr lang="en-US" sz="2400" b="1" i="1">
              <a:solidFill>
                <a:srgbClr val="000000"/>
              </a:solidFill>
              <a:latin typeface="Calibri" pitchFamily="34" charset="0"/>
            </a:endParaRPr>
          </a:p>
          <a:p>
            <a:pPr defTabSz="449263">
              <a:spcBef>
                <a:spcPct val="0"/>
              </a:spcBef>
              <a:buClr>
                <a:srgbClr val="194C84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>
                <a:solidFill>
                  <a:srgbClr val="000000"/>
                </a:solidFill>
                <a:latin typeface="Calibri" pitchFamily="34" charset="0"/>
              </a:rPr>
              <a:t>Technically relevant loading </a:t>
            </a:r>
            <a:r>
              <a:rPr lang="en-US" sz="2400" b="1" i="1">
                <a:solidFill>
                  <a:srgbClr val="0000FF"/>
                </a:solidFill>
                <a:latin typeface="Calibri" pitchFamily="34" charset="0"/>
              </a:rPr>
              <a:t>temperature and pressure</a:t>
            </a:r>
            <a:endParaRPr lang="en-US" sz="2400" b="1" i="1">
              <a:solidFill>
                <a:srgbClr val="000000"/>
              </a:solidFill>
              <a:latin typeface="Calibri" pitchFamily="34" charset="0"/>
            </a:endParaRPr>
          </a:p>
          <a:p>
            <a:pPr defTabSz="449263">
              <a:spcBef>
                <a:spcPct val="0"/>
              </a:spcBef>
              <a:buClr>
                <a:srgbClr val="194C84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>
                <a:solidFill>
                  <a:srgbClr val="0000FF"/>
                </a:solidFill>
                <a:latin typeface="Calibri" pitchFamily="34" charset="0"/>
              </a:rPr>
              <a:t>Loading time</a:t>
            </a:r>
            <a:r>
              <a:rPr lang="en-US" sz="2400" b="1" i="1">
                <a:solidFill>
                  <a:srgbClr val="000000"/>
                </a:solidFill>
                <a:latin typeface="Calibri" pitchFamily="34" charset="0"/>
              </a:rPr>
              <a:t> and </a:t>
            </a:r>
            <a:r>
              <a:rPr lang="en-US" sz="2400" b="1" i="1">
                <a:solidFill>
                  <a:srgbClr val="0000FF"/>
                </a:solidFill>
                <a:latin typeface="Calibri" pitchFamily="34" charset="0"/>
              </a:rPr>
              <a:t>stability</a:t>
            </a:r>
            <a:r>
              <a:rPr lang="en-US" sz="2400" b="1" i="1">
                <a:solidFill>
                  <a:srgbClr val="000000"/>
                </a:solidFill>
                <a:latin typeface="Calibri" pitchFamily="34" charset="0"/>
              </a:rPr>
              <a:t> of performances after several cycles</a:t>
            </a:r>
          </a:p>
          <a:p>
            <a:pPr defTabSz="449263">
              <a:spcBef>
                <a:spcPct val="0"/>
              </a:spcBef>
              <a:buClr>
                <a:srgbClr val="194C84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>
                <a:solidFill>
                  <a:srgbClr val="000000"/>
                </a:solidFill>
                <a:latin typeface="Calibri" pitchFamily="34" charset="0"/>
              </a:rPr>
              <a:t>New </a:t>
            </a:r>
            <a:r>
              <a:rPr lang="en-US" sz="2400" b="1" i="1">
                <a:solidFill>
                  <a:srgbClr val="0000FF"/>
                </a:solidFill>
                <a:latin typeface="Calibri" pitchFamily="34" charset="0"/>
              </a:rPr>
              <a:t>tank</a:t>
            </a:r>
            <a:r>
              <a:rPr lang="en-US" sz="2400" b="1" i="1">
                <a:solidFill>
                  <a:srgbClr val="000000"/>
                </a:solidFill>
                <a:latin typeface="Calibri" pitchFamily="34" charset="0"/>
              </a:rPr>
              <a:t> for supply of </a:t>
            </a:r>
            <a:r>
              <a:rPr lang="en-US" sz="2400" b="1" i="1">
                <a:solidFill>
                  <a:srgbClr val="0000FF"/>
                </a:solidFill>
                <a:latin typeface="Calibri" pitchFamily="34" charset="0"/>
              </a:rPr>
              <a:t>hydrogen flow</a:t>
            </a:r>
            <a:r>
              <a:rPr lang="en-US" sz="2400" b="1" i="1">
                <a:solidFill>
                  <a:srgbClr val="000000"/>
                </a:solidFill>
                <a:latin typeface="Calibri" pitchFamily="34" charset="0"/>
              </a:rPr>
              <a:t>. </a:t>
            </a:r>
          </a:p>
          <a:p>
            <a:pPr defTabSz="449263">
              <a:spcBef>
                <a:spcPct val="0"/>
              </a:spcBef>
              <a:buClr>
                <a:srgbClr val="194C84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>
                <a:solidFill>
                  <a:srgbClr val="000000"/>
                </a:solidFill>
                <a:latin typeface="Calibri" pitchFamily="34" charset="0"/>
              </a:rPr>
              <a:t>Low</a:t>
            </a:r>
            <a:r>
              <a:rPr lang="en-US" sz="2400" b="1" i="1">
                <a:solidFill>
                  <a:srgbClr val="0000FF"/>
                </a:solidFill>
                <a:latin typeface="Calibri" pitchFamily="34" charset="0"/>
              </a:rPr>
              <a:t> cost</a:t>
            </a:r>
            <a:endParaRPr lang="en-US" sz="2400" b="1" i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149" name="Rectangle 5"/>
          <p:cNvSpPr>
            <a:spLocks/>
          </p:cNvSpPr>
          <p:nvPr/>
        </p:nvSpPr>
        <p:spPr bwMode="auto">
          <a:xfrm>
            <a:off x="1209675" y="-98425"/>
            <a:ext cx="74771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342900" indent="-342900" algn="r" defTabSz="457200">
              <a:spcBef>
                <a:spcPct val="0"/>
              </a:spcBef>
              <a:buClrTx/>
              <a:buFontTx/>
              <a:buNone/>
            </a:pPr>
            <a:r>
              <a:rPr lang="de-DE" sz="3600" b="1">
                <a:solidFill>
                  <a:schemeClr val="bg1"/>
                </a:solidFill>
                <a:latin typeface="Arial" charset="0"/>
              </a:rPr>
              <a:t>SSH2S goals </a:t>
            </a:r>
          </a:p>
        </p:txBody>
      </p:sp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4311650" y="6013450"/>
            <a:ext cx="4572000" cy="7112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pPr algn="ctr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000" b="1" i="1">
                <a:solidFill>
                  <a:srgbClr val="000000"/>
                </a:solidFill>
                <a:latin typeface="Calibri" pitchFamily="34" charset="0"/>
              </a:rPr>
              <a:t>Volumetric and gravimetric energy density of hydrogen storage systems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 descr="SSH2S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4"/>
          <p:cNvSpPr>
            <a:spLocks noChangeArrowheads="1"/>
          </p:cNvSpPr>
          <p:nvPr/>
        </p:nvSpPr>
        <p:spPr bwMode="auto">
          <a:xfrm>
            <a:off x="161925" y="1773238"/>
            <a:ext cx="5183188" cy="48958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defTabSz="449263">
              <a:spcBef>
                <a:spcPct val="0"/>
              </a:spcBef>
              <a:buClr>
                <a:srgbClr val="194C84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>
                <a:solidFill>
                  <a:srgbClr val="000000"/>
                </a:solidFill>
                <a:latin typeface="Calibri" pitchFamily="34" charset="0"/>
              </a:rPr>
              <a:t>Design, synthesis and physico-chemical characterization, of existing and </a:t>
            </a:r>
            <a:r>
              <a:rPr lang="en-US" sz="2400" b="1" i="1">
                <a:solidFill>
                  <a:srgbClr val="0000FF"/>
                </a:solidFill>
                <a:latin typeface="Calibri" pitchFamily="34" charset="0"/>
              </a:rPr>
              <a:t>novel materials for solid state hydrogen storage</a:t>
            </a:r>
            <a:r>
              <a:rPr lang="en-US" sz="2400" b="1" i="1">
                <a:solidFill>
                  <a:srgbClr val="000000"/>
                </a:solidFill>
                <a:latin typeface="Calibri" pitchFamily="34" charset="0"/>
              </a:rPr>
              <a:t>.</a:t>
            </a:r>
          </a:p>
          <a:p>
            <a:pPr defTabSz="449263">
              <a:spcBef>
                <a:spcPct val="0"/>
              </a:spcBef>
              <a:buClr>
                <a:srgbClr val="194C84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>
                <a:solidFill>
                  <a:srgbClr val="0000FF"/>
                </a:solidFill>
                <a:latin typeface="Calibri" pitchFamily="34" charset="0"/>
              </a:rPr>
              <a:t>New two-materials concept for the tank</a:t>
            </a:r>
            <a:r>
              <a:rPr lang="en-US" sz="2400" b="1" i="1">
                <a:solidFill>
                  <a:srgbClr val="000000"/>
                </a:solidFill>
                <a:latin typeface="Calibri" pitchFamily="34" charset="0"/>
              </a:rPr>
              <a:t>, combining hydrogen sorption properties of complex hydrides and metal hydrides.</a:t>
            </a:r>
          </a:p>
          <a:p>
            <a:pPr defTabSz="449263">
              <a:spcBef>
                <a:spcPct val="0"/>
              </a:spcBef>
              <a:buClr>
                <a:srgbClr val="194C84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>
                <a:solidFill>
                  <a:srgbClr val="000000"/>
                </a:solidFill>
                <a:latin typeface="Calibri" pitchFamily="34" charset="0"/>
              </a:rPr>
              <a:t>Development of a </a:t>
            </a:r>
            <a:r>
              <a:rPr lang="en-US" sz="2400" b="1" i="1">
                <a:solidFill>
                  <a:srgbClr val="0000FF"/>
                </a:solidFill>
                <a:latin typeface="Calibri" pitchFamily="34" charset="0"/>
              </a:rPr>
              <a:t>prototype tank</a:t>
            </a:r>
            <a:r>
              <a:rPr lang="en-US" sz="2400" b="1" i="1">
                <a:solidFill>
                  <a:srgbClr val="000000"/>
                </a:solidFill>
                <a:latin typeface="Calibri" pitchFamily="34" charset="0"/>
              </a:rPr>
              <a:t>.</a:t>
            </a:r>
          </a:p>
          <a:p>
            <a:pPr defTabSz="449263">
              <a:spcBef>
                <a:spcPct val="0"/>
              </a:spcBef>
              <a:buClr>
                <a:srgbClr val="194C84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>
                <a:solidFill>
                  <a:srgbClr val="0000FF"/>
                </a:solidFill>
                <a:latin typeface="Calibri" pitchFamily="34" charset="0"/>
              </a:rPr>
              <a:t>Integration</a:t>
            </a:r>
            <a:r>
              <a:rPr lang="en-US" sz="2400" b="1" i="1">
                <a:solidFill>
                  <a:srgbClr val="000000"/>
                </a:solidFill>
                <a:latin typeface="Calibri" pitchFamily="34" charset="0"/>
              </a:rPr>
              <a:t> of materials/tank systems with HT-PEM Fuel Cell (1 kWel). </a:t>
            </a:r>
          </a:p>
          <a:p>
            <a:pPr defTabSz="449263">
              <a:spcBef>
                <a:spcPct val="0"/>
              </a:spcBef>
              <a:buClr>
                <a:srgbClr val="194C84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>
                <a:solidFill>
                  <a:srgbClr val="000000"/>
                </a:solidFill>
                <a:latin typeface="Calibri" pitchFamily="34" charset="0"/>
              </a:rPr>
              <a:t>Application of the integrated system as </a:t>
            </a:r>
            <a:r>
              <a:rPr lang="en-US" sz="2400" b="1" i="1">
                <a:solidFill>
                  <a:srgbClr val="0000FF"/>
                </a:solidFill>
                <a:latin typeface="Calibri" pitchFamily="34" charset="0"/>
              </a:rPr>
              <a:t>APU </a:t>
            </a:r>
            <a:r>
              <a:rPr lang="en-US" sz="2400" b="1" i="1">
                <a:solidFill>
                  <a:srgbClr val="000000"/>
                </a:solidFill>
                <a:latin typeface="Calibri" pitchFamily="34" charset="0"/>
              </a:rPr>
              <a:t>for a LTV. </a:t>
            </a:r>
          </a:p>
        </p:txBody>
      </p:sp>
      <p:sp>
        <p:nvSpPr>
          <p:cNvPr id="7172" name="Rectangle 5"/>
          <p:cNvSpPr>
            <a:spLocks/>
          </p:cNvSpPr>
          <p:nvPr/>
        </p:nvSpPr>
        <p:spPr bwMode="auto">
          <a:xfrm>
            <a:off x="1209675" y="-98425"/>
            <a:ext cx="74771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342900" indent="-342900" algn="r" defTabSz="457200">
              <a:spcBef>
                <a:spcPct val="0"/>
              </a:spcBef>
              <a:buClrTx/>
              <a:buFontTx/>
              <a:buNone/>
            </a:pPr>
            <a:r>
              <a:rPr lang="de-DE" sz="3600" b="1">
                <a:solidFill>
                  <a:schemeClr val="bg1"/>
                </a:solidFill>
                <a:latin typeface="Arial" charset="0"/>
              </a:rPr>
              <a:t>SSH2S challenges</a:t>
            </a:r>
          </a:p>
        </p:txBody>
      </p:sp>
      <p:pic>
        <p:nvPicPr>
          <p:cNvPr id="717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650" y="1916113"/>
            <a:ext cx="2578100" cy="400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835650" y="6215063"/>
            <a:ext cx="2578100" cy="40163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pPr algn="ctr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000" b="1" i="1" dirty="0">
                <a:solidFill>
                  <a:srgbClr val="000000"/>
                </a:solidFill>
                <a:latin typeface="Calibri" pitchFamily="34" charset="0"/>
              </a:rPr>
              <a:t>Lab-scale tank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SSH2S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5"/>
          <p:cNvSpPr>
            <a:spLocks/>
          </p:cNvSpPr>
          <p:nvPr/>
        </p:nvSpPr>
        <p:spPr bwMode="auto">
          <a:xfrm>
            <a:off x="1209675" y="-98425"/>
            <a:ext cx="74771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defTabSz="4572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Monotype Sorts" pitchFamily="2" charset="2"/>
              <a:defRPr>
                <a:solidFill>
                  <a:schemeClr val="tx1"/>
                </a:solidFill>
                <a:latin typeface="Tahoma" pitchFamily="34" charset="0"/>
                <a:ea typeface="ヒラギノ角ゴ Pro W3" charset="-128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r>
              <a:rPr lang="de-DE" altLang="it-IT" sz="3600" b="1" dirty="0">
                <a:solidFill>
                  <a:schemeClr val="bg1"/>
                </a:solidFill>
                <a:latin typeface="Arial" charset="0"/>
              </a:rPr>
              <a:t>SSH2S Combo </a:t>
            </a:r>
            <a:r>
              <a:rPr lang="de-DE" altLang="it-IT" sz="3600" b="1" dirty="0" err="1" smtClean="0">
                <a:solidFill>
                  <a:schemeClr val="bg1"/>
                </a:solidFill>
                <a:latin typeface="Arial" charset="0"/>
              </a:rPr>
              <a:t>concept</a:t>
            </a:r>
            <a:endParaRPr lang="de-DE" altLang="it-IT" sz="36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1347790" y="6390098"/>
            <a:ext cx="7119937" cy="40322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pPr algn="ctr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000" b="1" i="1" dirty="0" err="1">
                <a:latin typeface="Calibri" pitchFamily="34" charset="0"/>
              </a:rPr>
              <a:t>Concept</a:t>
            </a:r>
            <a:r>
              <a:rPr lang="it-IT" sz="2000" b="1" i="1" dirty="0">
                <a:latin typeface="Calibri" pitchFamily="34" charset="0"/>
              </a:rPr>
              <a:t> of </a:t>
            </a:r>
            <a:r>
              <a:rPr lang="it-IT" sz="2000" b="1" i="1" dirty="0" err="1">
                <a:latin typeface="Calibri" pitchFamily="34" charset="0"/>
              </a:rPr>
              <a:t>reactor</a:t>
            </a:r>
            <a:r>
              <a:rPr lang="it-IT" sz="2000" b="1" i="1" dirty="0">
                <a:latin typeface="Calibri" pitchFamily="34" charset="0"/>
              </a:rPr>
              <a:t> </a:t>
            </a:r>
            <a:r>
              <a:rPr lang="it-IT" sz="2000" b="1" i="1" dirty="0" err="1">
                <a:latin typeface="Calibri" pitchFamily="34" charset="0"/>
              </a:rPr>
              <a:t>based</a:t>
            </a:r>
            <a:r>
              <a:rPr lang="it-IT" sz="2000" b="1" i="1" dirty="0">
                <a:latin typeface="Calibri" pitchFamily="34" charset="0"/>
              </a:rPr>
              <a:t> on «double </a:t>
            </a:r>
            <a:r>
              <a:rPr lang="it-IT" sz="2000" b="1" i="1" dirty="0" err="1">
                <a:latin typeface="Calibri" pitchFamily="34" charset="0"/>
              </a:rPr>
              <a:t>material</a:t>
            </a:r>
            <a:r>
              <a:rPr lang="it-IT" sz="2000" b="1" i="1" dirty="0">
                <a:latin typeface="Calibri" pitchFamily="34" charset="0"/>
              </a:rPr>
              <a:t>»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" y="1447800"/>
            <a:ext cx="7844954" cy="4748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758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SSH2S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4"/>
          <p:cNvSpPr>
            <a:spLocks noChangeArrowheads="1"/>
          </p:cNvSpPr>
          <p:nvPr/>
        </p:nvSpPr>
        <p:spPr bwMode="auto">
          <a:xfrm>
            <a:off x="179388" y="1700213"/>
            <a:ext cx="4464050" cy="48958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defTabSz="449263">
              <a:spcBef>
                <a:spcPct val="0"/>
              </a:spcBef>
              <a:buClr>
                <a:srgbClr val="194C84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An </a:t>
            </a:r>
            <a:r>
              <a:rPr lang="en-US" sz="2400" b="1" i="1" dirty="0">
                <a:solidFill>
                  <a:srgbClr val="0000FF"/>
                </a:solidFill>
                <a:latin typeface="Calibri" pitchFamily="34" charset="0"/>
              </a:rPr>
              <a:t>up-scaled production of a material </a:t>
            </a: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with capacities of up to 4.5 H</a:t>
            </a:r>
            <a:r>
              <a:rPr lang="en-US" sz="2400" b="1" i="1" baseline="-25000" dirty="0">
                <a:solidFill>
                  <a:srgbClr val="000000"/>
                </a:solidFill>
                <a:latin typeface="Calibri" pitchFamily="34" charset="0"/>
              </a:rPr>
              <a:t>2</a:t>
            </a: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Calibri" pitchFamily="34" charset="0"/>
              </a:rPr>
              <a:t>wt</a:t>
            </a: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%, fully reversible at 180°C.</a:t>
            </a:r>
          </a:p>
          <a:p>
            <a:pPr defTabSz="449263">
              <a:spcBef>
                <a:spcPct val="0"/>
              </a:spcBef>
              <a:buClr>
                <a:srgbClr val="194C84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 dirty="0">
                <a:solidFill>
                  <a:srgbClr val="0000FF"/>
                </a:solidFill>
                <a:latin typeface="Calibri" pitchFamily="34" charset="0"/>
              </a:rPr>
              <a:t>High stability </a:t>
            </a: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on cycling. </a:t>
            </a:r>
          </a:p>
          <a:p>
            <a:pPr defTabSz="449263">
              <a:spcBef>
                <a:spcPct val="0"/>
              </a:spcBef>
              <a:buClr>
                <a:srgbClr val="194C84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 dirty="0">
                <a:solidFill>
                  <a:srgbClr val="0000FF"/>
                </a:solidFill>
                <a:latin typeface="Calibri" pitchFamily="34" charset="0"/>
              </a:rPr>
              <a:t>New concepts </a:t>
            </a: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on the coupling of solid state hydrogen tank with HT-PEM fuel cells.</a:t>
            </a:r>
          </a:p>
          <a:p>
            <a:pPr defTabSz="449263">
              <a:spcBef>
                <a:spcPct val="0"/>
              </a:spcBef>
              <a:buClr>
                <a:srgbClr val="194C84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Development of a </a:t>
            </a:r>
            <a:r>
              <a:rPr lang="en-US" sz="2400" b="1" i="1" dirty="0">
                <a:solidFill>
                  <a:srgbClr val="0000FF"/>
                </a:solidFill>
                <a:latin typeface="Calibri" pitchFamily="34" charset="0"/>
              </a:rPr>
              <a:t>prototype 1 kW integrated system</a:t>
            </a:r>
          </a:p>
          <a:p>
            <a:pPr defTabSz="449263">
              <a:spcBef>
                <a:spcPct val="0"/>
              </a:spcBef>
              <a:buClr>
                <a:srgbClr val="194C84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Possible application to a 5 kW </a:t>
            </a:r>
            <a:r>
              <a:rPr lang="en-US" sz="2400" b="1" i="1" dirty="0">
                <a:solidFill>
                  <a:srgbClr val="0000FF"/>
                </a:solidFill>
                <a:latin typeface="Calibri" pitchFamily="34" charset="0"/>
              </a:rPr>
              <a:t>APU</a:t>
            </a: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.</a:t>
            </a:r>
          </a:p>
          <a:p>
            <a:pPr defTabSz="449263">
              <a:spcBef>
                <a:spcPct val="0"/>
              </a:spcBef>
              <a:buClr>
                <a:srgbClr val="194C84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Business opportunities for </a:t>
            </a:r>
            <a:r>
              <a:rPr lang="en-US" sz="2400" b="1" i="1" dirty="0" smtClean="0">
                <a:solidFill>
                  <a:srgbClr val="0000FF"/>
                </a:solidFill>
                <a:latin typeface="Calibri" pitchFamily="34" charset="0"/>
              </a:rPr>
              <a:t>MSE</a:t>
            </a:r>
            <a:r>
              <a:rPr lang="en-US" sz="2400" b="1" i="1" dirty="0">
                <a:solidFill>
                  <a:srgbClr val="0000FF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8196" name="Rectangle 5"/>
          <p:cNvSpPr>
            <a:spLocks/>
          </p:cNvSpPr>
          <p:nvPr/>
        </p:nvSpPr>
        <p:spPr bwMode="auto">
          <a:xfrm>
            <a:off x="1209675" y="-98425"/>
            <a:ext cx="74771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342900" indent="-342900" algn="r" defTabSz="457200">
              <a:spcBef>
                <a:spcPct val="0"/>
              </a:spcBef>
              <a:buClrTx/>
              <a:buFontTx/>
              <a:buNone/>
            </a:pPr>
            <a:r>
              <a:rPr lang="de-DE" sz="3600" b="1">
                <a:solidFill>
                  <a:schemeClr val="bg1"/>
                </a:solidFill>
                <a:latin typeface="Arial" charset="0"/>
              </a:rPr>
              <a:t>SSH2S expected results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787900" y="5516563"/>
            <a:ext cx="4194175" cy="40322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pPr algn="ctr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000" b="1" i="1" dirty="0" err="1">
                <a:latin typeface="Calibri" pitchFamily="34" charset="0"/>
              </a:rPr>
              <a:t>Selected</a:t>
            </a:r>
            <a:r>
              <a:rPr lang="it-IT" sz="2000" b="1" i="1" dirty="0">
                <a:latin typeface="Calibri" pitchFamily="34" charset="0"/>
              </a:rPr>
              <a:t> Full </a:t>
            </a:r>
            <a:r>
              <a:rPr lang="it-IT" sz="2000" b="1" i="1" dirty="0" err="1">
                <a:latin typeface="Calibri" pitchFamily="34" charset="0"/>
              </a:rPr>
              <a:t>Electric</a:t>
            </a:r>
            <a:r>
              <a:rPr lang="it-IT" sz="2000" b="1" i="1" dirty="0">
                <a:latin typeface="Calibri" pitchFamily="34" charset="0"/>
              </a:rPr>
              <a:t> </a:t>
            </a:r>
            <a:r>
              <a:rPr lang="it-IT" sz="2000" b="1" i="1" dirty="0" err="1">
                <a:latin typeface="Calibri" pitchFamily="34" charset="0"/>
              </a:rPr>
              <a:t>Vehicle</a:t>
            </a:r>
            <a:r>
              <a:rPr lang="it-IT" sz="2000" b="1" i="1" dirty="0">
                <a:latin typeface="Calibri" pitchFamily="34" charset="0"/>
              </a:rPr>
              <a:t> for APU</a:t>
            </a:r>
          </a:p>
        </p:txBody>
      </p:sp>
      <p:pic>
        <p:nvPicPr>
          <p:cNvPr id="819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636838"/>
            <a:ext cx="4194175" cy="26543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2735263"/>
            <a:ext cx="5219700" cy="412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SSH2S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5"/>
          <p:cNvSpPr>
            <a:spLocks/>
          </p:cNvSpPr>
          <p:nvPr/>
        </p:nvSpPr>
        <p:spPr bwMode="auto">
          <a:xfrm>
            <a:off x="1209675" y="-98425"/>
            <a:ext cx="74771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342900" indent="-342900" algn="r" defTabSz="457200">
              <a:spcBef>
                <a:spcPct val="0"/>
              </a:spcBef>
              <a:buClrTx/>
              <a:buFontTx/>
              <a:buNone/>
            </a:pPr>
            <a:r>
              <a:rPr lang="de-DE" sz="3600" b="1">
                <a:solidFill>
                  <a:schemeClr val="bg1"/>
                </a:solidFill>
                <a:latin typeface="Arial" charset="0"/>
              </a:rPr>
              <a:t>SSH2S scheme </a:t>
            </a: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322262" y="4473303"/>
            <a:ext cx="3673475" cy="1042466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ctr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800" b="1" i="1" dirty="0">
                <a:solidFill>
                  <a:srgbClr val="000000"/>
                </a:solidFill>
                <a:latin typeface="Calibri" pitchFamily="34" charset="0"/>
              </a:rPr>
              <a:t>From new </a:t>
            </a:r>
            <a:r>
              <a:rPr lang="it-IT" sz="2800" b="1" i="1" dirty="0" err="1">
                <a:solidFill>
                  <a:srgbClr val="000000"/>
                </a:solidFill>
                <a:latin typeface="Calibri" pitchFamily="34" charset="0"/>
              </a:rPr>
              <a:t>materials</a:t>
            </a:r>
            <a:r>
              <a:rPr lang="it-IT" sz="2800" b="1" i="1" dirty="0">
                <a:solidFill>
                  <a:srgbClr val="000000"/>
                </a:solidFill>
                <a:latin typeface="Calibri" pitchFamily="34" charset="0"/>
              </a:rPr>
              <a:t> to </a:t>
            </a:r>
          </a:p>
          <a:p>
            <a:pPr algn="ctr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800" b="1" i="1" dirty="0" err="1">
                <a:solidFill>
                  <a:srgbClr val="000000"/>
                </a:solidFill>
                <a:latin typeface="Calibri" pitchFamily="34" charset="0"/>
              </a:rPr>
              <a:t>integrated</a:t>
            </a:r>
            <a:r>
              <a:rPr lang="it-IT" sz="2800" b="1" i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it-IT" sz="2800" b="1" i="1" dirty="0" smtClean="0">
                <a:solidFill>
                  <a:srgbClr val="000000"/>
                </a:solidFill>
                <a:latin typeface="Calibri" pitchFamily="34" charset="0"/>
              </a:rPr>
              <a:t>APU </a:t>
            </a:r>
            <a:r>
              <a:rPr lang="it-IT" sz="2800" b="1" i="1" dirty="0" err="1" smtClean="0">
                <a:solidFill>
                  <a:srgbClr val="000000"/>
                </a:solidFill>
                <a:latin typeface="Calibri" pitchFamily="34" charset="0"/>
              </a:rPr>
              <a:t>system</a:t>
            </a:r>
            <a:r>
              <a:rPr lang="it-IT" sz="2800" b="1" i="1" dirty="0" smtClean="0">
                <a:solidFill>
                  <a:srgbClr val="000000"/>
                </a:solidFill>
                <a:latin typeface="Calibri" pitchFamily="34" charset="0"/>
              </a:rPr>
              <a:t>.</a:t>
            </a:r>
            <a:endParaRPr lang="it-IT" sz="2800" b="1" i="1" dirty="0">
              <a:solidFill>
                <a:srgbClr val="000000"/>
              </a:solidFill>
              <a:latin typeface="Calibri" pitchFamily="34" charset="0"/>
            </a:endParaRPr>
          </a:p>
        </p:txBody>
      </p:sp>
      <p:grpSp>
        <p:nvGrpSpPr>
          <p:cNvPr id="5132" name="Group 12"/>
          <p:cNvGrpSpPr>
            <a:grpSpLocks/>
          </p:cNvGrpSpPr>
          <p:nvPr/>
        </p:nvGrpSpPr>
        <p:grpSpPr bwMode="auto">
          <a:xfrm>
            <a:off x="4283075" y="2420938"/>
            <a:ext cx="4881563" cy="4464050"/>
            <a:chOff x="2698" y="1525"/>
            <a:chExt cx="3075" cy="2812"/>
          </a:xfrm>
        </p:grpSpPr>
        <p:sp>
          <p:nvSpPr>
            <p:cNvPr id="9224" name="Oval 8"/>
            <p:cNvSpPr>
              <a:spLocks noChangeArrowheads="1"/>
            </p:cNvSpPr>
            <p:nvPr/>
          </p:nvSpPr>
          <p:spPr bwMode="auto">
            <a:xfrm>
              <a:off x="2698" y="1842"/>
              <a:ext cx="862" cy="1089"/>
            </a:xfrm>
            <a:prstGeom prst="ellipse">
              <a:avLst/>
            </a:prstGeom>
            <a:noFill/>
            <a:ln w="38100" algn="ctr">
              <a:solidFill>
                <a:srgbClr val="FF3300"/>
              </a:solidFill>
              <a:prstDash val="dash"/>
              <a:round/>
              <a:headEnd/>
              <a:tailEnd/>
            </a:ln>
            <a:effectLst>
              <a:prstShdw prst="shdw17" dist="17961" dir="2700000">
                <a:srgbClr val="991F00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9225" name="Oval 9"/>
            <p:cNvSpPr>
              <a:spLocks noChangeArrowheads="1"/>
            </p:cNvSpPr>
            <p:nvPr/>
          </p:nvSpPr>
          <p:spPr bwMode="auto">
            <a:xfrm>
              <a:off x="4911" y="1880"/>
              <a:ext cx="862" cy="1089"/>
            </a:xfrm>
            <a:prstGeom prst="ellipse">
              <a:avLst/>
            </a:prstGeom>
            <a:noFill/>
            <a:ln w="38100" algn="ctr">
              <a:solidFill>
                <a:srgbClr val="FF3300"/>
              </a:solidFill>
              <a:prstDash val="dash"/>
              <a:round/>
              <a:headEnd/>
              <a:tailEnd/>
            </a:ln>
            <a:effectLst>
              <a:prstShdw prst="shdw17" dist="17961" dir="2700000">
                <a:srgbClr val="991F00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9226" name="Text Box 10"/>
            <p:cNvSpPr txBox="1">
              <a:spLocks noChangeArrowheads="1"/>
            </p:cNvSpPr>
            <p:nvPr/>
          </p:nvSpPr>
          <p:spPr bwMode="auto">
            <a:xfrm>
              <a:off x="3152" y="1525"/>
              <a:ext cx="2268" cy="288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rgbClr val="999999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Tahoma" pitchFamily="34" charset="0"/>
                  <a:ea typeface="ヒラギノ角ゴ Pro W3" charset="-128"/>
                </a:defRPr>
              </a:lvl1pPr>
              <a:lvl2pPr marL="742950" indent="-285750"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Tahoma" pitchFamily="34" charset="0"/>
                  <a:ea typeface="ヒラギノ角ゴ Pro W3" charset="-128"/>
                </a:defRPr>
              </a:lvl2pPr>
              <a:lvl3pPr marL="1143000" indent="-228600"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Tahoma" pitchFamily="34" charset="0"/>
                  <a:ea typeface="ヒラギノ角ゴ Pro W3" charset="-128"/>
                </a:defRPr>
              </a:lvl3pPr>
              <a:lvl4pPr marL="1600200" indent="-228600"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Tahoma" pitchFamily="34" charset="0"/>
                  <a:ea typeface="ヒラギノ角ゴ Pro W3" charset="-128"/>
                </a:defRPr>
              </a:lvl4pPr>
              <a:lvl5pPr marL="2057400" indent="-228600"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Tahoma" pitchFamily="34" charset="0"/>
                  <a:ea typeface="ヒラギノ角ゴ Pro W3" charset="-128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D1C24"/>
                </a:buClr>
                <a:buFont typeface="Monotype Sorts" pitchFamily="2" charset="2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Tahoma" pitchFamily="34" charset="0"/>
                  <a:ea typeface="ヒラギノ角ゴ Pro W3" charset="-128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D1C24"/>
                </a:buClr>
                <a:buFont typeface="Monotype Sorts" pitchFamily="2" charset="2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Tahoma" pitchFamily="34" charset="0"/>
                  <a:ea typeface="ヒラギノ角ゴ Pro W3" charset="-128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D1C24"/>
                </a:buClr>
                <a:buFont typeface="Monotype Sorts" pitchFamily="2" charset="2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Tahoma" pitchFamily="34" charset="0"/>
                  <a:ea typeface="ヒラギノ角ゴ Pro W3" charset="-128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D1C24"/>
                </a:buClr>
                <a:buFont typeface="Monotype Sorts" pitchFamily="2" charset="2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Tahoma" pitchFamily="34" charset="0"/>
                  <a:ea typeface="ヒラギノ角ゴ Pro W3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it-IT" sz="2400" b="1">
                  <a:solidFill>
                    <a:srgbClr val="FF3300"/>
                  </a:solidFill>
                  <a:latin typeface="Arial" charset="0"/>
                </a:rPr>
                <a:t>INNOVATION</a:t>
              </a:r>
            </a:p>
          </p:txBody>
        </p:sp>
        <p:sp>
          <p:nvSpPr>
            <p:cNvPr id="9227" name="Oval 11"/>
            <p:cNvSpPr>
              <a:spLocks noChangeArrowheads="1"/>
            </p:cNvSpPr>
            <p:nvPr/>
          </p:nvSpPr>
          <p:spPr bwMode="auto">
            <a:xfrm rot="5400000">
              <a:off x="3855" y="3361"/>
              <a:ext cx="862" cy="1089"/>
            </a:xfrm>
            <a:prstGeom prst="ellipse">
              <a:avLst/>
            </a:prstGeom>
            <a:noFill/>
            <a:ln w="38100" algn="ctr">
              <a:solidFill>
                <a:srgbClr val="FF3300"/>
              </a:solidFill>
              <a:prstDash val="dash"/>
              <a:round/>
              <a:headEnd/>
              <a:tailEnd/>
            </a:ln>
            <a:effectLst>
              <a:prstShdw prst="shdw17" dist="17961" dir="2700000">
                <a:srgbClr val="991F00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</p:grpSp>
      <p:pic>
        <p:nvPicPr>
          <p:cNvPr id="9223" name="Picture 13" descr="ssh2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44650"/>
            <a:ext cx="3816350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4813"/>
            <a:ext cx="4643438" cy="518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 descr="SSH2S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5"/>
          <p:cNvSpPr>
            <a:spLocks/>
          </p:cNvSpPr>
          <p:nvPr/>
        </p:nvSpPr>
        <p:spPr bwMode="auto">
          <a:xfrm>
            <a:off x="1209675" y="-98425"/>
            <a:ext cx="74771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342900" indent="-342900" algn="r" defTabSz="457200">
              <a:spcBef>
                <a:spcPct val="0"/>
              </a:spcBef>
              <a:buClrTx/>
              <a:buFontTx/>
              <a:buNone/>
            </a:pPr>
            <a:r>
              <a:rPr lang="de-DE" sz="3600" b="1">
                <a:solidFill>
                  <a:schemeClr val="bg1"/>
                </a:solidFill>
                <a:latin typeface="Arial" charset="0"/>
              </a:rPr>
              <a:t>SSH2S workplan</a:t>
            </a:r>
          </a:p>
        </p:txBody>
      </p:sp>
      <p:graphicFrame>
        <p:nvGraphicFramePr>
          <p:cNvPr id="2" name="Tabella 1"/>
          <p:cNvGraphicFramePr>
            <a:graphicFrameLocks noGrp="1"/>
          </p:cNvGraphicFramePr>
          <p:nvPr/>
        </p:nvGraphicFramePr>
        <p:xfrm>
          <a:off x="4643438" y="2163763"/>
          <a:ext cx="4351337" cy="4183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4641"/>
                <a:gridCol w="2201859"/>
                <a:gridCol w="720131"/>
                <a:gridCol w="894706"/>
              </a:tblGrid>
              <a:tr h="617392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b="1" dirty="0" smtClean="0">
                          <a:effectLst/>
                        </a:rPr>
                        <a:t>WP</a:t>
                      </a:r>
                      <a:endParaRPr lang="it-IT" sz="3600" b="1" dirty="0" smtClean="0">
                        <a:effectLst/>
                        <a:latin typeface="Times New Roman"/>
                      </a:endParaRPr>
                    </a:p>
                  </a:txBody>
                  <a:tcPr marL="68585" marR="68585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b="1" dirty="0" smtClean="0">
                          <a:effectLst/>
                        </a:rPr>
                        <a:t>Title</a:t>
                      </a:r>
                      <a:endParaRPr lang="it-IT" sz="3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b="1" dirty="0" smtClean="0">
                          <a:effectLst/>
                        </a:rPr>
                        <a:t>Type</a:t>
                      </a:r>
                      <a:endParaRPr lang="it-IT" sz="3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b="1" dirty="0" smtClean="0">
                          <a:effectLst/>
                        </a:rPr>
                        <a:t>Leader</a:t>
                      </a:r>
                      <a:endParaRPr lang="it-IT" sz="3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 anchor="ctr">
                    <a:solidFill>
                      <a:srgbClr val="CCECFF"/>
                    </a:solidFill>
                  </a:tcPr>
                </a:tc>
              </a:tr>
              <a:tr h="5485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1</a:t>
                      </a:r>
                      <a:endParaRPr lang="it-IT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Material Design and Synthesis</a:t>
                      </a:r>
                      <a:endParaRPr lang="it-IT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RTD</a:t>
                      </a:r>
                      <a:endParaRPr lang="it-IT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KIT</a:t>
                      </a:r>
                      <a:endParaRPr lang="it-IT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</a:tr>
              <a:tr h="5485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2</a:t>
                      </a:r>
                      <a:endParaRPr lang="it-IT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Materials Characterisation</a:t>
                      </a:r>
                      <a:endParaRPr lang="it-IT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RTD</a:t>
                      </a:r>
                      <a:endParaRPr lang="it-IT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IFE</a:t>
                      </a:r>
                      <a:endParaRPr lang="it-IT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</a:tr>
              <a:tr h="5485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3</a:t>
                      </a:r>
                      <a:endParaRPr lang="it-IT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Lab-scale Tank Development</a:t>
                      </a:r>
                      <a:endParaRPr lang="it-IT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RTD</a:t>
                      </a:r>
                      <a:endParaRPr lang="it-IT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DLR</a:t>
                      </a:r>
                      <a:endParaRPr lang="it-IT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</a:tr>
              <a:tr h="8228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4</a:t>
                      </a:r>
                      <a:endParaRPr lang="it-IT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Fabrication and Testing of Prototype Tank</a:t>
                      </a:r>
                      <a:endParaRPr lang="it-IT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RTD</a:t>
                      </a:r>
                      <a:endParaRPr lang="it-IT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TD</a:t>
                      </a:r>
                      <a:endParaRPr lang="it-IT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</a:tr>
              <a:tr h="5485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5</a:t>
                      </a:r>
                      <a:endParaRPr lang="it-IT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Tank-FC integration (1 kW</a:t>
                      </a:r>
                      <a:r>
                        <a:rPr lang="en-GB" sz="1800" baseline="-25000">
                          <a:effectLst/>
                        </a:rPr>
                        <a:t>el</a:t>
                      </a:r>
                      <a:r>
                        <a:rPr lang="en-GB" sz="1800">
                          <a:effectLst/>
                        </a:rPr>
                        <a:t>)</a:t>
                      </a:r>
                      <a:endParaRPr lang="it-IT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RTD</a:t>
                      </a:r>
                      <a:endParaRPr lang="it-IT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+mn-lt"/>
                          <a:ea typeface="+mn-ea"/>
                        </a:rPr>
                        <a:t>SER</a:t>
                      </a:r>
                      <a:endParaRPr lang="it-IT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</a:tr>
              <a:tr h="2742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6</a:t>
                      </a:r>
                      <a:endParaRPr lang="it-IT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Final User Test</a:t>
                      </a:r>
                      <a:endParaRPr lang="it-IT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DEM</a:t>
                      </a:r>
                      <a:endParaRPr lang="it-IT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800" dirty="0" smtClean="0">
                          <a:effectLst/>
                        </a:rPr>
                        <a:t>CRF</a:t>
                      </a:r>
                      <a:endParaRPr lang="it-IT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</a:tr>
              <a:tr h="2742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7</a:t>
                      </a:r>
                      <a:endParaRPr lang="it-IT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Management</a:t>
                      </a:r>
                      <a:endParaRPr lang="it-IT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MGT</a:t>
                      </a:r>
                      <a:endParaRPr lang="it-IT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UNITO</a:t>
                      </a:r>
                      <a:endParaRPr lang="it-IT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</a:tr>
            </a:tbl>
          </a:graphicData>
        </a:graphic>
      </p:graphicFrame>
      <p:sp>
        <p:nvSpPr>
          <p:cNvPr id="10292" name="Rectangle 1"/>
          <p:cNvSpPr>
            <a:spLocks noChangeArrowheads="1"/>
          </p:cNvSpPr>
          <p:nvPr/>
        </p:nvSpPr>
        <p:spPr bwMode="auto">
          <a:xfrm>
            <a:off x="1343025" y="3216275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r>
              <a:rPr lang="it-IT"/>
              <a:t/>
            </a:r>
            <a:br>
              <a:rPr lang="it-IT"/>
            </a:b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Arial"/>
        <a:ea typeface="ヒラギノ角ゴ Pro W3"/>
        <a:cs typeface="Arial"/>
      </a:majorFont>
      <a:minorFont>
        <a:latin typeface="Arial"/>
        <a:ea typeface="ヒラギノ角ゴ Pro W3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ED1C24"/>
          </a:buClr>
          <a:buSzTx/>
          <a:buFont typeface="Monotype Sorts" pitchFamily="2" charset="2"/>
          <a:buNone/>
          <a:tabLst>
            <a:tab pos="0" algn="l"/>
            <a:tab pos="914400" algn="l"/>
            <a:tab pos="1828800" algn="l"/>
            <a:tab pos="2743200" algn="l"/>
            <a:tab pos="3657600" algn="l"/>
            <a:tab pos="4572000" algn="l"/>
            <a:tab pos="5486400" algn="l"/>
            <a:tab pos="6400800" algn="l"/>
            <a:tab pos="7315200" algn="l"/>
            <a:tab pos="8229600" algn="l"/>
            <a:tab pos="9144000" algn="l"/>
            <a:tab pos="10058400" algn="l"/>
          </a:tabLst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ED1C24"/>
          </a:buClr>
          <a:buSzTx/>
          <a:buFont typeface="Monotype Sorts" pitchFamily="2" charset="2"/>
          <a:buNone/>
          <a:tabLst>
            <a:tab pos="0" algn="l"/>
            <a:tab pos="914400" algn="l"/>
            <a:tab pos="1828800" algn="l"/>
            <a:tab pos="2743200" algn="l"/>
            <a:tab pos="3657600" algn="l"/>
            <a:tab pos="4572000" algn="l"/>
            <a:tab pos="5486400" algn="l"/>
            <a:tab pos="6400800" algn="l"/>
            <a:tab pos="7315200" algn="l"/>
            <a:tab pos="8229600" algn="l"/>
            <a:tab pos="9144000" algn="l"/>
            <a:tab pos="10058400" algn="l"/>
          </a:tabLst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ヒラギノ角ゴ Pro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FCH JU - Power Point</Template>
  <TotalTime>5118</TotalTime>
  <Words>1117</Words>
  <Application>Microsoft Office PowerPoint</Application>
  <PresentationFormat>Presentazione su schermo (4:3)</PresentationFormat>
  <Paragraphs>213</Paragraphs>
  <Slides>22</Slides>
  <Notes>22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3" baseType="lpstr"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European Commission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AIP 2011</dc:title>
  <dc:creator>Delplje</dc:creator>
  <cp:lastModifiedBy>Baricco</cp:lastModifiedBy>
  <cp:revision>227</cp:revision>
  <cp:lastPrinted>2012-09-19T08:39:55Z</cp:lastPrinted>
  <dcterms:created xsi:type="dcterms:W3CDTF">2011-04-18T07:16:07Z</dcterms:created>
  <dcterms:modified xsi:type="dcterms:W3CDTF">2013-11-11T23:09:23Z</dcterms:modified>
</cp:coreProperties>
</file>