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4"/>
  </p:notesMasterIdLst>
  <p:sldIdLst>
    <p:sldId id="293" r:id="rId2"/>
    <p:sldId id="318" r:id="rId3"/>
    <p:sldId id="319" r:id="rId4"/>
    <p:sldId id="320" r:id="rId5"/>
    <p:sldId id="329" r:id="rId6"/>
    <p:sldId id="345" r:id="rId7"/>
    <p:sldId id="330" r:id="rId8"/>
    <p:sldId id="321" r:id="rId9"/>
    <p:sldId id="323" r:id="rId10"/>
    <p:sldId id="337" r:id="rId11"/>
    <p:sldId id="339" r:id="rId12"/>
    <p:sldId id="344" r:id="rId13"/>
    <p:sldId id="340" r:id="rId14"/>
    <p:sldId id="343" r:id="rId15"/>
    <p:sldId id="341" r:id="rId16"/>
    <p:sldId id="342" r:id="rId17"/>
    <p:sldId id="332" r:id="rId18"/>
    <p:sldId id="333" r:id="rId19"/>
    <p:sldId id="334" r:id="rId20"/>
    <p:sldId id="335" r:id="rId21"/>
    <p:sldId id="331" r:id="rId22"/>
    <p:sldId id="302" r:id="rId23"/>
  </p:sldIdLst>
  <p:sldSz cx="9144000" cy="6858000" type="screen4x3"/>
  <p:notesSz cx="6724650" cy="9774238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CCFF"/>
    <a:srgbClr val="CCECFF"/>
    <a:srgbClr val="0066CC"/>
    <a:srgbClr val="33CC33"/>
    <a:srgbClr val="339933"/>
    <a:srgbClr val="000099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8413" y="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33425"/>
            <a:ext cx="4886325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43438"/>
            <a:ext cx="5378450" cy="439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9B9A2B31-6F73-48BD-A1CA-7B1CD83444FF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176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F52E237E-B641-4A4D-A9C0-B3F0592F8C2A}" type="slidenum">
              <a:rPr lang="en-GB" smtClean="0">
                <a:latin typeface="Arial" charset="0"/>
              </a:rPr>
              <a:pPr/>
              <a:t>1</a:t>
            </a:fld>
            <a:endParaRPr lang="en-GB" smtClean="0"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73D699C-E16D-439A-85F0-4ADB985212EA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597FEB-E7C0-4429-BD98-3FFBFDD6BFA7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3ED2253-ADEE-4A12-96D7-5DC8818644C0}" type="slidenum">
              <a:rPr lang="en-GB" altLang="it-IT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it-IT" sz="1200">
              <a:latin typeface="Arial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B5032D8E-80F6-4633-B4E7-BEE276A87240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5597FEB-E7C0-4429-BD98-3FFBFDD6BFA7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B0F1753-68BD-44D4-80FA-1F7C6C4AEF5F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B0F1753-68BD-44D4-80FA-1F7C6C4AEF5F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7E9204-A22C-4344-B263-0CA44D9A21D9}" type="slidenum">
              <a:rPr lang="en-GB" altLang="it-IT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E3554B5F-9897-4160-9E54-D0B98002781D}" type="slidenum">
              <a:rPr lang="en-GB" altLang="it-IT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04CD054-12B9-4AFD-B4E0-51E58AF72F8F}" type="slidenum">
              <a:rPr lang="en-GB" altLang="it-IT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GB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3C38DC73-1F40-4048-93CC-4350041A8771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2</a:t>
            </a:fld>
            <a:endParaRPr lang="en-GB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E928BE7-198E-4F39-94BB-5B62686616D2}" type="slidenum">
              <a:rPr lang="en-GB" altLang="it-IT" sz="1200">
                <a:solidFill>
                  <a:srgbClr val="000000"/>
                </a:solidFill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GB" altLang="it-IT" sz="12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5398CBB-BEF1-4DE4-A3AC-EF76EFA56358}" type="slidenum">
              <a:rPr lang="en-GB" altLang="it-IT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GB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164C15D-6DF4-4AC4-AA06-3435E55FA3EC}" type="slidenum">
              <a:rPr lang="en-GB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GB" sz="1200">
              <a:latin typeface="Arial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8A107083-9289-4C72-B6CA-D13749B57D09}" type="slidenum">
              <a:rPr lang="en-GB" smtClean="0">
                <a:solidFill>
                  <a:srgbClr val="000000"/>
                </a:solidFill>
                <a:latin typeface="Arial" charset="0"/>
              </a:rPr>
              <a:pPr/>
              <a:t>3</a:t>
            </a:fld>
            <a:endParaRPr lang="en-GB" smtClea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27B87AC-AFB9-490D-9AE4-C669D384EF57}" type="slidenum">
              <a:rPr lang="en-GB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3BF7FE3-32D0-4576-80F4-9A3BDC2BAE3F}" type="slidenum">
              <a:rPr lang="en-GB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322023D-0E24-4A04-8754-D8F039BB5011}" type="slidenum">
              <a:rPr lang="en-GB" altLang="it-IT" sz="1200"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it-IT" sz="1200">
              <a:latin typeface="Arial" charset="0"/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6C5AC5D-C9B3-4BE5-A250-24917151E293}" type="slidenum">
              <a:rPr lang="en-GB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E895DD8-2C39-4965-801A-DE7B49C2BE65}" type="slidenum">
              <a:rPr lang="en-GB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7C4E54D-98B5-441A-8C02-81A129578042}" type="slidenum">
              <a:rPr lang="en-GB" sz="1200">
                <a:solidFill>
                  <a:srgbClr val="000000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2663" y="768350"/>
            <a:ext cx="4800600" cy="36004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1225" y="4676775"/>
            <a:ext cx="4938713" cy="4371975"/>
          </a:xfrm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872C0-CD9C-4721-A5C2-B271E2807D2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205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45A6C-5E02-4FD5-AD52-F69230A94F72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14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42470-E594-44AD-8BAB-AC736FB189B3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839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18B06-C174-4400-8668-A1D197439C1E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511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E605A-81C0-4751-84B6-D5AE61ADD3B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32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86650-39EA-4B3F-BCAF-17E9031497EB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94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0C79B-5CB6-43CC-AB1F-CB1B651267CA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45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80FF6-EE0F-4558-B51D-8A23B0690935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50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B4119-C29C-472E-87CF-DDD92EB72F6B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079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37633-E127-4EB4-80BF-1B0D9686D9EF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17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A0CF29-6D12-4958-8EF8-B52BFE8AA6E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79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8211B56-81D4-4FA3-9DED-4245695A934B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cello.baricco@unito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hyperlink" Target="http://www.ssh2s.eu/" TargetMode="External"/><Relationship Id="rId9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13" Type="http://schemas.openxmlformats.org/officeDocument/2006/relationships/image" Target="../media/image41.jpeg"/><Relationship Id="rId3" Type="http://schemas.openxmlformats.org/officeDocument/2006/relationships/image" Target="../media/image32.png"/><Relationship Id="rId7" Type="http://schemas.openxmlformats.org/officeDocument/2006/relationships/image" Target="../media/image35.emf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11" Type="http://schemas.openxmlformats.org/officeDocument/2006/relationships/image" Target="../media/image39.png"/><Relationship Id="rId5" Type="http://schemas.openxmlformats.org/officeDocument/2006/relationships/image" Target="../media/image33.emf"/><Relationship Id="rId10" Type="http://schemas.openxmlformats.org/officeDocument/2006/relationships/image" Target="../media/image38.png"/><Relationship Id="rId4" Type="http://schemas.openxmlformats.org/officeDocument/2006/relationships/image" Target="../media/image2.jpe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752975"/>
          </a:xfrm>
        </p:spPr>
        <p:txBody>
          <a:bodyPr/>
          <a:lstStyle/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SSH2S</a:t>
            </a: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None/>
            </a:pPr>
            <a:r>
              <a:rPr lang="en-US" sz="48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</a:t>
            </a:r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256653)</a:t>
            </a: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sz="48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Fuel Cell Coupled Solid State Hydrogen Storage Tank</a:t>
            </a: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fr-BE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fr-BE" b="1" i="1" dirty="0" smtClean="0">
                <a:solidFill>
                  <a:schemeClr val="tx1"/>
                </a:solidFill>
                <a:latin typeface="Calibri" pitchFamily="34" charset="0"/>
              </a:rPr>
              <a:t>Marcello </a:t>
            </a:r>
            <a:r>
              <a:rPr lang="fr-BE" b="1" i="1" dirty="0" err="1" smtClean="0">
                <a:solidFill>
                  <a:schemeClr val="tx1"/>
                </a:solidFill>
                <a:latin typeface="Calibri" pitchFamily="34" charset="0"/>
              </a:rPr>
              <a:t>Baricco</a:t>
            </a:r>
            <a:endParaRPr lang="fr-BE" b="1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fr-BE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i="1" dirty="0" smtClean="0">
                <a:solidFill>
                  <a:schemeClr val="tx1"/>
                </a:solidFill>
                <a:latin typeface="Calibri" pitchFamily="34" charset="0"/>
              </a:rPr>
              <a:t>SSH2S Coordinator</a:t>
            </a: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i="1" dirty="0" err="1" smtClean="0">
                <a:solidFill>
                  <a:schemeClr val="tx1"/>
                </a:solidFill>
                <a:latin typeface="Calibri" pitchFamily="34" charset="0"/>
              </a:rPr>
              <a:t>Università</a:t>
            </a:r>
            <a:r>
              <a:rPr lang="en-US" i="1" dirty="0" smtClean="0">
                <a:solidFill>
                  <a:schemeClr val="tx1"/>
                </a:solidFill>
                <a:latin typeface="Calibri" pitchFamily="34" charset="0"/>
              </a:rPr>
              <a:t> di Torino</a:t>
            </a: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r>
              <a:rPr lang="en-US" i="1" dirty="0" smtClean="0">
                <a:solidFill>
                  <a:schemeClr val="tx1"/>
                </a:solidFill>
                <a:latin typeface="Calibri" pitchFamily="34" charset="0"/>
                <a:hlinkClick r:id="rId3"/>
              </a:rPr>
              <a:t>marcello.baricco@unito.it</a:t>
            </a:r>
            <a:endParaRPr lang="en-US" i="1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en-US" i="1" dirty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lnSpc>
                <a:spcPct val="80000"/>
              </a:lnSpc>
              <a:spcBef>
                <a:spcPct val="0"/>
              </a:spcBef>
              <a:buFont typeface="Arial" charset="0"/>
              <a:buNone/>
            </a:pPr>
            <a:endParaRPr lang="en-US" i="1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051" name="Picture 5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0" y="1659779"/>
            <a:ext cx="5364088" cy="519129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8001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The role of 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additives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 on the 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Li-Mg amide systems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have been </a:t>
            </a:r>
            <a:r>
              <a:rPr lang="en-GB" altLang="it-IT" sz="2400" b="1" i="1" dirty="0" smtClean="0">
                <a:latin typeface="Calibri" pitchFamily="34" charset="0"/>
                <a:cs typeface="Times New Roman" pitchFamily="18" charset="0"/>
              </a:rPr>
              <a:t>explored.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2 LiNH</a:t>
            </a:r>
            <a:r>
              <a:rPr lang="en-US" altLang="it-IT" sz="2400" b="1" i="1" baseline="-25000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 + 1.1 MgH</a:t>
            </a:r>
            <a:r>
              <a:rPr lang="en-US" altLang="it-IT" sz="2400" b="1" i="1" baseline="-25000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 + 0.1 LiBH</a:t>
            </a:r>
            <a:r>
              <a:rPr lang="en-US" altLang="it-IT" sz="2400" b="1" i="1" baseline="-25000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4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 + 3wt% ZrCoH</a:t>
            </a:r>
            <a:r>
              <a:rPr lang="en-US" altLang="it-IT" sz="2400" b="1" i="1" baseline="-25000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has been 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selected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and </a:t>
            </a:r>
            <a:r>
              <a:rPr lang="en-GB" altLang="it-IT" sz="2400" b="1" i="1" dirty="0" smtClean="0">
                <a:latin typeface="Calibri" pitchFamily="34" charset="0"/>
                <a:cs typeface="Times New Roman" pitchFamily="18" charset="0"/>
              </a:rPr>
              <a:t>prepared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in up-scaling conditions.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A batch of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3 kg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of complex hydride has been made available.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A maximum 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4.5 </a:t>
            </a:r>
            <a:r>
              <a:rPr lang="en-GB" altLang="it-IT" sz="2400" b="1" i="1" dirty="0" err="1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wt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%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gravimetric density has been obtained, with good </a:t>
            </a:r>
            <a:r>
              <a:rPr lang="en-GB" altLang="it-IT" sz="2400" b="1" i="1" dirty="0" err="1">
                <a:latin typeface="Calibri" pitchFamily="34" charset="0"/>
                <a:cs typeface="Times New Roman" pitchFamily="18" charset="0"/>
              </a:rPr>
              <a:t>cyclability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Li-Mg amide systems have been shown to be 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suitable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 for the development of the hydrogen tank.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076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WP1-2 </a:t>
            </a:r>
            <a:r>
              <a:rPr lang="de-DE" altLang="it-IT" sz="3600" b="1" dirty="0" err="1" smtClean="0">
                <a:solidFill>
                  <a:schemeClr val="bg1"/>
                </a:solidFill>
                <a:latin typeface="Arial" pitchFamily="34" charset="0"/>
              </a:rPr>
              <a:t>results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09978"/>
            <a:ext cx="3511264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974686" y="4869160"/>
            <a:ext cx="2578100" cy="1017844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Vibrational ball mill for large scale preparation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0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07504" y="1725216"/>
            <a:ext cx="4248472" cy="4674229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8001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 smtClean="0">
                <a:latin typeface="Calibri" pitchFamily="34" charset="0"/>
                <a:cs typeface="Times New Roman" pitchFamily="18" charset="0"/>
              </a:rPr>
              <a:t>Experiments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and calculations on 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double materials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concept have demonstrated a significant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synergic 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effect</a:t>
            </a:r>
            <a:r>
              <a:rPr lang="en-GB" altLang="it-IT" sz="2400" b="1" i="1" dirty="0" smtClean="0">
                <a:latin typeface="Calibri" pitchFamily="34" charset="0"/>
                <a:cs typeface="Times New Roman" pitchFamily="18" charset="0"/>
              </a:rPr>
              <a:t>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Extended equations for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thermo-</a:t>
            </a:r>
            <a:r>
              <a:rPr lang="en-US" altLang="it-IT" sz="2400" b="1" i="1" dirty="0" err="1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fuid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-dynamic </a:t>
            </a:r>
            <a:r>
              <a:rPr lang="en-US" altLang="it-IT" sz="2400" b="1" i="1" dirty="0" err="1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modelling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have been set up.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Two different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lab scale tanks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have been designed and put in operation to test different combination of mixed materials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124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WP3 </a:t>
            </a:r>
            <a:r>
              <a:rPr lang="de-DE" altLang="it-IT" sz="3600" b="1" dirty="0" err="1">
                <a:solidFill>
                  <a:schemeClr val="bg1"/>
                </a:solidFill>
                <a:latin typeface="Arial" pitchFamily="34" charset="0"/>
              </a:rPr>
              <a:t>results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4215874" cy="318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948236" y="5589240"/>
            <a:ext cx="3872235" cy="71006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Testing setup with integrated tank </a:t>
            </a: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(</a:t>
            </a: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600 g)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99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00" y="2554288"/>
            <a:ext cx="3470275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5"/>
          <p:cNvSpPr>
            <a:spLocks/>
          </p:cNvSpPr>
          <p:nvPr/>
        </p:nvSpPr>
        <p:spPr bwMode="auto">
          <a:xfrm>
            <a:off x="1209675" y="152400"/>
            <a:ext cx="7477125" cy="118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Combo </a:t>
            </a:r>
            <a:r>
              <a:rPr lang="de-DE" altLang="it-IT" sz="3600" b="1" dirty="0" err="1" smtClean="0">
                <a:solidFill>
                  <a:schemeClr val="bg1"/>
                </a:solidFill>
                <a:latin typeface="Arial" pitchFamily="34" charset="0"/>
              </a:rPr>
              <a:t>simulation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  <a:p>
            <a:pPr algn="r">
              <a:spcBef>
                <a:spcPct val="0"/>
              </a:spcBef>
              <a:buClrTx/>
              <a:buFontTx/>
              <a:buNone/>
            </a:pPr>
            <a:endParaRPr lang="de-DE" altLang="it-IT" sz="36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0" y="2181225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endParaRPr lang="nb-NO" altLang="it-IT"/>
          </a:p>
        </p:txBody>
      </p:sp>
      <p:sp>
        <p:nvSpPr>
          <p:cNvPr id="5127" name="Rectangle 4"/>
          <p:cNvSpPr>
            <a:spLocks noChangeArrowheads="1"/>
          </p:cNvSpPr>
          <p:nvPr/>
        </p:nvSpPr>
        <p:spPr bwMode="auto">
          <a:xfrm>
            <a:off x="277813" y="1625600"/>
            <a:ext cx="4217987" cy="4635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>
                <a:srgbClr val="194C84"/>
              </a:buClr>
            </a:pPr>
            <a:r>
              <a:rPr lang="de-DE" altLang="it-IT" sz="2400" b="1" i="1">
                <a:latin typeface="Calibri" pitchFamily="34" charset="0"/>
              </a:rPr>
              <a:t>temperature</a:t>
            </a:r>
          </a:p>
        </p:txBody>
      </p:sp>
      <p:sp>
        <p:nvSpPr>
          <p:cNvPr id="14343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endParaRPr lang="en-US" altLang="it-IT"/>
          </a:p>
        </p:txBody>
      </p:sp>
      <p:sp>
        <p:nvSpPr>
          <p:cNvPr id="1434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endParaRPr lang="en-US" altLang="it-IT"/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endParaRPr lang="en-US" altLang="it-IT"/>
          </a:p>
        </p:txBody>
      </p:sp>
      <p:pic>
        <p:nvPicPr>
          <p:cNvPr id="14346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08" t="15346" r="6743" b="4411"/>
          <a:stretch>
            <a:fillRect/>
          </a:stretch>
        </p:blipFill>
        <p:spPr bwMode="auto">
          <a:xfrm>
            <a:off x="7991475" y="1844675"/>
            <a:ext cx="612775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feld 16"/>
          <p:cNvSpPr txBox="1"/>
          <p:nvPr/>
        </p:nvSpPr>
        <p:spPr>
          <a:xfrm>
            <a:off x="971550" y="4856163"/>
            <a:ext cx="3024188" cy="1093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de-DE" dirty="0"/>
              <a:t>Pure Amide</a:t>
            </a:r>
          </a:p>
          <a:p>
            <a:pPr marL="285750" indent="-285750">
              <a:defRPr/>
            </a:pPr>
            <a:r>
              <a:rPr lang="de-DE" dirty="0" err="1"/>
              <a:t>powder</a:t>
            </a:r>
            <a:r>
              <a:rPr lang="de-DE" dirty="0"/>
              <a:t> </a:t>
            </a:r>
            <a:r>
              <a:rPr lang="de-DE" dirty="0" err="1"/>
              <a:t>bed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heated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outside</a:t>
            </a:r>
          </a:p>
        </p:txBody>
      </p:sp>
      <p:sp>
        <p:nvSpPr>
          <p:cNvPr id="14348" name="Textfeld 9"/>
          <p:cNvSpPr txBox="1">
            <a:spLocks noChangeArrowheads="1"/>
          </p:cNvSpPr>
          <p:nvPr/>
        </p:nvSpPr>
        <p:spPr bwMode="auto">
          <a:xfrm>
            <a:off x="1908175" y="2060575"/>
            <a:ext cx="512127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buFontTx/>
              <a:buNone/>
            </a:pPr>
            <a:r>
              <a:rPr lang="de-DE" altLang="it-IT">
                <a:latin typeface="Arial" charset="0"/>
              </a:rPr>
              <a:t>T</a:t>
            </a:r>
            <a:r>
              <a:rPr lang="de-DE" altLang="it-IT" baseline="-25000">
                <a:latin typeface="Arial" charset="0"/>
              </a:rPr>
              <a:t>i</a:t>
            </a:r>
            <a:r>
              <a:rPr lang="de-DE" altLang="it-IT">
                <a:latin typeface="Arial" charset="0"/>
              </a:rPr>
              <a:t> (t=0) = 20 </a:t>
            </a:r>
            <a:r>
              <a:rPr lang="de-DE" altLang="it-IT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°C</a:t>
            </a:r>
            <a:r>
              <a:rPr lang="de-DE" altLang="it-IT">
                <a:latin typeface="Arial" charset="0"/>
              </a:rPr>
              <a:t>; T</a:t>
            </a:r>
            <a:r>
              <a:rPr lang="de-DE" altLang="it-IT" baseline="-25000">
                <a:latin typeface="Arial" charset="0"/>
              </a:rPr>
              <a:t>oil</a:t>
            </a:r>
            <a:r>
              <a:rPr lang="de-DE" altLang="it-IT">
                <a:latin typeface="Arial" charset="0"/>
              </a:rPr>
              <a:t> (t=0) = 130 </a:t>
            </a:r>
            <a:r>
              <a:rPr lang="de-DE" altLang="it-IT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°C</a:t>
            </a:r>
            <a:r>
              <a:rPr lang="de-DE" altLang="it-IT">
                <a:latin typeface="Arial" charset="0"/>
              </a:rPr>
              <a:t>; t = 0…1800 s</a:t>
            </a:r>
            <a:endParaRPr lang="en-US" altLang="it-IT">
              <a:latin typeface="Arial" charset="0"/>
            </a:endParaRPr>
          </a:p>
        </p:txBody>
      </p:sp>
      <p:cxnSp>
        <p:nvCxnSpPr>
          <p:cNvPr id="14349" name="Gerade Verbindung mit Pfeil 9"/>
          <p:cNvCxnSpPr>
            <a:cxnSpLocks noChangeShapeType="1"/>
          </p:cNvCxnSpPr>
          <p:nvPr/>
        </p:nvCxnSpPr>
        <p:spPr bwMode="auto">
          <a:xfrm flipH="1">
            <a:off x="1835150" y="4724400"/>
            <a:ext cx="1584325" cy="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4" name="Grafik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420938"/>
            <a:ext cx="4122738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9"/>
          <p:cNvSpPr txBox="1"/>
          <p:nvPr/>
        </p:nvSpPr>
        <p:spPr>
          <a:xfrm>
            <a:off x="4719638" y="4868863"/>
            <a:ext cx="3271837" cy="1092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de-DE" dirty="0"/>
              <a:t>Combi-Tank</a:t>
            </a:r>
          </a:p>
          <a:p>
            <a:pPr marL="285750" indent="-285750">
              <a:defRPr/>
            </a:pPr>
            <a:r>
              <a:rPr lang="de-DE" dirty="0" err="1"/>
              <a:t>reaction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initiated</a:t>
            </a:r>
            <a:r>
              <a:rPr lang="de-DE" dirty="0"/>
              <a:t> </a:t>
            </a:r>
            <a:r>
              <a:rPr lang="de-DE" dirty="0" err="1"/>
              <a:t>at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center</a:t>
            </a:r>
            <a:endParaRPr lang="de-DE" dirty="0"/>
          </a:p>
        </p:txBody>
      </p:sp>
      <p:cxnSp>
        <p:nvCxnSpPr>
          <p:cNvPr id="16" name="Gerade Verbindung mit Pfeil 10"/>
          <p:cNvCxnSpPr>
            <a:cxnSpLocks noChangeShapeType="1"/>
          </p:cNvCxnSpPr>
          <p:nvPr/>
        </p:nvCxnSpPr>
        <p:spPr bwMode="auto">
          <a:xfrm>
            <a:off x="5432425" y="4745038"/>
            <a:ext cx="1300163" cy="0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4507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617" y="2894501"/>
            <a:ext cx="4726383" cy="292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3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0" y="1611491"/>
            <a:ext cx="4716016" cy="511742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8001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A </a:t>
            </a: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prototype tank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have been </a:t>
            </a:r>
            <a:r>
              <a:rPr lang="en-GB" altLang="it-IT" sz="2400" b="1" i="1" dirty="0" smtClean="0">
                <a:latin typeface="Calibri" pitchFamily="34" charset="0"/>
                <a:cs typeface="Times New Roman" pitchFamily="18" charset="0"/>
              </a:rPr>
              <a:t>developed.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On basis of thermo-</a:t>
            </a:r>
            <a:r>
              <a:rPr lang="en-US" altLang="it-IT" sz="2400" b="1" i="1" dirty="0" err="1">
                <a:latin typeface="Calibri" pitchFamily="34" charset="0"/>
                <a:cs typeface="Times New Roman" pitchFamily="18" charset="0"/>
              </a:rPr>
              <a:t>fuid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-dynamic simulations, a  detailed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drawing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 of the hydrogen tank has been prepared.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A glove-box has been set-up and it is ready for the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fabrication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 of the tank. Preliminary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welding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 tests have been performed.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A complete report on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safety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 for the hydrogen tank has been produced.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6148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WP4 </a:t>
            </a:r>
            <a:r>
              <a:rPr lang="de-DE" altLang="it-IT" sz="3600" b="1" dirty="0" err="1">
                <a:solidFill>
                  <a:schemeClr val="bg1"/>
                </a:solidFill>
                <a:latin typeface="Arial" pitchFamily="34" charset="0"/>
              </a:rPr>
              <a:t>results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844690" y="6101740"/>
            <a:ext cx="3872235" cy="40229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Prototype tank (3 Kg)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95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</a:t>
            </a:r>
            <a:r>
              <a:rPr lang="de-DE" altLang="it-IT" sz="3600" b="1" dirty="0" smtClean="0">
                <a:solidFill>
                  <a:schemeClr val="bg1"/>
                </a:solidFill>
                <a:latin typeface="Arial" pitchFamily="34" charset="0"/>
              </a:rPr>
              <a:t>Combo </a:t>
            </a:r>
            <a:r>
              <a:rPr lang="de-DE" altLang="it-IT" sz="3600" b="1" dirty="0" err="1" smtClean="0">
                <a:solidFill>
                  <a:schemeClr val="bg1"/>
                </a:solidFill>
                <a:latin typeface="Arial" pitchFamily="34" charset="0"/>
              </a:rPr>
              <a:t>results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43514" y="4527164"/>
            <a:ext cx="2782842" cy="40229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Single tube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680" y="2060848"/>
            <a:ext cx="5584320" cy="3532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877"/>
            <a:ext cx="3466728" cy="182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51621"/>
            <a:ext cx="3658909" cy="28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3538732" y="6298918"/>
            <a:ext cx="2782842" cy="40229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1 </a:t>
            </a:r>
            <a:r>
              <a:rPr lang="en-US" sz="2000" b="1" i="1" dirty="0" err="1" smtClean="0">
                <a:solidFill>
                  <a:srgbClr val="000000"/>
                </a:solidFill>
                <a:latin typeface="Calibri" pitchFamily="34" charset="0"/>
              </a:rPr>
              <a:t>kW</a:t>
            </a:r>
            <a:r>
              <a:rPr lang="en-US" sz="2000" b="1" i="1" baseline="-25000" dirty="0" err="1" smtClean="0">
                <a:solidFill>
                  <a:srgbClr val="000000"/>
                </a:solidFill>
                <a:latin typeface="Calibri" pitchFamily="34" charset="0"/>
              </a:rPr>
              <a:t>el</a:t>
            </a: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 tank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5724128" y="5707472"/>
            <a:ext cx="3247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Calibri" pitchFamily="34" charset="0"/>
                <a:ea typeface="ヒラギノ角ゴ Pro W3"/>
                <a:cs typeface="Times New Roman" pitchFamily="18" charset="0"/>
              </a:rPr>
              <a:t>4 </a:t>
            </a:r>
            <a:r>
              <a:rPr lang="en-US" sz="2400" b="1" i="1" dirty="0">
                <a:latin typeface="Calibri" pitchFamily="34" charset="0"/>
                <a:ea typeface="ヒラギノ角ゴ Pro W3"/>
                <a:cs typeface="Times New Roman" pitchFamily="18" charset="0"/>
              </a:rPr>
              <a:t>h with 1 </a:t>
            </a:r>
            <a:r>
              <a:rPr lang="en-US" sz="2400" b="1" i="1" dirty="0" err="1">
                <a:latin typeface="Calibri" pitchFamily="34" charset="0"/>
                <a:ea typeface="ヒラギノ角ゴ Pro W3"/>
                <a:cs typeface="Times New Roman" pitchFamily="18" charset="0"/>
              </a:rPr>
              <a:t>kW</a:t>
            </a:r>
            <a:r>
              <a:rPr lang="en-US" sz="2400" b="1" i="1" baseline="-25000" dirty="0" err="1">
                <a:latin typeface="Calibri" pitchFamily="34" charset="0"/>
                <a:ea typeface="ヒラギノ角ゴ Pro W3"/>
                <a:cs typeface="Times New Roman" pitchFamily="18" charset="0"/>
              </a:rPr>
              <a:t>el</a:t>
            </a:r>
            <a:r>
              <a:rPr lang="en-US" sz="2400" b="1" i="1" dirty="0">
                <a:latin typeface="Calibri" pitchFamily="34" charset="0"/>
                <a:ea typeface="ヒラギノ角ゴ Pro W3"/>
                <a:cs typeface="Times New Roman" pitchFamily="18" charset="0"/>
              </a:rPr>
              <a:t> possible</a:t>
            </a:r>
            <a:endParaRPr lang="it-IT" sz="2400" b="1" i="1" dirty="0">
              <a:latin typeface="Calibri" pitchFamily="34" charset="0"/>
              <a:ea typeface="ヒラギノ角ゴ Pro W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94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0" r="47579"/>
          <a:stretch/>
        </p:blipFill>
        <p:spPr bwMode="auto">
          <a:xfrm>
            <a:off x="3908289" y="1846919"/>
            <a:ext cx="4463938" cy="447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3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99019" y="1630795"/>
            <a:ext cx="3709270" cy="511742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8001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Integrated system 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has been </a:t>
            </a:r>
            <a:r>
              <a:rPr lang="en-GB" altLang="it-IT" sz="2400" b="1" i="1" dirty="0" smtClean="0">
                <a:latin typeface="Calibri" pitchFamily="34" charset="0"/>
                <a:cs typeface="Times New Roman" pitchFamily="18" charset="0"/>
              </a:rPr>
              <a:t>considered.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GB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Requirements</a:t>
            </a:r>
            <a:r>
              <a:rPr lang="en-GB" altLang="it-IT" sz="2400" b="1" i="1" dirty="0">
                <a:latin typeface="Calibri" pitchFamily="34" charset="0"/>
                <a:cs typeface="Times New Roman" pitchFamily="18" charset="0"/>
              </a:rPr>
              <a:t> have been defined, as a starting point for further developments.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 err="1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BoP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for the integrated 1 kW system has been defined. 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Preliminary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tests on fuel cell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stack and components have been performed.</a:t>
            </a: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172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WP5 </a:t>
            </a:r>
            <a:r>
              <a:rPr lang="de-DE" altLang="it-IT" sz="3600" b="1" dirty="0" err="1">
                <a:solidFill>
                  <a:schemeClr val="bg1"/>
                </a:solidFill>
                <a:latin typeface="Arial" pitchFamily="34" charset="0"/>
              </a:rPr>
              <a:t>results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ttangolo 1"/>
          <p:cNvSpPr/>
          <p:nvPr/>
        </p:nvSpPr>
        <p:spPr bwMode="auto">
          <a:xfrm>
            <a:off x="4211960" y="3457575"/>
            <a:ext cx="1368152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4211960" y="3457575"/>
            <a:ext cx="1368152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499992" y="6316053"/>
            <a:ext cx="3872235" cy="40229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Circuit diagram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1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65249" y="1988840"/>
            <a:ext cx="3709270" cy="371396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800100" indent="-3429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The APU will be 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installed inside 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the vehicle </a:t>
            </a:r>
            <a:endParaRPr lang="en-US" altLang="it-IT" sz="2400" b="1" i="1" dirty="0" smtClean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Safety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 issues are under 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investigation (e.g</a:t>
            </a:r>
            <a:r>
              <a:rPr lang="en-US" altLang="it-IT" sz="2400" b="1" i="1" dirty="0">
                <a:latin typeface="Calibri" pitchFamily="34" charset="0"/>
                <a:cs typeface="Times New Roman" pitchFamily="18" charset="0"/>
              </a:rPr>
              <a:t>.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hydrogen sensor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).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LCA analysis 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is planned.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  <a:cs typeface="Times New Roman" pitchFamily="18" charset="0"/>
              </a:rPr>
              <a:t>Techno-economical</a:t>
            </a:r>
            <a:r>
              <a:rPr lang="en-US" altLang="it-IT" sz="2400" b="1" i="1" dirty="0" smtClean="0">
                <a:latin typeface="Calibri" pitchFamily="34" charset="0"/>
                <a:cs typeface="Times New Roman" pitchFamily="18" charset="0"/>
              </a:rPr>
              <a:t> evaluation is planned.</a:t>
            </a:r>
            <a:endParaRPr lang="en-US" altLang="it-IT" sz="2400" b="1" i="1" dirty="0">
              <a:latin typeface="Calibri" pitchFamily="34" charset="0"/>
              <a:cs typeface="Times New Roman" pitchFamily="18" charset="0"/>
            </a:endParaRPr>
          </a:p>
          <a:p>
            <a:pPr algn="just">
              <a:buClrTx/>
              <a:buFont typeface="Arial" pitchFamily="34" charset="0"/>
              <a:buChar char="•"/>
            </a:pPr>
            <a:endParaRPr lang="it-IT" altLang="it-IT" sz="2400" b="1" i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172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pitchFamily="34" charset="0"/>
              </a:rPr>
              <a:t>SSH2S </a:t>
            </a:r>
            <a:r>
              <a:rPr lang="de-DE" altLang="it-IT" sz="3600" b="1" dirty="0" smtClean="0">
                <a:solidFill>
                  <a:schemeClr val="bg1"/>
                </a:solidFill>
                <a:latin typeface="Arial" pitchFamily="34" charset="0"/>
              </a:rPr>
              <a:t>WP6 </a:t>
            </a:r>
            <a:r>
              <a:rPr lang="de-DE" altLang="it-IT" sz="3600" b="1" dirty="0" err="1" smtClean="0">
                <a:solidFill>
                  <a:schemeClr val="bg1"/>
                </a:solidFill>
                <a:latin typeface="Arial" pitchFamily="34" charset="0"/>
              </a:rPr>
              <a:t>plans</a:t>
            </a:r>
            <a:endParaRPr lang="de-DE" altLang="it-IT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ttangolo 1"/>
          <p:cNvSpPr/>
          <p:nvPr/>
        </p:nvSpPr>
        <p:spPr bwMode="auto">
          <a:xfrm>
            <a:off x="4211960" y="3457575"/>
            <a:ext cx="1368152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4" name="Rettangolo 3"/>
          <p:cNvSpPr/>
          <p:nvPr/>
        </p:nvSpPr>
        <p:spPr bwMode="auto">
          <a:xfrm>
            <a:off x="4211960" y="3457575"/>
            <a:ext cx="1368152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4812344" y="5990104"/>
            <a:ext cx="3872235" cy="40229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Load </a:t>
            </a: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area of </a:t>
            </a:r>
            <a:r>
              <a:rPr lang="en-US" sz="2000" b="1" i="1" dirty="0" smtClean="0">
                <a:solidFill>
                  <a:srgbClr val="000000"/>
                </a:solidFill>
                <a:latin typeface="Calibri" pitchFamily="34" charset="0"/>
              </a:rPr>
              <a:t>LTV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925" y="2348880"/>
            <a:ext cx="479107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533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4"/>
          <p:cNvSpPr>
            <a:spLocks/>
          </p:cNvSpPr>
          <p:nvPr/>
        </p:nvSpPr>
        <p:spPr bwMode="auto">
          <a:xfrm>
            <a:off x="1666875" y="0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lnSpc>
                <a:spcPct val="50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SSH2S vs MAIP/AIP</a:t>
            </a:r>
            <a:br>
              <a:rPr lang="de-DE" altLang="it-IT" sz="3600" b="1">
                <a:solidFill>
                  <a:schemeClr val="bg1"/>
                </a:solidFill>
                <a:latin typeface="Arial" charset="0"/>
              </a:rPr>
            </a:br>
            <a:r>
              <a:rPr lang="fr-FR" altLang="it-IT" b="1">
                <a:solidFill>
                  <a:schemeClr val="bg1"/>
                </a:solidFill>
                <a:latin typeface="Arial" charset="0"/>
              </a:rPr>
              <a:t>AA 2: Hydrogen Production, Storage &amp; Distribution</a:t>
            </a: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1212834"/>
              </p:ext>
            </p:extLst>
          </p:nvPr>
        </p:nvGraphicFramePr>
        <p:xfrm>
          <a:off x="250825" y="2205038"/>
          <a:ext cx="8642350" cy="2925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881"/>
                <a:gridCol w="1872509"/>
                <a:gridCol w="1800490"/>
                <a:gridCol w="1728470"/>
              </a:tblGrid>
              <a:tr h="914279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latin typeface="Calibri" pitchFamily="34" charset="0"/>
                        </a:rPr>
                        <a:t>MAIP/AIP targets</a:t>
                      </a:r>
                      <a:endParaRPr lang="it-IT" sz="1800" dirty="0"/>
                    </a:p>
                  </a:txBody>
                  <a:tcPr marL="91455" marR="91455" marT="45688" marB="4568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Project goal</a:t>
                      </a:r>
                      <a:endParaRPr lang="it-IT" sz="1800" b="1" i="1" kern="1200" dirty="0">
                        <a:solidFill>
                          <a:schemeClr val="lt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55" marR="91455" marT="45688" marB="4568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Project status</a:t>
                      </a:r>
                    </a:p>
                  </a:txBody>
                  <a:tcPr marL="91455" marR="91455" marT="45688" marB="4568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latin typeface="Calibri" pitchFamily="34" charset="0"/>
                        </a:rPr>
                        <a:t>Gaps bottlenecks in RTD </a:t>
                      </a:r>
                      <a:endParaRPr lang="it-IT" sz="1800" b="1" i="1" kern="1200" dirty="0" smtClean="0">
                        <a:solidFill>
                          <a:schemeClr val="lt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55" marR="91455" marT="45688" marB="45688"/>
                </a:tc>
              </a:tr>
              <a:tr h="20114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latin typeface="Calibri" pitchFamily="34" charset="0"/>
                        </a:rPr>
                        <a:t>Long-term and break-through oriented research on </a:t>
                      </a: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improved solid state hydrogen storage options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for increased efficiency and storage capability, i.e. 2nd generation hydrogen storage technology.</a:t>
                      </a:r>
                    </a:p>
                  </a:txBody>
                  <a:tcPr marL="91455" marR="91455" marT="45688" marB="45688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Integrated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system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to be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demonstrated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in a </a:t>
                      </a:r>
                      <a:r>
                        <a:rPr lang="it-IT" sz="1800" b="1" i="1" kern="1200" dirty="0" err="1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prototype</a:t>
                      </a:r>
                      <a:r>
                        <a:rPr lang="it-IT" sz="1800" b="1" i="1" kern="1200" dirty="0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APU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system</a:t>
                      </a:r>
                      <a:r>
                        <a:rPr lang="it-IT" sz="1800" b="1" i="1" kern="1200" dirty="0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(1 kW) and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possibily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in (5 kW)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55" marR="91455" marT="45688" marB="45688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Architecture 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under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development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Good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material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properties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55" marR="91455" marT="45688" marB="45688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Intrinsic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properties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of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materials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not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yet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optimized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55" marR="91455" marT="45688" marB="45688"/>
                </a:tc>
              </a:tr>
            </a:tbl>
          </a:graphicData>
        </a:graphic>
      </p:graphicFrame>
      <p:pic>
        <p:nvPicPr>
          <p:cNvPr id="1640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919663"/>
            <a:ext cx="2368550" cy="19081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87450" y="5995988"/>
            <a:ext cx="3724275" cy="40163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Architecture for</a:t>
            </a:r>
            <a:r>
              <a:rPr lang="it-IT" sz="20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000" b="1" i="1" dirty="0">
                <a:solidFill>
                  <a:srgbClr val="000000"/>
                </a:solidFill>
                <a:latin typeface="Calibri" pitchFamily="34" charset="0"/>
              </a:rPr>
              <a:t>Daily Electric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56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4"/>
          <p:cNvSpPr>
            <a:spLocks/>
          </p:cNvSpPr>
          <p:nvPr/>
        </p:nvSpPr>
        <p:spPr bwMode="auto">
          <a:xfrm>
            <a:off x="1666875" y="0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lnSpc>
                <a:spcPct val="50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SSH2S vs MAIP/AIP</a:t>
            </a:r>
            <a:br>
              <a:rPr lang="de-DE" altLang="it-IT" sz="3600" b="1">
                <a:solidFill>
                  <a:schemeClr val="bg1"/>
                </a:solidFill>
                <a:latin typeface="Arial" charset="0"/>
              </a:rPr>
            </a:br>
            <a:r>
              <a:rPr lang="fr-FR" altLang="it-IT" b="1">
                <a:solidFill>
                  <a:schemeClr val="bg1"/>
                </a:solidFill>
                <a:latin typeface="Arial" charset="0"/>
              </a:rPr>
              <a:t>AA 2: Hydrogen Production, Storage &amp; Distribution</a:t>
            </a: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693079"/>
              </p:ext>
            </p:extLst>
          </p:nvPr>
        </p:nvGraphicFramePr>
        <p:xfrm>
          <a:off x="323850" y="2060575"/>
          <a:ext cx="8569326" cy="3475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390"/>
                <a:gridCol w="2016312"/>
                <a:gridCol w="2088323"/>
                <a:gridCol w="1944301"/>
              </a:tblGrid>
              <a:tr h="64013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latin typeface="Calibri" pitchFamily="34" charset="0"/>
                        </a:rPr>
                        <a:t>MAIP/AIP targets</a:t>
                      </a:r>
                      <a:endParaRPr lang="it-IT" sz="1800" dirty="0"/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Project goal</a:t>
                      </a:r>
                      <a:endParaRPr lang="it-IT" sz="1800" b="1" i="1" kern="1200" dirty="0">
                        <a:solidFill>
                          <a:schemeClr val="lt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Project status</a:t>
                      </a: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latin typeface="Calibri" pitchFamily="34" charset="0"/>
                        </a:rPr>
                        <a:t>Gaps bottlenecks in RTD </a:t>
                      </a:r>
                      <a:endParaRPr lang="it-IT" sz="1800" b="1" i="1" kern="1200" dirty="0" smtClean="0">
                        <a:solidFill>
                          <a:schemeClr val="lt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4" marR="91444" marT="45719" marB="45719"/>
                </a:tc>
              </a:tr>
              <a:tr h="28349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Storage materials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with capacities ≥ 6 wt.%, ≥ 60 kg H</a:t>
                      </a:r>
                      <a:r>
                        <a:rPr lang="en-US" sz="1800" b="1" i="1" baseline="-25000" dirty="0" smtClean="0">
                          <a:latin typeface="Calibri" pitchFamily="34" charset="0"/>
                        </a:rPr>
                        <a:t>2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/m</a:t>
                      </a:r>
                      <a:r>
                        <a:rPr lang="en-US" sz="1800" b="1" i="1" baseline="30000" dirty="0" smtClean="0">
                          <a:latin typeface="Calibri" pitchFamily="34" charset="0"/>
                        </a:rPr>
                        <a:t>3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</a:t>
                      </a: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reversibly releasing hydrogen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at operating temperatures compatible e.g. with PEM FC, HT PEM FC or SOFC / MCFC</a:t>
                      </a: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Approx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5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wt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% H</a:t>
                      </a:r>
                      <a:r>
                        <a:rPr lang="it-IT" sz="1800" b="1" i="1" kern="1200" baseline="-250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it-IT" sz="1800" b="1" i="1" kern="1200" dirty="0" err="1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amides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7-11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wt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%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wt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% H</a:t>
                      </a:r>
                      <a:r>
                        <a:rPr lang="it-IT" sz="1800" b="1" i="1" kern="1200" baseline="-250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(</a:t>
                      </a:r>
                      <a:r>
                        <a:rPr lang="it-IT" sz="1800" b="1" i="1" kern="1200" dirty="0" err="1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mixed</a:t>
                      </a:r>
                      <a:r>
                        <a:rPr lang="it-IT" sz="1800" b="1" i="1" kern="1200" dirty="0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borohydrides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it-IT" sz="1800" b="1" i="1" kern="1200" dirty="0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Double </a:t>
                      </a:r>
                      <a:r>
                        <a:rPr lang="it-IT" sz="1800" b="1" i="1" kern="1200" dirty="0" err="1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materials</a:t>
                      </a:r>
                      <a:r>
                        <a:rPr lang="it-IT" sz="1800" b="1" i="1" kern="1200" dirty="0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concept</a:t>
                      </a:r>
                      <a:endParaRPr lang="it-IT" sz="1800" b="1" i="1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  <a:p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defTabSz="449263">
                        <a:spcBef>
                          <a:spcPct val="0"/>
                        </a:spcBef>
                        <a:buClr>
                          <a:srgbClr val="194C84"/>
                        </a:buClr>
                        <a:buFont typeface="Arial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1800" b="1" i="1" dirty="0" smtClean="0">
                          <a:latin typeface="Calibri" pitchFamily="34" charset="0"/>
                        </a:rPr>
                        <a:t>Storage materials with capacities </a:t>
                      </a: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up to 4.5 </a:t>
                      </a:r>
                      <a:r>
                        <a:rPr lang="en-US" sz="1800" b="1" i="1" dirty="0" err="1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wt</a:t>
                      </a: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% H</a:t>
                      </a:r>
                      <a:r>
                        <a:rPr lang="en-US" sz="1800" b="1" i="1" baseline="-25000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2</a:t>
                      </a:r>
                    </a:p>
                    <a:p>
                      <a:pPr defTabSz="449263">
                        <a:spcBef>
                          <a:spcPct val="0"/>
                        </a:spcBef>
                        <a:buClr>
                          <a:srgbClr val="194C84"/>
                        </a:buClr>
                        <a:buFont typeface="Arial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1800" b="1" i="1" dirty="0" smtClean="0">
                          <a:latin typeface="Calibri" pitchFamily="34" charset="0"/>
                        </a:rPr>
                        <a:t>Reversibility </a:t>
                      </a: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at </a:t>
                      </a:r>
                    </a:p>
                    <a:p>
                      <a:pPr defTabSz="449263">
                        <a:spcBef>
                          <a:spcPct val="0"/>
                        </a:spcBef>
                        <a:buClr>
                          <a:srgbClr val="194C84"/>
                        </a:buClr>
                        <a:buFont typeface="Arial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180 °C</a:t>
                      </a:r>
                    </a:p>
                    <a:p>
                      <a:pPr defTabSz="449263">
                        <a:spcBef>
                          <a:spcPct val="0"/>
                        </a:spcBef>
                        <a:buClr>
                          <a:srgbClr val="194C84"/>
                        </a:buClr>
                        <a:buFont typeface="Arial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Single 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reaction step</a:t>
                      </a:r>
                    </a:p>
                    <a:p>
                      <a:pPr defTabSz="449263">
                        <a:spcBef>
                          <a:spcPct val="0"/>
                        </a:spcBef>
                        <a:buClr>
                          <a:srgbClr val="194C84"/>
                        </a:buClr>
                        <a:buFont typeface="Arial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Stability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on cycling</a:t>
                      </a:r>
                    </a:p>
                    <a:p>
                      <a:pPr defTabSz="449263">
                        <a:spcBef>
                          <a:spcPct val="0"/>
                        </a:spcBef>
                        <a:buClr>
                          <a:srgbClr val="194C84"/>
                        </a:buClr>
                        <a:buFont typeface="Arial" charset="0"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US" sz="1800" b="1" i="1" kern="1200" dirty="0" smtClean="0">
                          <a:solidFill>
                            <a:srgbClr val="0000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Stop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 for mixed </a:t>
                      </a:r>
                      <a:r>
                        <a:rPr lang="en-US" sz="1800" b="1" i="1" dirty="0" err="1" smtClean="0">
                          <a:latin typeface="Calibri" pitchFamily="34" charset="0"/>
                        </a:rPr>
                        <a:t>borohydrides</a:t>
                      </a:r>
                      <a:endParaRPr lang="en-US" sz="1800" b="1" i="1" dirty="0" smtClean="0">
                        <a:latin typeface="Calibri" pitchFamily="34" charset="0"/>
                      </a:endParaRPr>
                    </a:p>
                    <a:p>
                      <a:endParaRPr lang="it-IT" sz="1800" dirty="0"/>
                    </a:p>
                  </a:txBody>
                  <a:tcPr marL="91444" marR="91444" marT="45719" marB="4571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Lack</a:t>
                      </a:r>
                      <a:r>
                        <a:rPr kumimoji="0" lang="it-IT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it-IT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reversibility</a:t>
                      </a:r>
                      <a:r>
                        <a:rPr kumimoji="0" lang="it-IT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 in new </a:t>
                      </a:r>
                      <a:r>
                        <a:rPr kumimoji="0" lang="it-IT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developed</a:t>
                      </a:r>
                      <a:r>
                        <a:rPr kumimoji="0" lang="it-IT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it-IT" sz="18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+mn-cs"/>
                        </a:rPr>
                        <a:t>materials</a:t>
                      </a:r>
                      <a:endParaRPr kumimoji="0" lang="it-IT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itchFamily="34" charset="0"/>
                        <a:ea typeface="+mn-ea"/>
                        <a:cs typeface="+mn-cs"/>
                      </a:endParaRPr>
                    </a:p>
                    <a:p>
                      <a:endParaRPr lang="it-IT" sz="1800" dirty="0"/>
                    </a:p>
                  </a:txBody>
                  <a:tcPr marL="91444" marR="91444" marT="45719" marB="45719"/>
                </a:tc>
              </a:tr>
            </a:tbl>
          </a:graphicData>
        </a:graphic>
      </p:graphicFrame>
      <p:pic>
        <p:nvPicPr>
          <p:cNvPr id="1742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037138"/>
            <a:ext cx="2119313" cy="1662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203575" y="6119813"/>
            <a:ext cx="3430588" cy="40163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 dirty="0">
                <a:solidFill>
                  <a:srgbClr val="000000"/>
                </a:solidFill>
                <a:latin typeface="Calibri" pitchFamily="34" charset="0"/>
              </a:rPr>
              <a:t>Double </a:t>
            </a:r>
            <a:r>
              <a:rPr lang="it-IT" sz="2000" b="1" i="1" dirty="0" err="1">
                <a:solidFill>
                  <a:srgbClr val="000000"/>
                </a:solidFill>
                <a:latin typeface="Calibri" pitchFamily="34" charset="0"/>
              </a:rPr>
              <a:t>Materials</a:t>
            </a:r>
            <a:r>
              <a:rPr lang="it-IT" sz="20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Calibri" pitchFamily="34" charset="0"/>
              </a:rPr>
              <a:t>concept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8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297726">
            <a:off x="1581150" y="5105400"/>
            <a:ext cx="2159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2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4"/>
          <p:cNvSpPr>
            <a:spLocks/>
          </p:cNvSpPr>
          <p:nvPr/>
        </p:nvSpPr>
        <p:spPr bwMode="auto">
          <a:xfrm>
            <a:off x="1666875" y="0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lnSpc>
                <a:spcPct val="50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SSH2S vs MAIP/AIP</a:t>
            </a:r>
            <a:br>
              <a:rPr lang="de-DE" altLang="it-IT" sz="3600" b="1">
                <a:solidFill>
                  <a:schemeClr val="bg1"/>
                </a:solidFill>
                <a:latin typeface="Arial" charset="0"/>
              </a:rPr>
            </a:br>
            <a:r>
              <a:rPr lang="fr-FR" altLang="it-IT" b="1">
                <a:solidFill>
                  <a:schemeClr val="bg1"/>
                </a:solidFill>
                <a:latin typeface="Arial" charset="0"/>
              </a:rPr>
              <a:t>AA 2: Hydrogen Production, Storage &amp; Distribution</a:t>
            </a: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41977"/>
              </p:ext>
            </p:extLst>
          </p:nvPr>
        </p:nvGraphicFramePr>
        <p:xfrm>
          <a:off x="319088" y="2133600"/>
          <a:ext cx="8353424" cy="3371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356"/>
                <a:gridCol w="2088356"/>
                <a:gridCol w="2088356"/>
                <a:gridCol w="2088356"/>
              </a:tblGrid>
              <a:tr h="720082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latin typeface="Calibri" pitchFamily="34" charset="0"/>
                        </a:rPr>
                        <a:t>MAIP/AIP targets</a:t>
                      </a:r>
                      <a:endParaRPr lang="it-IT" sz="1800" dirty="0"/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Project goal</a:t>
                      </a:r>
                      <a:endParaRPr lang="it-IT" sz="1800" b="1" i="1" kern="1200" dirty="0">
                        <a:solidFill>
                          <a:schemeClr val="lt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kern="1200" dirty="0" smtClean="0">
                          <a:solidFill>
                            <a:schemeClr val="lt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Project status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latin typeface="Calibri" pitchFamily="34" charset="0"/>
                        </a:rPr>
                        <a:t>Gaps</a:t>
                      </a:r>
                      <a:r>
                        <a:rPr lang="en-US" sz="1800" b="1" i="1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bottlenecks in RTD </a:t>
                      </a:r>
                      <a:endParaRPr lang="it-IT" sz="1800" b="1" i="1" kern="1200" dirty="0" smtClean="0">
                        <a:solidFill>
                          <a:schemeClr val="lt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5" marR="91445"/>
                </a:tc>
              </a:tr>
              <a:tr h="17373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Improved system density for H</a:t>
                      </a:r>
                      <a:r>
                        <a:rPr lang="en-US" sz="1800" b="1" i="1" baseline="-25000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2</a:t>
                      </a: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 storage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(2015: 9 %</a:t>
                      </a:r>
                      <a:r>
                        <a:rPr lang="en-US" sz="1800" b="1" i="1" dirty="0" err="1" smtClean="0">
                          <a:latin typeface="Calibri" pitchFamily="34" charset="0"/>
                        </a:rPr>
                        <a:t>wt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of H</a:t>
                      </a:r>
                      <a:r>
                        <a:rPr lang="en-US" sz="1800" b="1" i="1" baseline="-25000" dirty="0" smtClean="0">
                          <a:latin typeface="Calibri" pitchFamily="34" charset="0"/>
                        </a:rPr>
                        <a:t>2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)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4 </a:t>
                      </a:r>
                      <a:r>
                        <a:rPr lang="en-US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wt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% of H</a:t>
                      </a:r>
                      <a:r>
                        <a:rPr lang="en-US" sz="1800" b="1" i="1" kern="1200" baseline="-250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40 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kg 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</a:t>
                      </a:r>
                      <a:r>
                        <a:rPr lang="en-US" sz="1800" b="1" i="1" kern="1200" baseline="-250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/m</a:t>
                      </a:r>
                      <a:r>
                        <a:rPr lang="en-US" sz="1800" b="1" i="1" kern="1200" baseline="300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3</a:t>
                      </a:r>
                      <a:endParaRPr lang="en-US" sz="1800" b="1" i="1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Close to room 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temperature and pressure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Not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yet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available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Gravimetric</a:t>
                      </a:r>
                      <a:r>
                        <a:rPr lang="en-US" sz="1800" b="1" i="1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density </a:t>
                      </a:r>
                      <a:r>
                        <a:rPr lang="en-US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likely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lower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than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goal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Volumetric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density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likely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OK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High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gravimetric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density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material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with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suitable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properties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not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yet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available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5" marR="91445"/>
                </a:tc>
              </a:tr>
              <a:tr h="9144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smtClean="0">
                          <a:solidFill>
                            <a:srgbClr val="0000FF"/>
                          </a:solidFill>
                          <a:latin typeface="Calibri" pitchFamily="34" charset="0"/>
                        </a:rPr>
                        <a:t>Cost effective production</a:t>
                      </a:r>
                      <a:r>
                        <a:rPr lang="en-US" sz="1800" b="1" i="1" dirty="0" smtClean="0">
                          <a:latin typeface="Calibri" pitchFamily="34" charset="0"/>
                        </a:rPr>
                        <a:t> routes of the materials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&lt; 1250 €/kg H2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Not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yet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available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but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higher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than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goal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Low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production for </a:t>
                      </a:r>
                      <a:r>
                        <a:rPr lang="it-IT" sz="1800" b="1" i="1" kern="1200" dirty="0" err="1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limited</a:t>
                      </a:r>
                      <a:r>
                        <a:rPr lang="it-IT" sz="1800" b="1" i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market</a:t>
                      </a:r>
                      <a:endParaRPr lang="it-IT" sz="1800" b="1" i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1445" marR="91445"/>
                </a:tc>
              </a:tr>
            </a:tbl>
          </a:graphicData>
        </a:graphic>
      </p:graphicFrame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427538" y="6100763"/>
            <a:ext cx="3816350" cy="40163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 dirty="0">
                <a:solidFill>
                  <a:srgbClr val="000000"/>
                </a:solidFill>
                <a:latin typeface="Calibri" pitchFamily="34" charset="0"/>
              </a:rPr>
              <a:t>HT-PEM for </a:t>
            </a:r>
            <a:r>
              <a:rPr lang="it-IT" sz="2000" b="1" i="1" dirty="0" err="1">
                <a:solidFill>
                  <a:srgbClr val="000000"/>
                </a:solidFill>
                <a:latin typeface="Calibri" pitchFamily="34" charset="0"/>
              </a:rPr>
              <a:t>integrated</a:t>
            </a:r>
            <a:r>
              <a:rPr lang="it-IT" sz="20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sz="2000" b="1" i="1" dirty="0" err="1">
                <a:solidFill>
                  <a:srgbClr val="000000"/>
                </a:solidFill>
                <a:latin typeface="Calibri" pitchFamily="34" charset="0"/>
              </a:rPr>
              <a:t>system</a:t>
            </a:r>
            <a:endParaRPr lang="it-IT" sz="20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99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90"/>
          <a:stretch>
            <a:fillRect/>
          </a:stretch>
        </p:blipFill>
        <p:spPr bwMode="auto">
          <a:xfrm>
            <a:off x="3817938" y="1484313"/>
            <a:ext cx="4806950" cy="5307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7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677863" y="1579563"/>
            <a:ext cx="2736850" cy="50673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Beginning: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Feb. 1st, </a:t>
            </a: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2011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BE" sz="2400" b="1" i="1">
              <a:solidFill>
                <a:srgbClr val="000000"/>
              </a:solidFill>
              <a:latin typeface="Calibri" pitchFamily="34" charset="0"/>
            </a:endParaRP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End: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Sept. 30th, </a:t>
            </a: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2014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BE" sz="2400" b="1" i="1">
              <a:solidFill>
                <a:srgbClr val="000000"/>
              </a:solidFill>
              <a:latin typeface="Calibri" pitchFamily="34" charset="0"/>
            </a:endParaRP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Duration: 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42 </a:t>
            </a: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months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BE" sz="2400" b="1" i="1">
              <a:solidFill>
                <a:srgbClr val="000000"/>
              </a:solidFill>
              <a:latin typeface="Calibri" pitchFamily="34" charset="0"/>
            </a:endParaRP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Budget: 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3.5 M€</a:t>
            </a: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 Total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1.6 M€</a:t>
            </a: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 JU contribution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fr-BE" sz="2400" b="1" i="1">
              <a:solidFill>
                <a:srgbClr val="000000"/>
              </a:solidFill>
              <a:latin typeface="Calibri" pitchFamily="34" charset="0"/>
            </a:endParaRP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Partners: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4</a:t>
            </a: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 research + JRC</a:t>
            </a:r>
          </a:p>
          <a:p>
            <a:pPr defTabSz="449263">
              <a:lnSpc>
                <a:spcPct val="80000"/>
              </a:lnSpc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BE" sz="2400" b="1" i="1">
                <a:solidFill>
                  <a:srgbClr val="0000FF"/>
                </a:solidFill>
                <a:latin typeface="Calibri" pitchFamily="34" charset="0"/>
              </a:rPr>
              <a:t>3</a:t>
            </a:r>
            <a:r>
              <a:rPr lang="fr-BE" sz="2400" b="1" i="1">
                <a:solidFill>
                  <a:srgbClr val="000000"/>
                </a:solidFill>
                <a:latin typeface="Calibri" pitchFamily="34" charset="0"/>
              </a:rPr>
              <a:t> industries</a:t>
            </a:r>
            <a:endParaRPr lang="en-US" sz="2400" b="1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077" name="Rectangle 10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rgbClr val="FFFFFF"/>
                </a:solidFill>
                <a:latin typeface="Arial" charset="0"/>
              </a:rPr>
              <a:t>SSH2S in figure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173038" y="1860550"/>
            <a:ext cx="8215312" cy="452649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2900" indent="-3429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800100" indent="-3429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Workshop of FCH-JU projects on hydrogen storage </a:t>
            </a:r>
            <a:r>
              <a:rPr lang="en-US" altLang="it-IT" sz="2400" b="1" i="1" dirty="0">
                <a:latin typeface="Calibri" pitchFamily="34" charset="0"/>
              </a:rPr>
              <a:t>- BOR4STORE, EDEN, HYPER, SSH2S - Oct. 2nd, 2013 in Tenerife (Spain).</a:t>
            </a:r>
          </a:p>
          <a:p>
            <a:pPr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</a:rPr>
              <a:t>Main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topics </a:t>
            </a: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</a:rPr>
              <a:t>discussed </a:t>
            </a:r>
            <a:r>
              <a:rPr lang="en-US" altLang="it-IT" sz="2400" b="1" i="1" dirty="0">
                <a:latin typeface="Calibri" pitchFamily="34" charset="0"/>
              </a:rPr>
              <a:t>are the following:</a:t>
            </a:r>
          </a:p>
          <a:p>
            <a:pPr lvl="1"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</a:rPr>
              <a:t>Materials for solid-state hydrogen storage</a:t>
            </a:r>
          </a:p>
          <a:p>
            <a:pPr lvl="1"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</a:rPr>
              <a:t>Hydrogen tanks based on solid-state materials</a:t>
            </a:r>
          </a:p>
          <a:p>
            <a:pPr lvl="1"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</a:rPr>
              <a:t>Integration of solid-state hydrogen tanks with fuel cells</a:t>
            </a:r>
          </a:p>
          <a:p>
            <a:pPr lvl="1"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latin typeface="Calibri" pitchFamily="34" charset="0"/>
              </a:rPr>
              <a:t>Final use and applications</a:t>
            </a:r>
          </a:p>
          <a:p>
            <a:pPr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</a:rPr>
              <a:t>Workshop</a:t>
            </a:r>
            <a:r>
              <a:rPr lang="en-US" altLang="it-IT" sz="2400" b="1" i="1" dirty="0" smtClean="0">
                <a:latin typeface="Calibri" pitchFamily="34" charset="0"/>
              </a:rPr>
              <a:t> </a:t>
            </a: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</a:rPr>
              <a:t>of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FCH projects related to APU </a:t>
            </a:r>
            <a:r>
              <a:rPr lang="en-US" altLang="it-IT" sz="2400" b="1" i="1" dirty="0" smtClean="0">
                <a:latin typeface="Calibri" pitchFamily="34" charset="0"/>
              </a:rPr>
              <a:t>in </a:t>
            </a:r>
            <a:r>
              <a:rPr lang="en-US" altLang="it-IT" sz="2400" b="1" i="1" dirty="0">
                <a:latin typeface="Calibri" pitchFamily="34" charset="0"/>
              </a:rPr>
              <a:t>Torino (Italy) as a final event of the project (i.e. </a:t>
            </a:r>
            <a:r>
              <a:rPr lang="en-US" altLang="it-IT" sz="2400" b="1" i="1" dirty="0" smtClean="0">
                <a:latin typeface="Calibri" pitchFamily="34" charset="0"/>
              </a:rPr>
              <a:t>June 2014</a:t>
            </a:r>
            <a:r>
              <a:rPr lang="en-US" altLang="it-IT" sz="2400" b="1" i="1" dirty="0">
                <a:latin typeface="Calibri" pitchFamily="34" charset="0"/>
              </a:rPr>
              <a:t>). </a:t>
            </a:r>
            <a:r>
              <a:rPr lang="en-US" altLang="it-IT" sz="2400" b="1" i="1" dirty="0" smtClean="0">
                <a:latin typeface="Calibri" pitchFamily="34" charset="0"/>
              </a:rPr>
              <a:t>DESTA and </a:t>
            </a:r>
            <a:r>
              <a:rPr lang="en-US" altLang="it-IT" sz="2400" b="1" i="1" dirty="0">
                <a:latin typeface="Calibri" pitchFamily="34" charset="0"/>
              </a:rPr>
              <a:t>FCGEN </a:t>
            </a:r>
            <a:r>
              <a:rPr lang="en-US" altLang="it-IT" sz="2400" b="1" i="1" dirty="0" smtClean="0">
                <a:latin typeface="Calibri" pitchFamily="34" charset="0"/>
              </a:rPr>
              <a:t>agreed to </a:t>
            </a:r>
            <a:r>
              <a:rPr lang="en-US" altLang="it-IT" sz="2400" b="1" i="1" dirty="0">
                <a:latin typeface="Calibri" pitchFamily="34" charset="0"/>
              </a:rPr>
              <a:t>join the meeting. </a:t>
            </a:r>
          </a:p>
          <a:p>
            <a:pPr>
              <a:spcBef>
                <a:spcPct val="0"/>
              </a:spcBef>
              <a:buClr>
                <a:srgbClr val="194C84"/>
              </a:buClr>
              <a:buFont typeface="Arial" pitchFamily="34" charset="0"/>
              <a:buChar char="•"/>
            </a:pP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Publications</a:t>
            </a:r>
            <a:r>
              <a:rPr lang="en-US" altLang="it-IT" sz="2400" b="1" i="1" dirty="0">
                <a:latin typeface="Calibri" pitchFamily="34" charset="0"/>
              </a:rPr>
              <a:t> and </a:t>
            </a: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</a:rPr>
              <a:t>conferences</a:t>
            </a:r>
            <a:r>
              <a:rPr lang="en-US" altLang="it-IT" sz="2400" b="1" i="1" dirty="0">
                <a:latin typeface="Calibri" pitchFamily="34" charset="0"/>
              </a:rPr>
              <a:t>.</a:t>
            </a:r>
          </a:p>
        </p:txBody>
      </p:sp>
      <p:sp>
        <p:nvSpPr>
          <p:cNvPr id="12292" name="Rectangle 5"/>
          <p:cNvSpPr>
            <a:spLocks/>
          </p:cNvSpPr>
          <p:nvPr/>
        </p:nvSpPr>
        <p:spPr bwMode="auto">
          <a:xfrm>
            <a:off x="1503363" y="42863"/>
            <a:ext cx="74771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>
                <a:solidFill>
                  <a:schemeClr val="bg1"/>
                </a:solidFill>
                <a:latin typeface="Arial" pitchFamily="34" charset="0"/>
              </a:rPr>
              <a:t>SSH2S dissemination</a:t>
            </a:r>
          </a:p>
        </p:txBody>
      </p:sp>
    </p:spTree>
    <p:extLst>
      <p:ext uri="{BB962C8B-B14F-4D97-AF65-F5344CB8AC3E}">
        <p14:creationId xmlns:p14="http://schemas.microsoft.com/office/powerpoint/2010/main" val="70430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184150" y="2099201"/>
            <a:ext cx="3451746" cy="415716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</a:pPr>
            <a:r>
              <a:rPr lang="en-US" altLang="it-IT" sz="2400" b="1" i="1" dirty="0">
                <a:solidFill>
                  <a:srgbClr val="000000"/>
                </a:solidFill>
                <a:latin typeface="Calibri" pitchFamily="34" charset="0"/>
              </a:rPr>
              <a:t>Training: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 3 PhD student</a:t>
            </a:r>
            <a:r>
              <a:rPr lang="en-US" altLang="it-IT" sz="2400" b="1" i="1" dirty="0">
                <a:solidFill>
                  <a:srgbClr val="000000"/>
                </a:solidFill>
                <a:latin typeface="Calibri" pitchFamily="34" charset="0"/>
              </a:rPr>
              <a:t> and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5</a:t>
            </a:r>
            <a:r>
              <a:rPr lang="en-US" altLang="it-IT" sz="24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it-IT" sz="2400" b="1" i="1" dirty="0" err="1">
                <a:solidFill>
                  <a:srgbClr val="0000FF"/>
                </a:solidFill>
                <a:latin typeface="Calibri" pitchFamily="34" charset="0"/>
              </a:rPr>
              <a:t>PostDocs</a:t>
            </a:r>
            <a:r>
              <a:rPr lang="en-US" altLang="it-IT" sz="2400" b="1" i="1" dirty="0">
                <a:solidFill>
                  <a:srgbClr val="000000"/>
                </a:solidFill>
                <a:latin typeface="Calibri" pitchFamily="34" charset="0"/>
              </a:rPr>
              <a:t> involved in the </a:t>
            </a:r>
            <a:r>
              <a:rPr lang="en-US" altLang="it-IT" sz="2400" b="1" i="1" dirty="0" err="1">
                <a:solidFill>
                  <a:srgbClr val="000000"/>
                </a:solidFill>
                <a:latin typeface="Calibri" pitchFamily="34" charset="0"/>
              </a:rPr>
              <a:t>projec</a:t>
            </a:r>
            <a:r>
              <a:rPr lang="en-US" altLang="it-IT" sz="24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altLang="it-IT" sz="2400" b="1" i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</a:pPr>
            <a:r>
              <a:rPr lang="en-US" altLang="it-IT" sz="2400" b="1" i="1" dirty="0" smtClean="0">
                <a:solidFill>
                  <a:srgbClr val="000000"/>
                </a:solidFill>
                <a:latin typeface="Calibri" pitchFamily="34" charset="0"/>
              </a:rPr>
              <a:t>Website </a:t>
            </a: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  <a:hlinkClick r:id="rId4"/>
              </a:rPr>
              <a:t>www.ssh2s.eu</a:t>
            </a:r>
            <a:endParaRPr lang="en-US" altLang="it-IT" sz="2400" b="1" i="1" dirty="0" smtClean="0">
              <a:solidFill>
                <a:srgbClr val="0000FF"/>
              </a:solidFill>
              <a:latin typeface="Calibri" pitchFamily="34" charset="0"/>
            </a:endParaRPr>
          </a:p>
          <a:p>
            <a:pPr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</a:pP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</a:rPr>
              <a:t>Post-project </a:t>
            </a:r>
            <a:r>
              <a:rPr lang="en-US" altLang="it-IT" sz="2400" b="1" i="1" dirty="0" smtClean="0">
                <a:latin typeface="Calibri" pitchFamily="34" charset="0"/>
              </a:rPr>
              <a:t>activities to be defined</a:t>
            </a:r>
          </a:p>
          <a:p>
            <a:pPr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</a:pPr>
            <a:r>
              <a:rPr lang="en-US" altLang="it-IT" sz="2400" b="1" i="1" dirty="0">
                <a:solidFill>
                  <a:srgbClr val="000000"/>
                </a:solidFill>
                <a:latin typeface="Calibri" pitchFamily="34" charset="0"/>
              </a:rPr>
              <a:t>Connections with </a:t>
            </a:r>
            <a:r>
              <a:rPr lang="en-US" altLang="it-IT" sz="2400" b="1" i="1" dirty="0">
                <a:solidFill>
                  <a:srgbClr val="0000FF"/>
                </a:solidFill>
                <a:latin typeface="Calibri" pitchFamily="34" charset="0"/>
              </a:rPr>
              <a:t>national and international hydrogen </a:t>
            </a:r>
            <a:r>
              <a:rPr lang="en-US" altLang="it-IT" sz="2400" b="1" i="1" dirty="0" smtClean="0">
                <a:solidFill>
                  <a:srgbClr val="0000FF"/>
                </a:solidFill>
                <a:latin typeface="Calibri" pitchFamily="34" charset="0"/>
              </a:rPr>
              <a:t>projects and organizations</a:t>
            </a:r>
            <a:endParaRPr lang="en-US" altLang="it-IT" sz="2400" b="1" i="1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4340" name="Rectangle 5"/>
          <p:cNvSpPr>
            <a:spLocks/>
          </p:cNvSpPr>
          <p:nvPr/>
        </p:nvSpPr>
        <p:spPr bwMode="auto">
          <a:xfrm>
            <a:off x="1666875" y="0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lnSpc>
                <a:spcPct val="50000"/>
              </a:lnSpc>
              <a:spcBef>
                <a:spcPct val="0"/>
              </a:spcBef>
              <a:buClrTx/>
              <a:buFontTx/>
              <a:buNone/>
            </a:pPr>
            <a:r>
              <a:rPr lang="de-DE" altLang="it-IT" sz="3600" b="1">
                <a:solidFill>
                  <a:schemeClr val="bg1"/>
                </a:solidFill>
                <a:latin typeface="Arial" charset="0"/>
              </a:rPr>
              <a:t>SSH2S cross cutting issues</a:t>
            </a:r>
          </a:p>
        </p:txBody>
      </p:sp>
      <p:pic>
        <p:nvPicPr>
          <p:cNvPr id="14341" name="Picture 7" descr="DSCN6212"/>
          <p:cNvPicPr>
            <a:picLocks noChangeAspect="1" noChangeArrowheads="1"/>
          </p:cNvPicPr>
          <p:nvPr/>
        </p:nvPicPr>
        <p:blipFill>
          <a:blip r:embed="rId5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3" t="40036" r="33986"/>
          <a:stretch>
            <a:fillRect/>
          </a:stretch>
        </p:blipFill>
        <p:spPr bwMode="auto">
          <a:xfrm>
            <a:off x="7689850" y="2365375"/>
            <a:ext cx="1128713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 descr="DSCN6218"/>
          <p:cNvPicPr>
            <a:picLocks noChangeAspect="1" noChangeArrowheads="1"/>
          </p:cNvPicPr>
          <p:nvPr/>
        </p:nvPicPr>
        <p:blipFill>
          <a:blip r:embed="rId6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6" t="23766" r="18619" b="34941"/>
          <a:stretch>
            <a:fillRect/>
          </a:stretch>
        </p:blipFill>
        <p:spPr bwMode="auto">
          <a:xfrm>
            <a:off x="5940425" y="2420938"/>
            <a:ext cx="1450975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10" descr="DSCN6215"/>
          <p:cNvPicPr>
            <a:picLocks noChangeAspect="1" noChangeArrowheads="1"/>
          </p:cNvPicPr>
          <p:nvPr/>
        </p:nvPicPr>
        <p:blipFill>
          <a:blip r:embed="rId7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0" t="17551" r="24095" b="37013"/>
          <a:stretch>
            <a:fillRect/>
          </a:stretch>
        </p:blipFill>
        <p:spPr bwMode="auto">
          <a:xfrm>
            <a:off x="7451725" y="4508500"/>
            <a:ext cx="14239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1" descr="DSCN6214"/>
          <p:cNvPicPr>
            <a:picLocks noChangeAspect="1" noChangeArrowheads="1"/>
          </p:cNvPicPr>
          <p:nvPr/>
        </p:nvPicPr>
        <p:blipFill>
          <a:blip r:embed="rId8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75" t="23355" r="18588" b="37401"/>
          <a:stretch>
            <a:fillRect/>
          </a:stretch>
        </p:blipFill>
        <p:spPr bwMode="auto">
          <a:xfrm>
            <a:off x="5795963" y="4525963"/>
            <a:ext cx="15382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12" descr="DSCN622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9" t="42271" r="78714" b="36537"/>
          <a:stretch>
            <a:fillRect/>
          </a:stretch>
        </p:blipFill>
        <p:spPr bwMode="auto">
          <a:xfrm>
            <a:off x="4391025" y="4508500"/>
            <a:ext cx="12620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792"/>
          <a:stretch>
            <a:fillRect/>
          </a:stretch>
        </p:blipFill>
        <p:spPr bwMode="auto">
          <a:xfrm>
            <a:off x="4384675" y="2420938"/>
            <a:ext cx="1227138" cy="19415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7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magine 1" descr="New IG - New Energy World Industry Grouping (NEW-IG) - Google Chrom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0" t="19283" r="66930" b="61436"/>
          <a:stretch>
            <a:fillRect/>
          </a:stretch>
        </p:blipFill>
        <p:spPr bwMode="auto">
          <a:xfrm>
            <a:off x="0" y="1643063"/>
            <a:ext cx="2417763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2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900113" y="2276475"/>
            <a:ext cx="7704137" cy="5191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spcBef>
                <a:spcPct val="0"/>
              </a:spcBef>
              <a:buClr>
                <a:srgbClr val="194C84"/>
              </a:buClr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i="1">
                <a:latin typeface="Calibri" pitchFamily="34" charset="0"/>
              </a:rPr>
              <a:t>Thank you for your attention</a:t>
            </a:r>
            <a:endParaRPr lang="en-US" sz="2800" b="1" i="1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6389" name="Rectangle 4"/>
          <p:cNvSpPr>
            <a:spLocks/>
          </p:cNvSpPr>
          <p:nvPr/>
        </p:nvSpPr>
        <p:spPr bwMode="auto">
          <a:xfrm>
            <a:off x="1666875" y="0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lnSpc>
                <a:spcPct val="50000"/>
              </a:lnSpc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acknowledgments </a:t>
            </a:r>
          </a:p>
        </p:txBody>
      </p:sp>
      <p:pic>
        <p:nvPicPr>
          <p:cNvPr id="16390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445125"/>
            <a:ext cx="17954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2997200"/>
            <a:ext cx="2089150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005263"/>
            <a:ext cx="1655762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997200"/>
            <a:ext cx="2736850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9" descr="serenergy_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365625"/>
            <a:ext cx="35274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8" descr="logo_CR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365625"/>
            <a:ext cx="3024187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068638"/>
            <a:ext cx="2159000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21" descr="UNITO_Logo"/>
          <p:cNvPicPr preferRelativeResize="0"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734050"/>
            <a:ext cx="6192838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8" descr="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63" b="8672"/>
          <a:stretch>
            <a:fillRect/>
          </a:stretch>
        </p:blipFill>
        <p:spPr bwMode="auto">
          <a:xfrm>
            <a:off x="6991350" y="1866900"/>
            <a:ext cx="215265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0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SSH2S in picture </a:t>
            </a:r>
          </a:p>
        </p:txBody>
      </p:sp>
      <p:pic>
        <p:nvPicPr>
          <p:cNvPr id="1026" name="Picture 2" descr="C:\Users\Baricco\Desktop\TENERIFE\13_10_01_6th_meeting\Foto\DSCN678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40"/>
          <a:stretch/>
        </p:blipFill>
        <p:spPr bwMode="auto">
          <a:xfrm>
            <a:off x="632272" y="1628800"/>
            <a:ext cx="7882588" cy="52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060575"/>
            <a:ext cx="507682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79388" y="1700213"/>
            <a:ext cx="4176712" cy="52038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Integration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 between hydrogen storage system and HT-PEM fuel cell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Development of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new materials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 with high gravimetric and volumetric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energy density</a:t>
            </a:r>
            <a:endParaRPr lang="en-US" sz="2400" b="1" i="1">
              <a:solidFill>
                <a:srgbClr val="000000"/>
              </a:solidFill>
              <a:latin typeface="Calibri" pitchFamily="34" charset="0"/>
            </a:endParaRP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Technically relevant loading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temperature and pressure</a:t>
            </a:r>
            <a:endParaRPr lang="en-US" sz="2400" b="1" i="1">
              <a:solidFill>
                <a:srgbClr val="000000"/>
              </a:solidFill>
              <a:latin typeface="Calibri" pitchFamily="34" charset="0"/>
            </a:endParaRP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Loading time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 and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stability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 of performances after several cycles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New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tank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 for supply of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hydrogen flow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. 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Low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 cost</a:t>
            </a:r>
            <a:endParaRPr lang="en-US" sz="2400" b="1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9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SSH2S goals 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4311650" y="6013450"/>
            <a:ext cx="4572000" cy="7112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>
                <a:solidFill>
                  <a:srgbClr val="000000"/>
                </a:solidFill>
                <a:latin typeface="Calibri" pitchFamily="34" charset="0"/>
              </a:rPr>
              <a:t>Volumetric and gravimetric energy density of hydrogen storage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161925" y="1773238"/>
            <a:ext cx="5183188" cy="48958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Design, synthesis and physico-chemical characterization, of existing and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novel materials for solid state hydrogen storage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New two-materials concept for the tank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, combining hydrogen sorption properties of complex hydrides and metal hydrides.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Development of a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prototype tank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Integration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 of materials/tank systems with HT-PEM Fuel Cell (1 kWel). 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Application of the integrated system as </a:t>
            </a: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APU </a:t>
            </a:r>
            <a:r>
              <a:rPr lang="en-US" sz="2400" b="1" i="1">
                <a:solidFill>
                  <a:srgbClr val="000000"/>
                </a:solidFill>
                <a:latin typeface="Calibri" pitchFamily="34" charset="0"/>
              </a:rPr>
              <a:t>for a LTV. </a:t>
            </a:r>
          </a:p>
        </p:txBody>
      </p:sp>
      <p:sp>
        <p:nvSpPr>
          <p:cNvPr id="7172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SSH2S challenges</a:t>
            </a: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50" y="1916113"/>
            <a:ext cx="2578100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835650" y="6215063"/>
            <a:ext cx="2578100" cy="40163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 dirty="0">
                <a:solidFill>
                  <a:srgbClr val="000000"/>
                </a:solidFill>
                <a:latin typeface="Calibri" pitchFamily="34" charset="0"/>
              </a:rPr>
              <a:t>Lab-scale tank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it-IT" sz="3600" b="1" dirty="0">
                <a:solidFill>
                  <a:schemeClr val="bg1"/>
                </a:solidFill>
                <a:latin typeface="Arial" charset="0"/>
              </a:rPr>
              <a:t>SSH2S Combo </a:t>
            </a:r>
            <a:r>
              <a:rPr lang="de-DE" altLang="it-IT" sz="3600" b="1" dirty="0" err="1" smtClean="0">
                <a:solidFill>
                  <a:schemeClr val="bg1"/>
                </a:solidFill>
                <a:latin typeface="Arial" charset="0"/>
              </a:rPr>
              <a:t>concept</a:t>
            </a:r>
            <a:endParaRPr lang="de-DE" altLang="it-IT" sz="36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1347790" y="6390098"/>
            <a:ext cx="7119937" cy="4032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 dirty="0" err="1">
                <a:latin typeface="Calibri" pitchFamily="34" charset="0"/>
              </a:rPr>
              <a:t>Concept</a:t>
            </a:r>
            <a:r>
              <a:rPr lang="it-IT" sz="2000" b="1" i="1" dirty="0">
                <a:latin typeface="Calibri" pitchFamily="34" charset="0"/>
              </a:rPr>
              <a:t> of </a:t>
            </a:r>
            <a:r>
              <a:rPr lang="it-IT" sz="2000" b="1" i="1" dirty="0" err="1">
                <a:latin typeface="Calibri" pitchFamily="34" charset="0"/>
              </a:rPr>
              <a:t>reactor</a:t>
            </a:r>
            <a:r>
              <a:rPr lang="it-IT" sz="2000" b="1" i="1" dirty="0">
                <a:latin typeface="Calibri" pitchFamily="34" charset="0"/>
              </a:rPr>
              <a:t> </a:t>
            </a:r>
            <a:r>
              <a:rPr lang="it-IT" sz="2000" b="1" i="1" dirty="0" err="1">
                <a:latin typeface="Calibri" pitchFamily="34" charset="0"/>
              </a:rPr>
              <a:t>based</a:t>
            </a:r>
            <a:r>
              <a:rPr lang="it-IT" sz="2000" b="1" i="1" dirty="0">
                <a:latin typeface="Calibri" pitchFamily="34" charset="0"/>
              </a:rPr>
              <a:t> on «double </a:t>
            </a:r>
            <a:r>
              <a:rPr lang="it-IT" sz="2000" b="1" i="1" dirty="0" err="1">
                <a:latin typeface="Calibri" pitchFamily="34" charset="0"/>
              </a:rPr>
              <a:t>material</a:t>
            </a:r>
            <a:r>
              <a:rPr lang="it-IT" sz="2000" b="1" i="1" dirty="0">
                <a:latin typeface="Calibri" pitchFamily="34" charset="0"/>
              </a:rPr>
              <a:t>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" y="1447800"/>
            <a:ext cx="7844954" cy="474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58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SSH2S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179388" y="1700213"/>
            <a:ext cx="4464050" cy="48958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An </a:t>
            </a:r>
            <a:r>
              <a:rPr lang="en-US" sz="2400" b="1" i="1" dirty="0">
                <a:solidFill>
                  <a:srgbClr val="0000FF"/>
                </a:solidFill>
                <a:latin typeface="Calibri" pitchFamily="34" charset="0"/>
              </a:rPr>
              <a:t>up-scaled production of a material 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with capacities of up to 4.5 H</a:t>
            </a:r>
            <a:r>
              <a:rPr lang="en-US" sz="2400" b="1" i="1" baseline="-25000" dirty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Calibri" pitchFamily="34" charset="0"/>
              </a:rPr>
              <a:t>wt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%, fully reversible at 180°C.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dirty="0">
                <a:solidFill>
                  <a:srgbClr val="0000FF"/>
                </a:solidFill>
                <a:latin typeface="Calibri" pitchFamily="34" charset="0"/>
              </a:rPr>
              <a:t>High stability 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on cycling. 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dirty="0">
                <a:solidFill>
                  <a:srgbClr val="0000FF"/>
                </a:solidFill>
                <a:latin typeface="Calibri" pitchFamily="34" charset="0"/>
              </a:rPr>
              <a:t>New concepts 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on the coupling of solid state hydrogen tank with HT-PEM fuel cells.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Development of a </a:t>
            </a:r>
            <a:r>
              <a:rPr lang="en-US" sz="2400" b="1" i="1" dirty="0">
                <a:solidFill>
                  <a:srgbClr val="0000FF"/>
                </a:solidFill>
                <a:latin typeface="Calibri" pitchFamily="34" charset="0"/>
              </a:rPr>
              <a:t>prototype 1 kW integrated system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Possible application to a 5 kW </a:t>
            </a:r>
            <a:r>
              <a:rPr lang="en-US" sz="2400" b="1" i="1" dirty="0">
                <a:solidFill>
                  <a:srgbClr val="0000FF"/>
                </a:solidFill>
                <a:latin typeface="Calibri" pitchFamily="34" charset="0"/>
              </a:rPr>
              <a:t>APU</a:t>
            </a: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  <a:p>
            <a:pPr defTabSz="449263">
              <a:spcBef>
                <a:spcPct val="0"/>
              </a:spcBef>
              <a:buClr>
                <a:srgbClr val="194C84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dirty="0">
                <a:solidFill>
                  <a:srgbClr val="000000"/>
                </a:solidFill>
                <a:latin typeface="Calibri" pitchFamily="34" charset="0"/>
              </a:rPr>
              <a:t>Business opportunities for </a:t>
            </a:r>
            <a:r>
              <a:rPr lang="en-US" sz="2400" b="1" i="1" dirty="0" smtClean="0">
                <a:solidFill>
                  <a:srgbClr val="0000FF"/>
                </a:solidFill>
                <a:latin typeface="Calibri" pitchFamily="34" charset="0"/>
              </a:rPr>
              <a:t>MSE</a:t>
            </a:r>
            <a:r>
              <a:rPr lang="en-US" sz="2400" b="1" i="1" dirty="0">
                <a:solidFill>
                  <a:srgbClr val="0000FF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8196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SSH2S expected results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787900" y="5516563"/>
            <a:ext cx="4194175" cy="4032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 dirty="0" err="1">
                <a:latin typeface="Calibri" pitchFamily="34" charset="0"/>
              </a:rPr>
              <a:t>Selected</a:t>
            </a:r>
            <a:r>
              <a:rPr lang="it-IT" sz="2000" b="1" i="1" dirty="0">
                <a:latin typeface="Calibri" pitchFamily="34" charset="0"/>
              </a:rPr>
              <a:t> Full </a:t>
            </a:r>
            <a:r>
              <a:rPr lang="it-IT" sz="2000" b="1" i="1" dirty="0" err="1">
                <a:latin typeface="Calibri" pitchFamily="34" charset="0"/>
              </a:rPr>
              <a:t>Electric</a:t>
            </a:r>
            <a:r>
              <a:rPr lang="it-IT" sz="2000" b="1" i="1" dirty="0">
                <a:latin typeface="Calibri" pitchFamily="34" charset="0"/>
              </a:rPr>
              <a:t> </a:t>
            </a:r>
            <a:r>
              <a:rPr lang="it-IT" sz="2000" b="1" i="1" dirty="0" err="1">
                <a:latin typeface="Calibri" pitchFamily="34" charset="0"/>
              </a:rPr>
              <a:t>Vehicle</a:t>
            </a:r>
            <a:r>
              <a:rPr lang="it-IT" sz="2000" b="1" i="1" dirty="0">
                <a:latin typeface="Calibri" pitchFamily="34" charset="0"/>
              </a:rPr>
              <a:t> for APU</a:t>
            </a:r>
          </a:p>
        </p:txBody>
      </p:sp>
      <p:pic>
        <p:nvPicPr>
          <p:cNvPr id="819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36838"/>
            <a:ext cx="4194175" cy="26543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735263"/>
            <a:ext cx="5219700" cy="412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SSH2S scheme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322262" y="4473303"/>
            <a:ext cx="3673475" cy="104246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 i="1" dirty="0">
                <a:solidFill>
                  <a:srgbClr val="000000"/>
                </a:solidFill>
                <a:latin typeface="Calibri" pitchFamily="34" charset="0"/>
              </a:rPr>
              <a:t>From new </a:t>
            </a:r>
            <a:r>
              <a:rPr lang="it-IT" sz="2800" b="1" i="1" dirty="0" err="1">
                <a:solidFill>
                  <a:srgbClr val="000000"/>
                </a:solidFill>
                <a:latin typeface="Calibri" pitchFamily="34" charset="0"/>
              </a:rPr>
              <a:t>materials</a:t>
            </a:r>
            <a:r>
              <a:rPr lang="it-IT" sz="2800" b="1" i="1" dirty="0">
                <a:solidFill>
                  <a:srgbClr val="000000"/>
                </a:solidFill>
                <a:latin typeface="Calibri" pitchFamily="34" charset="0"/>
              </a:rPr>
              <a:t> to </a:t>
            </a:r>
          </a:p>
          <a:p>
            <a:pPr algn="ctr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 i="1" dirty="0" err="1">
                <a:solidFill>
                  <a:srgbClr val="000000"/>
                </a:solidFill>
                <a:latin typeface="Calibri" pitchFamily="34" charset="0"/>
              </a:rPr>
              <a:t>integrated</a:t>
            </a:r>
            <a:r>
              <a:rPr lang="it-IT" sz="2800" b="1" i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sz="2800" b="1" i="1" dirty="0" smtClean="0">
                <a:solidFill>
                  <a:srgbClr val="000000"/>
                </a:solidFill>
                <a:latin typeface="Calibri" pitchFamily="34" charset="0"/>
              </a:rPr>
              <a:t>APU </a:t>
            </a:r>
            <a:r>
              <a:rPr lang="it-IT" sz="2800" b="1" i="1" dirty="0" err="1" smtClean="0">
                <a:solidFill>
                  <a:srgbClr val="000000"/>
                </a:solidFill>
                <a:latin typeface="Calibri" pitchFamily="34" charset="0"/>
              </a:rPr>
              <a:t>system</a:t>
            </a:r>
            <a:r>
              <a:rPr lang="it-IT" sz="2800" b="1" i="1" dirty="0" smtClean="0">
                <a:solidFill>
                  <a:srgbClr val="000000"/>
                </a:solidFill>
                <a:latin typeface="Calibri" pitchFamily="34" charset="0"/>
              </a:rPr>
              <a:t>.</a:t>
            </a:r>
            <a:endParaRPr lang="it-IT" sz="2800" b="1" i="1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5132" name="Group 12"/>
          <p:cNvGrpSpPr>
            <a:grpSpLocks/>
          </p:cNvGrpSpPr>
          <p:nvPr/>
        </p:nvGrpSpPr>
        <p:grpSpPr bwMode="auto">
          <a:xfrm>
            <a:off x="4283075" y="2420938"/>
            <a:ext cx="4881563" cy="4464050"/>
            <a:chOff x="2698" y="1525"/>
            <a:chExt cx="3075" cy="2812"/>
          </a:xfrm>
        </p:grpSpPr>
        <p:sp>
          <p:nvSpPr>
            <p:cNvPr id="9224" name="Oval 8"/>
            <p:cNvSpPr>
              <a:spLocks noChangeArrowheads="1"/>
            </p:cNvSpPr>
            <p:nvPr/>
          </p:nvSpPr>
          <p:spPr bwMode="auto">
            <a:xfrm>
              <a:off x="2698" y="1842"/>
              <a:ext cx="862" cy="1089"/>
            </a:xfrm>
            <a:prstGeom prst="ellipse">
              <a:avLst/>
            </a:prstGeom>
            <a:noFill/>
            <a:ln w="38100" algn="ctr">
              <a:solidFill>
                <a:srgbClr val="FF3300"/>
              </a:solidFill>
              <a:prstDash val="dash"/>
              <a:round/>
              <a:headEnd/>
              <a:tailEnd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9225" name="Oval 9"/>
            <p:cNvSpPr>
              <a:spLocks noChangeArrowheads="1"/>
            </p:cNvSpPr>
            <p:nvPr/>
          </p:nvSpPr>
          <p:spPr bwMode="auto">
            <a:xfrm>
              <a:off x="4911" y="1880"/>
              <a:ext cx="862" cy="1089"/>
            </a:xfrm>
            <a:prstGeom prst="ellipse">
              <a:avLst/>
            </a:prstGeom>
            <a:noFill/>
            <a:ln w="38100" algn="ctr">
              <a:solidFill>
                <a:srgbClr val="FF3300"/>
              </a:solidFill>
              <a:prstDash val="dash"/>
              <a:round/>
              <a:headEnd/>
              <a:tailEnd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3152" y="1525"/>
              <a:ext cx="2268" cy="288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999999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449263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449263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it-IT" sz="2400" b="1">
                  <a:solidFill>
                    <a:srgbClr val="FF3300"/>
                  </a:solidFill>
                  <a:latin typeface="Arial" charset="0"/>
                </a:rPr>
                <a:t>INNOVATION</a:t>
              </a:r>
            </a:p>
          </p:txBody>
        </p:sp>
        <p:sp>
          <p:nvSpPr>
            <p:cNvPr id="9227" name="Oval 11"/>
            <p:cNvSpPr>
              <a:spLocks noChangeArrowheads="1"/>
            </p:cNvSpPr>
            <p:nvPr/>
          </p:nvSpPr>
          <p:spPr bwMode="auto">
            <a:xfrm rot="5400000">
              <a:off x="3855" y="3361"/>
              <a:ext cx="862" cy="1089"/>
            </a:xfrm>
            <a:prstGeom prst="ellipse">
              <a:avLst/>
            </a:prstGeom>
            <a:noFill/>
            <a:ln w="38100" algn="ctr">
              <a:solidFill>
                <a:srgbClr val="FF3300"/>
              </a:solidFill>
              <a:prstDash val="dash"/>
              <a:round/>
              <a:headEnd/>
              <a:tailEnd/>
            </a:ln>
            <a:effectLst>
              <a:prstShdw prst="shdw17" dist="17961" dir="2700000">
                <a:srgbClr val="991F0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it-IT">
                <a:solidFill>
                  <a:srgbClr val="000000"/>
                </a:solidFill>
              </a:endParaRPr>
            </a:p>
          </p:txBody>
        </p:sp>
      </p:grpSp>
      <p:pic>
        <p:nvPicPr>
          <p:cNvPr id="9223" name="Picture 13" descr="ssh2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644650"/>
            <a:ext cx="3816350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4813"/>
            <a:ext cx="4643438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SSH2S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5"/>
          <p:cNvSpPr>
            <a:spLocks/>
          </p:cNvSpPr>
          <p:nvPr/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r" defTabSz="457200">
              <a:spcBef>
                <a:spcPct val="0"/>
              </a:spcBef>
              <a:buClrTx/>
              <a:buFontTx/>
              <a:buNone/>
            </a:pPr>
            <a:r>
              <a:rPr lang="de-DE" sz="3600" b="1">
                <a:solidFill>
                  <a:schemeClr val="bg1"/>
                </a:solidFill>
                <a:latin typeface="Arial" charset="0"/>
              </a:rPr>
              <a:t>SSH2S workplan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4643438" y="2163763"/>
          <a:ext cx="4351337" cy="4183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4641"/>
                <a:gridCol w="2201859"/>
                <a:gridCol w="720131"/>
                <a:gridCol w="894706"/>
              </a:tblGrid>
              <a:tr h="61739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WP</a:t>
                      </a:r>
                      <a:endParaRPr lang="it-IT" sz="3600" b="1" dirty="0" smtClean="0">
                        <a:effectLst/>
                        <a:latin typeface="Times New Roman"/>
                      </a:endParaRPr>
                    </a:p>
                  </a:txBody>
                  <a:tcPr marL="68585" marR="68585" marT="0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Title</a:t>
                      </a:r>
                      <a:endParaRPr lang="it-IT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Type</a:t>
                      </a:r>
                      <a:endParaRPr lang="it-IT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600" b="1" dirty="0" smtClean="0">
                          <a:effectLst/>
                        </a:rPr>
                        <a:t>Leader</a:t>
                      </a:r>
                      <a:endParaRPr lang="it-IT" sz="3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 anchor="ctr">
                    <a:solidFill>
                      <a:srgbClr val="CCECFF"/>
                    </a:solidFill>
                  </a:tcPr>
                </a:tc>
              </a:tr>
              <a:tr h="54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Material Design and Synthesis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RTD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KIT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  <a:tr h="54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Materials Characterisation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RTD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IFE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  <a:tr h="54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Lab-scale Tank Development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RTD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DLR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  <a:tr h="822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Fabrication and Testing of Prototype Tank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RTD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TD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  <a:tr h="548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5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Tank-FC integration (1 kW</a:t>
                      </a:r>
                      <a:r>
                        <a:rPr lang="en-GB" sz="1800" baseline="-25000">
                          <a:effectLst/>
                        </a:rPr>
                        <a:t>el</a:t>
                      </a:r>
                      <a:r>
                        <a:rPr lang="en-GB" sz="1800">
                          <a:effectLst/>
                        </a:rPr>
                        <a:t>)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RTD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  <a:latin typeface="+mn-lt"/>
                          <a:ea typeface="+mn-ea"/>
                        </a:rPr>
                        <a:t>SER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  <a:tr h="2742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Final User Test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DEM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effectLst/>
                        </a:rPr>
                        <a:t>CRF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  <a:tr h="2742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7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Management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MGT</a:t>
                      </a:r>
                      <a:endParaRPr lang="it-IT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UNITO</a:t>
                      </a:r>
                      <a:endParaRPr lang="it-IT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5" marR="68585" marT="0" marB="0"/>
                </a:tc>
              </a:tr>
            </a:tbl>
          </a:graphicData>
        </a:graphic>
      </p:graphicFrame>
      <p:sp>
        <p:nvSpPr>
          <p:cNvPr id="10292" name="Rectangle 1"/>
          <p:cNvSpPr>
            <a:spLocks noChangeArrowheads="1"/>
          </p:cNvSpPr>
          <p:nvPr/>
        </p:nvSpPr>
        <p:spPr bwMode="auto">
          <a:xfrm>
            <a:off x="1343025" y="3216275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r>
              <a:rPr lang="it-IT"/>
              <a:t/>
            </a:r>
            <a:br>
              <a:rPr lang="it-IT"/>
            </a:b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5118</TotalTime>
  <Words>1117</Words>
  <Application>Microsoft Office PowerPoint</Application>
  <PresentationFormat>Presentazione su schermo (4:3)</PresentationFormat>
  <Paragraphs>213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Baricco</cp:lastModifiedBy>
  <cp:revision>227</cp:revision>
  <cp:lastPrinted>2012-09-19T08:39:55Z</cp:lastPrinted>
  <dcterms:created xsi:type="dcterms:W3CDTF">2011-04-18T07:16:07Z</dcterms:created>
  <dcterms:modified xsi:type="dcterms:W3CDTF">2013-11-11T23:09:23Z</dcterms:modified>
</cp:coreProperties>
</file>