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  <p:sldMasterId id="2147483946" r:id="rId2"/>
  </p:sldMasterIdLst>
  <p:notesMasterIdLst>
    <p:notesMasterId r:id="rId13"/>
  </p:notesMasterIdLst>
  <p:handoutMasterIdLst>
    <p:handoutMasterId r:id="rId14"/>
  </p:handoutMasterIdLst>
  <p:sldIdLst>
    <p:sldId id="470" r:id="rId3"/>
    <p:sldId id="488" r:id="rId4"/>
    <p:sldId id="475" r:id="rId5"/>
    <p:sldId id="487" r:id="rId6"/>
    <p:sldId id="492" r:id="rId7"/>
    <p:sldId id="478" r:id="rId8"/>
    <p:sldId id="489" r:id="rId9"/>
    <p:sldId id="490" r:id="rId10"/>
    <p:sldId id="491" r:id="rId11"/>
    <p:sldId id="486" r:id="rId12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C84"/>
    <a:srgbClr val="FFFFFF"/>
    <a:srgbClr val="CC9900"/>
    <a:srgbClr val="FF9900"/>
    <a:srgbClr val="CC0000"/>
    <a:srgbClr val="79AFFF"/>
    <a:srgbClr val="FFFF66"/>
    <a:srgbClr val="152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87529" autoAdjust="0"/>
  </p:normalViewPr>
  <p:slideViewPr>
    <p:cSldViewPr snapToGrid="0" snapToObjects="1">
      <p:cViewPr varScale="1">
        <p:scale>
          <a:sx n="80" d="100"/>
          <a:sy n="80" d="100"/>
        </p:scale>
        <p:origin x="-8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3127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t" anchorCtr="0" compatLnSpc="1">
            <a:prstTxWarp prst="textNoShape">
              <a:avLst/>
            </a:prstTxWarp>
          </a:bodyPr>
          <a:lstStyle>
            <a:lvl1pPr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7" y="2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t" anchorCtr="0" compatLnSpc="1">
            <a:prstTxWarp prst="textNoShape">
              <a:avLst/>
            </a:prstTxWarp>
          </a:bodyPr>
          <a:lstStyle>
            <a:lvl1pPr algn="r"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730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b" anchorCtr="0" compatLnSpc="1">
            <a:prstTxWarp prst="textNoShape">
              <a:avLst/>
            </a:prstTxWarp>
          </a:bodyPr>
          <a:lstStyle>
            <a:lvl1pPr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7" y="9429730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b" anchorCtr="0" compatLnSpc="1">
            <a:prstTxWarp prst="textNoShape">
              <a:avLst/>
            </a:prstTxWarp>
          </a:bodyPr>
          <a:lstStyle>
            <a:lvl1pPr algn="r"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t" anchorCtr="0" compatLnSpc="1">
            <a:prstTxWarp prst="textNoShape">
              <a:avLst/>
            </a:prstTxWarp>
          </a:bodyPr>
          <a:lstStyle>
            <a:lvl1pPr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7" y="2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t" anchorCtr="0" compatLnSpc="1">
            <a:prstTxWarp prst="textNoShape">
              <a:avLst/>
            </a:prstTxWarp>
          </a:bodyPr>
          <a:lstStyle>
            <a:lvl1pPr algn="r"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334" y="4716025"/>
            <a:ext cx="5439009" cy="446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730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b" anchorCtr="0" compatLnSpc="1">
            <a:prstTxWarp prst="textNoShape">
              <a:avLst/>
            </a:prstTxWarp>
          </a:bodyPr>
          <a:lstStyle>
            <a:lvl1pPr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7" y="9429730"/>
            <a:ext cx="2946673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82" tIns="45891" rIns="91782" bIns="45891" numCol="1" anchor="b" anchorCtr="0" compatLnSpc="1">
            <a:prstTxWarp prst="textNoShape">
              <a:avLst/>
            </a:prstTxWarp>
          </a:bodyPr>
          <a:lstStyle>
            <a:lvl1pPr algn="r" defTabSz="917674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4922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26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1555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1869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1869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7802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5514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0BC4B77B-9611-4892-87D6-8775F51162DC}" type="datetime1">
              <a:rPr lang="en-US"/>
              <a:pPr defTabSz="457200">
                <a:defRPr/>
              </a:pPr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7576F2A8-8FA5-4F5C-963E-9241BB92EF73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ch-ju.e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nerghy.eu/" TargetMode="External"/><Relationship Id="rId4" Type="http://schemas.openxmlformats.org/officeDocument/2006/relationships/hyperlink" Target="http://www.new-ig.e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-hyguide.eu/" TargetMode="External"/><Relationship Id="rId7" Type="http://schemas.openxmlformats.org/officeDocument/2006/relationships/hyperlink" Target="http://www.hysafe.org/TrainHyPro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hyfacts.eu/" TargetMode="External"/><Relationship Id="rId5" Type="http://schemas.openxmlformats.org/officeDocument/2006/relationships/hyperlink" Target="http://hyprofessionals.eu/" TargetMode="External"/><Relationship Id="rId4" Type="http://schemas.openxmlformats.org/officeDocument/2006/relationships/hyperlink" Target="http://www.temonas.e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3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fr-BE" sz="4400" dirty="0">
                <a:solidFill>
                  <a:schemeClr val="bg2"/>
                </a:solidFill>
                <a:latin typeface="Arial" pitchFamily="34" charset="0"/>
              </a:rPr>
              <a:t/>
            </a:r>
            <a:br>
              <a:rPr lang="fr-BE" sz="4400" dirty="0">
                <a:solidFill>
                  <a:schemeClr val="bg2"/>
                </a:solidFill>
                <a:latin typeface="Arial" pitchFamily="34" charset="0"/>
              </a:rPr>
            </a:br>
            <a:endParaRPr lang="en-GB" sz="2000" dirty="0">
              <a:solidFill>
                <a:srgbClr val="3366CC"/>
              </a:solidFill>
              <a:latin typeface="Arial" pitchFamily="34" charset="0"/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defTabSz="457200">
              <a:buClr>
                <a:srgbClr val="194C84"/>
              </a:buClr>
              <a:buFont typeface="Arial" pitchFamily="34" charset="0"/>
              <a:buNone/>
            </a:pPr>
            <a:endParaRPr lang="en-US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25"/>
            <a:ext cx="1563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 dirty="0">
                <a:solidFill>
                  <a:srgbClr val="3366CC"/>
                </a:solidFill>
                <a:latin typeface="Arial" pitchFamily="34" charset="0"/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 dirty="0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 dirty="0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718853"/>
            <a:ext cx="842803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b="1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Program Review Days 2013 </a:t>
            </a:r>
          </a:p>
          <a:p>
            <a:pPr>
              <a:defRPr/>
            </a:pPr>
            <a:r>
              <a:rPr lang="en-GB" sz="3200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Introduction to portfolio of cross-cutting projects</a:t>
            </a:r>
          </a:p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latin typeface="+mj-lt"/>
                <a:ea typeface="MS PGothic" pitchFamily="34" charset="-128"/>
                <a:cs typeface="Arial" charset="0"/>
              </a:rPr>
              <a:t>Guillaume Leduc, Project Manager</a:t>
            </a:r>
            <a:endParaRPr lang="en-GB" sz="2400" dirty="0">
              <a:latin typeface="+mj-lt"/>
              <a:ea typeface="MS PGothic" pitchFamily="3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2914650"/>
            <a:ext cx="8305800" cy="3790950"/>
          </a:xfrm>
        </p:spPr>
        <p:txBody>
          <a:bodyPr/>
          <a:lstStyle/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b="1" dirty="0">
                <a:solidFill>
                  <a:srgbClr val="17375E"/>
                </a:solidFill>
                <a:latin typeface="+mn-lt"/>
                <a:cs typeface="+mn-cs"/>
              </a:rPr>
              <a:t>Thank you for </a:t>
            </a:r>
            <a:r>
              <a:rPr lang="fr-BE" sz="4000" b="1" dirty="0" err="1">
                <a:solidFill>
                  <a:srgbClr val="17375E"/>
                </a:solidFill>
                <a:latin typeface="+mn-lt"/>
                <a:cs typeface="+mn-cs"/>
              </a:rPr>
              <a:t>your</a:t>
            </a:r>
            <a:r>
              <a:rPr lang="fr-BE" sz="4000" b="1" dirty="0">
                <a:solidFill>
                  <a:srgbClr val="17375E"/>
                </a:solidFill>
                <a:latin typeface="+mn-lt"/>
                <a:cs typeface="+mn-cs"/>
              </a:rPr>
              <a:t> </a:t>
            </a:r>
            <a:r>
              <a:rPr lang="fr-BE" sz="4000" b="1" dirty="0" smtClean="0">
                <a:solidFill>
                  <a:srgbClr val="17375E"/>
                </a:solidFill>
                <a:latin typeface="+mn-lt"/>
                <a:cs typeface="+mn-cs"/>
              </a:rPr>
              <a:t>attention!</a:t>
            </a:r>
            <a:endParaRPr lang="fr-BE" sz="4000" b="1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dirty="0" err="1">
                <a:solidFill>
                  <a:srgbClr val="17375E"/>
                </a:solidFill>
                <a:latin typeface="+mn-lt"/>
                <a:cs typeface="+mn-cs"/>
              </a:rPr>
              <a:t>Further</a:t>
            </a:r>
            <a:r>
              <a:rPr lang="fr-BE" dirty="0">
                <a:solidFill>
                  <a:srgbClr val="17375E"/>
                </a:solidFill>
                <a:latin typeface="+mn-lt"/>
                <a:cs typeface="+mn-cs"/>
              </a:rPr>
              <a:t> </a:t>
            </a:r>
            <a:r>
              <a:rPr lang="fr-BE" dirty="0" smtClean="0">
                <a:solidFill>
                  <a:srgbClr val="17375E"/>
                </a:solidFill>
                <a:latin typeface="+mn-lt"/>
                <a:cs typeface="+mn-cs"/>
              </a:rPr>
              <a:t>info:</a:t>
            </a:r>
            <a:r>
              <a:rPr lang="fr-BE" sz="4000" dirty="0" smtClean="0">
                <a:solidFill>
                  <a:srgbClr val="17375E"/>
                </a:solidFill>
                <a:latin typeface="+mn-lt"/>
                <a:cs typeface="+mn-cs"/>
              </a:rPr>
              <a:t> </a:t>
            </a:r>
            <a:endParaRPr lang="fr-BE" sz="4000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FCH JU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  <a:hlinkClick r:id="rId3"/>
              </a:rPr>
              <a:t>http://</a:t>
            </a:r>
            <a:r>
              <a:rPr lang="fr-BE" sz="1800" b="1" u="sng" dirty="0" smtClean="0">
                <a:solidFill>
                  <a:srgbClr val="17375E"/>
                </a:solidFill>
                <a:latin typeface="+mn-lt"/>
                <a:cs typeface="+mn-cs"/>
                <a:hlinkClick r:id="rId3"/>
              </a:rPr>
              <a:t>fch-ju.eu</a:t>
            </a:r>
            <a:r>
              <a:rPr lang="fr-BE" sz="1800" b="1" u="sng" dirty="0" smtClean="0">
                <a:solidFill>
                  <a:srgbClr val="17375E"/>
                </a:solidFill>
                <a:latin typeface="+mn-lt"/>
                <a:cs typeface="+mn-cs"/>
              </a:rPr>
              <a:t> </a:t>
            </a:r>
            <a:endParaRPr lang="fr-BE" sz="1800" b="1" u="sng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NEW-IG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  <a:hlinkClick r:id="rId4"/>
              </a:rPr>
              <a:t>http://</a:t>
            </a:r>
            <a:r>
              <a:rPr lang="fr-BE" sz="1800" b="1" u="sng" dirty="0" smtClean="0">
                <a:solidFill>
                  <a:srgbClr val="17375E"/>
                </a:solidFill>
                <a:latin typeface="+mn-lt"/>
                <a:cs typeface="+mn-cs"/>
                <a:hlinkClick r:id="rId4"/>
              </a:rPr>
              <a:t>www.new-ig.eu</a:t>
            </a:r>
            <a:endParaRPr lang="fr-BE" sz="1800" b="1" u="sng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N.ERGHY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  <a:hlinkClick r:id="rId5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latin typeface="+mn-lt"/>
              <a:cs typeface="+mn-cs"/>
            </a:endParaRPr>
          </a:p>
        </p:txBody>
      </p:sp>
      <p:sp>
        <p:nvSpPr>
          <p:cNvPr id="307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3C624292-6B33-4D7B-A679-70B54B3572CB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10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20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2147331"/>
            <a:ext cx="79819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17215" y="-139345"/>
            <a:ext cx="7134225" cy="111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 anchor="ctr"/>
          <a:lstStyle/>
          <a:p>
            <a:pPr marL="342537" indent="-342537" algn="r" defTabSz="457200"/>
            <a:r>
              <a:rPr lang="fr-BE" sz="3200" b="1" dirty="0">
                <a:solidFill>
                  <a:srgbClr val="EEECE1"/>
                </a:solidFill>
                <a:latin typeface="+mj-lt"/>
                <a:cs typeface="Arial" charset="0"/>
              </a:rPr>
              <a:t>Multi-</a:t>
            </a:r>
            <a:r>
              <a:rPr lang="fr-BE" sz="3200" b="1" dirty="0" err="1">
                <a:solidFill>
                  <a:srgbClr val="EEECE1"/>
                </a:solidFill>
                <a:latin typeface="+mj-lt"/>
                <a:cs typeface="Arial" charset="0"/>
              </a:rPr>
              <a:t>Annual</a:t>
            </a:r>
            <a:r>
              <a:rPr lang="fr-BE" sz="3200" b="1" dirty="0">
                <a:solidFill>
                  <a:srgbClr val="EEECE1"/>
                </a:solidFill>
                <a:latin typeface="+mj-lt"/>
                <a:cs typeface="Arial" charset="0"/>
              </a:rPr>
              <a:t> </a:t>
            </a:r>
            <a:r>
              <a:rPr lang="fr-BE" sz="3200" b="1" dirty="0" err="1">
                <a:solidFill>
                  <a:srgbClr val="EEECE1"/>
                </a:solidFill>
                <a:latin typeface="+mj-lt"/>
                <a:cs typeface="Arial" charset="0"/>
              </a:rPr>
              <a:t>Implementation</a:t>
            </a:r>
            <a:r>
              <a:rPr lang="fr-BE" sz="3200" b="1" dirty="0">
                <a:solidFill>
                  <a:srgbClr val="EEECE1"/>
                </a:solidFill>
                <a:latin typeface="+mj-lt"/>
                <a:cs typeface="Arial" charset="0"/>
              </a:rPr>
              <a:t> </a:t>
            </a:r>
            <a:r>
              <a:rPr lang="fr-BE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Plan</a:t>
            </a:r>
          </a:p>
          <a:p>
            <a:pPr marL="342537" indent="-342537" algn="r" defTabSz="457200"/>
            <a:r>
              <a:rPr lang="fr-BE" sz="2400" b="1" dirty="0" smtClean="0">
                <a:solidFill>
                  <a:srgbClr val="EEECE1"/>
                </a:solidFill>
                <a:latin typeface="+mj-lt"/>
                <a:cs typeface="Arial" charset="0"/>
              </a:rPr>
              <a:t>2008 </a:t>
            </a:r>
            <a:r>
              <a:rPr lang="fr-BE" sz="2400" b="1" dirty="0">
                <a:solidFill>
                  <a:srgbClr val="EEECE1"/>
                </a:solidFill>
                <a:latin typeface="+mj-lt"/>
                <a:cs typeface="Arial" charset="0"/>
              </a:rPr>
              <a:t>- 2013</a:t>
            </a:r>
            <a:endParaRPr lang="en-GB" sz="24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3801" y="3778792"/>
            <a:ext cx="7613901" cy="656531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ounded Rectangle 7"/>
          <p:cNvSpPr/>
          <p:nvPr/>
        </p:nvSpPr>
        <p:spPr>
          <a:xfrm>
            <a:off x="1741715" y="2259147"/>
            <a:ext cx="4685212" cy="77143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7082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76038"/>
            <a:ext cx="65135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objectives</a:t>
            </a:r>
          </a:p>
          <a:p>
            <a:pPr algn="r" defTabSz="457200"/>
            <a:r>
              <a:rPr lang="en-US" sz="3200" b="1" i="1" dirty="0" smtClean="0">
                <a:solidFill>
                  <a:srgbClr val="EEECE1"/>
                </a:solidFill>
                <a:latin typeface="+mj-lt"/>
                <a:cs typeface="Arial" charset="0"/>
              </a:rPr>
              <a:t>Planned budget</a:t>
            </a:r>
          </a:p>
          <a:p>
            <a:pPr algn="r" defTabSz="457200"/>
            <a:endParaRPr lang="en-US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85360" y="1652023"/>
            <a:ext cx="5291861" cy="3485101"/>
            <a:chOff x="139" y="637"/>
            <a:chExt cx="3057" cy="1958"/>
          </a:xfrm>
        </p:grpSpPr>
        <p:pic>
          <p:nvPicPr>
            <p:cNvPr id="9" name="Picture 4" descr="P21_Grap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" y="932"/>
              <a:ext cx="1948" cy="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58" y="968"/>
              <a:ext cx="77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Early Markets</a:t>
              </a:r>
            </a:p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(12-14%)</a:t>
              </a:r>
              <a:endParaRPr lang="en-GB" altLang="en-US" sz="1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799" y="637"/>
              <a:ext cx="888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rgbClr val="184B8A"/>
                  </a:solidFill>
                  <a:latin typeface="Calibri" pitchFamily="34" charset="0"/>
                </a:rPr>
                <a:t>Cross-Cutting</a:t>
              </a:r>
            </a:p>
            <a:p>
              <a:pPr algn="ctr"/>
              <a:r>
                <a:rPr lang="en-GB" altLang="en-US" sz="1200" b="1" dirty="0">
                  <a:solidFill>
                    <a:srgbClr val="184B8A"/>
                  </a:solidFill>
                  <a:latin typeface="Calibri" pitchFamily="34" charset="0"/>
                </a:rPr>
                <a:t>Activities (6-8%)</a:t>
              </a: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2028" y="1342"/>
              <a:ext cx="116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rgbClr val="184B8A"/>
                  </a:solidFill>
                  <a:latin typeface="Calibri" pitchFamily="34" charset="0"/>
                </a:rPr>
                <a:t>Transportation &amp; Refuelling  infrastructure</a:t>
              </a:r>
            </a:p>
            <a:p>
              <a:pPr algn="ctr"/>
              <a:r>
                <a:rPr lang="en-GB" altLang="en-US" sz="1200" b="1" dirty="0">
                  <a:solidFill>
                    <a:srgbClr val="184B8A"/>
                  </a:solidFill>
                  <a:latin typeface="Calibri" pitchFamily="34" charset="0"/>
                </a:rPr>
                <a:t> (32-36%)</a:t>
              </a:r>
              <a:endParaRPr lang="en-GB" altLang="en-US" sz="1200" dirty="0">
                <a:solidFill>
                  <a:srgbClr val="184B8A"/>
                </a:solidFill>
                <a:latin typeface="Calibri" pitchFamily="34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1599" y="2307"/>
              <a:ext cx="108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Hydrogen Production &amp; Distribution  (10-12%)</a:t>
              </a:r>
              <a:endParaRPr lang="en-GB" altLang="en-US" sz="1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139" y="2327"/>
              <a:ext cx="1245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Stationary  Power Generation &amp; CHP (34-37%)</a:t>
              </a:r>
            </a:p>
          </p:txBody>
        </p:sp>
      </p:grpSp>
      <p:sp>
        <p:nvSpPr>
          <p:cNvPr id="4" name="Ellipse 3"/>
          <p:cNvSpPr/>
          <p:nvPr/>
        </p:nvSpPr>
        <p:spPr>
          <a:xfrm>
            <a:off x="1803615" y="2109935"/>
            <a:ext cx="590551" cy="1350241"/>
          </a:xfrm>
          <a:prstGeom prst="ellipse">
            <a:avLst/>
          </a:prstGeom>
          <a:noFill/>
          <a:ln w="2540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18" name="Groupe 17"/>
          <p:cNvGrpSpPr/>
          <p:nvPr/>
        </p:nvGrpSpPr>
        <p:grpSpPr>
          <a:xfrm>
            <a:off x="6040855" y="2198734"/>
            <a:ext cx="2946551" cy="1072425"/>
            <a:chOff x="1211912" y="5284642"/>
            <a:chExt cx="2946551" cy="1072425"/>
          </a:xfrm>
        </p:grpSpPr>
        <p:sp>
          <p:nvSpPr>
            <p:cNvPr id="16" name="Oval 64"/>
            <p:cNvSpPr>
              <a:spLocks noChangeArrowheads="1"/>
            </p:cNvSpPr>
            <p:nvPr/>
          </p:nvSpPr>
          <p:spPr bwMode="auto">
            <a:xfrm>
              <a:off x="1211912" y="5284642"/>
              <a:ext cx="2946551" cy="10724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accent1">
                  <a:shade val="95000"/>
                  <a:satMod val="10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507345" y="5373657"/>
              <a:ext cx="259457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BE" sz="3200" b="1" dirty="0" smtClean="0"/>
                <a:t>RCS &amp; PNR</a:t>
              </a:r>
            </a:p>
            <a:p>
              <a:r>
                <a:rPr lang="fr-BE" sz="1600" b="1" i="1" dirty="0" err="1" smtClean="0"/>
                <a:t>Harmonised</a:t>
              </a:r>
              <a:r>
                <a:rPr lang="fr-BE" sz="1600" b="1" i="1" dirty="0" smtClean="0"/>
                <a:t> standards</a:t>
              </a:r>
              <a:endParaRPr lang="fr-BE" sz="1600" b="1" i="1" dirty="0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5250928" y="3595397"/>
            <a:ext cx="3175756" cy="647743"/>
            <a:chOff x="1304156" y="5424675"/>
            <a:chExt cx="2315847" cy="547477"/>
          </a:xfrm>
        </p:grpSpPr>
        <p:sp>
          <p:nvSpPr>
            <p:cNvPr id="21" name="Oval 64"/>
            <p:cNvSpPr>
              <a:spLocks noChangeArrowheads="1"/>
            </p:cNvSpPr>
            <p:nvPr/>
          </p:nvSpPr>
          <p:spPr bwMode="auto">
            <a:xfrm>
              <a:off x="1304156" y="5424675"/>
              <a:ext cx="2315847" cy="54747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554089" y="5527600"/>
              <a:ext cx="1848983" cy="31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Education &amp; Training</a:t>
              </a:r>
              <a:endParaRPr lang="fr-BE" b="1" dirty="0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416216" y="4600083"/>
            <a:ext cx="2811998" cy="1269720"/>
            <a:chOff x="1232694" y="5346988"/>
            <a:chExt cx="2447925" cy="772713"/>
          </a:xfrm>
          <a:solidFill>
            <a:schemeClr val="bg1">
              <a:lumMod val="85000"/>
            </a:schemeClr>
          </a:solidFill>
        </p:grpSpPr>
        <p:sp>
          <p:nvSpPr>
            <p:cNvPr id="24" name="Oval 64"/>
            <p:cNvSpPr>
              <a:spLocks noChangeArrowheads="1"/>
            </p:cNvSpPr>
            <p:nvPr/>
          </p:nvSpPr>
          <p:spPr bwMode="auto">
            <a:xfrm>
              <a:off x="1232694" y="5346988"/>
              <a:ext cx="2447925" cy="677863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1353498" y="5473370"/>
              <a:ext cx="2230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b="1" dirty="0" err="1" smtClean="0"/>
                <a:t>Socio-economic</a:t>
              </a:r>
              <a:r>
                <a:rPr lang="fr-BE" b="1" dirty="0" smtClean="0"/>
                <a:t> &amp; </a:t>
              </a:r>
              <a:r>
                <a:rPr lang="fr-BE" b="1" dirty="0" err="1" smtClean="0"/>
                <a:t>Benchmarking</a:t>
              </a:r>
              <a:endParaRPr lang="fr-BE" b="1" dirty="0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249799" y="6068597"/>
            <a:ext cx="1315782" cy="647743"/>
            <a:chOff x="1304156" y="5424675"/>
            <a:chExt cx="2900284" cy="547477"/>
          </a:xfrm>
          <a:solidFill>
            <a:schemeClr val="bg1">
              <a:lumMod val="85000"/>
            </a:schemeClr>
          </a:solidFill>
        </p:grpSpPr>
        <p:sp>
          <p:nvSpPr>
            <p:cNvPr id="27" name="Oval 64"/>
            <p:cNvSpPr>
              <a:spLocks noChangeArrowheads="1"/>
            </p:cNvSpPr>
            <p:nvPr/>
          </p:nvSpPr>
          <p:spPr bwMode="auto">
            <a:xfrm>
              <a:off x="1304156" y="5424675"/>
              <a:ext cx="2315847" cy="547477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1741487" y="5545162"/>
              <a:ext cx="2462953" cy="31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TMA</a:t>
              </a:r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1534354" y="5949947"/>
            <a:ext cx="1075025" cy="647743"/>
            <a:chOff x="1304156" y="5424675"/>
            <a:chExt cx="2369602" cy="547477"/>
          </a:xfrm>
          <a:solidFill>
            <a:schemeClr val="bg1">
              <a:lumMod val="85000"/>
            </a:schemeClr>
          </a:solidFill>
        </p:grpSpPr>
        <p:sp>
          <p:nvSpPr>
            <p:cNvPr id="30" name="Oval 64"/>
            <p:cNvSpPr>
              <a:spLocks noChangeArrowheads="1"/>
            </p:cNvSpPr>
            <p:nvPr/>
          </p:nvSpPr>
          <p:spPr bwMode="auto">
            <a:xfrm>
              <a:off x="1304156" y="5424675"/>
              <a:ext cx="2315847" cy="54747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1824775" y="5536383"/>
              <a:ext cx="1848983" cy="31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LCA</a:t>
              </a:r>
              <a:endParaRPr lang="fr-BE" b="1" dirty="0"/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252914" y="5751580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 smtClean="0"/>
              <a:t>1 </a:t>
            </a:r>
            <a:r>
              <a:rPr lang="fr-BE" sz="1400" b="1" i="1" dirty="0" err="1" smtClean="0"/>
              <a:t>project</a:t>
            </a:r>
            <a:endParaRPr lang="fr-BE" sz="1400" b="1" i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1539949" y="5642170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 smtClean="0"/>
              <a:t>2 </a:t>
            </a:r>
            <a:r>
              <a:rPr lang="fr-BE" sz="1400" b="1" i="1" dirty="0" err="1" smtClean="0"/>
              <a:t>projects</a:t>
            </a:r>
            <a:endParaRPr lang="fr-BE" sz="1400" b="1" i="1" dirty="0"/>
          </a:p>
        </p:txBody>
      </p:sp>
      <p:sp>
        <p:nvSpPr>
          <p:cNvPr id="40" name="ZoneTexte 39"/>
          <p:cNvSpPr txBox="1"/>
          <p:nvPr/>
        </p:nvSpPr>
        <p:spPr>
          <a:xfrm>
            <a:off x="5269218" y="4292306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/>
              <a:t>4</a:t>
            </a:r>
            <a:r>
              <a:rPr lang="fr-BE" sz="1400" b="1" i="1" dirty="0" smtClean="0"/>
              <a:t> </a:t>
            </a:r>
            <a:r>
              <a:rPr lang="fr-BE" sz="1400" b="1" i="1" dirty="0" err="1" smtClean="0"/>
              <a:t>projects</a:t>
            </a:r>
            <a:endParaRPr lang="fr-BE" sz="1400" b="1" i="1" dirty="0"/>
          </a:p>
        </p:txBody>
      </p:sp>
      <p:sp>
        <p:nvSpPr>
          <p:cNvPr id="41" name="ZoneTexte 40"/>
          <p:cNvSpPr txBox="1"/>
          <p:nvPr/>
        </p:nvSpPr>
        <p:spPr>
          <a:xfrm>
            <a:off x="6322846" y="3314700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/>
              <a:t>5</a:t>
            </a:r>
            <a:r>
              <a:rPr lang="fr-BE" sz="1400" b="1" i="1" dirty="0" smtClean="0"/>
              <a:t> </a:t>
            </a:r>
            <a:r>
              <a:rPr lang="fr-BE" sz="1400" b="1" i="1" dirty="0" err="1" smtClean="0"/>
              <a:t>projects</a:t>
            </a:r>
            <a:endParaRPr lang="fr-BE" sz="1400" b="1" i="1" dirty="0"/>
          </a:p>
        </p:txBody>
      </p:sp>
      <p:sp>
        <p:nvSpPr>
          <p:cNvPr id="42" name="ZoneTexte 41"/>
          <p:cNvSpPr txBox="1"/>
          <p:nvPr/>
        </p:nvSpPr>
        <p:spPr>
          <a:xfrm>
            <a:off x="7005187" y="1887668"/>
            <a:ext cx="1115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 smtClean="0"/>
              <a:t>11 </a:t>
            </a:r>
            <a:r>
              <a:rPr lang="fr-BE" sz="1400" b="1" i="1" dirty="0" err="1" smtClean="0"/>
              <a:t>projects</a:t>
            </a:r>
            <a:endParaRPr lang="fr-BE" sz="1400" b="1" i="1" dirty="0"/>
          </a:p>
        </p:txBody>
      </p:sp>
      <p:grpSp>
        <p:nvGrpSpPr>
          <p:cNvPr id="43" name="Groupe 42"/>
          <p:cNvGrpSpPr/>
          <p:nvPr/>
        </p:nvGrpSpPr>
        <p:grpSpPr>
          <a:xfrm>
            <a:off x="2837981" y="5672278"/>
            <a:ext cx="2060658" cy="647743"/>
            <a:chOff x="1187380" y="5424675"/>
            <a:chExt cx="2315847" cy="547477"/>
          </a:xfrm>
        </p:grpSpPr>
        <p:sp>
          <p:nvSpPr>
            <p:cNvPr id="44" name="Oval 64"/>
            <p:cNvSpPr>
              <a:spLocks noChangeArrowheads="1"/>
            </p:cNvSpPr>
            <p:nvPr/>
          </p:nvSpPr>
          <p:spPr bwMode="auto">
            <a:xfrm>
              <a:off x="1187380" y="5424675"/>
              <a:ext cx="2315847" cy="547477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1472344" y="5527600"/>
              <a:ext cx="1850127" cy="31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err="1" smtClean="0"/>
                <a:t>Safety</a:t>
              </a:r>
              <a:r>
                <a:rPr lang="fr-BE" b="1" dirty="0" smtClean="0"/>
                <a:t> issues</a:t>
              </a:r>
              <a:endParaRPr lang="fr-BE" b="1" dirty="0"/>
            </a:p>
          </p:txBody>
        </p:sp>
      </p:grpSp>
      <p:sp>
        <p:nvSpPr>
          <p:cNvPr id="46" name="ZoneTexte 45"/>
          <p:cNvSpPr txBox="1"/>
          <p:nvPr/>
        </p:nvSpPr>
        <p:spPr>
          <a:xfrm>
            <a:off x="3355684" y="5398066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i="1" dirty="0" smtClean="0"/>
              <a:t>3 </a:t>
            </a:r>
            <a:r>
              <a:rPr lang="fr-BE" sz="1400" b="1" i="1" dirty="0" err="1" smtClean="0"/>
              <a:t>projects</a:t>
            </a:r>
            <a:endParaRPr lang="fr-BE" sz="1400" b="1" i="1" dirty="0"/>
          </a:p>
        </p:txBody>
      </p:sp>
      <p:sp>
        <p:nvSpPr>
          <p:cNvPr id="2" name="ZoneTexte 1"/>
          <p:cNvSpPr txBox="1"/>
          <p:nvPr/>
        </p:nvSpPr>
        <p:spPr>
          <a:xfrm>
            <a:off x="2624399" y="1704684"/>
            <a:ext cx="2742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i="1" dirty="0" smtClean="0">
                <a:solidFill>
                  <a:schemeClr val="accent4">
                    <a:lumMod val="75000"/>
                  </a:schemeClr>
                </a:solidFill>
              </a:rPr>
              <a:t>+ PNR and </a:t>
            </a:r>
            <a:r>
              <a:rPr lang="fr-BE" sz="1200" b="1" i="1" dirty="0" err="1" smtClean="0">
                <a:solidFill>
                  <a:schemeClr val="accent4">
                    <a:lumMod val="75000"/>
                  </a:schemeClr>
                </a:solidFill>
              </a:rPr>
              <a:t>benchmarking</a:t>
            </a:r>
            <a:r>
              <a:rPr lang="fr-BE" sz="1200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BE" sz="1200" b="1" i="1" dirty="0" err="1" smtClean="0">
                <a:solidFill>
                  <a:schemeClr val="accent4">
                    <a:lumMod val="75000"/>
                  </a:schemeClr>
                </a:solidFill>
              </a:rPr>
              <a:t>projects</a:t>
            </a:r>
            <a:r>
              <a:rPr lang="fr-BE" sz="12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BE" sz="1200" b="1" i="1" dirty="0" err="1" smtClean="0">
                <a:solidFill>
                  <a:schemeClr val="accent4">
                    <a:lumMod val="75000"/>
                  </a:schemeClr>
                </a:solidFill>
              </a:rPr>
              <a:t>from</a:t>
            </a:r>
            <a:r>
              <a:rPr lang="fr-BE" sz="12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BE" sz="1200" b="1" i="1" dirty="0" err="1" smtClean="0">
                <a:solidFill>
                  <a:schemeClr val="accent4">
                    <a:lumMod val="75000"/>
                  </a:schemeClr>
                </a:solidFill>
              </a:rPr>
              <a:t>other</a:t>
            </a:r>
            <a:r>
              <a:rPr lang="fr-BE" sz="1200" b="1" i="1" dirty="0" smtClean="0">
                <a:solidFill>
                  <a:schemeClr val="accent4">
                    <a:lumMod val="75000"/>
                  </a:schemeClr>
                </a:solidFill>
              </a:rPr>
              <a:t> application areas </a:t>
            </a:r>
            <a:endParaRPr lang="fr-BE" sz="12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" name="Ellipse 35"/>
          <p:cNvSpPr/>
          <p:nvPr/>
        </p:nvSpPr>
        <p:spPr>
          <a:xfrm>
            <a:off x="2541271" y="1465691"/>
            <a:ext cx="2825559" cy="899668"/>
          </a:xfrm>
          <a:prstGeom prst="ellipse">
            <a:avLst/>
          </a:prstGeom>
          <a:noFill/>
          <a:ln w="2540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63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191359" y="-58106"/>
            <a:ext cx="6513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Overview of projects portfolio (1)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+mj-lt"/>
                <a:cs typeface="Arial" charset="0"/>
              </a:rPr>
              <a:t>Number of projects</a:t>
            </a:r>
            <a:endParaRPr lang="en-US" sz="24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068953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0549CD3-4130-4D67-BEBB-93D16307F5BD}" type="slidenum">
              <a:rPr lang="en-GB" altLang="nl-BE" sz="1200" smtClean="0">
                <a:solidFill>
                  <a:srgbClr val="898989"/>
                </a:solidFill>
                <a:latin typeface="Calibri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nl-BE" sz="1200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23310" y="2073276"/>
            <a:ext cx="7658261" cy="73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254061"/>
              </a:buClr>
              <a:buNone/>
            </a:pPr>
            <a:r>
              <a:rPr lang="en-GB" altLang="nl-BE" sz="1800" dirty="0" smtClean="0">
                <a:solidFill>
                  <a:srgbClr val="254061"/>
                </a:solidFill>
              </a:rPr>
              <a:t>Up to call 2013: </a:t>
            </a:r>
            <a:r>
              <a:rPr lang="en-GB" altLang="nl-BE" sz="1800" b="1" u="sng" dirty="0" smtClean="0">
                <a:solidFill>
                  <a:srgbClr val="254061"/>
                </a:solidFill>
              </a:rPr>
              <a:t>26 projects </a:t>
            </a:r>
            <a:r>
              <a:rPr lang="en-GB" altLang="nl-BE" sz="1800" dirty="0" smtClean="0">
                <a:solidFill>
                  <a:srgbClr val="254061"/>
                </a:solidFill>
              </a:rPr>
              <a:t>funded on cross-cutting activities</a:t>
            </a:r>
          </a:p>
          <a:p>
            <a:pPr marL="0" indent="0">
              <a:lnSpc>
                <a:spcPct val="90000"/>
              </a:lnSpc>
              <a:buClr>
                <a:srgbClr val="254061"/>
              </a:buClr>
              <a:buNone/>
            </a:pPr>
            <a:r>
              <a:rPr lang="en-GB" altLang="nl-BE" sz="1800" dirty="0" smtClean="0">
                <a:solidFill>
                  <a:srgbClr val="254061"/>
                </a:solidFill>
                <a:sym typeface="Wingdings" panose="05000000000000000000" pitchFamily="2" charset="2"/>
              </a:rPr>
              <a:t> </a:t>
            </a:r>
            <a:r>
              <a:rPr lang="en-GB" altLang="nl-BE" sz="1800" dirty="0" smtClean="0">
                <a:solidFill>
                  <a:srgbClr val="254061"/>
                </a:solidFill>
              </a:rPr>
              <a:t>9 projects finished, 12 projects running, 5 under negotiation (call 2013)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9" y="3235206"/>
            <a:ext cx="4747994" cy="319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3897436" y="3295177"/>
            <a:ext cx="554988" cy="170819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9392" name="Group 59391"/>
          <p:cNvGrpSpPr/>
          <p:nvPr/>
        </p:nvGrpSpPr>
        <p:grpSpPr>
          <a:xfrm>
            <a:off x="4619694" y="3099075"/>
            <a:ext cx="3014095" cy="276999"/>
            <a:chOff x="5025135" y="3150145"/>
            <a:chExt cx="3014095" cy="276999"/>
          </a:xfrm>
        </p:grpSpPr>
        <p:sp>
          <p:nvSpPr>
            <p:cNvPr id="2" name="TextBox 1"/>
            <p:cNvSpPr txBox="1"/>
            <p:nvPr/>
          </p:nvSpPr>
          <p:spPr>
            <a:xfrm>
              <a:off x="5368306" y="3165534"/>
              <a:ext cx="267092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8 running projects + 3 under negotiation</a:t>
              </a:r>
              <a:endParaRPr lang="nl-BE" sz="1100" i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025135" y="3150145"/>
              <a:ext cx="343171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 smtClean="0"/>
                <a:t>11</a:t>
              </a:r>
              <a:endParaRPr lang="nl-BE" sz="1200" b="1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915362" y="3685305"/>
            <a:ext cx="4148163" cy="276999"/>
            <a:chOff x="4778624" y="3862254"/>
            <a:chExt cx="4148163" cy="276999"/>
          </a:xfrm>
        </p:grpSpPr>
        <p:sp>
          <p:nvSpPr>
            <p:cNvPr id="14" name="TextBox 13"/>
            <p:cNvSpPr txBox="1"/>
            <p:nvPr/>
          </p:nvSpPr>
          <p:spPr>
            <a:xfrm>
              <a:off x="5031169" y="3862254"/>
              <a:ext cx="389561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3 projects finished + 1 running project + 1 under negotiation</a:t>
              </a:r>
              <a:endParaRPr lang="nl-BE" sz="1100" i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78624" y="3862254"/>
              <a:ext cx="269626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 smtClean="0"/>
                <a:t>5</a:t>
              </a:r>
              <a:endParaRPr lang="nl-BE" sz="1200" b="1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166415" y="4322481"/>
            <a:ext cx="1526280" cy="276999"/>
            <a:chOff x="4804020" y="4253654"/>
            <a:chExt cx="1526280" cy="276999"/>
          </a:xfrm>
        </p:grpSpPr>
        <p:sp>
          <p:nvSpPr>
            <p:cNvPr id="16" name="TextBox 15"/>
            <p:cNvSpPr txBox="1"/>
            <p:nvPr/>
          </p:nvSpPr>
          <p:spPr>
            <a:xfrm>
              <a:off x="5025135" y="4258318"/>
              <a:ext cx="13051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3 running projects</a:t>
              </a:r>
              <a:endParaRPr lang="nl-BE" sz="1100" i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04020" y="4253654"/>
              <a:ext cx="269626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/>
                <a:t>3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266745" y="4942613"/>
            <a:ext cx="2912955" cy="276999"/>
            <a:chOff x="5197073" y="5020495"/>
            <a:chExt cx="2912955" cy="276999"/>
          </a:xfrm>
        </p:grpSpPr>
        <p:sp>
          <p:nvSpPr>
            <p:cNvPr id="18" name="TextBox 17"/>
            <p:cNvSpPr txBox="1"/>
            <p:nvPr/>
          </p:nvSpPr>
          <p:spPr>
            <a:xfrm>
              <a:off x="5423074" y="5020495"/>
              <a:ext cx="26869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3 projects finished + 1 under negotiation</a:t>
              </a:r>
              <a:endParaRPr lang="nl-BE" sz="1100" i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97073" y="5020495"/>
              <a:ext cx="269626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 smtClean="0"/>
                <a:t>4</a:t>
              </a:r>
              <a:endParaRPr lang="nl-BE" sz="120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930484" y="5581773"/>
            <a:ext cx="1517468" cy="276999"/>
            <a:chOff x="4558306" y="5599191"/>
            <a:chExt cx="1517468" cy="276999"/>
          </a:xfrm>
        </p:grpSpPr>
        <p:sp>
          <p:nvSpPr>
            <p:cNvPr id="17" name="TextBox 16"/>
            <p:cNvSpPr txBox="1"/>
            <p:nvPr/>
          </p:nvSpPr>
          <p:spPr>
            <a:xfrm>
              <a:off x="4778624" y="5604498"/>
              <a:ext cx="129715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1 project finished</a:t>
              </a:r>
              <a:endParaRPr lang="nl-BE" sz="1100" i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558306" y="5599191"/>
              <a:ext cx="269626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 smtClean="0"/>
                <a:t>1</a:t>
              </a:r>
              <a:endParaRPr lang="nl-BE" sz="1200" b="1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62668" y="6164204"/>
            <a:ext cx="1530654" cy="276999"/>
            <a:chOff x="5073646" y="5743483"/>
            <a:chExt cx="1530654" cy="276999"/>
          </a:xfrm>
        </p:grpSpPr>
        <p:sp>
          <p:nvSpPr>
            <p:cNvPr id="19" name="TextBox 18"/>
            <p:cNvSpPr txBox="1"/>
            <p:nvPr/>
          </p:nvSpPr>
          <p:spPr>
            <a:xfrm>
              <a:off x="5283104" y="5743483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1100" i="1" dirty="0" smtClean="0"/>
                <a:t>2 projects finished</a:t>
              </a:r>
              <a:endParaRPr lang="nl-BE" sz="1100" i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073646" y="5743483"/>
              <a:ext cx="269626" cy="276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nl-BE" sz="1200" b="1" dirty="0" smtClean="0"/>
                <a:t>2</a:t>
              </a:r>
              <a:endParaRPr lang="nl-BE" sz="1200" b="1" dirty="0"/>
            </a:p>
          </p:txBody>
        </p:sp>
      </p:grpSp>
      <p:cxnSp>
        <p:nvCxnSpPr>
          <p:cNvPr id="36" name="Straight Arrow Connector 35"/>
          <p:cNvCxnSpPr/>
          <p:nvPr/>
        </p:nvCxnSpPr>
        <p:spPr>
          <a:xfrm>
            <a:off x="3849189" y="6000497"/>
            <a:ext cx="487680" cy="240324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458789" y="3946323"/>
            <a:ext cx="332490" cy="122519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452424" y="4482950"/>
            <a:ext cx="489065" cy="0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4791279" y="5073418"/>
            <a:ext cx="393709" cy="0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000741" y="5446617"/>
            <a:ext cx="696215" cy="205232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0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93" y="2246611"/>
            <a:ext cx="8874029" cy="460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191359" y="-58106"/>
            <a:ext cx="6513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Overview of projects portfolio (2)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+mj-lt"/>
                <a:cs typeface="Arial" charset="0"/>
              </a:rPr>
              <a:t>FCH JU funding</a:t>
            </a:r>
            <a:endParaRPr lang="en-US" sz="24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3116" y="2063923"/>
            <a:ext cx="537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nl-BE" b="1" dirty="0">
                <a:solidFill>
                  <a:srgbClr val="254061"/>
                </a:solidFill>
              </a:rPr>
              <a:t>€ 29 million FCH JU contribution </a:t>
            </a:r>
            <a:r>
              <a:rPr lang="en-GB" altLang="nl-BE" dirty="0">
                <a:solidFill>
                  <a:srgbClr val="254061"/>
                </a:solidFill>
              </a:rPr>
              <a:t>up to call 2013 </a:t>
            </a:r>
            <a:endParaRPr lang="en-GB" altLang="nl-BE" dirty="0" smtClean="0">
              <a:solidFill>
                <a:srgbClr val="254061"/>
              </a:solidFill>
            </a:endParaRPr>
          </a:p>
          <a:p>
            <a:r>
              <a:rPr lang="en-GB" altLang="nl-BE" i="1" dirty="0" smtClean="0">
                <a:solidFill>
                  <a:srgbClr val="254061"/>
                </a:solidFill>
                <a:sym typeface="Wingdings" panose="05000000000000000000" pitchFamily="2" charset="2"/>
              </a:rPr>
              <a:t> </a:t>
            </a:r>
            <a:r>
              <a:rPr lang="en-GB" altLang="nl-BE" i="1" dirty="0" smtClean="0">
                <a:solidFill>
                  <a:srgbClr val="254061"/>
                </a:solidFill>
              </a:rPr>
              <a:t>6.8% </a:t>
            </a:r>
            <a:r>
              <a:rPr lang="en-GB" altLang="nl-BE" i="1" dirty="0">
                <a:solidFill>
                  <a:srgbClr val="254061"/>
                </a:solidFill>
              </a:rPr>
              <a:t>of the total FCH JU </a:t>
            </a:r>
            <a:r>
              <a:rPr lang="en-GB" altLang="nl-BE" i="1" dirty="0" smtClean="0">
                <a:solidFill>
                  <a:srgbClr val="254061"/>
                </a:solidFill>
              </a:rPr>
              <a:t>budget</a:t>
            </a:r>
            <a:endParaRPr lang="en-GB" altLang="nl-BE" i="1" dirty="0">
              <a:solidFill>
                <a:srgbClr val="25406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23116" y="290429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nl-BE" b="1" dirty="0">
                <a:solidFill>
                  <a:srgbClr val="254061"/>
                </a:solidFill>
              </a:rPr>
              <a:t>€ </a:t>
            </a:r>
            <a:r>
              <a:rPr lang="en-GB" altLang="nl-BE" b="1" dirty="0" smtClean="0">
                <a:solidFill>
                  <a:srgbClr val="254061"/>
                </a:solidFill>
              </a:rPr>
              <a:t>54 </a:t>
            </a:r>
            <a:r>
              <a:rPr lang="en-GB" altLang="nl-BE" b="1" dirty="0">
                <a:solidFill>
                  <a:srgbClr val="254061"/>
                </a:solidFill>
              </a:rPr>
              <a:t>million </a:t>
            </a:r>
            <a:r>
              <a:rPr lang="en-GB" altLang="nl-BE" b="1" dirty="0" smtClean="0">
                <a:solidFill>
                  <a:srgbClr val="254061"/>
                </a:solidFill>
              </a:rPr>
              <a:t>total costs</a:t>
            </a:r>
            <a:endParaRPr lang="en-GB" altLang="nl-BE" dirty="0">
              <a:solidFill>
                <a:srgbClr val="254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9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" t="8866" r="20335" b="15470"/>
          <a:stretch/>
        </p:blipFill>
        <p:spPr bwMode="auto">
          <a:xfrm>
            <a:off x="1583466" y="2455834"/>
            <a:ext cx="3563330" cy="271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4"/>
          <p:cNvSpPr txBox="1"/>
          <p:nvPr/>
        </p:nvSpPr>
        <p:spPr>
          <a:xfrm>
            <a:off x="2938582" y="3728139"/>
            <a:ext cx="1350050" cy="477054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BE" sz="1400" b="1" dirty="0" smtClean="0"/>
              <a:t>ca. </a:t>
            </a:r>
            <a:r>
              <a:rPr lang="nl-BE" sz="1400" b="1" dirty="0"/>
              <a:t>€ 29 million</a:t>
            </a:r>
          </a:p>
          <a:p>
            <a:pPr algn="ctr"/>
            <a:r>
              <a:rPr lang="nl-BE" b="0" i="1" dirty="0" smtClean="0"/>
              <a:t>(total</a:t>
            </a:r>
            <a:r>
              <a:rPr lang="nl-BE" b="0" i="1" baseline="0" dirty="0" smtClean="0"/>
              <a:t> of 26 projects)</a:t>
            </a:r>
            <a:endParaRPr lang="nl-BE" b="0" i="1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785138" y="2866667"/>
            <a:ext cx="2180233" cy="43976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13210" y="4911634"/>
            <a:ext cx="2743151" cy="159262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2356830" y="-84233"/>
            <a:ext cx="6513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Overview of projects portfolio (3)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+mj-lt"/>
                <a:cs typeface="Arial" charset="0"/>
              </a:rPr>
              <a:t>FCH JU budget per type of activity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978" y="5000896"/>
            <a:ext cx="197122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Vocational training (2)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Post-graduate, scientists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Public safety officials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/>
              <a:t>F</a:t>
            </a:r>
            <a:r>
              <a:rPr lang="nl-BE" sz="1000" dirty="0" smtClean="0"/>
              <a:t>irst responders (1)</a:t>
            </a:r>
          </a:p>
        </p:txBody>
      </p:sp>
      <p:cxnSp>
        <p:nvCxnSpPr>
          <p:cNvPr id="41" name="Straight Connector 40"/>
          <p:cNvCxnSpPr>
            <a:endCxn id="12" idx="0"/>
          </p:cNvCxnSpPr>
          <p:nvPr/>
        </p:nvCxnSpPr>
        <p:spPr>
          <a:xfrm flipH="1">
            <a:off x="1757589" y="4611576"/>
            <a:ext cx="142582" cy="38932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2465" y="3253662"/>
            <a:ext cx="146157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Safety knowledge assessment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H2 sensors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CFD evaluation protocol (1)</a:t>
            </a:r>
          </a:p>
        </p:txBody>
      </p:sp>
      <p:cxnSp>
        <p:nvCxnSpPr>
          <p:cNvPr id="55" name="Straight Connector 54"/>
          <p:cNvCxnSpPr>
            <a:stCxn id="53" idx="3"/>
          </p:cNvCxnSpPr>
          <p:nvPr/>
        </p:nvCxnSpPr>
        <p:spPr>
          <a:xfrm flipV="1">
            <a:off x="1554043" y="3520842"/>
            <a:ext cx="346127" cy="16370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56211" y="1989790"/>
            <a:ext cx="1573811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Benchmarking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Social acceptance (1)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smtClean="0"/>
              <a:t>Roadmaps (2)</a:t>
            </a:r>
          </a:p>
        </p:txBody>
      </p:sp>
      <p:cxnSp>
        <p:nvCxnSpPr>
          <p:cNvPr id="65" name="Straight Connector 64"/>
          <p:cNvCxnSpPr>
            <a:stCxn id="64" idx="3"/>
          </p:cNvCxnSpPr>
          <p:nvPr/>
        </p:nvCxnSpPr>
        <p:spPr>
          <a:xfrm>
            <a:off x="1730022" y="2266789"/>
            <a:ext cx="340296" cy="29286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427840" y="1887761"/>
            <a:ext cx="83072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1000" dirty="0" smtClean="0"/>
              <a:t>TEMONAS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844997" y="2119581"/>
            <a:ext cx="96929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sz="1000" dirty="0" smtClean="0"/>
              <a:t>FC-HyGuide</a:t>
            </a:r>
          </a:p>
        </p:txBody>
      </p:sp>
      <p:cxnSp>
        <p:nvCxnSpPr>
          <p:cNvPr id="82" name="Straight Connector 81"/>
          <p:cNvCxnSpPr>
            <a:stCxn id="80" idx="2"/>
          </p:cNvCxnSpPr>
          <p:nvPr/>
        </p:nvCxnSpPr>
        <p:spPr>
          <a:xfrm>
            <a:off x="2843203" y="2133982"/>
            <a:ext cx="239631" cy="32185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1" idx="2"/>
          </p:cNvCxnSpPr>
          <p:nvPr/>
        </p:nvCxnSpPr>
        <p:spPr>
          <a:xfrm flipH="1">
            <a:off x="3640180" y="2365802"/>
            <a:ext cx="689464" cy="18514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4561927" y="3306427"/>
            <a:ext cx="4395904" cy="3197830"/>
            <a:chOff x="4561927" y="3306427"/>
            <a:chExt cx="4395904" cy="3197830"/>
          </a:xfrm>
        </p:grpSpPr>
        <p:grpSp>
          <p:nvGrpSpPr>
            <p:cNvPr id="59405" name="Group 59404"/>
            <p:cNvGrpSpPr/>
            <p:nvPr/>
          </p:nvGrpSpPr>
          <p:grpSpPr>
            <a:xfrm>
              <a:off x="5639713" y="3306427"/>
              <a:ext cx="3318118" cy="3197830"/>
              <a:chOff x="5604877" y="3445771"/>
              <a:chExt cx="3318118" cy="3197830"/>
            </a:xfrm>
          </p:grpSpPr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94" t="4383" r="2165" b="7777"/>
              <a:stretch/>
            </p:blipFill>
            <p:spPr bwMode="auto">
              <a:xfrm>
                <a:off x="5604877" y="3604310"/>
                <a:ext cx="3318118" cy="3039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6981492" y="4494531"/>
                <a:ext cx="10093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900" b="1" i="1"/>
                </a:lvl1pPr>
              </a:lstStyle>
              <a:p>
                <a:r>
                  <a:rPr lang="nl-BE" dirty="0"/>
                  <a:t>H2 quality and measurement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010702" y="3445771"/>
                <a:ext cx="107807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900" b="1" i="1"/>
                </a:lvl1pPr>
              </a:lstStyle>
              <a:p>
                <a:pPr algn="l"/>
                <a:r>
                  <a:rPr lang="nl-BE" dirty="0" smtClean="0"/>
                  <a:t>Material testing</a:t>
                </a:r>
                <a:endParaRPr lang="nl-BE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446137" y="4309865"/>
                <a:ext cx="6774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900" b="1" i="1"/>
                </a:lvl1pPr>
              </a:lstStyle>
              <a:p>
                <a:r>
                  <a:rPr lang="nl-BE" dirty="0"/>
                  <a:t>Stack</a:t>
                </a:r>
              </a:p>
              <a:p>
                <a:r>
                  <a:rPr lang="nl-BE" dirty="0"/>
                  <a:t>testing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7386216" y="5428445"/>
                <a:ext cx="721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900" b="1" i="1" dirty="0" smtClean="0"/>
                  <a:t>Fast-filling</a:t>
                </a:r>
                <a:endParaRPr lang="nl-BE" sz="900" b="1" i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855130" y="5441501"/>
                <a:ext cx="714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900" b="1" i="1" dirty="0" smtClean="0"/>
                  <a:t>Indoor use</a:t>
                </a:r>
                <a:endParaRPr lang="nl-BE" sz="900" b="1" i="1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561927" y="4558780"/>
              <a:ext cx="82586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900" i="1" dirty="0" smtClean="0"/>
                <a:t>(11 projects)</a:t>
              </a:r>
              <a:endParaRPr lang="nl-BE" sz="900" i="1" dirty="0"/>
            </a:p>
          </p:txBody>
        </p:sp>
      </p:grpSp>
      <p:sp>
        <p:nvSpPr>
          <p:cNvPr id="75" name="Rectangle 74"/>
          <p:cNvSpPr/>
          <p:nvPr/>
        </p:nvSpPr>
        <p:spPr>
          <a:xfrm>
            <a:off x="7290536" y="3088100"/>
            <a:ext cx="141127" cy="1464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TextBox 116"/>
          <p:cNvSpPr txBox="1"/>
          <p:nvPr/>
        </p:nvSpPr>
        <p:spPr>
          <a:xfrm>
            <a:off x="7385187" y="3035692"/>
            <a:ext cx="17588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50" i="1" dirty="0" smtClean="0"/>
              <a:t>Nb of projects (right scale)</a:t>
            </a:r>
            <a:endParaRPr lang="nl-BE" sz="1050" i="1" dirty="0"/>
          </a:p>
        </p:txBody>
      </p:sp>
    </p:spTree>
    <p:extLst>
      <p:ext uri="{BB962C8B-B14F-4D97-AF65-F5344CB8AC3E}">
        <p14:creationId xmlns:p14="http://schemas.microsoft.com/office/powerpoint/2010/main" val="54554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5199046" y="-2936"/>
            <a:ext cx="37235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Key achievements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-10391" y="1994819"/>
            <a:ext cx="8857561" cy="2085833"/>
          </a:xfrm>
        </p:spPr>
        <p:txBody>
          <a:bodyPr>
            <a:noAutofit/>
          </a:bodyPr>
          <a:lstStyle/>
          <a:p>
            <a:pPr marL="457200" lvl="1" indent="0"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A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guidance document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was developed (project FC-</a:t>
            </a:r>
            <a:r>
              <a:rPr lang="en-US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HyGuide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on how to perform LCA of FCH technologies.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Document a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vailable on the FCH JU website.</a:t>
            </a:r>
          </a:p>
          <a:p>
            <a:pPr marL="457200" lvl="1" indent="0"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 more info: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3"/>
              </a:rPr>
              <a:t>http://www.fc-hyguide.eu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3"/>
              </a:rPr>
              <a:t>/</a:t>
            </a:r>
            <a:endParaRPr lang="en-US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Preparation of large demo projects on H2 vehicles (</a:t>
            </a:r>
            <a:r>
              <a:rPr lang="en-US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Nexthylights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), benchmarking </a:t>
            </a:r>
            <a:r>
              <a:rPr lang="en-US" sz="16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data for stationary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power generation(FC-</a:t>
            </a:r>
            <a:r>
              <a:rPr lang="en-US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Eurogrid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)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specific TMA tool (TEMONAS) has been developed for the FCH JU so as to monitor and evaluate progress towards the FCH JU objectives and vis-à-vis external developments. For more info: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4"/>
              </a:rPr>
              <a:t>http://www.temonas.eu/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lvl="1" indent="0"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Education and Training</a:t>
            </a:r>
            <a:endParaRPr lang="en-US" sz="1600" dirty="0" smtClean="0"/>
          </a:p>
          <a:p>
            <a:pPr marL="1085850" lvl="2" indent="-285750"/>
            <a:r>
              <a:rPr lang="en-US" sz="1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HyProfessionals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Vocational H2 training status in the EU, 4 pilot actions attended by 353 students (253 person/week), assessment of the human resources required to cover several FCH market needs (more info at: 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5"/>
              </a:rPr>
              <a:t>http://hyprofessionals.eu/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085850" lvl="2" indent="-285750"/>
            <a:r>
              <a:rPr lang="en-US" sz="1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HyFacts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Development of a training package for regulators and public safety experts (more info at: 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6"/>
              </a:rPr>
              <a:t>www.hyfacts.eu/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085850" lvl="2" indent="-285750"/>
            <a:r>
              <a:rPr lang="en-US" sz="1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TrainHy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Development on an International Curriculum on FCH technologies (more info at: 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7"/>
              </a:rPr>
              <a:t>http://www.hysafe.org/TrainHyProf</a:t>
            </a:r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753" y="6067221"/>
            <a:ext cx="8480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à"/>
            </a:pPr>
            <a:r>
              <a:rPr lang="en-US" b="1" dirty="0" smtClean="0">
                <a:solidFill>
                  <a:srgbClr val="FF0000"/>
                </a:solidFill>
                <a:cs typeface="Arial" pitchFamily="34" charset="0"/>
                <a:sym typeface="Wingdings" panose="05000000000000000000" pitchFamily="2" charset="2"/>
              </a:rPr>
              <a:t>On-going i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mpacts </a:t>
            </a:r>
            <a:r>
              <a:rPr lang="en-US" b="1" dirty="0">
                <a:solidFill>
                  <a:srgbClr val="FF0000"/>
                </a:solidFill>
                <a:cs typeface="Arial" pitchFamily="34" charset="0"/>
              </a:rPr>
              <a:t>of PNR projects on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RCS (e.g</a:t>
            </a:r>
            <a:r>
              <a:rPr lang="en-US" b="1" dirty="0">
                <a:solidFill>
                  <a:srgbClr val="FF0000"/>
                </a:solidFill>
                <a:cs typeface="Arial" pitchFamily="34" charset="0"/>
              </a:rPr>
              <a:t>. ISO TC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197, IEC </a:t>
            </a:r>
            <a:r>
              <a:rPr lang="en-US" b="1" dirty="0">
                <a:solidFill>
                  <a:srgbClr val="FF0000"/>
                </a:solidFill>
                <a:cs typeface="Arial" pitchFamily="34" charset="0"/>
              </a:rPr>
              <a:t>TC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105) – International collaboration is crucial!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4048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5223" y="28382"/>
            <a:ext cx="6798651" cy="1152525"/>
          </a:xfrm>
        </p:spPr>
        <p:txBody>
          <a:bodyPr anchor="t"/>
          <a:lstStyle/>
          <a:p>
            <a:pPr marL="342537" indent="-342537"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nl-BE" sz="3200" b="1" dirty="0">
                <a:solidFill>
                  <a:srgbClr val="EEECE1"/>
                </a:solidFill>
                <a:latin typeface="+mj-lt"/>
                <a:cs typeface="Arial" charset="0"/>
              </a:rPr>
              <a:t>On-going PNR projects</a:t>
            </a:r>
            <a:endParaRPr lang="en-GB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2560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2B331AB-A70C-4E79-A612-E63BBBCC2189}" type="slidenum">
              <a:rPr lang="en-GB" altLang="nl-BE" sz="1200" smtClean="0">
                <a:solidFill>
                  <a:srgbClr val="898989"/>
                </a:solidFill>
                <a:latin typeface="Calibri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nl-BE" sz="12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172533" y="4891082"/>
            <a:ext cx="867568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nl-BE" sz="1400" b="1" dirty="0">
                <a:solidFill>
                  <a:srgbClr val="0000FF"/>
                </a:solidFill>
              </a:rPr>
              <a:t>Fast transfers of compressed </a:t>
            </a:r>
            <a:r>
              <a:rPr lang="en-US" altLang="nl-BE" sz="1400" b="1" dirty="0" smtClean="0">
                <a:solidFill>
                  <a:srgbClr val="0000FF"/>
                </a:solidFill>
              </a:rPr>
              <a:t>H2</a:t>
            </a:r>
            <a:endParaRPr lang="en-US" altLang="nl-BE" sz="14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HyTransfer</a:t>
            </a:r>
            <a:r>
              <a:rPr lang="en-US" altLang="nl-BE" sz="1400" dirty="0" smtClean="0">
                <a:solidFill>
                  <a:srgbClr val="254061"/>
                </a:solidFill>
              </a:rPr>
              <a:t> </a:t>
            </a:r>
            <a:r>
              <a:rPr lang="en-US" altLang="nl-BE" sz="1400" dirty="0">
                <a:solidFill>
                  <a:srgbClr val="254061"/>
                </a:solidFill>
              </a:rPr>
              <a:t>- Pre-Normative Research for Thermodynamic Optimization of Fast Hydrogen Transfer (01/06/2013 - 30/11/2015; € 1.6 million FCH JU funding)</a:t>
            </a:r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133350" y="1654716"/>
            <a:ext cx="8675688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nl-BE" sz="1400" b="1" dirty="0" smtClean="0">
                <a:solidFill>
                  <a:srgbClr val="0000FF"/>
                </a:solidFill>
              </a:rPr>
              <a:t>Material/stack testing</a:t>
            </a:r>
            <a:endParaRPr lang="en-US" altLang="nl-BE" sz="14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 err="1" smtClean="0">
                <a:solidFill>
                  <a:srgbClr val="254061"/>
                </a:solidFill>
              </a:rPr>
              <a:t>HyCOMP</a:t>
            </a:r>
            <a:r>
              <a:rPr lang="en-US" altLang="nl-BE" sz="1400" dirty="0" smtClean="0">
                <a:solidFill>
                  <a:srgbClr val="254061"/>
                </a:solidFill>
              </a:rPr>
              <a:t> </a:t>
            </a:r>
            <a:r>
              <a:rPr lang="en-US" altLang="nl-BE" sz="1400" dirty="0">
                <a:solidFill>
                  <a:srgbClr val="254061"/>
                </a:solidFill>
              </a:rPr>
              <a:t>- Enhanced Design Requirements and Testing Procedures for Composite Cylinders intended for the Safe Storage of Hydrogen (01/01/2011 - 31/12/2013; €1.4 million FCH JU funding)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 err="1" smtClean="0">
                <a:solidFill>
                  <a:srgbClr val="254061"/>
                </a:solidFill>
              </a:rPr>
              <a:t>StackTest</a:t>
            </a: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>
                <a:solidFill>
                  <a:srgbClr val="254061"/>
                </a:solidFill>
              </a:rPr>
              <a:t>-</a:t>
            </a:r>
            <a:r>
              <a:rPr lang="en-US" altLang="nl-BE" sz="1400" dirty="0">
                <a:solidFill>
                  <a:srgbClr val="254061"/>
                </a:solidFill>
              </a:rPr>
              <a:t> Development of PEM Fuel Cell Stack Reference Test Procedures for Industry (01/09/2012 - 31/08/2015; € 2.9 million FCH JU funding)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MATHRYCE</a:t>
            </a:r>
            <a:r>
              <a:rPr lang="en-US" altLang="nl-BE" sz="1400" dirty="0" smtClean="0">
                <a:solidFill>
                  <a:srgbClr val="254061"/>
                </a:solidFill>
              </a:rPr>
              <a:t> </a:t>
            </a:r>
            <a:r>
              <a:rPr lang="en-US" altLang="nl-BE" sz="1400" dirty="0">
                <a:solidFill>
                  <a:srgbClr val="254061"/>
                </a:solidFill>
              </a:rPr>
              <a:t>- Material Testing and Design Recommendations for Components exposed to Hydrogen Enhanced Fatigue (01/10/2012 - 30/09/2015; € 1.3 million FCH JU funding)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 err="1" smtClean="0">
                <a:solidFill>
                  <a:srgbClr val="254061"/>
                </a:solidFill>
              </a:rPr>
              <a:t>FireComp</a:t>
            </a: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dirty="0">
                <a:solidFill>
                  <a:srgbClr val="254061"/>
                </a:solidFill>
              </a:rPr>
              <a:t>- Modeling the thermo-mechanical behavior of high pressure vessel in composite materials when exposed to fire conditions (01/06/2013 - 31/05/2016; € 1.9 million FCH JU funding</a:t>
            </a:r>
            <a:r>
              <a:rPr lang="en-US" altLang="nl-BE" sz="1400" dirty="0" smtClean="0">
                <a:solidFill>
                  <a:srgbClr val="254061"/>
                </a:solidFill>
              </a:rPr>
              <a:t>)</a:t>
            </a:r>
            <a:endParaRPr lang="en-US" altLang="nl-BE" sz="1400" dirty="0">
              <a:solidFill>
                <a:srgbClr val="254061"/>
              </a:solidFill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72533" y="5813420"/>
            <a:ext cx="8774113" cy="79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Tx/>
              <a:buNone/>
            </a:pPr>
            <a:r>
              <a:rPr lang="en-GB" altLang="nl-BE" sz="1400" b="1" dirty="0">
                <a:solidFill>
                  <a:srgbClr val="0000FF"/>
                </a:solidFill>
                <a:sym typeface="Wingdings" pitchFamily="2" charset="2"/>
              </a:rPr>
              <a:t>Safe indoor use of H2 and FC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 err="1" smtClean="0">
                <a:solidFill>
                  <a:srgbClr val="254061"/>
                </a:solidFill>
              </a:rPr>
              <a:t>HyIndoor</a:t>
            </a: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dirty="0">
                <a:solidFill>
                  <a:srgbClr val="254061"/>
                </a:solidFill>
              </a:rPr>
              <a:t>- Pre Normative Research on the indoor use of fuel cells and hydrogen systems (02/01/2012 - 01/01/2015; € 1.5 million FCH JU funding)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8186" y="4002527"/>
            <a:ext cx="867568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nl-BE" sz="1400" b="1" dirty="0" smtClean="0">
                <a:solidFill>
                  <a:srgbClr val="0000FF"/>
                </a:solidFill>
              </a:rPr>
              <a:t>H2 measurement</a:t>
            </a:r>
            <a:endParaRPr lang="en-US" altLang="nl-BE" sz="14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4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400" b="1" dirty="0" err="1" smtClean="0">
                <a:solidFill>
                  <a:srgbClr val="254061"/>
                </a:solidFill>
              </a:rPr>
              <a:t>HyAC</a:t>
            </a:r>
            <a:r>
              <a:rPr lang="en-US" altLang="nl-BE" sz="1400" b="1" dirty="0" smtClean="0">
                <a:solidFill>
                  <a:srgbClr val="254061"/>
                </a:solidFill>
              </a:rPr>
              <a:t> - </a:t>
            </a:r>
            <a:r>
              <a:rPr lang="en-US" altLang="nl-BE" sz="1400" dirty="0" smtClean="0">
                <a:solidFill>
                  <a:srgbClr val="254061"/>
                </a:solidFill>
              </a:rPr>
              <a:t>High </a:t>
            </a:r>
            <a:r>
              <a:rPr lang="en-US" altLang="nl-BE" sz="1400" dirty="0">
                <a:solidFill>
                  <a:srgbClr val="254061"/>
                </a:solidFill>
              </a:rPr>
              <a:t>measurement accuracy of hydrogen </a:t>
            </a:r>
            <a:r>
              <a:rPr lang="en-US" altLang="nl-BE" sz="1400" dirty="0" smtClean="0">
                <a:solidFill>
                  <a:srgbClr val="254061"/>
                </a:solidFill>
              </a:rPr>
              <a:t>refueling (</a:t>
            </a:r>
            <a:r>
              <a:rPr lang="en-US" altLang="nl-BE" sz="1400" dirty="0">
                <a:solidFill>
                  <a:srgbClr val="254061"/>
                </a:solidFill>
              </a:rPr>
              <a:t>01/10/2013 - </a:t>
            </a:r>
            <a:r>
              <a:rPr lang="en-US" altLang="nl-BE" sz="1400" dirty="0" smtClean="0">
                <a:solidFill>
                  <a:srgbClr val="254061"/>
                </a:solidFill>
              </a:rPr>
              <a:t>30/09/2014; </a:t>
            </a:r>
            <a:r>
              <a:rPr lang="en-US" altLang="nl-BE" sz="1400" dirty="0">
                <a:solidFill>
                  <a:srgbClr val="254061"/>
                </a:solidFill>
              </a:rPr>
              <a:t>€ </a:t>
            </a:r>
            <a:r>
              <a:rPr lang="en-US" altLang="nl-BE" sz="1400" dirty="0" smtClean="0">
                <a:solidFill>
                  <a:srgbClr val="254061"/>
                </a:solidFill>
              </a:rPr>
              <a:t>0.5 </a:t>
            </a:r>
            <a:r>
              <a:rPr lang="en-US" altLang="nl-BE" sz="1400" dirty="0">
                <a:solidFill>
                  <a:srgbClr val="254061"/>
                </a:solidFill>
              </a:rPr>
              <a:t>million FCH JU funding)</a:t>
            </a:r>
          </a:p>
        </p:txBody>
      </p:sp>
    </p:spTree>
    <p:extLst>
      <p:ext uri="{BB962C8B-B14F-4D97-AF65-F5344CB8AC3E}">
        <p14:creationId xmlns:p14="http://schemas.microsoft.com/office/powerpoint/2010/main" val="2319682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133350" y="2897188"/>
            <a:ext cx="8675688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nl-BE" altLang="nl-BE" sz="1800" b="1" dirty="0">
                <a:solidFill>
                  <a:srgbClr val="0000FF"/>
                </a:solidFill>
              </a:rPr>
              <a:t>Safety knowledge assessment</a:t>
            </a:r>
            <a:r>
              <a:rPr lang="en-US" altLang="nl-BE" sz="1800" b="1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600" b="1" dirty="0" smtClean="0">
                <a:solidFill>
                  <a:srgbClr val="254061"/>
                </a:solidFill>
              </a:rPr>
              <a:t> H2Trust</a:t>
            </a:r>
            <a:r>
              <a:rPr lang="en-US" altLang="nl-BE" sz="1600" dirty="0" smtClean="0">
                <a:solidFill>
                  <a:srgbClr val="254061"/>
                </a:solidFill>
              </a:rPr>
              <a:t> </a:t>
            </a:r>
            <a:r>
              <a:rPr lang="en-US" altLang="nl-BE" sz="1600" dirty="0">
                <a:solidFill>
                  <a:srgbClr val="254061"/>
                </a:solidFill>
              </a:rPr>
              <a:t>- Development of H2 Safety Expert Groups and due diligence tools for public awareness and trust in hydrogen technologies and applications (01/06/2013 - 30/11/2014; € 0.8 million FCH JU funding)</a:t>
            </a:r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133350" y="1871663"/>
            <a:ext cx="8675688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nl-BE" sz="1800" b="1" dirty="0">
                <a:solidFill>
                  <a:srgbClr val="0000FF"/>
                </a:solidFill>
              </a:rPr>
              <a:t>First responders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nl-BE" sz="1600" b="1" dirty="0" smtClean="0">
                <a:solidFill>
                  <a:srgbClr val="254061"/>
                </a:solidFill>
              </a:rPr>
              <a:t> </a:t>
            </a:r>
            <a:r>
              <a:rPr lang="en-US" altLang="nl-BE" sz="1600" b="1" dirty="0" err="1" smtClean="0">
                <a:solidFill>
                  <a:srgbClr val="254061"/>
                </a:solidFill>
              </a:rPr>
              <a:t>HyResponse</a:t>
            </a:r>
            <a:r>
              <a:rPr lang="en-US" altLang="nl-BE" sz="1600" dirty="0" smtClean="0">
                <a:solidFill>
                  <a:srgbClr val="254061"/>
                </a:solidFill>
              </a:rPr>
              <a:t> </a:t>
            </a:r>
            <a:r>
              <a:rPr lang="en-US" altLang="nl-BE" sz="1600" dirty="0">
                <a:solidFill>
                  <a:srgbClr val="254061"/>
                </a:solidFill>
              </a:rPr>
              <a:t>- European Hydrogen Emergency Response training </a:t>
            </a:r>
            <a:r>
              <a:rPr lang="en-US" altLang="nl-BE" sz="1600" dirty="0" err="1">
                <a:solidFill>
                  <a:srgbClr val="254061"/>
                </a:solidFill>
              </a:rPr>
              <a:t>programme</a:t>
            </a:r>
            <a:r>
              <a:rPr lang="en-US" altLang="nl-BE" sz="1600" dirty="0">
                <a:solidFill>
                  <a:srgbClr val="254061"/>
                </a:solidFill>
              </a:rPr>
              <a:t> for First Responders (01/06/2013 - 31/05/2016; €1.9 million FCH JU funding)</a:t>
            </a:r>
          </a:p>
        </p:txBody>
      </p:sp>
      <p:sp>
        <p:nvSpPr>
          <p:cNvPr id="26629" name="Rectangle 10"/>
          <p:cNvSpPr>
            <a:spLocks noChangeArrowheads="1"/>
          </p:cNvSpPr>
          <p:nvPr/>
        </p:nvSpPr>
        <p:spPr bwMode="auto">
          <a:xfrm>
            <a:off x="133350" y="4140200"/>
            <a:ext cx="8774113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Tx/>
              <a:buNone/>
            </a:pPr>
            <a:r>
              <a:rPr lang="en-US" altLang="nl-BE" sz="1800" b="1" dirty="0">
                <a:solidFill>
                  <a:srgbClr val="0000FF"/>
                </a:solidFill>
                <a:sym typeface="Wingdings" pitchFamily="2" charset="2"/>
              </a:rPr>
              <a:t>A</a:t>
            </a:r>
            <a:r>
              <a:rPr lang="en-US" altLang="nl-BE" sz="1800" b="1" dirty="0">
                <a:solidFill>
                  <a:srgbClr val="0000FF"/>
                </a:solidFill>
              </a:rPr>
              <a:t>ssessment of best practices in use of CFD for safety analysis</a:t>
            </a:r>
            <a:endParaRPr lang="en-GB" altLang="nl-BE" sz="1800" b="1" dirty="0">
              <a:solidFill>
                <a:srgbClr val="0000FF"/>
              </a:solidFill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600" b="1" dirty="0" smtClean="0">
                <a:solidFill>
                  <a:srgbClr val="254061"/>
                </a:solidFill>
              </a:rPr>
              <a:t> SUSANA </a:t>
            </a:r>
            <a:r>
              <a:rPr lang="en-US" altLang="nl-BE" sz="1600" dirty="0">
                <a:solidFill>
                  <a:srgbClr val="254061"/>
                </a:solidFill>
              </a:rPr>
              <a:t>- Support to Safety Analysis of Hydrogen and Fuel Cell Technologies (01/09/2013 - 31/08/2016; € 1.2 million FCH JU funding)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33350" y="5123545"/>
            <a:ext cx="8774113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Tx/>
              <a:buNone/>
            </a:pPr>
            <a:r>
              <a:rPr lang="en-US" altLang="nl-BE" sz="1800" b="1" dirty="0">
                <a:solidFill>
                  <a:srgbClr val="0000FF"/>
                </a:solidFill>
              </a:rPr>
              <a:t>H</a:t>
            </a:r>
            <a:r>
              <a:rPr lang="nl-BE" altLang="nl-BE" sz="1800" b="1" dirty="0">
                <a:solidFill>
                  <a:srgbClr val="0000FF"/>
                </a:solidFill>
              </a:rPr>
              <a:t>ydrogen safety sensors </a:t>
            </a:r>
            <a:r>
              <a:rPr lang="nl-BE" altLang="nl-BE" sz="1800" b="1" u="sng" dirty="0">
                <a:solidFill>
                  <a:srgbClr val="0000FF"/>
                </a:solidFill>
              </a:rPr>
              <a:t>(first FCH JU/US DoE common project)</a:t>
            </a:r>
            <a:endParaRPr lang="en-GB" altLang="nl-BE" sz="1800" b="1" u="sng" dirty="0">
              <a:solidFill>
                <a:srgbClr val="0000FF"/>
              </a:solidFill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US" altLang="nl-BE" sz="1600" b="1" dirty="0" smtClean="0">
                <a:solidFill>
                  <a:srgbClr val="254061"/>
                </a:solidFill>
              </a:rPr>
              <a:t> H2Sense </a:t>
            </a:r>
            <a:r>
              <a:rPr lang="en-US" altLang="nl-BE" sz="1600" dirty="0">
                <a:solidFill>
                  <a:srgbClr val="254061"/>
                </a:solidFill>
              </a:rPr>
              <a:t>- Cost-effective and reliable hydrogen sensors for facilitating the safe use of hydrogen (01/06/2013 - 31/05/2014; € 0.4 million FCH JU funding)</a:t>
            </a:r>
          </a:p>
        </p:txBody>
      </p:sp>
      <p:sp>
        <p:nvSpPr>
          <p:cNvPr id="26631" name="Slide Number Placeholder 1"/>
          <p:cNvSpPr txBox="1">
            <a:spLocks/>
          </p:cNvSpPr>
          <p:nvPr/>
        </p:nvSpPr>
        <p:spPr bwMode="auto">
          <a:xfrm>
            <a:off x="6705600" y="634841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4" tIns="45671" rIns="91344" bIns="45671" anchor="ctr"/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6E9042C-45B3-47F7-9A14-4D8DC7D3041C}" type="slidenum">
              <a:rPr lang="en-US" altLang="nl-BE" sz="120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nl-BE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055223" y="28382"/>
            <a:ext cx="6798651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2"/>
                </a:solidFill>
                <a:latin typeface="Arial"/>
                <a:ea typeface="ヒラギノ角ゴ Pro W3" charset="-128"/>
                <a:cs typeface="Arial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6pPr>
            <a:lvl7pPr marL="12573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7pPr>
            <a:lvl8pPr marL="17145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8pPr>
            <a:lvl9pPr marL="21717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342537" indent="-342537" defTabSz="45672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nl-BE" sz="3200" b="1" dirty="0">
                <a:solidFill>
                  <a:srgbClr val="EEECE1"/>
                </a:solidFill>
                <a:latin typeface="+mj-lt"/>
                <a:cs typeface="Arial" charset="0"/>
              </a:rPr>
              <a:t>Other on-going projects</a:t>
            </a:r>
            <a:endParaRPr lang="en-GB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828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>
              <a:lumMod val="7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6840</TotalTime>
  <Words>900</Words>
  <Application>Microsoft Office PowerPoint</Application>
  <PresentationFormat>On-screen Show (4:3)</PresentationFormat>
  <Paragraphs>128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On-going PNR projects</vt:lpstr>
      <vt:lpstr>PowerPoint Presentation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Samyn Laurent ( FCH )</cp:lastModifiedBy>
  <cp:revision>517</cp:revision>
  <cp:lastPrinted>2013-11-07T14:33:58Z</cp:lastPrinted>
  <dcterms:created xsi:type="dcterms:W3CDTF">2008-07-29T15:49:23Z</dcterms:created>
  <dcterms:modified xsi:type="dcterms:W3CDTF">2013-11-12T09:32:43Z</dcterms:modified>
  <cp:category>Presentation</cp:category>
</cp:coreProperties>
</file>