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3" r:id="rId2"/>
    <p:sldId id="280" r:id="rId3"/>
    <p:sldId id="282" r:id="rId4"/>
    <p:sldId id="274" r:id="rId5"/>
    <p:sldId id="276" r:id="rId6"/>
    <p:sldId id="284" r:id="rId7"/>
    <p:sldId id="273" r:id="rId8"/>
    <p:sldId id="269" r:id="rId9"/>
    <p:sldId id="263" r:id="rId10"/>
    <p:sldId id="275" r:id="rId11"/>
    <p:sldId id="267" r:id="rId12"/>
  </p:sldIdLst>
  <p:sldSz cx="9144000" cy="6858000" type="screen4x3"/>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431" autoAdjust="0"/>
  </p:normalViewPr>
  <p:slideViewPr>
    <p:cSldViewPr>
      <p:cViewPr varScale="1">
        <p:scale>
          <a:sx n="58" d="100"/>
          <a:sy n="58" d="100"/>
        </p:scale>
        <p:origin x="-1530" y="-8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3636"/>
    </p:cViewPr>
  </p:sorterViewPr>
  <p:notesViewPr>
    <p:cSldViewPr>
      <p:cViewPr varScale="1">
        <p:scale>
          <a:sx n="80" d="100"/>
          <a:sy n="80" d="100"/>
        </p:scale>
        <p:origin x="-3306"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61FF93B3-5C1A-4AAD-B554-182F8FCD1933}" type="datetimeFigureOut">
              <a:rPr lang="en-GB" smtClean="0"/>
              <a:pPr/>
              <a:t>12/11/2013</a:t>
            </a:fld>
            <a:endParaRPr lang="en-GB" dirty="0"/>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321CE42-5223-40D2-8284-4175DEA6BEF6}" type="slidenum">
              <a:rPr lang="en-GB" smtClean="0"/>
              <a:pPr/>
              <a:t>‹#›</a:t>
            </a:fld>
            <a:endParaRPr lang="en-GB" dirty="0"/>
          </a:p>
        </p:txBody>
      </p:sp>
    </p:spTree>
    <p:extLst>
      <p:ext uri="{BB962C8B-B14F-4D97-AF65-F5344CB8AC3E}">
        <p14:creationId xmlns:p14="http://schemas.microsoft.com/office/powerpoint/2010/main" val="410115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A891F8F-B9DB-4E8D-9371-61C7A1CD71D5}" type="datetimeFigureOut">
              <a:rPr lang="nb-NO" smtClean="0"/>
              <a:pPr/>
              <a:t>12.11.2013</a:t>
            </a:fld>
            <a:endParaRPr lang="nb-NO"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CA2661B-6323-413B-8910-E3C5229A9D65}" type="slidenum">
              <a:rPr lang="nb-NO" smtClean="0"/>
              <a:pPr/>
              <a:t>‹#›</a:t>
            </a:fld>
            <a:endParaRPr lang="nb-NO" dirty="0"/>
          </a:p>
        </p:txBody>
      </p:sp>
    </p:spTree>
    <p:extLst>
      <p:ext uri="{BB962C8B-B14F-4D97-AF65-F5344CB8AC3E}">
        <p14:creationId xmlns:p14="http://schemas.microsoft.com/office/powerpoint/2010/main" val="162763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Explain the photo in the context of l</a:t>
            </a:r>
            <a:r>
              <a:rPr lang="en-GB" dirty="0" smtClean="0"/>
              <a:t>inking R&amp;D, demonstration and deployment</a:t>
            </a:r>
            <a:endParaRPr lang="en-US" baseline="0" dirty="0" smtClean="0"/>
          </a:p>
          <a:p>
            <a:pPr marL="171450" indent="-171450">
              <a:buFontTx/>
              <a:buChar char="-"/>
            </a:pPr>
            <a:r>
              <a:rPr lang="en-US" sz="1200" b="0" i="0" u="none" strike="noStrike" kern="1200" baseline="0" dirty="0" smtClean="0">
                <a:solidFill>
                  <a:schemeClr val="tx1"/>
                </a:solidFill>
                <a:latin typeface="+mn-lt"/>
                <a:ea typeface="+mn-ea"/>
                <a:cs typeface="+mn-cs"/>
              </a:rPr>
              <a:t>I firmly believe that fuel cells and hydrogen are among the key innovations that will help Europe, and indeed the world, achieve a low carbon, secure and competitive economy.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What will it take for Europe to ensure competitiveness, indeed – to become the winning team? In an ever more competitive global landscape, Europe certainly needs to keep its foot on the accelerator – and maybe even change gear?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Bridge: I am, on behalf of SINTEF, proud to be a part of this initiative, which mirrors our purpose and role in society (Technology for a better society).</a:t>
            </a:r>
            <a:endParaRPr lang="en-GB" dirty="0"/>
          </a:p>
        </p:txBody>
      </p:sp>
      <p:sp>
        <p:nvSpPr>
          <p:cNvPr id="4" name="Slide Number Placeholder 3"/>
          <p:cNvSpPr>
            <a:spLocks noGrp="1"/>
          </p:cNvSpPr>
          <p:nvPr>
            <p:ph type="sldNum" sz="quarter" idx="10"/>
          </p:nvPr>
        </p:nvSpPr>
        <p:spPr/>
        <p:txBody>
          <a:bodyPr/>
          <a:lstStyle/>
          <a:p>
            <a:fld id="{CCA2661B-6323-413B-8910-E3C5229A9D65}" type="slidenum">
              <a:rPr lang="nb-NO" smtClean="0"/>
              <a:pPr/>
              <a:t>1</a:t>
            </a:fld>
            <a:endParaRPr lang="nb-NO" dirty="0"/>
          </a:p>
        </p:txBody>
      </p:sp>
    </p:spTree>
    <p:extLst>
      <p:ext uri="{BB962C8B-B14F-4D97-AF65-F5344CB8AC3E}">
        <p14:creationId xmlns:p14="http://schemas.microsoft.com/office/powerpoint/2010/main" val="209751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Key success criteria: Linking R&amp;D, demonstration and deployment</a:t>
            </a:r>
          </a:p>
          <a:p>
            <a:pPr marL="628650" lvl="1" indent="-171450">
              <a:buFontTx/>
              <a:buChar char="-"/>
            </a:pPr>
            <a:r>
              <a:rPr lang="en-GB" dirty="0" smtClean="0"/>
              <a:t>Taking technology leadership – together</a:t>
            </a:r>
          </a:p>
          <a:p>
            <a:pPr marL="628650" lvl="1" indent="-171450">
              <a:buFontTx/>
              <a:buChar char="-"/>
            </a:pPr>
            <a:r>
              <a:rPr lang="en-GB" dirty="0" smtClean="0"/>
              <a:t>Shorten time to market</a:t>
            </a:r>
          </a:p>
          <a:p>
            <a:pPr marL="628650" lvl="1" indent="-171450">
              <a:buFontTx/>
              <a:buChar char="-"/>
            </a:pPr>
            <a:r>
              <a:rPr lang="en-GB" dirty="0" smtClean="0"/>
              <a:t>The ideal mix: Price, Efficiency and Life time</a:t>
            </a:r>
          </a:p>
          <a:p>
            <a:pPr marL="628650" lvl="1" indent="-171450">
              <a:buFontTx/>
              <a:buChar cha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Thanks to this program, we have been able to develop our expertise and enhance our position at the forefront of technological development in FCH. I look forward to working with all of you over the nest few years to </a:t>
            </a:r>
            <a:r>
              <a:rPr lang="en-US" dirty="0" smtClean="0"/>
              <a:t>accelerate the development of a</a:t>
            </a:r>
            <a:r>
              <a:rPr lang="en-US" baseline="0" dirty="0" smtClean="0"/>
              <a:t> cutting-edge </a:t>
            </a:r>
            <a:r>
              <a:rPr lang="en-US" dirty="0" smtClean="0"/>
              <a:t>technology and,</a:t>
            </a:r>
            <a:r>
              <a:rPr lang="en-US" baseline="0" dirty="0" smtClean="0"/>
              <a:t> most importantly, </a:t>
            </a:r>
            <a:r>
              <a:rPr lang="en-US" dirty="0" smtClean="0"/>
              <a:t>deploying</a:t>
            </a:r>
            <a:r>
              <a:rPr lang="en-US" baseline="0" dirty="0" smtClean="0"/>
              <a:t> </a:t>
            </a:r>
            <a:r>
              <a:rPr lang="en-US" dirty="0" smtClean="0"/>
              <a:t>a portfolio of FCH solutions across energy and transport sectors.</a:t>
            </a:r>
            <a:r>
              <a:rPr lang="en-US" baseline="0" dirty="0" smtClean="0"/>
              <a:t> </a:t>
            </a:r>
            <a:endParaRPr lang="en-GB" baseline="0" dirty="0" smtClean="0"/>
          </a:p>
        </p:txBody>
      </p:sp>
      <p:sp>
        <p:nvSpPr>
          <p:cNvPr id="4" name="Slide Number Placeholder 3"/>
          <p:cNvSpPr>
            <a:spLocks noGrp="1"/>
          </p:cNvSpPr>
          <p:nvPr>
            <p:ph type="sldNum" sz="quarter" idx="10"/>
          </p:nvPr>
        </p:nvSpPr>
        <p:spPr/>
        <p:txBody>
          <a:bodyPr/>
          <a:lstStyle/>
          <a:p>
            <a:fld id="{CCA2661B-6323-413B-8910-E3C5229A9D65}" type="slidenum">
              <a:rPr lang="nb-NO" smtClean="0"/>
              <a:pPr/>
              <a:t>11</a:t>
            </a:fld>
            <a:endParaRPr lang="nb-NO" dirty="0"/>
          </a:p>
        </p:txBody>
      </p:sp>
    </p:spTree>
    <p:extLst>
      <p:ext uri="{BB962C8B-B14F-4D97-AF65-F5344CB8AC3E}">
        <p14:creationId xmlns:p14="http://schemas.microsoft.com/office/powerpoint/2010/main" val="4090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Similarly, we've seen how fuel cells for automotive</a:t>
            </a:r>
            <a:r>
              <a:rPr lang="en-GB" baseline="0" noProof="0" dirty="0" smtClean="0"/>
              <a:t> applications are getting ever closer to the cost target. We now need to increase volume to become competitive with internal combustion engines (at $30/kW).</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Life</a:t>
            </a:r>
            <a:r>
              <a:rPr lang="en-GB" baseline="0" noProof="0" dirty="0" smtClean="0"/>
              <a:t> time of fuel cells also have to be increased both for automotive and stationary applications, and here SINTEF is engaged in three FCH JU projects and acts as coordinator of one of these.</a:t>
            </a:r>
            <a:endParaRPr lang="en-GB" noProof="0" dirty="0" smtClean="0"/>
          </a:p>
        </p:txBody>
      </p:sp>
      <p:sp>
        <p:nvSpPr>
          <p:cNvPr id="4" name="Slide Number Placeholder 3"/>
          <p:cNvSpPr>
            <a:spLocks noGrp="1"/>
          </p:cNvSpPr>
          <p:nvPr>
            <p:ph type="sldNum" sz="quarter" idx="10"/>
          </p:nvPr>
        </p:nvSpPr>
        <p:spPr/>
        <p:txBody>
          <a:bodyPr/>
          <a:lstStyle/>
          <a:p>
            <a:fld id="{CCA2661B-6323-413B-8910-E3C5229A9D65}" type="slidenum">
              <a:rPr lang="nb-NO" smtClean="0"/>
              <a:pPr/>
              <a:t>3</a:t>
            </a:fld>
            <a:endParaRPr lang="nb-NO" dirty="0"/>
          </a:p>
        </p:txBody>
      </p:sp>
    </p:spTree>
    <p:extLst>
      <p:ext uri="{BB962C8B-B14F-4D97-AF65-F5344CB8AC3E}">
        <p14:creationId xmlns:p14="http://schemas.microsoft.com/office/powerpoint/2010/main" val="158063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Grp="1" noChangeArrowheads="1"/>
          </p:cNvSpPr>
          <p:nvPr/>
        </p:nvSpPr>
        <p:spPr bwMode="auto">
          <a:xfrm>
            <a:off x="3846304" y="0"/>
            <a:ext cx="2924396" cy="45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60" tIns="47182" rIns="94360" bIns="47182"/>
          <a:lstStyle>
            <a:lvl1pPr defTabSz="950913" eaLnBrk="0" hangingPunct="0">
              <a:defRPr sz="7600" b="1">
                <a:solidFill>
                  <a:srgbClr val="FFD624"/>
                </a:solidFill>
                <a:latin typeface="Verdana" pitchFamily="34" charset="0"/>
                <a:ea typeface="MS PGothic" pitchFamily="34" charset="-128"/>
              </a:defRPr>
            </a:lvl1pPr>
            <a:lvl2pPr marL="749300" indent="-287338" defTabSz="950913" eaLnBrk="0" hangingPunct="0">
              <a:defRPr sz="7600" b="1">
                <a:solidFill>
                  <a:srgbClr val="FFD624"/>
                </a:solidFill>
                <a:latin typeface="Verdana" pitchFamily="34" charset="0"/>
                <a:ea typeface="MS PGothic" pitchFamily="34" charset="-128"/>
              </a:defRPr>
            </a:lvl2pPr>
            <a:lvl3pPr marL="1152525" indent="-230188" defTabSz="950913" eaLnBrk="0" hangingPunct="0">
              <a:defRPr sz="7600" b="1">
                <a:solidFill>
                  <a:srgbClr val="FFD624"/>
                </a:solidFill>
                <a:latin typeface="Verdana" pitchFamily="34" charset="0"/>
                <a:ea typeface="MS PGothic" pitchFamily="34" charset="-128"/>
              </a:defRPr>
            </a:lvl3pPr>
            <a:lvl4pPr marL="1614488" indent="-230188" defTabSz="950913" eaLnBrk="0" hangingPunct="0">
              <a:defRPr sz="7600" b="1">
                <a:solidFill>
                  <a:srgbClr val="FFD624"/>
                </a:solidFill>
                <a:latin typeface="Verdana" pitchFamily="34" charset="0"/>
                <a:ea typeface="MS PGothic" pitchFamily="34" charset="-128"/>
              </a:defRPr>
            </a:lvl4pPr>
            <a:lvl5pPr marL="2076450" indent="-231775" defTabSz="950913" eaLnBrk="0" hangingPunct="0">
              <a:defRPr sz="7600" b="1">
                <a:solidFill>
                  <a:srgbClr val="FFD624"/>
                </a:solidFill>
                <a:latin typeface="Verdana" pitchFamily="34" charset="0"/>
                <a:ea typeface="MS PGothic" pitchFamily="34" charset="-128"/>
              </a:defRPr>
            </a:lvl5pPr>
            <a:lvl6pPr marL="25336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908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480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8pPr>
            <a:lvl9pPr marL="39052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r">
              <a:defRPr/>
            </a:pPr>
            <a:fld id="{8E6E6DE1-28AA-4D73-A822-389589BBA679}" type="datetime1">
              <a:rPr lang="en-GB" sz="1200" b="0" smtClean="0">
                <a:solidFill>
                  <a:schemeClr val="tx1"/>
                </a:solidFill>
                <a:latin typeface="Times New Roman" pitchFamily="18" charset="0"/>
              </a:rPr>
              <a:pPr algn="r">
                <a:defRPr/>
              </a:pPr>
              <a:t>12/11/2013</a:t>
            </a:fld>
            <a:endParaRPr lang="en-US" sz="1200" b="0" smtClean="0">
              <a:solidFill>
                <a:schemeClr val="tx1"/>
              </a:solidFill>
              <a:latin typeface="Times New Roman" pitchFamily="18" charset="0"/>
            </a:endParaRPr>
          </a:p>
        </p:txBody>
      </p:sp>
      <p:sp>
        <p:nvSpPr>
          <p:cNvPr id="87043" name="Rectangle 7"/>
          <p:cNvSpPr txBox="1">
            <a:spLocks noGrp="1" noChangeArrowheads="1"/>
          </p:cNvSpPr>
          <p:nvPr/>
        </p:nvSpPr>
        <p:spPr bwMode="auto">
          <a:xfrm>
            <a:off x="3846304" y="9435863"/>
            <a:ext cx="2924396" cy="46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360" tIns="47182" rIns="94360" bIns="47182" anchor="b"/>
          <a:lstStyle>
            <a:lvl1pPr defTabSz="950913" eaLnBrk="0" hangingPunct="0">
              <a:defRPr sz="7600" b="1">
                <a:solidFill>
                  <a:srgbClr val="FFD624"/>
                </a:solidFill>
                <a:latin typeface="Verdana" pitchFamily="34" charset="0"/>
                <a:ea typeface="MS PGothic" pitchFamily="34" charset="-128"/>
              </a:defRPr>
            </a:lvl1pPr>
            <a:lvl2pPr marL="749300" indent="-287338" defTabSz="950913" eaLnBrk="0" hangingPunct="0">
              <a:defRPr sz="7600" b="1">
                <a:solidFill>
                  <a:srgbClr val="FFD624"/>
                </a:solidFill>
                <a:latin typeface="Verdana" pitchFamily="34" charset="0"/>
                <a:ea typeface="MS PGothic" pitchFamily="34" charset="-128"/>
              </a:defRPr>
            </a:lvl2pPr>
            <a:lvl3pPr marL="1152525" indent="-230188" defTabSz="950913" eaLnBrk="0" hangingPunct="0">
              <a:defRPr sz="7600" b="1">
                <a:solidFill>
                  <a:srgbClr val="FFD624"/>
                </a:solidFill>
                <a:latin typeface="Verdana" pitchFamily="34" charset="0"/>
                <a:ea typeface="MS PGothic" pitchFamily="34" charset="-128"/>
              </a:defRPr>
            </a:lvl3pPr>
            <a:lvl4pPr marL="1614488" indent="-230188" defTabSz="950913" eaLnBrk="0" hangingPunct="0">
              <a:defRPr sz="7600" b="1">
                <a:solidFill>
                  <a:srgbClr val="FFD624"/>
                </a:solidFill>
                <a:latin typeface="Verdana" pitchFamily="34" charset="0"/>
                <a:ea typeface="MS PGothic" pitchFamily="34" charset="-128"/>
              </a:defRPr>
            </a:lvl4pPr>
            <a:lvl5pPr marL="2076450" indent="-231775" defTabSz="950913" eaLnBrk="0" hangingPunct="0">
              <a:defRPr sz="7600" b="1">
                <a:solidFill>
                  <a:srgbClr val="FFD624"/>
                </a:solidFill>
                <a:latin typeface="Verdana" pitchFamily="34" charset="0"/>
                <a:ea typeface="MS PGothic" pitchFamily="34" charset="-128"/>
              </a:defRPr>
            </a:lvl5pPr>
            <a:lvl6pPr marL="25336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908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480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8pPr>
            <a:lvl9pPr marL="3905250" indent="-231775" defTabSz="950913"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r">
              <a:defRPr/>
            </a:pPr>
            <a:fld id="{71A53F75-DD4B-4EE0-9C2E-B302835578A0}" type="slidenum">
              <a:rPr lang="en-US" sz="1200" b="0" smtClean="0">
                <a:solidFill>
                  <a:schemeClr val="tx1"/>
                </a:solidFill>
                <a:latin typeface="Times New Roman" pitchFamily="18" charset="0"/>
              </a:rPr>
              <a:pPr algn="r">
                <a:defRPr/>
              </a:pPr>
              <a:t>4</a:t>
            </a:fld>
            <a:endParaRPr lang="en-US" sz="1200" b="0" smtClean="0">
              <a:solidFill>
                <a:schemeClr val="tx1"/>
              </a:solidFill>
              <a:latin typeface="Times New Roman" pitchFamily="18" charset="0"/>
            </a:endParaRPr>
          </a:p>
        </p:txBody>
      </p:sp>
      <p:sp>
        <p:nvSpPr>
          <p:cNvPr id="87044" name="Rectangle 2"/>
          <p:cNvSpPr>
            <a:spLocks noGrp="1" noRot="1" noChangeAspect="1" noChangeArrowheads="1" noTextEdit="1"/>
          </p:cNvSpPr>
          <p:nvPr>
            <p:ph type="sldImg"/>
          </p:nvPr>
        </p:nvSpPr>
        <p:spPr>
          <a:xfrm>
            <a:off x="919163" y="744538"/>
            <a:ext cx="4964112" cy="3724275"/>
          </a:xfrm>
          <a:ln/>
        </p:spPr>
      </p:sp>
      <p:sp>
        <p:nvSpPr>
          <p:cNvPr id="8704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4360" tIns="47182" rIns="94360" bIns="47182"/>
          <a:lstStyle/>
          <a:p>
            <a:pPr>
              <a:defRPr/>
            </a:pPr>
            <a:r>
              <a:rPr lang="en-US" dirty="0" smtClean="0">
                <a:ea typeface="ＭＳ Ｐゴシック" charset="0"/>
              </a:rPr>
              <a:t>We've seen endless discussions on "WHO</a:t>
            </a:r>
            <a:r>
              <a:rPr lang="en-US" baseline="0" dirty="0" smtClean="0">
                <a:ea typeface="ＭＳ Ｐゴシック" charset="0"/>
              </a:rPr>
              <a:t> WILL BE THE WINNER", but I'm convinced that there is NO SILVER BULLET, as confirmed by EU's proposal for a Directive for Alternative Fuels.</a:t>
            </a:r>
          </a:p>
          <a:p>
            <a:pPr>
              <a:defRPr/>
            </a:pPr>
            <a:r>
              <a:rPr lang="en-US" baseline="0" dirty="0" smtClean="0">
                <a:ea typeface="ＭＳ Ｐゴシック" charset="0"/>
              </a:rPr>
              <a:t>A variety of fuels and drive trains are needed to reach our ambitious emission targets, and we believe that Hydrogen and Fuel Cells represent key technologies to reach sustainability in transportation.</a:t>
            </a:r>
            <a:endParaRPr lang="en-US" dirty="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Wingdings" pitchFamily="2" charset="2"/>
              <a:buChar char="ü"/>
            </a:pPr>
            <a:r>
              <a:rPr lang="en-GB" noProof="0" dirty="0" smtClean="0">
                <a:solidFill>
                  <a:schemeClr val="accent3"/>
                </a:solidFill>
              </a:rPr>
              <a:t>INTEF </a:t>
            </a:r>
            <a:r>
              <a:rPr lang="en-GB" noProof="0" dirty="0" smtClean="0">
                <a:solidFill>
                  <a:schemeClr val="accent3"/>
                </a:solidFill>
              </a:rPr>
              <a:t>is a link between university (explain NTNU) and industry.</a:t>
            </a:r>
          </a:p>
          <a:p>
            <a:pPr marL="285750" indent="-285750">
              <a:buFont typeface="Wingdings" pitchFamily="2" charset="2"/>
              <a:buChar char="ü"/>
            </a:pPr>
            <a:r>
              <a:rPr lang="en-GB" dirty="0" smtClean="0"/>
              <a:t>This has been</a:t>
            </a:r>
            <a:r>
              <a:rPr lang="en-GB" baseline="0" dirty="0" smtClean="0"/>
              <a:t> our </a:t>
            </a:r>
            <a:r>
              <a:rPr lang="en-GB" dirty="0" smtClean="0"/>
              <a:t>innovation model for more than</a:t>
            </a:r>
            <a:r>
              <a:rPr lang="en-GB" baseline="0" dirty="0" smtClean="0"/>
              <a:t> 60 years</a:t>
            </a:r>
          </a:p>
          <a:p>
            <a:pPr marL="285750" indent="-285750">
              <a:buFont typeface="Wingdings" pitchFamily="2" charset="2"/>
              <a:buChar char="ü"/>
            </a:pPr>
            <a:r>
              <a:rPr lang="en-US" dirty="0" smtClean="0">
                <a:solidFill>
                  <a:schemeClr val="accent3"/>
                </a:solidFill>
              </a:rPr>
              <a:t>"Science and technology R&amp;D lie at the heart of innovation" </a:t>
            </a:r>
            <a:endParaRPr lang="en-GB" noProof="0" dirty="0" smtClean="0">
              <a:solidFill>
                <a:schemeClr val="accent3"/>
              </a:solidFill>
            </a:endParaRPr>
          </a:p>
          <a:p>
            <a:pPr marL="285750" indent="-285750">
              <a:buFont typeface="Wingdings" pitchFamily="2" charset="2"/>
              <a:buChar char="ü"/>
            </a:pPr>
            <a:r>
              <a:rPr lang="en-US" baseline="0" dirty="0" smtClean="0"/>
              <a:t>More than 90 percent of our income comes from contracts won in open competition – this ensures that all our projects by definition have needs and demand in the industry as a starting point. </a:t>
            </a:r>
          </a:p>
          <a:p>
            <a:pPr marL="285750" indent="-285750">
              <a:buFont typeface="Wingdings" pitchFamily="2" charset="2"/>
              <a:buChar char="ü"/>
            </a:pPr>
            <a:r>
              <a:rPr lang="en-GB" noProof="0" dirty="0" smtClean="0">
                <a:solidFill>
                  <a:schemeClr val="accent3"/>
                </a:solidFill>
              </a:rPr>
              <a:t>Instruments like the FCH</a:t>
            </a:r>
            <a:r>
              <a:rPr lang="en-GB" baseline="0" noProof="0" dirty="0" smtClean="0">
                <a:solidFill>
                  <a:schemeClr val="accent3"/>
                </a:solidFill>
              </a:rPr>
              <a:t> JU are therefore well aligned with </a:t>
            </a:r>
            <a:r>
              <a:rPr lang="en-GB" noProof="0" dirty="0" smtClean="0">
                <a:solidFill>
                  <a:schemeClr val="accent3"/>
                </a:solidFill>
              </a:rPr>
              <a:t>SINTEF's well established</a:t>
            </a:r>
            <a:r>
              <a:rPr lang="en-GB" baseline="0" noProof="0" dirty="0" smtClean="0">
                <a:solidFill>
                  <a:schemeClr val="accent3"/>
                </a:solidFill>
              </a:rPr>
              <a:t> </a:t>
            </a:r>
            <a:r>
              <a:rPr lang="en-GB" noProof="0" dirty="0" smtClean="0">
                <a:solidFill>
                  <a:schemeClr val="accent3"/>
                </a:solidFill>
              </a:rPr>
              <a:t>business model since the 1950s</a:t>
            </a:r>
          </a:p>
          <a:p>
            <a:pPr marL="0" indent="0">
              <a:buFont typeface="Wingdings" pitchFamily="2" charset="2"/>
              <a:buNone/>
            </a:pPr>
            <a:endParaRPr lang="en-GB" noProof="0" dirty="0" smtClean="0">
              <a:solidFill>
                <a:schemeClr val="accent3"/>
              </a:solidFill>
            </a:endParaRPr>
          </a:p>
          <a:p>
            <a:pPr marL="0" indent="0">
              <a:buFont typeface="Wingdings" pitchFamily="2" charset="2"/>
              <a:buNone/>
            </a:pPr>
            <a:r>
              <a:rPr lang="en-GB" noProof="0" dirty="0" smtClean="0">
                <a:solidFill>
                  <a:schemeClr val="accent3"/>
                </a:solidFill>
              </a:rPr>
              <a:t>Bridge:</a:t>
            </a:r>
            <a:r>
              <a:rPr lang="en-GB" baseline="0" noProof="0" dirty="0" smtClean="0">
                <a:solidFill>
                  <a:schemeClr val="accent3"/>
                </a:solidFill>
              </a:rPr>
              <a:t> </a:t>
            </a:r>
            <a:r>
              <a:rPr lang="en-GB" noProof="0" dirty="0" smtClean="0">
                <a:solidFill>
                  <a:schemeClr val="accent3"/>
                </a:solidFill>
              </a:rPr>
              <a:t>We</a:t>
            </a:r>
            <a:r>
              <a:rPr lang="en-GB" baseline="0" noProof="0" dirty="0" smtClean="0">
                <a:solidFill>
                  <a:schemeClr val="accent3"/>
                </a:solidFill>
              </a:rPr>
              <a:t> therefore highly support the continuation of the FCH JU in the Horizon 2020 time frame (2014-2020) and perceive this as a strong partnership well shaped to address the key challenges.</a:t>
            </a:r>
          </a:p>
          <a:p>
            <a:pPr marL="285750" indent="-285750">
              <a:buFont typeface="Wingdings" pitchFamily="2" charset="2"/>
              <a:buChar char="ü"/>
            </a:pPr>
            <a:endParaRPr lang="en-GB" noProof="0" dirty="0" smtClean="0">
              <a:solidFill>
                <a:schemeClr val="accent3"/>
              </a:solidFill>
            </a:endParaRPr>
          </a:p>
          <a:p>
            <a:pPr marL="285750" indent="-285750">
              <a:buFont typeface="Wingdings" pitchFamily="2" charset="2"/>
              <a:buChar char="ü"/>
            </a:pPr>
            <a:endParaRPr lang="en-GB" noProof="0" dirty="0" smtClean="0">
              <a:solidFill>
                <a:schemeClr val="accent3"/>
              </a:solidFill>
            </a:endParaRPr>
          </a:p>
          <a:p>
            <a:endParaRPr lang="en-US" dirty="0"/>
          </a:p>
        </p:txBody>
      </p:sp>
      <p:sp>
        <p:nvSpPr>
          <p:cNvPr id="4" name="Slide Number Placeholder 3"/>
          <p:cNvSpPr>
            <a:spLocks noGrp="1"/>
          </p:cNvSpPr>
          <p:nvPr>
            <p:ph type="sldNum" sz="quarter" idx="10"/>
          </p:nvPr>
        </p:nvSpPr>
        <p:spPr/>
        <p:txBody>
          <a:bodyPr/>
          <a:lstStyle/>
          <a:p>
            <a:fld id="{CCA2661B-6323-413B-8910-E3C5229A9D65}" type="slidenum">
              <a:rPr lang="nb-NO" smtClean="0"/>
              <a:pPr/>
              <a:t>5</a:t>
            </a:fld>
            <a:endParaRPr lang="nb-N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context</a:t>
            </a:r>
            <a:r>
              <a:rPr lang="en-GB" baseline="0" dirty="0" smtClean="0"/>
              <a:t> of Fuel Cells Hydrogen Joint Undertaking, SINTEF represents both a </a:t>
            </a:r>
          </a:p>
          <a:p>
            <a:pPr marL="285750" indent="-285750">
              <a:buAutoNum type="romanLcParenR"/>
            </a:pPr>
            <a:r>
              <a:rPr lang="en-GB" baseline="0" dirty="0" smtClean="0"/>
              <a:t>key player through our contribution in the R&amp;D activities as well as </a:t>
            </a:r>
          </a:p>
          <a:p>
            <a:pPr marL="285750" indent="-285750">
              <a:buAutoNum type="romanLcParenR"/>
            </a:pPr>
            <a:r>
              <a:rPr lang="en-GB" baseline="0" dirty="0" smtClean="0"/>
              <a:t>strategically through our representation in the Executive Board of N.ERGHY</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a unique joint undertaking: the only one where R&amp;D community have a seat in the Governing Board (steering committee). We believe this is one of the key strengths of this JU because it ensures that we are addressing the key challenges at hand. As such, it is a means to </a:t>
            </a:r>
            <a:r>
              <a:rPr lang="en-US" dirty="0" smtClean="0"/>
              <a:t>accelerate the development of technology base towards market deployment of a portfolio of FCH solutions across energy and transport sectors.</a:t>
            </a:r>
            <a:r>
              <a:rPr lang="en-US" baseline="0" dirty="0" smtClean="0"/>
              <a:t> </a:t>
            </a:r>
            <a:endParaRPr lang="en-GB" baseline="0" dirty="0" smtClean="0"/>
          </a:p>
          <a:p>
            <a:endParaRPr lang="en-GB" baseline="0" dirty="0" smtClean="0"/>
          </a:p>
          <a:p>
            <a:r>
              <a:rPr lang="en-GB" baseline="0" dirty="0" smtClean="0"/>
              <a:t>Bridge: Let me elaborate on the European Research Community, represented by N.ERGHY (the Research Grouping), of which SINTEF is one of around 60 members </a:t>
            </a:r>
            <a:endParaRPr lang="en-GB" dirty="0" smtClean="0"/>
          </a:p>
        </p:txBody>
      </p:sp>
      <p:sp>
        <p:nvSpPr>
          <p:cNvPr id="4" name="Slide Number Placeholder 3"/>
          <p:cNvSpPr>
            <a:spLocks noGrp="1"/>
          </p:cNvSpPr>
          <p:nvPr>
            <p:ph type="sldNum" sz="quarter" idx="10"/>
          </p:nvPr>
        </p:nvSpPr>
        <p:spPr/>
        <p:txBody>
          <a:bodyPr/>
          <a:lstStyle/>
          <a:p>
            <a:fld id="{CCA2661B-6323-413B-8910-E3C5229A9D65}" type="slidenum">
              <a:rPr lang="nb-NO" smtClean="0"/>
              <a:pPr/>
              <a:t>6</a:t>
            </a:fld>
            <a:endParaRPr lang="nb-NO" dirty="0"/>
          </a:p>
        </p:txBody>
      </p:sp>
    </p:spTree>
    <p:extLst>
      <p:ext uri="{BB962C8B-B14F-4D97-AF65-F5344CB8AC3E}">
        <p14:creationId xmlns:p14="http://schemas.microsoft.com/office/powerpoint/2010/main" val="263450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more than 2000 researchers working</a:t>
            </a:r>
            <a:r>
              <a:rPr lang="en-GB" baseline="0" dirty="0" smtClean="0"/>
              <a:t> on hydrogen and fuel cell technologies </a:t>
            </a:r>
            <a:r>
              <a:rPr lang="en-GB" dirty="0" smtClean="0"/>
              <a:t>throughout Europe,</a:t>
            </a:r>
            <a:r>
              <a:rPr lang="en-GB" baseline="0" dirty="0" smtClean="0"/>
              <a:t> we believe that this is one of the pillars to success for the European initiative.</a:t>
            </a:r>
            <a:endParaRPr lang="en-GB" dirty="0" smtClean="0"/>
          </a:p>
          <a:p>
            <a:r>
              <a:rPr lang="en-US" dirty="0" smtClean="0"/>
              <a:t>The FCH JU has played a leading role in actively shaping the R&amp;D agenda,</a:t>
            </a:r>
            <a:r>
              <a:rPr lang="en-US" baseline="0" dirty="0" smtClean="0"/>
              <a:t> </a:t>
            </a:r>
            <a:r>
              <a:rPr lang="en-US" dirty="0" smtClean="0"/>
              <a:t>focusing on the most critical actions, within and across sectors / applications, and assigned funding based on “return on investment”.</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FCH JU has funded a broad range of research projects. Without these funds, many technology breakthroughs would not have occurred.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Bridge: </a:t>
            </a:r>
            <a:r>
              <a:rPr lang="en-US" sz="1200" b="0" i="0" u="none" strike="noStrike" kern="1200" baseline="0" dirty="0" smtClean="0">
                <a:solidFill>
                  <a:schemeClr val="tx1"/>
                </a:solidFill>
                <a:latin typeface="+mn-lt"/>
                <a:ea typeface="+mn-ea"/>
                <a:cs typeface="+mn-cs"/>
              </a:rPr>
              <a:t>One example is…</a:t>
            </a:r>
            <a:endParaRPr lang="en-GB" dirty="0" smtClean="0"/>
          </a:p>
          <a:p>
            <a:endParaRPr lang="en-GB" dirty="0"/>
          </a:p>
        </p:txBody>
      </p:sp>
      <p:sp>
        <p:nvSpPr>
          <p:cNvPr id="4" name="Slide Number Placeholder 3"/>
          <p:cNvSpPr>
            <a:spLocks noGrp="1"/>
          </p:cNvSpPr>
          <p:nvPr>
            <p:ph type="sldNum" sz="quarter" idx="10"/>
          </p:nvPr>
        </p:nvSpPr>
        <p:spPr/>
        <p:txBody>
          <a:bodyPr/>
          <a:lstStyle/>
          <a:p>
            <a:fld id="{CCA2661B-6323-413B-8910-E3C5229A9D65}" type="slidenum">
              <a:rPr lang="nb-NO" smtClean="0"/>
              <a:pPr/>
              <a:t>7</a:t>
            </a:fld>
            <a:endParaRPr lang="nb-NO" dirty="0"/>
          </a:p>
        </p:txBody>
      </p:sp>
    </p:spTree>
    <p:extLst>
      <p:ext uri="{BB962C8B-B14F-4D97-AF65-F5344CB8AC3E}">
        <p14:creationId xmlns:p14="http://schemas.microsoft.com/office/powerpoint/2010/main" val="259694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These results have come to fruition owing to </a:t>
            </a:r>
            <a:r>
              <a:rPr lang="nb-NO" dirty="0" err="1" smtClean="0"/>
              <a:t>the</a:t>
            </a:r>
            <a:r>
              <a:rPr lang="nb-NO" dirty="0" smtClean="0"/>
              <a:t> </a:t>
            </a:r>
            <a:r>
              <a:rPr lang="en-US" dirty="0" smtClean="0"/>
              <a:t>programming and financing predictability</a:t>
            </a:r>
            <a:r>
              <a:rPr lang="en-US" baseline="0" dirty="0" smtClean="0"/>
              <a:t> of </a:t>
            </a:r>
            <a:r>
              <a:rPr lang="en-US" dirty="0" smtClean="0"/>
              <a:t>FCH JU </a:t>
            </a:r>
            <a:endParaRPr lang="en-GB"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This long-term outlook offers a stable environment without which some activities would be impossible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Knowledge taken into use!</a:t>
            </a:r>
          </a:p>
          <a:p>
            <a:endParaRPr lang="en-GB" dirty="0"/>
          </a:p>
        </p:txBody>
      </p:sp>
      <p:sp>
        <p:nvSpPr>
          <p:cNvPr id="4" name="Slide Number Placeholder 3"/>
          <p:cNvSpPr>
            <a:spLocks noGrp="1"/>
          </p:cNvSpPr>
          <p:nvPr>
            <p:ph type="sldNum" sz="quarter" idx="10"/>
          </p:nvPr>
        </p:nvSpPr>
        <p:spPr/>
        <p:txBody>
          <a:bodyPr/>
          <a:lstStyle/>
          <a:p>
            <a:fld id="{CCA2661B-6323-413B-8910-E3C5229A9D65}" type="slidenum">
              <a:rPr lang="nb-NO" smtClean="0"/>
              <a:pPr/>
              <a:t>8</a:t>
            </a:fld>
            <a:endParaRPr lang="nb-NO" dirty="0"/>
          </a:p>
        </p:txBody>
      </p:sp>
    </p:spTree>
    <p:extLst>
      <p:ext uri="{BB962C8B-B14F-4D97-AF65-F5344CB8AC3E}">
        <p14:creationId xmlns:p14="http://schemas.microsoft.com/office/powerpoint/2010/main" val="190027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14400" y="744538"/>
            <a:ext cx="4965700" cy="3724275"/>
          </a:xfrm>
          <a:ln/>
        </p:spPr>
      </p:sp>
      <p:sp>
        <p:nvSpPr>
          <p:cNvPr id="19459"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The NEXPEL project is now followed</a:t>
            </a:r>
            <a:r>
              <a:rPr lang="en-GB" baseline="0" dirty="0" smtClean="0">
                <a:solidFill>
                  <a:srgbClr val="FF0000"/>
                </a:solidFill>
              </a:rPr>
              <a:t> up by the NOVEL project, taking European based PEM water electrolyser technology one step closer to market.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NEXPEL and NOVEL are two out of more than 10 FCH JU projects that SINTEF is proud of contributing to, of which we coordinate 5.</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0000"/>
                </a:solidFill>
              </a:rPr>
              <a:t>Bridge: SINTEF has not only engaged in R&amp;D projects, but also two demonstration projects, </a:t>
            </a:r>
            <a:r>
              <a:rPr lang="en-GB" baseline="0" dirty="0" err="1" smtClean="0">
                <a:solidFill>
                  <a:srgbClr val="FF0000"/>
                </a:solidFill>
              </a:rPr>
              <a:t>HyLIFT</a:t>
            </a:r>
            <a:r>
              <a:rPr lang="en-GB" baseline="0" dirty="0" smtClean="0">
                <a:solidFill>
                  <a:srgbClr val="FF0000"/>
                </a:solidFill>
              </a:rPr>
              <a:t> DEMO and H2movesScandinavia, how come?</a:t>
            </a:r>
            <a:endParaRPr lang="nb-NO" dirty="0" smtClean="0"/>
          </a:p>
        </p:txBody>
      </p:sp>
      <p:sp>
        <p:nvSpPr>
          <p:cNvPr id="19460" name="Slide Number Placeholder 3"/>
          <p:cNvSpPr>
            <a:spLocks noGrp="1"/>
          </p:cNvSpPr>
          <p:nvPr>
            <p:ph type="sldNum" sz="quarter" idx="5"/>
          </p:nvPr>
        </p:nvSpPr>
        <p:spPr>
          <a:noFill/>
        </p:spPr>
        <p:txBody>
          <a:bodyPr/>
          <a:lstStyle/>
          <a:p>
            <a:fld id="{5B9242AC-BD2B-402C-A356-2167B42B50FB}" type="slidenum">
              <a:rPr lang="en-GB">
                <a:solidFill>
                  <a:srgbClr val="000000"/>
                </a:solidFill>
              </a:rPr>
              <a:pPr/>
              <a:t>9</a:t>
            </a:fld>
            <a:endParaRPr lang="en-GB">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So,</a:t>
            </a:r>
            <a:r>
              <a:rPr lang="en-GB" baseline="0" noProof="0" dirty="0" smtClean="0"/>
              <a:t> back to where we started:</a:t>
            </a:r>
          </a:p>
          <a:p>
            <a:r>
              <a:rPr lang="en-GB" baseline="0" noProof="0" dirty="0" smtClean="0"/>
              <a:t>Why does SINTEF engage in the deployment?</a:t>
            </a:r>
          </a:p>
          <a:p>
            <a:r>
              <a:rPr lang="en-GB" baseline="0" noProof="0" dirty="0" smtClean="0"/>
              <a:t>The answer is simple: Infrastructure is the missing link to form a market for fuel cell vehicles</a:t>
            </a:r>
          </a:p>
          <a:p>
            <a:endParaRPr lang="en-GB" baseline="0" noProof="0" dirty="0" smtClean="0"/>
          </a:p>
          <a:p>
            <a:r>
              <a:rPr lang="en-GB" baseline="0" noProof="0" dirty="0" smtClean="0"/>
              <a:t>Sustainability is not only about developing the right technologies. </a:t>
            </a:r>
          </a:p>
          <a:p>
            <a:r>
              <a:rPr lang="en-GB" baseline="0" noProof="0" dirty="0" smtClean="0"/>
              <a:t>At SINTEF, we are committed to contributing to the whole value chain, and we will continue to play a key role in the strong European effort on fuel cells and hydrogen technologies. </a:t>
            </a:r>
          </a:p>
          <a:p>
            <a:endParaRPr lang="en-GB" baseline="0" noProof="0" dirty="0" smtClean="0"/>
          </a:p>
          <a:p>
            <a:r>
              <a:rPr lang="en-GB" baseline="0" noProof="0" dirty="0" smtClean="0"/>
              <a:t>I can't see a better way of fulfilling SINTEF's vision "Technology for a better society".</a:t>
            </a:r>
          </a:p>
        </p:txBody>
      </p:sp>
      <p:sp>
        <p:nvSpPr>
          <p:cNvPr id="4" name="Slide Number Placeholder 3"/>
          <p:cNvSpPr>
            <a:spLocks noGrp="1"/>
          </p:cNvSpPr>
          <p:nvPr>
            <p:ph type="sldNum" sz="quarter" idx="10"/>
          </p:nvPr>
        </p:nvSpPr>
        <p:spPr/>
        <p:txBody>
          <a:bodyPr/>
          <a:lstStyle/>
          <a:p>
            <a:fld id="{CCA2661B-6323-413B-8910-E3C5229A9D65}" type="slidenum">
              <a:rPr lang="nb-NO" smtClean="0"/>
              <a:pPr/>
              <a:t>10</a:t>
            </a:fld>
            <a:endParaRPr lang="nb-NO" dirty="0"/>
          </a:p>
        </p:txBody>
      </p:sp>
    </p:spTree>
    <p:extLst>
      <p:ext uri="{BB962C8B-B14F-4D97-AF65-F5344CB8AC3E}">
        <p14:creationId xmlns:p14="http://schemas.microsoft.com/office/powerpoint/2010/main" val="80120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front">
    <p:spTree>
      <p:nvGrpSpPr>
        <p:cNvPr id="1" name=""/>
        <p:cNvGrpSpPr/>
        <p:nvPr/>
      </p:nvGrpSpPr>
      <p:grpSpPr>
        <a:xfrm>
          <a:off x="0" y="0"/>
          <a:ext cx="0" cy="0"/>
          <a:chOff x="0" y="0"/>
          <a:chExt cx="0" cy="0"/>
        </a:xfrm>
      </p:grpSpPr>
      <p:sp>
        <p:nvSpPr>
          <p:cNvPr id="28" name="Text Placeholder 2"/>
          <p:cNvSpPr>
            <a:spLocks noGrp="1"/>
          </p:cNvSpPr>
          <p:nvPr>
            <p:ph type="body" idx="13" hasCustomPrompt="1"/>
          </p:nvPr>
        </p:nvSpPr>
        <p:spPr>
          <a:xfrm>
            <a:off x="360000" y="1559072"/>
            <a:ext cx="3286148" cy="288000"/>
          </a:xfrm>
        </p:spPr>
        <p:txBody>
          <a:bodyPr wrap="square" lIns="0" bIns="0" anchor="b" anchorCtr="0">
            <a:noAutofit/>
          </a:bodyPr>
          <a:lstStyle>
            <a:lvl1pPr marL="0" indent="0">
              <a:buNone/>
              <a:defRPr sz="16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
        <p:nvSpPr>
          <p:cNvPr id="23" name="Slide Number Placeholder 22"/>
          <p:cNvSpPr>
            <a:spLocks noGrp="1"/>
          </p:cNvSpPr>
          <p:nvPr>
            <p:ph type="sldNum" sz="quarter" idx="18"/>
          </p:nvPr>
        </p:nvSpPr>
        <p:spPr/>
        <p:txBody>
          <a:bodyPr/>
          <a:lstStyle/>
          <a:p>
            <a:fld id="{17A9B3F3-0CDD-4032-910D-70E772557002}" type="slidenum">
              <a:rPr lang="en-GB" noProof="0" smtClean="0"/>
              <a:pPr/>
              <a:t>‹#›</a:t>
            </a:fld>
            <a:endParaRPr lang="en-GB" noProof="0"/>
          </a:p>
        </p:txBody>
      </p:sp>
      <p:sp>
        <p:nvSpPr>
          <p:cNvPr id="9" name="Text Placeholder 8"/>
          <p:cNvSpPr>
            <a:spLocks noGrp="1"/>
          </p:cNvSpPr>
          <p:nvPr>
            <p:ph type="body" sz="quarter" idx="19" hasCustomPrompt="1"/>
          </p:nvPr>
        </p:nvSpPr>
        <p:spPr>
          <a:xfrm>
            <a:off x="360000" y="2708920"/>
            <a:ext cx="8443101" cy="2808312"/>
          </a:xfrm>
        </p:spPr>
        <p:txBody>
          <a:bodyPr lIns="0" tIns="0" rIns="0" bIns="0">
            <a:noAutofit/>
          </a:bodyPr>
          <a:lstStyle>
            <a:lvl1pPr>
              <a:buFont typeface="Arial" pitchFamily="34" charset="0"/>
              <a:buNone/>
              <a:defRPr>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endParaRPr lang="en-GB" noProof="0"/>
          </a:p>
        </p:txBody>
      </p:sp>
      <p:sp>
        <p:nvSpPr>
          <p:cNvPr id="11" name="Text Placeholder 2"/>
          <p:cNvSpPr>
            <a:spLocks noGrp="1"/>
          </p:cNvSpPr>
          <p:nvPr>
            <p:ph type="body" idx="20" hasCustomPrompt="1"/>
          </p:nvPr>
        </p:nvSpPr>
        <p:spPr>
          <a:xfrm>
            <a:off x="342000" y="1908000"/>
            <a:ext cx="8460000" cy="553998"/>
          </a:xfrm>
        </p:spPr>
        <p:txBody>
          <a:bodyPr wrap="square" lIns="0" tIns="0" rIns="0" bIns="0" numCol="1" spcCol="0" anchor="t" anchorCtr="0">
            <a:noAutofit/>
          </a:bodyPr>
          <a:lstStyle>
            <a:lvl1pPr marL="0" indent="0">
              <a:buNone/>
              <a:defRPr sz="3600" spc="0" baseline="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202355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7C3A10-359B-4B9B-976B-15F956DBC180}" type="datetimeFigureOut">
              <a:rPr lang="en-GB" smtClean="0"/>
              <a:t>12/11/2013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C1555D8-09EF-425A-935A-D9A1D814FEFB}" type="slidenum">
              <a:rPr lang="en-GB" smtClean="0"/>
              <a:t>‹#›</a:t>
            </a:fld>
            <a:endParaRPr lang="en-GB"/>
          </a:p>
        </p:txBody>
      </p:sp>
    </p:spTree>
    <p:extLst>
      <p:ext uri="{BB962C8B-B14F-4D97-AF65-F5344CB8AC3E}">
        <p14:creationId xmlns:p14="http://schemas.microsoft.com/office/powerpoint/2010/main" val="406117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3 Column Vertical">
    <p:spTree>
      <p:nvGrpSpPr>
        <p:cNvPr id="1" name=""/>
        <p:cNvGrpSpPr/>
        <p:nvPr/>
      </p:nvGrpSpPr>
      <p:grpSpPr>
        <a:xfrm>
          <a:off x="0" y="0"/>
          <a:ext cx="0" cy="0"/>
          <a:chOff x="0" y="0"/>
          <a:chExt cx="0" cy="0"/>
        </a:xfrm>
      </p:grpSpPr>
      <p:sp>
        <p:nvSpPr>
          <p:cNvPr id="12" name="Text Placeholder 2"/>
          <p:cNvSpPr>
            <a:spLocks noGrp="1"/>
          </p:cNvSpPr>
          <p:nvPr>
            <p:ph type="body" idx="14" hasCustomPrompt="1"/>
          </p:nvPr>
        </p:nvSpPr>
        <p:spPr>
          <a:xfrm>
            <a:off x="357158" y="1142984"/>
            <a:ext cx="8429684" cy="642942"/>
          </a:xfrm>
        </p:spPr>
        <p:txBody>
          <a:bodyPr wrap="square" lIns="0" tIns="46800" anchor="t" anchorCtr="0">
            <a:noAutofit/>
          </a:bodyPr>
          <a:lstStyle>
            <a:lvl1pPr marL="0" indent="0">
              <a:buNone/>
              <a:defRPr sz="2800" b="0">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smtClean="0"/>
              <a:t>Click to insert text</a:t>
            </a:r>
          </a:p>
        </p:txBody>
      </p:sp>
      <p:sp>
        <p:nvSpPr>
          <p:cNvPr id="14" name="Text Placeholder 2"/>
          <p:cNvSpPr>
            <a:spLocks noGrp="1"/>
          </p:cNvSpPr>
          <p:nvPr>
            <p:ph type="body" idx="19" hasCustomPrompt="1"/>
          </p:nvPr>
        </p:nvSpPr>
        <p:spPr>
          <a:xfrm>
            <a:off x="357158" y="4429132"/>
            <a:ext cx="8429684" cy="1643074"/>
          </a:xfrm>
        </p:spPr>
        <p:txBody>
          <a:bodyPr wrap="square" lIns="0" tIns="46800" anchor="t" anchorCtr="0">
            <a:noAutofit/>
          </a:bodyPr>
          <a:lstStyle>
            <a:lvl1pPr marL="0" indent="0">
              <a:buNone/>
              <a:defRPr sz="1800" b="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smtClean="0"/>
              <a:t>Click to </a:t>
            </a:r>
            <a:r>
              <a:rPr lang="nb-NO" noProof="0" dirty="0" err="1" smtClean="0"/>
              <a:t>insert</a:t>
            </a:r>
            <a:r>
              <a:rPr lang="nb-NO" noProof="0" dirty="0" smtClean="0"/>
              <a:t> </a:t>
            </a:r>
            <a:r>
              <a:rPr lang="nb-NO" noProof="0" dirty="0" err="1" smtClean="0"/>
              <a:t>text</a:t>
            </a:r>
            <a:endParaRPr lang="nb-NO" noProof="0" dirty="0" smtClean="0"/>
          </a:p>
        </p:txBody>
      </p:sp>
      <p:sp>
        <p:nvSpPr>
          <p:cNvPr id="10" name="Slide Number Placeholder 9"/>
          <p:cNvSpPr>
            <a:spLocks noGrp="1"/>
          </p:cNvSpPr>
          <p:nvPr>
            <p:ph type="sldNum" sz="quarter" idx="21"/>
          </p:nvPr>
        </p:nvSpPr>
        <p:spPr/>
        <p:txBody>
          <a:bodyPr/>
          <a:lstStyle/>
          <a:p>
            <a:fld id="{17A9B3F3-0CDD-4032-910D-70E772557002}" type="slidenum">
              <a:rPr lang="nb-NO" noProof="0" smtClean="0"/>
              <a:pPr/>
              <a:t>‹#›</a:t>
            </a:fld>
            <a:endParaRPr lang="nb-NO" noProof="0" dirty="0"/>
          </a:p>
        </p:txBody>
      </p:sp>
      <p:sp>
        <p:nvSpPr>
          <p:cNvPr id="6" name="Text Placeholder 8"/>
          <p:cNvSpPr>
            <a:spLocks noGrp="1"/>
          </p:cNvSpPr>
          <p:nvPr>
            <p:ph type="body" sz="quarter" idx="22" hasCustomPrompt="1"/>
          </p:nvPr>
        </p:nvSpPr>
        <p:spPr>
          <a:xfrm>
            <a:off x="356400" y="1916832"/>
            <a:ext cx="8431200" cy="2232248"/>
          </a:xfrm>
        </p:spPr>
        <p:txBody>
          <a:bodyPr lIns="0"/>
          <a:lstStyle>
            <a:lvl1pPr>
              <a:buFont typeface="Arial" pitchFamily="34" charset="0"/>
              <a:buNone/>
              <a:defRPr>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Tree>
    <p:extLst>
      <p:ext uri="{BB962C8B-B14F-4D97-AF65-F5344CB8AC3E}">
        <p14:creationId xmlns:p14="http://schemas.microsoft.com/office/powerpoint/2010/main" val="163245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Vertical Graph ">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57158" y="1916832"/>
            <a:ext cx="8429683" cy="4104456"/>
          </a:xfrm>
        </p:spPr>
        <p:txBody>
          <a:bodyPr lIns="0">
            <a:noAutofit/>
          </a:bodyPr>
          <a:lstStyle>
            <a:lvl1pPr>
              <a:buClr>
                <a:schemeClr val="accent2"/>
              </a:buClr>
              <a:buFont typeface="Arial" pitchFamily="34" charset="0"/>
              <a:buChar char="•"/>
              <a:defRPr sz="1800" i="0">
                <a:solidFill>
                  <a:schemeClr val="accent3"/>
                </a:solidFill>
              </a:defRPr>
            </a:lvl1pPr>
            <a:lvl2pPr>
              <a:buClr>
                <a:schemeClr val="accent2"/>
              </a:buClr>
              <a:buFont typeface="Arial" pitchFamily="34" charset="0"/>
              <a:buChar char="•"/>
              <a:defRPr sz="1800" i="0">
                <a:solidFill>
                  <a:schemeClr val="accent3"/>
                </a:solidFill>
              </a:defRPr>
            </a:lvl2pPr>
            <a:lvl3pPr>
              <a:buClr>
                <a:schemeClr val="accent2"/>
              </a:buClr>
              <a:buFont typeface="Arial" pitchFamily="34" charset="0"/>
              <a:buChar char="•"/>
              <a:defRPr sz="1800" i="0">
                <a:solidFill>
                  <a:schemeClr val="accent3"/>
                </a:solidFill>
              </a:defRPr>
            </a:lvl3pPr>
            <a:lvl4pPr>
              <a:buClr>
                <a:schemeClr val="accent2"/>
              </a:buClr>
              <a:buFont typeface="Arial" pitchFamily="34" charset="0"/>
              <a:buChar char="•"/>
              <a:defRPr sz="1800" i="0">
                <a:solidFill>
                  <a:schemeClr val="accent3"/>
                </a:solidFill>
              </a:defRPr>
            </a:lvl4pPr>
            <a:lvl5pPr>
              <a:buClr>
                <a:schemeClr val="accent2"/>
              </a:buClr>
              <a:buFont typeface="Arial" pitchFamily="34" charset="0"/>
              <a:buChar char="•"/>
              <a:defRPr sz="1800" i="0">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Slide Number Placeholder 9"/>
          <p:cNvSpPr>
            <a:spLocks noGrp="1"/>
          </p:cNvSpPr>
          <p:nvPr>
            <p:ph type="sldNum" sz="quarter" idx="21"/>
          </p:nvPr>
        </p:nvSpPr>
        <p:spPr/>
        <p:txBody>
          <a:bodyPr/>
          <a:lstStyle/>
          <a:p>
            <a:fld id="{17A9B3F3-0CDD-4032-910D-70E772557002}" type="slidenum">
              <a:rPr lang="en-GB" noProof="0" smtClean="0"/>
              <a:pPr/>
              <a:t>‹#›</a:t>
            </a:fld>
            <a:endParaRPr lang="en-GB" noProof="0"/>
          </a:p>
        </p:txBody>
      </p:sp>
      <p:sp>
        <p:nvSpPr>
          <p:cNvPr id="6" name="Text Placeholder 2"/>
          <p:cNvSpPr>
            <a:spLocks noGrp="1"/>
          </p:cNvSpPr>
          <p:nvPr>
            <p:ph type="body" idx="22" hasCustomPrompt="1"/>
          </p:nvPr>
        </p:nvSpPr>
        <p:spPr>
          <a:xfrm>
            <a:off x="357158" y="1142984"/>
            <a:ext cx="8429684" cy="642942"/>
          </a:xfrm>
        </p:spPr>
        <p:txBody>
          <a:bodyPr wrap="square" lIns="0" tIns="46800" anchor="t" anchorCtr="0">
            <a:noAutofit/>
          </a:bodyPr>
          <a:lstStyle>
            <a:lvl1pPr marL="0" indent="0">
              <a:buNone/>
              <a:defRPr sz="2800" b="0">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 Vertical">
    <p:spTree>
      <p:nvGrpSpPr>
        <p:cNvPr id="1" name=""/>
        <p:cNvGrpSpPr/>
        <p:nvPr/>
      </p:nvGrpSpPr>
      <p:grpSpPr>
        <a:xfrm>
          <a:off x="0" y="0"/>
          <a:ext cx="0" cy="0"/>
          <a:chOff x="0" y="0"/>
          <a:chExt cx="0" cy="0"/>
        </a:xfrm>
      </p:grpSpPr>
      <p:sp>
        <p:nvSpPr>
          <p:cNvPr id="12" name="Text Placeholder 2"/>
          <p:cNvSpPr>
            <a:spLocks noGrp="1"/>
          </p:cNvSpPr>
          <p:nvPr>
            <p:ph type="body" idx="14" hasCustomPrompt="1"/>
          </p:nvPr>
        </p:nvSpPr>
        <p:spPr>
          <a:xfrm>
            <a:off x="357158" y="1142984"/>
            <a:ext cx="8429684" cy="642942"/>
          </a:xfrm>
        </p:spPr>
        <p:txBody>
          <a:bodyPr wrap="square" lIns="0" tIns="46800" anchor="t" anchorCtr="0">
            <a:noAutofit/>
          </a:bodyPr>
          <a:lstStyle>
            <a:lvl1pPr marL="0" indent="0">
              <a:buNone/>
              <a:defRPr sz="2800" b="0">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
        <p:nvSpPr>
          <p:cNvPr id="10" name="Slide Number Placeholder 9"/>
          <p:cNvSpPr>
            <a:spLocks noGrp="1"/>
          </p:cNvSpPr>
          <p:nvPr>
            <p:ph type="sldNum" sz="quarter" idx="21"/>
          </p:nvPr>
        </p:nvSpPr>
        <p:spPr/>
        <p:txBody>
          <a:bodyPr/>
          <a:lstStyle/>
          <a:p>
            <a:fld id="{17A9B3F3-0CDD-4032-910D-70E772557002}" type="slidenum">
              <a:rPr lang="en-GB" noProof="0" smtClean="0"/>
              <a:pPr/>
              <a:t>‹#›</a:t>
            </a:fld>
            <a:endParaRPr lang="en-GB" noProof="0"/>
          </a:p>
        </p:txBody>
      </p:sp>
      <p:sp>
        <p:nvSpPr>
          <p:cNvPr id="6" name="Text Placeholder 8"/>
          <p:cNvSpPr>
            <a:spLocks noGrp="1"/>
          </p:cNvSpPr>
          <p:nvPr>
            <p:ph type="body" sz="quarter" idx="22" hasCustomPrompt="1"/>
          </p:nvPr>
        </p:nvSpPr>
        <p:spPr>
          <a:xfrm>
            <a:off x="356400" y="1916832"/>
            <a:ext cx="8431200" cy="4104456"/>
          </a:xfrm>
        </p:spPr>
        <p:txBody>
          <a:bodyPr lIns="0"/>
          <a:lstStyle>
            <a:lvl1pPr>
              <a:buFont typeface="Arial" pitchFamily="34" charset="0"/>
              <a:buNone/>
              <a:defRPr>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icture Comment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357158" y="785794"/>
            <a:ext cx="4071966" cy="3857652"/>
          </a:xfrm>
        </p:spPr>
        <p:txBody>
          <a:bodyPr/>
          <a:lstStyle/>
          <a:p>
            <a:r>
              <a:rPr lang="en-US" noProof="0" smtClean="0"/>
              <a:t>Click icon to add picture</a:t>
            </a:r>
            <a:endParaRPr lang="en-GB" noProof="0"/>
          </a:p>
        </p:txBody>
      </p:sp>
      <p:sp>
        <p:nvSpPr>
          <p:cNvPr id="17" name="Picture Placeholder 13"/>
          <p:cNvSpPr>
            <a:spLocks noGrp="1"/>
          </p:cNvSpPr>
          <p:nvPr>
            <p:ph type="pic" sz="quarter" idx="17"/>
          </p:nvPr>
        </p:nvSpPr>
        <p:spPr>
          <a:xfrm>
            <a:off x="4714876" y="785794"/>
            <a:ext cx="4071966" cy="3857652"/>
          </a:xfrm>
        </p:spPr>
        <p:txBody>
          <a:bodyPr/>
          <a:lstStyle/>
          <a:p>
            <a:r>
              <a:rPr lang="en-US" noProof="0" smtClean="0"/>
              <a:t>Click icon to add picture</a:t>
            </a:r>
            <a:endParaRPr lang="en-GB" noProof="0"/>
          </a:p>
        </p:txBody>
      </p:sp>
      <p:sp>
        <p:nvSpPr>
          <p:cNvPr id="12" name="Slide Number Placeholder 11"/>
          <p:cNvSpPr>
            <a:spLocks noGrp="1"/>
          </p:cNvSpPr>
          <p:nvPr>
            <p:ph type="sldNum" sz="quarter" idx="23"/>
          </p:nvPr>
        </p:nvSpPr>
        <p:spPr/>
        <p:txBody>
          <a:bodyPr/>
          <a:lstStyle/>
          <a:p>
            <a:fld id="{17A9B3F3-0CDD-4032-910D-70E772557002}" type="slidenum">
              <a:rPr lang="en-GB" noProof="0" smtClean="0"/>
              <a:pPr/>
              <a:t>‹#›</a:t>
            </a:fld>
            <a:endParaRPr lang="en-GB" noProof="0"/>
          </a:p>
        </p:txBody>
      </p:sp>
      <p:sp>
        <p:nvSpPr>
          <p:cNvPr id="8" name="Text Placeholder 8"/>
          <p:cNvSpPr>
            <a:spLocks noGrp="1"/>
          </p:cNvSpPr>
          <p:nvPr>
            <p:ph type="body" sz="quarter" idx="22" hasCustomPrompt="1"/>
          </p:nvPr>
        </p:nvSpPr>
        <p:spPr>
          <a:xfrm>
            <a:off x="356400" y="4797152"/>
            <a:ext cx="4071584" cy="1224136"/>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
        <p:nvSpPr>
          <p:cNvPr id="11" name="Text Placeholder 8"/>
          <p:cNvSpPr>
            <a:spLocks noGrp="1"/>
          </p:cNvSpPr>
          <p:nvPr>
            <p:ph type="body" sz="quarter" idx="24" hasCustomPrompt="1"/>
          </p:nvPr>
        </p:nvSpPr>
        <p:spPr>
          <a:xfrm>
            <a:off x="4716016" y="4797152"/>
            <a:ext cx="4071584" cy="1224136"/>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tur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A9B3F3-0CDD-4032-910D-70E772557002}" type="slidenum">
              <a:rPr lang="en-GB" noProof="0" smtClean="0"/>
              <a:pPr/>
              <a:t>‹#›</a:t>
            </a:fld>
            <a:endParaRPr lang="en-GB" noProof="0"/>
          </a:p>
        </p:txBody>
      </p:sp>
      <p:sp>
        <p:nvSpPr>
          <p:cNvPr id="14" name="Picture Placeholder 13"/>
          <p:cNvSpPr>
            <a:spLocks noGrp="1"/>
          </p:cNvSpPr>
          <p:nvPr>
            <p:ph type="pic" sz="quarter" idx="16"/>
          </p:nvPr>
        </p:nvSpPr>
        <p:spPr>
          <a:xfrm>
            <a:off x="357159" y="785794"/>
            <a:ext cx="4071966" cy="4286280"/>
          </a:xfrm>
        </p:spPr>
        <p:txBody>
          <a:bodyPr/>
          <a:lstStyle/>
          <a:p>
            <a:r>
              <a:rPr lang="en-US" noProof="0" smtClean="0"/>
              <a:t>Click icon to add picture</a:t>
            </a:r>
            <a:endParaRPr lang="en-GB" noProof="0"/>
          </a:p>
        </p:txBody>
      </p:sp>
      <p:sp>
        <p:nvSpPr>
          <p:cNvPr id="11" name="Text Placeholder 2"/>
          <p:cNvSpPr>
            <a:spLocks noGrp="1"/>
          </p:cNvSpPr>
          <p:nvPr>
            <p:ph type="body" idx="20" hasCustomPrompt="1"/>
          </p:nvPr>
        </p:nvSpPr>
        <p:spPr>
          <a:xfrm>
            <a:off x="4714876" y="764704"/>
            <a:ext cx="4071966" cy="1071570"/>
          </a:xfrm>
        </p:spPr>
        <p:txBody>
          <a:bodyPr wrap="square" lIns="0" tIns="46800" anchor="t" anchorCtr="0">
            <a:noAutofit/>
          </a:bodyPr>
          <a:lstStyle>
            <a:lvl1pPr marL="0" indent="0">
              <a:buNone/>
              <a:defRPr sz="2800" b="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
        <p:nvSpPr>
          <p:cNvPr id="15" name="Text Placeholder 14"/>
          <p:cNvSpPr>
            <a:spLocks noGrp="1"/>
          </p:cNvSpPr>
          <p:nvPr>
            <p:ph type="body" sz="quarter" idx="22"/>
          </p:nvPr>
        </p:nvSpPr>
        <p:spPr>
          <a:xfrm>
            <a:off x="4716462" y="1988840"/>
            <a:ext cx="4071600" cy="309634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8"/>
          <p:cNvSpPr>
            <a:spLocks noGrp="1"/>
          </p:cNvSpPr>
          <p:nvPr>
            <p:ph type="body" sz="quarter" idx="23" hasCustomPrompt="1"/>
          </p:nvPr>
        </p:nvSpPr>
        <p:spPr>
          <a:xfrm>
            <a:off x="356400" y="5229200"/>
            <a:ext cx="4071584" cy="792088"/>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Picture and Text">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4716016" y="764704"/>
            <a:ext cx="4071966" cy="4286280"/>
          </a:xfrm>
        </p:spPr>
        <p:txBody>
          <a:bodyPr/>
          <a:lstStyle/>
          <a:p>
            <a:r>
              <a:rPr lang="en-US" noProof="0" smtClean="0"/>
              <a:t>Click icon to add picture</a:t>
            </a:r>
            <a:endParaRPr lang="en-GB" noProof="0"/>
          </a:p>
        </p:txBody>
      </p:sp>
      <p:sp>
        <p:nvSpPr>
          <p:cNvPr id="5" name="Slide Number Placeholder 4"/>
          <p:cNvSpPr>
            <a:spLocks noGrp="1"/>
          </p:cNvSpPr>
          <p:nvPr>
            <p:ph type="sldNum" sz="quarter" idx="12"/>
          </p:nvPr>
        </p:nvSpPr>
        <p:spPr/>
        <p:txBody>
          <a:bodyPr/>
          <a:lstStyle/>
          <a:p>
            <a:fld id="{17A9B3F3-0CDD-4032-910D-70E772557002}" type="slidenum">
              <a:rPr lang="en-GB" noProof="0" smtClean="0"/>
              <a:pPr/>
              <a:t>‹#›</a:t>
            </a:fld>
            <a:endParaRPr lang="en-GB" noProof="0"/>
          </a:p>
        </p:txBody>
      </p:sp>
      <p:sp>
        <p:nvSpPr>
          <p:cNvPr id="11" name="Text Placeholder 2"/>
          <p:cNvSpPr>
            <a:spLocks noGrp="1"/>
          </p:cNvSpPr>
          <p:nvPr>
            <p:ph type="body" idx="20" hasCustomPrompt="1"/>
          </p:nvPr>
        </p:nvSpPr>
        <p:spPr>
          <a:xfrm>
            <a:off x="356018" y="764704"/>
            <a:ext cx="4071966" cy="1071570"/>
          </a:xfrm>
        </p:spPr>
        <p:txBody>
          <a:bodyPr wrap="square" lIns="0" tIns="46800" anchor="t" anchorCtr="0">
            <a:noAutofit/>
          </a:bodyPr>
          <a:lstStyle>
            <a:lvl1pPr marL="0" indent="0">
              <a:buNone/>
              <a:defRPr sz="2800" b="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
        <p:nvSpPr>
          <p:cNvPr id="8" name="Text Placeholder 14"/>
          <p:cNvSpPr>
            <a:spLocks noGrp="1"/>
          </p:cNvSpPr>
          <p:nvPr>
            <p:ph type="body" sz="quarter" idx="23"/>
          </p:nvPr>
        </p:nvSpPr>
        <p:spPr>
          <a:xfrm>
            <a:off x="356384" y="1988840"/>
            <a:ext cx="4071600" cy="309634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8"/>
          <p:cNvSpPr>
            <a:spLocks noGrp="1"/>
          </p:cNvSpPr>
          <p:nvPr>
            <p:ph type="body" sz="quarter" idx="24" hasCustomPrompt="1"/>
          </p:nvPr>
        </p:nvSpPr>
        <p:spPr>
          <a:xfrm>
            <a:off x="4716016" y="5229200"/>
            <a:ext cx="4071584" cy="792088"/>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A9B3F3-0CDD-4032-910D-70E772557002}" type="slidenum">
              <a:rPr lang="en-GB" noProof="0" smtClean="0"/>
              <a:pPr/>
              <a:t>‹#›</a:t>
            </a:fld>
            <a:endParaRPr lang="en-GB" noProof="0"/>
          </a:p>
        </p:txBody>
      </p:sp>
      <p:sp>
        <p:nvSpPr>
          <p:cNvPr id="14" name="Picture Placeholder 13"/>
          <p:cNvSpPr>
            <a:spLocks noGrp="1"/>
          </p:cNvSpPr>
          <p:nvPr>
            <p:ph type="pic" sz="quarter" idx="16"/>
          </p:nvPr>
        </p:nvSpPr>
        <p:spPr>
          <a:xfrm>
            <a:off x="357158" y="1580199"/>
            <a:ext cx="2714644" cy="2420305"/>
          </a:xfrm>
        </p:spPr>
        <p:txBody>
          <a:bodyPr/>
          <a:lstStyle/>
          <a:p>
            <a:r>
              <a:rPr lang="en-US" noProof="0" smtClean="0"/>
              <a:t>Click icon to add picture</a:t>
            </a:r>
            <a:endParaRPr lang="en-GB" noProof="0"/>
          </a:p>
        </p:txBody>
      </p:sp>
      <p:sp>
        <p:nvSpPr>
          <p:cNvPr id="10" name="Picture Placeholder 13"/>
          <p:cNvSpPr>
            <a:spLocks noGrp="1"/>
          </p:cNvSpPr>
          <p:nvPr>
            <p:ph type="pic" sz="quarter" idx="20"/>
          </p:nvPr>
        </p:nvSpPr>
        <p:spPr>
          <a:xfrm>
            <a:off x="6072198" y="1580178"/>
            <a:ext cx="2714617" cy="2420326"/>
          </a:xfrm>
        </p:spPr>
        <p:txBody>
          <a:bodyPr/>
          <a:lstStyle/>
          <a:p>
            <a:r>
              <a:rPr lang="en-US" noProof="0" smtClean="0"/>
              <a:t>Click icon to add picture</a:t>
            </a:r>
            <a:endParaRPr lang="en-GB" noProof="0"/>
          </a:p>
        </p:txBody>
      </p:sp>
      <p:sp>
        <p:nvSpPr>
          <p:cNvPr id="15" name="Text Placeholder 2"/>
          <p:cNvSpPr>
            <a:spLocks noGrp="1"/>
          </p:cNvSpPr>
          <p:nvPr>
            <p:ph type="body" idx="23" hasCustomPrompt="1"/>
          </p:nvPr>
        </p:nvSpPr>
        <p:spPr>
          <a:xfrm>
            <a:off x="357158" y="428604"/>
            <a:ext cx="8429684" cy="1000132"/>
          </a:xfrm>
        </p:spPr>
        <p:txBody>
          <a:bodyPr wrap="square" lIns="0" tIns="46800" anchor="t" anchorCtr="0">
            <a:noAutofit/>
          </a:bodyPr>
          <a:lstStyle>
            <a:lvl1pPr marL="0" indent="0">
              <a:buNone/>
              <a:defRPr sz="2800" b="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
        <p:nvSpPr>
          <p:cNvPr id="24" name="Picture Placeholder 13"/>
          <p:cNvSpPr>
            <a:spLocks noGrp="1"/>
          </p:cNvSpPr>
          <p:nvPr>
            <p:ph type="pic" sz="quarter" idx="25"/>
          </p:nvPr>
        </p:nvSpPr>
        <p:spPr>
          <a:xfrm>
            <a:off x="3214678" y="1571612"/>
            <a:ext cx="2714644" cy="2433452"/>
          </a:xfrm>
        </p:spPr>
        <p:txBody>
          <a:bodyPr/>
          <a:lstStyle/>
          <a:p>
            <a:r>
              <a:rPr lang="en-US" noProof="0" smtClean="0"/>
              <a:t>Click icon to add picture</a:t>
            </a:r>
            <a:endParaRPr lang="en-GB" noProof="0"/>
          </a:p>
        </p:txBody>
      </p:sp>
      <p:sp>
        <p:nvSpPr>
          <p:cNvPr id="12" name="Text Placeholder 8"/>
          <p:cNvSpPr>
            <a:spLocks noGrp="1"/>
          </p:cNvSpPr>
          <p:nvPr>
            <p:ph type="body" sz="quarter" idx="28" hasCustomPrompt="1"/>
          </p:nvPr>
        </p:nvSpPr>
        <p:spPr>
          <a:xfrm>
            <a:off x="356400" y="4149080"/>
            <a:ext cx="2703432" cy="1922400"/>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
        <p:nvSpPr>
          <p:cNvPr id="13" name="Text Placeholder 8"/>
          <p:cNvSpPr>
            <a:spLocks noGrp="1"/>
          </p:cNvSpPr>
          <p:nvPr>
            <p:ph type="body" sz="quarter" idx="29" hasCustomPrompt="1"/>
          </p:nvPr>
        </p:nvSpPr>
        <p:spPr>
          <a:xfrm>
            <a:off x="3214800" y="4149080"/>
            <a:ext cx="2703432" cy="1922400"/>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
        <p:nvSpPr>
          <p:cNvPr id="17" name="Text Placeholder 8"/>
          <p:cNvSpPr>
            <a:spLocks noGrp="1"/>
          </p:cNvSpPr>
          <p:nvPr>
            <p:ph type="body" sz="quarter" idx="30" hasCustomPrompt="1"/>
          </p:nvPr>
        </p:nvSpPr>
        <p:spPr>
          <a:xfrm>
            <a:off x="6084168" y="4149080"/>
            <a:ext cx="2703432" cy="1922400"/>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smtClean="0"/>
              <a:t>Click to insert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TEF Logo">
    <p:spTree>
      <p:nvGrpSpPr>
        <p:cNvPr id="1" name=""/>
        <p:cNvGrpSpPr/>
        <p:nvPr/>
      </p:nvGrpSpPr>
      <p:grpSpPr>
        <a:xfrm>
          <a:off x="0" y="0"/>
          <a:ext cx="0" cy="0"/>
          <a:chOff x="0" y="0"/>
          <a:chExt cx="0" cy="0"/>
        </a:xfrm>
      </p:grpSpPr>
      <p:pic>
        <p:nvPicPr>
          <p:cNvPr id="6" name="Picture 5" descr="SINTEFLogo_blå_metafil.emf"/>
          <p:cNvPicPr>
            <a:picLocks noChangeAspect="1"/>
          </p:cNvPicPr>
          <p:nvPr userDrawn="1"/>
        </p:nvPicPr>
        <p:blipFill>
          <a:blip r:embed="rId2" cstate="print"/>
          <a:stretch>
            <a:fillRect/>
          </a:stretch>
        </p:blipFill>
        <p:spPr>
          <a:xfrm>
            <a:off x="1357290" y="2089579"/>
            <a:ext cx="6072230" cy="1267983"/>
          </a:xfrm>
          <a:prstGeom prst="rect">
            <a:avLst/>
          </a:prstGeom>
        </p:spPr>
      </p:pic>
      <p:sp>
        <p:nvSpPr>
          <p:cNvPr id="7" name="TextBox 6"/>
          <p:cNvSpPr txBox="1"/>
          <p:nvPr userDrawn="1"/>
        </p:nvSpPr>
        <p:spPr>
          <a:xfrm>
            <a:off x="1214414" y="3578370"/>
            <a:ext cx="7072362" cy="738664"/>
          </a:xfrm>
          <a:prstGeom prst="rect">
            <a:avLst/>
          </a:prstGeom>
          <a:noFill/>
        </p:spPr>
        <p:txBody>
          <a:bodyPr wrap="square" rtlCol="0">
            <a:spAutoFit/>
          </a:bodyPr>
          <a:lstStyle/>
          <a:p>
            <a:r>
              <a:rPr lang="en-GB" sz="4100" noProof="0" smtClean="0">
                <a:solidFill>
                  <a:srgbClr val="00447C"/>
                </a:solidFill>
              </a:rPr>
              <a:t>Technology for a better society</a:t>
            </a:r>
            <a:endParaRPr lang="en-GB" sz="4100" noProof="0">
              <a:solidFill>
                <a:srgbClr val="00447C"/>
              </a:solidFill>
            </a:endParaRPr>
          </a:p>
        </p:txBody>
      </p:sp>
      <p:sp>
        <p:nvSpPr>
          <p:cNvPr id="11" name="Slide Number Placeholder 10"/>
          <p:cNvSpPr>
            <a:spLocks noGrp="1"/>
          </p:cNvSpPr>
          <p:nvPr>
            <p:ph type="sldNum" sz="quarter" idx="11"/>
          </p:nvPr>
        </p:nvSpPr>
        <p:spPr/>
        <p:txBody>
          <a:bodyPr/>
          <a:lstStyle/>
          <a:p>
            <a:fld id="{17A9B3F3-0CDD-4032-910D-70E772557002}" type="slidenum">
              <a:rPr lang="en-GB" noProof="0" smtClean="0"/>
              <a:pPr/>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Picture and Text">
    <p:bg>
      <p:bgPr>
        <a:solidFill>
          <a:srgbClr val="140F06"/>
        </a:solidFill>
        <a:effectLst/>
      </p:bgPr>
    </p:bg>
    <p:spTree>
      <p:nvGrpSpPr>
        <p:cNvPr id="1" name=""/>
        <p:cNvGrpSpPr/>
        <p:nvPr/>
      </p:nvGrpSpPr>
      <p:grpSpPr>
        <a:xfrm>
          <a:off x="0" y="0"/>
          <a:ext cx="0" cy="0"/>
          <a:chOff x="0" y="0"/>
          <a:chExt cx="0" cy="0"/>
        </a:xfrm>
      </p:grpSpPr>
      <p:sp>
        <p:nvSpPr>
          <p:cNvPr id="10" name="Rectangle 9"/>
          <p:cNvSpPr/>
          <p:nvPr userDrawn="1"/>
        </p:nvSpPr>
        <p:spPr>
          <a:xfrm>
            <a:off x="0" y="6165304"/>
            <a:ext cx="9144000" cy="692696"/>
          </a:xfrm>
          <a:prstGeom prst="rect">
            <a:avLst/>
          </a:prstGeom>
          <a:solidFill>
            <a:srgbClr val="140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2" name="Picture 11" descr="SINTEFLogo_hvit_metafil.emf"/>
          <p:cNvPicPr>
            <a:picLocks noChangeAspect="1"/>
          </p:cNvPicPr>
          <p:nvPr userDrawn="1"/>
        </p:nvPicPr>
        <p:blipFill>
          <a:blip r:embed="rId2" cstate="print"/>
          <a:stretch>
            <a:fillRect/>
          </a:stretch>
        </p:blipFill>
        <p:spPr>
          <a:xfrm>
            <a:off x="357158" y="6390000"/>
            <a:ext cx="1357200" cy="283322"/>
          </a:xfrm>
          <a:prstGeom prst="rect">
            <a:avLst/>
          </a:prstGeom>
        </p:spPr>
      </p:pic>
      <p:sp>
        <p:nvSpPr>
          <p:cNvPr id="13" name="Media Placeholder 12"/>
          <p:cNvSpPr>
            <a:spLocks noGrp="1"/>
          </p:cNvSpPr>
          <p:nvPr>
            <p:ph type="media" sz="quarter" idx="21"/>
          </p:nvPr>
        </p:nvSpPr>
        <p:spPr>
          <a:xfrm>
            <a:off x="357158" y="1071546"/>
            <a:ext cx="8429684" cy="4286280"/>
          </a:xfrm>
        </p:spPr>
        <p:txBody>
          <a:bodyPr/>
          <a:lstStyle/>
          <a:p>
            <a:r>
              <a:rPr lang="en-US" noProof="0" smtClean="0"/>
              <a:t>Click icon to add media</a:t>
            </a:r>
            <a:endParaRPr lang="en-GB" noProof="0"/>
          </a:p>
        </p:txBody>
      </p:sp>
      <p:sp>
        <p:nvSpPr>
          <p:cNvPr id="11" name="Text Placeholder 2"/>
          <p:cNvSpPr>
            <a:spLocks noGrp="1"/>
          </p:cNvSpPr>
          <p:nvPr>
            <p:ph type="body" idx="24" hasCustomPrompt="1"/>
          </p:nvPr>
        </p:nvSpPr>
        <p:spPr>
          <a:xfrm>
            <a:off x="357158" y="285728"/>
            <a:ext cx="8429684" cy="571504"/>
          </a:xfrm>
        </p:spPr>
        <p:txBody>
          <a:bodyPr wrap="square" lIns="0" tIns="46800" anchor="t" anchorCtr="0">
            <a:noAutofit/>
          </a:bodyPr>
          <a:lstStyle>
            <a:lvl1pPr marL="0" indent="0">
              <a:buNone/>
              <a:defRPr sz="2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
        <p:nvSpPr>
          <p:cNvPr id="14" name="Text Placeholder 2"/>
          <p:cNvSpPr>
            <a:spLocks noGrp="1"/>
          </p:cNvSpPr>
          <p:nvPr>
            <p:ph type="body" idx="25" hasCustomPrompt="1"/>
          </p:nvPr>
        </p:nvSpPr>
        <p:spPr>
          <a:xfrm>
            <a:off x="357158" y="5500702"/>
            <a:ext cx="8429684" cy="642942"/>
          </a:xfrm>
        </p:spPr>
        <p:txBody>
          <a:bodyPr wrap="square" lIns="0" tIns="46800" anchor="t" anchorCtr="0">
            <a:noAutofit/>
          </a:bodyPr>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insert text</a:t>
            </a:r>
          </a:p>
        </p:txBody>
      </p:sp>
      <p:sp>
        <p:nvSpPr>
          <p:cNvPr id="18" name="Slide Number Placeholder 17"/>
          <p:cNvSpPr>
            <a:spLocks noGrp="1"/>
          </p:cNvSpPr>
          <p:nvPr>
            <p:ph type="sldNum" sz="quarter" idx="27"/>
          </p:nvPr>
        </p:nvSpPr>
        <p:spPr/>
        <p:txBody>
          <a:bodyPr/>
          <a:lstStyle/>
          <a:p>
            <a:fld id="{17A9B3F3-0CDD-4032-910D-70E772557002}" type="slidenum">
              <a:rPr lang="en-GB" noProof="0" smtClean="0"/>
              <a:pPr/>
              <a:t>‹#›</a:t>
            </a:fld>
            <a:endParaRPr lang="en-GB" noProof="0"/>
          </a:p>
        </p:txBody>
      </p:sp>
      <p:sp>
        <p:nvSpPr>
          <p:cNvPr id="15" name="TextBox 14"/>
          <p:cNvSpPr txBox="1"/>
          <p:nvPr userDrawn="1"/>
        </p:nvSpPr>
        <p:spPr>
          <a:xfrm>
            <a:off x="4428000" y="6354000"/>
            <a:ext cx="3960440" cy="338554"/>
          </a:xfrm>
          <a:prstGeom prst="rect">
            <a:avLst/>
          </a:prstGeom>
          <a:noFill/>
        </p:spPr>
        <p:txBody>
          <a:bodyPr wrap="square" rtlCol="0">
            <a:spAutoFit/>
          </a:bodyPr>
          <a:lstStyle/>
          <a:p>
            <a:pPr algn="r"/>
            <a:r>
              <a:rPr lang="en-GB" sz="1600" b="1" noProof="0" dirty="0" smtClean="0">
                <a:solidFill>
                  <a:schemeClr val="bg1"/>
                </a:solidFill>
              </a:rPr>
              <a:t>Technology for a better society</a:t>
            </a:r>
            <a:endParaRPr lang="en-GB" sz="1600" b="1" noProof="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6215058"/>
            <a:ext cx="9144000" cy="642942"/>
          </a:xfrm>
          <a:prstGeom prst="rect">
            <a:avLst/>
          </a:prstGeom>
          <a:solidFill>
            <a:srgbClr val="08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Placeholder 1"/>
          <p:cNvSpPr>
            <a:spLocks noGrp="1"/>
          </p:cNvSpPr>
          <p:nvPr>
            <p:ph type="title"/>
          </p:nvPr>
        </p:nvSpPr>
        <p:spPr>
          <a:xfrm>
            <a:off x="357158" y="274638"/>
            <a:ext cx="8429684"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357158" y="1600201"/>
            <a:ext cx="8429684" cy="447200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Slide Number Placeholder 5"/>
          <p:cNvSpPr>
            <a:spLocks noGrp="1"/>
          </p:cNvSpPr>
          <p:nvPr>
            <p:ph type="sldNum" sz="quarter" idx="4"/>
          </p:nvPr>
        </p:nvSpPr>
        <p:spPr>
          <a:xfrm>
            <a:off x="8429652" y="6415200"/>
            <a:ext cx="514296" cy="285752"/>
          </a:xfrm>
          <a:prstGeom prst="rect">
            <a:avLst/>
          </a:prstGeom>
        </p:spPr>
        <p:txBody>
          <a:bodyPr vert="horz" lIns="91440" tIns="36000" rIns="91440" bIns="45720" rtlCol="0" anchor="ctr"/>
          <a:lstStyle>
            <a:lvl1pPr algn="r">
              <a:defRPr sz="1200">
                <a:solidFill>
                  <a:schemeClr val="bg1"/>
                </a:solidFill>
              </a:defRPr>
            </a:lvl1pPr>
          </a:lstStyle>
          <a:p>
            <a:fld id="{17A9B3F3-0CDD-4032-910D-70E772557002}" type="slidenum">
              <a:rPr lang="en-GB" noProof="0" smtClean="0"/>
              <a:pPr/>
              <a:t>‹#›</a:t>
            </a:fld>
            <a:endParaRPr lang="en-GB" noProof="0"/>
          </a:p>
        </p:txBody>
      </p:sp>
      <p:pic>
        <p:nvPicPr>
          <p:cNvPr id="13" name="Picture 12" descr="SINTEFLogo_hvit_metafil.emf"/>
          <p:cNvPicPr>
            <a:picLocks noChangeAspect="1"/>
          </p:cNvPicPr>
          <p:nvPr/>
        </p:nvPicPr>
        <p:blipFill>
          <a:blip r:embed="rId14" cstate="print"/>
          <a:stretch>
            <a:fillRect/>
          </a:stretch>
        </p:blipFill>
        <p:spPr>
          <a:xfrm>
            <a:off x="356400" y="6390000"/>
            <a:ext cx="1357200" cy="283322"/>
          </a:xfrm>
          <a:prstGeom prst="rect">
            <a:avLst/>
          </a:prstGeom>
        </p:spPr>
      </p:pic>
      <p:sp>
        <p:nvSpPr>
          <p:cNvPr id="12" name="TextBox 11"/>
          <p:cNvSpPr txBox="1"/>
          <p:nvPr/>
        </p:nvSpPr>
        <p:spPr>
          <a:xfrm>
            <a:off x="4428000" y="6354000"/>
            <a:ext cx="3960440" cy="338554"/>
          </a:xfrm>
          <a:prstGeom prst="rect">
            <a:avLst/>
          </a:prstGeom>
          <a:noFill/>
        </p:spPr>
        <p:txBody>
          <a:bodyPr wrap="square" rtlCol="0">
            <a:spAutoFit/>
          </a:bodyPr>
          <a:lstStyle/>
          <a:p>
            <a:pPr algn="r"/>
            <a:r>
              <a:rPr lang="en-GB" sz="1600" b="1" noProof="0" dirty="0" smtClean="0">
                <a:solidFill>
                  <a:schemeClr val="bg1"/>
                </a:solidFill>
              </a:rPr>
              <a:t>Technology for a better society</a:t>
            </a:r>
            <a:endParaRPr lang="en-GB" sz="1600" b="1" noProof="0" dirty="0">
              <a:solidFill>
                <a:schemeClr val="bg1"/>
              </a:solidFill>
            </a:endParaRPr>
          </a:p>
        </p:txBody>
      </p:sp>
    </p:spTree>
  </p:cSld>
  <p:clrMap bg1="dk1" tx1="lt1" bg2="dk2" tx2="lt2" accent1="accent1" accent2="accent2" accent3="accent3" accent4="accent4" accent5="accent5" accent6="accent6" hlink="hlink" folHlink="folHlink"/>
  <p:sldLayoutIdLst>
    <p:sldLayoutId id="2147483660" r:id="rId1"/>
    <p:sldLayoutId id="2147483665" r:id="rId2"/>
    <p:sldLayoutId id="2147483661" r:id="rId3"/>
    <p:sldLayoutId id="2147483666" r:id="rId4"/>
    <p:sldLayoutId id="2147483667" r:id="rId5"/>
    <p:sldLayoutId id="2147483671" r:id="rId6"/>
    <p:sldLayoutId id="2147483668" r:id="rId7"/>
    <p:sldLayoutId id="2147483670" r:id="rId8"/>
    <p:sldLayoutId id="2147483669" r:id="rId9"/>
    <p:sldLayoutId id="2147483672" r:id="rId10"/>
    <p:sldLayoutId id="2147483673" r:id="rId11"/>
    <p:sldLayoutId id="2147483674" r:id="rId12"/>
  </p:sldLayoutIdLst>
  <p:hf hdr="0" dt="0"/>
  <p:txStyles>
    <p:title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accent2"/>
        </a:buClr>
        <a:buFont typeface="Arial" pitchFamily="34" charset="0"/>
        <a:buChar char="•"/>
        <a:defRPr sz="1800" kern="1200">
          <a:solidFill>
            <a:schemeClr val="accent3"/>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3"/>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3"/>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200" kern="1200">
          <a:solidFill>
            <a:schemeClr val="accent3"/>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2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4.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hyperlink" Target="http://www.google.no/imgres?imgurl=http://studygeography.rgs.org/University%20Logos/University%20of%20Reading.gif&amp;imgrefurl=http://studygeography.rgs.org/University%20Pages/University%20of%20Reading.htm&amp;usg=__1JzDIncYNAeRNwHbEqG5xWPwksU=&amp;h=324&amp;w=926&amp;sz=49&amp;hl=en&amp;start=1&amp;um=1&amp;itbs=1&amp;tbnid=SdNcShRic7dzTM:&amp;tbnh=51&amp;tbnw=147&amp;prev=/images?q=university+of+reading&amp;um=1&amp;hl=en&amp;sa=N&amp;tbs=isch:1"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emf"/><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980728"/>
            <a:ext cx="2376264" cy="2336660"/>
          </a:xfrm>
          <a:prstGeom prst="rect">
            <a:avLst/>
          </a:prstGeom>
        </p:spPr>
      </p:pic>
      <p:sp>
        <p:nvSpPr>
          <p:cNvPr id="3" name="Slide Number Placeholder 2"/>
          <p:cNvSpPr>
            <a:spLocks noGrp="1"/>
          </p:cNvSpPr>
          <p:nvPr>
            <p:ph type="sldNum" sz="quarter" idx="18"/>
          </p:nvPr>
        </p:nvSpPr>
        <p:spPr/>
        <p:txBody>
          <a:bodyPr/>
          <a:lstStyle/>
          <a:p>
            <a:fld id="{17A9B3F3-0CDD-4032-910D-70E772557002}" type="slidenum">
              <a:rPr lang="en-GB" noProof="0" smtClean="0"/>
              <a:pPr/>
              <a:t>1</a:t>
            </a:fld>
            <a:endParaRPr lang="en-GB" noProof="0" dirty="0"/>
          </a:p>
        </p:txBody>
      </p:sp>
      <p:sp>
        <p:nvSpPr>
          <p:cNvPr id="4" name="Text Placeholder 3"/>
          <p:cNvSpPr>
            <a:spLocks noGrp="1"/>
          </p:cNvSpPr>
          <p:nvPr>
            <p:ph type="body" sz="quarter" idx="19"/>
          </p:nvPr>
        </p:nvSpPr>
        <p:spPr>
          <a:xfrm>
            <a:off x="440407" y="548680"/>
            <a:ext cx="8443101" cy="2808312"/>
          </a:xfrm>
        </p:spPr>
        <p:txBody>
          <a:bodyPr/>
          <a:lstStyle/>
          <a:p>
            <a:r>
              <a:rPr lang="en-GB" sz="3200" dirty="0"/>
              <a:t>Strong European partnership </a:t>
            </a:r>
            <a:r>
              <a:rPr lang="en-GB" sz="3200" dirty="0" smtClean="0"/>
              <a:t>- ready for take two</a:t>
            </a:r>
            <a:endParaRPr lang="en-GB" sz="3200" dirty="0">
              <a:solidFill>
                <a:srgbClr val="FF0000"/>
              </a:solidFill>
            </a:endParaRPr>
          </a:p>
        </p:txBody>
      </p:sp>
      <p:sp>
        <p:nvSpPr>
          <p:cNvPr id="5" name="Text Placeholder 4"/>
          <p:cNvSpPr>
            <a:spLocks noGrp="1"/>
          </p:cNvSpPr>
          <p:nvPr>
            <p:ph type="body" idx="20"/>
          </p:nvPr>
        </p:nvSpPr>
        <p:spPr>
          <a:xfrm>
            <a:off x="504488" y="4869160"/>
            <a:ext cx="8460000" cy="553998"/>
          </a:xfrm>
        </p:spPr>
        <p:txBody>
          <a:bodyPr/>
          <a:lstStyle/>
          <a:p>
            <a:r>
              <a:rPr lang="en-GB" sz="1800" dirty="0" smtClean="0"/>
              <a:t>6</a:t>
            </a:r>
            <a:r>
              <a:rPr lang="en-GB" sz="1800" baseline="30000" dirty="0" smtClean="0"/>
              <a:t>th</a:t>
            </a:r>
            <a:r>
              <a:rPr lang="en-GB" sz="1800" dirty="0" smtClean="0"/>
              <a:t> </a:t>
            </a:r>
            <a:r>
              <a:rPr lang="en-GB" sz="1800" dirty="0"/>
              <a:t>Stakeholder General </a:t>
            </a:r>
            <a:r>
              <a:rPr lang="en-GB" sz="1800" dirty="0" smtClean="0"/>
              <a:t>Assembly for the </a:t>
            </a:r>
            <a:r>
              <a:rPr lang="en-GB" sz="1800" b="1" dirty="0" smtClean="0"/>
              <a:t/>
            </a:r>
            <a:br>
              <a:rPr lang="en-GB" sz="1800" b="1" dirty="0" smtClean="0"/>
            </a:br>
            <a:r>
              <a:rPr lang="en-GB" sz="1800" b="1" dirty="0" smtClean="0"/>
              <a:t>Fuel Cells and Hydrogen Joint Undertaking</a:t>
            </a:r>
            <a:endParaRPr lang="en-GB" sz="1800" b="1" dirty="0"/>
          </a:p>
          <a:p>
            <a:r>
              <a:rPr lang="en-GB" sz="1800" dirty="0" smtClean="0"/>
              <a:t>13 November 2013, Brussels</a:t>
            </a:r>
          </a:p>
          <a:p>
            <a:r>
              <a:rPr lang="en-GB" sz="1800" b="1" dirty="0" smtClean="0"/>
              <a:t>Unni </a:t>
            </a:r>
            <a:r>
              <a:rPr lang="en-GB" sz="1800" b="1" dirty="0"/>
              <a:t>Steinsmo, President and </a:t>
            </a:r>
            <a:r>
              <a:rPr lang="en-GB" sz="1800" b="1" dirty="0" smtClean="0"/>
              <a:t>CEO, </a:t>
            </a:r>
            <a:r>
              <a:rPr lang="en-GB" sz="1800" b="1" dirty="0"/>
              <a:t>SINTEF</a:t>
            </a:r>
          </a:p>
          <a:p>
            <a:endParaRPr lang="en-GB"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561" t="8194" r="-1"/>
          <a:stretch/>
        </p:blipFill>
        <p:spPr>
          <a:xfrm>
            <a:off x="512515" y="1252389"/>
            <a:ext cx="4851573" cy="3518296"/>
          </a:xfrm>
          <a:prstGeom prst="rect">
            <a:avLst/>
          </a:prstGeom>
        </p:spPr>
      </p:pic>
      <p:sp>
        <p:nvSpPr>
          <p:cNvPr id="9" name="TextBox 8"/>
          <p:cNvSpPr txBox="1"/>
          <p:nvPr/>
        </p:nvSpPr>
        <p:spPr>
          <a:xfrm rot="19955522">
            <a:off x="6941187" y="2061963"/>
            <a:ext cx="357703" cy="369332"/>
          </a:xfrm>
          <a:prstGeom prst="rect">
            <a:avLst/>
          </a:prstGeom>
          <a:noFill/>
        </p:spPr>
        <p:txBody>
          <a:bodyPr wrap="square" rtlCol="0">
            <a:spAutoFit/>
          </a:bodyPr>
          <a:lstStyle/>
          <a:p>
            <a:r>
              <a:rPr lang="nb-NO" b="1" dirty="0" smtClean="0">
                <a:solidFill>
                  <a:schemeClr val="bg1"/>
                </a:solidFill>
              </a:rPr>
              <a:t>2</a:t>
            </a:r>
            <a:endParaRPr lang="nb-NO" b="1" dirty="0">
              <a:solidFill>
                <a:schemeClr val="bg1"/>
              </a:solidFill>
            </a:endParaRPr>
          </a:p>
        </p:txBody>
      </p:sp>
      <p:sp>
        <p:nvSpPr>
          <p:cNvPr id="10" name="TextBox 9"/>
          <p:cNvSpPr txBox="1"/>
          <p:nvPr/>
        </p:nvSpPr>
        <p:spPr>
          <a:xfrm rot="19906832">
            <a:off x="7322869" y="1774231"/>
            <a:ext cx="722207" cy="415498"/>
          </a:xfrm>
          <a:prstGeom prst="rect">
            <a:avLst/>
          </a:prstGeom>
          <a:noFill/>
        </p:spPr>
        <p:txBody>
          <a:bodyPr wrap="square" rtlCol="0">
            <a:spAutoFit/>
          </a:bodyPr>
          <a:lstStyle/>
          <a:p>
            <a:r>
              <a:rPr lang="nb-NO" sz="1050" b="1" dirty="0" smtClean="0">
                <a:solidFill>
                  <a:schemeClr val="bg1"/>
                </a:solidFill>
              </a:rPr>
              <a:t>1.Jan 2014</a:t>
            </a:r>
            <a:endParaRPr lang="nb-NO" sz="1050" b="1"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2666403"/>
            <a:ext cx="3168352" cy="210661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1252389"/>
            <a:ext cx="1959834" cy="1364218"/>
          </a:xfrm>
          <a:prstGeom prst="rect">
            <a:avLst/>
          </a:prstGeom>
        </p:spPr>
      </p:pic>
    </p:spTree>
    <p:extLst>
      <p:ext uri="{BB962C8B-B14F-4D97-AF65-F5344CB8AC3E}">
        <p14:creationId xmlns:p14="http://schemas.microsoft.com/office/powerpoint/2010/main" val="287887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idx="4294967295"/>
          </p:nvPr>
        </p:nvSpPr>
        <p:spPr>
          <a:xfrm>
            <a:off x="395536" y="260648"/>
            <a:ext cx="3384550" cy="936625"/>
          </a:xfrm>
        </p:spPr>
        <p:txBody>
          <a:bodyPr>
            <a:normAutofit/>
          </a:bodyPr>
          <a:lstStyle/>
          <a:p>
            <a:pPr>
              <a:defRPr/>
            </a:pPr>
            <a:r>
              <a:rPr lang="en-GB" sz="2800" dirty="0" smtClean="0">
                <a:solidFill>
                  <a:srgbClr val="01448D"/>
                </a:solidFill>
                <a:latin typeface="+mn-lt"/>
                <a:cs typeface="+mn-cs"/>
              </a:rPr>
              <a:t>Bridging the gap</a:t>
            </a:r>
            <a:endParaRPr lang="en-GB" sz="2800" dirty="0">
              <a:solidFill>
                <a:srgbClr val="01448D"/>
              </a:solidFill>
              <a:latin typeface="+mn-lt"/>
              <a:cs typeface="+mn-cs"/>
            </a:endParaRPr>
          </a:p>
        </p:txBody>
      </p:sp>
      <p:sp>
        <p:nvSpPr>
          <p:cNvPr id="8" name="Freeform 7"/>
          <p:cNvSpPr/>
          <p:nvPr/>
        </p:nvSpPr>
        <p:spPr>
          <a:xfrm>
            <a:off x="6552878" y="2113865"/>
            <a:ext cx="2520950" cy="1511300"/>
          </a:xfrm>
          <a:custGeom>
            <a:avLst/>
            <a:gdLst>
              <a:gd name="connsiteX0" fmla="*/ 0 w 2231380"/>
              <a:gd name="connsiteY0" fmla="*/ 241738 h 1450397"/>
              <a:gd name="connsiteX1" fmla="*/ 241738 w 2231380"/>
              <a:gd name="connsiteY1" fmla="*/ 0 h 1450397"/>
              <a:gd name="connsiteX2" fmla="*/ 1989642 w 2231380"/>
              <a:gd name="connsiteY2" fmla="*/ 0 h 1450397"/>
              <a:gd name="connsiteX3" fmla="*/ 2231380 w 2231380"/>
              <a:gd name="connsiteY3" fmla="*/ 241738 h 1450397"/>
              <a:gd name="connsiteX4" fmla="*/ 2231380 w 2231380"/>
              <a:gd name="connsiteY4" fmla="*/ 1208659 h 1450397"/>
              <a:gd name="connsiteX5" fmla="*/ 1989642 w 2231380"/>
              <a:gd name="connsiteY5" fmla="*/ 1450397 h 1450397"/>
              <a:gd name="connsiteX6" fmla="*/ 241738 w 2231380"/>
              <a:gd name="connsiteY6" fmla="*/ 1450397 h 1450397"/>
              <a:gd name="connsiteX7" fmla="*/ 0 w 2231380"/>
              <a:gd name="connsiteY7" fmla="*/ 1208659 h 1450397"/>
              <a:gd name="connsiteX8" fmla="*/ 0 w 2231380"/>
              <a:gd name="connsiteY8" fmla="*/ 241738 h 14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1380" h="1450397">
                <a:moveTo>
                  <a:pt x="0" y="241738"/>
                </a:moveTo>
                <a:cubicBezTo>
                  <a:pt x="0" y="108230"/>
                  <a:pt x="108230" y="0"/>
                  <a:pt x="241738" y="0"/>
                </a:cubicBezTo>
                <a:lnTo>
                  <a:pt x="1989642" y="0"/>
                </a:lnTo>
                <a:cubicBezTo>
                  <a:pt x="2123150" y="0"/>
                  <a:pt x="2231380" y="108230"/>
                  <a:pt x="2231380" y="241738"/>
                </a:cubicBezTo>
                <a:lnTo>
                  <a:pt x="2231380" y="1208659"/>
                </a:lnTo>
                <a:cubicBezTo>
                  <a:pt x="2231380" y="1342167"/>
                  <a:pt x="2123150" y="1450397"/>
                  <a:pt x="1989642" y="1450397"/>
                </a:cubicBezTo>
                <a:lnTo>
                  <a:pt x="241738" y="1450397"/>
                </a:lnTo>
                <a:cubicBezTo>
                  <a:pt x="108230" y="1450397"/>
                  <a:pt x="0" y="1342167"/>
                  <a:pt x="0" y="1208659"/>
                </a:cubicBezTo>
                <a:lnTo>
                  <a:pt x="0" y="241738"/>
                </a:lnTo>
                <a:close/>
              </a:path>
            </a:pathLst>
          </a:custGeom>
          <a:solidFill>
            <a:schemeClr val="accent1">
              <a:lumMod val="20000"/>
              <a:lumOff val="80000"/>
            </a:schemeClr>
          </a:solidFill>
          <a:ln>
            <a:solidFill>
              <a:srgbClr val="01448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7963" tIns="207963" rIns="207963" bIns="207963" spcCol="1270" anchor="ctr"/>
          <a:lstStyle/>
          <a:p>
            <a:pPr algn="ctr" defTabSz="1600200" eaLnBrk="0" hangingPunct="0">
              <a:lnSpc>
                <a:spcPct val="90000"/>
              </a:lnSpc>
              <a:spcAft>
                <a:spcPct val="35000"/>
              </a:spcAft>
              <a:defRPr/>
            </a:pPr>
            <a:r>
              <a:rPr lang="en-GB" sz="2400" dirty="0" smtClean="0">
                <a:solidFill>
                  <a:srgbClr val="2D5EC1"/>
                </a:solidFill>
              </a:rPr>
              <a:t>RTD Projects</a:t>
            </a:r>
          </a:p>
          <a:p>
            <a:pPr algn="ctr" defTabSz="1600200" eaLnBrk="0" hangingPunct="0">
              <a:lnSpc>
                <a:spcPct val="90000"/>
              </a:lnSpc>
              <a:spcAft>
                <a:spcPct val="35000"/>
              </a:spcAft>
              <a:defRPr/>
            </a:pPr>
            <a:r>
              <a:rPr lang="en-GB" sz="1200" dirty="0" smtClean="0">
                <a:solidFill>
                  <a:srgbClr val="2D5EC1"/>
                </a:solidFill>
              </a:rPr>
              <a:t>Green Car Initiative</a:t>
            </a:r>
          </a:p>
          <a:p>
            <a:pPr algn="ctr" defTabSz="1600200" eaLnBrk="0" hangingPunct="0">
              <a:lnSpc>
                <a:spcPct val="90000"/>
              </a:lnSpc>
              <a:spcAft>
                <a:spcPct val="35000"/>
              </a:spcAft>
              <a:defRPr/>
            </a:pPr>
            <a:r>
              <a:rPr lang="en-GB" sz="1200" dirty="0" smtClean="0">
                <a:solidFill>
                  <a:srgbClr val="2D5EC1"/>
                </a:solidFill>
              </a:rPr>
              <a:t>FCH JU </a:t>
            </a:r>
          </a:p>
          <a:p>
            <a:pPr algn="ctr" defTabSz="1600200" eaLnBrk="0" hangingPunct="0">
              <a:lnSpc>
                <a:spcPct val="90000"/>
              </a:lnSpc>
              <a:spcAft>
                <a:spcPct val="35000"/>
              </a:spcAft>
              <a:defRPr/>
            </a:pPr>
            <a:r>
              <a:rPr lang="en-GB" sz="1200" dirty="0" smtClean="0">
                <a:solidFill>
                  <a:srgbClr val="2D5EC1"/>
                </a:solidFill>
              </a:rPr>
              <a:t>Collaborative research</a:t>
            </a:r>
            <a:endParaRPr lang="en-GB" sz="1200" dirty="0">
              <a:solidFill>
                <a:srgbClr val="2D5EC1"/>
              </a:solidFill>
            </a:endParaRPr>
          </a:p>
        </p:txBody>
      </p:sp>
      <p:sp>
        <p:nvSpPr>
          <p:cNvPr id="10" name="Freeform 9"/>
          <p:cNvSpPr/>
          <p:nvPr/>
        </p:nvSpPr>
        <p:spPr>
          <a:xfrm>
            <a:off x="3204841" y="899428"/>
            <a:ext cx="2595562" cy="1223962"/>
          </a:xfrm>
          <a:custGeom>
            <a:avLst/>
            <a:gdLst>
              <a:gd name="connsiteX0" fmla="*/ 0 w 2231380"/>
              <a:gd name="connsiteY0" fmla="*/ 241738 h 1450397"/>
              <a:gd name="connsiteX1" fmla="*/ 241738 w 2231380"/>
              <a:gd name="connsiteY1" fmla="*/ 0 h 1450397"/>
              <a:gd name="connsiteX2" fmla="*/ 1989642 w 2231380"/>
              <a:gd name="connsiteY2" fmla="*/ 0 h 1450397"/>
              <a:gd name="connsiteX3" fmla="*/ 2231380 w 2231380"/>
              <a:gd name="connsiteY3" fmla="*/ 241738 h 1450397"/>
              <a:gd name="connsiteX4" fmla="*/ 2231380 w 2231380"/>
              <a:gd name="connsiteY4" fmla="*/ 1208659 h 1450397"/>
              <a:gd name="connsiteX5" fmla="*/ 1989642 w 2231380"/>
              <a:gd name="connsiteY5" fmla="*/ 1450397 h 1450397"/>
              <a:gd name="connsiteX6" fmla="*/ 241738 w 2231380"/>
              <a:gd name="connsiteY6" fmla="*/ 1450397 h 1450397"/>
              <a:gd name="connsiteX7" fmla="*/ 0 w 2231380"/>
              <a:gd name="connsiteY7" fmla="*/ 1208659 h 1450397"/>
              <a:gd name="connsiteX8" fmla="*/ 0 w 2231380"/>
              <a:gd name="connsiteY8" fmla="*/ 241738 h 14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1380" h="1450397">
                <a:moveTo>
                  <a:pt x="0" y="241738"/>
                </a:moveTo>
                <a:cubicBezTo>
                  <a:pt x="0" y="108230"/>
                  <a:pt x="108230" y="0"/>
                  <a:pt x="241738" y="0"/>
                </a:cubicBezTo>
                <a:lnTo>
                  <a:pt x="1989642" y="0"/>
                </a:lnTo>
                <a:cubicBezTo>
                  <a:pt x="2123150" y="0"/>
                  <a:pt x="2231380" y="108230"/>
                  <a:pt x="2231380" y="241738"/>
                </a:cubicBezTo>
                <a:lnTo>
                  <a:pt x="2231380" y="1208659"/>
                </a:lnTo>
                <a:cubicBezTo>
                  <a:pt x="2231380" y="1342167"/>
                  <a:pt x="2123150" y="1450397"/>
                  <a:pt x="1989642" y="1450397"/>
                </a:cubicBezTo>
                <a:lnTo>
                  <a:pt x="241738" y="1450397"/>
                </a:lnTo>
                <a:cubicBezTo>
                  <a:pt x="108230" y="1450397"/>
                  <a:pt x="0" y="1342167"/>
                  <a:pt x="0" y="1208659"/>
                </a:cubicBezTo>
                <a:lnTo>
                  <a:pt x="0" y="241738"/>
                </a:lnTo>
                <a:close/>
              </a:path>
            </a:pathLst>
          </a:custGeom>
          <a:solidFill>
            <a:schemeClr val="accent1">
              <a:lumMod val="20000"/>
              <a:lumOff val="80000"/>
            </a:schemeClr>
          </a:solidFill>
          <a:ln>
            <a:solidFill>
              <a:srgbClr val="01448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07963" tIns="207963" rIns="207963" bIns="207963" spcCol="1270"/>
          <a:lstStyle/>
          <a:p>
            <a:pPr algn="ctr" defTabSz="1600200" eaLnBrk="0" hangingPunct="0">
              <a:spcAft>
                <a:spcPts val="0"/>
              </a:spcAft>
              <a:defRPr/>
            </a:pPr>
            <a:r>
              <a:rPr lang="en-GB" sz="2400" dirty="0" smtClean="0">
                <a:solidFill>
                  <a:srgbClr val="2D5EC1"/>
                </a:solidFill>
              </a:rPr>
              <a:t>Sustainable</a:t>
            </a:r>
          </a:p>
          <a:p>
            <a:pPr algn="ctr" defTabSz="1600200" eaLnBrk="0" hangingPunct="0">
              <a:spcAft>
                <a:spcPts val="0"/>
              </a:spcAft>
              <a:defRPr/>
            </a:pPr>
            <a:r>
              <a:rPr lang="en-GB" sz="2400" dirty="0" smtClean="0">
                <a:solidFill>
                  <a:srgbClr val="2D5EC1"/>
                </a:solidFill>
              </a:rPr>
              <a:t>market</a:t>
            </a:r>
          </a:p>
          <a:p>
            <a:pPr algn="ctr" defTabSz="1600200" eaLnBrk="0" hangingPunct="0">
              <a:spcAft>
                <a:spcPts val="0"/>
              </a:spcAft>
              <a:defRPr/>
            </a:pPr>
            <a:r>
              <a:rPr lang="en-GB" sz="3600" dirty="0" smtClean="0">
                <a:solidFill>
                  <a:schemeClr val="tx1"/>
                </a:solidFill>
              </a:rPr>
              <a:t> </a:t>
            </a:r>
            <a:endParaRPr lang="en-GB" sz="1400" dirty="0">
              <a:solidFill>
                <a:schemeClr val="tx1"/>
              </a:solidFill>
            </a:endParaRPr>
          </a:p>
        </p:txBody>
      </p:sp>
      <p:sp>
        <p:nvSpPr>
          <p:cNvPr id="21509" name="Oval 13"/>
          <p:cNvSpPr>
            <a:spLocks noChangeArrowheads="1"/>
          </p:cNvSpPr>
          <p:nvPr/>
        </p:nvSpPr>
        <p:spPr bwMode="auto">
          <a:xfrm>
            <a:off x="323528" y="1818590"/>
            <a:ext cx="2520950" cy="2233613"/>
          </a:xfrm>
          <a:prstGeom prst="ellipse">
            <a:avLst/>
          </a:prstGeom>
          <a:solidFill>
            <a:srgbClr val="FF0000"/>
          </a:solidFill>
          <a:ln w="31750">
            <a:solidFill>
              <a:srgbClr val="000000"/>
            </a:solidFill>
            <a:prstDash val="sysDash"/>
            <a:round/>
            <a:headEnd/>
            <a:tailEnd/>
          </a:ln>
        </p:spPr>
        <p:txBody>
          <a:bodyPr wrap="none" lIns="0" tIns="72000" rIns="0" anchor="ct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a:r>
              <a:rPr lang="en-GB" altLang="nb-NO" sz="2800" dirty="0" smtClean="0">
                <a:solidFill>
                  <a:schemeClr val="bg1"/>
                </a:solidFill>
                <a:latin typeface="Arial" pitchFamily="34" charset="0"/>
              </a:rPr>
              <a:t>Infrastructure</a:t>
            </a:r>
          </a:p>
          <a:p>
            <a:pPr algn="ctr"/>
            <a:r>
              <a:rPr lang="en-GB" altLang="nb-NO" sz="2000" dirty="0" smtClean="0">
                <a:solidFill>
                  <a:schemeClr val="bg1"/>
                </a:solidFill>
                <a:latin typeface="Arial" pitchFamily="34" charset="0"/>
              </a:rPr>
              <a:t>Common standards</a:t>
            </a:r>
            <a:endParaRPr lang="en-GB" altLang="nb-NO" sz="2000" dirty="0">
              <a:solidFill>
                <a:schemeClr val="bg1"/>
              </a:solidFill>
              <a:latin typeface="Arial" pitchFamily="34" charset="0"/>
            </a:endParaRPr>
          </a:p>
        </p:txBody>
      </p:sp>
      <p:sp>
        <p:nvSpPr>
          <p:cNvPr id="11" name="Freeform 10"/>
          <p:cNvSpPr/>
          <p:nvPr/>
        </p:nvSpPr>
        <p:spPr>
          <a:xfrm>
            <a:off x="5800403" y="4301440"/>
            <a:ext cx="2808288" cy="1601788"/>
          </a:xfrm>
          <a:custGeom>
            <a:avLst/>
            <a:gdLst>
              <a:gd name="connsiteX0" fmla="*/ 0 w 2231380"/>
              <a:gd name="connsiteY0" fmla="*/ 241738 h 1450397"/>
              <a:gd name="connsiteX1" fmla="*/ 241738 w 2231380"/>
              <a:gd name="connsiteY1" fmla="*/ 0 h 1450397"/>
              <a:gd name="connsiteX2" fmla="*/ 1989642 w 2231380"/>
              <a:gd name="connsiteY2" fmla="*/ 0 h 1450397"/>
              <a:gd name="connsiteX3" fmla="*/ 2231380 w 2231380"/>
              <a:gd name="connsiteY3" fmla="*/ 241738 h 1450397"/>
              <a:gd name="connsiteX4" fmla="*/ 2231380 w 2231380"/>
              <a:gd name="connsiteY4" fmla="*/ 1208659 h 1450397"/>
              <a:gd name="connsiteX5" fmla="*/ 1989642 w 2231380"/>
              <a:gd name="connsiteY5" fmla="*/ 1450397 h 1450397"/>
              <a:gd name="connsiteX6" fmla="*/ 241738 w 2231380"/>
              <a:gd name="connsiteY6" fmla="*/ 1450397 h 1450397"/>
              <a:gd name="connsiteX7" fmla="*/ 0 w 2231380"/>
              <a:gd name="connsiteY7" fmla="*/ 1208659 h 1450397"/>
              <a:gd name="connsiteX8" fmla="*/ 0 w 2231380"/>
              <a:gd name="connsiteY8" fmla="*/ 241738 h 14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1380" h="1450397">
                <a:moveTo>
                  <a:pt x="0" y="241738"/>
                </a:moveTo>
                <a:cubicBezTo>
                  <a:pt x="0" y="108230"/>
                  <a:pt x="108230" y="0"/>
                  <a:pt x="241738" y="0"/>
                </a:cubicBezTo>
                <a:lnTo>
                  <a:pt x="1989642" y="0"/>
                </a:lnTo>
                <a:cubicBezTo>
                  <a:pt x="2123150" y="0"/>
                  <a:pt x="2231380" y="108230"/>
                  <a:pt x="2231380" y="241738"/>
                </a:cubicBezTo>
                <a:lnTo>
                  <a:pt x="2231380" y="1208659"/>
                </a:lnTo>
                <a:cubicBezTo>
                  <a:pt x="2231380" y="1342167"/>
                  <a:pt x="2123150" y="1450397"/>
                  <a:pt x="1989642" y="1450397"/>
                </a:cubicBezTo>
                <a:lnTo>
                  <a:pt x="241738" y="1450397"/>
                </a:lnTo>
                <a:cubicBezTo>
                  <a:pt x="108230" y="1450397"/>
                  <a:pt x="0" y="1342167"/>
                  <a:pt x="0" y="1208659"/>
                </a:cubicBezTo>
                <a:lnTo>
                  <a:pt x="0" y="241738"/>
                </a:lnTo>
                <a:close/>
              </a:path>
            </a:pathLst>
          </a:custGeom>
          <a:solidFill>
            <a:schemeClr val="accent1">
              <a:lumMod val="20000"/>
              <a:lumOff val="80000"/>
            </a:schemeClr>
          </a:solidFill>
          <a:ln>
            <a:solidFill>
              <a:srgbClr val="01448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7963" tIns="207963" rIns="207963" bIns="207963" anchor="ctr"/>
          <a:lstStyle/>
          <a:p>
            <a:pPr algn="ctr" defTabSz="1600200" eaLnBrk="0" hangingPunct="0">
              <a:lnSpc>
                <a:spcPct val="90000"/>
              </a:lnSpc>
              <a:spcAft>
                <a:spcPct val="35000"/>
              </a:spcAft>
              <a:defRPr/>
            </a:pPr>
            <a:r>
              <a:rPr lang="en-GB" sz="2000" dirty="0" smtClean="0">
                <a:solidFill>
                  <a:srgbClr val="2D5EC1"/>
                </a:solidFill>
              </a:rPr>
              <a:t>Regulatory measures</a:t>
            </a:r>
          </a:p>
          <a:p>
            <a:pPr algn="ctr" defTabSz="1600200" eaLnBrk="0" hangingPunct="0">
              <a:lnSpc>
                <a:spcPct val="90000"/>
              </a:lnSpc>
              <a:spcAft>
                <a:spcPct val="35000"/>
              </a:spcAft>
              <a:defRPr/>
            </a:pPr>
            <a:r>
              <a:rPr lang="en-GB" sz="1200" dirty="0" smtClean="0">
                <a:solidFill>
                  <a:srgbClr val="2D5EC1"/>
                </a:solidFill>
              </a:rPr>
              <a:t>CO2 and pollutants</a:t>
            </a:r>
          </a:p>
          <a:p>
            <a:pPr algn="ctr" defTabSz="1600200" eaLnBrk="0" hangingPunct="0">
              <a:lnSpc>
                <a:spcPct val="90000"/>
              </a:lnSpc>
              <a:spcAft>
                <a:spcPct val="35000"/>
              </a:spcAft>
              <a:defRPr/>
            </a:pPr>
            <a:r>
              <a:rPr lang="en-GB" sz="1200" dirty="0" smtClean="0">
                <a:solidFill>
                  <a:srgbClr val="2D5EC1"/>
                </a:solidFill>
              </a:rPr>
              <a:t>Fuel quality and renewable energy Directives</a:t>
            </a:r>
          </a:p>
          <a:p>
            <a:pPr algn="ctr" defTabSz="1600200" eaLnBrk="0" hangingPunct="0">
              <a:lnSpc>
                <a:spcPct val="90000"/>
              </a:lnSpc>
              <a:spcAft>
                <a:spcPct val="35000"/>
              </a:spcAft>
              <a:defRPr/>
            </a:pPr>
            <a:r>
              <a:rPr lang="en-GB" sz="1200" dirty="0" smtClean="0">
                <a:solidFill>
                  <a:srgbClr val="2D5EC1"/>
                </a:solidFill>
              </a:rPr>
              <a:t>Green procurement</a:t>
            </a:r>
            <a:endParaRPr lang="en-GB" sz="1200" dirty="0">
              <a:solidFill>
                <a:srgbClr val="2D5EC1"/>
              </a:solidFill>
            </a:endParaRPr>
          </a:p>
        </p:txBody>
      </p:sp>
      <p:sp>
        <p:nvSpPr>
          <p:cNvPr id="12" name="Freeform 11"/>
          <p:cNvSpPr/>
          <p:nvPr/>
        </p:nvSpPr>
        <p:spPr>
          <a:xfrm>
            <a:off x="2736528" y="4347478"/>
            <a:ext cx="2339975" cy="1509712"/>
          </a:xfrm>
          <a:custGeom>
            <a:avLst/>
            <a:gdLst>
              <a:gd name="connsiteX0" fmla="*/ 0 w 2231380"/>
              <a:gd name="connsiteY0" fmla="*/ 241738 h 1450397"/>
              <a:gd name="connsiteX1" fmla="*/ 241738 w 2231380"/>
              <a:gd name="connsiteY1" fmla="*/ 0 h 1450397"/>
              <a:gd name="connsiteX2" fmla="*/ 1989642 w 2231380"/>
              <a:gd name="connsiteY2" fmla="*/ 0 h 1450397"/>
              <a:gd name="connsiteX3" fmla="*/ 2231380 w 2231380"/>
              <a:gd name="connsiteY3" fmla="*/ 241738 h 1450397"/>
              <a:gd name="connsiteX4" fmla="*/ 2231380 w 2231380"/>
              <a:gd name="connsiteY4" fmla="*/ 1208659 h 1450397"/>
              <a:gd name="connsiteX5" fmla="*/ 1989642 w 2231380"/>
              <a:gd name="connsiteY5" fmla="*/ 1450397 h 1450397"/>
              <a:gd name="connsiteX6" fmla="*/ 241738 w 2231380"/>
              <a:gd name="connsiteY6" fmla="*/ 1450397 h 1450397"/>
              <a:gd name="connsiteX7" fmla="*/ 0 w 2231380"/>
              <a:gd name="connsiteY7" fmla="*/ 1208659 h 1450397"/>
              <a:gd name="connsiteX8" fmla="*/ 0 w 2231380"/>
              <a:gd name="connsiteY8" fmla="*/ 241738 h 14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1380" h="1450397">
                <a:moveTo>
                  <a:pt x="0" y="241738"/>
                </a:moveTo>
                <a:cubicBezTo>
                  <a:pt x="0" y="108230"/>
                  <a:pt x="108230" y="0"/>
                  <a:pt x="241738" y="0"/>
                </a:cubicBezTo>
                <a:lnTo>
                  <a:pt x="1989642" y="0"/>
                </a:lnTo>
                <a:cubicBezTo>
                  <a:pt x="2123150" y="0"/>
                  <a:pt x="2231380" y="108230"/>
                  <a:pt x="2231380" y="241738"/>
                </a:cubicBezTo>
                <a:lnTo>
                  <a:pt x="2231380" y="1208659"/>
                </a:lnTo>
                <a:cubicBezTo>
                  <a:pt x="2231380" y="1342167"/>
                  <a:pt x="2123150" y="1450397"/>
                  <a:pt x="1989642" y="1450397"/>
                </a:cubicBezTo>
                <a:lnTo>
                  <a:pt x="241738" y="1450397"/>
                </a:lnTo>
                <a:cubicBezTo>
                  <a:pt x="108230" y="1450397"/>
                  <a:pt x="0" y="1342167"/>
                  <a:pt x="0" y="1208659"/>
                </a:cubicBezTo>
                <a:lnTo>
                  <a:pt x="0" y="241738"/>
                </a:lnTo>
                <a:close/>
              </a:path>
            </a:pathLst>
          </a:custGeom>
          <a:solidFill>
            <a:schemeClr val="accent1">
              <a:lumMod val="20000"/>
              <a:lumOff val="80000"/>
            </a:schemeClr>
          </a:solidFill>
          <a:ln>
            <a:solidFill>
              <a:srgbClr val="01448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7963" tIns="207963" rIns="207963" bIns="207963" spcCol="1270" anchor="ctr"/>
          <a:lstStyle/>
          <a:p>
            <a:pPr algn="ctr" defTabSz="1600200" eaLnBrk="0" hangingPunct="0">
              <a:lnSpc>
                <a:spcPct val="90000"/>
              </a:lnSpc>
              <a:spcAft>
                <a:spcPct val="35000"/>
              </a:spcAft>
              <a:defRPr/>
            </a:pPr>
            <a:r>
              <a:rPr lang="en-GB" sz="2400" dirty="0" smtClean="0">
                <a:solidFill>
                  <a:srgbClr val="2D5EC1"/>
                </a:solidFill>
              </a:rPr>
              <a:t>Market incentives</a:t>
            </a:r>
          </a:p>
          <a:p>
            <a:pPr algn="ctr" defTabSz="1600200" eaLnBrk="0" hangingPunct="0">
              <a:lnSpc>
                <a:spcPct val="90000"/>
              </a:lnSpc>
              <a:spcAft>
                <a:spcPct val="35000"/>
              </a:spcAft>
              <a:defRPr/>
            </a:pPr>
            <a:r>
              <a:rPr lang="en-GB" sz="1200" dirty="0" smtClean="0">
                <a:solidFill>
                  <a:srgbClr val="2D5EC1"/>
                </a:solidFill>
              </a:rPr>
              <a:t>Subsidies</a:t>
            </a:r>
          </a:p>
          <a:p>
            <a:pPr algn="ctr" defTabSz="1600200" eaLnBrk="0" hangingPunct="0">
              <a:lnSpc>
                <a:spcPct val="90000"/>
              </a:lnSpc>
              <a:spcAft>
                <a:spcPct val="35000"/>
              </a:spcAft>
              <a:defRPr/>
            </a:pPr>
            <a:r>
              <a:rPr lang="en-GB" sz="1200" dirty="0" smtClean="0">
                <a:solidFill>
                  <a:srgbClr val="2D5EC1"/>
                </a:solidFill>
              </a:rPr>
              <a:t>Fiscal advantages</a:t>
            </a:r>
          </a:p>
          <a:p>
            <a:pPr algn="ctr" defTabSz="1600200" eaLnBrk="0" hangingPunct="0">
              <a:lnSpc>
                <a:spcPct val="90000"/>
              </a:lnSpc>
              <a:spcAft>
                <a:spcPct val="35000"/>
              </a:spcAft>
              <a:defRPr/>
            </a:pPr>
            <a:r>
              <a:rPr lang="en-GB" sz="1200" dirty="0" smtClean="0">
                <a:solidFill>
                  <a:srgbClr val="2D5EC1"/>
                </a:solidFill>
              </a:rPr>
              <a:t>EIB loans</a:t>
            </a:r>
            <a:endParaRPr lang="en-GB" sz="1200" dirty="0">
              <a:solidFill>
                <a:srgbClr val="2D5EC1"/>
              </a:solidFill>
            </a:endParaRPr>
          </a:p>
        </p:txBody>
      </p:sp>
      <p:sp>
        <p:nvSpPr>
          <p:cNvPr id="21512" name="Right Arrow 5"/>
          <p:cNvSpPr>
            <a:spLocks noChangeArrowheads="1"/>
          </p:cNvSpPr>
          <p:nvPr/>
        </p:nvSpPr>
        <p:spPr bwMode="auto">
          <a:xfrm rot="1762969">
            <a:off x="6030591" y="1475690"/>
            <a:ext cx="787400" cy="484188"/>
          </a:xfrm>
          <a:prstGeom prst="rightArrow">
            <a:avLst>
              <a:gd name="adj1" fmla="val 50000"/>
              <a:gd name="adj2" fmla="val 49961"/>
            </a:avLst>
          </a:prstGeom>
          <a:solidFill>
            <a:srgbClr val="0144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endParaRPr lang="en-GB" altLang="nb-NO" sz="2400" b="0" dirty="0">
              <a:solidFill>
                <a:srgbClr val="2D5EC1"/>
              </a:solidFill>
              <a:latin typeface="Times New Roman" pitchFamily="18" charset="0"/>
            </a:endParaRPr>
          </a:p>
        </p:txBody>
      </p:sp>
      <p:sp>
        <p:nvSpPr>
          <p:cNvPr id="21513" name="Right Arrow 13"/>
          <p:cNvSpPr>
            <a:spLocks noChangeArrowheads="1"/>
          </p:cNvSpPr>
          <p:nvPr/>
        </p:nvSpPr>
        <p:spPr bwMode="auto">
          <a:xfrm rot="7740533">
            <a:off x="7019603" y="3748990"/>
            <a:ext cx="566738" cy="484188"/>
          </a:xfrm>
          <a:prstGeom prst="rightArrow">
            <a:avLst>
              <a:gd name="adj1" fmla="val 50000"/>
              <a:gd name="adj2" fmla="val 50076"/>
            </a:avLst>
          </a:prstGeom>
          <a:solidFill>
            <a:srgbClr val="0144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endParaRPr lang="en-GB" altLang="nb-NO" sz="2400" b="0" dirty="0">
              <a:solidFill>
                <a:srgbClr val="2D5EC1"/>
              </a:solidFill>
              <a:latin typeface="Times New Roman" pitchFamily="18" charset="0"/>
            </a:endParaRPr>
          </a:p>
        </p:txBody>
      </p:sp>
      <p:sp>
        <p:nvSpPr>
          <p:cNvPr id="21514" name="Right Arrow 14"/>
          <p:cNvSpPr>
            <a:spLocks noChangeArrowheads="1"/>
          </p:cNvSpPr>
          <p:nvPr/>
        </p:nvSpPr>
        <p:spPr bwMode="auto">
          <a:xfrm rot="10800000">
            <a:off x="5149528" y="4850715"/>
            <a:ext cx="528638" cy="485775"/>
          </a:xfrm>
          <a:prstGeom prst="rightArrow">
            <a:avLst>
              <a:gd name="adj1" fmla="val 50000"/>
              <a:gd name="adj2" fmla="val 49827"/>
            </a:avLst>
          </a:prstGeom>
          <a:solidFill>
            <a:srgbClr val="0144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endParaRPr lang="en-GB" altLang="nb-NO" sz="2400" b="0" dirty="0">
              <a:solidFill>
                <a:srgbClr val="2D5EC1"/>
              </a:solidFill>
              <a:latin typeface="Times New Roman" pitchFamily="18" charset="0"/>
            </a:endParaRPr>
          </a:p>
        </p:txBody>
      </p:sp>
      <p:sp>
        <p:nvSpPr>
          <p:cNvPr id="21515" name="Right Arrow 15"/>
          <p:cNvSpPr>
            <a:spLocks noChangeArrowheads="1"/>
          </p:cNvSpPr>
          <p:nvPr/>
        </p:nvSpPr>
        <p:spPr bwMode="auto">
          <a:xfrm rot="-8375611">
            <a:off x="1947541" y="4112528"/>
            <a:ext cx="727075" cy="484187"/>
          </a:xfrm>
          <a:prstGeom prst="rightArrow">
            <a:avLst>
              <a:gd name="adj1" fmla="val 50000"/>
              <a:gd name="adj2" fmla="val 50096"/>
            </a:avLst>
          </a:prstGeom>
          <a:solidFill>
            <a:srgbClr val="0144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endParaRPr lang="en-GB" altLang="nb-NO" sz="2400" b="0" dirty="0">
              <a:solidFill>
                <a:srgbClr val="2D5EC1"/>
              </a:solidFill>
              <a:latin typeface="Times New Roman" pitchFamily="18" charset="0"/>
            </a:endParaRPr>
          </a:p>
        </p:txBody>
      </p:sp>
      <p:sp>
        <p:nvSpPr>
          <p:cNvPr id="21516" name="Right Arrow 16"/>
          <p:cNvSpPr>
            <a:spLocks noChangeArrowheads="1"/>
          </p:cNvSpPr>
          <p:nvPr/>
        </p:nvSpPr>
        <p:spPr bwMode="auto">
          <a:xfrm rot="-1502202">
            <a:off x="2431728" y="1440765"/>
            <a:ext cx="703263" cy="484188"/>
          </a:xfrm>
          <a:prstGeom prst="rightArrow">
            <a:avLst>
              <a:gd name="adj1" fmla="val 50000"/>
              <a:gd name="adj2" fmla="val 50009"/>
            </a:avLst>
          </a:prstGeom>
          <a:solidFill>
            <a:srgbClr val="0144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endParaRPr lang="en-GB" altLang="nb-NO" sz="2400" b="0" dirty="0">
              <a:solidFill>
                <a:srgbClr val="2D5EC1"/>
              </a:solidFill>
              <a:latin typeface="Times New Roman" pitchFamily="18" charset="0"/>
            </a:endParaRPr>
          </a:p>
        </p:txBody>
      </p:sp>
      <p:sp>
        <p:nvSpPr>
          <p:cNvPr id="13" name="TextBox 12"/>
          <p:cNvSpPr txBox="1"/>
          <p:nvPr/>
        </p:nvSpPr>
        <p:spPr>
          <a:xfrm>
            <a:off x="4876478" y="5903228"/>
            <a:ext cx="4656137" cy="338554"/>
          </a:xfrm>
          <a:prstGeom prst="rect">
            <a:avLst/>
          </a:prstGeom>
          <a:noFill/>
        </p:spPr>
        <p:txBody>
          <a:bodyPr wrap="square" rtlCol="0">
            <a:spAutoFit/>
          </a:bodyPr>
          <a:lstStyle/>
          <a:p>
            <a:r>
              <a:rPr lang="en-GB" sz="1600" dirty="0" smtClean="0">
                <a:solidFill>
                  <a:schemeClr val="accent3"/>
                </a:solidFill>
              </a:rPr>
              <a:t>Source</a:t>
            </a:r>
            <a:r>
              <a:rPr lang="en-GB" sz="1600" dirty="0">
                <a:solidFill>
                  <a:schemeClr val="accent3"/>
                </a:solidFill>
              </a:rPr>
              <a:t>: European Commission, DG Transport</a:t>
            </a:r>
          </a:p>
        </p:txBody>
      </p:sp>
      <p:sp>
        <p:nvSpPr>
          <p:cNvPr id="15" name="Oval 13"/>
          <p:cNvSpPr>
            <a:spLocks noChangeArrowheads="1"/>
          </p:cNvSpPr>
          <p:nvPr/>
        </p:nvSpPr>
        <p:spPr bwMode="auto">
          <a:xfrm>
            <a:off x="323528" y="1843459"/>
            <a:ext cx="2520950" cy="2233613"/>
          </a:xfrm>
          <a:prstGeom prst="ellipse">
            <a:avLst/>
          </a:prstGeom>
          <a:blipFill>
            <a:blip r:embed="rId3"/>
            <a:stretch>
              <a:fillRect/>
            </a:stretch>
          </a:blipFill>
          <a:ln w="31750">
            <a:solidFill>
              <a:srgbClr val="000000"/>
            </a:solidFill>
            <a:prstDash val="sysDash"/>
            <a:round/>
            <a:headEnd/>
            <a:tailEnd/>
          </a:ln>
        </p:spPr>
        <p:txBody>
          <a:bodyPr wrap="none" lIns="0" tIns="72000" rIns="0" anchor="ct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a:r>
              <a:rPr lang="en-GB" altLang="nb-NO" sz="2800" dirty="0" smtClean="0">
                <a:solidFill>
                  <a:schemeClr val="bg1"/>
                </a:solidFill>
                <a:latin typeface="Arial" pitchFamily="34" charset="0"/>
              </a:rPr>
              <a:t>Infrastructure</a:t>
            </a:r>
          </a:p>
          <a:p>
            <a:pPr algn="ctr"/>
            <a:r>
              <a:rPr lang="en-GB" altLang="nb-NO" sz="2000" dirty="0" smtClean="0">
                <a:solidFill>
                  <a:schemeClr val="bg1"/>
                </a:solidFill>
                <a:latin typeface="Arial" pitchFamily="34" charset="0"/>
              </a:rPr>
              <a:t>Common standards</a:t>
            </a:r>
            <a:endParaRPr lang="en-GB" altLang="nb-NO" sz="2000" dirty="0">
              <a:solidFill>
                <a:schemeClr val="bg1"/>
              </a:solidFill>
              <a:latin typeface="Arial" pitchFamily="34" charset="0"/>
            </a:endParaRPr>
          </a:p>
        </p:txBody>
      </p:sp>
    </p:spTree>
    <p:extLst>
      <p:ext uri="{BB962C8B-B14F-4D97-AF65-F5344CB8AC3E}">
        <p14:creationId xmlns:p14="http://schemas.microsoft.com/office/powerpoint/2010/main" val="39902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18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fld id="{17A9B3F3-0CDD-4032-910D-70E772557002}" type="slidenum">
              <a:rPr lang="en-GB" noProof="0" smtClean="0"/>
              <a:pPr/>
              <a:t>2</a:t>
            </a:fld>
            <a:endParaRPr lang="en-GB" noProof="0"/>
          </a:p>
        </p:txBody>
      </p:sp>
      <p:sp>
        <p:nvSpPr>
          <p:cNvPr id="4" name="Text Placeholder 3"/>
          <p:cNvSpPr>
            <a:spLocks noGrp="1"/>
          </p:cNvSpPr>
          <p:nvPr>
            <p:ph type="body" idx="22"/>
          </p:nvPr>
        </p:nvSpPr>
        <p:spPr>
          <a:xfrm>
            <a:off x="323528" y="620688"/>
            <a:ext cx="8429684" cy="642942"/>
          </a:xfrm>
        </p:spPr>
        <p:txBody>
          <a:bodyPr/>
          <a:lstStyle/>
          <a:p>
            <a:pPr algn="ctr"/>
            <a:r>
              <a:rPr lang="en-GB" dirty="0" smtClean="0"/>
              <a:t> </a:t>
            </a:r>
            <a:endParaRPr lang="en-GB" dirty="0"/>
          </a:p>
        </p:txBody>
      </p:sp>
      <p:pic>
        <p:nvPicPr>
          <p:cNvPr id="5" name="Content Placeholder 4"/>
          <p:cNvPicPr>
            <a:picLocks noGrp="1" noChangeAspect="1" noChangeArrowheads="1"/>
          </p:cNvPicPr>
          <p:nvPr>
            <p:ph sz="quarter" idx="14"/>
          </p:nvPr>
        </p:nvPicPr>
        <p:blipFill>
          <a:blip r:embed="rId2" cstate="print"/>
          <a:srcRect l="14140" t="30139" r="11198" b="23421"/>
          <a:stretch>
            <a:fillRect/>
          </a:stretch>
        </p:blipFill>
        <p:spPr bwMode="auto">
          <a:xfrm>
            <a:off x="250825" y="1412776"/>
            <a:ext cx="8429625" cy="3932440"/>
          </a:xfrm>
          <a:prstGeom prst="rect">
            <a:avLst/>
          </a:prstGeom>
          <a:noFill/>
          <a:ln w="9525">
            <a:noFill/>
            <a:miter lim="800000"/>
            <a:headEnd/>
            <a:tailEnd/>
          </a:ln>
        </p:spPr>
      </p:pic>
      <p:sp>
        <p:nvSpPr>
          <p:cNvPr id="6" name="TextBox 5"/>
          <p:cNvSpPr txBox="1"/>
          <p:nvPr/>
        </p:nvSpPr>
        <p:spPr>
          <a:xfrm>
            <a:off x="251520" y="620688"/>
            <a:ext cx="8712968" cy="584775"/>
          </a:xfrm>
          <a:prstGeom prst="rect">
            <a:avLst/>
          </a:prstGeom>
          <a:noFill/>
        </p:spPr>
        <p:txBody>
          <a:bodyPr wrap="square" rtlCol="0">
            <a:spAutoFit/>
          </a:bodyPr>
          <a:lstStyle/>
          <a:p>
            <a:r>
              <a:rPr lang="en-GB" sz="3200" dirty="0" smtClean="0">
                <a:solidFill>
                  <a:schemeClr val="accent3"/>
                </a:solidFill>
              </a:rPr>
              <a:t>This is our time. </a:t>
            </a:r>
            <a:r>
              <a:rPr lang="en-GB" sz="2400" dirty="0" smtClean="0">
                <a:solidFill>
                  <a:schemeClr val="accent3"/>
                </a:solidFill>
              </a:rPr>
              <a:t>Big challenges. Huge possibilities</a:t>
            </a:r>
            <a:r>
              <a:rPr lang="en-GB" sz="2800" dirty="0" smtClean="0">
                <a:solidFill>
                  <a:schemeClr val="accent3"/>
                </a:solidFill>
              </a:rPr>
              <a:t>. </a:t>
            </a:r>
            <a:endParaRPr lang="en-GB" sz="2800" dirty="0">
              <a:solidFill>
                <a:schemeClr val="accent3"/>
              </a:solidFill>
            </a:endParaRPr>
          </a:p>
        </p:txBody>
      </p:sp>
      <p:sp>
        <p:nvSpPr>
          <p:cNvPr id="7" name="TextBox 6"/>
          <p:cNvSpPr txBox="1"/>
          <p:nvPr/>
        </p:nvSpPr>
        <p:spPr>
          <a:xfrm>
            <a:off x="323528" y="5301208"/>
            <a:ext cx="8162279" cy="738664"/>
          </a:xfrm>
          <a:prstGeom prst="rect">
            <a:avLst/>
          </a:prstGeom>
          <a:noFill/>
        </p:spPr>
        <p:txBody>
          <a:bodyPr wrap="square" rtlCol="0">
            <a:spAutoFit/>
          </a:bodyPr>
          <a:lstStyle/>
          <a:p>
            <a:r>
              <a:rPr lang="en-GB" sz="2400" dirty="0" smtClean="0">
                <a:solidFill>
                  <a:schemeClr val="accent3"/>
                </a:solidFill>
              </a:rPr>
              <a:t>Our responsibility: </a:t>
            </a:r>
            <a:r>
              <a:rPr lang="en-GB" dirty="0" smtClean="0">
                <a:solidFill>
                  <a:schemeClr val="accent3"/>
                </a:solidFill>
              </a:rPr>
              <a:t>To take care of the environment, To manage the resources, to create the jobs of the future and the good society.  </a:t>
            </a:r>
            <a:endParaRPr lang="en-GB" dirty="0">
              <a:solidFill>
                <a:schemeClr val="accent3"/>
              </a:solidFill>
            </a:endParaRPr>
          </a:p>
        </p:txBody>
      </p:sp>
    </p:spTree>
    <p:extLst>
      <p:ext uri="{BB962C8B-B14F-4D97-AF65-F5344CB8AC3E}">
        <p14:creationId xmlns:p14="http://schemas.microsoft.com/office/powerpoint/2010/main" val="2041424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1528"/>
            <a:ext cx="8440738" cy="4419600"/>
          </a:xfrm>
        </p:spPr>
        <p:txBody>
          <a:bodyPr/>
          <a:lstStyle/>
          <a:p>
            <a:pPr marL="0" indent="0">
              <a:lnSpc>
                <a:spcPct val="150000"/>
              </a:lnSpc>
              <a:buNone/>
            </a:pPr>
            <a:r>
              <a:rPr lang="en-GB" sz="2600" dirty="0" smtClean="0">
                <a:latin typeface="+mj-lt"/>
              </a:rPr>
              <a:t>Fuel Cell</a:t>
            </a:r>
            <a:r>
              <a:rPr lang="en-GB" sz="2600" i="1" dirty="0" smtClean="0">
                <a:latin typeface="+mj-lt"/>
              </a:rPr>
              <a:t> </a:t>
            </a:r>
            <a:r>
              <a:rPr lang="en-GB" sz="2600" dirty="0" smtClean="0">
                <a:latin typeface="+mj-lt"/>
              </a:rPr>
              <a:t>Cost evolution, PEMFCs automotive applications</a:t>
            </a:r>
          </a:p>
          <a:p>
            <a:pPr>
              <a:lnSpc>
                <a:spcPct val="150000"/>
              </a:lnSpc>
            </a:pPr>
            <a:endParaRPr lang="en-GB" sz="2800" dirty="0" smtClean="0"/>
          </a:p>
          <a:p>
            <a:pPr>
              <a:lnSpc>
                <a:spcPct val="150000"/>
              </a:lnSpc>
            </a:pPr>
            <a:endParaRPr lang="en-GB" sz="2800"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888" t="25551" r="18428" b="6250"/>
          <a:stretch/>
        </p:blipFill>
        <p:spPr bwMode="auto">
          <a:xfrm>
            <a:off x="1043608" y="908721"/>
            <a:ext cx="662473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descr="D:\Mes documents\NTE\Présentations\Présentations H2-PAC TP\2012-11-28 - FFC\DO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027014"/>
            <a:ext cx="1371600" cy="4349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41319" t="28860" r="7006" b="4150"/>
          <a:stretch/>
        </p:blipFill>
        <p:spPr bwMode="auto">
          <a:xfrm>
            <a:off x="2035278" y="3744416"/>
            <a:ext cx="5201018"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97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3"/>
          <p:cNvSpPr>
            <a:spLocks noGrp="1" noChangeArrowheads="1"/>
          </p:cNvSpPr>
          <p:nvPr>
            <p:ph type="title" idx="4294967295"/>
          </p:nvPr>
        </p:nvSpPr>
        <p:spPr>
          <a:xfrm>
            <a:off x="377825" y="332656"/>
            <a:ext cx="9144000" cy="431800"/>
          </a:xfrm>
        </p:spPr>
        <p:txBody>
          <a:bodyPr>
            <a:noAutofit/>
          </a:bodyPr>
          <a:lstStyle/>
          <a:p>
            <a:pPr>
              <a:defRPr/>
            </a:pPr>
            <a:r>
              <a:rPr lang="en-GB" dirty="0" smtClean="0">
                <a:ea typeface="ＭＳ Ｐゴシック" charset="0"/>
              </a:rPr>
              <a:t>Alternative fuels for transport</a:t>
            </a:r>
            <a:endParaRPr lang="en-GB" dirty="0">
              <a:ea typeface="ＭＳ Ｐゴシック" charset="0"/>
            </a:endParaRPr>
          </a:p>
        </p:txBody>
      </p:sp>
      <p:graphicFrame>
        <p:nvGraphicFramePr>
          <p:cNvPr id="5261" name="Group 141"/>
          <p:cNvGraphicFramePr>
            <a:graphicFrameLocks noGrp="1"/>
          </p:cNvGraphicFramePr>
          <p:nvPr>
            <p:extLst>
              <p:ext uri="{D42A27DB-BD31-4B8C-83A1-F6EECF244321}">
                <p14:modId xmlns:p14="http://schemas.microsoft.com/office/powerpoint/2010/main" val="286435316"/>
              </p:ext>
            </p:extLst>
          </p:nvPr>
        </p:nvGraphicFramePr>
        <p:xfrm>
          <a:off x="395288" y="980728"/>
          <a:ext cx="8477251" cy="4706938"/>
        </p:xfrm>
        <a:graphic>
          <a:graphicData uri="http://schemas.openxmlformats.org/drawingml/2006/table">
            <a:tbl>
              <a:tblPr/>
              <a:tblGrid>
                <a:gridCol w="1130300"/>
                <a:gridCol w="741363"/>
                <a:gridCol w="557213"/>
                <a:gridCol w="649287"/>
                <a:gridCol w="719138"/>
                <a:gridCol w="647700"/>
                <a:gridCol w="612824"/>
                <a:gridCol w="755601"/>
                <a:gridCol w="792162"/>
                <a:gridCol w="612477"/>
                <a:gridCol w="648072"/>
                <a:gridCol w="611114"/>
              </a:tblGrid>
              <a:tr h="827087">
                <a:tc>
                  <a:txBody>
                    <a:bodyPr/>
                    <a:lstStyle/>
                    <a:p>
                      <a:pPr marL="0" marR="0" lvl="0" indent="0" algn="r" defTabSz="914400" rtl="0" eaLnBrk="1" fontAlgn="base" latinLnBrk="0" hangingPunct="1">
                        <a:lnSpc>
                          <a:spcPct val="100000"/>
                        </a:lnSpc>
                        <a:spcBef>
                          <a:spcPct val="0"/>
                        </a:spcBef>
                        <a:spcAft>
                          <a:spcPct val="0"/>
                        </a:spcAft>
                        <a:buClr>
                          <a:schemeClr val="bg1"/>
                        </a:buClr>
                        <a:buSzTx/>
                        <a:buFontTx/>
                        <a:buNone/>
                        <a:tabLst/>
                      </a:pPr>
                      <a:endParaRPr kumimoji="0" lang="fr-BE" sz="1200" b="0" i="1" u="none" strike="noStrike" cap="none" normalizeH="0" baseline="0" dirty="0">
                        <a:ln>
                          <a:noFill/>
                        </a:ln>
                        <a:solidFill>
                          <a:schemeClr val="tx1"/>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fr-BE" sz="1200" b="0" i="1" u="none" strike="noStrike" cap="none" normalizeH="0" baseline="0" dirty="0">
                        <a:ln>
                          <a:noFill/>
                        </a:ln>
                        <a:solidFill>
                          <a:schemeClr val="tx1"/>
                        </a:solidFill>
                        <a:effectLst/>
                        <a:latin typeface="Verdana" charset="0"/>
                        <a:ea typeface="ＭＳ Ｐゴシック" charset="0"/>
                      </a:endParaRPr>
                    </a:p>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fr-BE" sz="1200" b="0"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fr-BE" sz="2000" b="0" i="1" u="none" strike="noStrike" cap="none" normalizeH="0" baseline="0" dirty="0">
                          <a:ln>
                            <a:noFill/>
                          </a:ln>
                          <a:solidFill>
                            <a:schemeClr val="tx1"/>
                          </a:solidFill>
                          <a:effectLst/>
                          <a:latin typeface="Verdana" charset="0"/>
                          <a:ea typeface="ＭＳ Ｐゴシック" charset="0"/>
                        </a:rPr>
                        <a:t>Road</a:t>
                      </a:r>
                      <a:endParaRPr kumimoji="0" lang="en-GB" sz="2000" b="0"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fr-BE" sz="2000" b="0" i="1" u="none" strike="noStrike" cap="none" normalizeH="0" baseline="0">
                          <a:ln>
                            <a:noFill/>
                          </a:ln>
                          <a:solidFill>
                            <a:schemeClr val="tx1"/>
                          </a:solidFill>
                          <a:effectLst/>
                          <a:latin typeface="Verdana" charset="0"/>
                          <a:ea typeface="ＭＳ Ｐゴシック" charset="0"/>
                        </a:rPr>
                        <a:t>Air</a:t>
                      </a:r>
                      <a:endParaRPr kumimoji="0" lang="en-GB" sz="2000" b="0" i="1" u="none" strike="noStrike" cap="none" normalizeH="0" baseline="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fr-BE" sz="2000" b="0" i="1" u="none" strike="noStrike" cap="none" normalizeH="0" baseline="0">
                          <a:ln>
                            <a:noFill/>
                          </a:ln>
                          <a:solidFill>
                            <a:schemeClr val="tx1"/>
                          </a:solidFill>
                          <a:effectLst/>
                          <a:latin typeface="Verdana" charset="0"/>
                          <a:ea typeface="ＭＳ Ｐゴシック" charset="0"/>
                        </a:rPr>
                        <a:t>Rail</a:t>
                      </a:r>
                      <a:endParaRPr kumimoji="0" lang="en-GB" sz="2000" b="0" i="1" u="none" strike="noStrike" cap="none" normalizeH="0" baseline="0">
                        <a:ln>
                          <a:noFill/>
                        </a:ln>
                        <a:solidFill>
                          <a:schemeClr val="tx1"/>
                        </a:solidFill>
                        <a:effectLst/>
                        <a:latin typeface="Verdana" charset="0"/>
                        <a:ea typeface="ＭＳ Ｐゴシック" charset="0"/>
                      </a:endParaRPr>
                    </a:p>
                  </a:txBody>
                  <a:tcPr marL="36000" marR="3600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fr-BE" sz="2000" b="0" i="1" u="none" strike="noStrike" cap="none" normalizeH="0" baseline="0" dirty="0">
                          <a:ln>
                            <a:noFill/>
                          </a:ln>
                          <a:solidFill>
                            <a:schemeClr val="tx1"/>
                          </a:solidFill>
                          <a:effectLst/>
                          <a:latin typeface="Verdana" charset="0"/>
                          <a:ea typeface="ＭＳ Ｐゴシック" charset="0"/>
                        </a:rPr>
                        <a:t>Water</a:t>
                      </a:r>
                      <a:endParaRPr kumimoji="0" lang="en-GB" sz="2000" b="0"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989012">
                <a:tc>
                  <a:txBody>
                    <a:bodyPr/>
                    <a:lstStyle/>
                    <a:p>
                      <a:pPr marL="0" marR="0" lvl="0" indent="0" algn="r" defTabSz="914400" rtl="0" eaLnBrk="1" fontAlgn="base" latinLnBrk="0" hangingPunct="1">
                        <a:lnSpc>
                          <a:spcPct val="100000"/>
                        </a:lnSpc>
                        <a:spcBef>
                          <a:spcPct val="0"/>
                        </a:spcBef>
                        <a:spcAft>
                          <a:spcPct val="0"/>
                        </a:spcAft>
                        <a:buClr>
                          <a:schemeClr val="bg1"/>
                        </a:buClr>
                        <a:buSzTx/>
                        <a:buFontTx/>
                        <a:buNone/>
                        <a:tabLst/>
                      </a:pPr>
                      <a:endParaRPr kumimoji="0" lang="fr-BE" sz="12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84212">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fr-BE" sz="1200" b="1" i="1" u="none" strike="noStrike" cap="none" normalizeH="0" baseline="0" dirty="0" smtClean="0">
                          <a:ln>
                            <a:noFill/>
                          </a:ln>
                          <a:solidFill>
                            <a:schemeClr val="tx1"/>
                          </a:solidFill>
                          <a:effectLst/>
                          <a:latin typeface="Verdana" charset="0"/>
                          <a:ea typeface="ＭＳ Ｐゴシック" charset="0"/>
                        </a:rPr>
                        <a:t>Range</a:t>
                      </a:r>
                      <a:endParaRPr kumimoji="0" lang="fr-BE" sz="12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900" b="0" i="1" u="none" strike="noStrike" cap="none" normalizeH="0" baseline="0" noProof="0" dirty="0" smtClean="0">
                          <a:ln>
                            <a:noFill/>
                          </a:ln>
                          <a:solidFill>
                            <a:schemeClr val="tx1"/>
                          </a:solidFill>
                          <a:effectLst/>
                          <a:latin typeface="Verdana" charset="0"/>
                          <a:ea typeface="ＭＳ Ｐゴシック" charset="0"/>
                        </a:rPr>
                        <a:t>Urban</a:t>
                      </a:r>
                      <a:endParaRPr kumimoji="0" lang="en-GB" sz="900" b="0" i="1" u="none" strike="noStrike" cap="none" normalizeH="0" baseline="0" noProof="0" dirty="0">
                        <a:ln>
                          <a:noFill/>
                        </a:ln>
                        <a:solidFill>
                          <a:schemeClr val="tx1"/>
                        </a:solidFill>
                        <a:effectLst/>
                        <a:latin typeface="Verdana" charset="0"/>
                        <a:ea typeface="ＭＳ Ｐゴシック" charset="0"/>
                      </a:endParaRPr>
                    </a:p>
                  </a:txBody>
                  <a:tcPr marL="136340" marR="136340" marT="68152" marB="68152"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800" b="0" i="1" u="none" strike="noStrike" cap="none" normalizeH="0" baseline="0" noProof="0" dirty="0" smtClean="0">
                          <a:ln>
                            <a:noFill/>
                          </a:ln>
                          <a:solidFill>
                            <a:schemeClr val="tx1"/>
                          </a:solidFill>
                          <a:effectLst/>
                          <a:latin typeface="Verdana" charset="0"/>
                          <a:ea typeface="ＭＳ Ｐゴシック" charset="0"/>
                        </a:rPr>
                        <a:t>Medium</a:t>
                      </a:r>
                      <a:endParaRPr kumimoji="0" lang="en-GB" sz="800" b="0" i="1" u="none" strike="noStrike" cap="none" normalizeH="0" baseline="0" noProof="0" dirty="0">
                        <a:ln>
                          <a:noFill/>
                        </a:ln>
                        <a:solidFill>
                          <a:schemeClr val="tx1"/>
                        </a:solidFill>
                        <a:effectLst/>
                        <a:latin typeface="Verdana" charset="0"/>
                        <a:ea typeface="ＭＳ Ｐゴシック" charset="0"/>
                      </a:endParaRPr>
                    </a:p>
                  </a:txBody>
                  <a:tcPr marL="35995" marR="35995"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900" b="0" i="1" u="none" strike="noStrike" cap="none" normalizeH="0" baseline="0" noProof="0" dirty="0" smtClean="0">
                          <a:ln>
                            <a:noFill/>
                          </a:ln>
                          <a:solidFill>
                            <a:schemeClr val="tx1"/>
                          </a:solidFill>
                          <a:effectLst/>
                          <a:latin typeface="Verdana" charset="0"/>
                          <a:ea typeface="ＭＳ Ｐゴシック" charset="0"/>
                        </a:rPr>
                        <a:t>Long</a:t>
                      </a:r>
                      <a:endParaRPr kumimoji="0" lang="en-GB" sz="900" b="0" i="1" u="none" strike="noStrike" cap="none" normalizeH="0" baseline="0" noProof="0" dirty="0">
                        <a:ln>
                          <a:noFill/>
                        </a:ln>
                        <a:solidFill>
                          <a:schemeClr val="tx1"/>
                        </a:solidFill>
                        <a:effectLst/>
                        <a:latin typeface="Verdana" charset="0"/>
                        <a:ea typeface="ＭＳ Ｐゴシック" charset="0"/>
                      </a:endParaRPr>
                    </a:p>
                  </a:txBody>
                  <a:tcPr marL="136340" marR="136340"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800" b="0" i="1" u="none" strike="noStrike" cap="none" normalizeH="0" baseline="0" noProof="0" dirty="0" smtClean="0">
                          <a:ln>
                            <a:noFill/>
                          </a:ln>
                          <a:solidFill>
                            <a:schemeClr val="tx1"/>
                          </a:solidFill>
                          <a:effectLst/>
                          <a:latin typeface="Verdana" charset="0"/>
                          <a:ea typeface="ＭＳ Ｐゴシック" charset="0"/>
                        </a:rPr>
                        <a:t>Short</a:t>
                      </a:r>
                      <a:endParaRPr kumimoji="0" lang="en-GB" sz="800" b="0" i="1" u="none" strike="noStrike" cap="none" normalizeH="0" baseline="0" noProof="0" dirty="0">
                        <a:ln>
                          <a:noFill/>
                        </a:ln>
                        <a:solidFill>
                          <a:schemeClr val="tx1"/>
                        </a:solidFill>
                        <a:effectLst/>
                        <a:latin typeface="Verdana" charset="0"/>
                        <a:ea typeface="ＭＳ Ｐゴシック" charset="0"/>
                      </a:endParaRPr>
                    </a:p>
                  </a:txBody>
                  <a:tcPr marL="136340" marR="136340"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900" b="0" i="1" u="none" strike="noStrike" cap="none" normalizeH="0" baseline="0" noProof="0" dirty="0" smtClean="0">
                          <a:ln>
                            <a:noFill/>
                          </a:ln>
                          <a:solidFill>
                            <a:schemeClr val="tx1"/>
                          </a:solidFill>
                          <a:effectLst/>
                          <a:latin typeface="Verdana" charset="0"/>
                          <a:ea typeface="ＭＳ Ｐゴシック" charset="0"/>
                        </a:rPr>
                        <a:t>Medium</a:t>
                      </a:r>
                      <a:endParaRPr kumimoji="0" lang="en-GB" sz="900" b="0" i="1" u="none" strike="noStrike" cap="none" normalizeH="0" baseline="0" noProof="0" dirty="0">
                        <a:ln>
                          <a:noFill/>
                        </a:ln>
                        <a:solidFill>
                          <a:schemeClr val="tx1"/>
                        </a:solidFill>
                        <a:effectLst/>
                        <a:latin typeface="Verdana" charset="0"/>
                        <a:ea typeface="ＭＳ Ｐゴシック" charset="0"/>
                      </a:endParaRPr>
                    </a:p>
                  </a:txBody>
                  <a:tcPr marL="35995" marR="35995"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900" b="0" i="1" u="none" strike="noStrike" cap="none" normalizeH="0" baseline="0" noProof="0" dirty="0" smtClean="0">
                          <a:ln>
                            <a:noFill/>
                          </a:ln>
                          <a:solidFill>
                            <a:schemeClr val="tx1"/>
                          </a:solidFill>
                          <a:effectLst/>
                          <a:latin typeface="Verdana" charset="0"/>
                          <a:ea typeface="ＭＳ Ｐゴシック" charset="0"/>
                        </a:rPr>
                        <a:t>Long</a:t>
                      </a:r>
                      <a:endParaRPr kumimoji="0" lang="en-GB" sz="900" b="0" i="1" u="none" strike="noStrike" cap="none" normalizeH="0" baseline="0" noProof="0" dirty="0">
                        <a:ln>
                          <a:noFill/>
                        </a:ln>
                        <a:solidFill>
                          <a:schemeClr val="tx1"/>
                        </a:solidFill>
                        <a:effectLst/>
                        <a:latin typeface="Verdana" charset="0"/>
                        <a:ea typeface="ＭＳ Ｐゴシック" charset="0"/>
                      </a:endParaRPr>
                    </a:p>
                  </a:txBody>
                  <a:tcPr marL="35995" marR="35995"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GB" sz="1200" b="1" i="1" u="none" strike="noStrike" cap="none" normalizeH="0" baseline="0" noProof="0" dirty="0">
                        <a:ln>
                          <a:noFill/>
                        </a:ln>
                        <a:solidFill>
                          <a:srgbClr val="000000"/>
                        </a:solidFill>
                        <a:effectLst/>
                        <a:latin typeface="Verdana" charset="0"/>
                        <a:ea typeface="ＭＳ Ｐゴシック" charset="0"/>
                      </a:endParaRPr>
                    </a:p>
                  </a:txBody>
                  <a:tcPr marL="136340" marR="136340" marT="68152" marB="68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GB" sz="1200" b="1" i="1" u="none" strike="noStrike" cap="none" normalizeH="0" baseline="0" noProof="0" dirty="0">
                        <a:ln>
                          <a:noFill/>
                        </a:ln>
                        <a:solidFill>
                          <a:srgbClr val="000000"/>
                        </a:solidFill>
                        <a:effectLst/>
                        <a:latin typeface="Verdana" charset="0"/>
                        <a:ea typeface="ＭＳ Ｐゴシック" charset="0"/>
                      </a:endParaRPr>
                    </a:p>
                  </a:txBody>
                  <a:tcPr marL="136340" marR="136340" marT="68152" marB="68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900" b="0" i="1" u="none" strike="noStrike" cap="none" normalizeH="0" baseline="0" noProof="0" dirty="0" smtClean="0">
                          <a:ln>
                            <a:noFill/>
                          </a:ln>
                          <a:solidFill>
                            <a:srgbClr val="000000"/>
                          </a:solidFill>
                          <a:effectLst/>
                          <a:latin typeface="Verdana" charset="0"/>
                          <a:ea typeface="ＭＳ Ｐゴシック" charset="0"/>
                        </a:rPr>
                        <a:t>Inland</a:t>
                      </a:r>
                      <a:endParaRPr kumimoji="0" lang="en-GB" sz="900" b="0" i="1" u="none" strike="noStrike" cap="none" normalizeH="0" baseline="0" noProof="0" dirty="0">
                        <a:ln>
                          <a:noFill/>
                        </a:ln>
                        <a:solidFill>
                          <a:srgbClr val="000000"/>
                        </a:solidFill>
                        <a:effectLst/>
                        <a:latin typeface="Verdana" charset="0"/>
                        <a:ea typeface="ＭＳ Ｐゴシック" charset="0"/>
                      </a:endParaRPr>
                    </a:p>
                  </a:txBody>
                  <a:tcPr marL="35995" marR="35995" marT="68152" marB="68152"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900" b="0" i="1" u="none" strike="noStrike" cap="none" normalizeH="0" baseline="0" noProof="0" dirty="0" smtClean="0">
                          <a:ln>
                            <a:noFill/>
                          </a:ln>
                          <a:solidFill>
                            <a:srgbClr val="000000"/>
                          </a:solidFill>
                          <a:effectLst/>
                          <a:latin typeface="Verdana" charset="0"/>
                          <a:ea typeface="ＭＳ Ｐゴシック" charset="0"/>
                        </a:rPr>
                        <a:t>Short sea</a:t>
                      </a:r>
                      <a:endParaRPr kumimoji="0" lang="en-GB" sz="900" b="0" i="1" u="none" strike="noStrike" cap="none" normalizeH="0" baseline="0" noProof="0" dirty="0">
                        <a:ln>
                          <a:noFill/>
                        </a:ln>
                        <a:solidFill>
                          <a:srgbClr val="000000"/>
                        </a:solidFill>
                        <a:effectLst/>
                        <a:latin typeface="Verdana" charset="0"/>
                        <a:ea typeface="ＭＳ Ｐゴシック" charset="0"/>
                      </a:endParaRPr>
                    </a:p>
                  </a:txBody>
                  <a:tcPr marL="35995" marR="35995"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900" b="0" i="1" u="none" strike="noStrike" cap="none" normalizeH="0" baseline="0" noProof="0" dirty="0" smtClean="0">
                          <a:ln>
                            <a:noFill/>
                          </a:ln>
                          <a:solidFill>
                            <a:srgbClr val="000000"/>
                          </a:solidFill>
                          <a:effectLst/>
                          <a:latin typeface="Verdana" charset="0"/>
                          <a:ea typeface="ＭＳ Ｐゴシック" charset="0"/>
                        </a:rPr>
                        <a:t>Maritime</a:t>
                      </a:r>
                      <a:endParaRPr kumimoji="0" lang="en-GB" sz="900" b="0" i="1" u="none" strike="noStrike" cap="none" normalizeH="0" baseline="0" noProof="0" dirty="0">
                        <a:ln>
                          <a:noFill/>
                        </a:ln>
                        <a:solidFill>
                          <a:srgbClr val="000000"/>
                        </a:solidFill>
                        <a:effectLst/>
                        <a:latin typeface="Verdana" charset="0"/>
                        <a:ea typeface="ＭＳ Ｐゴシック" charset="0"/>
                      </a:endParaRPr>
                    </a:p>
                  </a:txBody>
                  <a:tcPr marL="35995" marR="35995"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6356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fr-BE" sz="1200" b="1" i="0" u="none" strike="noStrike" cap="none" normalizeH="0" baseline="0">
                          <a:ln>
                            <a:noFill/>
                          </a:ln>
                          <a:solidFill>
                            <a:srgbClr val="2D5EC1"/>
                          </a:solidFill>
                          <a:effectLst/>
                          <a:latin typeface="Verdana" charset="0"/>
                          <a:ea typeface="ＭＳ Ｐゴシック" charset="0"/>
                        </a:rPr>
                        <a:t>Natural gas</a:t>
                      </a:r>
                      <a:endParaRPr kumimoji="0" lang="en-GB" sz="1200" b="1" i="0" u="none" strike="noStrike" cap="none" normalizeH="0" baseline="0">
                        <a:ln>
                          <a:noFill/>
                        </a:ln>
                        <a:solidFill>
                          <a:srgbClr val="2D5EC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smtClean="0">
                          <a:ln>
                            <a:noFill/>
                          </a:ln>
                          <a:solidFill>
                            <a:schemeClr val="tx1"/>
                          </a:solidFill>
                          <a:effectLst/>
                          <a:latin typeface="Verdana" charset="0"/>
                          <a:ea typeface="ＭＳ Ｐゴシック" charset="0"/>
                        </a:rPr>
                        <a:t>LNG</a:t>
                      </a:r>
                      <a:endParaRPr kumimoji="0" lang="en-US" sz="1100" b="1" i="0" u="none" strike="noStrike" cap="none" normalizeH="0" baseline="0" dirty="0">
                        <a:ln>
                          <a:noFill/>
                        </a:ln>
                        <a:solidFill>
                          <a:schemeClr val="tx1"/>
                        </a:solidFill>
                        <a:effectLst/>
                        <a:latin typeface="Verdana" charset="0"/>
                        <a:ea typeface="ＭＳ Ｐゴシック" charset="0"/>
                      </a:endParaRPr>
                    </a:p>
                  </a:txBody>
                  <a:tcPr marL="136340" marR="136340"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1100" b="1" i="0" u="none" strike="noStrike" kern="1200" cap="none" normalizeH="0" baseline="0" dirty="0" smtClean="0">
                          <a:ln>
                            <a:noFill/>
                          </a:ln>
                          <a:solidFill>
                            <a:schemeClr val="tx1"/>
                          </a:solidFill>
                          <a:effectLst/>
                          <a:latin typeface="Verdana" charset="0"/>
                          <a:ea typeface="ＭＳ Ｐゴシック" charset="0"/>
                          <a:cs typeface="+mn-cs"/>
                        </a:rPr>
                        <a:t>LNG</a:t>
                      </a:r>
                      <a:endParaRPr kumimoji="0" lang="en-US" sz="1100" b="1" i="0" u="none" strike="noStrike" kern="1200" cap="none" normalizeH="0" baseline="0" dirty="0">
                        <a:ln>
                          <a:noFill/>
                        </a:ln>
                        <a:solidFill>
                          <a:schemeClr val="tx1"/>
                        </a:solidFill>
                        <a:effectLst/>
                        <a:latin typeface="Verdana" charset="0"/>
                        <a:ea typeface="ＭＳ Ｐゴシック" charset="0"/>
                        <a:cs typeface="+mn-cs"/>
                      </a:endParaRPr>
                    </a:p>
                  </a:txBody>
                  <a:tcPr marL="136340" marR="136340"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2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defRPr/>
                      </a:pPr>
                      <a:r>
                        <a:rPr kumimoji="0" lang="en-US" sz="1100" b="1" i="0" u="none" strike="noStrike" kern="1200" cap="none" normalizeH="0" baseline="0" noProof="0" dirty="0" smtClean="0">
                          <a:ln>
                            <a:noFill/>
                          </a:ln>
                          <a:solidFill>
                            <a:schemeClr val="tx1"/>
                          </a:solidFill>
                          <a:effectLst/>
                          <a:latin typeface="Verdana" charset="0"/>
                          <a:ea typeface="ＭＳ Ｐゴシック" charset="0"/>
                          <a:cs typeface="+mn-cs"/>
                        </a:rPr>
                        <a:t>LNG</a:t>
                      </a:r>
                      <a:endParaRPr kumimoji="0" lang="en-US" sz="1100" b="1" i="0" u="none" strike="noStrike" kern="1200" cap="none" normalizeH="0" baseline="0" noProof="0" dirty="0">
                        <a:ln>
                          <a:noFill/>
                        </a:ln>
                        <a:solidFill>
                          <a:schemeClr val="tx1"/>
                        </a:solidFill>
                        <a:effectLst/>
                        <a:latin typeface="Verdana" charset="0"/>
                        <a:ea typeface="ＭＳ Ｐゴシック" charset="0"/>
                        <a:cs typeface="+mn-cs"/>
                      </a:endParaRPr>
                    </a:p>
                  </a:txBody>
                  <a:tcPr marL="136340" marR="136340" marT="68152" marB="68152"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defRPr/>
                      </a:pPr>
                      <a:r>
                        <a:rPr kumimoji="0" lang="en-US" sz="1100" b="1" i="0" u="none" strike="noStrike" kern="1200" cap="none" normalizeH="0" baseline="0" noProof="0" dirty="0" smtClean="0">
                          <a:ln>
                            <a:noFill/>
                          </a:ln>
                          <a:solidFill>
                            <a:schemeClr val="tx1"/>
                          </a:solidFill>
                          <a:effectLst/>
                          <a:latin typeface="Verdana" charset="0"/>
                          <a:ea typeface="ＭＳ Ｐゴシック" charset="0"/>
                          <a:cs typeface="+mn-cs"/>
                        </a:rPr>
                        <a:t>LNG</a:t>
                      </a:r>
                    </a:p>
                  </a:txBody>
                  <a:tcPr marL="136340" marR="136340"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defRPr/>
                      </a:pPr>
                      <a:r>
                        <a:rPr kumimoji="0" lang="en-US" sz="1100" b="1" i="0" u="none" strike="noStrike" kern="1200" cap="none" normalizeH="0" baseline="0" noProof="0" dirty="0" smtClean="0">
                          <a:ln>
                            <a:noFill/>
                          </a:ln>
                          <a:solidFill>
                            <a:schemeClr val="tx1"/>
                          </a:solidFill>
                          <a:effectLst/>
                          <a:latin typeface="Verdana" charset="0"/>
                          <a:ea typeface="ＭＳ Ｐゴシック" charset="0"/>
                          <a:cs typeface="+mn-cs"/>
                        </a:rPr>
                        <a:t>LNG</a:t>
                      </a:r>
                    </a:p>
                  </a:txBody>
                  <a:tcPr marL="136340" marR="136340" marT="68152" marB="68152"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4768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fr-BE" sz="1200" b="1" i="0" u="none" strike="noStrike" cap="none" normalizeH="0" baseline="0">
                          <a:ln>
                            <a:noFill/>
                          </a:ln>
                          <a:solidFill>
                            <a:srgbClr val="2D5EC1"/>
                          </a:solidFill>
                          <a:effectLst/>
                          <a:latin typeface="Verdana" charset="0"/>
                          <a:ea typeface="ＭＳ Ｐゴシック" charset="0"/>
                        </a:rPr>
                        <a:t>Electricity</a:t>
                      </a:r>
                      <a:endParaRPr kumimoji="0" lang="en-GB" sz="1200" b="1" i="0" u="none" strike="noStrike" cap="none" normalizeH="0" baseline="0">
                        <a:ln>
                          <a:noFill/>
                        </a:ln>
                        <a:solidFill>
                          <a:srgbClr val="2D5EC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2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54768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fr-BE" sz="1200" b="1" i="0" u="none" strike="noStrike" cap="none" normalizeH="0" baseline="0">
                          <a:ln>
                            <a:noFill/>
                          </a:ln>
                          <a:solidFill>
                            <a:srgbClr val="2D5EC1"/>
                          </a:solidFill>
                          <a:effectLst/>
                          <a:latin typeface="Verdana" charset="0"/>
                          <a:ea typeface="ＭＳ Ｐゴシック" charset="0"/>
                        </a:rPr>
                        <a:t>Biofuels</a:t>
                      </a:r>
                      <a:endParaRPr kumimoji="0" lang="en-GB" sz="1200" b="1" i="0" u="none" strike="noStrike" cap="none" normalizeH="0" baseline="0">
                        <a:ln>
                          <a:noFill/>
                        </a:ln>
                        <a:solidFill>
                          <a:srgbClr val="2D5EC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2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4768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200" b="1" i="0" u="none" strike="noStrike" cap="none" normalizeH="0" baseline="0" noProof="0" dirty="0" smtClean="0">
                          <a:ln>
                            <a:noFill/>
                          </a:ln>
                          <a:solidFill>
                            <a:srgbClr val="2D5EC1"/>
                          </a:solidFill>
                          <a:effectLst/>
                          <a:latin typeface="Verdana" charset="0"/>
                          <a:ea typeface="ＭＳ Ｐゴシック" charset="0"/>
                        </a:rPr>
                        <a:t>Hydrogen</a:t>
                      </a:r>
                      <a:endParaRPr kumimoji="0" lang="en-GB" sz="1200" b="1" i="0" u="none" strike="noStrike" cap="none" normalizeH="0" baseline="0" noProof="0" dirty="0">
                        <a:ln>
                          <a:noFill/>
                        </a:ln>
                        <a:solidFill>
                          <a:srgbClr val="2D5EC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chemeClr val="tx1"/>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2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kern="1200" cap="none" normalizeH="0" baseline="0" dirty="0">
                        <a:ln>
                          <a:noFill/>
                        </a:ln>
                        <a:solidFill>
                          <a:srgbClr val="000000"/>
                        </a:solidFill>
                        <a:effectLst/>
                        <a:latin typeface="Verdana" charset="0"/>
                        <a:ea typeface="ＭＳ Ｐゴシック" charset="0"/>
                        <a:cs typeface="+mn-cs"/>
                      </a:endParaRPr>
                    </a:p>
                  </a:txBody>
                  <a:tcPr marL="136340" marR="136340" marT="68152" marB="68152"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300" b="1" i="1" u="none" strike="noStrike" cap="none" normalizeH="0" baseline="0" dirty="0">
                        <a:ln>
                          <a:noFill/>
                        </a:ln>
                        <a:solidFill>
                          <a:srgbClr val="000000"/>
                        </a:solidFill>
                        <a:effectLst/>
                        <a:latin typeface="Verdana" charset="0"/>
                        <a:ea typeface="ＭＳ Ｐゴシック" charset="0"/>
                      </a:endParaRPr>
                    </a:p>
                  </a:txBody>
                  <a:tcPr marL="136340" marR="136340" marT="68152" marB="68152"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4458" name="Group 1"/>
          <p:cNvGrpSpPr>
            <a:grpSpLocks/>
          </p:cNvGrpSpPr>
          <p:nvPr/>
        </p:nvGrpSpPr>
        <p:grpSpPr bwMode="auto">
          <a:xfrm>
            <a:off x="1584325" y="1844825"/>
            <a:ext cx="7291734" cy="926605"/>
            <a:chOff x="1181919" y="2790438"/>
            <a:chExt cx="7292031" cy="925926"/>
          </a:xfrm>
        </p:grpSpPr>
        <p:pic>
          <p:nvPicPr>
            <p:cNvPr id="86149" name="Picture 8"/>
            <p:cNvPicPr>
              <a:picLocks noChangeAspect="1" noChangeArrowheads="1"/>
            </p:cNvPicPr>
            <p:nvPr/>
          </p:nvPicPr>
          <p:blipFill rotWithShape="1">
            <a:blip r:embed="rId3"/>
            <a:srcRect t="1" b="3529"/>
            <a:stretch/>
          </p:blipFill>
          <p:spPr bwMode="auto">
            <a:xfrm>
              <a:off x="1974114" y="2805806"/>
              <a:ext cx="1092244" cy="9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6150" name="Picture 9"/>
            <p:cNvPicPr>
              <a:picLocks noChangeAspect="1" noChangeArrowheads="1"/>
            </p:cNvPicPr>
            <p:nvPr/>
          </p:nvPicPr>
          <p:blipFill rotWithShape="1">
            <a:blip r:embed="rId4"/>
            <a:srcRect b="7270"/>
            <a:stretch/>
          </p:blipFill>
          <p:spPr bwMode="auto">
            <a:xfrm>
              <a:off x="3066359" y="2805806"/>
              <a:ext cx="1968580" cy="9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6151" name="Picture 10"/>
            <p:cNvPicPr>
              <a:picLocks noChangeAspect="1" noChangeArrowheads="1"/>
            </p:cNvPicPr>
            <p:nvPr/>
          </p:nvPicPr>
          <p:blipFill rotWithShape="1">
            <a:blip r:embed="rId5"/>
            <a:srcRect b="6514"/>
            <a:stretch/>
          </p:blipFill>
          <p:spPr bwMode="auto">
            <a:xfrm>
              <a:off x="5034939" y="2790438"/>
              <a:ext cx="765206" cy="9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6152" name="Picture 11"/>
            <p:cNvPicPr>
              <a:picLocks noChangeAspect="1" noChangeArrowheads="1"/>
            </p:cNvPicPr>
            <p:nvPr/>
          </p:nvPicPr>
          <p:blipFill rotWithShape="1">
            <a:blip r:embed="rId6"/>
            <a:srcRect b="7120"/>
            <a:stretch/>
          </p:blipFill>
          <p:spPr bwMode="auto">
            <a:xfrm>
              <a:off x="5800145" y="2790438"/>
              <a:ext cx="835059" cy="9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6153" name="Picture 12"/>
            <p:cNvPicPr>
              <a:picLocks noChangeAspect="1" noChangeArrowheads="1"/>
            </p:cNvPicPr>
            <p:nvPr/>
          </p:nvPicPr>
          <p:blipFill>
            <a:blip r:embed="rId7"/>
            <a:srcRect/>
            <a:stretch>
              <a:fillRect/>
            </a:stretch>
          </p:blipFill>
          <p:spPr bwMode="auto">
            <a:xfrm>
              <a:off x="6618087" y="2790438"/>
              <a:ext cx="1855863" cy="9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6154" name="Picture 104"/>
            <p:cNvPicPr>
              <a:picLocks noChangeAspect="1" noChangeArrowheads="1"/>
            </p:cNvPicPr>
            <p:nvPr/>
          </p:nvPicPr>
          <p:blipFill rotWithShape="1">
            <a:blip r:embed="rId8"/>
            <a:srcRect b="4013"/>
            <a:stretch/>
          </p:blipFill>
          <p:spPr bwMode="auto">
            <a:xfrm>
              <a:off x="1181919" y="2805806"/>
              <a:ext cx="792195" cy="9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 name="Multiply 1"/>
          <p:cNvSpPr/>
          <p:nvPr/>
        </p:nvSpPr>
        <p:spPr bwMode="auto">
          <a:xfrm>
            <a:off x="2257425" y="4039840"/>
            <a:ext cx="696913" cy="612775"/>
          </a:xfrm>
          <a:prstGeom prst="mathMultiply">
            <a:avLst/>
          </a:prstGeom>
          <a:solidFill>
            <a:srgbClr val="FF1D1D"/>
          </a:solidFill>
          <a:ln>
            <a:noFill/>
          </a:ln>
          <a:effectLst/>
          <a:extLst/>
        </p:spPr>
        <p:txBody>
          <a:bodyPr anchor="ctr"/>
          <a:lstStyle/>
          <a:p>
            <a:pPr marL="3175">
              <a:defRPr/>
            </a:pPr>
            <a:endParaRPr lang="en-GB" dirty="0"/>
          </a:p>
        </p:txBody>
      </p:sp>
      <p:sp>
        <p:nvSpPr>
          <p:cNvPr id="12" name="Multiply 11"/>
          <p:cNvSpPr/>
          <p:nvPr/>
        </p:nvSpPr>
        <p:spPr bwMode="auto">
          <a:xfrm>
            <a:off x="5529263" y="3428653"/>
            <a:ext cx="696912" cy="611187"/>
          </a:xfrm>
          <a:prstGeom prst="mathMultiply">
            <a:avLst/>
          </a:prstGeom>
          <a:solidFill>
            <a:srgbClr val="FF1D1D"/>
          </a:solidFill>
          <a:ln>
            <a:noFill/>
          </a:ln>
          <a:effectLst/>
          <a:extLst/>
        </p:spPr>
        <p:txBody>
          <a:bodyPr anchor="ctr"/>
          <a:lstStyle/>
          <a:p>
            <a:pPr marL="3175">
              <a:defRPr/>
            </a:pPr>
            <a:endParaRPr lang="en-GB" dirty="0"/>
          </a:p>
        </p:txBody>
      </p:sp>
      <p:sp>
        <p:nvSpPr>
          <p:cNvPr id="13" name="Multiply 12"/>
          <p:cNvSpPr/>
          <p:nvPr/>
        </p:nvSpPr>
        <p:spPr bwMode="auto">
          <a:xfrm>
            <a:off x="2771775" y="4019203"/>
            <a:ext cx="696913" cy="612775"/>
          </a:xfrm>
          <a:prstGeom prst="mathMultiply">
            <a:avLst/>
          </a:prstGeom>
          <a:solidFill>
            <a:srgbClr val="FF1D1D"/>
          </a:solidFill>
          <a:ln>
            <a:noFill/>
          </a:ln>
          <a:effectLst/>
          <a:extLst/>
        </p:spPr>
        <p:txBody>
          <a:bodyPr anchor="ctr"/>
          <a:lstStyle/>
          <a:p>
            <a:pPr marL="3175">
              <a:defRPr/>
            </a:pPr>
            <a:endParaRPr lang="en-GB" dirty="0"/>
          </a:p>
        </p:txBody>
      </p:sp>
      <p:sp>
        <p:nvSpPr>
          <p:cNvPr id="14" name="Multiply 13"/>
          <p:cNvSpPr/>
          <p:nvPr/>
        </p:nvSpPr>
        <p:spPr bwMode="auto">
          <a:xfrm>
            <a:off x="4252913" y="4036665"/>
            <a:ext cx="696912" cy="611188"/>
          </a:xfrm>
          <a:prstGeom prst="mathMultiply">
            <a:avLst/>
          </a:prstGeom>
          <a:solidFill>
            <a:srgbClr val="FF1D1D"/>
          </a:solidFill>
          <a:ln>
            <a:noFill/>
          </a:ln>
          <a:effectLst/>
          <a:extLst/>
        </p:spPr>
        <p:txBody>
          <a:bodyPr anchor="ctr"/>
          <a:lstStyle/>
          <a:p>
            <a:pPr marL="3175">
              <a:defRPr/>
            </a:pPr>
            <a:endParaRPr lang="en-GB" dirty="0"/>
          </a:p>
        </p:txBody>
      </p:sp>
      <p:sp>
        <p:nvSpPr>
          <p:cNvPr id="15" name="Multiply 14"/>
          <p:cNvSpPr/>
          <p:nvPr/>
        </p:nvSpPr>
        <p:spPr bwMode="auto">
          <a:xfrm>
            <a:off x="4806950" y="4031903"/>
            <a:ext cx="696913" cy="612775"/>
          </a:xfrm>
          <a:prstGeom prst="mathMultiply">
            <a:avLst/>
          </a:prstGeom>
          <a:solidFill>
            <a:srgbClr val="FF1D1D"/>
          </a:solidFill>
          <a:ln>
            <a:noFill/>
          </a:ln>
          <a:effectLst/>
          <a:extLst/>
        </p:spPr>
        <p:txBody>
          <a:bodyPr anchor="ctr"/>
          <a:lstStyle/>
          <a:p>
            <a:pPr marL="3175">
              <a:defRPr/>
            </a:pPr>
            <a:endParaRPr lang="en-GB" dirty="0"/>
          </a:p>
        </p:txBody>
      </p:sp>
      <p:sp>
        <p:nvSpPr>
          <p:cNvPr id="16" name="Multiply 15"/>
          <p:cNvSpPr/>
          <p:nvPr/>
        </p:nvSpPr>
        <p:spPr bwMode="auto">
          <a:xfrm>
            <a:off x="5503863" y="3990628"/>
            <a:ext cx="698500" cy="611187"/>
          </a:xfrm>
          <a:prstGeom prst="mathMultiply">
            <a:avLst/>
          </a:prstGeom>
          <a:solidFill>
            <a:srgbClr val="FF1D1D"/>
          </a:solidFill>
          <a:ln>
            <a:noFill/>
          </a:ln>
          <a:effectLst/>
          <a:extLst/>
        </p:spPr>
        <p:txBody>
          <a:bodyPr anchor="ctr"/>
          <a:lstStyle/>
          <a:p>
            <a:pPr marL="3175">
              <a:defRPr/>
            </a:pPr>
            <a:endParaRPr lang="en-GB" dirty="0"/>
          </a:p>
        </p:txBody>
      </p:sp>
      <p:sp>
        <p:nvSpPr>
          <p:cNvPr id="17" name="Multiply 16"/>
          <p:cNvSpPr/>
          <p:nvPr/>
        </p:nvSpPr>
        <p:spPr bwMode="auto">
          <a:xfrm>
            <a:off x="7585075" y="4035078"/>
            <a:ext cx="696913" cy="612775"/>
          </a:xfrm>
          <a:prstGeom prst="mathMultiply">
            <a:avLst/>
          </a:prstGeom>
          <a:solidFill>
            <a:srgbClr val="FF1D1D"/>
          </a:solidFill>
          <a:ln>
            <a:noFill/>
          </a:ln>
          <a:effectLst/>
          <a:extLst/>
        </p:spPr>
        <p:txBody>
          <a:bodyPr anchor="ctr"/>
          <a:lstStyle/>
          <a:p>
            <a:pPr marL="3175">
              <a:defRPr/>
            </a:pPr>
            <a:endParaRPr lang="en-GB" dirty="0"/>
          </a:p>
        </p:txBody>
      </p:sp>
      <p:sp>
        <p:nvSpPr>
          <p:cNvPr id="18" name="Multiply 17"/>
          <p:cNvSpPr/>
          <p:nvPr/>
        </p:nvSpPr>
        <p:spPr bwMode="auto">
          <a:xfrm>
            <a:off x="7931150" y="5105053"/>
            <a:ext cx="698500" cy="609600"/>
          </a:xfrm>
          <a:prstGeom prst="mathMultiply">
            <a:avLst/>
          </a:prstGeom>
          <a:solidFill>
            <a:srgbClr val="FF1D1D"/>
          </a:solidFill>
          <a:ln>
            <a:noFill/>
          </a:ln>
          <a:effectLst/>
          <a:extLst/>
        </p:spPr>
        <p:txBody>
          <a:bodyPr anchor="ctr"/>
          <a:lstStyle/>
          <a:p>
            <a:pPr marL="3175">
              <a:defRPr/>
            </a:pPr>
            <a:endParaRPr lang="en-GB" dirty="0"/>
          </a:p>
        </p:txBody>
      </p:sp>
      <p:sp>
        <p:nvSpPr>
          <p:cNvPr id="19" name="Multiply 18"/>
          <p:cNvSpPr/>
          <p:nvPr/>
        </p:nvSpPr>
        <p:spPr bwMode="auto">
          <a:xfrm>
            <a:off x="4802188" y="5105053"/>
            <a:ext cx="696912" cy="609600"/>
          </a:xfrm>
          <a:prstGeom prst="mathMultiply">
            <a:avLst/>
          </a:prstGeom>
          <a:solidFill>
            <a:srgbClr val="FF1D1D"/>
          </a:solidFill>
          <a:ln>
            <a:noFill/>
          </a:ln>
          <a:effectLst/>
          <a:extLst/>
        </p:spPr>
        <p:txBody>
          <a:bodyPr anchor="ctr"/>
          <a:lstStyle/>
          <a:p>
            <a:pPr marL="3175">
              <a:defRPr/>
            </a:pPr>
            <a:endParaRPr lang="en-GB" dirty="0"/>
          </a:p>
        </p:txBody>
      </p:sp>
      <p:sp>
        <p:nvSpPr>
          <p:cNvPr id="20" name="Multiply 19"/>
          <p:cNvSpPr/>
          <p:nvPr/>
        </p:nvSpPr>
        <p:spPr bwMode="auto">
          <a:xfrm>
            <a:off x="5535613" y="5079653"/>
            <a:ext cx="696912" cy="611187"/>
          </a:xfrm>
          <a:prstGeom prst="mathMultiply">
            <a:avLst/>
          </a:prstGeom>
          <a:solidFill>
            <a:srgbClr val="FF1D1D"/>
          </a:solidFill>
          <a:ln>
            <a:noFill/>
          </a:ln>
          <a:effectLst/>
          <a:extLst/>
        </p:spPr>
        <p:txBody>
          <a:bodyPr anchor="ctr"/>
          <a:lstStyle/>
          <a:p>
            <a:pPr marL="3175">
              <a:defRPr/>
            </a:pPr>
            <a:endParaRPr lang="en-GB" dirty="0"/>
          </a:p>
        </p:txBody>
      </p:sp>
      <p:sp>
        <p:nvSpPr>
          <p:cNvPr id="3" name="TextBox 2"/>
          <p:cNvSpPr txBox="1"/>
          <p:nvPr/>
        </p:nvSpPr>
        <p:spPr>
          <a:xfrm>
            <a:off x="4252913" y="5805264"/>
            <a:ext cx="4656137" cy="369332"/>
          </a:xfrm>
          <a:prstGeom prst="rect">
            <a:avLst/>
          </a:prstGeom>
          <a:noFill/>
        </p:spPr>
        <p:txBody>
          <a:bodyPr wrap="square" rtlCol="0">
            <a:spAutoFit/>
          </a:bodyPr>
          <a:lstStyle/>
          <a:p>
            <a:r>
              <a:rPr lang="en-GB" dirty="0" smtClean="0">
                <a:solidFill>
                  <a:schemeClr val="accent3"/>
                </a:solidFill>
              </a:rPr>
              <a:t>Source</a:t>
            </a:r>
            <a:r>
              <a:rPr lang="en-GB" dirty="0">
                <a:solidFill>
                  <a:schemeClr val="accent3"/>
                </a:solidFill>
              </a:rPr>
              <a:t>: European Commission, DG Transport</a:t>
            </a:r>
          </a:p>
        </p:txBody>
      </p:sp>
    </p:spTree>
    <p:extLst>
      <p:ext uri="{BB962C8B-B14F-4D97-AF65-F5344CB8AC3E}">
        <p14:creationId xmlns:p14="http://schemas.microsoft.com/office/powerpoint/2010/main" val="24366581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4823385" y="1412776"/>
            <a:ext cx="4320615" cy="3528392"/>
          </a:xfrm>
          <a:prstGeom prst="rect">
            <a:avLst/>
          </a:prstGeom>
          <a:noFill/>
          <a:ln w="12700" cap="flat">
            <a:noFill/>
            <a:miter lim="800000"/>
            <a:headEnd/>
            <a:tailEnd/>
          </a:ln>
        </p:spPr>
      </p:pic>
      <p:sp>
        <p:nvSpPr>
          <p:cNvPr id="2" name="Text Placeholder 1"/>
          <p:cNvSpPr>
            <a:spLocks noGrp="1"/>
          </p:cNvSpPr>
          <p:nvPr>
            <p:ph type="body" idx="14"/>
          </p:nvPr>
        </p:nvSpPr>
        <p:spPr>
          <a:xfrm>
            <a:off x="357158" y="476672"/>
            <a:ext cx="8429684" cy="642942"/>
          </a:xfrm>
        </p:spPr>
        <p:txBody>
          <a:bodyPr/>
          <a:lstStyle/>
          <a:p>
            <a:r>
              <a:rPr lang="en-US" dirty="0" smtClean="0">
                <a:solidFill>
                  <a:schemeClr val="accent3"/>
                </a:solidFill>
                <a:latin typeface="+mj-lt"/>
              </a:rPr>
              <a:t>Our innovation model</a:t>
            </a:r>
            <a:endParaRPr lang="en-US" dirty="0">
              <a:solidFill>
                <a:schemeClr val="accent3"/>
              </a:solidFill>
              <a:latin typeface="+mj-lt"/>
            </a:endParaRPr>
          </a:p>
        </p:txBody>
      </p:sp>
      <p:sp>
        <p:nvSpPr>
          <p:cNvPr id="3" name="Text Placeholder 2"/>
          <p:cNvSpPr>
            <a:spLocks noGrp="1"/>
          </p:cNvSpPr>
          <p:nvPr>
            <p:ph type="body" idx="19"/>
          </p:nvPr>
        </p:nvSpPr>
        <p:spPr>
          <a:xfrm>
            <a:off x="683568" y="1484784"/>
            <a:ext cx="8031266" cy="3795334"/>
          </a:xfrm>
        </p:spPr>
        <p:txBody>
          <a:bodyPr/>
          <a:lstStyle/>
          <a:p>
            <a:r>
              <a:rPr lang="en-US" sz="2000" dirty="0" smtClean="0">
                <a:solidFill>
                  <a:srgbClr val="00447C"/>
                </a:solidFill>
              </a:rPr>
              <a:t>From  problem definition through</a:t>
            </a:r>
          </a:p>
          <a:p>
            <a:r>
              <a:rPr lang="en-US" sz="2000" dirty="0" smtClean="0">
                <a:solidFill>
                  <a:srgbClr val="00447C"/>
                </a:solidFill>
              </a:rPr>
              <a:t> origination and refinement of ideas</a:t>
            </a:r>
          </a:p>
          <a:p>
            <a:r>
              <a:rPr lang="en-US" sz="2000" dirty="0" smtClean="0">
                <a:solidFill>
                  <a:srgbClr val="00447C"/>
                </a:solidFill>
              </a:rPr>
              <a:t>to transformation into something useful </a:t>
            </a:r>
            <a:endParaRPr lang="en-US" sz="2000" dirty="0">
              <a:solidFill>
                <a:srgbClr val="00447C"/>
              </a:solidFill>
            </a:endParaRPr>
          </a:p>
        </p:txBody>
      </p:sp>
      <p:sp>
        <p:nvSpPr>
          <p:cNvPr id="6" name="TextBox 5"/>
          <p:cNvSpPr txBox="1"/>
          <p:nvPr/>
        </p:nvSpPr>
        <p:spPr>
          <a:xfrm>
            <a:off x="13395" y="1052736"/>
            <a:ext cx="648072" cy="1569660"/>
          </a:xfrm>
          <a:prstGeom prst="rect">
            <a:avLst/>
          </a:prstGeom>
          <a:noFill/>
        </p:spPr>
        <p:txBody>
          <a:bodyPr wrap="square" rtlCol="0">
            <a:spAutoFit/>
          </a:bodyPr>
          <a:lstStyle/>
          <a:p>
            <a:r>
              <a:rPr lang="nb-NO" sz="9600" dirty="0" smtClean="0">
                <a:solidFill>
                  <a:schemeClr val="accent2"/>
                </a:solidFill>
              </a:rPr>
              <a:t>”</a:t>
            </a:r>
            <a:endParaRPr lang="nb-NO" sz="9600" dirty="0">
              <a:solidFill>
                <a:schemeClr val="accent2"/>
              </a:solidFill>
            </a:endParaRPr>
          </a:p>
        </p:txBody>
      </p:sp>
      <p:pic>
        <p:nvPicPr>
          <p:cNvPr id="8" name="Picture 2" descr="figure innovation"/>
          <p:cNvPicPr>
            <a:picLocks noChangeAspect="1" noChangeArrowheads="1"/>
          </p:cNvPicPr>
          <p:nvPr/>
        </p:nvPicPr>
        <p:blipFill>
          <a:blip r:embed="rId4" cstate="print"/>
          <a:srcRect/>
          <a:stretch>
            <a:fillRect/>
          </a:stretch>
        </p:blipFill>
        <p:spPr bwMode="auto">
          <a:xfrm>
            <a:off x="777989" y="2852936"/>
            <a:ext cx="3384376" cy="2463172"/>
          </a:xfrm>
          <a:prstGeom prst="rect">
            <a:avLst/>
          </a:prstGeom>
          <a:noFill/>
          <a:ln w="9525">
            <a:noFill/>
            <a:miter lim="800000"/>
            <a:headEnd/>
            <a:tailEnd/>
          </a:ln>
        </p:spPr>
      </p:pic>
      <p:sp>
        <p:nvSpPr>
          <p:cNvPr id="12" name="TextBox 11"/>
          <p:cNvSpPr txBox="1"/>
          <p:nvPr/>
        </p:nvSpPr>
        <p:spPr>
          <a:xfrm>
            <a:off x="809193" y="5589240"/>
            <a:ext cx="8028384" cy="677108"/>
          </a:xfrm>
          <a:prstGeom prst="rect">
            <a:avLst/>
          </a:prstGeom>
          <a:noFill/>
        </p:spPr>
        <p:txBody>
          <a:bodyPr wrap="square" rtlCol="0">
            <a:spAutoFit/>
          </a:bodyPr>
          <a:lstStyle/>
          <a:p>
            <a:r>
              <a:rPr lang="en-US" sz="2000" dirty="0">
                <a:solidFill>
                  <a:schemeClr val="accent2">
                    <a:lumMod val="75000"/>
                  </a:schemeClr>
                </a:solidFill>
              </a:rPr>
              <a:t>"Problems set and solved in the context of an application"</a:t>
            </a:r>
          </a:p>
          <a:p>
            <a:endParaRPr lang="en-GB" dirty="0"/>
          </a:p>
        </p:txBody>
      </p:sp>
    </p:spTree>
    <p:extLst>
      <p:ext uri="{BB962C8B-B14F-4D97-AF65-F5344CB8AC3E}">
        <p14:creationId xmlns:p14="http://schemas.microsoft.com/office/powerpoint/2010/main" val="379919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1259633" y="1412775"/>
            <a:ext cx="6264695" cy="4608512"/>
          </a:xfrm>
          <a:prstGeom prst="triangl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Strong partnership – industry in the lead</a:t>
            </a:r>
            <a:endParaRPr lang="en-GB" dirty="0"/>
          </a:p>
        </p:txBody>
      </p:sp>
      <p:sp>
        <p:nvSpPr>
          <p:cNvPr id="4" name="TextBox 3"/>
          <p:cNvSpPr txBox="1"/>
          <p:nvPr/>
        </p:nvSpPr>
        <p:spPr>
          <a:xfrm>
            <a:off x="2342521" y="2352158"/>
            <a:ext cx="2088232" cy="646331"/>
          </a:xfrm>
          <a:prstGeom prst="rect">
            <a:avLst/>
          </a:prstGeom>
          <a:noFill/>
        </p:spPr>
        <p:txBody>
          <a:bodyPr wrap="square" rtlCol="0">
            <a:spAutoFit/>
          </a:bodyPr>
          <a:lstStyle/>
          <a:p>
            <a:r>
              <a:rPr lang="en-GB" b="1" dirty="0" smtClean="0"/>
              <a:t>Industry grouping</a:t>
            </a:r>
          </a:p>
          <a:p>
            <a:r>
              <a:rPr lang="en-GB" dirty="0" smtClean="0"/>
              <a:t>Over 60 members</a:t>
            </a:r>
            <a:endParaRPr lang="en-GB" dirty="0"/>
          </a:p>
        </p:txBody>
      </p:sp>
      <p:sp>
        <p:nvSpPr>
          <p:cNvPr id="11" name="TextBox 10"/>
          <p:cNvSpPr txBox="1"/>
          <p:nvPr/>
        </p:nvSpPr>
        <p:spPr>
          <a:xfrm>
            <a:off x="4716016" y="2352158"/>
            <a:ext cx="2376264" cy="646331"/>
          </a:xfrm>
          <a:prstGeom prst="rect">
            <a:avLst/>
          </a:prstGeom>
          <a:noFill/>
        </p:spPr>
        <p:txBody>
          <a:bodyPr wrap="square" rtlCol="0">
            <a:spAutoFit/>
          </a:bodyPr>
          <a:lstStyle/>
          <a:p>
            <a:r>
              <a:rPr lang="en-GB" b="1" dirty="0" smtClean="0"/>
              <a:t>Research grouping</a:t>
            </a:r>
          </a:p>
          <a:p>
            <a:r>
              <a:rPr lang="en-GB" dirty="0" smtClean="0"/>
              <a:t>~ 60 members</a:t>
            </a:r>
            <a:endParaRPr lang="en-GB" dirty="0"/>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2691" y="1632078"/>
            <a:ext cx="1451237"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9" descr="M:\2011\Clients\NEW IG\Communications\Logos\NEW-IG logo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1628800"/>
            <a:ext cx="188633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683120" y="3861048"/>
            <a:ext cx="1417719" cy="963281"/>
          </a:xfrm>
        </p:spPr>
      </p:pic>
    </p:spTree>
    <p:extLst>
      <p:ext uri="{BB962C8B-B14F-4D97-AF65-F5344CB8AC3E}">
        <p14:creationId xmlns:p14="http://schemas.microsoft.com/office/powerpoint/2010/main" val="264339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4"/>
          <p:cNvGrpSpPr/>
          <p:nvPr/>
        </p:nvGrpSpPr>
        <p:grpSpPr>
          <a:xfrm>
            <a:off x="483195" y="830287"/>
            <a:ext cx="8106136" cy="5362575"/>
            <a:chOff x="1059656" y="1262063"/>
            <a:chExt cx="8106136" cy="5362575"/>
          </a:xfrm>
        </p:grpSpPr>
        <p:grpSp>
          <p:nvGrpSpPr>
            <p:cNvPr id="5" name="Gruppieren 3"/>
            <p:cNvGrpSpPr/>
            <p:nvPr/>
          </p:nvGrpSpPr>
          <p:grpSpPr>
            <a:xfrm>
              <a:off x="1059656" y="1262063"/>
              <a:ext cx="8106136" cy="5362575"/>
              <a:chOff x="1059656" y="1262063"/>
              <a:chExt cx="8106136" cy="5362575"/>
            </a:xfrm>
          </p:grpSpPr>
          <p:sp>
            <p:nvSpPr>
              <p:cNvPr id="10" name="Freeform 3"/>
              <p:cNvSpPr>
                <a:spLocks noChangeAspect="1"/>
              </p:cNvSpPr>
              <p:nvPr/>
            </p:nvSpPr>
            <p:spPr bwMode="auto">
              <a:xfrm>
                <a:off x="4972050" y="5572125"/>
                <a:ext cx="220663" cy="376238"/>
              </a:xfrm>
              <a:custGeom>
                <a:avLst/>
                <a:gdLst>
                  <a:gd name="T0" fmla="*/ 52 w 101"/>
                  <a:gd name="T1" fmla="*/ 203 h 207"/>
                  <a:gd name="T2" fmla="*/ 34 w 101"/>
                  <a:gd name="T3" fmla="*/ 190 h 207"/>
                  <a:gd name="T4" fmla="*/ 22 w 101"/>
                  <a:gd name="T5" fmla="*/ 185 h 207"/>
                  <a:gd name="T6" fmla="*/ 0 w 101"/>
                  <a:gd name="T7" fmla="*/ 177 h 207"/>
                  <a:gd name="T8" fmla="*/ 1 w 101"/>
                  <a:gd name="T9" fmla="*/ 164 h 207"/>
                  <a:gd name="T10" fmla="*/ 9 w 101"/>
                  <a:gd name="T11" fmla="*/ 146 h 207"/>
                  <a:gd name="T12" fmla="*/ 19 w 101"/>
                  <a:gd name="T13" fmla="*/ 134 h 207"/>
                  <a:gd name="T14" fmla="*/ 20 w 101"/>
                  <a:gd name="T15" fmla="*/ 92 h 207"/>
                  <a:gd name="T16" fmla="*/ 19 w 101"/>
                  <a:gd name="T17" fmla="*/ 47 h 207"/>
                  <a:gd name="T18" fmla="*/ 10 w 101"/>
                  <a:gd name="T19" fmla="*/ 43 h 207"/>
                  <a:gd name="T20" fmla="*/ 8 w 101"/>
                  <a:gd name="T21" fmla="*/ 32 h 207"/>
                  <a:gd name="T22" fmla="*/ 17 w 101"/>
                  <a:gd name="T23" fmla="*/ 26 h 207"/>
                  <a:gd name="T24" fmla="*/ 21 w 101"/>
                  <a:gd name="T25" fmla="*/ 15 h 207"/>
                  <a:gd name="T26" fmla="*/ 27 w 101"/>
                  <a:gd name="T27" fmla="*/ 1 h 207"/>
                  <a:gd name="T28" fmla="*/ 43 w 101"/>
                  <a:gd name="T29" fmla="*/ 0 h 207"/>
                  <a:gd name="T30" fmla="*/ 58 w 101"/>
                  <a:gd name="T31" fmla="*/ 4 h 207"/>
                  <a:gd name="T32" fmla="*/ 67 w 101"/>
                  <a:gd name="T33" fmla="*/ 13 h 207"/>
                  <a:gd name="T34" fmla="*/ 77 w 101"/>
                  <a:gd name="T35" fmla="*/ 23 h 207"/>
                  <a:gd name="T36" fmla="*/ 83 w 101"/>
                  <a:gd name="T37" fmla="*/ 31 h 207"/>
                  <a:gd name="T38" fmla="*/ 79 w 101"/>
                  <a:gd name="T39" fmla="*/ 42 h 207"/>
                  <a:gd name="T40" fmla="*/ 79 w 101"/>
                  <a:gd name="T41" fmla="*/ 59 h 207"/>
                  <a:gd name="T42" fmla="*/ 79 w 101"/>
                  <a:gd name="T43" fmla="*/ 79 h 207"/>
                  <a:gd name="T44" fmla="*/ 78 w 101"/>
                  <a:gd name="T45" fmla="*/ 93 h 207"/>
                  <a:gd name="T46" fmla="*/ 80 w 101"/>
                  <a:gd name="T47" fmla="*/ 109 h 207"/>
                  <a:gd name="T48" fmla="*/ 84 w 101"/>
                  <a:gd name="T49" fmla="*/ 123 h 207"/>
                  <a:gd name="T50" fmla="*/ 94 w 101"/>
                  <a:gd name="T51" fmla="*/ 130 h 207"/>
                  <a:gd name="T52" fmla="*/ 101 w 101"/>
                  <a:gd name="T53" fmla="*/ 136 h 207"/>
                  <a:gd name="T54" fmla="*/ 94 w 101"/>
                  <a:gd name="T55" fmla="*/ 153 h 207"/>
                  <a:gd name="T56" fmla="*/ 94 w 101"/>
                  <a:gd name="T57" fmla="*/ 167 h 207"/>
                  <a:gd name="T58" fmla="*/ 88 w 101"/>
                  <a:gd name="T59" fmla="*/ 179 h 207"/>
                  <a:gd name="T60" fmla="*/ 84 w 101"/>
                  <a:gd name="T61" fmla="*/ 187 h 207"/>
                  <a:gd name="T62" fmla="*/ 78 w 101"/>
                  <a:gd name="T63" fmla="*/ 196 h 207"/>
                  <a:gd name="T64" fmla="*/ 71 w 101"/>
                  <a:gd name="T65" fmla="*/ 203 h 207"/>
                  <a:gd name="T66" fmla="*/ 63 w 101"/>
                  <a:gd name="T67" fmla="*/ 207 h 207"/>
                  <a:gd name="T68" fmla="*/ 52 w 101"/>
                  <a:gd name="T69" fmla="*/ 203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207"/>
                  <a:gd name="T107" fmla="*/ 101 w 101"/>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207">
                    <a:moveTo>
                      <a:pt x="52" y="203"/>
                    </a:moveTo>
                    <a:lnTo>
                      <a:pt x="34" y="190"/>
                    </a:lnTo>
                    <a:lnTo>
                      <a:pt x="22" y="185"/>
                    </a:lnTo>
                    <a:lnTo>
                      <a:pt x="0" y="177"/>
                    </a:lnTo>
                    <a:lnTo>
                      <a:pt x="1" y="164"/>
                    </a:lnTo>
                    <a:lnTo>
                      <a:pt x="9" y="146"/>
                    </a:lnTo>
                    <a:lnTo>
                      <a:pt x="19" y="134"/>
                    </a:lnTo>
                    <a:lnTo>
                      <a:pt x="20" y="92"/>
                    </a:lnTo>
                    <a:lnTo>
                      <a:pt x="19" y="47"/>
                    </a:lnTo>
                    <a:lnTo>
                      <a:pt x="10" y="43"/>
                    </a:lnTo>
                    <a:lnTo>
                      <a:pt x="8" y="32"/>
                    </a:lnTo>
                    <a:lnTo>
                      <a:pt x="17" y="26"/>
                    </a:lnTo>
                    <a:lnTo>
                      <a:pt x="21" y="15"/>
                    </a:lnTo>
                    <a:lnTo>
                      <a:pt x="27" y="1"/>
                    </a:lnTo>
                    <a:lnTo>
                      <a:pt x="43" y="0"/>
                    </a:lnTo>
                    <a:lnTo>
                      <a:pt x="58" y="4"/>
                    </a:lnTo>
                    <a:lnTo>
                      <a:pt x="67" y="13"/>
                    </a:lnTo>
                    <a:lnTo>
                      <a:pt x="77" y="23"/>
                    </a:lnTo>
                    <a:lnTo>
                      <a:pt x="83" y="31"/>
                    </a:lnTo>
                    <a:lnTo>
                      <a:pt x="79" y="42"/>
                    </a:lnTo>
                    <a:lnTo>
                      <a:pt x="79" y="59"/>
                    </a:lnTo>
                    <a:lnTo>
                      <a:pt x="79" y="79"/>
                    </a:lnTo>
                    <a:lnTo>
                      <a:pt x="78" y="93"/>
                    </a:lnTo>
                    <a:lnTo>
                      <a:pt x="80" y="109"/>
                    </a:lnTo>
                    <a:lnTo>
                      <a:pt x="84" y="123"/>
                    </a:lnTo>
                    <a:lnTo>
                      <a:pt x="94" y="130"/>
                    </a:lnTo>
                    <a:lnTo>
                      <a:pt x="101" y="136"/>
                    </a:lnTo>
                    <a:lnTo>
                      <a:pt x="94" y="153"/>
                    </a:lnTo>
                    <a:lnTo>
                      <a:pt x="94" y="167"/>
                    </a:lnTo>
                    <a:lnTo>
                      <a:pt x="88" y="179"/>
                    </a:lnTo>
                    <a:lnTo>
                      <a:pt x="84" y="187"/>
                    </a:lnTo>
                    <a:lnTo>
                      <a:pt x="78" y="196"/>
                    </a:lnTo>
                    <a:lnTo>
                      <a:pt x="71" y="203"/>
                    </a:lnTo>
                    <a:lnTo>
                      <a:pt x="63" y="207"/>
                    </a:lnTo>
                    <a:lnTo>
                      <a:pt x="52" y="203"/>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1" name="Freeform 4"/>
              <p:cNvSpPr>
                <a:spLocks noChangeAspect="1"/>
              </p:cNvSpPr>
              <p:nvPr/>
            </p:nvSpPr>
            <p:spPr bwMode="auto">
              <a:xfrm>
                <a:off x="3514725" y="3695700"/>
                <a:ext cx="1016000" cy="1143000"/>
              </a:xfrm>
              <a:custGeom>
                <a:avLst/>
                <a:gdLst>
                  <a:gd name="T0" fmla="*/ 108 w 462"/>
                  <a:gd name="T1" fmla="*/ 99 h 628"/>
                  <a:gd name="T2" fmla="*/ 146 w 462"/>
                  <a:gd name="T3" fmla="*/ 106 h 628"/>
                  <a:gd name="T4" fmla="*/ 166 w 462"/>
                  <a:gd name="T5" fmla="*/ 100 h 628"/>
                  <a:gd name="T6" fmla="*/ 218 w 462"/>
                  <a:gd name="T7" fmla="*/ 121 h 628"/>
                  <a:gd name="T8" fmla="*/ 215 w 462"/>
                  <a:gd name="T9" fmla="*/ 90 h 628"/>
                  <a:gd name="T10" fmla="*/ 199 w 462"/>
                  <a:gd name="T11" fmla="*/ 53 h 628"/>
                  <a:gd name="T12" fmla="*/ 200 w 462"/>
                  <a:gd name="T13" fmla="*/ 13 h 628"/>
                  <a:gd name="T14" fmla="*/ 220 w 462"/>
                  <a:gd name="T15" fmla="*/ 16 h 628"/>
                  <a:gd name="T16" fmla="*/ 255 w 462"/>
                  <a:gd name="T17" fmla="*/ 54 h 628"/>
                  <a:gd name="T18" fmla="*/ 304 w 462"/>
                  <a:gd name="T19" fmla="*/ 70 h 628"/>
                  <a:gd name="T20" fmla="*/ 325 w 462"/>
                  <a:gd name="T21" fmla="*/ 88 h 628"/>
                  <a:gd name="T22" fmla="*/ 382 w 462"/>
                  <a:gd name="T23" fmla="*/ 69 h 628"/>
                  <a:gd name="T24" fmla="*/ 438 w 462"/>
                  <a:gd name="T25" fmla="*/ 114 h 628"/>
                  <a:gd name="T26" fmla="*/ 454 w 462"/>
                  <a:gd name="T27" fmla="*/ 147 h 628"/>
                  <a:gd name="T28" fmla="*/ 427 w 462"/>
                  <a:gd name="T29" fmla="*/ 204 h 628"/>
                  <a:gd name="T30" fmla="*/ 452 w 462"/>
                  <a:gd name="T31" fmla="*/ 273 h 628"/>
                  <a:gd name="T32" fmla="*/ 454 w 462"/>
                  <a:gd name="T33" fmla="*/ 323 h 628"/>
                  <a:gd name="T34" fmla="*/ 448 w 462"/>
                  <a:gd name="T35" fmla="*/ 364 h 628"/>
                  <a:gd name="T36" fmla="*/ 425 w 462"/>
                  <a:gd name="T37" fmla="*/ 350 h 628"/>
                  <a:gd name="T38" fmla="*/ 402 w 462"/>
                  <a:gd name="T39" fmla="*/ 368 h 628"/>
                  <a:gd name="T40" fmla="*/ 363 w 462"/>
                  <a:gd name="T41" fmla="*/ 388 h 628"/>
                  <a:gd name="T42" fmla="*/ 324 w 462"/>
                  <a:gd name="T43" fmla="*/ 412 h 628"/>
                  <a:gd name="T44" fmla="*/ 327 w 462"/>
                  <a:gd name="T45" fmla="*/ 457 h 628"/>
                  <a:gd name="T46" fmla="*/ 348 w 462"/>
                  <a:gd name="T47" fmla="*/ 487 h 628"/>
                  <a:gd name="T48" fmla="*/ 380 w 462"/>
                  <a:gd name="T49" fmla="*/ 513 h 628"/>
                  <a:gd name="T50" fmla="*/ 385 w 462"/>
                  <a:gd name="T51" fmla="*/ 546 h 628"/>
                  <a:gd name="T52" fmla="*/ 335 w 462"/>
                  <a:gd name="T53" fmla="*/ 570 h 628"/>
                  <a:gd name="T54" fmla="*/ 343 w 462"/>
                  <a:gd name="T55" fmla="*/ 609 h 628"/>
                  <a:gd name="T56" fmla="*/ 328 w 462"/>
                  <a:gd name="T57" fmla="*/ 612 h 628"/>
                  <a:gd name="T58" fmla="*/ 294 w 462"/>
                  <a:gd name="T59" fmla="*/ 602 h 628"/>
                  <a:gd name="T60" fmla="*/ 252 w 462"/>
                  <a:gd name="T61" fmla="*/ 616 h 628"/>
                  <a:gd name="T62" fmla="*/ 225 w 462"/>
                  <a:gd name="T63" fmla="*/ 623 h 628"/>
                  <a:gd name="T64" fmla="*/ 204 w 462"/>
                  <a:gd name="T65" fmla="*/ 609 h 628"/>
                  <a:gd name="T66" fmla="*/ 156 w 462"/>
                  <a:gd name="T67" fmla="*/ 606 h 628"/>
                  <a:gd name="T68" fmla="*/ 134 w 462"/>
                  <a:gd name="T69" fmla="*/ 580 h 628"/>
                  <a:gd name="T70" fmla="*/ 103 w 462"/>
                  <a:gd name="T71" fmla="*/ 578 h 628"/>
                  <a:gd name="T72" fmla="*/ 56 w 462"/>
                  <a:gd name="T73" fmla="*/ 592 h 628"/>
                  <a:gd name="T74" fmla="*/ 57 w 462"/>
                  <a:gd name="T75" fmla="*/ 551 h 628"/>
                  <a:gd name="T76" fmla="*/ 77 w 462"/>
                  <a:gd name="T77" fmla="*/ 520 h 628"/>
                  <a:gd name="T78" fmla="*/ 84 w 462"/>
                  <a:gd name="T79" fmla="*/ 473 h 628"/>
                  <a:gd name="T80" fmla="*/ 32 w 462"/>
                  <a:gd name="T81" fmla="*/ 450 h 628"/>
                  <a:gd name="T82" fmla="*/ 11 w 462"/>
                  <a:gd name="T83" fmla="*/ 409 h 628"/>
                  <a:gd name="T84" fmla="*/ 9 w 462"/>
                  <a:gd name="T85" fmla="*/ 349 h 628"/>
                  <a:gd name="T86" fmla="*/ 0 w 462"/>
                  <a:gd name="T87" fmla="*/ 299 h 628"/>
                  <a:gd name="T88" fmla="*/ 24 w 462"/>
                  <a:gd name="T89" fmla="*/ 256 h 628"/>
                  <a:gd name="T90" fmla="*/ 48 w 462"/>
                  <a:gd name="T91" fmla="*/ 244 h 628"/>
                  <a:gd name="T92" fmla="*/ 81 w 462"/>
                  <a:gd name="T93" fmla="*/ 201 h 628"/>
                  <a:gd name="T94" fmla="*/ 84 w 462"/>
                  <a:gd name="T95" fmla="*/ 182 h 628"/>
                  <a:gd name="T96" fmla="*/ 103 w 462"/>
                  <a:gd name="T97" fmla="*/ 124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628"/>
                  <a:gd name="T149" fmla="*/ 462 w 462"/>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628">
                    <a:moveTo>
                      <a:pt x="103" y="124"/>
                    </a:moveTo>
                    <a:lnTo>
                      <a:pt x="118" y="114"/>
                    </a:lnTo>
                    <a:lnTo>
                      <a:pt x="108" y="99"/>
                    </a:lnTo>
                    <a:lnTo>
                      <a:pt x="120" y="92"/>
                    </a:lnTo>
                    <a:lnTo>
                      <a:pt x="136" y="91"/>
                    </a:lnTo>
                    <a:lnTo>
                      <a:pt x="146" y="106"/>
                    </a:lnTo>
                    <a:lnTo>
                      <a:pt x="157" y="123"/>
                    </a:lnTo>
                    <a:lnTo>
                      <a:pt x="170" y="111"/>
                    </a:lnTo>
                    <a:lnTo>
                      <a:pt x="166" y="100"/>
                    </a:lnTo>
                    <a:lnTo>
                      <a:pt x="178" y="91"/>
                    </a:lnTo>
                    <a:lnTo>
                      <a:pt x="197" y="105"/>
                    </a:lnTo>
                    <a:lnTo>
                      <a:pt x="218" y="121"/>
                    </a:lnTo>
                    <a:lnTo>
                      <a:pt x="228" y="128"/>
                    </a:lnTo>
                    <a:lnTo>
                      <a:pt x="236" y="109"/>
                    </a:lnTo>
                    <a:lnTo>
                      <a:pt x="215" y="90"/>
                    </a:lnTo>
                    <a:lnTo>
                      <a:pt x="203" y="79"/>
                    </a:lnTo>
                    <a:lnTo>
                      <a:pt x="186" y="71"/>
                    </a:lnTo>
                    <a:lnTo>
                      <a:pt x="199" y="53"/>
                    </a:lnTo>
                    <a:lnTo>
                      <a:pt x="185" y="42"/>
                    </a:lnTo>
                    <a:lnTo>
                      <a:pt x="200" y="28"/>
                    </a:lnTo>
                    <a:lnTo>
                      <a:pt x="200" y="13"/>
                    </a:lnTo>
                    <a:lnTo>
                      <a:pt x="204" y="0"/>
                    </a:lnTo>
                    <a:lnTo>
                      <a:pt x="211" y="3"/>
                    </a:lnTo>
                    <a:lnTo>
                      <a:pt x="220" y="16"/>
                    </a:lnTo>
                    <a:lnTo>
                      <a:pt x="235" y="18"/>
                    </a:lnTo>
                    <a:lnTo>
                      <a:pt x="248" y="30"/>
                    </a:lnTo>
                    <a:lnTo>
                      <a:pt x="255" y="54"/>
                    </a:lnTo>
                    <a:lnTo>
                      <a:pt x="263" y="65"/>
                    </a:lnTo>
                    <a:lnTo>
                      <a:pt x="295" y="61"/>
                    </a:lnTo>
                    <a:lnTo>
                      <a:pt x="304" y="70"/>
                    </a:lnTo>
                    <a:lnTo>
                      <a:pt x="292" y="84"/>
                    </a:lnTo>
                    <a:lnTo>
                      <a:pt x="302" y="97"/>
                    </a:lnTo>
                    <a:lnTo>
                      <a:pt x="325" y="88"/>
                    </a:lnTo>
                    <a:lnTo>
                      <a:pt x="345" y="78"/>
                    </a:lnTo>
                    <a:lnTo>
                      <a:pt x="374" y="70"/>
                    </a:lnTo>
                    <a:lnTo>
                      <a:pt x="382" y="69"/>
                    </a:lnTo>
                    <a:lnTo>
                      <a:pt x="405" y="92"/>
                    </a:lnTo>
                    <a:lnTo>
                      <a:pt x="422" y="101"/>
                    </a:lnTo>
                    <a:lnTo>
                      <a:pt x="438" y="114"/>
                    </a:lnTo>
                    <a:lnTo>
                      <a:pt x="455" y="133"/>
                    </a:lnTo>
                    <a:lnTo>
                      <a:pt x="462" y="149"/>
                    </a:lnTo>
                    <a:lnTo>
                      <a:pt x="454" y="147"/>
                    </a:lnTo>
                    <a:lnTo>
                      <a:pt x="439" y="167"/>
                    </a:lnTo>
                    <a:lnTo>
                      <a:pt x="430" y="187"/>
                    </a:lnTo>
                    <a:lnTo>
                      <a:pt x="427" y="204"/>
                    </a:lnTo>
                    <a:lnTo>
                      <a:pt x="432" y="227"/>
                    </a:lnTo>
                    <a:lnTo>
                      <a:pt x="442" y="249"/>
                    </a:lnTo>
                    <a:lnTo>
                      <a:pt x="452" y="273"/>
                    </a:lnTo>
                    <a:lnTo>
                      <a:pt x="445" y="283"/>
                    </a:lnTo>
                    <a:lnTo>
                      <a:pt x="449" y="299"/>
                    </a:lnTo>
                    <a:lnTo>
                      <a:pt x="454" y="323"/>
                    </a:lnTo>
                    <a:lnTo>
                      <a:pt x="462" y="342"/>
                    </a:lnTo>
                    <a:lnTo>
                      <a:pt x="459" y="359"/>
                    </a:lnTo>
                    <a:lnTo>
                      <a:pt x="448" y="364"/>
                    </a:lnTo>
                    <a:lnTo>
                      <a:pt x="438" y="361"/>
                    </a:lnTo>
                    <a:lnTo>
                      <a:pt x="437" y="344"/>
                    </a:lnTo>
                    <a:lnTo>
                      <a:pt x="425" y="350"/>
                    </a:lnTo>
                    <a:lnTo>
                      <a:pt x="425" y="363"/>
                    </a:lnTo>
                    <a:lnTo>
                      <a:pt x="416" y="368"/>
                    </a:lnTo>
                    <a:lnTo>
                      <a:pt x="402" y="368"/>
                    </a:lnTo>
                    <a:lnTo>
                      <a:pt x="391" y="373"/>
                    </a:lnTo>
                    <a:lnTo>
                      <a:pt x="377" y="378"/>
                    </a:lnTo>
                    <a:lnTo>
                      <a:pt x="363" y="388"/>
                    </a:lnTo>
                    <a:lnTo>
                      <a:pt x="349" y="395"/>
                    </a:lnTo>
                    <a:lnTo>
                      <a:pt x="341" y="406"/>
                    </a:lnTo>
                    <a:lnTo>
                      <a:pt x="324" y="412"/>
                    </a:lnTo>
                    <a:lnTo>
                      <a:pt x="325" y="424"/>
                    </a:lnTo>
                    <a:lnTo>
                      <a:pt x="323" y="436"/>
                    </a:lnTo>
                    <a:lnTo>
                      <a:pt x="327" y="457"/>
                    </a:lnTo>
                    <a:lnTo>
                      <a:pt x="338" y="472"/>
                    </a:lnTo>
                    <a:lnTo>
                      <a:pt x="346" y="481"/>
                    </a:lnTo>
                    <a:lnTo>
                      <a:pt x="348" y="487"/>
                    </a:lnTo>
                    <a:lnTo>
                      <a:pt x="359" y="495"/>
                    </a:lnTo>
                    <a:lnTo>
                      <a:pt x="370" y="503"/>
                    </a:lnTo>
                    <a:lnTo>
                      <a:pt x="380" y="513"/>
                    </a:lnTo>
                    <a:lnTo>
                      <a:pt x="386" y="525"/>
                    </a:lnTo>
                    <a:lnTo>
                      <a:pt x="391" y="532"/>
                    </a:lnTo>
                    <a:lnTo>
                      <a:pt x="385" y="546"/>
                    </a:lnTo>
                    <a:lnTo>
                      <a:pt x="367" y="560"/>
                    </a:lnTo>
                    <a:lnTo>
                      <a:pt x="345" y="569"/>
                    </a:lnTo>
                    <a:lnTo>
                      <a:pt x="335" y="570"/>
                    </a:lnTo>
                    <a:lnTo>
                      <a:pt x="331" y="587"/>
                    </a:lnTo>
                    <a:lnTo>
                      <a:pt x="339" y="595"/>
                    </a:lnTo>
                    <a:lnTo>
                      <a:pt x="343" y="609"/>
                    </a:lnTo>
                    <a:lnTo>
                      <a:pt x="342" y="619"/>
                    </a:lnTo>
                    <a:lnTo>
                      <a:pt x="334" y="621"/>
                    </a:lnTo>
                    <a:lnTo>
                      <a:pt x="328" y="612"/>
                    </a:lnTo>
                    <a:lnTo>
                      <a:pt x="320" y="605"/>
                    </a:lnTo>
                    <a:lnTo>
                      <a:pt x="306" y="602"/>
                    </a:lnTo>
                    <a:lnTo>
                      <a:pt x="294" y="602"/>
                    </a:lnTo>
                    <a:lnTo>
                      <a:pt x="286" y="614"/>
                    </a:lnTo>
                    <a:lnTo>
                      <a:pt x="268" y="613"/>
                    </a:lnTo>
                    <a:lnTo>
                      <a:pt x="252" y="616"/>
                    </a:lnTo>
                    <a:lnTo>
                      <a:pt x="246" y="624"/>
                    </a:lnTo>
                    <a:lnTo>
                      <a:pt x="236" y="628"/>
                    </a:lnTo>
                    <a:lnTo>
                      <a:pt x="225" y="623"/>
                    </a:lnTo>
                    <a:lnTo>
                      <a:pt x="223" y="618"/>
                    </a:lnTo>
                    <a:lnTo>
                      <a:pt x="216" y="610"/>
                    </a:lnTo>
                    <a:lnTo>
                      <a:pt x="204" y="609"/>
                    </a:lnTo>
                    <a:lnTo>
                      <a:pt x="189" y="609"/>
                    </a:lnTo>
                    <a:lnTo>
                      <a:pt x="168" y="606"/>
                    </a:lnTo>
                    <a:lnTo>
                      <a:pt x="156" y="606"/>
                    </a:lnTo>
                    <a:lnTo>
                      <a:pt x="149" y="597"/>
                    </a:lnTo>
                    <a:lnTo>
                      <a:pt x="144" y="589"/>
                    </a:lnTo>
                    <a:lnTo>
                      <a:pt x="134" y="580"/>
                    </a:lnTo>
                    <a:lnTo>
                      <a:pt x="117" y="592"/>
                    </a:lnTo>
                    <a:lnTo>
                      <a:pt x="115" y="581"/>
                    </a:lnTo>
                    <a:lnTo>
                      <a:pt x="103" y="578"/>
                    </a:lnTo>
                    <a:lnTo>
                      <a:pt x="83" y="600"/>
                    </a:lnTo>
                    <a:lnTo>
                      <a:pt x="68" y="600"/>
                    </a:lnTo>
                    <a:lnTo>
                      <a:pt x="56" y="592"/>
                    </a:lnTo>
                    <a:lnTo>
                      <a:pt x="47" y="590"/>
                    </a:lnTo>
                    <a:lnTo>
                      <a:pt x="47" y="570"/>
                    </a:lnTo>
                    <a:lnTo>
                      <a:pt x="57" y="551"/>
                    </a:lnTo>
                    <a:lnTo>
                      <a:pt x="62" y="542"/>
                    </a:lnTo>
                    <a:lnTo>
                      <a:pt x="72" y="530"/>
                    </a:lnTo>
                    <a:lnTo>
                      <a:pt x="77" y="520"/>
                    </a:lnTo>
                    <a:lnTo>
                      <a:pt x="81" y="508"/>
                    </a:lnTo>
                    <a:lnTo>
                      <a:pt x="103" y="479"/>
                    </a:lnTo>
                    <a:lnTo>
                      <a:pt x="84" y="473"/>
                    </a:lnTo>
                    <a:lnTo>
                      <a:pt x="67" y="467"/>
                    </a:lnTo>
                    <a:lnTo>
                      <a:pt x="52" y="461"/>
                    </a:lnTo>
                    <a:lnTo>
                      <a:pt x="32" y="450"/>
                    </a:lnTo>
                    <a:lnTo>
                      <a:pt x="19" y="438"/>
                    </a:lnTo>
                    <a:lnTo>
                      <a:pt x="7" y="426"/>
                    </a:lnTo>
                    <a:lnTo>
                      <a:pt x="11" y="409"/>
                    </a:lnTo>
                    <a:lnTo>
                      <a:pt x="17" y="389"/>
                    </a:lnTo>
                    <a:lnTo>
                      <a:pt x="12" y="368"/>
                    </a:lnTo>
                    <a:lnTo>
                      <a:pt x="9" y="349"/>
                    </a:lnTo>
                    <a:lnTo>
                      <a:pt x="7" y="335"/>
                    </a:lnTo>
                    <a:lnTo>
                      <a:pt x="7" y="318"/>
                    </a:lnTo>
                    <a:lnTo>
                      <a:pt x="0" y="299"/>
                    </a:lnTo>
                    <a:lnTo>
                      <a:pt x="14" y="289"/>
                    </a:lnTo>
                    <a:lnTo>
                      <a:pt x="31" y="272"/>
                    </a:lnTo>
                    <a:lnTo>
                      <a:pt x="24" y="256"/>
                    </a:lnTo>
                    <a:lnTo>
                      <a:pt x="17" y="246"/>
                    </a:lnTo>
                    <a:lnTo>
                      <a:pt x="34" y="232"/>
                    </a:lnTo>
                    <a:lnTo>
                      <a:pt x="48" y="244"/>
                    </a:lnTo>
                    <a:lnTo>
                      <a:pt x="60" y="235"/>
                    </a:lnTo>
                    <a:lnTo>
                      <a:pt x="74" y="219"/>
                    </a:lnTo>
                    <a:lnTo>
                      <a:pt x="81" y="201"/>
                    </a:lnTo>
                    <a:lnTo>
                      <a:pt x="67" y="191"/>
                    </a:lnTo>
                    <a:lnTo>
                      <a:pt x="70" y="176"/>
                    </a:lnTo>
                    <a:lnTo>
                      <a:pt x="84" y="182"/>
                    </a:lnTo>
                    <a:lnTo>
                      <a:pt x="92" y="167"/>
                    </a:lnTo>
                    <a:lnTo>
                      <a:pt x="102" y="145"/>
                    </a:lnTo>
                    <a:lnTo>
                      <a:pt x="103" y="124"/>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2" name="Freeform 5"/>
              <p:cNvSpPr>
                <a:spLocks noChangeAspect="1"/>
              </p:cNvSpPr>
              <p:nvPr/>
            </p:nvSpPr>
            <p:spPr bwMode="auto">
              <a:xfrm>
                <a:off x="2716213" y="5341938"/>
                <a:ext cx="46037" cy="36512"/>
              </a:xfrm>
              <a:custGeom>
                <a:avLst/>
                <a:gdLst>
                  <a:gd name="T0" fmla="*/ 20 w 20"/>
                  <a:gd name="T1" fmla="*/ 9 h 20"/>
                  <a:gd name="T2" fmla="*/ 12 w 20"/>
                  <a:gd name="T3" fmla="*/ 20 h 20"/>
                  <a:gd name="T4" fmla="*/ 0 w 20"/>
                  <a:gd name="T5" fmla="*/ 0 h 20"/>
                  <a:gd name="T6" fmla="*/ 12 w 20"/>
                  <a:gd name="T7" fmla="*/ 0 h 20"/>
                  <a:gd name="T8" fmla="*/ 19 w 20"/>
                  <a:gd name="T9" fmla="*/ 3 h 20"/>
                  <a:gd name="T10" fmla="*/ 20 w 20"/>
                  <a:gd name="T11" fmla="*/ 9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9"/>
                    </a:moveTo>
                    <a:lnTo>
                      <a:pt x="12" y="20"/>
                    </a:lnTo>
                    <a:lnTo>
                      <a:pt x="0" y="0"/>
                    </a:lnTo>
                    <a:lnTo>
                      <a:pt x="12" y="0"/>
                    </a:lnTo>
                    <a:lnTo>
                      <a:pt x="19" y="3"/>
                    </a:lnTo>
                    <a:lnTo>
                      <a:pt x="20" y="9"/>
                    </a:lnTo>
                    <a:close/>
                  </a:path>
                </a:pathLst>
              </a:custGeom>
              <a:solidFill>
                <a:srgbClr val="FFFFFF"/>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3" name="Freeform 6"/>
              <p:cNvSpPr>
                <a:spLocks noChangeAspect="1" noEditPoints="1"/>
              </p:cNvSpPr>
              <p:nvPr/>
            </p:nvSpPr>
            <p:spPr bwMode="auto">
              <a:xfrm>
                <a:off x="8075613" y="5478463"/>
                <a:ext cx="522287" cy="287337"/>
              </a:xfrm>
              <a:custGeom>
                <a:avLst/>
                <a:gdLst>
                  <a:gd name="T0" fmla="*/ 98 w 238"/>
                  <a:gd name="T1" fmla="*/ 55 h 158"/>
                  <a:gd name="T2" fmla="*/ 90 w 238"/>
                  <a:gd name="T3" fmla="*/ 53 h 158"/>
                  <a:gd name="T4" fmla="*/ 106 w 238"/>
                  <a:gd name="T5" fmla="*/ 66 h 158"/>
                  <a:gd name="T6" fmla="*/ 122 w 238"/>
                  <a:gd name="T7" fmla="*/ 79 h 158"/>
                  <a:gd name="T8" fmla="*/ 138 w 238"/>
                  <a:gd name="T9" fmla="*/ 69 h 158"/>
                  <a:gd name="T10" fmla="*/ 126 w 238"/>
                  <a:gd name="T11" fmla="*/ 52 h 158"/>
                  <a:gd name="T12" fmla="*/ 119 w 238"/>
                  <a:gd name="T13" fmla="*/ 43 h 158"/>
                  <a:gd name="T14" fmla="*/ 98 w 238"/>
                  <a:gd name="T15" fmla="*/ 46 h 158"/>
                  <a:gd name="T16" fmla="*/ 98 w 238"/>
                  <a:gd name="T17" fmla="*/ 55 h 158"/>
                  <a:gd name="T18" fmla="*/ 98 w 238"/>
                  <a:gd name="T19" fmla="*/ 0 h 158"/>
                  <a:gd name="T20" fmla="*/ 82 w 238"/>
                  <a:gd name="T21" fmla="*/ 0 h 158"/>
                  <a:gd name="T22" fmla="*/ 63 w 238"/>
                  <a:gd name="T23" fmla="*/ 0 h 158"/>
                  <a:gd name="T24" fmla="*/ 40 w 238"/>
                  <a:gd name="T25" fmla="*/ 7 h 158"/>
                  <a:gd name="T26" fmla="*/ 29 w 238"/>
                  <a:gd name="T27" fmla="*/ 14 h 158"/>
                  <a:gd name="T28" fmla="*/ 14 w 238"/>
                  <a:gd name="T29" fmla="*/ 26 h 158"/>
                  <a:gd name="T30" fmla="*/ 5 w 238"/>
                  <a:gd name="T31" fmla="*/ 39 h 158"/>
                  <a:gd name="T32" fmla="*/ 6 w 238"/>
                  <a:gd name="T33" fmla="*/ 50 h 158"/>
                  <a:gd name="T34" fmla="*/ 0 w 238"/>
                  <a:gd name="T35" fmla="*/ 72 h 158"/>
                  <a:gd name="T36" fmla="*/ 14 w 238"/>
                  <a:gd name="T37" fmla="*/ 91 h 158"/>
                  <a:gd name="T38" fmla="*/ 50 w 238"/>
                  <a:gd name="T39" fmla="*/ 93 h 158"/>
                  <a:gd name="T40" fmla="*/ 72 w 238"/>
                  <a:gd name="T41" fmla="*/ 92 h 158"/>
                  <a:gd name="T42" fmla="*/ 91 w 238"/>
                  <a:gd name="T43" fmla="*/ 98 h 158"/>
                  <a:gd name="T44" fmla="*/ 116 w 238"/>
                  <a:gd name="T45" fmla="*/ 99 h 158"/>
                  <a:gd name="T46" fmla="*/ 137 w 238"/>
                  <a:gd name="T47" fmla="*/ 114 h 158"/>
                  <a:gd name="T48" fmla="*/ 159 w 238"/>
                  <a:gd name="T49" fmla="*/ 127 h 158"/>
                  <a:gd name="T50" fmla="*/ 180 w 238"/>
                  <a:gd name="T51" fmla="*/ 137 h 158"/>
                  <a:gd name="T52" fmla="*/ 191 w 238"/>
                  <a:gd name="T53" fmla="*/ 146 h 158"/>
                  <a:gd name="T54" fmla="*/ 226 w 238"/>
                  <a:gd name="T55" fmla="*/ 158 h 158"/>
                  <a:gd name="T56" fmla="*/ 238 w 238"/>
                  <a:gd name="T57" fmla="*/ 139 h 158"/>
                  <a:gd name="T58" fmla="*/ 230 w 238"/>
                  <a:gd name="T59" fmla="*/ 134 h 158"/>
                  <a:gd name="T60" fmla="*/ 221 w 238"/>
                  <a:gd name="T61" fmla="*/ 123 h 158"/>
                  <a:gd name="T62" fmla="*/ 223 w 238"/>
                  <a:gd name="T63" fmla="*/ 103 h 158"/>
                  <a:gd name="T64" fmla="*/ 203 w 238"/>
                  <a:gd name="T65" fmla="*/ 92 h 158"/>
                  <a:gd name="T66" fmla="*/ 190 w 238"/>
                  <a:gd name="T67" fmla="*/ 108 h 158"/>
                  <a:gd name="T68" fmla="*/ 158 w 238"/>
                  <a:gd name="T69" fmla="*/ 81 h 158"/>
                  <a:gd name="T70" fmla="*/ 166 w 238"/>
                  <a:gd name="T71" fmla="*/ 65 h 158"/>
                  <a:gd name="T72" fmla="*/ 152 w 238"/>
                  <a:gd name="T73" fmla="*/ 49 h 158"/>
                  <a:gd name="T74" fmla="*/ 138 w 238"/>
                  <a:gd name="T75" fmla="*/ 38 h 158"/>
                  <a:gd name="T76" fmla="*/ 137 w 238"/>
                  <a:gd name="T77" fmla="*/ 17 h 158"/>
                  <a:gd name="T78" fmla="*/ 115 w 238"/>
                  <a:gd name="T79" fmla="*/ 19 h 158"/>
                  <a:gd name="T80" fmla="*/ 106 w 238"/>
                  <a:gd name="T81" fmla="*/ 7 h 158"/>
                  <a:gd name="T82" fmla="*/ 98 w 238"/>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8"/>
                  <a:gd name="T127" fmla="*/ 0 h 158"/>
                  <a:gd name="T128" fmla="*/ 238 w 238"/>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8" h="158">
                    <a:moveTo>
                      <a:pt x="98" y="55"/>
                    </a:moveTo>
                    <a:lnTo>
                      <a:pt x="90" y="53"/>
                    </a:lnTo>
                    <a:lnTo>
                      <a:pt x="106" y="66"/>
                    </a:lnTo>
                    <a:lnTo>
                      <a:pt x="122" y="79"/>
                    </a:lnTo>
                    <a:lnTo>
                      <a:pt x="138" y="69"/>
                    </a:lnTo>
                    <a:lnTo>
                      <a:pt x="126" y="52"/>
                    </a:lnTo>
                    <a:lnTo>
                      <a:pt x="119" y="43"/>
                    </a:lnTo>
                    <a:lnTo>
                      <a:pt x="98" y="46"/>
                    </a:lnTo>
                    <a:lnTo>
                      <a:pt x="98" y="55"/>
                    </a:lnTo>
                    <a:close/>
                    <a:moveTo>
                      <a:pt x="98" y="0"/>
                    </a:moveTo>
                    <a:lnTo>
                      <a:pt x="82" y="0"/>
                    </a:lnTo>
                    <a:lnTo>
                      <a:pt x="63" y="0"/>
                    </a:lnTo>
                    <a:lnTo>
                      <a:pt x="40" y="7"/>
                    </a:lnTo>
                    <a:lnTo>
                      <a:pt x="29" y="14"/>
                    </a:lnTo>
                    <a:lnTo>
                      <a:pt x="14" y="26"/>
                    </a:lnTo>
                    <a:lnTo>
                      <a:pt x="5" y="39"/>
                    </a:lnTo>
                    <a:lnTo>
                      <a:pt x="6" y="50"/>
                    </a:lnTo>
                    <a:lnTo>
                      <a:pt x="0" y="72"/>
                    </a:lnTo>
                    <a:lnTo>
                      <a:pt x="14" y="91"/>
                    </a:lnTo>
                    <a:lnTo>
                      <a:pt x="50" y="93"/>
                    </a:lnTo>
                    <a:lnTo>
                      <a:pt x="72" y="92"/>
                    </a:lnTo>
                    <a:lnTo>
                      <a:pt x="91" y="98"/>
                    </a:lnTo>
                    <a:lnTo>
                      <a:pt x="116" y="99"/>
                    </a:lnTo>
                    <a:lnTo>
                      <a:pt x="137" y="114"/>
                    </a:lnTo>
                    <a:lnTo>
                      <a:pt x="159" y="127"/>
                    </a:lnTo>
                    <a:lnTo>
                      <a:pt x="180" y="137"/>
                    </a:lnTo>
                    <a:lnTo>
                      <a:pt x="191" y="146"/>
                    </a:lnTo>
                    <a:lnTo>
                      <a:pt x="226" y="158"/>
                    </a:lnTo>
                    <a:lnTo>
                      <a:pt x="238" y="139"/>
                    </a:lnTo>
                    <a:lnTo>
                      <a:pt x="230" y="134"/>
                    </a:lnTo>
                    <a:lnTo>
                      <a:pt x="221" y="123"/>
                    </a:lnTo>
                    <a:lnTo>
                      <a:pt x="223" y="103"/>
                    </a:lnTo>
                    <a:lnTo>
                      <a:pt x="203" y="92"/>
                    </a:lnTo>
                    <a:lnTo>
                      <a:pt x="190" y="108"/>
                    </a:lnTo>
                    <a:lnTo>
                      <a:pt x="158" y="81"/>
                    </a:lnTo>
                    <a:lnTo>
                      <a:pt x="166" y="65"/>
                    </a:lnTo>
                    <a:lnTo>
                      <a:pt x="152" y="49"/>
                    </a:lnTo>
                    <a:lnTo>
                      <a:pt x="138" y="38"/>
                    </a:lnTo>
                    <a:lnTo>
                      <a:pt x="137" y="17"/>
                    </a:lnTo>
                    <a:lnTo>
                      <a:pt x="115" y="19"/>
                    </a:lnTo>
                    <a:lnTo>
                      <a:pt x="106" y="7"/>
                    </a:lnTo>
                    <a:lnTo>
                      <a:pt x="98" y="0"/>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4" name="Freeform 7"/>
              <p:cNvSpPr>
                <a:spLocks noChangeAspect="1"/>
              </p:cNvSpPr>
              <p:nvPr/>
            </p:nvSpPr>
            <p:spPr bwMode="auto">
              <a:xfrm>
                <a:off x="3930650" y="4635500"/>
                <a:ext cx="817563" cy="365125"/>
              </a:xfrm>
              <a:custGeom>
                <a:avLst/>
                <a:gdLst>
                  <a:gd name="T0" fmla="*/ 3 w 372"/>
                  <a:gd name="T1" fmla="*/ 102 h 201"/>
                  <a:gd name="T2" fmla="*/ 3 w 372"/>
                  <a:gd name="T3" fmla="*/ 124 h 201"/>
                  <a:gd name="T4" fmla="*/ 15 w 372"/>
                  <a:gd name="T5" fmla="*/ 143 h 201"/>
                  <a:gd name="T6" fmla="*/ 30 w 372"/>
                  <a:gd name="T7" fmla="*/ 161 h 201"/>
                  <a:gd name="T8" fmla="*/ 57 w 372"/>
                  <a:gd name="T9" fmla="*/ 150 h 201"/>
                  <a:gd name="T10" fmla="*/ 84 w 372"/>
                  <a:gd name="T11" fmla="*/ 131 h 201"/>
                  <a:gd name="T12" fmla="*/ 106 w 372"/>
                  <a:gd name="T13" fmla="*/ 153 h 201"/>
                  <a:gd name="T14" fmla="*/ 135 w 372"/>
                  <a:gd name="T15" fmla="*/ 166 h 201"/>
                  <a:gd name="T16" fmla="*/ 161 w 372"/>
                  <a:gd name="T17" fmla="*/ 170 h 201"/>
                  <a:gd name="T18" fmla="*/ 186 w 372"/>
                  <a:gd name="T19" fmla="*/ 174 h 201"/>
                  <a:gd name="T20" fmla="*/ 219 w 372"/>
                  <a:gd name="T21" fmla="*/ 182 h 201"/>
                  <a:gd name="T22" fmla="*/ 239 w 372"/>
                  <a:gd name="T23" fmla="*/ 193 h 201"/>
                  <a:gd name="T24" fmla="*/ 253 w 372"/>
                  <a:gd name="T25" fmla="*/ 198 h 201"/>
                  <a:gd name="T26" fmla="*/ 260 w 372"/>
                  <a:gd name="T27" fmla="*/ 179 h 201"/>
                  <a:gd name="T28" fmla="*/ 279 w 372"/>
                  <a:gd name="T29" fmla="*/ 178 h 201"/>
                  <a:gd name="T30" fmla="*/ 292 w 372"/>
                  <a:gd name="T31" fmla="*/ 186 h 201"/>
                  <a:gd name="T32" fmla="*/ 304 w 372"/>
                  <a:gd name="T33" fmla="*/ 183 h 201"/>
                  <a:gd name="T34" fmla="*/ 319 w 372"/>
                  <a:gd name="T35" fmla="*/ 172 h 201"/>
                  <a:gd name="T36" fmla="*/ 315 w 372"/>
                  <a:gd name="T37" fmla="*/ 159 h 201"/>
                  <a:gd name="T38" fmla="*/ 328 w 372"/>
                  <a:gd name="T39" fmla="*/ 146 h 201"/>
                  <a:gd name="T40" fmla="*/ 343 w 372"/>
                  <a:gd name="T41" fmla="*/ 122 h 201"/>
                  <a:gd name="T42" fmla="*/ 328 w 372"/>
                  <a:gd name="T43" fmla="*/ 114 h 201"/>
                  <a:gd name="T44" fmla="*/ 338 w 372"/>
                  <a:gd name="T45" fmla="*/ 94 h 201"/>
                  <a:gd name="T46" fmla="*/ 362 w 372"/>
                  <a:gd name="T47" fmla="*/ 93 h 201"/>
                  <a:gd name="T48" fmla="*/ 363 w 372"/>
                  <a:gd name="T49" fmla="*/ 75 h 201"/>
                  <a:gd name="T50" fmla="*/ 371 w 372"/>
                  <a:gd name="T51" fmla="*/ 50 h 201"/>
                  <a:gd name="T52" fmla="*/ 366 w 372"/>
                  <a:gd name="T53" fmla="*/ 26 h 201"/>
                  <a:gd name="T54" fmla="*/ 335 w 372"/>
                  <a:gd name="T55" fmla="*/ 14 h 201"/>
                  <a:gd name="T56" fmla="*/ 308 w 372"/>
                  <a:gd name="T57" fmla="*/ 6 h 201"/>
                  <a:gd name="T58" fmla="*/ 277 w 372"/>
                  <a:gd name="T59" fmla="*/ 1 h 201"/>
                  <a:gd name="T60" fmla="*/ 253 w 372"/>
                  <a:gd name="T61" fmla="*/ 15 h 201"/>
                  <a:gd name="T62" fmla="*/ 233 w 372"/>
                  <a:gd name="T63" fmla="*/ 24 h 201"/>
                  <a:gd name="T64" fmla="*/ 207 w 372"/>
                  <a:gd name="T65" fmla="*/ 25 h 201"/>
                  <a:gd name="T66" fmla="*/ 196 w 372"/>
                  <a:gd name="T67" fmla="*/ 30 h 201"/>
                  <a:gd name="T68" fmla="*/ 156 w 372"/>
                  <a:gd name="T69" fmla="*/ 53 h 201"/>
                  <a:gd name="T70" fmla="*/ 142 w 372"/>
                  <a:gd name="T71" fmla="*/ 71 h 201"/>
                  <a:gd name="T72" fmla="*/ 154 w 372"/>
                  <a:gd name="T73" fmla="*/ 93 h 201"/>
                  <a:gd name="T74" fmla="*/ 145 w 372"/>
                  <a:gd name="T75" fmla="*/ 105 h 201"/>
                  <a:gd name="T76" fmla="*/ 131 w 372"/>
                  <a:gd name="T77" fmla="*/ 89 h 201"/>
                  <a:gd name="T78" fmla="*/ 105 w 372"/>
                  <a:gd name="T79" fmla="*/ 86 h 201"/>
                  <a:gd name="T80" fmla="*/ 79 w 372"/>
                  <a:gd name="T81" fmla="*/ 97 h 201"/>
                  <a:gd name="T82" fmla="*/ 57 w 372"/>
                  <a:gd name="T83" fmla="*/ 108 h 201"/>
                  <a:gd name="T84" fmla="*/ 36 w 372"/>
                  <a:gd name="T85" fmla="*/ 107 h 201"/>
                  <a:gd name="T86" fmla="*/ 27 w 372"/>
                  <a:gd name="T87" fmla="*/ 94 h 201"/>
                  <a:gd name="T88" fmla="*/ 0 w 372"/>
                  <a:gd name="T89" fmla="*/ 93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2"/>
                  <a:gd name="T136" fmla="*/ 0 h 201"/>
                  <a:gd name="T137" fmla="*/ 372 w 372"/>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2" h="201">
                    <a:moveTo>
                      <a:pt x="0" y="93"/>
                    </a:moveTo>
                    <a:lnTo>
                      <a:pt x="3" y="102"/>
                    </a:lnTo>
                    <a:lnTo>
                      <a:pt x="7" y="112"/>
                    </a:lnTo>
                    <a:lnTo>
                      <a:pt x="3" y="124"/>
                    </a:lnTo>
                    <a:lnTo>
                      <a:pt x="10" y="132"/>
                    </a:lnTo>
                    <a:lnTo>
                      <a:pt x="15" y="143"/>
                    </a:lnTo>
                    <a:lnTo>
                      <a:pt x="20" y="148"/>
                    </a:lnTo>
                    <a:lnTo>
                      <a:pt x="30" y="161"/>
                    </a:lnTo>
                    <a:lnTo>
                      <a:pt x="47" y="158"/>
                    </a:lnTo>
                    <a:lnTo>
                      <a:pt x="57" y="150"/>
                    </a:lnTo>
                    <a:lnTo>
                      <a:pt x="66" y="138"/>
                    </a:lnTo>
                    <a:lnTo>
                      <a:pt x="84" y="131"/>
                    </a:lnTo>
                    <a:lnTo>
                      <a:pt x="98" y="136"/>
                    </a:lnTo>
                    <a:lnTo>
                      <a:pt x="106" y="153"/>
                    </a:lnTo>
                    <a:lnTo>
                      <a:pt x="118" y="161"/>
                    </a:lnTo>
                    <a:lnTo>
                      <a:pt x="135" y="166"/>
                    </a:lnTo>
                    <a:lnTo>
                      <a:pt x="148" y="169"/>
                    </a:lnTo>
                    <a:lnTo>
                      <a:pt x="161" y="170"/>
                    </a:lnTo>
                    <a:lnTo>
                      <a:pt x="178" y="174"/>
                    </a:lnTo>
                    <a:lnTo>
                      <a:pt x="186" y="174"/>
                    </a:lnTo>
                    <a:lnTo>
                      <a:pt x="205" y="177"/>
                    </a:lnTo>
                    <a:lnTo>
                      <a:pt x="219" y="182"/>
                    </a:lnTo>
                    <a:lnTo>
                      <a:pt x="231" y="184"/>
                    </a:lnTo>
                    <a:lnTo>
                      <a:pt x="239" y="193"/>
                    </a:lnTo>
                    <a:lnTo>
                      <a:pt x="246" y="201"/>
                    </a:lnTo>
                    <a:lnTo>
                      <a:pt x="253" y="198"/>
                    </a:lnTo>
                    <a:lnTo>
                      <a:pt x="255" y="186"/>
                    </a:lnTo>
                    <a:lnTo>
                      <a:pt x="260" y="179"/>
                    </a:lnTo>
                    <a:lnTo>
                      <a:pt x="270" y="178"/>
                    </a:lnTo>
                    <a:lnTo>
                      <a:pt x="279" y="178"/>
                    </a:lnTo>
                    <a:lnTo>
                      <a:pt x="288" y="179"/>
                    </a:lnTo>
                    <a:lnTo>
                      <a:pt x="292" y="186"/>
                    </a:lnTo>
                    <a:lnTo>
                      <a:pt x="301" y="193"/>
                    </a:lnTo>
                    <a:lnTo>
                      <a:pt x="304" y="183"/>
                    </a:lnTo>
                    <a:lnTo>
                      <a:pt x="310" y="172"/>
                    </a:lnTo>
                    <a:lnTo>
                      <a:pt x="319" y="172"/>
                    </a:lnTo>
                    <a:lnTo>
                      <a:pt x="314" y="167"/>
                    </a:lnTo>
                    <a:lnTo>
                      <a:pt x="315" y="159"/>
                    </a:lnTo>
                    <a:lnTo>
                      <a:pt x="322" y="154"/>
                    </a:lnTo>
                    <a:lnTo>
                      <a:pt x="328" y="146"/>
                    </a:lnTo>
                    <a:lnTo>
                      <a:pt x="337" y="132"/>
                    </a:lnTo>
                    <a:lnTo>
                      <a:pt x="343" y="122"/>
                    </a:lnTo>
                    <a:lnTo>
                      <a:pt x="333" y="119"/>
                    </a:lnTo>
                    <a:lnTo>
                      <a:pt x="328" y="114"/>
                    </a:lnTo>
                    <a:lnTo>
                      <a:pt x="328" y="99"/>
                    </a:lnTo>
                    <a:lnTo>
                      <a:pt x="338" y="94"/>
                    </a:lnTo>
                    <a:lnTo>
                      <a:pt x="350" y="94"/>
                    </a:lnTo>
                    <a:lnTo>
                      <a:pt x="362" y="93"/>
                    </a:lnTo>
                    <a:lnTo>
                      <a:pt x="363" y="86"/>
                    </a:lnTo>
                    <a:lnTo>
                      <a:pt x="363" y="75"/>
                    </a:lnTo>
                    <a:lnTo>
                      <a:pt x="372" y="72"/>
                    </a:lnTo>
                    <a:lnTo>
                      <a:pt x="371" y="50"/>
                    </a:lnTo>
                    <a:lnTo>
                      <a:pt x="367" y="40"/>
                    </a:lnTo>
                    <a:lnTo>
                      <a:pt x="366" y="26"/>
                    </a:lnTo>
                    <a:lnTo>
                      <a:pt x="355" y="20"/>
                    </a:lnTo>
                    <a:lnTo>
                      <a:pt x="335" y="14"/>
                    </a:lnTo>
                    <a:lnTo>
                      <a:pt x="323" y="11"/>
                    </a:lnTo>
                    <a:lnTo>
                      <a:pt x="308" y="6"/>
                    </a:lnTo>
                    <a:lnTo>
                      <a:pt x="298" y="2"/>
                    </a:lnTo>
                    <a:lnTo>
                      <a:pt x="277" y="1"/>
                    </a:lnTo>
                    <a:lnTo>
                      <a:pt x="262" y="0"/>
                    </a:lnTo>
                    <a:lnTo>
                      <a:pt x="253" y="15"/>
                    </a:lnTo>
                    <a:lnTo>
                      <a:pt x="244" y="24"/>
                    </a:lnTo>
                    <a:lnTo>
                      <a:pt x="233" y="24"/>
                    </a:lnTo>
                    <a:lnTo>
                      <a:pt x="219" y="25"/>
                    </a:lnTo>
                    <a:lnTo>
                      <a:pt x="207" y="25"/>
                    </a:lnTo>
                    <a:lnTo>
                      <a:pt x="202" y="16"/>
                    </a:lnTo>
                    <a:lnTo>
                      <a:pt x="196" y="30"/>
                    </a:lnTo>
                    <a:lnTo>
                      <a:pt x="178" y="44"/>
                    </a:lnTo>
                    <a:lnTo>
                      <a:pt x="156" y="53"/>
                    </a:lnTo>
                    <a:lnTo>
                      <a:pt x="146" y="54"/>
                    </a:lnTo>
                    <a:lnTo>
                      <a:pt x="142" y="71"/>
                    </a:lnTo>
                    <a:lnTo>
                      <a:pt x="150" y="79"/>
                    </a:lnTo>
                    <a:lnTo>
                      <a:pt x="154" y="93"/>
                    </a:lnTo>
                    <a:lnTo>
                      <a:pt x="153" y="103"/>
                    </a:lnTo>
                    <a:lnTo>
                      <a:pt x="145" y="105"/>
                    </a:lnTo>
                    <a:lnTo>
                      <a:pt x="139" y="96"/>
                    </a:lnTo>
                    <a:lnTo>
                      <a:pt x="131" y="89"/>
                    </a:lnTo>
                    <a:lnTo>
                      <a:pt x="117" y="86"/>
                    </a:lnTo>
                    <a:lnTo>
                      <a:pt x="105" y="86"/>
                    </a:lnTo>
                    <a:lnTo>
                      <a:pt x="97" y="98"/>
                    </a:lnTo>
                    <a:lnTo>
                      <a:pt x="79" y="97"/>
                    </a:lnTo>
                    <a:lnTo>
                      <a:pt x="63" y="100"/>
                    </a:lnTo>
                    <a:lnTo>
                      <a:pt x="57" y="108"/>
                    </a:lnTo>
                    <a:lnTo>
                      <a:pt x="47" y="112"/>
                    </a:lnTo>
                    <a:lnTo>
                      <a:pt x="36" y="107"/>
                    </a:lnTo>
                    <a:lnTo>
                      <a:pt x="34" y="102"/>
                    </a:lnTo>
                    <a:lnTo>
                      <a:pt x="27" y="94"/>
                    </a:lnTo>
                    <a:lnTo>
                      <a:pt x="15" y="93"/>
                    </a:lnTo>
                    <a:lnTo>
                      <a:pt x="0" y="93"/>
                    </a:lnTo>
                    <a:close/>
                  </a:path>
                </a:pathLst>
              </a:custGeom>
              <a:noFill/>
              <a:ln w="635">
                <a:solidFill>
                  <a:schemeClr val="tx1"/>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5" name="Freeform 8"/>
              <p:cNvSpPr>
                <a:spLocks noChangeAspect="1" noEditPoints="1"/>
              </p:cNvSpPr>
              <p:nvPr/>
            </p:nvSpPr>
            <p:spPr bwMode="auto">
              <a:xfrm>
                <a:off x="8232775" y="5272088"/>
                <a:ext cx="801688" cy="546100"/>
              </a:xfrm>
              <a:custGeom>
                <a:avLst/>
                <a:gdLst>
                  <a:gd name="T0" fmla="*/ 365 w 365"/>
                  <a:gd name="T1" fmla="*/ 89 h 300"/>
                  <a:gd name="T2" fmla="*/ 342 w 365"/>
                  <a:gd name="T3" fmla="*/ 77 h 300"/>
                  <a:gd name="T4" fmla="*/ 304 w 365"/>
                  <a:gd name="T5" fmla="*/ 81 h 300"/>
                  <a:gd name="T6" fmla="*/ 264 w 365"/>
                  <a:gd name="T7" fmla="*/ 36 h 300"/>
                  <a:gd name="T8" fmla="*/ 225 w 365"/>
                  <a:gd name="T9" fmla="*/ 7 h 300"/>
                  <a:gd name="T10" fmla="*/ 205 w 365"/>
                  <a:gd name="T11" fmla="*/ 18 h 300"/>
                  <a:gd name="T12" fmla="*/ 168 w 365"/>
                  <a:gd name="T13" fmla="*/ 74 h 300"/>
                  <a:gd name="T14" fmla="*/ 111 w 365"/>
                  <a:gd name="T15" fmla="*/ 43 h 300"/>
                  <a:gd name="T16" fmla="*/ 81 w 365"/>
                  <a:gd name="T17" fmla="*/ 41 h 300"/>
                  <a:gd name="T18" fmla="*/ 70 w 365"/>
                  <a:gd name="T19" fmla="*/ 64 h 300"/>
                  <a:gd name="T20" fmla="*/ 103 w 365"/>
                  <a:gd name="T21" fmla="*/ 77 h 300"/>
                  <a:gd name="T22" fmla="*/ 86 w 365"/>
                  <a:gd name="T23" fmla="*/ 98 h 300"/>
                  <a:gd name="T24" fmla="*/ 58 w 365"/>
                  <a:gd name="T25" fmla="*/ 105 h 300"/>
                  <a:gd name="T26" fmla="*/ 26 w 365"/>
                  <a:gd name="T27" fmla="*/ 113 h 300"/>
                  <a:gd name="T28" fmla="*/ 43 w 365"/>
                  <a:gd name="T29" fmla="*/ 132 h 300"/>
                  <a:gd name="T30" fmla="*/ 66 w 365"/>
                  <a:gd name="T31" fmla="*/ 151 h 300"/>
                  <a:gd name="T32" fmla="*/ 94 w 365"/>
                  <a:gd name="T33" fmla="*/ 178 h 300"/>
                  <a:gd name="T34" fmla="*/ 118 w 365"/>
                  <a:gd name="T35" fmla="*/ 221 h 300"/>
                  <a:gd name="T36" fmla="*/ 151 w 365"/>
                  <a:gd name="T37" fmla="*/ 216 h 300"/>
                  <a:gd name="T38" fmla="*/ 158 w 365"/>
                  <a:gd name="T39" fmla="*/ 247 h 300"/>
                  <a:gd name="T40" fmla="*/ 181 w 365"/>
                  <a:gd name="T41" fmla="*/ 233 h 300"/>
                  <a:gd name="T42" fmla="*/ 205 w 365"/>
                  <a:gd name="T43" fmla="*/ 202 h 300"/>
                  <a:gd name="T44" fmla="*/ 237 w 365"/>
                  <a:gd name="T45" fmla="*/ 194 h 300"/>
                  <a:gd name="T46" fmla="*/ 257 w 365"/>
                  <a:gd name="T47" fmla="*/ 216 h 300"/>
                  <a:gd name="T48" fmla="*/ 253 w 365"/>
                  <a:gd name="T49" fmla="*/ 256 h 300"/>
                  <a:gd name="T50" fmla="*/ 294 w 365"/>
                  <a:gd name="T51" fmla="*/ 276 h 300"/>
                  <a:gd name="T52" fmla="*/ 300 w 365"/>
                  <a:gd name="T53" fmla="*/ 259 h 300"/>
                  <a:gd name="T54" fmla="*/ 302 w 365"/>
                  <a:gd name="T55" fmla="*/ 228 h 300"/>
                  <a:gd name="T56" fmla="*/ 311 w 365"/>
                  <a:gd name="T57" fmla="*/ 208 h 300"/>
                  <a:gd name="T58" fmla="*/ 337 w 365"/>
                  <a:gd name="T59" fmla="*/ 209 h 300"/>
                  <a:gd name="T60" fmla="*/ 318 w 365"/>
                  <a:gd name="T61" fmla="*/ 189 h 300"/>
                  <a:gd name="T62" fmla="*/ 303 w 365"/>
                  <a:gd name="T63" fmla="*/ 164 h 300"/>
                  <a:gd name="T64" fmla="*/ 322 w 365"/>
                  <a:gd name="T65" fmla="*/ 106 h 300"/>
                  <a:gd name="T66" fmla="*/ 352 w 365"/>
                  <a:gd name="T67" fmla="*/ 101 h 300"/>
                  <a:gd name="T68" fmla="*/ 5 w 365"/>
                  <a:gd name="T69" fmla="*/ 214 h 300"/>
                  <a:gd name="T70" fmla="*/ 24 w 365"/>
                  <a:gd name="T71" fmla="*/ 243 h 300"/>
                  <a:gd name="T72" fmla="*/ 62 w 365"/>
                  <a:gd name="T73" fmla="*/ 270 h 300"/>
                  <a:gd name="T74" fmla="*/ 113 w 365"/>
                  <a:gd name="T75" fmla="*/ 300 h 300"/>
                  <a:gd name="T76" fmla="*/ 119 w 365"/>
                  <a:gd name="T77" fmla="*/ 259 h 300"/>
                  <a:gd name="T78" fmla="*/ 87 w 365"/>
                  <a:gd name="T79" fmla="*/ 240 h 300"/>
                  <a:gd name="T80" fmla="*/ 44 w 365"/>
                  <a:gd name="T81" fmla="*/ 212 h 300"/>
                  <a:gd name="T82" fmla="*/ 0 w 365"/>
                  <a:gd name="T83" fmla="*/ 205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5"/>
                  <a:gd name="T127" fmla="*/ 0 h 300"/>
                  <a:gd name="T128" fmla="*/ 365 w 365"/>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5" h="300">
                    <a:moveTo>
                      <a:pt x="352" y="101"/>
                    </a:moveTo>
                    <a:lnTo>
                      <a:pt x="365" y="89"/>
                    </a:lnTo>
                    <a:lnTo>
                      <a:pt x="359" y="82"/>
                    </a:lnTo>
                    <a:lnTo>
                      <a:pt x="342" y="77"/>
                    </a:lnTo>
                    <a:lnTo>
                      <a:pt x="324" y="72"/>
                    </a:lnTo>
                    <a:lnTo>
                      <a:pt x="304" y="81"/>
                    </a:lnTo>
                    <a:lnTo>
                      <a:pt x="283" y="60"/>
                    </a:lnTo>
                    <a:lnTo>
                      <a:pt x="264" y="36"/>
                    </a:lnTo>
                    <a:lnTo>
                      <a:pt x="241" y="19"/>
                    </a:lnTo>
                    <a:lnTo>
                      <a:pt x="225" y="7"/>
                    </a:lnTo>
                    <a:lnTo>
                      <a:pt x="212" y="0"/>
                    </a:lnTo>
                    <a:lnTo>
                      <a:pt x="205" y="18"/>
                    </a:lnTo>
                    <a:lnTo>
                      <a:pt x="190" y="41"/>
                    </a:lnTo>
                    <a:lnTo>
                      <a:pt x="168" y="74"/>
                    </a:lnTo>
                    <a:lnTo>
                      <a:pt x="129" y="62"/>
                    </a:lnTo>
                    <a:lnTo>
                      <a:pt x="111" y="43"/>
                    </a:lnTo>
                    <a:lnTo>
                      <a:pt x="89" y="33"/>
                    </a:lnTo>
                    <a:lnTo>
                      <a:pt x="81" y="41"/>
                    </a:lnTo>
                    <a:lnTo>
                      <a:pt x="77" y="52"/>
                    </a:lnTo>
                    <a:lnTo>
                      <a:pt x="70" y="64"/>
                    </a:lnTo>
                    <a:lnTo>
                      <a:pt x="86" y="70"/>
                    </a:lnTo>
                    <a:lnTo>
                      <a:pt x="103" y="77"/>
                    </a:lnTo>
                    <a:lnTo>
                      <a:pt x="104" y="98"/>
                    </a:lnTo>
                    <a:lnTo>
                      <a:pt x="86" y="98"/>
                    </a:lnTo>
                    <a:lnTo>
                      <a:pt x="80" y="106"/>
                    </a:lnTo>
                    <a:lnTo>
                      <a:pt x="58" y="105"/>
                    </a:lnTo>
                    <a:lnTo>
                      <a:pt x="34" y="103"/>
                    </a:lnTo>
                    <a:lnTo>
                      <a:pt x="26" y="113"/>
                    </a:lnTo>
                    <a:lnTo>
                      <a:pt x="34" y="120"/>
                    </a:lnTo>
                    <a:lnTo>
                      <a:pt x="43" y="132"/>
                    </a:lnTo>
                    <a:lnTo>
                      <a:pt x="65" y="130"/>
                    </a:lnTo>
                    <a:lnTo>
                      <a:pt x="66" y="151"/>
                    </a:lnTo>
                    <a:lnTo>
                      <a:pt x="80" y="162"/>
                    </a:lnTo>
                    <a:lnTo>
                      <a:pt x="94" y="178"/>
                    </a:lnTo>
                    <a:lnTo>
                      <a:pt x="86" y="194"/>
                    </a:lnTo>
                    <a:lnTo>
                      <a:pt x="118" y="221"/>
                    </a:lnTo>
                    <a:lnTo>
                      <a:pt x="131" y="205"/>
                    </a:lnTo>
                    <a:lnTo>
                      <a:pt x="151" y="216"/>
                    </a:lnTo>
                    <a:lnTo>
                      <a:pt x="149" y="236"/>
                    </a:lnTo>
                    <a:lnTo>
                      <a:pt x="158" y="247"/>
                    </a:lnTo>
                    <a:lnTo>
                      <a:pt x="166" y="252"/>
                    </a:lnTo>
                    <a:lnTo>
                      <a:pt x="181" y="233"/>
                    </a:lnTo>
                    <a:lnTo>
                      <a:pt x="198" y="211"/>
                    </a:lnTo>
                    <a:lnTo>
                      <a:pt x="205" y="202"/>
                    </a:lnTo>
                    <a:lnTo>
                      <a:pt x="216" y="190"/>
                    </a:lnTo>
                    <a:lnTo>
                      <a:pt x="237" y="194"/>
                    </a:lnTo>
                    <a:lnTo>
                      <a:pt x="233" y="213"/>
                    </a:lnTo>
                    <a:lnTo>
                      <a:pt x="257" y="216"/>
                    </a:lnTo>
                    <a:lnTo>
                      <a:pt x="263" y="239"/>
                    </a:lnTo>
                    <a:lnTo>
                      <a:pt x="253" y="256"/>
                    </a:lnTo>
                    <a:lnTo>
                      <a:pt x="271" y="266"/>
                    </a:lnTo>
                    <a:lnTo>
                      <a:pt x="294" y="276"/>
                    </a:lnTo>
                    <a:lnTo>
                      <a:pt x="300" y="275"/>
                    </a:lnTo>
                    <a:lnTo>
                      <a:pt x="300" y="259"/>
                    </a:lnTo>
                    <a:lnTo>
                      <a:pt x="300" y="247"/>
                    </a:lnTo>
                    <a:lnTo>
                      <a:pt x="302" y="228"/>
                    </a:lnTo>
                    <a:lnTo>
                      <a:pt x="302" y="210"/>
                    </a:lnTo>
                    <a:lnTo>
                      <a:pt x="311" y="208"/>
                    </a:lnTo>
                    <a:lnTo>
                      <a:pt x="327" y="216"/>
                    </a:lnTo>
                    <a:lnTo>
                      <a:pt x="337" y="209"/>
                    </a:lnTo>
                    <a:lnTo>
                      <a:pt x="335" y="198"/>
                    </a:lnTo>
                    <a:lnTo>
                      <a:pt x="318" y="189"/>
                    </a:lnTo>
                    <a:lnTo>
                      <a:pt x="303" y="179"/>
                    </a:lnTo>
                    <a:lnTo>
                      <a:pt x="303" y="164"/>
                    </a:lnTo>
                    <a:lnTo>
                      <a:pt x="303" y="141"/>
                    </a:lnTo>
                    <a:lnTo>
                      <a:pt x="322" y="106"/>
                    </a:lnTo>
                    <a:lnTo>
                      <a:pt x="331" y="101"/>
                    </a:lnTo>
                    <a:lnTo>
                      <a:pt x="352" y="101"/>
                    </a:lnTo>
                    <a:close/>
                    <a:moveTo>
                      <a:pt x="0" y="205"/>
                    </a:moveTo>
                    <a:lnTo>
                      <a:pt x="5" y="214"/>
                    </a:lnTo>
                    <a:lnTo>
                      <a:pt x="9" y="228"/>
                    </a:lnTo>
                    <a:lnTo>
                      <a:pt x="24" y="243"/>
                    </a:lnTo>
                    <a:lnTo>
                      <a:pt x="38" y="257"/>
                    </a:lnTo>
                    <a:lnTo>
                      <a:pt x="62" y="270"/>
                    </a:lnTo>
                    <a:lnTo>
                      <a:pt x="86" y="284"/>
                    </a:lnTo>
                    <a:lnTo>
                      <a:pt x="113" y="300"/>
                    </a:lnTo>
                    <a:lnTo>
                      <a:pt x="154" y="271"/>
                    </a:lnTo>
                    <a:lnTo>
                      <a:pt x="119" y="259"/>
                    </a:lnTo>
                    <a:lnTo>
                      <a:pt x="108" y="250"/>
                    </a:lnTo>
                    <a:lnTo>
                      <a:pt x="87" y="240"/>
                    </a:lnTo>
                    <a:lnTo>
                      <a:pt x="65" y="227"/>
                    </a:lnTo>
                    <a:lnTo>
                      <a:pt x="44" y="212"/>
                    </a:lnTo>
                    <a:lnTo>
                      <a:pt x="19" y="211"/>
                    </a:lnTo>
                    <a:lnTo>
                      <a:pt x="0" y="205"/>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6" name="Freeform 9"/>
              <p:cNvSpPr>
                <a:spLocks noChangeAspect="1"/>
              </p:cNvSpPr>
              <p:nvPr/>
            </p:nvSpPr>
            <p:spPr bwMode="auto">
              <a:xfrm>
                <a:off x="3162300" y="4159250"/>
                <a:ext cx="379413" cy="304800"/>
              </a:xfrm>
              <a:custGeom>
                <a:avLst/>
                <a:gdLst>
                  <a:gd name="T0" fmla="*/ 0 w 173"/>
                  <a:gd name="T1" fmla="*/ 8 h 168"/>
                  <a:gd name="T2" fmla="*/ 17 w 173"/>
                  <a:gd name="T3" fmla="*/ 0 h 168"/>
                  <a:gd name="T4" fmla="*/ 28 w 173"/>
                  <a:gd name="T5" fmla="*/ 0 h 168"/>
                  <a:gd name="T6" fmla="*/ 32 w 173"/>
                  <a:gd name="T7" fmla="*/ 6 h 168"/>
                  <a:gd name="T8" fmla="*/ 41 w 173"/>
                  <a:gd name="T9" fmla="*/ 17 h 168"/>
                  <a:gd name="T10" fmla="*/ 54 w 173"/>
                  <a:gd name="T11" fmla="*/ 22 h 168"/>
                  <a:gd name="T12" fmla="*/ 67 w 173"/>
                  <a:gd name="T13" fmla="*/ 26 h 168"/>
                  <a:gd name="T14" fmla="*/ 81 w 173"/>
                  <a:gd name="T15" fmla="*/ 11 h 168"/>
                  <a:gd name="T16" fmla="*/ 101 w 173"/>
                  <a:gd name="T17" fmla="*/ 4 h 168"/>
                  <a:gd name="T18" fmla="*/ 106 w 173"/>
                  <a:gd name="T19" fmla="*/ 8 h 168"/>
                  <a:gd name="T20" fmla="*/ 116 w 173"/>
                  <a:gd name="T21" fmla="*/ 10 h 168"/>
                  <a:gd name="T22" fmla="*/ 130 w 173"/>
                  <a:gd name="T23" fmla="*/ 15 h 168"/>
                  <a:gd name="T24" fmla="*/ 142 w 173"/>
                  <a:gd name="T25" fmla="*/ 18 h 168"/>
                  <a:gd name="T26" fmla="*/ 142 w 173"/>
                  <a:gd name="T27" fmla="*/ 32 h 168"/>
                  <a:gd name="T28" fmla="*/ 144 w 173"/>
                  <a:gd name="T29" fmla="*/ 48 h 168"/>
                  <a:gd name="T30" fmla="*/ 146 w 173"/>
                  <a:gd name="T31" fmla="*/ 67 h 168"/>
                  <a:gd name="T32" fmla="*/ 159 w 173"/>
                  <a:gd name="T33" fmla="*/ 64 h 168"/>
                  <a:gd name="T34" fmla="*/ 168 w 173"/>
                  <a:gd name="T35" fmla="*/ 63 h 168"/>
                  <a:gd name="T36" fmla="*/ 168 w 173"/>
                  <a:gd name="T37" fmla="*/ 80 h 168"/>
                  <a:gd name="T38" fmla="*/ 170 w 173"/>
                  <a:gd name="T39" fmla="*/ 94 h 168"/>
                  <a:gd name="T40" fmla="*/ 173 w 173"/>
                  <a:gd name="T41" fmla="*/ 113 h 168"/>
                  <a:gd name="T42" fmla="*/ 151 w 173"/>
                  <a:gd name="T43" fmla="*/ 125 h 168"/>
                  <a:gd name="T44" fmla="*/ 139 w 173"/>
                  <a:gd name="T45" fmla="*/ 130 h 168"/>
                  <a:gd name="T46" fmla="*/ 138 w 173"/>
                  <a:gd name="T47" fmla="*/ 153 h 168"/>
                  <a:gd name="T48" fmla="*/ 141 w 173"/>
                  <a:gd name="T49" fmla="*/ 168 h 168"/>
                  <a:gd name="T50" fmla="*/ 134 w 173"/>
                  <a:gd name="T51" fmla="*/ 167 h 168"/>
                  <a:gd name="T52" fmla="*/ 122 w 173"/>
                  <a:gd name="T53" fmla="*/ 155 h 168"/>
                  <a:gd name="T54" fmla="*/ 114 w 173"/>
                  <a:gd name="T55" fmla="*/ 133 h 168"/>
                  <a:gd name="T56" fmla="*/ 99 w 173"/>
                  <a:gd name="T57" fmla="*/ 115 h 168"/>
                  <a:gd name="T58" fmla="*/ 89 w 173"/>
                  <a:gd name="T59" fmla="*/ 116 h 168"/>
                  <a:gd name="T60" fmla="*/ 70 w 173"/>
                  <a:gd name="T61" fmla="*/ 119 h 168"/>
                  <a:gd name="T62" fmla="*/ 65 w 173"/>
                  <a:gd name="T63" fmla="*/ 111 h 168"/>
                  <a:gd name="T64" fmla="*/ 59 w 173"/>
                  <a:gd name="T65" fmla="*/ 98 h 168"/>
                  <a:gd name="T66" fmla="*/ 50 w 173"/>
                  <a:gd name="T67" fmla="*/ 84 h 168"/>
                  <a:gd name="T68" fmla="*/ 40 w 173"/>
                  <a:gd name="T69" fmla="*/ 77 h 168"/>
                  <a:gd name="T70" fmla="*/ 27 w 173"/>
                  <a:gd name="T71" fmla="*/ 74 h 168"/>
                  <a:gd name="T72" fmla="*/ 31 w 173"/>
                  <a:gd name="T73" fmla="*/ 56 h 168"/>
                  <a:gd name="T74" fmla="*/ 22 w 173"/>
                  <a:gd name="T75" fmla="*/ 49 h 168"/>
                  <a:gd name="T76" fmla="*/ 9 w 173"/>
                  <a:gd name="T77" fmla="*/ 50 h 168"/>
                  <a:gd name="T78" fmla="*/ 5 w 173"/>
                  <a:gd name="T79" fmla="*/ 39 h 168"/>
                  <a:gd name="T80" fmla="*/ 7 w 173"/>
                  <a:gd name="T81" fmla="*/ 23 h 168"/>
                  <a:gd name="T82" fmla="*/ 0 w 173"/>
                  <a:gd name="T83" fmla="*/ 8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8"/>
                  <a:gd name="T128" fmla="*/ 173 w 173"/>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8">
                    <a:moveTo>
                      <a:pt x="0" y="8"/>
                    </a:moveTo>
                    <a:lnTo>
                      <a:pt x="17" y="0"/>
                    </a:lnTo>
                    <a:lnTo>
                      <a:pt x="28" y="0"/>
                    </a:lnTo>
                    <a:lnTo>
                      <a:pt x="32" y="6"/>
                    </a:lnTo>
                    <a:lnTo>
                      <a:pt x="41" y="17"/>
                    </a:lnTo>
                    <a:lnTo>
                      <a:pt x="54" y="22"/>
                    </a:lnTo>
                    <a:lnTo>
                      <a:pt x="67" y="26"/>
                    </a:lnTo>
                    <a:lnTo>
                      <a:pt x="81" y="11"/>
                    </a:lnTo>
                    <a:lnTo>
                      <a:pt x="101" y="4"/>
                    </a:lnTo>
                    <a:lnTo>
                      <a:pt x="106" y="8"/>
                    </a:lnTo>
                    <a:lnTo>
                      <a:pt x="116" y="10"/>
                    </a:lnTo>
                    <a:lnTo>
                      <a:pt x="130" y="15"/>
                    </a:lnTo>
                    <a:lnTo>
                      <a:pt x="142" y="18"/>
                    </a:lnTo>
                    <a:lnTo>
                      <a:pt x="142" y="32"/>
                    </a:lnTo>
                    <a:lnTo>
                      <a:pt x="144" y="48"/>
                    </a:lnTo>
                    <a:lnTo>
                      <a:pt x="146" y="67"/>
                    </a:lnTo>
                    <a:lnTo>
                      <a:pt x="159" y="64"/>
                    </a:lnTo>
                    <a:lnTo>
                      <a:pt x="168" y="63"/>
                    </a:lnTo>
                    <a:lnTo>
                      <a:pt x="168" y="80"/>
                    </a:lnTo>
                    <a:lnTo>
                      <a:pt x="170" y="94"/>
                    </a:lnTo>
                    <a:lnTo>
                      <a:pt x="173" y="113"/>
                    </a:lnTo>
                    <a:lnTo>
                      <a:pt x="151" y="125"/>
                    </a:lnTo>
                    <a:lnTo>
                      <a:pt x="139" y="130"/>
                    </a:lnTo>
                    <a:lnTo>
                      <a:pt x="138" y="153"/>
                    </a:lnTo>
                    <a:lnTo>
                      <a:pt x="141" y="168"/>
                    </a:lnTo>
                    <a:lnTo>
                      <a:pt x="134" y="167"/>
                    </a:lnTo>
                    <a:lnTo>
                      <a:pt x="122" y="155"/>
                    </a:lnTo>
                    <a:lnTo>
                      <a:pt x="114" y="133"/>
                    </a:lnTo>
                    <a:lnTo>
                      <a:pt x="99" y="115"/>
                    </a:lnTo>
                    <a:lnTo>
                      <a:pt x="89" y="116"/>
                    </a:lnTo>
                    <a:lnTo>
                      <a:pt x="70" y="119"/>
                    </a:lnTo>
                    <a:lnTo>
                      <a:pt x="65" y="111"/>
                    </a:lnTo>
                    <a:lnTo>
                      <a:pt x="59" y="98"/>
                    </a:lnTo>
                    <a:lnTo>
                      <a:pt x="50" y="84"/>
                    </a:lnTo>
                    <a:lnTo>
                      <a:pt x="40" y="77"/>
                    </a:lnTo>
                    <a:lnTo>
                      <a:pt x="27" y="74"/>
                    </a:lnTo>
                    <a:lnTo>
                      <a:pt x="31" y="56"/>
                    </a:lnTo>
                    <a:lnTo>
                      <a:pt x="22" y="49"/>
                    </a:lnTo>
                    <a:lnTo>
                      <a:pt x="9" y="50"/>
                    </a:lnTo>
                    <a:lnTo>
                      <a:pt x="5" y="39"/>
                    </a:lnTo>
                    <a:lnTo>
                      <a:pt x="7" y="23"/>
                    </a:lnTo>
                    <a:lnTo>
                      <a:pt x="0" y="8"/>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7" name="Freeform 10"/>
              <p:cNvSpPr>
                <a:spLocks noChangeAspect="1"/>
              </p:cNvSpPr>
              <p:nvPr/>
            </p:nvSpPr>
            <p:spPr bwMode="auto">
              <a:xfrm>
                <a:off x="5418138" y="3563938"/>
                <a:ext cx="976312" cy="722312"/>
              </a:xfrm>
              <a:custGeom>
                <a:avLst/>
                <a:gdLst>
                  <a:gd name="T0" fmla="*/ 14 w 444"/>
                  <a:gd name="T1" fmla="*/ 391 h 397"/>
                  <a:gd name="T2" fmla="*/ 22 w 444"/>
                  <a:gd name="T3" fmla="*/ 354 h 397"/>
                  <a:gd name="T4" fmla="*/ 0 w 444"/>
                  <a:gd name="T5" fmla="*/ 337 h 397"/>
                  <a:gd name="T6" fmla="*/ 22 w 444"/>
                  <a:gd name="T7" fmla="*/ 291 h 397"/>
                  <a:gd name="T8" fmla="*/ 29 w 444"/>
                  <a:gd name="T9" fmla="*/ 260 h 397"/>
                  <a:gd name="T10" fmla="*/ 16 w 444"/>
                  <a:gd name="T11" fmla="*/ 228 h 397"/>
                  <a:gd name="T12" fmla="*/ 10 w 444"/>
                  <a:gd name="T13" fmla="*/ 202 h 397"/>
                  <a:gd name="T14" fmla="*/ 17 w 444"/>
                  <a:gd name="T15" fmla="*/ 191 h 397"/>
                  <a:gd name="T16" fmla="*/ 44 w 444"/>
                  <a:gd name="T17" fmla="*/ 201 h 397"/>
                  <a:gd name="T18" fmla="*/ 61 w 444"/>
                  <a:gd name="T19" fmla="*/ 198 h 397"/>
                  <a:gd name="T20" fmla="*/ 75 w 444"/>
                  <a:gd name="T21" fmla="*/ 187 h 397"/>
                  <a:gd name="T22" fmla="*/ 87 w 444"/>
                  <a:gd name="T23" fmla="*/ 175 h 397"/>
                  <a:gd name="T24" fmla="*/ 104 w 444"/>
                  <a:gd name="T25" fmla="*/ 174 h 397"/>
                  <a:gd name="T26" fmla="*/ 116 w 444"/>
                  <a:gd name="T27" fmla="*/ 166 h 397"/>
                  <a:gd name="T28" fmla="*/ 117 w 444"/>
                  <a:gd name="T29" fmla="*/ 146 h 397"/>
                  <a:gd name="T30" fmla="*/ 115 w 444"/>
                  <a:gd name="T31" fmla="*/ 121 h 397"/>
                  <a:gd name="T32" fmla="*/ 140 w 444"/>
                  <a:gd name="T33" fmla="*/ 103 h 397"/>
                  <a:gd name="T34" fmla="*/ 161 w 444"/>
                  <a:gd name="T35" fmla="*/ 83 h 397"/>
                  <a:gd name="T36" fmla="*/ 143 w 444"/>
                  <a:gd name="T37" fmla="*/ 65 h 397"/>
                  <a:gd name="T38" fmla="*/ 154 w 444"/>
                  <a:gd name="T39" fmla="*/ 37 h 397"/>
                  <a:gd name="T40" fmla="*/ 178 w 444"/>
                  <a:gd name="T41" fmla="*/ 25 h 397"/>
                  <a:gd name="T42" fmla="*/ 200 w 444"/>
                  <a:gd name="T43" fmla="*/ 8 h 397"/>
                  <a:gd name="T44" fmla="*/ 218 w 444"/>
                  <a:gd name="T45" fmla="*/ 4 h 397"/>
                  <a:gd name="T46" fmla="*/ 264 w 444"/>
                  <a:gd name="T47" fmla="*/ 19 h 397"/>
                  <a:gd name="T48" fmla="*/ 301 w 444"/>
                  <a:gd name="T49" fmla="*/ 15 h 397"/>
                  <a:gd name="T50" fmla="*/ 341 w 444"/>
                  <a:gd name="T51" fmla="*/ 45 h 397"/>
                  <a:gd name="T52" fmla="*/ 353 w 444"/>
                  <a:gd name="T53" fmla="*/ 84 h 397"/>
                  <a:gd name="T54" fmla="*/ 355 w 444"/>
                  <a:gd name="T55" fmla="*/ 128 h 397"/>
                  <a:gd name="T56" fmla="*/ 387 w 444"/>
                  <a:gd name="T57" fmla="*/ 154 h 397"/>
                  <a:gd name="T58" fmla="*/ 414 w 444"/>
                  <a:gd name="T59" fmla="*/ 176 h 397"/>
                  <a:gd name="T60" fmla="*/ 433 w 444"/>
                  <a:gd name="T61" fmla="*/ 191 h 397"/>
                  <a:gd name="T62" fmla="*/ 423 w 444"/>
                  <a:gd name="T63" fmla="*/ 236 h 397"/>
                  <a:gd name="T64" fmla="*/ 388 w 444"/>
                  <a:gd name="T65" fmla="*/ 239 h 397"/>
                  <a:gd name="T66" fmla="*/ 395 w 444"/>
                  <a:gd name="T67" fmla="*/ 266 h 397"/>
                  <a:gd name="T68" fmla="*/ 407 w 444"/>
                  <a:gd name="T69" fmla="*/ 307 h 397"/>
                  <a:gd name="T70" fmla="*/ 397 w 444"/>
                  <a:gd name="T71" fmla="*/ 323 h 397"/>
                  <a:gd name="T72" fmla="*/ 370 w 444"/>
                  <a:gd name="T73" fmla="*/ 352 h 397"/>
                  <a:gd name="T74" fmla="*/ 344 w 444"/>
                  <a:gd name="T75" fmla="*/ 391 h 397"/>
                  <a:gd name="T76" fmla="*/ 308 w 444"/>
                  <a:gd name="T77" fmla="*/ 370 h 397"/>
                  <a:gd name="T78" fmla="*/ 255 w 444"/>
                  <a:gd name="T79" fmla="*/ 378 h 397"/>
                  <a:gd name="T80" fmla="*/ 228 w 444"/>
                  <a:gd name="T81" fmla="*/ 397 h 397"/>
                  <a:gd name="T82" fmla="*/ 193 w 444"/>
                  <a:gd name="T83" fmla="*/ 366 h 397"/>
                  <a:gd name="T84" fmla="*/ 151 w 444"/>
                  <a:gd name="T85" fmla="*/ 368 h 397"/>
                  <a:gd name="T86" fmla="*/ 119 w 444"/>
                  <a:gd name="T87" fmla="*/ 361 h 397"/>
                  <a:gd name="T88" fmla="*/ 82 w 444"/>
                  <a:gd name="T89" fmla="*/ 359 h 397"/>
                  <a:gd name="T90" fmla="*/ 57 w 444"/>
                  <a:gd name="T91" fmla="*/ 367 h 397"/>
                  <a:gd name="T92" fmla="*/ 24 w 444"/>
                  <a:gd name="T93" fmla="*/ 393 h 3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397"/>
                  <a:gd name="T143" fmla="*/ 444 w 444"/>
                  <a:gd name="T144" fmla="*/ 397 h 3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397">
                    <a:moveTo>
                      <a:pt x="24" y="393"/>
                    </a:moveTo>
                    <a:lnTo>
                      <a:pt x="14" y="391"/>
                    </a:lnTo>
                    <a:lnTo>
                      <a:pt x="22" y="368"/>
                    </a:lnTo>
                    <a:lnTo>
                      <a:pt x="22" y="354"/>
                    </a:lnTo>
                    <a:lnTo>
                      <a:pt x="24" y="334"/>
                    </a:lnTo>
                    <a:lnTo>
                      <a:pt x="0" y="337"/>
                    </a:lnTo>
                    <a:lnTo>
                      <a:pt x="12" y="315"/>
                    </a:lnTo>
                    <a:lnTo>
                      <a:pt x="22" y="291"/>
                    </a:lnTo>
                    <a:lnTo>
                      <a:pt x="35" y="275"/>
                    </a:lnTo>
                    <a:lnTo>
                      <a:pt x="29" y="260"/>
                    </a:lnTo>
                    <a:lnTo>
                      <a:pt x="24" y="241"/>
                    </a:lnTo>
                    <a:lnTo>
                      <a:pt x="16" y="228"/>
                    </a:lnTo>
                    <a:lnTo>
                      <a:pt x="10" y="217"/>
                    </a:lnTo>
                    <a:lnTo>
                      <a:pt x="10" y="202"/>
                    </a:lnTo>
                    <a:lnTo>
                      <a:pt x="15" y="198"/>
                    </a:lnTo>
                    <a:lnTo>
                      <a:pt x="17" y="191"/>
                    </a:lnTo>
                    <a:lnTo>
                      <a:pt x="33" y="195"/>
                    </a:lnTo>
                    <a:lnTo>
                      <a:pt x="44" y="201"/>
                    </a:lnTo>
                    <a:lnTo>
                      <a:pt x="54" y="207"/>
                    </a:lnTo>
                    <a:lnTo>
                      <a:pt x="61" y="198"/>
                    </a:lnTo>
                    <a:lnTo>
                      <a:pt x="67" y="189"/>
                    </a:lnTo>
                    <a:lnTo>
                      <a:pt x="75" y="187"/>
                    </a:lnTo>
                    <a:lnTo>
                      <a:pt x="81" y="181"/>
                    </a:lnTo>
                    <a:lnTo>
                      <a:pt x="87" y="175"/>
                    </a:lnTo>
                    <a:lnTo>
                      <a:pt x="94" y="170"/>
                    </a:lnTo>
                    <a:lnTo>
                      <a:pt x="104" y="174"/>
                    </a:lnTo>
                    <a:lnTo>
                      <a:pt x="113" y="178"/>
                    </a:lnTo>
                    <a:lnTo>
                      <a:pt x="116" y="166"/>
                    </a:lnTo>
                    <a:lnTo>
                      <a:pt x="113" y="159"/>
                    </a:lnTo>
                    <a:lnTo>
                      <a:pt x="117" y="146"/>
                    </a:lnTo>
                    <a:lnTo>
                      <a:pt x="117" y="137"/>
                    </a:lnTo>
                    <a:lnTo>
                      <a:pt x="115" y="121"/>
                    </a:lnTo>
                    <a:lnTo>
                      <a:pt x="132" y="112"/>
                    </a:lnTo>
                    <a:lnTo>
                      <a:pt x="140" y="103"/>
                    </a:lnTo>
                    <a:lnTo>
                      <a:pt x="154" y="94"/>
                    </a:lnTo>
                    <a:lnTo>
                      <a:pt x="161" y="83"/>
                    </a:lnTo>
                    <a:lnTo>
                      <a:pt x="150" y="76"/>
                    </a:lnTo>
                    <a:lnTo>
                      <a:pt x="143" y="65"/>
                    </a:lnTo>
                    <a:lnTo>
                      <a:pt x="146" y="51"/>
                    </a:lnTo>
                    <a:lnTo>
                      <a:pt x="154" y="37"/>
                    </a:lnTo>
                    <a:lnTo>
                      <a:pt x="164" y="24"/>
                    </a:lnTo>
                    <a:lnTo>
                      <a:pt x="178" y="25"/>
                    </a:lnTo>
                    <a:lnTo>
                      <a:pt x="189" y="20"/>
                    </a:lnTo>
                    <a:lnTo>
                      <a:pt x="200" y="8"/>
                    </a:lnTo>
                    <a:lnTo>
                      <a:pt x="207" y="0"/>
                    </a:lnTo>
                    <a:lnTo>
                      <a:pt x="218" y="4"/>
                    </a:lnTo>
                    <a:lnTo>
                      <a:pt x="238" y="12"/>
                    </a:lnTo>
                    <a:lnTo>
                      <a:pt x="264" y="19"/>
                    </a:lnTo>
                    <a:lnTo>
                      <a:pt x="271" y="41"/>
                    </a:lnTo>
                    <a:lnTo>
                      <a:pt x="301" y="15"/>
                    </a:lnTo>
                    <a:lnTo>
                      <a:pt x="320" y="28"/>
                    </a:lnTo>
                    <a:lnTo>
                      <a:pt x="341" y="45"/>
                    </a:lnTo>
                    <a:lnTo>
                      <a:pt x="347" y="62"/>
                    </a:lnTo>
                    <a:lnTo>
                      <a:pt x="353" y="84"/>
                    </a:lnTo>
                    <a:lnTo>
                      <a:pt x="342" y="104"/>
                    </a:lnTo>
                    <a:lnTo>
                      <a:pt x="355" y="128"/>
                    </a:lnTo>
                    <a:lnTo>
                      <a:pt x="373" y="140"/>
                    </a:lnTo>
                    <a:lnTo>
                      <a:pt x="387" y="154"/>
                    </a:lnTo>
                    <a:lnTo>
                      <a:pt x="406" y="158"/>
                    </a:lnTo>
                    <a:lnTo>
                      <a:pt x="414" y="176"/>
                    </a:lnTo>
                    <a:lnTo>
                      <a:pt x="420" y="188"/>
                    </a:lnTo>
                    <a:lnTo>
                      <a:pt x="433" y="191"/>
                    </a:lnTo>
                    <a:lnTo>
                      <a:pt x="444" y="221"/>
                    </a:lnTo>
                    <a:lnTo>
                      <a:pt x="423" y="236"/>
                    </a:lnTo>
                    <a:lnTo>
                      <a:pt x="404" y="251"/>
                    </a:lnTo>
                    <a:lnTo>
                      <a:pt x="388" y="239"/>
                    </a:lnTo>
                    <a:lnTo>
                      <a:pt x="379" y="255"/>
                    </a:lnTo>
                    <a:lnTo>
                      <a:pt x="395" y="266"/>
                    </a:lnTo>
                    <a:lnTo>
                      <a:pt x="404" y="283"/>
                    </a:lnTo>
                    <a:lnTo>
                      <a:pt x="407" y="307"/>
                    </a:lnTo>
                    <a:lnTo>
                      <a:pt x="413" y="325"/>
                    </a:lnTo>
                    <a:lnTo>
                      <a:pt x="397" y="323"/>
                    </a:lnTo>
                    <a:lnTo>
                      <a:pt x="370" y="328"/>
                    </a:lnTo>
                    <a:lnTo>
                      <a:pt x="370" y="352"/>
                    </a:lnTo>
                    <a:lnTo>
                      <a:pt x="362" y="378"/>
                    </a:lnTo>
                    <a:lnTo>
                      <a:pt x="344" y="391"/>
                    </a:lnTo>
                    <a:lnTo>
                      <a:pt x="329" y="389"/>
                    </a:lnTo>
                    <a:lnTo>
                      <a:pt x="308" y="370"/>
                    </a:lnTo>
                    <a:lnTo>
                      <a:pt x="268" y="376"/>
                    </a:lnTo>
                    <a:lnTo>
                      <a:pt x="255" y="378"/>
                    </a:lnTo>
                    <a:lnTo>
                      <a:pt x="236" y="384"/>
                    </a:lnTo>
                    <a:lnTo>
                      <a:pt x="228" y="397"/>
                    </a:lnTo>
                    <a:lnTo>
                      <a:pt x="209" y="379"/>
                    </a:lnTo>
                    <a:lnTo>
                      <a:pt x="193" y="366"/>
                    </a:lnTo>
                    <a:lnTo>
                      <a:pt x="179" y="366"/>
                    </a:lnTo>
                    <a:lnTo>
                      <a:pt x="151" y="368"/>
                    </a:lnTo>
                    <a:lnTo>
                      <a:pt x="139" y="354"/>
                    </a:lnTo>
                    <a:lnTo>
                      <a:pt x="119" y="361"/>
                    </a:lnTo>
                    <a:lnTo>
                      <a:pt x="96" y="359"/>
                    </a:lnTo>
                    <a:lnTo>
                      <a:pt x="82" y="359"/>
                    </a:lnTo>
                    <a:lnTo>
                      <a:pt x="64" y="360"/>
                    </a:lnTo>
                    <a:lnTo>
                      <a:pt x="57" y="367"/>
                    </a:lnTo>
                    <a:lnTo>
                      <a:pt x="55" y="386"/>
                    </a:lnTo>
                    <a:lnTo>
                      <a:pt x="24" y="393"/>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8" name="Freeform 11"/>
              <p:cNvSpPr>
                <a:spLocks noChangeAspect="1"/>
              </p:cNvSpPr>
              <p:nvPr/>
            </p:nvSpPr>
            <p:spPr bwMode="auto">
              <a:xfrm>
                <a:off x="4573588" y="5156200"/>
                <a:ext cx="471487" cy="396875"/>
              </a:xfrm>
              <a:custGeom>
                <a:avLst/>
                <a:gdLst>
                  <a:gd name="T0" fmla="*/ 123 w 215"/>
                  <a:gd name="T1" fmla="*/ 218 h 218"/>
                  <a:gd name="T2" fmla="*/ 98 w 215"/>
                  <a:gd name="T3" fmla="*/ 179 h 218"/>
                  <a:gd name="T4" fmla="*/ 97 w 215"/>
                  <a:gd name="T5" fmla="*/ 170 h 218"/>
                  <a:gd name="T6" fmla="*/ 90 w 215"/>
                  <a:gd name="T7" fmla="*/ 158 h 218"/>
                  <a:gd name="T8" fmla="*/ 81 w 215"/>
                  <a:gd name="T9" fmla="*/ 146 h 218"/>
                  <a:gd name="T10" fmla="*/ 75 w 215"/>
                  <a:gd name="T11" fmla="*/ 138 h 218"/>
                  <a:gd name="T12" fmla="*/ 63 w 215"/>
                  <a:gd name="T13" fmla="*/ 126 h 218"/>
                  <a:gd name="T14" fmla="*/ 49 w 215"/>
                  <a:gd name="T15" fmla="*/ 113 h 218"/>
                  <a:gd name="T16" fmla="*/ 37 w 215"/>
                  <a:gd name="T17" fmla="*/ 106 h 218"/>
                  <a:gd name="T18" fmla="*/ 35 w 215"/>
                  <a:gd name="T19" fmla="*/ 98 h 218"/>
                  <a:gd name="T20" fmla="*/ 29 w 215"/>
                  <a:gd name="T21" fmla="*/ 86 h 218"/>
                  <a:gd name="T22" fmla="*/ 22 w 215"/>
                  <a:gd name="T23" fmla="*/ 75 h 218"/>
                  <a:gd name="T24" fmla="*/ 13 w 215"/>
                  <a:gd name="T25" fmla="*/ 68 h 218"/>
                  <a:gd name="T26" fmla="*/ 10 w 215"/>
                  <a:gd name="T27" fmla="*/ 54 h 218"/>
                  <a:gd name="T28" fmla="*/ 6 w 215"/>
                  <a:gd name="T29" fmla="*/ 41 h 218"/>
                  <a:gd name="T30" fmla="*/ 0 w 215"/>
                  <a:gd name="T31" fmla="*/ 30 h 218"/>
                  <a:gd name="T32" fmla="*/ 1 w 215"/>
                  <a:gd name="T33" fmla="*/ 16 h 218"/>
                  <a:gd name="T34" fmla="*/ 1 w 215"/>
                  <a:gd name="T35" fmla="*/ 0 h 218"/>
                  <a:gd name="T36" fmla="*/ 11 w 215"/>
                  <a:gd name="T37" fmla="*/ 4 h 218"/>
                  <a:gd name="T38" fmla="*/ 21 w 215"/>
                  <a:gd name="T39" fmla="*/ 9 h 218"/>
                  <a:gd name="T40" fmla="*/ 30 w 215"/>
                  <a:gd name="T41" fmla="*/ 12 h 218"/>
                  <a:gd name="T42" fmla="*/ 37 w 215"/>
                  <a:gd name="T43" fmla="*/ 10 h 218"/>
                  <a:gd name="T44" fmla="*/ 54 w 215"/>
                  <a:gd name="T45" fmla="*/ 10 h 218"/>
                  <a:gd name="T46" fmla="*/ 72 w 215"/>
                  <a:gd name="T47" fmla="*/ 11 h 218"/>
                  <a:gd name="T48" fmla="*/ 83 w 215"/>
                  <a:gd name="T49" fmla="*/ 14 h 218"/>
                  <a:gd name="T50" fmla="*/ 98 w 215"/>
                  <a:gd name="T51" fmla="*/ 17 h 218"/>
                  <a:gd name="T52" fmla="*/ 101 w 215"/>
                  <a:gd name="T53" fmla="*/ 33 h 218"/>
                  <a:gd name="T54" fmla="*/ 109 w 215"/>
                  <a:gd name="T55" fmla="*/ 37 h 218"/>
                  <a:gd name="T56" fmla="*/ 118 w 215"/>
                  <a:gd name="T57" fmla="*/ 20 h 218"/>
                  <a:gd name="T58" fmla="*/ 131 w 215"/>
                  <a:gd name="T59" fmla="*/ 20 h 218"/>
                  <a:gd name="T60" fmla="*/ 142 w 215"/>
                  <a:gd name="T61" fmla="*/ 26 h 218"/>
                  <a:gd name="T62" fmla="*/ 159 w 215"/>
                  <a:gd name="T63" fmla="*/ 34 h 218"/>
                  <a:gd name="T64" fmla="*/ 171 w 215"/>
                  <a:gd name="T65" fmla="*/ 37 h 218"/>
                  <a:gd name="T66" fmla="*/ 183 w 215"/>
                  <a:gd name="T67" fmla="*/ 45 h 218"/>
                  <a:gd name="T68" fmla="*/ 192 w 215"/>
                  <a:gd name="T69" fmla="*/ 50 h 218"/>
                  <a:gd name="T70" fmla="*/ 192 w 215"/>
                  <a:gd name="T71" fmla="*/ 60 h 218"/>
                  <a:gd name="T72" fmla="*/ 193 w 215"/>
                  <a:gd name="T73" fmla="*/ 69 h 218"/>
                  <a:gd name="T74" fmla="*/ 188 w 215"/>
                  <a:gd name="T75" fmla="*/ 80 h 218"/>
                  <a:gd name="T76" fmla="*/ 187 w 215"/>
                  <a:gd name="T77" fmla="*/ 90 h 218"/>
                  <a:gd name="T78" fmla="*/ 201 w 215"/>
                  <a:gd name="T79" fmla="*/ 97 h 218"/>
                  <a:gd name="T80" fmla="*/ 210 w 215"/>
                  <a:gd name="T81" fmla="*/ 109 h 218"/>
                  <a:gd name="T82" fmla="*/ 215 w 215"/>
                  <a:gd name="T83" fmla="*/ 121 h 218"/>
                  <a:gd name="T84" fmla="*/ 212 w 215"/>
                  <a:gd name="T85" fmla="*/ 126 h 218"/>
                  <a:gd name="T86" fmla="*/ 203 w 215"/>
                  <a:gd name="T87" fmla="*/ 124 h 218"/>
                  <a:gd name="T88" fmla="*/ 196 w 215"/>
                  <a:gd name="T89" fmla="*/ 132 h 218"/>
                  <a:gd name="T90" fmla="*/ 194 w 215"/>
                  <a:gd name="T91" fmla="*/ 139 h 218"/>
                  <a:gd name="T92" fmla="*/ 193 w 215"/>
                  <a:gd name="T93" fmla="*/ 150 h 218"/>
                  <a:gd name="T94" fmla="*/ 183 w 215"/>
                  <a:gd name="T95" fmla="*/ 154 h 218"/>
                  <a:gd name="T96" fmla="*/ 173 w 215"/>
                  <a:gd name="T97" fmla="*/ 153 h 218"/>
                  <a:gd name="T98" fmla="*/ 168 w 215"/>
                  <a:gd name="T99" fmla="*/ 145 h 218"/>
                  <a:gd name="T100" fmla="*/ 157 w 215"/>
                  <a:gd name="T101" fmla="*/ 141 h 218"/>
                  <a:gd name="T102" fmla="*/ 142 w 215"/>
                  <a:gd name="T103" fmla="*/ 141 h 218"/>
                  <a:gd name="T104" fmla="*/ 143 w 215"/>
                  <a:gd name="T105" fmla="*/ 155 h 218"/>
                  <a:gd name="T106" fmla="*/ 141 w 215"/>
                  <a:gd name="T107" fmla="*/ 166 h 218"/>
                  <a:gd name="T108" fmla="*/ 136 w 215"/>
                  <a:gd name="T109" fmla="*/ 173 h 218"/>
                  <a:gd name="T110" fmla="*/ 131 w 215"/>
                  <a:gd name="T111" fmla="*/ 177 h 218"/>
                  <a:gd name="T112" fmla="*/ 133 w 215"/>
                  <a:gd name="T113" fmla="*/ 189 h 218"/>
                  <a:gd name="T114" fmla="*/ 133 w 215"/>
                  <a:gd name="T115" fmla="*/ 200 h 218"/>
                  <a:gd name="T116" fmla="*/ 123 w 215"/>
                  <a:gd name="T117" fmla="*/ 218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218"/>
                  <a:gd name="T179" fmla="*/ 215 w 215"/>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218">
                    <a:moveTo>
                      <a:pt x="123" y="218"/>
                    </a:moveTo>
                    <a:lnTo>
                      <a:pt x="98" y="179"/>
                    </a:lnTo>
                    <a:lnTo>
                      <a:pt x="97" y="170"/>
                    </a:lnTo>
                    <a:lnTo>
                      <a:pt x="90" y="158"/>
                    </a:lnTo>
                    <a:lnTo>
                      <a:pt x="81" y="146"/>
                    </a:lnTo>
                    <a:lnTo>
                      <a:pt x="75" y="138"/>
                    </a:lnTo>
                    <a:lnTo>
                      <a:pt x="63" y="126"/>
                    </a:lnTo>
                    <a:lnTo>
                      <a:pt x="49" y="113"/>
                    </a:lnTo>
                    <a:lnTo>
                      <a:pt x="37" y="106"/>
                    </a:lnTo>
                    <a:lnTo>
                      <a:pt x="35" y="98"/>
                    </a:lnTo>
                    <a:lnTo>
                      <a:pt x="29" y="86"/>
                    </a:lnTo>
                    <a:lnTo>
                      <a:pt x="22" y="75"/>
                    </a:lnTo>
                    <a:lnTo>
                      <a:pt x="13" y="68"/>
                    </a:lnTo>
                    <a:lnTo>
                      <a:pt x="10" y="54"/>
                    </a:lnTo>
                    <a:lnTo>
                      <a:pt x="6" y="41"/>
                    </a:lnTo>
                    <a:lnTo>
                      <a:pt x="0" y="30"/>
                    </a:lnTo>
                    <a:lnTo>
                      <a:pt x="1" y="16"/>
                    </a:lnTo>
                    <a:lnTo>
                      <a:pt x="1" y="0"/>
                    </a:lnTo>
                    <a:lnTo>
                      <a:pt x="11" y="4"/>
                    </a:lnTo>
                    <a:lnTo>
                      <a:pt x="21" y="9"/>
                    </a:lnTo>
                    <a:lnTo>
                      <a:pt x="30" y="12"/>
                    </a:lnTo>
                    <a:lnTo>
                      <a:pt x="37" y="10"/>
                    </a:lnTo>
                    <a:lnTo>
                      <a:pt x="54" y="10"/>
                    </a:lnTo>
                    <a:lnTo>
                      <a:pt x="72" y="11"/>
                    </a:lnTo>
                    <a:lnTo>
                      <a:pt x="83" y="14"/>
                    </a:lnTo>
                    <a:lnTo>
                      <a:pt x="98" y="17"/>
                    </a:lnTo>
                    <a:lnTo>
                      <a:pt x="101" y="33"/>
                    </a:lnTo>
                    <a:lnTo>
                      <a:pt x="109" y="37"/>
                    </a:lnTo>
                    <a:lnTo>
                      <a:pt x="118" y="20"/>
                    </a:lnTo>
                    <a:lnTo>
                      <a:pt x="131" y="20"/>
                    </a:lnTo>
                    <a:lnTo>
                      <a:pt x="142" y="26"/>
                    </a:lnTo>
                    <a:lnTo>
                      <a:pt x="159" y="34"/>
                    </a:lnTo>
                    <a:lnTo>
                      <a:pt x="171" y="37"/>
                    </a:lnTo>
                    <a:lnTo>
                      <a:pt x="183" y="45"/>
                    </a:lnTo>
                    <a:lnTo>
                      <a:pt x="192" y="50"/>
                    </a:lnTo>
                    <a:lnTo>
                      <a:pt x="192" y="60"/>
                    </a:lnTo>
                    <a:lnTo>
                      <a:pt x="193" y="69"/>
                    </a:lnTo>
                    <a:lnTo>
                      <a:pt x="188" y="80"/>
                    </a:lnTo>
                    <a:lnTo>
                      <a:pt x="187" y="90"/>
                    </a:lnTo>
                    <a:lnTo>
                      <a:pt x="201" y="97"/>
                    </a:lnTo>
                    <a:lnTo>
                      <a:pt x="210" y="109"/>
                    </a:lnTo>
                    <a:lnTo>
                      <a:pt x="215" y="121"/>
                    </a:lnTo>
                    <a:lnTo>
                      <a:pt x="212" y="126"/>
                    </a:lnTo>
                    <a:lnTo>
                      <a:pt x="203" y="124"/>
                    </a:lnTo>
                    <a:lnTo>
                      <a:pt x="196" y="132"/>
                    </a:lnTo>
                    <a:lnTo>
                      <a:pt x="194" y="139"/>
                    </a:lnTo>
                    <a:lnTo>
                      <a:pt x="193" y="150"/>
                    </a:lnTo>
                    <a:lnTo>
                      <a:pt x="183" y="154"/>
                    </a:lnTo>
                    <a:lnTo>
                      <a:pt x="173" y="153"/>
                    </a:lnTo>
                    <a:lnTo>
                      <a:pt x="168" y="145"/>
                    </a:lnTo>
                    <a:lnTo>
                      <a:pt x="157" y="141"/>
                    </a:lnTo>
                    <a:lnTo>
                      <a:pt x="142" y="141"/>
                    </a:lnTo>
                    <a:lnTo>
                      <a:pt x="143" y="155"/>
                    </a:lnTo>
                    <a:lnTo>
                      <a:pt x="141" y="166"/>
                    </a:lnTo>
                    <a:lnTo>
                      <a:pt x="136" y="173"/>
                    </a:lnTo>
                    <a:lnTo>
                      <a:pt x="131" y="177"/>
                    </a:lnTo>
                    <a:lnTo>
                      <a:pt x="133" y="189"/>
                    </a:lnTo>
                    <a:lnTo>
                      <a:pt x="133" y="200"/>
                    </a:lnTo>
                    <a:lnTo>
                      <a:pt x="123" y="218"/>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19" name="Freeform 12"/>
              <p:cNvSpPr>
                <a:spLocks noChangeAspect="1"/>
              </p:cNvSpPr>
              <p:nvPr/>
            </p:nvSpPr>
            <p:spPr bwMode="auto">
              <a:xfrm>
                <a:off x="5335588" y="5329238"/>
                <a:ext cx="777875" cy="412750"/>
              </a:xfrm>
              <a:custGeom>
                <a:avLst/>
                <a:gdLst>
                  <a:gd name="T0" fmla="*/ 352 w 354"/>
                  <a:gd name="T1" fmla="*/ 58 h 226"/>
                  <a:gd name="T2" fmla="*/ 314 w 354"/>
                  <a:gd name="T3" fmla="*/ 106 h 226"/>
                  <a:gd name="T4" fmla="*/ 293 w 354"/>
                  <a:gd name="T5" fmla="*/ 144 h 226"/>
                  <a:gd name="T6" fmla="*/ 314 w 354"/>
                  <a:gd name="T7" fmla="*/ 174 h 226"/>
                  <a:gd name="T8" fmla="*/ 292 w 354"/>
                  <a:gd name="T9" fmla="*/ 170 h 226"/>
                  <a:gd name="T10" fmla="*/ 269 w 354"/>
                  <a:gd name="T11" fmla="*/ 171 h 226"/>
                  <a:gd name="T12" fmla="*/ 246 w 354"/>
                  <a:gd name="T13" fmla="*/ 186 h 226"/>
                  <a:gd name="T14" fmla="*/ 218 w 354"/>
                  <a:gd name="T15" fmla="*/ 208 h 226"/>
                  <a:gd name="T16" fmla="*/ 204 w 354"/>
                  <a:gd name="T17" fmla="*/ 224 h 226"/>
                  <a:gd name="T18" fmla="*/ 172 w 354"/>
                  <a:gd name="T19" fmla="*/ 221 h 226"/>
                  <a:gd name="T20" fmla="*/ 146 w 354"/>
                  <a:gd name="T21" fmla="*/ 204 h 226"/>
                  <a:gd name="T22" fmla="*/ 114 w 354"/>
                  <a:gd name="T23" fmla="*/ 213 h 226"/>
                  <a:gd name="T24" fmla="*/ 84 w 354"/>
                  <a:gd name="T25" fmla="*/ 217 h 226"/>
                  <a:gd name="T26" fmla="*/ 62 w 354"/>
                  <a:gd name="T27" fmla="*/ 215 h 226"/>
                  <a:gd name="T28" fmla="*/ 53 w 354"/>
                  <a:gd name="T29" fmla="*/ 199 h 226"/>
                  <a:gd name="T30" fmla="*/ 36 w 354"/>
                  <a:gd name="T31" fmla="*/ 171 h 226"/>
                  <a:gd name="T32" fmla="*/ 14 w 354"/>
                  <a:gd name="T33" fmla="*/ 149 h 226"/>
                  <a:gd name="T34" fmla="*/ 7 w 354"/>
                  <a:gd name="T35" fmla="*/ 123 h 226"/>
                  <a:gd name="T36" fmla="*/ 29 w 354"/>
                  <a:gd name="T37" fmla="*/ 96 h 226"/>
                  <a:gd name="T38" fmla="*/ 26 w 354"/>
                  <a:gd name="T39" fmla="*/ 70 h 226"/>
                  <a:gd name="T40" fmla="*/ 0 w 354"/>
                  <a:gd name="T41" fmla="*/ 36 h 226"/>
                  <a:gd name="T42" fmla="*/ 17 w 354"/>
                  <a:gd name="T43" fmla="*/ 5 h 226"/>
                  <a:gd name="T44" fmla="*/ 41 w 354"/>
                  <a:gd name="T45" fmla="*/ 8 h 226"/>
                  <a:gd name="T46" fmla="*/ 36 w 354"/>
                  <a:gd name="T47" fmla="*/ 39 h 226"/>
                  <a:gd name="T48" fmla="*/ 53 w 354"/>
                  <a:gd name="T49" fmla="*/ 46 h 226"/>
                  <a:gd name="T50" fmla="*/ 85 w 354"/>
                  <a:gd name="T51" fmla="*/ 51 h 226"/>
                  <a:gd name="T52" fmla="*/ 107 w 354"/>
                  <a:gd name="T53" fmla="*/ 53 h 226"/>
                  <a:gd name="T54" fmla="*/ 146 w 354"/>
                  <a:gd name="T55" fmla="*/ 51 h 226"/>
                  <a:gd name="T56" fmla="*/ 182 w 354"/>
                  <a:gd name="T57" fmla="*/ 52 h 226"/>
                  <a:gd name="T58" fmla="*/ 211 w 354"/>
                  <a:gd name="T59" fmla="*/ 35 h 226"/>
                  <a:gd name="T60" fmla="*/ 240 w 354"/>
                  <a:gd name="T61" fmla="*/ 6 h 226"/>
                  <a:gd name="T62" fmla="*/ 262 w 354"/>
                  <a:gd name="T63" fmla="*/ 3 h 226"/>
                  <a:gd name="T64" fmla="*/ 287 w 354"/>
                  <a:gd name="T65" fmla="*/ 3 h 226"/>
                  <a:gd name="T66" fmla="*/ 306 w 354"/>
                  <a:gd name="T67" fmla="*/ 14 h 226"/>
                  <a:gd name="T68" fmla="*/ 331 w 354"/>
                  <a:gd name="T69" fmla="*/ 26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26"/>
                  <a:gd name="T107" fmla="*/ 354 w 354"/>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26">
                    <a:moveTo>
                      <a:pt x="354" y="34"/>
                    </a:moveTo>
                    <a:lnTo>
                      <a:pt x="352" y="58"/>
                    </a:lnTo>
                    <a:lnTo>
                      <a:pt x="329" y="70"/>
                    </a:lnTo>
                    <a:lnTo>
                      <a:pt x="314" y="106"/>
                    </a:lnTo>
                    <a:lnTo>
                      <a:pt x="329" y="125"/>
                    </a:lnTo>
                    <a:lnTo>
                      <a:pt x="293" y="144"/>
                    </a:lnTo>
                    <a:lnTo>
                      <a:pt x="322" y="166"/>
                    </a:lnTo>
                    <a:lnTo>
                      <a:pt x="314" y="174"/>
                    </a:lnTo>
                    <a:lnTo>
                      <a:pt x="304" y="171"/>
                    </a:lnTo>
                    <a:lnTo>
                      <a:pt x="292" y="170"/>
                    </a:lnTo>
                    <a:lnTo>
                      <a:pt x="281" y="170"/>
                    </a:lnTo>
                    <a:lnTo>
                      <a:pt x="269" y="171"/>
                    </a:lnTo>
                    <a:lnTo>
                      <a:pt x="254" y="171"/>
                    </a:lnTo>
                    <a:lnTo>
                      <a:pt x="246" y="186"/>
                    </a:lnTo>
                    <a:lnTo>
                      <a:pt x="230" y="187"/>
                    </a:lnTo>
                    <a:lnTo>
                      <a:pt x="218" y="208"/>
                    </a:lnTo>
                    <a:lnTo>
                      <a:pt x="215" y="226"/>
                    </a:lnTo>
                    <a:lnTo>
                      <a:pt x="204" y="224"/>
                    </a:lnTo>
                    <a:lnTo>
                      <a:pt x="187" y="221"/>
                    </a:lnTo>
                    <a:lnTo>
                      <a:pt x="172" y="221"/>
                    </a:lnTo>
                    <a:lnTo>
                      <a:pt x="156" y="217"/>
                    </a:lnTo>
                    <a:lnTo>
                      <a:pt x="146" y="204"/>
                    </a:lnTo>
                    <a:lnTo>
                      <a:pt x="130" y="209"/>
                    </a:lnTo>
                    <a:lnTo>
                      <a:pt x="114" y="213"/>
                    </a:lnTo>
                    <a:lnTo>
                      <a:pt x="100" y="216"/>
                    </a:lnTo>
                    <a:lnTo>
                      <a:pt x="84" y="217"/>
                    </a:lnTo>
                    <a:lnTo>
                      <a:pt x="67" y="225"/>
                    </a:lnTo>
                    <a:lnTo>
                      <a:pt x="62" y="215"/>
                    </a:lnTo>
                    <a:lnTo>
                      <a:pt x="57" y="219"/>
                    </a:lnTo>
                    <a:lnTo>
                      <a:pt x="53" y="199"/>
                    </a:lnTo>
                    <a:lnTo>
                      <a:pt x="45" y="183"/>
                    </a:lnTo>
                    <a:lnTo>
                      <a:pt x="36" y="171"/>
                    </a:lnTo>
                    <a:lnTo>
                      <a:pt x="23" y="156"/>
                    </a:lnTo>
                    <a:lnTo>
                      <a:pt x="14" y="149"/>
                    </a:lnTo>
                    <a:lnTo>
                      <a:pt x="7" y="135"/>
                    </a:lnTo>
                    <a:lnTo>
                      <a:pt x="7" y="123"/>
                    </a:lnTo>
                    <a:lnTo>
                      <a:pt x="16" y="110"/>
                    </a:lnTo>
                    <a:lnTo>
                      <a:pt x="29" y="96"/>
                    </a:lnTo>
                    <a:lnTo>
                      <a:pt x="37" y="84"/>
                    </a:lnTo>
                    <a:lnTo>
                      <a:pt x="26" y="70"/>
                    </a:lnTo>
                    <a:lnTo>
                      <a:pt x="6" y="54"/>
                    </a:lnTo>
                    <a:lnTo>
                      <a:pt x="0" y="36"/>
                    </a:lnTo>
                    <a:lnTo>
                      <a:pt x="9" y="15"/>
                    </a:lnTo>
                    <a:lnTo>
                      <a:pt x="17" y="5"/>
                    </a:lnTo>
                    <a:lnTo>
                      <a:pt x="29" y="2"/>
                    </a:lnTo>
                    <a:lnTo>
                      <a:pt x="41" y="8"/>
                    </a:lnTo>
                    <a:lnTo>
                      <a:pt x="45" y="21"/>
                    </a:lnTo>
                    <a:lnTo>
                      <a:pt x="36" y="39"/>
                    </a:lnTo>
                    <a:lnTo>
                      <a:pt x="40" y="46"/>
                    </a:lnTo>
                    <a:lnTo>
                      <a:pt x="53" y="46"/>
                    </a:lnTo>
                    <a:lnTo>
                      <a:pt x="71" y="48"/>
                    </a:lnTo>
                    <a:lnTo>
                      <a:pt x="85" y="51"/>
                    </a:lnTo>
                    <a:lnTo>
                      <a:pt x="98" y="59"/>
                    </a:lnTo>
                    <a:lnTo>
                      <a:pt x="107" y="53"/>
                    </a:lnTo>
                    <a:lnTo>
                      <a:pt x="125" y="51"/>
                    </a:lnTo>
                    <a:lnTo>
                      <a:pt x="146" y="51"/>
                    </a:lnTo>
                    <a:lnTo>
                      <a:pt x="166" y="51"/>
                    </a:lnTo>
                    <a:lnTo>
                      <a:pt x="182" y="52"/>
                    </a:lnTo>
                    <a:lnTo>
                      <a:pt x="201" y="44"/>
                    </a:lnTo>
                    <a:lnTo>
                      <a:pt x="211" y="35"/>
                    </a:lnTo>
                    <a:lnTo>
                      <a:pt x="227" y="19"/>
                    </a:lnTo>
                    <a:lnTo>
                      <a:pt x="240" y="6"/>
                    </a:lnTo>
                    <a:lnTo>
                      <a:pt x="247" y="0"/>
                    </a:lnTo>
                    <a:lnTo>
                      <a:pt x="262" y="3"/>
                    </a:lnTo>
                    <a:lnTo>
                      <a:pt x="273" y="2"/>
                    </a:lnTo>
                    <a:lnTo>
                      <a:pt x="287" y="3"/>
                    </a:lnTo>
                    <a:lnTo>
                      <a:pt x="294" y="2"/>
                    </a:lnTo>
                    <a:lnTo>
                      <a:pt x="306" y="14"/>
                    </a:lnTo>
                    <a:lnTo>
                      <a:pt x="318" y="21"/>
                    </a:lnTo>
                    <a:lnTo>
                      <a:pt x="331" y="26"/>
                    </a:lnTo>
                    <a:lnTo>
                      <a:pt x="354" y="34"/>
                    </a:lnTo>
                    <a:close/>
                  </a:path>
                </a:pathLst>
              </a:custGeom>
              <a:solidFill>
                <a:srgbClr val="FFFF66"/>
              </a:solidFill>
              <a:ln w="635">
                <a:solidFill>
                  <a:schemeClr val="tx1"/>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0" name="Freeform 13"/>
              <p:cNvSpPr>
                <a:spLocks noChangeAspect="1"/>
              </p:cNvSpPr>
              <p:nvPr/>
            </p:nvSpPr>
            <p:spPr bwMode="auto">
              <a:xfrm>
                <a:off x="4279900" y="4983163"/>
                <a:ext cx="735013" cy="500062"/>
              </a:xfrm>
              <a:custGeom>
                <a:avLst/>
                <a:gdLst>
                  <a:gd name="T0" fmla="*/ 197 w 335"/>
                  <a:gd name="T1" fmla="*/ 253 h 274"/>
                  <a:gd name="T2" fmla="*/ 149 w 335"/>
                  <a:gd name="T3" fmla="*/ 242 h 274"/>
                  <a:gd name="T4" fmla="*/ 94 w 335"/>
                  <a:gd name="T5" fmla="*/ 179 h 274"/>
                  <a:gd name="T6" fmla="*/ 84 w 335"/>
                  <a:gd name="T7" fmla="*/ 142 h 274"/>
                  <a:gd name="T8" fmla="*/ 73 w 335"/>
                  <a:gd name="T9" fmla="*/ 87 h 274"/>
                  <a:gd name="T10" fmla="*/ 39 w 335"/>
                  <a:gd name="T11" fmla="*/ 120 h 274"/>
                  <a:gd name="T12" fmla="*/ 0 w 335"/>
                  <a:gd name="T13" fmla="*/ 96 h 274"/>
                  <a:gd name="T14" fmla="*/ 34 w 335"/>
                  <a:gd name="T15" fmla="*/ 64 h 274"/>
                  <a:gd name="T16" fmla="*/ 60 w 335"/>
                  <a:gd name="T17" fmla="*/ 57 h 274"/>
                  <a:gd name="T18" fmla="*/ 76 w 335"/>
                  <a:gd name="T19" fmla="*/ 63 h 274"/>
                  <a:gd name="T20" fmla="*/ 104 w 335"/>
                  <a:gd name="T21" fmla="*/ 59 h 274"/>
                  <a:gd name="T22" fmla="*/ 130 w 335"/>
                  <a:gd name="T23" fmla="*/ 42 h 274"/>
                  <a:gd name="T24" fmla="*/ 161 w 335"/>
                  <a:gd name="T25" fmla="*/ 17 h 274"/>
                  <a:gd name="T26" fmla="*/ 183 w 335"/>
                  <a:gd name="T27" fmla="*/ 0 h 274"/>
                  <a:gd name="T28" fmla="*/ 214 w 335"/>
                  <a:gd name="T29" fmla="*/ 24 h 274"/>
                  <a:gd name="T30" fmla="*/ 233 w 335"/>
                  <a:gd name="T31" fmla="*/ 53 h 274"/>
                  <a:gd name="T32" fmla="*/ 256 w 335"/>
                  <a:gd name="T33" fmla="*/ 73 h 274"/>
                  <a:gd name="T34" fmla="*/ 294 w 335"/>
                  <a:gd name="T35" fmla="*/ 60 h 274"/>
                  <a:gd name="T36" fmla="*/ 300 w 335"/>
                  <a:gd name="T37" fmla="*/ 84 h 274"/>
                  <a:gd name="T38" fmla="*/ 325 w 335"/>
                  <a:gd name="T39" fmla="*/ 98 h 274"/>
                  <a:gd name="T40" fmla="*/ 332 w 335"/>
                  <a:gd name="T41" fmla="*/ 123 h 274"/>
                  <a:gd name="T42" fmla="*/ 317 w 335"/>
                  <a:gd name="T43" fmla="*/ 140 h 274"/>
                  <a:gd name="T44" fmla="*/ 293 w 335"/>
                  <a:gd name="T45" fmla="*/ 129 h 274"/>
                  <a:gd name="T46" fmla="*/ 265 w 335"/>
                  <a:gd name="T47" fmla="*/ 115 h 274"/>
                  <a:gd name="T48" fmla="*/ 243 w 335"/>
                  <a:gd name="T49" fmla="*/ 132 h 274"/>
                  <a:gd name="T50" fmla="*/ 232 w 335"/>
                  <a:gd name="T51" fmla="*/ 112 h 274"/>
                  <a:gd name="T52" fmla="*/ 206 w 335"/>
                  <a:gd name="T53" fmla="*/ 106 h 274"/>
                  <a:gd name="T54" fmla="*/ 171 w 335"/>
                  <a:gd name="T55" fmla="*/ 105 h 274"/>
                  <a:gd name="T56" fmla="*/ 155 w 335"/>
                  <a:gd name="T57" fmla="*/ 104 h 274"/>
                  <a:gd name="T58" fmla="*/ 135 w 335"/>
                  <a:gd name="T59" fmla="*/ 95 h 274"/>
                  <a:gd name="T60" fmla="*/ 134 w 335"/>
                  <a:gd name="T61" fmla="*/ 125 h 274"/>
                  <a:gd name="T62" fmla="*/ 144 w 335"/>
                  <a:gd name="T63" fmla="*/ 149 h 274"/>
                  <a:gd name="T64" fmla="*/ 156 w 335"/>
                  <a:gd name="T65" fmla="*/ 170 h 274"/>
                  <a:gd name="T66" fmla="*/ 169 w 335"/>
                  <a:gd name="T67" fmla="*/ 193 h 274"/>
                  <a:gd name="T68" fmla="*/ 183 w 335"/>
                  <a:gd name="T69" fmla="*/ 208 h 274"/>
                  <a:gd name="T70" fmla="*/ 209 w 335"/>
                  <a:gd name="T71" fmla="*/ 233 h 274"/>
                  <a:gd name="T72" fmla="*/ 224 w 335"/>
                  <a:gd name="T73" fmla="*/ 253 h 274"/>
                  <a:gd name="T74" fmla="*/ 232 w 335"/>
                  <a:gd name="T75" fmla="*/ 274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274"/>
                  <a:gd name="T116" fmla="*/ 335 w 335"/>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274">
                    <a:moveTo>
                      <a:pt x="232" y="274"/>
                    </a:moveTo>
                    <a:lnTo>
                      <a:pt x="197" y="253"/>
                    </a:lnTo>
                    <a:lnTo>
                      <a:pt x="167" y="241"/>
                    </a:lnTo>
                    <a:lnTo>
                      <a:pt x="149" y="242"/>
                    </a:lnTo>
                    <a:lnTo>
                      <a:pt x="116" y="200"/>
                    </a:lnTo>
                    <a:lnTo>
                      <a:pt x="94" y="179"/>
                    </a:lnTo>
                    <a:lnTo>
                      <a:pt x="109" y="166"/>
                    </a:lnTo>
                    <a:lnTo>
                      <a:pt x="84" y="142"/>
                    </a:lnTo>
                    <a:lnTo>
                      <a:pt x="84" y="108"/>
                    </a:lnTo>
                    <a:lnTo>
                      <a:pt x="73" y="87"/>
                    </a:lnTo>
                    <a:lnTo>
                      <a:pt x="55" y="87"/>
                    </a:lnTo>
                    <a:lnTo>
                      <a:pt x="39" y="120"/>
                    </a:lnTo>
                    <a:lnTo>
                      <a:pt x="19" y="106"/>
                    </a:lnTo>
                    <a:lnTo>
                      <a:pt x="0" y="96"/>
                    </a:lnTo>
                    <a:lnTo>
                      <a:pt x="12" y="70"/>
                    </a:lnTo>
                    <a:lnTo>
                      <a:pt x="34" y="64"/>
                    </a:lnTo>
                    <a:lnTo>
                      <a:pt x="41" y="63"/>
                    </a:lnTo>
                    <a:lnTo>
                      <a:pt x="60" y="57"/>
                    </a:lnTo>
                    <a:lnTo>
                      <a:pt x="69" y="60"/>
                    </a:lnTo>
                    <a:lnTo>
                      <a:pt x="76" y="63"/>
                    </a:lnTo>
                    <a:lnTo>
                      <a:pt x="87" y="62"/>
                    </a:lnTo>
                    <a:lnTo>
                      <a:pt x="104" y="59"/>
                    </a:lnTo>
                    <a:lnTo>
                      <a:pt x="123" y="53"/>
                    </a:lnTo>
                    <a:lnTo>
                      <a:pt x="130" y="42"/>
                    </a:lnTo>
                    <a:lnTo>
                      <a:pt x="147" y="32"/>
                    </a:lnTo>
                    <a:lnTo>
                      <a:pt x="161" y="17"/>
                    </a:lnTo>
                    <a:lnTo>
                      <a:pt x="171" y="9"/>
                    </a:lnTo>
                    <a:lnTo>
                      <a:pt x="183" y="0"/>
                    </a:lnTo>
                    <a:lnTo>
                      <a:pt x="204" y="15"/>
                    </a:lnTo>
                    <a:lnTo>
                      <a:pt x="214" y="24"/>
                    </a:lnTo>
                    <a:lnTo>
                      <a:pt x="221" y="38"/>
                    </a:lnTo>
                    <a:lnTo>
                      <a:pt x="233" y="53"/>
                    </a:lnTo>
                    <a:lnTo>
                      <a:pt x="245" y="62"/>
                    </a:lnTo>
                    <a:lnTo>
                      <a:pt x="256" y="73"/>
                    </a:lnTo>
                    <a:lnTo>
                      <a:pt x="282" y="71"/>
                    </a:lnTo>
                    <a:lnTo>
                      <a:pt x="294" y="60"/>
                    </a:lnTo>
                    <a:lnTo>
                      <a:pt x="298" y="75"/>
                    </a:lnTo>
                    <a:lnTo>
                      <a:pt x="300" y="84"/>
                    </a:lnTo>
                    <a:lnTo>
                      <a:pt x="312" y="90"/>
                    </a:lnTo>
                    <a:lnTo>
                      <a:pt x="325" y="98"/>
                    </a:lnTo>
                    <a:lnTo>
                      <a:pt x="335" y="111"/>
                    </a:lnTo>
                    <a:lnTo>
                      <a:pt x="332" y="123"/>
                    </a:lnTo>
                    <a:lnTo>
                      <a:pt x="327" y="130"/>
                    </a:lnTo>
                    <a:lnTo>
                      <a:pt x="317" y="140"/>
                    </a:lnTo>
                    <a:lnTo>
                      <a:pt x="305" y="132"/>
                    </a:lnTo>
                    <a:lnTo>
                      <a:pt x="293" y="129"/>
                    </a:lnTo>
                    <a:lnTo>
                      <a:pt x="276" y="121"/>
                    </a:lnTo>
                    <a:lnTo>
                      <a:pt x="265" y="115"/>
                    </a:lnTo>
                    <a:lnTo>
                      <a:pt x="252" y="115"/>
                    </a:lnTo>
                    <a:lnTo>
                      <a:pt x="243" y="132"/>
                    </a:lnTo>
                    <a:lnTo>
                      <a:pt x="235" y="128"/>
                    </a:lnTo>
                    <a:lnTo>
                      <a:pt x="232" y="112"/>
                    </a:lnTo>
                    <a:lnTo>
                      <a:pt x="217" y="109"/>
                    </a:lnTo>
                    <a:lnTo>
                      <a:pt x="206" y="106"/>
                    </a:lnTo>
                    <a:lnTo>
                      <a:pt x="188" y="105"/>
                    </a:lnTo>
                    <a:lnTo>
                      <a:pt x="171" y="105"/>
                    </a:lnTo>
                    <a:lnTo>
                      <a:pt x="164" y="107"/>
                    </a:lnTo>
                    <a:lnTo>
                      <a:pt x="155" y="104"/>
                    </a:lnTo>
                    <a:lnTo>
                      <a:pt x="145" y="99"/>
                    </a:lnTo>
                    <a:lnTo>
                      <a:pt x="135" y="95"/>
                    </a:lnTo>
                    <a:lnTo>
                      <a:pt x="135" y="111"/>
                    </a:lnTo>
                    <a:lnTo>
                      <a:pt x="134" y="125"/>
                    </a:lnTo>
                    <a:lnTo>
                      <a:pt x="140" y="136"/>
                    </a:lnTo>
                    <a:lnTo>
                      <a:pt x="144" y="149"/>
                    </a:lnTo>
                    <a:lnTo>
                      <a:pt x="147" y="163"/>
                    </a:lnTo>
                    <a:lnTo>
                      <a:pt x="156" y="170"/>
                    </a:lnTo>
                    <a:lnTo>
                      <a:pt x="163" y="181"/>
                    </a:lnTo>
                    <a:lnTo>
                      <a:pt x="169" y="193"/>
                    </a:lnTo>
                    <a:lnTo>
                      <a:pt x="171" y="201"/>
                    </a:lnTo>
                    <a:lnTo>
                      <a:pt x="183" y="208"/>
                    </a:lnTo>
                    <a:lnTo>
                      <a:pt x="197" y="221"/>
                    </a:lnTo>
                    <a:lnTo>
                      <a:pt x="209" y="233"/>
                    </a:lnTo>
                    <a:lnTo>
                      <a:pt x="215" y="241"/>
                    </a:lnTo>
                    <a:lnTo>
                      <a:pt x="224" y="253"/>
                    </a:lnTo>
                    <a:lnTo>
                      <a:pt x="231" y="265"/>
                    </a:lnTo>
                    <a:lnTo>
                      <a:pt x="232" y="274"/>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1" name="Freeform 14"/>
              <p:cNvSpPr>
                <a:spLocks noChangeAspect="1" noEditPoints="1"/>
              </p:cNvSpPr>
              <p:nvPr/>
            </p:nvSpPr>
            <p:spPr bwMode="auto">
              <a:xfrm>
                <a:off x="3895725" y="3289300"/>
                <a:ext cx="561975" cy="550863"/>
              </a:xfrm>
              <a:custGeom>
                <a:avLst/>
                <a:gdLst>
                  <a:gd name="T0" fmla="*/ 26 w 256"/>
                  <a:gd name="T1" fmla="*/ 181 h 303"/>
                  <a:gd name="T2" fmla="*/ 19 w 256"/>
                  <a:gd name="T3" fmla="*/ 130 h 303"/>
                  <a:gd name="T4" fmla="*/ 45 w 256"/>
                  <a:gd name="T5" fmla="*/ 66 h 303"/>
                  <a:gd name="T6" fmla="*/ 88 w 256"/>
                  <a:gd name="T7" fmla="*/ 44 h 303"/>
                  <a:gd name="T8" fmla="*/ 143 w 256"/>
                  <a:gd name="T9" fmla="*/ 0 h 303"/>
                  <a:gd name="T10" fmla="*/ 137 w 256"/>
                  <a:gd name="T11" fmla="*/ 36 h 303"/>
                  <a:gd name="T12" fmla="*/ 129 w 256"/>
                  <a:gd name="T13" fmla="*/ 70 h 303"/>
                  <a:gd name="T14" fmla="*/ 130 w 256"/>
                  <a:gd name="T15" fmla="*/ 101 h 303"/>
                  <a:gd name="T16" fmla="*/ 127 w 256"/>
                  <a:gd name="T17" fmla="*/ 135 h 303"/>
                  <a:gd name="T18" fmla="*/ 106 w 256"/>
                  <a:gd name="T19" fmla="*/ 148 h 303"/>
                  <a:gd name="T20" fmla="*/ 82 w 256"/>
                  <a:gd name="T21" fmla="*/ 169 h 303"/>
                  <a:gd name="T22" fmla="*/ 70 w 256"/>
                  <a:gd name="T23" fmla="*/ 219 h 303"/>
                  <a:gd name="T24" fmla="*/ 47 w 256"/>
                  <a:gd name="T25" fmla="*/ 239 h 303"/>
                  <a:gd name="T26" fmla="*/ 31 w 256"/>
                  <a:gd name="T27" fmla="*/ 223 h 303"/>
                  <a:gd name="T28" fmla="*/ 99 w 256"/>
                  <a:gd name="T29" fmla="*/ 212 h 303"/>
                  <a:gd name="T30" fmla="*/ 113 w 256"/>
                  <a:gd name="T31" fmla="*/ 194 h 303"/>
                  <a:gd name="T32" fmla="*/ 125 w 256"/>
                  <a:gd name="T33" fmla="*/ 162 h 303"/>
                  <a:gd name="T34" fmla="*/ 135 w 256"/>
                  <a:gd name="T35" fmla="*/ 182 h 303"/>
                  <a:gd name="T36" fmla="*/ 127 w 256"/>
                  <a:gd name="T37" fmla="*/ 213 h 303"/>
                  <a:gd name="T38" fmla="*/ 120 w 256"/>
                  <a:gd name="T39" fmla="*/ 226 h 303"/>
                  <a:gd name="T40" fmla="*/ 96 w 256"/>
                  <a:gd name="T41" fmla="*/ 219 h 303"/>
                  <a:gd name="T42" fmla="*/ 145 w 256"/>
                  <a:gd name="T43" fmla="*/ 246 h 303"/>
                  <a:gd name="T44" fmla="*/ 149 w 256"/>
                  <a:gd name="T45" fmla="*/ 237 h 303"/>
                  <a:gd name="T46" fmla="*/ 168 w 256"/>
                  <a:gd name="T47" fmla="*/ 255 h 303"/>
                  <a:gd name="T48" fmla="*/ 160 w 256"/>
                  <a:gd name="T49" fmla="*/ 267 h 303"/>
                  <a:gd name="T50" fmla="*/ 137 w 256"/>
                  <a:gd name="T51" fmla="*/ 262 h 303"/>
                  <a:gd name="T52" fmla="*/ 187 w 256"/>
                  <a:gd name="T53" fmla="*/ 231 h 303"/>
                  <a:gd name="T54" fmla="*/ 197 w 256"/>
                  <a:gd name="T55" fmla="*/ 208 h 303"/>
                  <a:gd name="T56" fmla="*/ 212 w 256"/>
                  <a:gd name="T57" fmla="*/ 188 h 303"/>
                  <a:gd name="T58" fmla="*/ 209 w 256"/>
                  <a:gd name="T59" fmla="*/ 156 h 303"/>
                  <a:gd name="T60" fmla="*/ 185 w 256"/>
                  <a:gd name="T61" fmla="*/ 156 h 303"/>
                  <a:gd name="T62" fmla="*/ 170 w 256"/>
                  <a:gd name="T63" fmla="*/ 173 h 303"/>
                  <a:gd name="T64" fmla="*/ 161 w 256"/>
                  <a:gd name="T65" fmla="*/ 151 h 303"/>
                  <a:gd name="T66" fmla="*/ 161 w 256"/>
                  <a:gd name="T67" fmla="*/ 173 h 303"/>
                  <a:gd name="T68" fmla="*/ 156 w 256"/>
                  <a:gd name="T69" fmla="*/ 202 h 303"/>
                  <a:gd name="T70" fmla="*/ 165 w 256"/>
                  <a:gd name="T71" fmla="*/ 222 h 303"/>
                  <a:gd name="T72" fmla="*/ 187 w 256"/>
                  <a:gd name="T73" fmla="*/ 231 h 303"/>
                  <a:gd name="T74" fmla="*/ 254 w 256"/>
                  <a:gd name="T75" fmla="*/ 281 h 303"/>
                  <a:gd name="T76" fmla="*/ 252 w 256"/>
                  <a:gd name="T77" fmla="*/ 298 h 303"/>
                  <a:gd name="T78" fmla="*/ 236 w 256"/>
                  <a:gd name="T79" fmla="*/ 296 h 303"/>
                  <a:gd name="T80" fmla="*/ 228 w 256"/>
                  <a:gd name="T81" fmla="*/ 277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3"/>
                  <a:gd name="T125" fmla="*/ 256 w 256"/>
                  <a:gd name="T126" fmla="*/ 303 h 3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3">
                    <a:moveTo>
                      <a:pt x="31" y="223"/>
                    </a:moveTo>
                    <a:lnTo>
                      <a:pt x="26" y="181"/>
                    </a:lnTo>
                    <a:lnTo>
                      <a:pt x="0" y="174"/>
                    </a:lnTo>
                    <a:lnTo>
                      <a:pt x="19" y="130"/>
                    </a:lnTo>
                    <a:lnTo>
                      <a:pt x="21" y="93"/>
                    </a:lnTo>
                    <a:lnTo>
                      <a:pt x="45" y="66"/>
                    </a:lnTo>
                    <a:lnTo>
                      <a:pt x="60" y="43"/>
                    </a:lnTo>
                    <a:lnTo>
                      <a:pt x="88" y="44"/>
                    </a:lnTo>
                    <a:lnTo>
                      <a:pt x="116" y="23"/>
                    </a:lnTo>
                    <a:lnTo>
                      <a:pt x="143" y="0"/>
                    </a:lnTo>
                    <a:lnTo>
                      <a:pt x="154" y="12"/>
                    </a:lnTo>
                    <a:lnTo>
                      <a:pt x="137" y="36"/>
                    </a:lnTo>
                    <a:lnTo>
                      <a:pt x="144" y="46"/>
                    </a:lnTo>
                    <a:lnTo>
                      <a:pt x="129" y="70"/>
                    </a:lnTo>
                    <a:lnTo>
                      <a:pt x="121" y="86"/>
                    </a:lnTo>
                    <a:lnTo>
                      <a:pt x="130" y="101"/>
                    </a:lnTo>
                    <a:lnTo>
                      <a:pt x="143" y="113"/>
                    </a:lnTo>
                    <a:lnTo>
                      <a:pt x="127" y="135"/>
                    </a:lnTo>
                    <a:lnTo>
                      <a:pt x="111" y="132"/>
                    </a:lnTo>
                    <a:lnTo>
                      <a:pt x="106" y="148"/>
                    </a:lnTo>
                    <a:lnTo>
                      <a:pt x="98" y="158"/>
                    </a:lnTo>
                    <a:lnTo>
                      <a:pt x="82" y="169"/>
                    </a:lnTo>
                    <a:lnTo>
                      <a:pt x="76" y="199"/>
                    </a:lnTo>
                    <a:lnTo>
                      <a:pt x="70" y="219"/>
                    </a:lnTo>
                    <a:lnTo>
                      <a:pt x="62" y="241"/>
                    </a:lnTo>
                    <a:lnTo>
                      <a:pt x="47" y="239"/>
                    </a:lnTo>
                    <a:lnTo>
                      <a:pt x="38" y="226"/>
                    </a:lnTo>
                    <a:lnTo>
                      <a:pt x="31" y="223"/>
                    </a:lnTo>
                    <a:close/>
                    <a:moveTo>
                      <a:pt x="96" y="219"/>
                    </a:moveTo>
                    <a:lnTo>
                      <a:pt x="99" y="212"/>
                    </a:lnTo>
                    <a:lnTo>
                      <a:pt x="99" y="200"/>
                    </a:lnTo>
                    <a:lnTo>
                      <a:pt x="113" y="194"/>
                    </a:lnTo>
                    <a:lnTo>
                      <a:pt x="117" y="173"/>
                    </a:lnTo>
                    <a:lnTo>
                      <a:pt x="125" y="162"/>
                    </a:lnTo>
                    <a:lnTo>
                      <a:pt x="132" y="170"/>
                    </a:lnTo>
                    <a:lnTo>
                      <a:pt x="135" y="182"/>
                    </a:lnTo>
                    <a:lnTo>
                      <a:pt x="132" y="200"/>
                    </a:lnTo>
                    <a:lnTo>
                      <a:pt x="127" y="213"/>
                    </a:lnTo>
                    <a:lnTo>
                      <a:pt x="131" y="221"/>
                    </a:lnTo>
                    <a:lnTo>
                      <a:pt x="120" y="226"/>
                    </a:lnTo>
                    <a:lnTo>
                      <a:pt x="106" y="219"/>
                    </a:lnTo>
                    <a:lnTo>
                      <a:pt x="96" y="219"/>
                    </a:lnTo>
                    <a:close/>
                    <a:moveTo>
                      <a:pt x="137" y="252"/>
                    </a:moveTo>
                    <a:lnTo>
                      <a:pt x="145" y="246"/>
                    </a:lnTo>
                    <a:lnTo>
                      <a:pt x="144" y="238"/>
                    </a:lnTo>
                    <a:lnTo>
                      <a:pt x="149" y="237"/>
                    </a:lnTo>
                    <a:lnTo>
                      <a:pt x="160" y="246"/>
                    </a:lnTo>
                    <a:lnTo>
                      <a:pt x="168" y="255"/>
                    </a:lnTo>
                    <a:lnTo>
                      <a:pt x="168" y="267"/>
                    </a:lnTo>
                    <a:lnTo>
                      <a:pt x="160" y="267"/>
                    </a:lnTo>
                    <a:lnTo>
                      <a:pt x="149" y="276"/>
                    </a:lnTo>
                    <a:lnTo>
                      <a:pt x="137" y="262"/>
                    </a:lnTo>
                    <a:lnTo>
                      <a:pt x="137" y="252"/>
                    </a:lnTo>
                    <a:close/>
                    <a:moveTo>
                      <a:pt x="187" y="231"/>
                    </a:moveTo>
                    <a:lnTo>
                      <a:pt x="197" y="217"/>
                    </a:lnTo>
                    <a:lnTo>
                      <a:pt x="197" y="208"/>
                    </a:lnTo>
                    <a:lnTo>
                      <a:pt x="205" y="199"/>
                    </a:lnTo>
                    <a:lnTo>
                      <a:pt x="212" y="188"/>
                    </a:lnTo>
                    <a:lnTo>
                      <a:pt x="211" y="170"/>
                    </a:lnTo>
                    <a:lnTo>
                      <a:pt x="209" y="156"/>
                    </a:lnTo>
                    <a:lnTo>
                      <a:pt x="200" y="147"/>
                    </a:lnTo>
                    <a:lnTo>
                      <a:pt x="185" y="156"/>
                    </a:lnTo>
                    <a:lnTo>
                      <a:pt x="180" y="171"/>
                    </a:lnTo>
                    <a:lnTo>
                      <a:pt x="170" y="173"/>
                    </a:lnTo>
                    <a:lnTo>
                      <a:pt x="170" y="153"/>
                    </a:lnTo>
                    <a:lnTo>
                      <a:pt x="161" y="151"/>
                    </a:lnTo>
                    <a:lnTo>
                      <a:pt x="161" y="160"/>
                    </a:lnTo>
                    <a:lnTo>
                      <a:pt x="161" y="173"/>
                    </a:lnTo>
                    <a:lnTo>
                      <a:pt x="156" y="185"/>
                    </a:lnTo>
                    <a:lnTo>
                      <a:pt x="156" y="202"/>
                    </a:lnTo>
                    <a:lnTo>
                      <a:pt x="156" y="216"/>
                    </a:lnTo>
                    <a:lnTo>
                      <a:pt x="165" y="222"/>
                    </a:lnTo>
                    <a:lnTo>
                      <a:pt x="172" y="231"/>
                    </a:lnTo>
                    <a:lnTo>
                      <a:pt x="187" y="231"/>
                    </a:lnTo>
                    <a:close/>
                    <a:moveTo>
                      <a:pt x="246" y="273"/>
                    </a:moveTo>
                    <a:lnTo>
                      <a:pt x="254" y="281"/>
                    </a:lnTo>
                    <a:lnTo>
                      <a:pt x="256" y="290"/>
                    </a:lnTo>
                    <a:lnTo>
                      <a:pt x="252" y="298"/>
                    </a:lnTo>
                    <a:lnTo>
                      <a:pt x="245" y="303"/>
                    </a:lnTo>
                    <a:lnTo>
                      <a:pt x="236" y="296"/>
                    </a:lnTo>
                    <a:lnTo>
                      <a:pt x="228" y="292"/>
                    </a:lnTo>
                    <a:lnTo>
                      <a:pt x="228" y="277"/>
                    </a:lnTo>
                    <a:lnTo>
                      <a:pt x="246" y="273"/>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2" name="Freeform 15"/>
              <p:cNvSpPr>
                <a:spLocks noChangeAspect="1" noEditPoints="1"/>
              </p:cNvSpPr>
              <p:nvPr/>
            </p:nvSpPr>
            <p:spPr bwMode="auto">
              <a:xfrm>
                <a:off x="1357313" y="4951413"/>
                <a:ext cx="1665287" cy="1160462"/>
              </a:xfrm>
              <a:custGeom>
                <a:avLst/>
                <a:gdLst>
                  <a:gd name="T0" fmla="*/ 716 w 760"/>
                  <a:gd name="T1" fmla="*/ 267 h 636"/>
                  <a:gd name="T2" fmla="*/ 674 w 760"/>
                  <a:gd name="T3" fmla="*/ 315 h 636"/>
                  <a:gd name="T4" fmla="*/ 570 w 760"/>
                  <a:gd name="T5" fmla="*/ 338 h 636"/>
                  <a:gd name="T6" fmla="*/ 496 w 760"/>
                  <a:gd name="T7" fmla="*/ 411 h 636"/>
                  <a:gd name="T8" fmla="*/ 476 w 760"/>
                  <a:gd name="T9" fmla="*/ 474 h 636"/>
                  <a:gd name="T10" fmla="*/ 472 w 760"/>
                  <a:gd name="T11" fmla="*/ 522 h 636"/>
                  <a:gd name="T12" fmla="*/ 422 w 760"/>
                  <a:gd name="T13" fmla="*/ 548 h 636"/>
                  <a:gd name="T14" fmla="*/ 408 w 760"/>
                  <a:gd name="T15" fmla="*/ 586 h 636"/>
                  <a:gd name="T16" fmla="*/ 354 w 760"/>
                  <a:gd name="T17" fmla="*/ 595 h 636"/>
                  <a:gd name="T18" fmla="*/ 318 w 760"/>
                  <a:gd name="T19" fmla="*/ 632 h 636"/>
                  <a:gd name="T20" fmla="*/ 256 w 760"/>
                  <a:gd name="T21" fmla="*/ 620 h 636"/>
                  <a:gd name="T22" fmla="*/ 192 w 760"/>
                  <a:gd name="T23" fmla="*/ 610 h 636"/>
                  <a:gd name="T24" fmla="*/ 148 w 760"/>
                  <a:gd name="T25" fmla="*/ 616 h 636"/>
                  <a:gd name="T26" fmla="*/ 96 w 760"/>
                  <a:gd name="T27" fmla="*/ 620 h 636"/>
                  <a:gd name="T28" fmla="*/ 51 w 760"/>
                  <a:gd name="T29" fmla="*/ 601 h 636"/>
                  <a:gd name="T30" fmla="*/ 18 w 760"/>
                  <a:gd name="T31" fmla="*/ 518 h 636"/>
                  <a:gd name="T32" fmla="*/ 25 w 760"/>
                  <a:gd name="T33" fmla="*/ 463 h 636"/>
                  <a:gd name="T34" fmla="*/ 37 w 760"/>
                  <a:gd name="T35" fmla="*/ 421 h 636"/>
                  <a:gd name="T36" fmla="*/ 70 w 760"/>
                  <a:gd name="T37" fmla="*/ 367 h 636"/>
                  <a:gd name="T38" fmla="*/ 64 w 760"/>
                  <a:gd name="T39" fmla="*/ 336 h 636"/>
                  <a:gd name="T40" fmla="*/ 105 w 760"/>
                  <a:gd name="T41" fmla="*/ 297 h 636"/>
                  <a:gd name="T42" fmla="*/ 150 w 760"/>
                  <a:gd name="T43" fmla="*/ 253 h 636"/>
                  <a:gd name="T44" fmla="*/ 157 w 760"/>
                  <a:gd name="T45" fmla="*/ 206 h 636"/>
                  <a:gd name="T46" fmla="*/ 126 w 760"/>
                  <a:gd name="T47" fmla="*/ 176 h 636"/>
                  <a:gd name="T48" fmla="*/ 93 w 760"/>
                  <a:gd name="T49" fmla="*/ 166 h 636"/>
                  <a:gd name="T50" fmla="*/ 61 w 760"/>
                  <a:gd name="T51" fmla="*/ 146 h 636"/>
                  <a:gd name="T52" fmla="*/ 13 w 760"/>
                  <a:gd name="T53" fmla="*/ 117 h 636"/>
                  <a:gd name="T54" fmla="*/ 18 w 760"/>
                  <a:gd name="T55" fmla="*/ 48 h 636"/>
                  <a:gd name="T56" fmla="*/ 91 w 760"/>
                  <a:gd name="T57" fmla="*/ 15 h 636"/>
                  <a:gd name="T58" fmla="*/ 149 w 760"/>
                  <a:gd name="T59" fmla="*/ 27 h 636"/>
                  <a:gd name="T60" fmla="*/ 233 w 760"/>
                  <a:gd name="T61" fmla="*/ 34 h 636"/>
                  <a:gd name="T62" fmla="*/ 322 w 760"/>
                  <a:gd name="T63" fmla="*/ 75 h 636"/>
                  <a:gd name="T64" fmla="*/ 407 w 760"/>
                  <a:gd name="T65" fmla="*/ 98 h 636"/>
                  <a:gd name="T66" fmla="*/ 458 w 760"/>
                  <a:gd name="T67" fmla="*/ 116 h 636"/>
                  <a:gd name="T68" fmla="*/ 498 w 760"/>
                  <a:gd name="T69" fmla="*/ 170 h 636"/>
                  <a:gd name="T70" fmla="*/ 555 w 760"/>
                  <a:gd name="T71" fmla="*/ 192 h 636"/>
                  <a:gd name="T72" fmla="*/ 597 w 760"/>
                  <a:gd name="T73" fmla="*/ 193 h 636"/>
                  <a:gd name="T74" fmla="*/ 667 w 760"/>
                  <a:gd name="T75" fmla="*/ 233 h 636"/>
                  <a:gd name="T76" fmla="*/ 721 w 760"/>
                  <a:gd name="T77" fmla="*/ 250 h 636"/>
                  <a:gd name="T78" fmla="*/ 746 w 760"/>
                  <a:gd name="T79" fmla="*/ 426 h 636"/>
                  <a:gd name="T80" fmla="*/ 722 w 760"/>
                  <a:gd name="T81" fmla="*/ 442 h 636"/>
                  <a:gd name="T82" fmla="*/ 756 w 760"/>
                  <a:gd name="T83" fmla="*/ 456 h 636"/>
                  <a:gd name="T84" fmla="*/ 697 w 760"/>
                  <a:gd name="T85" fmla="*/ 445 h 636"/>
                  <a:gd name="T86" fmla="*/ 667 w 760"/>
                  <a:gd name="T87" fmla="*/ 435 h 636"/>
                  <a:gd name="T88" fmla="*/ 627 w 760"/>
                  <a:gd name="T89" fmla="*/ 455 h 636"/>
                  <a:gd name="T90" fmla="*/ 655 w 760"/>
                  <a:gd name="T91" fmla="*/ 469 h 636"/>
                  <a:gd name="T92" fmla="*/ 683 w 760"/>
                  <a:gd name="T93" fmla="*/ 479 h 636"/>
                  <a:gd name="T94" fmla="*/ 570 w 760"/>
                  <a:gd name="T95" fmla="*/ 512 h 636"/>
                  <a:gd name="T96" fmla="*/ 571 w 760"/>
                  <a:gd name="T97" fmla="*/ 474 h 636"/>
                  <a:gd name="T98" fmla="*/ 555 w 760"/>
                  <a:gd name="T99" fmla="*/ 510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0"/>
                  <a:gd name="T151" fmla="*/ 0 h 636"/>
                  <a:gd name="T152" fmla="*/ 760 w 760"/>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3" name="Freeform 16"/>
              <p:cNvSpPr>
                <a:spLocks noChangeAspect="1" noEditPoints="1"/>
              </p:cNvSpPr>
              <p:nvPr/>
            </p:nvSpPr>
            <p:spPr bwMode="auto">
              <a:xfrm>
                <a:off x="5289550" y="3054350"/>
                <a:ext cx="541338" cy="309563"/>
              </a:xfrm>
              <a:custGeom>
                <a:avLst/>
                <a:gdLst>
                  <a:gd name="T0" fmla="*/ 108 w 246"/>
                  <a:gd name="T1" fmla="*/ 131 h 170"/>
                  <a:gd name="T2" fmla="*/ 116 w 246"/>
                  <a:gd name="T3" fmla="*/ 119 h 170"/>
                  <a:gd name="T4" fmla="*/ 108 w 246"/>
                  <a:gd name="T5" fmla="*/ 100 h 170"/>
                  <a:gd name="T6" fmla="*/ 93 w 246"/>
                  <a:gd name="T7" fmla="*/ 103 h 170"/>
                  <a:gd name="T8" fmla="*/ 89 w 246"/>
                  <a:gd name="T9" fmla="*/ 109 h 170"/>
                  <a:gd name="T10" fmla="*/ 89 w 246"/>
                  <a:gd name="T11" fmla="*/ 92 h 170"/>
                  <a:gd name="T12" fmla="*/ 81 w 246"/>
                  <a:gd name="T13" fmla="*/ 94 h 170"/>
                  <a:gd name="T14" fmla="*/ 71 w 246"/>
                  <a:gd name="T15" fmla="*/ 94 h 170"/>
                  <a:gd name="T16" fmla="*/ 76 w 246"/>
                  <a:gd name="T17" fmla="*/ 72 h 170"/>
                  <a:gd name="T18" fmla="*/ 65 w 246"/>
                  <a:gd name="T19" fmla="*/ 62 h 170"/>
                  <a:gd name="T20" fmla="*/ 78 w 246"/>
                  <a:gd name="T21" fmla="*/ 39 h 170"/>
                  <a:gd name="T22" fmla="*/ 93 w 246"/>
                  <a:gd name="T23" fmla="*/ 39 h 170"/>
                  <a:gd name="T24" fmla="*/ 99 w 246"/>
                  <a:gd name="T25" fmla="*/ 15 h 170"/>
                  <a:gd name="T26" fmla="*/ 110 w 246"/>
                  <a:gd name="T27" fmla="*/ 13 h 170"/>
                  <a:gd name="T28" fmla="*/ 127 w 246"/>
                  <a:gd name="T29" fmla="*/ 24 h 170"/>
                  <a:gd name="T30" fmla="*/ 143 w 246"/>
                  <a:gd name="T31" fmla="*/ 5 h 170"/>
                  <a:gd name="T32" fmla="*/ 165 w 246"/>
                  <a:gd name="T33" fmla="*/ 0 h 170"/>
                  <a:gd name="T34" fmla="*/ 183 w 246"/>
                  <a:gd name="T35" fmla="*/ 3 h 170"/>
                  <a:gd name="T36" fmla="*/ 203 w 246"/>
                  <a:gd name="T37" fmla="*/ 8 h 170"/>
                  <a:gd name="T38" fmla="*/ 223 w 246"/>
                  <a:gd name="T39" fmla="*/ 11 h 170"/>
                  <a:gd name="T40" fmla="*/ 234 w 246"/>
                  <a:gd name="T41" fmla="*/ 13 h 170"/>
                  <a:gd name="T42" fmla="*/ 246 w 246"/>
                  <a:gd name="T43" fmla="*/ 21 h 170"/>
                  <a:gd name="T44" fmla="*/ 239 w 246"/>
                  <a:gd name="T45" fmla="*/ 33 h 170"/>
                  <a:gd name="T46" fmla="*/ 244 w 246"/>
                  <a:gd name="T47" fmla="*/ 37 h 170"/>
                  <a:gd name="T48" fmla="*/ 230 w 246"/>
                  <a:gd name="T49" fmla="*/ 40 h 170"/>
                  <a:gd name="T50" fmla="*/ 223 w 246"/>
                  <a:gd name="T51" fmla="*/ 48 h 170"/>
                  <a:gd name="T52" fmla="*/ 213 w 246"/>
                  <a:gd name="T53" fmla="*/ 65 h 170"/>
                  <a:gd name="T54" fmla="*/ 214 w 246"/>
                  <a:gd name="T55" fmla="*/ 78 h 170"/>
                  <a:gd name="T56" fmla="*/ 222 w 246"/>
                  <a:gd name="T57" fmla="*/ 104 h 170"/>
                  <a:gd name="T58" fmla="*/ 228 w 246"/>
                  <a:gd name="T59" fmla="*/ 115 h 170"/>
                  <a:gd name="T60" fmla="*/ 238 w 246"/>
                  <a:gd name="T61" fmla="*/ 147 h 170"/>
                  <a:gd name="T62" fmla="*/ 234 w 246"/>
                  <a:gd name="T63" fmla="*/ 152 h 170"/>
                  <a:gd name="T64" fmla="*/ 229 w 246"/>
                  <a:gd name="T65" fmla="*/ 161 h 170"/>
                  <a:gd name="T66" fmla="*/ 227 w 246"/>
                  <a:gd name="T67" fmla="*/ 166 h 170"/>
                  <a:gd name="T68" fmla="*/ 216 w 246"/>
                  <a:gd name="T69" fmla="*/ 166 h 170"/>
                  <a:gd name="T70" fmla="*/ 209 w 246"/>
                  <a:gd name="T71" fmla="*/ 167 h 170"/>
                  <a:gd name="T72" fmla="*/ 198 w 246"/>
                  <a:gd name="T73" fmla="*/ 170 h 170"/>
                  <a:gd name="T74" fmla="*/ 187 w 246"/>
                  <a:gd name="T75" fmla="*/ 164 h 170"/>
                  <a:gd name="T76" fmla="*/ 172 w 246"/>
                  <a:gd name="T77" fmla="*/ 155 h 170"/>
                  <a:gd name="T78" fmla="*/ 157 w 246"/>
                  <a:gd name="T79" fmla="*/ 147 h 170"/>
                  <a:gd name="T80" fmla="*/ 146 w 246"/>
                  <a:gd name="T81" fmla="*/ 140 h 170"/>
                  <a:gd name="T82" fmla="*/ 136 w 246"/>
                  <a:gd name="T83" fmla="*/ 130 h 170"/>
                  <a:gd name="T84" fmla="*/ 123 w 246"/>
                  <a:gd name="T85" fmla="*/ 141 h 170"/>
                  <a:gd name="T86" fmla="*/ 108 w 246"/>
                  <a:gd name="T87" fmla="*/ 131 h 170"/>
                  <a:gd name="T88" fmla="*/ 13 w 246"/>
                  <a:gd name="T89" fmla="*/ 128 h 170"/>
                  <a:gd name="T90" fmla="*/ 26 w 246"/>
                  <a:gd name="T91" fmla="*/ 118 h 170"/>
                  <a:gd name="T92" fmla="*/ 45 w 246"/>
                  <a:gd name="T93" fmla="*/ 110 h 170"/>
                  <a:gd name="T94" fmla="*/ 51 w 246"/>
                  <a:gd name="T95" fmla="*/ 97 h 170"/>
                  <a:gd name="T96" fmla="*/ 43 w 246"/>
                  <a:gd name="T97" fmla="*/ 87 h 170"/>
                  <a:gd name="T98" fmla="*/ 21 w 246"/>
                  <a:gd name="T99" fmla="*/ 93 h 170"/>
                  <a:gd name="T100" fmla="*/ 4 w 246"/>
                  <a:gd name="T101" fmla="*/ 100 h 170"/>
                  <a:gd name="T102" fmla="*/ 0 w 246"/>
                  <a:gd name="T103" fmla="*/ 118 h 170"/>
                  <a:gd name="T104" fmla="*/ 13 w 246"/>
                  <a:gd name="T105" fmla="*/ 128 h 170"/>
                  <a:gd name="T106" fmla="*/ 19 w 246"/>
                  <a:gd name="T107" fmla="*/ 56 h 170"/>
                  <a:gd name="T108" fmla="*/ 15 w 246"/>
                  <a:gd name="T109" fmla="*/ 47 h 170"/>
                  <a:gd name="T110" fmla="*/ 4 w 246"/>
                  <a:gd name="T111" fmla="*/ 38 h 170"/>
                  <a:gd name="T112" fmla="*/ 10 w 246"/>
                  <a:gd name="T113" fmla="*/ 27 h 170"/>
                  <a:gd name="T114" fmla="*/ 23 w 246"/>
                  <a:gd name="T115" fmla="*/ 31 h 170"/>
                  <a:gd name="T116" fmla="*/ 35 w 246"/>
                  <a:gd name="T117" fmla="*/ 31 h 170"/>
                  <a:gd name="T118" fmla="*/ 37 w 246"/>
                  <a:gd name="T119" fmla="*/ 42 h 170"/>
                  <a:gd name="T120" fmla="*/ 40 w 246"/>
                  <a:gd name="T121" fmla="*/ 59 h 170"/>
                  <a:gd name="T122" fmla="*/ 19 w 246"/>
                  <a:gd name="T123" fmla="*/ 56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170"/>
                  <a:gd name="T188" fmla="*/ 246 w 246"/>
                  <a:gd name="T189" fmla="*/ 170 h 1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170">
                    <a:moveTo>
                      <a:pt x="108" y="131"/>
                    </a:moveTo>
                    <a:lnTo>
                      <a:pt x="116" y="119"/>
                    </a:lnTo>
                    <a:lnTo>
                      <a:pt x="108" y="100"/>
                    </a:lnTo>
                    <a:lnTo>
                      <a:pt x="93" y="103"/>
                    </a:lnTo>
                    <a:lnTo>
                      <a:pt x="89" y="109"/>
                    </a:lnTo>
                    <a:lnTo>
                      <a:pt x="89" y="92"/>
                    </a:lnTo>
                    <a:lnTo>
                      <a:pt x="81" y="94"/>
                    </a:lnTo>
                    <a:lnTo>
                      <a:pt x="71" y="94"/>
                    </a:lnTo>
                    <a:lnTo>
                      <a:pt x="76" y="72"/>
                    </a:lnTo>
                    <a:lnTo>
                      <a:pt x="65" y="62"/>
                    </a:lnTo>
                    <a:lnTo>
                      <a:pt x="78" y="39"/>
                    </a:lnTo>
                    <a:lnTo>
                      <a:pt x="93" y="39"/>
                    </a:lnTo>
                    <a:lnTo>
                      <a:pt x="99" y="15"/>
                    </a:lnTo>
                    <a:lnTo>
                      <a:pt x="110" y="13"/>
                    </a:lnTo>
                    <a:lnTo>
                      <a:pt x="127" y="24"/>
                    </a:lnTo>
                    <a:lnTo>
                      <a:pt x="143" y="5"/>
                    </a:lnTo>
                    <a:lnTo>
                      <a:pt x="165" y="0"/>
                    </a:lnTo>
                    <a:lnTo>
                      <a:pt x="183" y="3"/>
                    </a:lnTo>
                    <a:lnTo>
                      <a:pt x="203" y="8"/>
                    </a:lnTo>
                    <a:lnTo>
                      <a:pt x="223" y="11"/>
                    </a:lnTo>
                    <a:lnTo>
                      <a:pt x="234" y="13"/>
                    </a:lnTo>
                    <a:lnTo>
                      <a:pt x="246" y="21"/>
                    </a:lnTo>
                    <a:lnTo>
                      <a:pt x="239" y="33"/>
                    </a:lnTo>
                    <a:lnTo>
                      <a:pt x="244" y="37"/>
                    </a:lnTo>
                    <a:lnTo>
                      <a:pt x="230" y="40"/>
                    </a:lnTo>
                    <a:lnTo>
                      <a:pt x="223" y="48"/>
                    </a:lnTo>
                    <a:lnTo>
                      <a:pt x="213" y="65"/>
                    </a:lnTo>
                    <a:lnTo>
                      <a:pt x="214" y="78"/>
                    </a:lnTo>
                    <a:lnTo>
                      <a:pt x="222" y="104"/>
                    </a:lnTo>
                    <a:lnTo>
                      <a:pt x="228" y="115"/>
                    </a:lnTo>
                    <a:lnTo>
                      <a:pt x="238" y="147"/>
                    </a:lnTo>
                    <a:lnTo>
                      <a:pt x="234" y="152"/>
                    </a:lnTo>
                    <a:lnTo>
                      <a:pt x="229" y="161"/>
                    </a:lnTo>
                    <a:lnTo>
                      <a:pt x="227" y="166"/>
                    </a:lnTo>
                    <a:lnTo>
                      <a:pt x="216" y="166"/>
                    </a:lnTo>
                    <a:lnTo>
                      <a:pt x="209" y="167"/>
                    </a:lnTo>
                    <a:lnTo>
                      <a:pt x="198" y="170"/>
                    </a:lnTo>
                    <a:lnTo>
                      <a:pt x="187" y="164"/>
                    </a:lnTo>
                    <a:lnTo>
                      <a:pt x="172" y="155"/>
                    </a:lnTo>
                    <a:lnTo>
                      <a:pt x="157" y="147"/>
                    </a:lnTo>
                    <a:lnTo>
                      <a:pt x="146" y="140"/>
                    </a:lnTo>
                    <a:lnTo>
                      <a:pt x="136" y="130"/>
                    </a:lnTo>
                    <a:lnTo>
                      <a:pt x="123" y="141"/>
                    </a:lnTo>
                    <a:lnTo>
                      <a:pt x="108" y="131"/>
                    </a:lnTo>
                    <a:close/>
                    <a:moveTo>
                      <a:pt x="13" y="128"/>
                    </a:moveTo>
                    <a:lnTo>
                      <a:pt x="26" y="118"/>
                    </a:lnTo>
                    <a:lnTo>
                      <a:pt x="45" y="110"/>
                    </a:lnTo>
                    <a:lnTo>
                      <a:pt x="51" y="97"/>
                    </a:lnTo>
                    <a:lnTo>
                      <a:pt x="43" y="87"/>
                    </a:lnTo>
                    <a:lnTo>
                      <a:pt x="21" y="93"/>
                    </a:lnTo>
                    <a:lnTo>
                      <a:pt x="4" y="100"/>
                    </a:lnTo>
                    <a:lnTo>
                      <a:pt x="0" y="118"/>
                    </a:lnTo>
                    <a:lnTo>
                      <a:pt x="13" y="128"/>
                    </a:lnTo>
                    <a:close/>
                    <a:moveTo>
                      <a:pt x="19" y="56"/>
                    </a:moveTo>
                    <a:lnTo>
                      <a:pt x="15" y="47"/>
                    </a:lnTo>
                    <a:lnTo>
                      <a:pt x="4" y="38"/>
                    </a:lnTo>
                    <a:lnTo>
                      <a:pt x="10" y="27"/>
                    </a:lnTo>
                    <a:lnTo>
                      <a:pt x="23" y="31"/>
                    </a:lnTo>
                    <a:lnTo>
                      <a:pt x="35" y="31"/>
                    </a:lnTo>
                    <a:lnTo>
                      <a:pt x="37" y="42"/>
                    </a:lnTo>
                    <a:lnTo>
                      <a:pt x="40" y="59"/>
                    </a:lnTo>
                    <a:lnTo>
                      <a:pt x="19" y="56"/>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4" name="Freeform 17"/>
              <p:cNvSpPr>
                <a:spLocks noChangeAspect="1" noEditPoints="1"/>
              </p:cNvSpPr>
              <p:nvPr/>
            </p:nvSpPr>
            <p:spPr bwMode="auto">
              <a:xfrm>
                <a:off x="5183188" y="1439863"/>
                <a:ext cx="855662" cy="1570037"/>
              </a:xfrm>
              <a:custGeom>
                <a:avLst/>
                <a:gdLst>
                  <a:gd name="T0" fmla="*/ 248 w 390"/>
                  <a:gd name="T1" fmla="*/ 805 h 861"/>
                  <a:gd name="T2" fmla="*/ 195 w 390"/>
                  <a:gd name="T3" fmla="*/ 829 h 861"/>
                  <a:gd name="T4" fmla="*/ 152 w 390"/>
                  <a:gd name="T5" fmla="*/ 861 h 861"/>
                  <a:gd name="T6" fmla="*/ 88 w 390"/>
                  <a:gd name="T7" fmla="*/ 847 h 861"/>
                  <a:gd name="T8" fmla="*/ 55 w 390"/>
                  <a:gd name="T9" fmla="*/ 823 h 861"/>
                  <a:gd name="T10" fmla="*/ 16 w 390"/>
                  <a:gd name="T11" fmla="*/ 755 h 861"/>
                  <a:gd name="T12" fmla="*/ 19 w 390"/>
                  <a:gd name="T13" fmla="*/ 671 h 861"/>
                  <a:gd name="T14" fmla="*/ 34 w 390"/>
                  <a:gd name="T15" fmla="*/ 601 h 861"/>
                  <a:gd name="T16" fmla="*/ 79 w 390"/>
                  <a:gd name="T17" fmla="*/ 549 h 861"/>
                  <a:gd name="T18" fmla="*/ 121 w 390"/>
                  <a:gd name="T19" fmla="*/ 474 h 861"/>
                  <a:gd name="T20" fmla="*/ 167 w 390"/>
                  <a:gd name="T21" fmla="*/ 432 h 861"/>
                  <a:gd name="T22" fmla="*/ 136 w 390"/>
                  <a:gd name="T23" fmla="*/ 382 h 861"/>
                  <a:gd name="T24" fmla="*/ 92 w 390"/>
                  <a:gd name="T25" fmla="*/ 336 h 861"/>
                  <a:gd name="T26" fmla="*/ 87 w 390"/>
                  <a:gd name="T27" fmla="*/ 235 h 861"/>
                  <a:gd name="T28" fmla="*/ 67 w 390"/>
                  <a:gd name="T29" fmla="*/ 178 h 861"/>
                  <a:gd name="T30" fmla="*/ 13 w 390"/>
                  <a:gd name="T31" fmla="*/ 118 h 861"/>
                  <a:gd name="T32" fmla="*/ 13 w 390"/>
                  <a:gd name="T33" fmla="*/ 67 h 861"/>
                  <a:gd name="T34" fmla="*/ 102 w 390"/>
                  <a:gd name="T35" fmla="*/ 117 h 861"/>
                  <a:gd name="T36" fmla="*/ 150 w 390"/>
                  <a:gd name="T37" fmla="*/ 63 h 861"/>
                  <a:gd name="T38" fmla="*/ 206 w 390"/>
                  <a:gd name="T39" fmla="*/ 7 h 861"/>
                  <a:gd name="T40" fmla="*/ 236 w 390"/>
                  <a:gd name="T41" fmla="*/ 83 h 861"/>
                  <a:gd name="T42" fmla="*/ 242 w 390"/>
                  <a:gd name="T43" fmla="*/ 136 h 861"/>
                  <a:gd name="T44" fmla="*/ 269 w 390"/>
                  <a:gd name="T45" fmla="*/ 199 h 861"/>
                  <a:gd name="T46" fmla="*/ 265 w 390"/>
                  <a:gd name="T47" fmla="*/ 272 h 861"/>
                  <a:gd name="T48" fmla="*/ 300 w 390"/>
                  <a:gd name="T49" fmla="*/ 340 h 861"/>
                  <a:gd name="T50" fmla="*/ 299 w 390"/>
                  <a:gd name="T51" fmla="*/ 398 h 861"/>
                  <a:gd name="T52" fmla="*/ 324 w 390"/>
                  <a:gd name="T53" fmla="*/ 462 h 861"/>
                  <a:gd name="T54" fmla="*/ 358 w 390"/>
                  <a:gd name="T55" fmla="*/ 548 h 861"/>
                  <a:gd name="T56" fmla="*/ 374 w 390"/>
                  <a:gd name="T57" fmla="*/ 644 h 861"/>
                  <a:gd name="T58" fmla="*/ 329 w 390"/>
                  <a:gd name="T59" fmla="*/ 721 h 861"/>
                  <a:gd name="T60" fmla="*/ 277 w 390"/>
                  <a:gd name="T61" fmla="*/ 781 h 861"/>
                  <a:gd name="T62" fmla="*/ 267 w 390"/>
                  <a:gd name="T63" fmla="*/ 730 h 861"/>
                  <a:gd name="T64" fmla="*/ 293 w 390"/>
                  <a:gd name="T65" fmla="*/ 723 h 861"/>
                  <a:gd name="T66" fmla="*/ 336 w 390"/>
                  <a:gd name="T67" fmla="*/ 660 h 861"/>
                  <a:gd name="T68" fmla="*/ 341 w 390"/>
                  <a:gd name="T69" fmla="*/ 620 h 861"/>
                  <a:gd name="T70" fmla="*/ 324 w 390"/>
                  <a:gd name="T71" fmla="*/ 637 h 861"/>
                  <a:gd name="T72" fmla="*/ 302 w 390"/>
                  <a:gd name="T73" fmla="*/ 620 h 861"/>
                  <a:gd name="T74" fmla="*/ 278 w 390"/>
                  <a:gd name="T75" fmla="*/ 608 h 861"/>
                  <a:gd name="T76" fmla="*/ 259 w 390"/>
                  <a:gd name="T77" fmla="*/ 591 h 861"/>
                  <a:gd name="T78" fmla="*/ 233 w 390"/>
                  <a:gd name="T79" fmla="*/ 597 h 861"/>
                  <a:gd name="T80" fmla="*/ 250 w 390"/>
                  <a:gd name="T81" fmla="*/ 628 h 861"/>
                  <a:gd name="T82" fmla="*/ 263 w 390"/>
                  <a:gd name="T83" fmla="*/ 620 h 861"/>
                  <a:gd name="T84" fmla="*/ 279 w 390"/>
                  <a:gd name="T85" fmla="*/ 652 h 861"/>
                  <a:gd name="T86" fmla="*/ 285 w 390"/>
                  <a:gd name="T87" fmla="*/ 687 h 861"/>
                  <a:gd name="T88" fmla="*/ 261 w 390"/>
                  <a:gd name="T89" fmla="*/ 709 h 861"/>
                  <a:gd name="T90" fmla="*/ 226 w 390"/>
                  <a:gd name="T91" fmla="*/ 707 h 861"/>
                  <a:gd name="T92" fmla="*/ 236 w 390"/>
                  <a:gd name="T93" fmla="*/ 686 h 861"/>
                  <a:gd name="T94" fmla="*/ 204 w 390"/>
                  <a:gd name="T95" fmla="*/ 695 h 861"/>
                  <a:gd name="T96" fmla="*/ 214 w 390"/>
                  <a:gd name="T97" fmla="*/ 707 h 861"/>
                  <a:gd name="T98" fmla="*/ 185 w 390"/>
                  <a:gd name="T99" fmla="*/ 723 h 861"/>
                  <a:gd name="T100" fmla="*/ 191 w 390"/>
                  <a:gd name="T101" fmla="*/ 667 h 861"/>
                  <a:gd name="T102" fmla="*/ 171 w 390"/>
                  <a:gd name="T103" fmla="*/ 695 h 861"/>
                  <a:gd name="T104" fmla="*/ 172 w 390"/>
                  <a:gd name="T105" fmla="*/ 738 h 8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0"/>
                  <a:gd name="T160" fmla="*/ 0 h 861"/>
                  <a:gd name="T161" fmla="*/ 390 w 390"/>
                  <a:gd name="T162" fmla="*/ 861 h 8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0" h="861">
                    <a:moveTo>
                      <a:pt x="285" y="804"/>
                    </a:moveTo>
                    <a:lnTo>
                      <a:pt x="267" y="805"/>
                    </a:lnTo>
                    <a:lnTo>
                      <a:pt x="248" y="805"/>
                    </a:lnTo>
                    <a:lnTo>
                      <a:pt x="240" y="820"/>
                    </a:lnTo>
                    <a:lnTo>
                      <a:pt x="207" y="815"/>
                    </a:lnTo>
                    <a:lnTo>
                      <a:pt x="195" y="829"/>
                    </a:lnTo>
                    <a:lnTo>
                      <a:pt x="180" y="833"/>
                    </a:lnTo>
                    <a:lnTo>
                      <a:pt x="159" y="844"/>
                    </a:lnTo>
                    <a:lnTo>
                      <a:pt x="152" y="861"/>
                    </a:lnTo>
                    <a:lnTo>
                      <a:pt x="125" y="856"/>
                    </a:lnTo>
                    <a:lnTo>
                      <a:pt x="111" y="859"/>
                    </a:lnTo>
                    <a:lnTo>
                      <a:pt x="88" y="847"/>
                    </a:lnTo>
                    <a:lnTo>
                      <a:pt x="73" y="849"/>
                    </a:lnTo>
                    <a:lnTo>
                      <a:pt x="77" y="829"/>
                    </a:lnTo>
                    <a:lnTo>
                      <a:pt x="55" y="823"/>
                    </a:lnTo>
                    <a:lnTo>
                      <a:pt x="29" y="810"/>
                    </a:lnTo>
                    <a:lnTo>
                      <a:pt x="17" y="796"/>
                    </a:lnTo>
                    <a:lnTo>
                      <a:pt x="16" y="755"/>
                    </a:lnTo>
                    <a:lnTo>
                      <a:pt x="30" y="730"/>
                    </a:lnTo>
                    <a:lnTo>
                      <a:pt x="22" y="709"/>
                    </a:lnTo>
                    <a:lnTo>
                      <a:pt x="19" y="671"/>
                    </a:lnTo>
                    <a:lnTo>
                      <a:pt x="6" y="641"/>
                    </a:lnTo>
                    <a:lnTo>
                      <a:pt x="24" y="596"/>
                    </a:lnTo>
                    <a:lnTo>
                      <a:pt x="34" y="601"/>
                    </a:lnTo>
                    <a:lnTo>
                      <a:pt x="54" y="589"/>
                    </a:lnTo>
                    <a:lnTo>
                      <a:pt x="61" y="555"/>
                    </a:lnTo>
                    <a:lnTo>
                      <a:pt x="79" y="549"/>
                    </a:lnTo>
                    <a:lnTo>
                      <a:pt x="96" y="525"/>
                    </a:lnTo>
                    <a:lnTo>
                      <a:pt x="108" y="498"/>
                    </a:lnTo>
                    <a:lnTo>
                      <a:pt x="121" y="474"/>
                    </a:lnTo>
                    <a:lnTo>
                      <a:pt x="140" y="452"/>
                    </a:lnTo>
                    <a:lnTo>
                      <a:pt x="151" y="435"/>
                    </a:lnTo>
                    <a:lnTo>
                      <a:pt x="167" y="432"/>
                    </a:lnTo>
                    <a:lnTo>
                      <a:pt x="161" y="397"/>
                    </a:lnTo>
                    <a:lnTo>
                      <a:pt x="154" y="380"/>
                    </a:lnTo>
                    <a:lnTo>
                      <a:pt x="136" y="382"/>
                    </a:lnTo>
                    <a:lnTo>
                      <a:pt x="113" y="368"/>
                    </a:lnTo>
                    <a:lnTo>
                      <a:pt x="103" y="362"/>
                    </a:lnTo>
                    <a:lnTo>
                      <a:pt x="92" y="336"/>
                    </a:lnTo>
                    <a:lnTo>
                      <a:pt x="92" y="303"/>
                    </a:lnTo>
                    <a:lnTo>
                      <a:pt x="92" y="279"/>
                    </a:lnTo>
                    <a:lnTo>
                      <a:pt x="87" y="235"/>
                    </a:lnTo>
                    <a:lnTo>
                      <a:pt x="73" y="219"/>
                    </a:lnTo>
                    <a:lnTo>
                      <a:pt x="72" y="198"/>
                    </a:lnTo>
                    <a:lnTo>
                      <a:pt x="67" y="178"/>
                    </a:lnTo>
                    <a:lnTo>
                      <a:pt x="58" y="147"/>
                    </a:lnTo>
                    <a:lnTo>
                      <a:pt x="27" y="133"/>
                    </a:lnTo>
                    <a:lnTo>
                      <a:pt x="13" y="118"/>
                    </a:lnTo>
                    <a:lnTo>
                      <a:pt x="1" y="106"/>
                    </a:lnTo>
                    <a:lnTo>
                      <a:pt x="0" y="85"/>
                    </a:lnTo>
                    <a:lnTo>
                      <a:pt x="13" y="67"/>
                    </a:lnTo>
                    <a:lnTo>
                      <a:pt x="56" y="112"/>
                    </a:lnTo>
                    <a:lnTo>
                      <a:pt x="76" y="99"/>
                    </a:lnTo>
                    <a:lnTo>
                      <a:pt x="102" y="117"/>
                    </a:lnTo>
                    <a:lnTo>
                      <a:pt x="119" y="99"/>
                    </a:lnTo>
                    <a:lnTo>
                      <a:pt x="136" y="90"/>
                    </a:lnTo>
                    <a:lnTo>
                      <a:pt x="150" y="63"/>
                    </a:lnTo>
                    <a:lnTo>
                      <a:pt x="152" y="32"/>
                    </a:lnTo>
                    <a:lnTo>
                      <a:pt x="186" y="0"/>
                    </a:lnTo>
                    <a:lnTo>
                      <a:pt x="206" y="7"/>
                    </a:lnTo>
                    <a:lnTo>
                      <a:pt x="246" y="27"/>
                    </a:lnTo>
                    <a:lnTo>
                      <a:pt x="248" y="51"/>
                    </a:lnTo>
                    <a:lnTo>
                      <a:pt x="236" y="83"/>
                    </a:lnTo>
                    <a:lnTo>
                      <a:pt x="248" y="89"/>
                    </a:lnTo>
                    <a:lnTo>
                      <a:pt x="231" y="124"/>
                    </a:lnTo>
                    <a:lnTo>
                      <a:pt x="242" y="136"/>
                    </a:lnTo>
                    <a:lnTo>
                      <a:pt x="258" y="166"/>
                    </a:lnTo>
                    <a:lnTo>
                      <a:pt x="272" y="178"/>
                    </a:lnTo>
                    <a:lnTo>
                      <a:pt x="269" y="199"/>
                    </a:lnTo>
                    <a:lnTo>
                      <a:pt x="272" y="223"/>
                    </a:lnTo>
                    <a:lnTo>
                      <a:pt x="269" y="259"/>
                    </a:lnTo>
                    <a:lnTo>
                      <a:pt x="265" y="272"/>
                    </a:lnTo>
                    <a:lnTo>
                      <a:pt x="276" y="296"/>
                    </a:lnTo>
                    <a:lnTo>
                      <a:pt x="291" y="322"/>
                    </a:lnTo>
                    <a:lnTo>
                      <a:pt x="300" y="340"/>
                    </a:lnTo>
                    <a:lnTo>
                      <a:pt x="300" y="357"/>
                    </a:lnTo>
                    <a:lnTo>
                      <a:pt x="286" y="378"/>
                    </a:lnTo>
                    <a:lnTo>
                      <a:pt x="299" y="398"/>
                    </a:lnTo>
                    <a:lnTo>
                      <a:pt x="300" y="435"/>
                    </a:lnTo>
                    <a:lnTo>
                      <a:pt x="320" y="442"/>
                    </a:lnTo>
                    <a:lnTo>
                      <a:pt x="324" y="462"/>
                    </a:lnTo>
                    <a:lnTo>
                      <a:pt x="331" y="485"/>
                    </a:lnTo>
                    <a:lnTo>
                      <a:pt x="333" y="527"/>
                    </a:lnTo>
                    <a:lnTo>
                      <a:pt x="358" y="548"/>
                    </a:lnTo>
                    <a:lnTo>
                      <a:pt x="386" y="575"/>
                    </a:lnTo>
                    <a:lnTo>
                      <a:pt x="390" y="603"/>
                    </a:lnTo>
                    <a:lnTo>
                      <a:pt x="374" y="644"/>
                    </a:lnTo>
                    <a:lnTo>
                      <a:pt x="365" y="658"/>
                    </a:lnTo>
                    <a:lnTo>
                      <a:pt x="345" y="697"/>
                    </a:lnTo>
                    <a:lnTo>
                      <a:pt x="329" y="721"/>
                    </a:lnTo>
                    <a:lnTo>
                      <a:pt x="311" y="745"/>
                    </a:lnTo>
                    <a:lnTo>
                      <a:pt x="290" y="761"/>
                    </a:lnTo>
                    <a:lnTo>
                      <a:pt x="277" y="781"/>
                    </a:lnTo>
                    <a:lnTo>
                      <a:pt x="285" y="804"/>
                    </a:lnTo>
                    <a:close/>
                    <a:moveTo>
                      <a:pt x="255" y="730"/>
                    </a:moveTo>
                    <a:lnTo>
                      <a:pt x="267" y="730"/>
                    </a:lnTo>
                    <a:lnTo>
                      <a:pt x="275" y="735"/>
                    </a:lnTo>
                    <a:lnTo>
                      <a:pt x="284" y="735"/>
                    </a:lnTo>
                    <a:lnTo>
                      <a:pt x="293" y="723"/>
                    </a:lnTo>
                    <a:lnTo>
                      <a:pt x="312" y="703"/>
                    </a:lnTo>
                    <a:lnTo>
                      <a:pt x="328" y="683"/>
                    </a:lnTo>
                    <a:lnTo>
                      <a:pt x="336" y="660"/>
                    </a:lnTo>
                    <a:lnTo>
                      <a:pt x="347" y="646"/>
                    </a:lnTo>
                    <a:lnTo>
                      <a:pt x="342" y="636"/>
                    </a:lnTo>
                    <a:lnTo>
                      <a:pt x="341" y="620"/>
                    </a:lnTo>
                    <a:lnTo>
                      <a:pt x="332" y="614"/>
                    </a:lnTo>
                    <a:lnTo>
                      <a:pt x="327" y="627"/>
                    </a:lnTo>
                    <a:lnTo>
                      <a:pt x="324" y="637"/>
                    </a:lnTo>
                    <a:lnTo>
                      <a:pt x="315" y="647"/>
                    </a:lnTo>
                    <a:lnTo>
                      <a:pt x="309" y="634"/>
                    </a:lnTo>
                    <a:lnTo>
                      <a:pt x="302" y="620"/>
                    </a:lnTo>
                    <a:lnTo>
                      <a:pt x="293" y="610"/>
                    </a:lnTo>
                    <a:lnTo>
                      <a:pt x="284" y="615"/>
                    </a:lnTo>
                    <a:lnTo>
                      <a:pt x="278" y="608"/>
                    </a:lnTo>
                    <a:lnTo>
                      <a:pt x="276" y="596"/>
                    </a:lnTo>
                    <a:lnTo>
                      <a:pt x="270" y="579"/>
                    </a:lnTo>
                    <a:lnTo>
                      <a:pt x="259" y="591"/>
                    </a:lnTo>
                    <a:lnTo>
                      <a:pt x="244" y="587"/>
                    </a:lnTo>
                    <a:lnTo>
                      <a:pt x="233" y="589"/>
                    </a:lnTo>
                    <a:lnTo>
                      <a:pt x="233" y="597"/>
                    </a:lnTo>
                    <a:lnTo>
                      <a:pt x="243" y="601"/>
                    </a:lnTo>
                    <a:lnTo>
                      <a:pt x="251" y="613"/>
                    </a:lnTo>
                    <a:lnTo>
                      <a:pt x="250" y="628"/>
                    </a:lnTo>
                    <a:lnTo>
                      <a:pt x="250" y="637"/>
                    </a:lnTo>
                    <a:lnTo>
                      <a:pt x="260" y="637"/>
                    </a:lnTo>
                    <a:lnTo>
                      <a:pt x="263" y="620"/>
                    </a:lnTo>
                    <a:lnTo>
                      <a:pt x="273" y="631"/>
                    </a:lnTo>
                    <a:lnTo>
                      <a:pt x="282" y="642"/>
                    </a:lnTo>
                    <a:lnTo>
                      <a:pt x="279" y="652"/>
                    </a:lnTo>
                    <a:lnTo>
                      <a:pt x="272" y="668"/>
                    </a:lnTo>
                    <a:lnTo>
                      <a:pt x="284" y="674"/>
                    </a:lnTo>
                    <a:lnTo>
                      <a:pt x="285" y="687"/>
                    </a:lnTo>
                    <a:lnTo>
                      <a:pt x="279" y="698"/>
                    </a:lnTo>
                    <a:lnTo>
                      <a:pt x="272" y="707"/>
                    </a:lnTo>
                    <a:lnTo>
                      <a:pt x="261" y="709"/>
                    </a:lnTo>
                    <a:lnTo>
                      <a:pt x="255" y="715"/>
                    </a:lnTo>
                    <a:lnTo>
                      <a:pt x="255" y="730"/>
                    </a:lnTo>
                    <a:close/>
                    <a:moveTo>
                      <a:pt x="226" y="707"/>
                    </a:moveTo>
                    <a:lnTo>
                      <a:pt x="236" y="709"/>
                    </a:lnTo>
                    <a:lnTo>
                      <a:pt x="241" y="700"/>
                    </a:lnTo>
                    <a:lnTo>
                      <a:pt x="236" y="686"/>
                    </a:lnTo>
                    <a:lnTo>
                      <a:pt x="231" y="676"/>
                    </a:lnTo>
                    <a:lnTo>
                      <a:pt x="213" y="684"/>
                    </a:lnTo>
                    <a:lnTo>
                      <a:pt x="204" y="695"/>
                    </a:lnTo>
                    <a:lnTo>
                      <a:pt x="200" y="709"/>
                    </a:lnTo>
                    <a:lnTo>
                      <a:pt x="205" y="715"/>
                    </a:lnTo>
                    <a:lnTo>
                      <a:pt x="214" y="707"/>
                    </a:lnTo>
                    <a:lnTo>
                      <a:pt x="226" y="707"/>
                    </a:lnTo>
                    <a:close/>
                    <a:moveTo>
                      <a:pt x="190" y="733"/>
                    </a:moveTo>
                    <a:lnTo>
                      <a:pt x="185" y="723"/>
                    </a:lnTo>
                    <a:lnTo>
                      <a:pt x="187" y="705"/>
                    </a:lnTo>
                    <a:lnTo>
                      <a:pt x="189" y="690"/>
                    </a:lnTo>
                    <a:lnTo>
                      <a:pt x="191" y="667"/>
                    </a:lnTo>
                    <a:lnTo>
                      <a:pt x="183" y="659"/>
                    </a:lnTo>
                    <a:lnTo>
                      <a:pt x="175" y="678"/>
                    </a:lnTo>
                    <a:lnTo>
                      <a:pt x="171" y="695"/>
                    </a:lnTo>
                    <a:lnTo>
                      <a:pt x="164" y="709"/>
                    </a:lnTo>
                    <a:lnTo>
                      <a:pt x="163" y="723"/>
                    </a:lnTo>
                    <a:lnTo>
                      <a:pt x="172" y="738"/>
                    </a:lnTo>
                    <a:lnTo>
                      <a:pt x="183" y="743"/>
                    </a:lnTo>
                    <a:lnTo>
                      <a:pt x="190" y="733"/>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5" name="Freeform 18"/>
              <p:cNvSpPr>
                <a:spLocks noChangeAspect="1" noEditPoints="1"/>
              </p:cNvSpPr>
              <p:nvPr/>
            </p:nvSpPr>
            <p:spPr bwMode="auto">
              <a:xfrm>
                <a:off x="2206625" y="4173538"/>
                <a:ext cx="1539875" cy="1458912"/>
              </a:xfrm>
              <a:custGeom>
                <a:avLst/>
                <a:gdLst>
                  <a:gd name="T0" fmla="*/ 555 w 703"/>
                  <a:gd name="T1" fmla="*/ 637 h 801"/>
                  <a:gd name="T2" fmla="*/ 484 w 703"/>
                  <a:gd name="T3" fmla="*/ 632 h 801"/>
                  <a:gd name="T4" fmla="*/ 426 w 703"/>
                  <a:gd name="T5" fmla="*/ 610 h 801"/>
                  <a:gd name="T6" fmla="*/ 355 w 703"/>
                  <a:gd name="T7" fmla="*/ 613 h 801"/>
                  <a:gd name="T8" fmla="*/ 317 w 703"/>
                  <a:gd name="T9" fmla="*/ 680 h 801"/>
                  <a:gd name="T10" fmla="*/ 245 w 703"/>
                  <a:gd name="T11" fmla="*/ 661 h 801"/>
                  <a:gd name="T12" fmla="*/ 245 w 703"/>
                  <a:gd name="T13" fmla="*/ 641 h 801"/>
                  <a:gd name="T14" fmla="*/ 200 w 703"/>
                  <a:gd name="T15" fmla="*/ 639 h 801"/>
                  <a:gd name="T16" fmla="*/ 140 w 703"/>
                  <a:gd name="T17" fmla="*/ 610 h 801"/>
                  <a:gd name="T18" fmla="*/ 82 w 703"/>
                  <a:gd name="T19" fmla="*/ 581 h 801"/>
                  <a:gd name="T20" fmla="*/ 95 w 703"/>
                  <a:gd name="T21" fmla="*/ 513 h 801"/>
                  <a:gd name="T22" fmla="*/ 137 w 703"/>
                  <a:gd name="T23" fmla="*/ 409 h 801"/>
                  <a:gd name="T24" fmla="*/ 166 w 703"/>
                  <a:gd name="T25" fmla="*/ 404 h 801"/>
                  <a:gd name="T26" fmla="*/ 147 w 703"/>
                  <a:gd name="T27" fmla="*/ 338 h 801"/>
                  <a:gd name="T28" fmla="*/ 111 w 703"/>
                  <a:gd name="T29" fmla="*/ 274 h 801"/>
                  <a:gd name="T30" fmla="*/ 109 w 703"/>
                  <a:gd name="T31" fmla="*/ 211 h 801"/>
                  <a:gd name="T32" fmla="*/ 59 w 703"/>
                  <a:gd name="T33" fmla="*/ 176 h 801"/>
                  <a:gd name="T34" fmla="*/ 18 w 703"/>
                  <a:gd name="T35" fmla="*/ 170 h 801"/>
                  <a:gd name="T36" fmla="*/ 15 w 703"/>
                  <a:gd name="T37" fmla="*/ 141 h 801"/>
                  <a:gd name="T38" fmla="*/ 17 w 703"/>
                  <a:gd name="T39" fmla="*/ 124 h 801"/>
                  <a:gd name="T40" fmla="*/ 27 w 703"/>
                  <a:gd name="T41" fmla="*/ 110 h 801"/>
                  <a:gd name="T42" fmla="*/ 8 w 703"/>
                  <a:gd name="T43" fmla="*/ 96 h 801"/>
                  <a:gd name="T44" fmla="*/ 44 w 703"/>
                  <a:gd name="T45" fmla="*/ 92 h 801"/>
                  <a:gd name="T46" fmla="*/ 92 w 703"/>
                  <a:gd name="T47" fmla="*/ 93 h 801"/>
                  <a:gd name="T48" fmla="*/ 130 w 703"/>
                  <a:gd name="T49" fmla="*/ 115 h 801"/>
                  <a:gd name="T50" fmla="*/ 195 w 703"/>
                  <a:gd name="T51" fmla="*/ 132 h 801"/>
                  <a:gd name="T52" fmla="*/ 184 w 703"/>
                  <a:gd name="T53" fmla="*/ 72 h 801"/>
                  <a:gd name="T54" fmla="*/ 212 w 703"/>
                  <a:gd name="T55" fmla="*/ 62 h 801"/>
                  <a:gd name="T56" fmla="*/ 227 w 703"/>
                  <a:gd name="T57" fmla="*/ 94 h 801"/>
                  <a:gd name="T58" fmla="*/ 296 w 703"/>
                  <a:gd name="T59" fmla="*/ 79 h 801"/>
                  <a:gd name="T60" fmla="*/ 378 w 703"/>
                  <a:gd name="T61" fmla="*/ 17 h 801"/>
                  <a:gd name="T62" fmla="*/ 436 w 703"/>
                  <a:gd name="T63" fmla="*/ 0 h 801"/>
                  <a:gd name="T64" fmla="*/ 445 w 703"/>
                  <a:gd name="T65" fmla="*/ 42 h 801"/>
                  <a:gd name="T66" fmla="*/ 463 w 703"/>
                  <a:gd name="T67" fmla="*/ 66 h 801"/>
                  <a:gd name="T68" fmla="*/ 495 w 703"/>
                  <a:gd name="T69" fmla="*/ 90 h 801"/>
                  <a:gd name="T70" fmla="*/ 525 w 703"/>
                  <a:gd name="T71" fmla="*/ 108 h 801"/>
                  <a:gd name="T72" fmla="*/ 558 w 703"/>
                  <a:gd name="T73" fmla="*/ 147 h 801"/>
                  <a:gd name="T74" fmla="*/ 587 w 703"/>
                  <a:gd name="T75" fmla="*/ 163 h 801"/>
                  <a:gd name="T76" fmla="*/ 629 w 703"/>
                  <a:gd name="T77" fmla="*/ 187 h 801"/>
                  <a:gd name="T78" fmla="*/ 681 w 703"/>
                  <a:gd name="T79" fmla="*/ 210 h 801"/>
                  <a:gd name="T80" fmla="*/ 674 w 703"/>
                  <a:gd name="T81" fmla="*/ 257 h 801"/>
                  <a:gd name="T82" fmla="*/ 654 w 703"/>
                  <a:gd name="T83" fmla="*/ 288 h 801"/>
                  <a:gd name="T84" fmla="*/ 638 w 703"/>
                  <a:gd name="T85" fmla="*/ 333 h 801"/>
                  <a:gd name="T86" fmla="*/ 607 w 703"/>
                  <a:gd name="T87" fmla="*/ 336 h 801"/>
                  <a:gd name="T88" fmla="*/ 580 w 703"/>
                  <a:gd name="T89" fmla="*/ 365 h 801"/>
                  <a:gd name="T90" fmla="*/ 551 w 703"/>
                  <a:gd name="T91" fmla="*/ 403 h 801"/>
                  <a:gd name="T92" fmla="*/ 577 w 703"/>
                  <a:gd name="T93" fmla="*/ 401 h 801"/>
                  <a:gd name="T94" fmla="*/ 596 w 703"/>
                  <a:gd name="T95" fmla="*/ 425 h 801"/>
                  <a:gd name="T96" fmla="*/ 590 w 703"/>
                  <a:gd name="T97" fmla="*/ 447 h 801"/>
                  <a:gd name="T98" fmla="*/ 596 w 703"/>
                  <a:gd name="T99" fmla="*/ 495 h 801"/>
                  <a:gd name="T100" fmla="*/ 566 w 703"/>
                  <a:gd name="T101" fmla="*/ 519 h 801"/>
                  <a:gd name="T102" fmla="*/ 580 w 703"/>
                  <a:gd name="T103" fmla="*/ 555 h 801"/>
                  <a:gd name="T104" fmla="*/ 599 w 703"/>
                  <a:gd name="T105" fmla="*/ 592 h 801"/>
                  <a:gd name="T106" fmla="*/ 608 w 703"/>
                  <a:gd name="T107" fmla="*/ 598 h 801"/>
                  <a:gd name="T108" fmla="*/ 674 w 703"/>
                  <a:gd name="T109" fmla="*/ 791 h 801"/>
                  <a:gd name="T110" fmla="*/ 693 w 703"/>
                  <a:gd name="T111" fmla="*/ 755 h 801"/>
                  <a:gd name="T112" fmla="*/ 699 w 703"/>
                  <a:gd name="T113" fmla="*/ 705 h 801"/>
                  <a:gd name="T114" fmla="*/ 689 w 703"/>
                  <a:gd name="T115" fmla="*/ 680 h 801"/>
                  <a:gd name="T116" fmla="*/ 669 w 703"/>
                  <a:gd name="T117" fmla="*/ 711 h 801"/>
                  <a:gd name="T118" fmla="*/ 645 w 703"/>
                  <a:gd name="T119" fmla="*/ 728 h 801"/>
                  <a:gd name="T120" fmla="*/ 644 w 703"/>
                  <a:gd name="T121" fmla="*/ 761 h 801"/>
                  <a:gd name="T122" fmla="*/ 650 w 703"/>
                  <a:gd name="T123" fmla="*/ 781 h 801"/>
                  <a:gd name="T124" fmla="*/ 671 w 703"/>
                  <a:gd name="T125" fmla="*/ 801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
                  <a:gd name="T190" fmla="*/ 0 h 801"/>
                  <a:gd name="T191" fmla="*/ 703 w 703"/>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6" name="Freeform 19"/>
              <p:cNvSpPr>
                <a:spLocks noChangeAspect="1"/>
              </p:cNvSpPr>
              <p:nvPr/>
            </p:nvSpPr>
            <p:spPr bwMode="auto">
              <a:xfrm>
                <a:off x="7566025" y="5235575"/>
                <a:ext cx="895350" cy="314325"/>
              </a:xfrm>
              <a:custGeom>
                <a:avLst/>
                <a:gdLst>
                  <a:gd name="T0" fmla="*/ 115 w 407"/>
                  <a:gd name="T1" fmla="*/ 154 h 172"/>
                  <a:gd name="T2" fmla="*/ 125 w 407"/>
                  <a:gd name="T3" fmla="*/ 130 h 172"/>
                  <a:gd name="T4" fmla="*/ 94 w 407"/>
                  <a:gd name="T5" fmla="*/ 85 h 172"/>
                  <a:gd name="T6" fmla="*/ 63 w 407"/>
                  <a:gd name="T7" fmla="*/ 54 h 172"/>
                  <a:gd name="T8" fmla="*/ 48 w 407"/>
                  <a:gd name="T9" fmla="*/ 33 h 172"/>
                  <a:gd name="T10" fmla="*/ 35 w 407"/>
                  <a:gd name="T11" fmla="*/ 22 h 172"/>
                  <a:gd name="T12" fmla="*/ 0 w 407"/>
                  <a:gd name="T13" fmla="*/ 22 h 172"/>
                  <a:gd name="T14" fmla="*/ 19 w 407"/>
                  <a:gd name="T15" fmla="*/ 0 h 172"/>
                  <a:gd name="T16" fmla="*/ 41 w 407"/>
                  <a:gd name="T17" fmla="*/ 2 h 172"/>
                  <a:gd name="T18" fmla="*/ 62 w 407"/>
                  <a:gd name="T19" fmla="*/ 5 h 172"/>
                  <a:gd name="T20" fmla="*/ 89 w 407"/>
                  <a:gd name="T21" fmla="*/ 3 h 172"/>
                  <a:gd name="T22" fmla="*/ 113 w 407"/>
                  <a:gd name="T23" fmla="*/ 13 h 172"/>
                  <a:gd name="T24" fmla="*/ 149 w 407"/>
                  <a:gd name="T25" fmla="*/ 5 h 172"/>
                  <a:gd name="T26" fmla="*/ 161 w 407"/>
                  <a:gd name="T27" fmla="*/ 20 h 172"/>
                  <a:gd name="T28" fmla="*/ 185 w 407"/>
                  <a:gd name="T29" fmla="*/ 22 h 172"/>
                  <a:gd name="T30" fmla="*/ 209 w 407"/>
                  <a:gd name="T31" fmla="*/ 22 h 172"/>
                  <a:gd name="T32" fmla="*/ 214 w 407"/>
                  <a:gd name="T33" fmla="*/ 37 h 172"/>
                  <a:gd name="T34" fmla="*/ 244 w 407"/>
                  <a:gd name="T35" fmla="*/ 37 h 172"/>
                  <a:gd name="T36" fmla="*/ 275 w 407"/>
                  <a:gd name="T37" fmla="*/ 32 h 172"/>
                  <a:gd name="T38" fmla="*/ 300 w 407"/>
                  <a:gd name="T39" fmla="*/ 17 h 172"/>
                  <a:gd name="T40" fmla="*/ 329 w 407"/>
                  <a:gd name="T41" fmla="*/ 15 h 172"/>
                  <a:gd name="T42" fmla="*/ 343 w 407"/>
                  <a:gd name="T43" fmla="*/ 25 h 172"/>
                  <a:gd name="T44" fmla="*/ 333 w 407"/>
                  <a:gd name="T45" fmla="*/ 45 h 172"/>
                  <a:gd name="T46" fmla="*/ 358 w 407"/>
                  <a:gd name="T47" fmla="*/ 50 h 172"/>
                  <a:gd name="T48" fmla="*/ 384 w 407"/>
                  <a:gd name="T49" fmla="*/ 61 h 172"/>
                  <a:gd name="T50" fmla="*/ 380 w 407"/>
                  <a:gd name="T51" fmla="*/ 72 h 172"/>
                  <a:gd name="T52" fmla="*/ 373 w 407"/>
                  <a:gd name="T53" fmla="*/ 84 h 172"/>
                  <a:gd name="T54" fmla="*/ 389 w 407"/>
                  <a:gd name="T55" fmla="*/ 90 h 172"/>
                  <a:gd name="T56" fmla="*/ 406 w 407"/>
                  <a:gd name="T57" fmla="*/ 97 h 172"/>
                  <a:gd name="T58" fmla="*/ 407 w 407"/>
                  <a:gd name="T59" fmla="*/ 118 h 172"/>
                  <a:gd name="T60" fmla="*/ 389 w 407"/>
                  <a:gd name="T61" fmla="*/ 118 h 172"/>
                  <a:gd name="T62" fmla="*/ 383 w 407"/>
                  <a:gd name="T63" fmla="*/ 126 h 172"/>
                  <a:gd name="T64" fmla="*/ 361 w 407"/>
                  <a:gd name="T65" fmla="*/ 125 h 172"/>
                  <a:gd name="T66" fmla="*/ 337 w 407"/>
                  <a:gd name="T67" fmla="*/ 123 h 172"/>
                  <a:gd name="T68" fmla="*/ 329 w 407"/>
                  <a:gd name="T69" fmla="*/ 133 h 172"/>
                  <a:gd name="T70" fmla="*/ 313 w 407"/>
                  <a:gd name="T71" fmla="*/ 133 h 172"/>
                  <a:gd name="T72" fmla="*/ 294 w 407"/>
                  <a:gd name="T73" fmla="*/ 133 h 172"/>
                  <a:gd name="T74" fmla="*/ 271 w 407"/>
                  <a:gd name="T75" fmla="*/ 140 h 172"/>
                  <a:gd name="T76" fmla="*/ 260 w 407"/>
                  <a:gd name="T77" fmla="*/ 147 h 172"/>
                  <a:gd name="T78" fmla="*/ 245 w 407"/>
                  <a:gd name="T79" fmla="*/ 159 h 172"/>
                  <a:gd name="T80" fmla="*/ 236 w 407"/>
                  <a:gd name="T81" fmla="*/ 172 h 172"/>
                  <a:gd name="T82" fmla="*/ 224 w 407"/>
                  <a:gd name="T83" fmla="*/ 162 h 172"/>
                  <a:gd name="T84" fmla="*/ 212 w 407"/>
                  <a:gd name="T85" fmla="*/ 154 h 172"/>
                  <a:gd name="T86" fmla="*/ 195 w 407"/>
                  <a:gd name="T87" fmla="*/ 144 h 172"/>
                  <a:gd name="T88" fmla="*/ 179 w 407"/>
                  <a:gd name="T89" fmla="*/ 140 h 172"/>
                  <a:gd name="T90" fmla="*/ 168 w 407"/>
                  <a:gd name="T91" fmla="*/ 154 h 172"/>
                  <a:gd name="T92" fmla="*/ 158 w 407"/>
                  <a:gd name="T93" fmla="*/ 152 h 172"/>
                  <a:gd name="T94" fmla="*/ 140 w 407"/>
                  <a:gd name="T95" fmla="*/ 163 h 172"/>
                  <a:gd name="T96" fmla="*/ 127 w 407"/>
                  <a:gd name="T97" fmla="*/ 158 h 172"/>
                  <a:gd name="T98" fmla="*/ 115 w 407"/>
                  <a:gd name="T99" fmla="*/ 154 h 1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7"/>
                  <a:gd name="T151" fmla="*/ 0 h 172"/>
                  <a:gd name="T152" fmla="*/ 407 w 407"/>
                  <a:gd name="T153" fmla="*/ 172 h 1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7" h="172">
                    <a:moveTo>
                      <a:pt x="115" y="154"/>
                    </a:moveTo>
                    <a:lnTo>
                      <a:pt x="125" y="130"/>
                    </a:lnTo>
                    <a:lnTo>
                      <a:pt x="94" y="85"/>
                    </a:lnTo>
                    <a:lnTo>
                      <a:pt x="63" y="54"/>
                    </a:lnTo>
                    <a:lnTo>
                      <a:pt x="48" y="33"/>
                    </a:lnTo>
                    <a:lnTo>
                      <a:pt x="35" y="22"/>
                    </a:lnTo>
                    <a:lnTo>
                      <a:pt x="0" y="22"/>
                    </a:lnTo>
                    <a:lnTo>
                      <a:pt x="19" y="0"/>
                    </a:lnTo>
                    <a:lnTo>
                      <a:pt x="41" y="2"/>
                    </a:lnTo>
                    <a:lnTo>
                      <a:pt x="62" y="5"/>
                    </a:lnTo>
                    <a:lnTo>
                      <a:pt x="89" y="3"/>
                    </a:lnTo>
                    <a:lnTo>
                      <a:pt x="113" y="13"/>
                    </a:lnTo>
                    <a:lnTo>
                      <a:pt x="149" y="5"/>
                    </a:lnTo>
                    <a:lnTo>
                      <a:pt x="161" y="20"/>
                    </a:lnTo>
                    <a:lnTo>
                      <a:pt x="185" y="22"/>
                    </a:lnTo>
                    <a:lnTo>
                      <a:pt x="209" y="22"/>
                    </a:lnTo>
                    <a:lnTo>
                      <a:pt x="214" y="37"/>
                    </a:lnTo>
                    <a:lnTo>
                      <a:pt x="244" y="37"/>
                    </a:lnTo>
                    <a:lnTo>
                      <a:pt x="275" y="32"/>
                    </a:lnTo>
                    <a:lnTo>
                      <a:pt x="300" y="17"/>
                    </a:lnTo>
                    <a:lnTo>
                      <a:pt x="329" y="15"/>
                    </a:lnTo>
                    <a:lnTo>
                      <a:pt x="343" y="25"/>
                    </a:lnTo>
                    <a:lnTo>
                      <a:pt x="333" y="45"/>
                    </a:lnTo>
                    <a:lnTo>
                      <a:pt x="358" y="50"/>
                    </a:lnTo>
                    <a:lnTo>
                      <a:pt x="384" y="61"/>
                    </a:lnTo>
                    <a:lnTo>
                      <a:pt x="380" y="72"/>
                    </a:lnTo>
                    <a:lnTo>
                      <a:pt x="373" y="84"/>
                    </a:lnTo>
                    <a:lnTo>
                      <a:pt x="389" y="90"/>
                    </a:lnTo>
                    <a:lnTo>
                      <a:pt x="406" y="97"/>
                    </a:lnTo>
                    <a:lnTo>
                      <a:pt x="407" y="118"/>
                    </a:lnTo>
                    <a:lnTo>
                      <a:pt x="389" y="118"/>
                    </a:lnTo>
                    <a:lnTo>
                      <a:pt x="383" y="126"/>
                    </a:lnTo>
                    <a:lnTo>
                      <a:pt x="361" y="125"/>
                    </a:lnTo>
                    <a:lnTo>
                      <a:pt x="337" y="123"/>
                    </a:lnTo>
                    <a:lnTo>
                      <a:pt x="329" y="133"/>
                    </a:lnTo>
                    <a:lnTo>
                      <a:pt x="313" y="133"/>
                    </a:lnTo>
                    <a:lnTo>
                      <a:pt x="294" y="133"/>
                    </a:lnTo>
                    <a:lnTo>
                      <a:pt x="271" y="140"/>
                    </a:lnTo>
                    <a:lnTo>
                      <a:pt x="260" y="147"/>
                    </a:lnTo>
                    <a:lnTo>
                      <a:pt x="245" y="159"/>
                    </a:lnTo>
                    <a:lnTo>
                      <a:pt x="236" y="172"/>
                    </a:lnTo>
                    <a:lnTo>
                      <a:pt x="224" y="162"/>
                    </a:lnTo>
                    <a:lnTo>
                      <a:pt x="212" y="154"/>
                    </a:lnTo>
                    <a:lnTo>
                      <a:pt x="195" y="144"/>
                    </a:lnTo>
                    <a:lnTo>
                      <a:pt x="179" y="140"/>
                    </a:lnTo>
                    <a:lnTo>
                      <a:pt x="168" y="154"/>
                    </a:lnTo>
                    <a:lnTo>
                      <a:pt x="158" y="152"/>
                    </a:lnTo>
                    <a:lnTo>
                      <a:pt x="140" y="163"/>
                    </a:lnTo>
                    <a:lnTo>
                      <a:pt x="127" y="158"/>
                    </a:lnTo>
                    <a:lnTo>
                      <a:pt x="115" y="154"/>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7" name="Freeform 20"/>
              <p:cNvSpPr>
                <a:spLocks noChangeAspect="1" noEditPoints="1"/>
              </p:cNvSpPr>
              <p:nvPr/>
            </p:nvSpPr>
            <p:spPr bwMode="auto">
              <a:xfrm>
                <a:off x="5000625" y="5667375"/>
                <a:ext cx="893763" cy="957263"/>
              </a:xfrm>
              <a:custGeom>
                <a:avLst/>
                <a:gdLst>
                  <a:gd name="T0" fmla="*/ 360 w 408"/>
                  <a:gd name="T1" fmla="*/ 68 h 525"/>
                  <a:gd name="T2" fmla="*/ 266 w 408"/>
                  <a:gd name="T3" fmla="*/ 77 h 525"/>
                  <a:gd name="T4" fmla="*/ 273 w 408"/>
                  <a:gd name="T5" fmla="*/ 105 h 525"/>
                  <a:gd name="T6" fmla="*/ 253 w 408"/>
                  <a:gd name="T7" fmla="*/ 123 h 525"/>
                  <a:gd name="T8" fmla="*/ 256 w 408"/>
                  <a:gd name="T9" fmla="*/ 155 h 525"/>
                  <a:gd name="T10" fmla="*/ 232 w 408"/>
                  <a:gd name="T11" fmla="*/ 143 h 525"/>
                  <a:gd name="T12" fmla="*/ 193 w 408"/>
                  <a:gd name="T13" fmla="*/ 120 h 525"/>
                  <a:gd name="T14" fmla="*/ 167 w 408"/>
                  <a:gd name="T15" fmla="*/ 125 h 525"/>
                  <a:gd name="T16" fmla="*/ 213 w 408"/>
                  <a:gd name="T17" fmla="*/ 196 h 525"/>
                  <a:gd name="T18" fmla="*/ 184 w 408"/>
                  <a:gd name="T19" fmla="*/ 210 h 525"/>
                  <a:gd name="T20" fmla="*/ 201 w 408"/>
                  <a:gd name="T21" fmla="*/ 244 h 525"/>
                  <a:gd name="T22" fmla="*/ 261 w 408"/>
                  <a:gd name="T23" fmla="*/ 309 h 525"/>
                  <a:gd name="T24" fmla="*/ 214 w 408"/>
                  <a:gd name="T25" fmla="*/ 297 h 525"/>
                  <a:gd name="T26" fmla="*/ 233 w 408"/>
                  <a:gd name="T27" fmla="*/ 324 h 525"/>
                  <a:gd name="T28" fmla="*/ 189 w 408"/>
                  <a:gd name="T29" fmla="*/ 330 h 525"/>
                  <a:gd name="T30" fmla="*/ 215 w 408"/>
                  <a:gd name="T31" fmla="*/ 404 h 525"/>
                  <a:gd name="T32" fmla="*/ 183 w 408"/>
                  <a:gd name="T33" fmla="*/ 386 h 525"/>
                  <a:gd name="T34" fmla="*/ 170 w 408"/>
                  <a:gd name="T35" fmla="*/ 415 h 525"/>
                  <a:gd name="T36" fmla="*/ 142 w 408"/>
                  <a:gd name="T37" fmla="*/ 375 h 525"/>
                  <a:gd name="T38" fmla="*/ 115 w 408"/>
                  <a:gd name="T39" fmla="*/ 384 h 525"/>
                  <a:gd name="T40" fmla="*/ 112 w 408"/>
                  <a:gd name="T41" fmla="*/ 331 h 525"/>
                  <a:gd name="T42" fmla="*/ 86 w 408"/>
                  <a:gd name="T43" fmla="*/ 300 h 525"/>
                  <a:gd name="T44" fmla="*/ 153 w 408"/>
                  <a:gd name="T45" fmla="*/ 287 h 525"/>
                  <a:gd name="T46" fmla="*/ 200 w 408"/>
                  <a:gd name="T47" fmla="*/ 279 h 525"/>
                  <a:gd name="T48" fmla="*/ 156 w 408"/>
                  <a:gd name="T49" fmla="*/ 266 h 525"/>
                  <a:gd name="T50" fmla="*/ 90 w 408"/>
                  <a:gd name="T51" fmla="*/ 268 h 525"/>
                  <a:gd name="T52" fmla="*/ 88 w 408"/>
                  <a:gd name="T53" fmla="*/ 208 h 525"/>
                  <a:gd name="T54" fmla="*/ 33 w 408"/>
                  <a:gd name="T55" fmla="*/ 160 h 525"/>
                  <a:gd name="T56" fmla="*/ 58 w 408"/>
                  <a:gd name="T57" fmla="*/ 150 h 525"/>
                  <a:gd name="T58" fmla="*/ 75 w 408"/>
                  <a:gd name="T59" fmla="*/ 126 h 525"/>
                  <a:gd name="T60" fmla="*/ 88 w 408"/>
                  <a:gd name="T61" fmla="*/ 83 h 525"/>
                  <a:gd name="T62" fmla="*/ 127 w 408"/>
                  <a:gd name="T63" fmla="*/ 62 h 525"/>
                  <a:gd name="T64" fmla="*/ 178 w 408"/>
                  <a:gd name="T65" fmla="*/ 57 h 525"/>
                  <a:gd name="T66" fmla="*/ 215 w 408"/>
                  <a:gd name="T67" fmla="*/ 29 h 525"/>
                  <a:gd name="T68" fmla="*/ 253 w 408"/>
                  <a:gd name="T69" fmla="*/ 30 h 525"/>
                  <a:gd name="T70" fmla="*/ 299 w 408"/>
                  <a:gd name="T71" fmla="*/ 18 h 525"/>
                  <a:gd name="T72" fmla="*/ 340 w 408"/>
                  <a:gd name="T73" fmla="*/ 35 h 525"/>
                  <a:gd name="T74" fmla="*/ 371 w 408"/>
                  <a:gd name="T75" fmla="*/ 22 h 525"/>
                  <a:gd name="T76" fmla="*/ 404 w 408"/>
                  <a:gd name="T77" fmla="*/ 12 h 525"/>
                  <a:gd name="T78" fmla="*/ 393 w 408"/>
                  <a:gd name="T79" fmla="*/ 49 h 525"/>
                  <a:gd name="T80" fmla="*/ 18 w 408"/>
                  <a:gd name="T81" fmla="*/ 192 h 525"/>
                  <a:gd name="T82" fmla="*/ 17 w 408"/>
                  <a:gd name="T83" fmla="*/ 160 h 525"/>
                  <a:gd name="T84" fmla="*/ 10 w 408"/>
                  <a:gd name="T85" fmla="*/ 173 h 525"/>
                  <a:gd name="T86" fmla="*/ 63 w 408"/>
                  <a:gd name="T87" fmla="*/ 290 h 525"/>
                  <a:gd name="T88" fmla="*/ 59 w 408"/>
                  <a:gd name="T89" fmla="*/ 259 h 525"/>
                  <a:gd name="T90" fmla="*/ 72 w 408"/>
                  <a:gd name="T91" fmla="*/ 297 h 525"/>
                  <a:gd name="T92" fmla="*/ 234 w 408"/>
                  <a:gd name="T93" fmla="*/ 480 h 525"/>
                  <a:gd name="T94" fmla="*/ 270 w 408"/>
                  <a:gd name="T95" fmla="*/ 478 h 525"/>
                  <a:gd name="T96" fmla="*/ 328 w 408"/>
                  <a:gd name="T97" fmla="*/ 491 h 525"/>
                  <a:gd name="T98" fmla="*/ 360 w 408"/>
                  <a:gd name="T99" fmla="*/ 509 h 525"/>
                  <a:gd name="T100" fmla="*/ 408 w 408"/>
                  <a:gd name="T101" fmla="*/ 510 h 525"/>
                  <a:gd name="T102" fmla="*/ 364 w 408"/>
                  <a:gd name="T103" fmla="*/ 524 h 525"/>
                  <a:gd name="T104" fmla="*/ 319 w 408"/>
                  <a:gd name="T105" fmla="*/ 523 h 525"/>
                  <a:gd name="T106" fmla="*/ 273 w 408"/>
                  <a:gd name="T107" fmla="*/ 510 h 525"/>
                  <a:gd name="T108" fmla="*/ 233 w 408"/>
                  <a:gd name="T109" fmla="*/ 508 h 525"/>
                  <a:gd name="T110" fmla="*/ 271 w 408"/>
                  <a:gd name="T111" fmla="*/ 249 h 525"/>
                  <a:gd name="T112" fmla="*/ 293 w 408"/>
                  <a:gd name="T113" fmla="*/ 285 h 525"/>
                  <a:gd name="T114" fmla="*/ 275 w 408"/>
                  <a:gd name="T115" fmla="*/ 311 h 525"/>
                  <a:gd name="T116" fmla="*/ 246 w 408"/>
                  <a:gd name="T117" fmla="*/ 261 h 525"/>
                  <a:gd name="T118" fmla="*/ 200 w 408"/>
                  <a:gd name="T119" fmla="*/ 227 h 525"/>
                  <a:gd name="T120" fmla="*/ 231 w 408"/>
                  <a:gd name="T121" fmla="*/ 210 h 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8"/>
                  <a:gd name="T184" fmla="*/ 0 h 525"/>
                  <a:gd name="T185" fmla="*/ 408 w 408"/>
                  <a:gd name="T186" fmla="*/ 525 h 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8" h="525">
                    <a:moveTo>
                      <a:pt x="388" y="74"/>
                    </a:moveTo>
                    <a:lnTo>
                      <a:pt x="381" y="72"/>
                    </a:lnTo>
                    <a:lnTo>
                      <a:pt x="360" y="68"/>
                    </a:lnTo>
                    <a:lnTo>
                      <a:pt x="322" y="64"/>
                    </a:lnTo>
                    <a:lnTo>
                      <a:pt x="275" y="62"/>
                    </a:lnTo>
                    <a:lnTo>
                      <a:pt x="266" y="77"/>
                    </a:lnTo>
                    <a:lnTo>
                      <a:pt x="247" y="80"/>
                    </a:lnTo>
                    <a:lnTo>
                      <a:pt x="256" y="98"/>
                    </a:lnTo>
                    <a:lnTo>
                      <a:pt x="273" y="105"/>
                    </a:lnTo>
                    <a:lnTo>
                      <a:pt x="278" y="125"/>
                    </a:lnTo>
                    <a:lnTo>
                      <a:pt x="272" y="132"/>
                    </a:lnTo>
                    <a:lnTo>
                      <a:pt x="253" y="123"/>
                    </a:lnTo>
                    <a:lnTo>
                      <a:pt x="243" y="119"/>
                    </a:lnTo>
                    <a:lnTo>
                      <a:pt x="262" y="145"/>
                    </a:lnTo>
                    <a:lnTo>
                      <a:pt x="256" y="155"/>
                    </a:lnTo>
                    <a:lnTo>
                      <a:pt x="237" y="124"/>
                    </a:lnTo>
                    <a:lnTo>
                      <a:pt x="228" y="124"/>
                    </a:lnTo>
                    <a:lnTo>
                      <a:pt x="232" y="143"/>
                    </a:lnTo>
                    <a:lnTo>
                      <a:pt x="227" y="151"/>
                    </a:lnTo>
                    <a:lnTo>
                      <a:pt x="199" y="127"/>
                    </a:lnTo>
                    <a:lnTo>
                      <a:pt x="193" y="120"/>
                    </a:lnTo>
                    <a:lnTo>
                      <a:pt x="210" y="83"/>
                    </a:lnTo>
                    <a:lnTo>
                      <a:pt x="192" y="78"/>
                    </a:lnTo>
                    <a:lnTo>
                      <a:pt x="167" y="125"/>
                    </a:lnTo>
                    <a:lnTo>
                      <a:pt x="182" y="154"/>
                    </a:lnTo>
                    <a:lnTo>
                      <a:pt x="198" y="177"/>
                    </a:lnTo>
                    <a:lnTo>
                      <a:pt x="213" y="196"/>
                    </a:lnTo>
                    <a:lnTo>
                      <a:pt x="197" y="210"/>
                    </a:lnTo>
                    <a:lnTo>
                      <a:pt x="189" y="207"/>
                    </a:lnTo>
                    <a:lnTo>
                      <a:pt x="184" y="210"/>
                    </a:lnTo>
                    <a:lnTo>
                      <a:pt x="174" y="223"/>
                    </a:lnTo>
                    <a:lnTo>
                      <a:pt x="184" y="237"/>
                    </a:lnTo>
                    <a:lnTo>
                      <a:pt x="201" y="244"/>
                    </a:lnTo>
                    <a:lnTo>
                      <a:pt x="234" y="256"/>
                    </a:lnTo>
                    <a:lnTo>
                      <a:pt x="253" y="277"/>
                    </a:lnTo>
                    <a:lnTo>
                      <a:pt x="261" y="309"/>
                    </a:lnTo>
                    <a:lnTo>
                      <a:pt x="251" y="314"/>
                    </a:lnTo>
                    <a:lnTo>
                      <a:pt x="235" y="304"/>
                    </a:lnTo>
                    <a:lnTo>
                      <a:pt x="214" y="297"/>
                    </a:lnTo>
                    <a:lnTo>
                      <a:pt x="207" y="307"/>
                    </a:lnTo>
                    <a:lnTo>
                      <a:pt x="222" y="315"/>
                    </a:lnTo>
                    <a:lnTo>
                      <a:pt x="233" y="324"/>
                    </a:lnTo>
                    <a:lnTo>
                      <a:pt x="225" y="342"/>
                    </a:lnTo>
                    <a:lnTo>
                      <a:pt x="201" y="334"/>
                    </a:lnTo>
                    <a:lnTo>
                      <a:pt x="189" y="330"/>
                    </a:lnTo>
                    <a:lnTo>
                      <a:pt x="198" y="352"/>
                    </a:lnTo>
                    <a:lnTo>
                      <a:pt x="208" y="372"/>
                    </a:lnTo>
                    <a:lnTo>
                      <a:pt x="215" y="404"/>
                    </a:lnTo>
                    <a:lnTo>
                      <a:pt x="199" y="411"/>
                    </a:lnTo>
                    <a:lnTo>
                      <a:pt x="191" y="393"/>
                    </a:lnTo>
                    <a:lnTo>
                      <a:pt x="183" y="386"/>
                    </a:lnTo>
                    <a:lnTo>
                      <a:pt x="177" y="391"/>
                    </a:lnTo>
                    <a:lnTo>
                      <a:pt x="177" y="411"/>
                    </a:lnTo>
                    <a:lnTo>
                      <a:pt x="170" y="415"/>
                    </a:lnTo>
                    <a:lnTo>
                      <a:pt x="161" y="394"/>
                    </a:lnTo>
                    <a:lnTo>
                      <a:pt x="152" y="380"/>
                    </a:lnTo>
                    <a:lnTo>
                      <a:pt x="142" y="375"/>
                    </a:lnTo>
                    <a:lnTo>
                      <a:pt x="143" y="385"/>
                    </a:lnTo>
                    <a:lnTo>
                      <a:pt x="129" y="391"/>
                    </a:lnTo>
                    <a:lnTo>
                      <a:pt x="115" y="384"/>
                    </a:lnTo>
                    <a:lnTo>
                      <a:pt x="112" y="369"/>
                    </a:lnTo>
                    <a:lnTo>
                      <a:pt x="117" y="351"/>
                    </a:lnTo>
                    <a:lnTo>
                      <a:pt x="112" y="331"/>
                    </a:lnTo>
                    <a:lnTo>
                      <a:pt x="106" y="324"/>
                    </a:lnTo>
                    <a:lnTo>
                      <a:pt x="84" y="314"/>
                    </a:lnTo>
                    <a:lnTo>
                      <a:pt x="86" y="300"/>
                    </a:lnTo>
                    <a:lnTo>
                      <a:pt x="101" y="294"/>
                    </a:lnTo>
                    <a:lnTo>
                      <a:pt x="123" y="280"/>
                    </a:lnTo>
                    <a:lnTo>
                      <a:pt x="153" y="287"/>
                    </a:lnTo>
                    <a:lnTo>
                      <a:pt x="179" y="297"/>
                    </a:lnTo>
                    <a:lnTo>
                      <a:pt x="188" y="302"/>
                    </a:lnTo>
                    <a:lnTo>
                      <a:pt x="200" y="279"/>
                    </a:lnTo>
                    <a:lnTo>
                      <a:pt x="189" y="268"/>
                    </a:lnTo>
                    <a:lnTo>
                      <a:pt x="172" y="255"/>
                    </a:lnTo>
                    <a:lnTo>
                      <a:pt x="156" y="266"/>
                    </a:lnTo>
                    <a:lnTo>
                      <a:pt x="141" y="254"/>
                    </a:lnTo>
                    <a:lnTo>
                      <a:pt x="113" y="260"/>
                    </a:lnTo>
                    <a:lnTo>
                      <a:pt x="90" y="268"/>
                    </a:lnTo>
                    <a:lnTo>
                      <a:pt x="80" y="249"/>
                    </a:lnTo>
                    <a:lnTo>
                      <a:pt x="98" y="227"/>
                    </a:lnTo>
                    <a:lnTo>
                      <a:pt x="88" y="208"/>
                    </a:lnTo>
                    <a:lnTo>
                      <a:pt x="66" y="212"/>
                    </a:lnTo>
                    <a:lnTo>
                      <a:pt x="47" y="175"/>
                    </a:lnTo>
                    <a:lnTo>
                      <a:pt x="33" y="160"/>
                    </a:lnTo>
                    <a:lnTo>
                      <a:pt x="39" y="150"/>
                    </a:lnTo>
                    <a:lnTo>
                      <a:pt x="50" y="154"/>
                    </a:lnTo>
                    <a:lnTo>
                      <a:pt x="58" y="150"/>
                    </a:lnTo>
                    <a:lnTo>
                      <a:pt x="65" y="143"/>
                    </a:lnTo>
                    <a:lnTo>
                      <a:pt x="71" y="134"/>
                    </a:lnTo>
                    <a:lnTo>
                      <a:pt x="75" y="126"/>
                    </a:lnTo>
                    <a:lnTo>
                      <a:pt x="81" y="114"/>
                    </a:lnTo>
                    <a:lnTo>
                      <a:pt x="81" y="100"/>
                    </a:lnTo>
                    <a:lnTo>
                      <a:pt x="88" y="83"/>
                    </a:lnTo>
                    <a:lnTo>
                      <a:pt x="95" y="81"/>
                    </a:lnTo>
                    <a:lnTo>
                      <a:pt x="112" y="83"/>
                    </a:lnTo>
                    <a:lnTo>
                      <a:pt x="127" y="62"/>
                    </a:lnTo>
                    <a:lnTo>
                      <a:pt x="146" y="58"/>
                    </a:lnTo>
                    <a:lnTo>
                      <a:pt x="163" y="61"/>
                    </a:lnTo>
                    <a:lnTo>
                      <a:pt x="178" y="57"/>
                    </a:lnTo>
                    <a:lnTo>
                      <a:pt x="194" y="38"/>
                    </a:lnTo>
                    <a:lnTo>
                      <a:pt x="210" y="33"/>
                    </a:lnTo>
                    <a:lnTo>
                      <a:pt x="215" y="29"/>
                    </a:lnTo>
                    <a:lnTo>
                      <a:pt x="220" y="39"/>
                    </a:lnTo>
                    <a:lnTo>
                      <a:pt x="237" y="31"/>
                    </a:lnTo>
                    <a:lnTo>
                      <a:pt x="253" y="30"/>
                    </a:lnTo>
                    <a:lnTo>
                      <a:pt x="267" y="27"/>
                    </a:lnTo>
                    <a:lnTo>
                      <a:pt x="283" y="23"/>
                    </a:lnTo>
                    <a:lnTo>
                      <a:pt x="299" y="18"/>
                    </a:lnTo>
                    <a:lnTo>
                      <a:pt x="309" y="31"/>
                    </a:lnTo>
                    <a:lnTo>
                      <a:pt x="325" y="35"/>
                    </a:lnTo>
                    <a:lnTo>
                      <a:pt x="340" y="35"/>
                    </a:lnTo>
                    <a:lnTo>
                      <a:pt x="357" y="38"/>
                    </a:lnTo>
                    <a:lnTo>
                      <a:pt x="368" y="40"/>
                    </a:lnTo>
                    <a:lnTo>
                      <a:pt x="371" y="22"/>
                    </a:lnTo>
                    <a:lnTo>
                      <a:pt x="383" y="1"/>
                    </a:lnTo>
                    <a:lnTo>
                      <a:pt x="399" y="0"/>
                    </a:lnTo>
                    <a:lnTo>
                      <a:pt x="404" y="12"/>
                    </a:lnTo>
                    <a:lnTo>
                      <a:pt x="403" y="27"/>
                    </a:lnTo>
                    <a:lnTo>
                      <a:pt x="397" y="40"/>
                    </a:lnTo>
                    <a:lnTo>
                      <a:pt x="393" y="49"/>
                    </a:lnTo>
                    <a:lnTo>
                      <a:pt x="385" y="62"/>
                    </a:lnTo>
                    <a:lnTo>
                      <a:pt x="388" y="74"/>
                    </a:lnTo>
                    <a:close/>
                    <a:moveTo>
                      <a:pt x="18" y="192"/>
                    </a:moveTo>
                    <a:lnTo>
                      <a:pt x="27" y="197"/>
                    </a:lnTo>
                    <a:lnTo>
                      <a:pt x="30" y="182"/>
                    </a:lnTo>
                    <a:lnTo>
                      <a:pt x="17" y="160"/>
                    </a:lnTo>
                    <a:lnTo>
                      <a:pt x="6" y="159"/>
                    </a:lnTo>
                    <a:lnTo>
                      <a:pt x="0" y="162"/>
                    </a:lnTo>
                    <a:lnTo>
                      <a:pt x="10" y="173"/>
                    </a:lnTo>
                    <a:lnTo>
                      <a:pt x="12" y="186"/>
                    </a:lnTo>
                    <a:lnTo>
                      <a:pt x="18" y="192"/>
                    </a:lnTo>
                    <a:close/>
                    <a:moveTo>
                      <a:pt x="63" y="290"/>
                    </a:moveTo>
                    <a:lnTo>
                      <a:pt x="55" y="283"/>
                    </a:lnTo>
                    <a:lnTo>
                      <a:pt x="49" y="269"/>
                    </a:lnTo>
                    <a:lnTo>
                      <a:pt x="59" y="259"/>
                    </a:lnTo>
                    <a:lnTo>
                      <a:pt x="67" y="270"/>
                    </a:lnTo>
                    <a:lnTo>
                      <a:pt x="72" y="281"/>
                    </a:lnTo>
                    <a:lnTo>
                      <a:pt x="72" y="297"/>
                    </a:lnTo>
                    <a:lnTo>
                      <a:pt x="63" y="290"/>
                    </a:lnTo>
                    <a:close/>
                    <a:moveTo>
                      <a:pt x="234" y="497"/>
                    </a:moveTo>
                    <a:lnTo>
                      <a:pt x="234" y="480"/>
                    </a:lnTo>
                    <a:lnTo>
                      <a:pt x="244" y="483"/>
                    </a:lnTo>
                    <a:lnTo>
                      <a:pt x="257" y="492"/>
                    </a:lnTo>
                    <a:lnTo>
                      <a:pt x="270" y="478"/>
                    </a:lnTo>
                    <a:lnTo>
                      <a:pt x="275" y="493"/>
                    </a:lnTo>
                    <a:lnTo>
                      <a:pt x="302" y="494"/>
                    </a:lnTo>
                    <a:lnTo>
                      <a:pt x="328" y="491"/>
                    </a:lnTo>
                    <a:lnTo>
                      <a:pt x="345" y="494"/>
                    </a:lnTo>
                    <a:lnTo>
                      <a:pt x="362" y="496"/>
                    </a:lnTo>
                    <a:lnTo>
                      <a:pt x="360" y="509"/>
                    </a:lnTo>
                    <a:lnTo>
                      <a:pt x="374" y="505"/>
                    </a:lnTo>
                    <a:lnTo>
                      <a:pt x="400" y="499"/>
                    </a:lnTo>
                    <a:lnTo>
                      <a:pt x="408" y="510"/>
                    </a:lnTo>
                    <a:lnTo>
                      <a:pt x="399" y="521"/>
                    </a:lnTo>
                    <a:lnTo>
                      <a:pt x="379" y="525"/>
                    </a:lnTo>
                    <a:lnTo>
                      <a:pt x="364" y="524"/>
                    </a:lnTo>
                    <a:lnTo>
                      <a:pt x="349" y="524"/>
                    </a:lnTo>
                    <a:lnTo>
                      <a:pt x="333" y="524"/>
                    </a:lnTo>
                    <a:lnTo>
                      <a:pt x="319" y="523"/>
                    </a:lnTo>
                    <a:lnTo>
                      <a:pt x="302" y="520"/>
                    </a:lnTo>
                    <a:lnTo>
                      <a:pt x="286" y="513"/>
                    </a:lnTo>
                    <a:lnTo>
                      <a:pt x="273" y="510"/>
                    </a:lnTo>
                    <a:lnTo>
                      <a:pt x="258" y="509"/>
                    </a:lnTo>
                    <a:lnTo>
                      <a:pt x="245" y="509"/>
                    </a:lnTo>
                    <a:lnTo>
                      <a:pt x="233" y="508"/>
                    </a:lnTo>
                    <a:lnTo>
                      <a:pt x="234" y="497"/>
                    </a:lnTo>
                    <a:close/>
                    <a:moveTo>
                      <a:pt x="260" y="235"/>
                    </a:moveTo>
                    <a:lnTo>
                      <a:pt x="271" y="249"/>
                    </a:lnTo>
                    <a:lnTo>
                      <a:pt x="276" y="256"/>
                    </a:lnTo>
                    <a:lnTo>
                      <a:pt x="281" y="268"/>
                    </a:lnTo>
                    <a:lnTo>
                      <a:pt x="293" y="285"/>
                    </a:lnTo>
                    <a:lnTo>
                      <a:pt x="299" y="304"/>
                    </a:lnTo>
                    <a:lnTo>
                      <a:pt x="292" y="314"/>
                    </a:lnTo>
                    <a:lnTo>
                      <a:pt x="275" y="311"/>
                    </a:lnTo>
                    <a:lnTo>
                      <a:pt x="271" y="299"/>
                    </a:lnTo>
                    <a:lnTo>
                      <a:pt x="258" y="278"/>
                    </a:lnTo>
                    <a:lnTo>
                      <a:pt x="246" y="261"/>
                    </a:lnTo>
                    <a:lnTo>
                      <a:pt x="229" y="245"/>
                    </a:lnTo>
                    <a:lnTo>
                      <a:pt x="217" y="241"/>
                    </a:lnTo>
                    <a:lnTo>
                      <a:pt x="200" y="227"/>
                    </a:lnTo>
                    <a:lnTo>
                      <a:pt x="208" y="221"/>
                    </a:lnTo>
                    <a:lnTo>
                      <a:pt x="220" y="215"/>
                    </a:lnTo>
                    <a:lnTo>
                      <a:pt x="231" y="210"/>
                    </a:lnTo>
                    <a:lnTo>
                      <a:pt x="252" y="223"/>
                    </a:lnTo>
                    <a:lnTo>
                      <a:pt x="260" y="235"/>
                    </a:lnTo>
                    <a:close/>
                  </a:path>
                </a:pathLst>
              </a:custGeom>
              <a:solidFill>
                <a:srgbClr val="FFFF66"/>
              </a:solidFill>
              <a:ln w="635">
                <a:solidFill>
                  <a:schemeClr val="tx1"/>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28" name="Freeform 21"/>
              <p:cNvSpPr>
                <a:spLocks noChangeAspect="1"/>
              </p:cNvSpPr>
              <p:nvPr/>
            </p:nvSpPr>
            <p:spPr bwMode="auto">
              <a:xfrm>
                <a:off x="1800225" y="3295650"/>
                <a:ext cx="541338" cy="527050"/>
              </a:xfrm>
              <a:custGeom>
                <a:avLst/>
                <a:gdLst>
                  <a:gd name="T0" fmla="*/ 180 w 247"/>
                  <a:gd name="T1" fmla="*/ 251 h 289"/>
                  <a:gd name="T2" fmla="*/ 120 w 247"/>
                  <a:gd name="T3" fmla="*/ 269 h 289"/>
                  <a:gd name="T4" fmla="*/ 59 w 247"/>
                  <a:gd name="T5" fmla="*/ 267 h 289"/>
                  <a:gd name="T6" fmla="*/ 34 w 247"/>
                  <a:gd name="T7" fmla="*/ 274 h 289"/>
                  <a:gd name="T8" fmla="*/ 26 w 247"/>
                  <a:gd name="T9" fmla="*/ 243 h 289"/>
                  <a:gd name="T10" fmla="*/ 0 w 247"/>
                  <a:gd name="T11" fmla="*/ 235 h 289"/>
                  <a:gd name="T12" fmla="*/ 21 w 247"/>
                  <a:gd name="T13" fmla="*/ 220 h 289"/>
                  <a:gd name="T14" fmla="*/ 15 w 247"/>
                  <a:gd name="T15" fmla="*/ 201 h 289"/>
                  <a:gd name="T16" fmla="*/ 38 w 247"/>
                  <a:gd name="T17" fmla="*/ 206 h 289"/>
                  <a:gd name="T18" fmla="*/ 58 w 247"/>
                  <a:gd name="T19" fmla="*/ 196 h 289"/>
                  <a:gd name="T20" fmla="*/ 90 w 247"/>
                  <a:gd name="T21" fmla="*/ 187 h 289"/>
                  <a:gd name="T22" fmla="*/ 69 w 247"/>
                  <a:gd name="T23" fmla="*/ 173 h 289"/>
                  <a:gd name="T24" fmla="*/ 68 w 247"/>
                  <a:gd name="T25" fmla="*/ 156 h 289"/>
                  <a:gd name="T26" fmla="*/ 84 w 247"/>
                  <a:gd name="T27" fmla="*/ 126 h 289"/>
                  <a:gd name="T28" fmla="*/ 70 w 247"/>
                  <a:gd name="T29" fmla="*/ 109 h 289"/>
                  <a:gd name="T30" fmla="*/ 98 w 247"/>
                  <a:gd name="T31" fmla="*/ 78 h 289"/>
                  <a:gd name="T32" fmla="*/ 95 w 247"/>
                  <a:gd name="T33" fmla="*/ 49 h 289"/>
                  <a:gd name="T34" fmla="*/ 116 w 247"/>
                  <a:gd name="T35" fmla="*/ 45 h 289"/>
                  <a:gd name="T36" fmla="*/ 135 w 247"/>
                  <a:gd name="T37" fmla="*/ 56 h 289"/>
                  <a:gd name="T38" fmla="*/ 152 w 247"/>
                  <a:gd name="T39" fmla="*/ 64 h 289"/>
                  <a:gd name="T40" fmla="*/ 180 w 247"/>
                  <a:gd name="T41" fmla="*/ 49 h 289"/>
                  <a:gd name="T42" fmla="*/ 177 w 247"/>
                  <a:gd name="T43" fmla="*/ 20 h 289"/>
                  <a:gd name="T44" fmla="*/ 216 w 247"/>
                  <a:gd name="T45" fmla="*/ 4 h 289"/>
                  <a:gd name="T46" fmla="*/ 234 w 247"/>
                  <a:gd name="T47" fmla="*/ 40 h 289"/>
                  <a:gd name="T48" fmla="*/ 202 w 247"/>
                  <a:gd name="T49" fmla="*/ 59 h 289"/>
                  <a:gd name="T50" fmla="*/ 197 w 247"/>
                  <a:gd name="T51" fmla="*/ 94 h 289"/>
                  <a:gd name="T52" fmla="*/ 218 w 247"/>
                  <a:gd name="T53" fmla="*/ 97 h 289"/>
                  <a:gd name="T54" fmla="*/ 233 w 247"/>
                  <a:gd name="T55" fmla="*/ 101 h 289"/>
                  <a:gd name="T56" fmla="*/ 247 w 247"/>
                  <a:gd name="T57" fmla="*/ 124 h 289"/>
                  <a:gd name="T58" fmla="*/ 244 w 247"/>
                  <a:gd name="T59" fmla="*/ 160 h 289"/>
                  <a:gd name="T60" fmla="*/ 238 w 247"/>
                  <a:gd name="T61" fmla="*/ 196 h 289"/>
                  <a:gd name="T62" fmla="*/ 224 w 247"/>
                  <a:gd name="T63" fmla="*/ 244 h 289"/>
                  <a:gd name="T64" fmla="*/ 209 w 247"/>
                  <a:gd name="T65" fmla="*/ 277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89"/>
                  <a:gd name="T101" fmla="*/ 247 w 247"/>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noFill/>
              <a:ln w="635"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de-DE" sz="3200" b="1">
                  <a:solidFill>
                    <a:srgbClr val="000000"/>
                  </a:solidFill>
                </a:endParaRPr>
              </a:p>
            </p:txBody>
          </p:sp>
          <p:sp>
            <p:nvSpPr>
              <p:cNvPr id="29" name="Freeform 22"/>
              <p:cNvSpPr>
                <a:spLocks noChangeAspect="1"/>
              </p:cNvSpPr>
              <p:nvPr/>
            </p:nvSpPr>
            <p:spPr bwMode="auto">
              <a:xfrm>
                <a:off x="1778000" y="1550988"/>
                <a:ext cx="823913" cy="581025"/>
              </a:xfrm>
              <a:custGeom>
                <a:avLst/>
                <a:gdLst>
                  <a:gd name="T0" fmla="*/ 314 w 375"/>
                  <a:gd name="T1" fmla="*/ 287 h 319"/>
                  <a:gd name="T2" fmla="*/ 347 w 375"/>
                  <a:gd name="T3" fmla="*/ 290 h 319"/>
                  <a:gd name="T4" fmla="*/ 356 w 375"/>
                  <a:gd name="T5" fmla="*/ 247 h 319"/>
                  <a:gd name="T6" fmla="*/ 375 w 375"/>
                  <a:gd name="T7" fmla="*/ 210 h 319"/>
                  <a:gd name="T8" fmla="*/ 348 w 375"/>
                  <a:gd name="T9" fmla="*/ 194 h 319"/>
                  <a:gd name="T10" fmla="*/ 349 w 375"/>
                  <a:gd name="T11" fmla="*/ 170 h 319"/>
                  <a:gd name="T12" fmla="*/ 372 w 375"/>
                  <a:gd name="T13" fmla="*/ 161 h 319"/>
                  <a:gd name="T14" fmla="*/ 347 w 375"/>
                  <a:gd name="T15" fmla="*/ 145 h 319"/>
                  <a:gd name="T16" fmla="*/ 329 w 375"/>
                  <a:gd name="T17" fmla="*/ 117 h 319"/>
                  <a:gd name="T18" fmla="*/ 315 w 375"/>
                  <a:gd name="T19" fmla="*/ 141 h 319"/>
                  <a:gd name="T20" fmla="*/ 298 w 375"/>
                  <a:gd name="T21" fmla="*/ 124 h 319"/>
                  <a:gd name="T22" fmla="*/ 276 w 375"/>
                  <a:gd name="T23" fmla="*/ 130 h 319"/>
                  <a:gd name="T24" fmla="*/ 262 w 375"/>
                  <a:gd name="T25" fmla="*/ 114 h 319"/>
                  <a:gd name="T26" fmla="*/ 245 w 375"/>
                  <a:gd name="T27" fmla="*/ 123 h 319"/>
                  <a:gd name="T28" fmla="*/ 228 w 375"/>
                  <a:gd name="T29" fmla="*/ 96 h 319"/>
                  <a:gd name="T30" fmla="*/ 209 w 375"/>
                  <a:gd name="T31" fmla="*/ 111 h 319"/>
                  <a:gd name="T32" fmla="*/ 194 w 375"/>
                  <a:gd name="T33" fmla="*/ 78 h 319"/>
                  <a:gd name="T34" fmla="*/ 177 w 375"/>
                  <a:gd name="T35" fmla="*/ 102 h 319"/>
                  <a:gd name="T36" fmla="*/ 147 w 375"/>
                  <a:gd name="T37" fmla="*/ 111 h 319"/>
                  <a:gd name="T38" fmla="*/ 129 w 375"/>
                  <a:gd name="T39" fmla="*/ 88 h 319"/>
                  <a:gd name="T40" fmla="*/ 157 w 375"/>
                  <a:gd name="T41" fmla="*/ 50 h 319"/>
                  <a:gd name="T42" fmla="*/ 141 w 375"/>
                  <a:gd name="T43" fmla="*/ 2 h 319"/>
                  <a:gd name="T44" fmla="*/ 119 w 375"/>
                  <a:gd name="T45" fmla="*/ 23 h 319"/>
                  <a:gd name="T46" fmla="*/ 108 w 375"/>
                  <a:gd name="T47" fmla="*/ 28 h 319"/>
                  <a:gd name="T48" fmla="*/ 90 w 375"/>
                  <a:gd name="T49" fmla="*/ 25 h 319"/>
                  <a:gd name="T50" fmla="*/ 61 w 375"/>
                  <a:gd name="T51" fmla="*/ 34 h 319"/>
                  <a:gd name="T52" fmla="*/ 62 w 375"/>
                  <a:gd name="T53" fmla="*/ 51 h 319"/>
                  <a:gd name="T54" fmla="*/ 101 w 375"/>
                  <a:gd name="T55" fmla="*/ 72 h 319"/>
                  <a:gd name="T56" fmla="*/ 88 w 375"/>
                  <a:gd name="T57" fmla="*/ 89 h 319"/>
                  <a:gd name="T58" fmla="*/ 89 w 375"/>
                  <a:gd name="T59" fmla="*/ 117 h 319"/>
                  <a:gd name="T60" fmla="*/ 63 w 375"/>
                  <a:gd name="T61" fmla="*/ 105 h 319"/>
                  <a:gd name="T62" fmla="*/ 17 w 375"/>
                  <a:gd name="T63" fmla="*/ 118 h 319"/>
                  <a:gd name="T64" fmla="*/ 59 w 375"/>
                  <a:gd name="T65" fmla="*/ 125 h 319"/>
                  <a:gd name="T66" fmla="*/ 53 w 375"/>
                  <a:gd name="T67" fmla="*/ 160 h 319"/>
                  <a:gd name="T68" fmla="*/ 29 w 375"/>
                  <a:gd name="T69" fmla="*/ 170 h 319"/>
                  <a:gd name="T70" fmla="*/ 0 w 375"/>
                  <a:gd name="T71" fmla="*/ 187 h 319"/>
                  <a:gd name="T72" fmla="*/ 22 w 375"/>
                  <a:gd name="T73" fmla="*/ 203 h 319"/>
                  <a:gd name="T74" fmla="*/ 60 w 375"/>
                  <a:gd name="T75" fmla="*/ 242 h 319"/>
                  <a:gd name="T76" fmla="*/ 90 w 375"/>
                  <a:gd name="T77" fmla="*/ 292 h 319"/>
                  <a:gd name="T78" fmla="*/ 168 w 375"/>
                  <a:gd name="T79" fmla="*/ 305 h 319"/>
                  <a:gd name="T80" fmla="*/ 218 w 375"/>
                  <a:gd name="T81" fmla="*/ 304 h 319"/>
                  <a:gd name="T82" fmla="*/ 271 w 375"/>
                  <a:gd name="T83" fmla="*/ 319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5"/>
                  <a:gd name="T127" fmla="*/ 0 h 319"/>
                  <a:gd name="T128" fmla="*/ 375 w 375"/>
                  <a:gd name="T129" fmla="*/ 319 h 3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5" h="319">
                    <a:moveTo>
                      <a:pt x="271" y="319"/>
                    </a:moveTo>
                    <a:lnTo>
                      <a:pt x="314" y="287"/>
                    </a:lnTo>
                    <a:lnTo>
                      <a:pt x="332" y="281"/>
                    </a:lnTo>
                    <a:lnTo>
                      <a:pt x="347" y="290"/>
                    </a:lnTo>
                    <a:lnTo>
                      <a:pt x="356" y="273"/>
                    </a:lnTo>
                    <a:lnTo>
                      <a:pt x="356" y="247"/>
                    </a:lnTo>
                    <a:lnTo>
                      <a:pt x="368" y="241"/>
                    </a:lnTo>
                    <a:lnTo>
                      <a:pt x="375" y="210"/>
                    </a:lnTo>
                    <a:lnTo>
                      <a:pt x="354" y="211"/>
                    </a:lnTo>
                    <a:lnTo>
                      <a:pt x="348" y="194"/>
                    </a:lnTo>
                    <a:lnTo>
                      <a:pt x="358" y="186"/>
                    </a:lnTo>
                    <a:lnTo>
                      <a:pt x="349" y="170"/>
                    </a:lnTo>
                    <a:lnTo>
                      <a:pt x="362" y="166"/>
                    </a:lnTo>
                    <a:lnTo>
                      <a:pt x="372" y="161"/>
                    </a:lnTo>
                    <a:lnTo>
                      <a:pt x="363" y="141"/>
                    </a:lnTo>
                    <a:lnTo>
                      <a:pt x="347" y="145"/>
                    </a:lnTo>
                    <a:lnTo>
                      <a:pt x="346" y="116"/>
                    </a:lnTo>
                    <a:lnTo>
                      <a:pt x="329" y="117"/>
                    </a:lnTo>
                    <a:lnTo>
                      <a:pt x="322" y="128"/>
                    </a:lnTo>
                    <a:lnTo>
                      <a:pt x="315" y="141"/>
                    </a:lnTo>
                    <a:lnTo>
                      <a:pt x="302" y="136"/>
                    </a:lnTo>
                    <a:lnTo>
                      <a:pt x="298" y="124"/>
                    </a:lnTo>
                    <a:lnTo>
                      <a:pt x="281" y="129"/>
                    </a:lnTo>
                    <a:lnTo>
                      <a:pt x="276" y="130"/>
                    </a:lnTo>
                    <a:lnTo>
                      <a:pt x="269" y="118"/>
                    </a:lnTo>
                    <a:lnTo>
                      <a:pt x="262" y="114"/>
                    </a:lnTo>
                    <a:lnTo>
                      <a:pt x="251" y="117"/>
                    </a:lnTo>
                    <a:lnTo>
                      <a:pt x="245" y="123"/>
                    </a:lnTo>
                    <a:lnTo>
                      <a:pt x="243" y="109"/>
                    </a:lnTo>
                    <a:lnTo>
                      <a:pt x="228" y="96"/>
                    </a:lnTo>
                    <a:lnTo>
                      <a:pt x="215" y="102"/>
                    </a:lnTo>
                    <a:lnTo>
                      <a:pt x="209" y="111"/>
                    </a:lnTo>
                    <a:lnTo>
                      <a:pt x="200" y="88"/>
                    </a:lnTo>
                    <a:lnTo>
                      <a:pt x="194" y="78"/>
                    </a:lnTo>
                    <a:lnTo>
                      <a:pt x="184" y="85"/>
                    </a:lnTo>
                    <a:lnTo>
                      <a:pt x="177" y="102"/>
                    </a:lnTo>
                    <a:lnTo>
                      <a:pt x="161" y="106"/>
                    </a:lnTo>
                    <a:lnTo>
                      <a:pt x="147" y="111"/>
                    </a:lnTo>
                    <a:lnTo>
                      <a:pt x="133" y="108"/>
                    </a:lnTo>
                    <a:lnTo>
                      <a:pt x="129" y="88"/>
                    </a:lnTo>
                    <a:lnTo>
                      <a:pt x="147" y="70"/>
                    </a:lnTo>
                    <a:lnTo>
                      <a:pt x="157" y="50"/>
                    </a:lnTo>
                    <a:lnTo>
                      <a:pt x="150" y="28"/>
                    </a:lnTo>
                    <a:lnTo>
                      <a:pt x="141" y="2"/>
                    </a:lnTo>
                    <a:lnTo>
                      <a:pt x="130" y="0"/>
                    </a:lnTo>
                    <a:lnTo>
                      <a:pt x="119" y="23"/>
                    </a:lnTo>
                    <a:lnTo>
                      <a:pt x="115" y="42"/>
                    </a:lnTo>
                    <a:lnTo>
                      <a:pt x="108" y="28"/>
                    </a:lnTo>
                    <a:lnTo>
                      <a:pt x="101" y="17"/>
                    </a:lnTo>
                    <a:lnTo>
                      <a:pt x="90" y="25"/>
                    </a:lnTo>
                    <a:lnTo>
                      <a:pt x="79" y="35"/>
                    </a:lnTo>
                    <a:lnTo>
                      <a:pt x="61" y="34"/>
                    </a:lnTo>
                    <a:lnTo>
                      <a:pt x="46" y="45"/>
                    </a:lnTo>
                    <a:lnTo>
                      <a:pt x="62" y="51"/>
                    </a:lnTo>
                    <a:lnTo>
                      <a:pt x="80" y="58"/>
                    </a:lnTo>
                    <a:lnTo>
                      <a:pt x="101" y="72"/>
                    </a:lnTo>
                    <a:lnTo>
                      <a:pt x="96" y="93"/>
                    </a:lnTo>
                    <a:lnTo>
                      <a:pt x="88" y="89"/>
                    </a:lnTo>
                    <a:lnTo>
                      <a:pt x="84" y="107"/>
                    </a:lnTo>
                    <a:lnTo>
                      <a:pt x="89" y="117"/>
                    </a:lnTo>
                    <a:lnTo>
                      <a:pt x="76" y="119"/>
                    </a:lnTo>
                    <a:lnTo>
                      <a:pt x="63" y="105"/>
                    </a:lnTo>
                    <a:lnTo>
                      <a:pt x="30" y="93"/>
                    </a:lnTo>
                    <a:lnTo>
                      <a:pt x="17" y="118"/>
                    </a:lnTo>
                    <a:lnTo>
                      <a:pt x="40" y="120"/>
                    </a:lnTo>
                    <a:lnTo>
                      <a:pt x="59" y="125"/>
                    </a:lnTo>
                    <a:lnTo>
                      <a:pt x="60" y="138"/>
                    </a:lnTo>
                    <a:lnTo>
                      <a:pt x="53" y="160"/>
                    </a:lnTo>
                    <a:lnTo>
                      <a:pt x="47" y="172"/>
                    </a:lnTo>
                    <a:lnTo>
                      <a:pt x="29" y="170"/>
                    </a:lnTo>
                    <a:lnTo>
                      <a:pt x="13" y="160"/>
                    </a:lnTo>
                    <a:lnTo>
                      <a:pt x="0" y="187"/>
                    </a:lnTo>
                    <a:lnTo>
                      <a:pt x="2" y="200"/>
                    </a:lnTo>
                    <a:lnTo>
                      <a:pt x="22" y="203"/>
                    </a:lnTo>
                    <a:lnTo>
                      <a:pt x="46" y="216"/>
                    </a:lnTo>
                    <a:lnTo>
                      <a:pt x="60" y="242"/>
                    </a:lnTo>
                    <a:lnTo>
                      <a:pt x="72" y="268"/>
                    </a:lnTo>
                    <a:lnTo>
                      <a:pt x="90" y="292"/>
                    </a:lnTo>
                    <a:lnTo>
                      <a:pt x="130" y="300"/>
                    </a:lnTo>
                    <a:lnTo>
                      <a:pt x="168" y="305"/>
                    </a:lnTo>
                    <a:lnTo>
                      <a:pt x="195" y="310"/>
                    </a:lnTo>
                    <a:lnTo>
                      <a:pt x="218" y="304"/>
                    </a:lnTo>
                    <a:lnTo>
                      <a:pt x="249" y="310"/>
                    </a:lnTo>
                    <a:lnTo>
                      <a:pt x="271" y="319"/>
                    </a:lnTo>
                    <a:close/>
                  </a:path>
                </a:pathLst>
              </a:custGeom>
              <a:no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0" name="Freeform 23"/>
              <p:cNvSpPr>
                <a:spLocks noChangeAspect="1" noEditPoints="1"/>
              </p:cNvSpPr>
              <p:nvPr/>
            </p:nvSpPr>
            <p:spPr bwMode="auto">
              <a:xfrm>
                <a:off x="3448050" y="4873625"/>
                <a:ext cx="1420813" cy="1501775"/>
              </a:xfrm>
              <a:custGeom>
                <a:avLst/>
                <a:gdLst>
                  <a:gd name="T0" fmla="*/ 324 w 647"/>
                  <a:gd name="T1" fmla="*/ 134 h 824"/>
                  <a:gd name="T2" fmla="*/ 322 w 647"/>
                  <a:gd name="T3" fmla="*/ 231 h 824"/>
                  <a:gd name="T4" fmla="*/ 388 w 647"/>
                  <a:gd name="T5" fmla="*/ 304 h 824"/>
                  <a:gd name="T6" fmla="*/ 517 w 647"/>
                  <a:gd name="T7" fmla="*/ 413 h 824"/>
                  <a:gd name="T8" fmla="*/ 559 w 647"/>
                  <a:gd name="T9" fmla="*/ 481 h 824"/>
                  <a:gd name="T10" fmla="*/ 647 w 647"/>
                  <a:gd name="T11" fmla="*/ 584 h 824"/>
                  <a:gd name="T12" fmla="*/ 576 w 647"/>
                  <a:gd name="T13" fmla="*/ 521 h 824"/>
                  <a:gd name="T14" fmla="*/ 558 w 647"/>
                  <a:gd name="T15" fmla="*/ 605 h 824"/>
                  <a:gd name="T16" fmla="*/ 505 w 647"/>
                  <a:gd name="T17" fmla="*/ 699 h 824"/>
                  <a:gd name="T18" fmla="*/ 502 w 647"/>
                  <a:gd name="T19" fmla="*/ 671 h 824"/>
                  <a:gd name="T20" fmla="*/ 456 w 647"/>
                  <a:gd name="T21" fmla="*/ 576 h 824"/>
                  <a:gd name="T22" fmla="*/ 422 w 647"/>
                  <a:gd name="T23" fmla="*/ 507 h 824"/>
                  <a:gd name="T24" fmla="*/ 390 w 647"/>
                  <a:gd name="T25" fmla="*/ 469 h 824"/>
                  <a:gd name="T26" fmla="*/ 270 w 647"/>
                  <a:gd name="T27" fmla="*/ 388 h 824"/>
                  <a:gd name="T28" fmla="*/ 225 w 647"/>
                  <a:gd name="T29" fmla="*/ 325 h 824"/>
                  <a:gd name="T30" fmla="*/ 192 w 647"/>
                  <a:gd name="T31" fmla="*/ 257 h 824"/>
                  <a:gd name="T32" fmla="*/ 122 w 647"/>
                  <a:gd name="T33" fmla="*/ 185 h 824"/>
                  <a:gd name="T34" fmla="*/ 47 w 647"/>
                  <a:gd name="T35" fmla="*/ 225 h 824"/>
                  <a:gd name="T36" fmla="*/ 9 w 647"/>
                  <a:gd name="T37" fmla="*/ 197 h 824"/>
                  <a:gd name="T38" fmla="*/ 0 w 647"/>
                  <a:gd name="T39" fmla="*/ 135 h 824"/>
                  <a:gd name="T40" fmla="*/ 29 w 647"/>
                  <a:gd name="T41" fmla="*/ 92 h 824"/>
                  <a:gd name="T42" fmla="*/ 55 w 647"/>
                  <a:gd name="T43" fmla="*/ 67 h 824"/>
                  <a:gd name="T44" fmla="*/ 91 w 647"/>
                  <a:gd name="T45" fmla="*/ 51 h 824"/>
                  <a:gd name="T46" fmla="*/ 127 w 647"/>
                  <a:gd name="T47" fmla="*/ 65 h 824"/>
                  <a:gd name="T48" fmla="*/ 158 w 647"/>
                  <a:gd name="T49" fmla="*/ 51 h 824"/>
                  <a:gd name="T50" fmla="*/ 189 w 647"/>
                  <a:gd name="T51" fmla="*/ 49 h 824"/>
                  <a:gd name="T52" fmla="*/ 208 w 647"/>
                  <a:gd name="T53" fmla="*/ 45 h 824"/>
                  <a:gd name="T54" fmla="*/ 235 w 647"/>
                  <a:gd name="T55" fmla="*/ 26 h 824"/>
                  <a:gd name="T56" fmla="*/ 277 w 647"/>
                  <a:gd name="T57" fmla="*/ 19 h 824"/>
                  <a:gd name="T58" fmla="*/ 326 w 647"/>
                  <a:gd name="T59" fmla="*/ 22 h 824"/>
                  <a:gd name="T60" fmla="*/ 381 w 647"/>
                  <a:gd name="T61" fmla="*/ 39 h 824"/>
                  <a:gd name="T62" fmla="*/ 396 w 647"/>
                  <a:gd name="T63" fmla="*/ 72 h 824"/>
                  <a:gd name="T64" fmla="*/ 392 w 647"/>
                  <a:gd name="T65" fmla="*/ 111 h 824"/>
                  <a:gd name="T66" fmla="*/ 113 w 647"/>
                  <a:gd name="T67" fmla="*/ 527 h 824"/>
                  <a:gd name="T68" fmla="*/ 117 w 647"/>
                  <a:gd name="T69" fmla="*/ 430 h 824"/>
                  <a:gd name="T70" fmla="*/ 72 w 647"/>
                  <a:gd name="T71" fmla="*/ 463 h 824"/>
                  <a:gd name="T72" fmla="*/ 27 w 647"/>
                  <a:gd name="T73" fmla="*/ 474 h 824"/>
                  <a:gd name="T74" fmla="*/ 42 w 647"/>
                  <a:gd name="T75" fmla="*/ 544 h 824"/>
                  <a:gd name="T76" fmla="*/ 41 w 647"/>
                  <a:gd name="T77" fmla="*/ 606 h 824"/>
                  <a:gd name="T78" fmla="*/ 83 w 647"/>
                  <a:gd name="T79" fmla="*/ 593 h 824"/>
                  <a:gd name="T80" fmla="*/ 369 w 647"/>
                  <a:gd name="T81" fmla="*/ 726 h 824"/>
                  <a:gd name="T82" fmla="*/ 328 w 647"/>
                  <a:gd name="T83" fmla="*/ 706 h 824"/>
                  <a:gd name="T84" fmla="*/ 290 w 647"/>
                  <a:gd name="T85" fmla="*/ 699 h 824"/>
                  <a:gd name="T86" fmla="*/ 299 w 647"/>
                  <a:gd name="T87" fmla="*/ 737 h 824"/>
                  <a:gd name="T88" fmla="*/ 365 w 647"/>
                  <a:gd name="T89" fmla="*/ 781 h 824"/>
                  <a:gd name="T90" fmla="*/ 437 w 647"/>
                  <a:gd name="T91" fmla="*/ 812 h 824"/>
                  <a:gd name="T92" fmla="*/ 447 w 647"/>
                  <a:gd name="T93" fmla="*/ 734 h 824"/>
                  <a:gd name="T94" fmla="*/ 424 w 647"/>
                  <a:gd name="T95" fmla="*/ 721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824"/>
                  <a:gd name="T146" fmla="*/ 647 w 647"/>
                  <a:gd name="T147" fmla="*/ 824 h 8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1" name="Freeform 24"/>
              <p:cNvSpPr>
                <a:spLocks noChangeAspect="1"/>
              </p:cNvSpPr>
              <p:nvPr/>
            </p:nvSpPr>
            <p:spPr bwMode="auto">
              <a:xfrm>
                <a:off x="5208588" y="3292475"/>
                <a:ext cx="685800" cy="363538"/>
              </a:xfrm>
              <a:custGeom>
                <a:avLst/>
                <a:gdLst>
                  <a:gd name="T0" fmla="*/ 0 w 313"/>
                  <a:gd name="T1" fmla="*/ 157 h 200"/>
                  <a:gd name="T2" fmla="*/ 2 w 313"/>
                  <a:gd name="T3" fmla="*/ 107 h 200"/>
                  <a:gd name="T4" fmla="*/ 17 w 313"/>
                  <a:gd name="T5" fmla="*/ 97 h 200"/>
                  <a:gd name="T6" fmla="*/ 39 w 313"/>
                  <a:gd name="T7" fmla="*/ 54 h 200"/>
                  <a:gd name="T8" fmla="*/ 59 w 313"/>
                  <a:gd name="T9" fmla="*/ 48 h 200"/>
                  <a:gd name="T10" fmla="*/ 74 w 313"/>
                  <a:gd name="T11" fmla="*/ 33 h 200"/>
                  <a:gd name="T12" fmla="*/ 89 w 313"/>
                  <a:gd name="T13" fmla="*/ 52 h 200"/>
                  <a:gd name="T14" fmla="*/ 104 w 313"/>
                  <a:gd name="T15" fmla="*/ 68 h 200"/>
                  <a:gd name="T16" fmla="*/ 118 w 313"/>
                  <a:gd name="T17" fmla="*/ 90 h 200"/>
                  <a:gd name="T18" fmla="*/ 135 w 313"/>
                  <a:gd name="T19" fmla="*/ 85 h 200"/>
                  <a:gd name="T20" fmla="*/ 151 w 313"/>
                  <a:gd name="T21" fmla="*/ 74 h 200"/>
                  <a:gd name="T22" fmla="*/ 149 w 313"/>
                  <a:gd name="T23" fmla="*/ 37 h 200"/>
                  <a:gd name="T24" fmla="*/ 148 w 313"/>
                  <a:gd name="T25" fmla="*/ 20 h 200"/>
                  <a:gd name="T26" fmla="*/ 145 w 313"/>
                  <a:gd name="T27" fmla="*/ 1 h 200"/>
                  <a:gd name="T28" fmla="*/ 160 w 313"/>
                  <a:gd name="T29" fmla="*/ 11 h 200"/>
                  <a:gd name="T30" fmla="*/ 173 w 313"/>
                  <a:gd name="T31" fmla="*/ 0 h 200"/>
                  <a:gd name="T32" fmla="*/ 183 w 313"/>
                  <a:gd name="T33" fmla="*/ 10 h 200"/>
                  <a:gd name="T34" fmla="*/ 194 w 313"/>
                  <a:gd name="T35" fmla="*/ 17 h 200"/>
                  <a:gd name="T36" fmla="*/ 209 w 313"/>
                  <a:gd name="T37" fmla="*/ 25 h 200"/>
                  <a:gd name="T38" fmla="*/ 224 w 313"/>
                  <a:gd name="T39" fmla="*/ 34 h 200"/>
                  <a:gd name="T40" fmla="*/ 235 w 313"/>
                  <a:gd name="T41" fmla="*/ 40 h 200"/>
                  <a:gd name="T42" fmla="*/ 246 w 313"/>
                  <a:gd name="T43" fmla="*/ 37 h 200"/>
                  <a:gd name="T44" fmla="*/ 253 w 313"/>
                  <a:gd name="T45" fmla="*/ 36 h 200"/>
                  <a:gd name="T46" fmla="*/ 264 w 313"/>
                  <a:gd name="T47" fmla="*/ 36 h 200"/>
                  <a:gd name="T48" fmla="*/ 273 w 313"/>
                  <a:gd name="T49" fmla="*/ 42 h 200"/>
                  <a:gd name="T50" fmla="*/ 286 w 313"/>
                  <a:gd name="T51" fmla="*/ 53 h 200"/>
                  <a:gd name="T52" fmla="*/ 291 w 313"/>
                  <a:gd name="T53" fmla="*/ 63 h 200"/>
                  <a:gd name="T54" fmla="*/ 281 w 313"/>
                  <a:gd name="T55" fmla="*/ 73 h 200"/>
                  <a:gd name="T56" fmla="*/ 284 w 313"/>
                  <a:gd name="T57" fmla="*/ 88 h 200"/>
                  <a:gd name="T58" fmla="*/ 293 w 313"/>
                  <a:gd name="T59" fmla="*/ 101 h 200"/>
                  <a:gd name="T60" fmla="*/ 303 w 313"/>
                  <a:gd name="T61" fmla="*/ 112 h 200"/>
                  <a:gd name="T62" fmla="*/ 313 w 313"/>
                  <a:gd name="T63" fmla="*/ 121 h 200"/>
                  <a:gd name="T64" fmla="*/ 311 w 313"/>
                  <a:gd name="T65" fmla="*/ 133 h 200"/>
                  <a:gd name="T66" fmla="*/ 308 w 313"/>
                  <a:gd name="T67" fmla="*/ 139 h 200"/>
                  <a:gd name="T68" fmla="*/ 303 w 313"/>
                  <a:gd name="T69" fmla="*/ 149 h 200"/>
                  <a:gd name="T70" fmla="*/ 296 w 313"/>
                  <a:gd name="T71" fmla="*/ 157 h 200"/>
                  <a:gd name="T72" fmla="*/ 285 w 313"/>
                  <a:gd name="T73" fmla="*/ 169 h 200"/>
                  <a:gd name="T74" fmla="*/ 274 w 313"/>
                  <a:gd name="T75" fmla="*/ 174 h 200"/>
                  <a:gd name="T76" fmla="*/ 260 w 313"/>
                  <a:gd name="T77" fmla="*/ 173 h 200"/>
                  <a:gd name="T78" fmla="*/ 250 w 313"/>
                  <a:gd name="T79" fmla="*/ 186 h 200"/>
                  <a:gd name="T80" fmla="*/ 242 w 313"/>
                  <a:gd name="T81" fmla="*/ 200 h 200"/>
                  <a:gd name="T82" fmla="*/ 233 w 313"/>
                  <a:gd name="T83" fmla="*/ 189 h 200"/>
                  <a:gd name="T84" fmla="*/ 223 w 313"/>
                  <a:gd name="T85" fmla="*/ 179 h 200"/>
                  <a:gd name="T86" fmla="*/ 207 w 313"/>
                  <a:gd name="T87" fmla="*/ 166 h 200"/>
                  <a:gd name="T88" fmla="*/ 190 w 313"/>
                  <a:gd name="T89" fmla="*/ 153 h 200"/>
                  <a:gd name="T90" fmla="*/ 168 w 313"/>
                  <a:gd name="T91" fmla="*/ 139 h 200"/>
                  <a:gd name="T92" fmla="*/ 156 w 313"/>
                  <a:gd name="T93" fmla="*/ 144 h 200"/>
                  <a:gd name="T94" fmla="*/ 144 w 313"/>
                  <a:gd name="T95" fmla="*/ 153 h 200"/>
                  <a:gd name="T96" fmla="*/ 130 w 313"/>
                  <a:gd name="T97" fmla="*/ 150 h 200"/>
                  <a:gd name="T98" fmla="*/ 112 w 313"/>
                  <a:gd name="T99" fmla="*/ 145 h 200"/>
                  <a:gd name="T100" fmla="*/ 91 w 313"/>
                  <a:gd name="T101" fmla="*/ 143 h 200"/>
                  <a:gd name="T102" fmla="*/ 82 w 313"/>
                  <a:gd name="T103" fmla="*/ 152 h 200"/>
                  <a:gd name="T104" fmla="*/ 75 w 313"/>
                  <a:gd name="T105" fmla="*/ 143 h 200"/>
                  <a:gd name="T106" fmla="*/ 60 w 313"/>
                  <a:gd name="T107" fmla="*/ 144 h 200"/>
                  <a:gd name="T108" fmla="*/ 43 w 313"/>
                  <a:gd name="T109" fmla="*/ 151 h 200"/>
                  <a:gd name="T110" fmla="*/ 20 w 313"/>
                  <a:gd name="T111" fmla="*/ 150 h 200"/>
                  <a:gd name="T112" fmla="*/ 5 w 313"/>
                  <a:gd name="T113" fmla="*/ 153 h 200"/>
                  <a:gd name="T114" fmla="*/ 0 w 313"/>
                  <a:gd name="T115" fmla="*/ 157 h 2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3"/>
                  <a:gd name="T175" fmla="*/ 0 h 200"/>
                  <a:gd name="T176" fmla="*/ 313 w 313"/>
                  <a:gd name="T177" fmla="*/ 200 h 2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3" h="200">
                    <a:moveTo>
                      <a:pt x="0" y="157"/>
                    </a:moveTo>
                    <a:lnTo>
                      <a:pt x="2" y="107"/>
                    </a:lnTo>
                    <a:lnTo>
                      <a:pt x="17" y="97"/>
                    </a:lnTo>
                    <a:lnTo>
                      <a:pt x="39" y="54"/>
                    </a:lnTo>
                    <a:lnTo>
                      <a:pt x="59" y="48"/>
                    </a:lnTo>
                    <a:lnTo>
                      <a:pt x="74" y="33"/>
                    </a:lnTo>
                    <a:lnTo>
                      <a:pt x="89" y="52"/>
                    </a:lnTo>
                    <a:lnTo>
                      <a:pt x="104" y="68"/>
                    </a:lnTo>
                    <a:lnTo>
                      <a:pt x="118" y="90"/>
                    </a:lnTo>
                    <a:lnTo>
                      <a:pt x="135" y="85"/>
                    </a:lnTo>
                    <a:lnTo>
                      <a:pt x="151" y="74"/>
                    </a:lnTo>
                    <a:lnTo>
                      <a:pt x="149" y="37"/>
                    </a:lnTo>
                    <a:lnTo>
                      <a:pt x="148" y="20"/>
                    </a:lnTo>
                    <a:lnTo>
                      <a:pt x="145" y="1"/>
                    </a:lnTo>
                    <a:lnTo>
                      <a:pt x="160" y="11"/>
                    </a:lnTo>
                    <a:lnTo>
                      <a:pt x="173" y="0"/>
                    </a:lnTo>
                    <a:lnTo>
                      <a:pt x="183" y="10"/>
                    </a:lnTo>
                    <a:lnTo>
                      <a:pt x="194" y="17"/>
                    </a:lnTo>
                    <a:lnTo>
                      <a:pt x="209" y="25"/>
                    </a:lnTo>
                    <a:lnTo>
                      <a:pt x="224" y="34"/>
                    </a:lnTo>
                    <a:lnTo>
                      <a:pt x="235" y="40"/>
                    </a:lnTo>
                    <a:lnTo>
                      <a:pt x="246" y="37"/>
                    </a:lnTo>
                    <a:lnTo>
                      <a:pt x="253" y="36"/>
                    </a:lnTo>
                    <a:lnTo>
                      <a:pt x="264" y="36"/>
                    </a:lnTo>
                    <a:lnTo>
                      <a:pt x="273" y="42"/>
                    </a:lnTo>
                    <a:lnTo>
                      <a:pt x="286" y="53"/>
                    </a:lnTo>
                    <a:lnTo>
                      <a:pt x="291" y="63"/>
                    </a:lnTo>
                    <a:lnTo>
                      <a:pt x="281" y="73"/>
                    </a:lnTo>
                    <a:lnTo>
                      <a:pt x="284" y="88"/>
                    </a:lnTo>
                    <a:lnTo>
                      <a:pt x="293" y="101"/>
                    </a:lnTo>
                    <a:lnTo>
                      <a:pt x="303" y="112"/>
                    </a:lnTo>
                    <a:lnTo>
                      <a:pt x="313" y="121"/>
                    </a:lnTo>
                    <a:lnTo>
                      <a:pt x="311" y="133"/>
                    </a:lnTo>
                    <a:lnTo>
                      <a:pt x="308" y="139"/>
                    </a:lnTo>
                    <a:lnTo>
                      <a:pt x="303" y="149"/>
                    </a:lnTo>
                    <a:lnTo>
                      <a:pt x="296" y="157"/>
                    </a:lnTo>
                    <a:lnTo>
                      <a:pt x="285" y="169"/>
                    </a:lnTo>
                    <a:lnTo>
                      <a:pt x="274" y="174"/>
                    </a:lnTo>
                    <a:lnTo>
                      <a:pt x="260" y="173"/>
                    </a:lnTo>
                    <a:lnTo>
                      <a:pt x="250" y="186"/>
                    </a:lnTo>
                    <a:lnTo>
                      <a:pt x="242" y="200"/>
                    </a:lnTo>
                    <a:lnTo>
                      <a:pt x="233" y="189"/>
                    </a:lnTo>
                    <a:lnTo>
                      <a:pt x="223" y="179"/>
                    </a:lnTo>
                    <a:lnTo>
                      <a:pt x="207" y="166"/>
                    </a:lnTo>
                    <a:lnTo>
                      <a:pt x="190" y="153"/>
                    </a:lnTo>
                    <a:lnTo>
                      <a:pt x="168" y="139"/>
                    </a:lnTo>
                    <a:lnTo>
                      <a:pt x="156" y="144"/>
                    </a:lnTo>
                    <a:lnTo>
                      <a:pt x="144" y="153"/>
                    </a:lnTo>
                    <a:lnTo>
                      <a:pt x="130" y="150"/>
                    </a:lnTo>
                    <a:lnTo>
                      <a:pt x="112" y="145"/>
                    </a:lnTo>
                    <a:lnTo>
                      <a:pt x="91" y="143"/>
                    </a:lnTo>
                    <a:lnTo>
                      <a:pt x="82" y="152"/>
                    </a:lnTo>
                    <a:lnTo>
                      <a:pt x="75" y="143"/>
                    </a:lnTo>
                    <a:lnTo>
                      <a:pt x="60" y="144"/>
                    </a:lnTo>
                    <a:lnTo>
                      <a:pt x="43" y="151"/>
                    </a:lnTo>
                    <a:lnTo>
                      <a:pt x="20" y="150"/>
                    </a:lnTo>
                    <a:lnTo>
                      <a:pt x="5" y="153"/>
                    </a:lnTo>
                    <a:lnTo>
                      <a:pt x="0" y="157"/>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2" name="Freeform 25"/>
              <p:cNvSpPr>
                <a:spLocks noChangeAspect="1"/>
              </p:cNvSpPr>
              <p:nvPr/>
            </p:nvSpPr>
            <p:spPr bwMode="auto">
              <a:xfrm>
                <a:off x="3889375" y="4819650"/>
                <a:ext cx="57150" cy="41275"/>
              </a:xfrm>
              <a:custGeom>
                <a:avLst/>
                <a:gdLst>
                  <a:gd name="T0" fmla="*/ 0 w 26"/>
                  <a:gd name="T1" fmla="*/ 20 h 22"/>
                  <a:gd name="T2" fmla="*/ 3 w 26"/>
                  <a:gd name="T3" fmla="*/ 10 h 22"/>
                  <a:gd name="T4" fmla="*/ 9 w 26"/>
                  <a:gd name="T5" fmla="*/ 5 h 22"/>
                  <a:gd name="T6" fmla="*/ 22 w 26"/>
                  <a:gd name="T7" fmla="*/ 0 h 22"/>
                  <a:gd name="T8" fmla="*/ 26 w 26"/>
                  <a:gd name="T9" fmla="*/ 10 h 22"/>
                  <a:gd name="T10" fmla="*/ 22 w 26"/>
                  <a:gd name="T11" fmla="*/ 22 h 22"/>
                  <a:gd name="T12" fmla="*/ 10 w 26"/>
                  <a:gd name="T13" fmla="*/ 20 h 22"/>
                  <a:gd name="T14" fmla="*/ 0 w 26"/>
                  <a:gd name="T15" fmla="*/ 20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0" y="20"/>
                    </a:moveTo>
                    <a:lnTo>
                      <a:pt x="3" y="10"/>
                    </a:lnTo>
                    <a:lnTo>
                      <a:pt x="9" y="5"/>
                    </a:lnTo>
                    <a:lnTo>
                      <a:pt x="22" y="0"/>
                    </a:lnTo>
                    <a:lnTo>
                      <a:pt x="26" y="10"/>
                    </a:lnTo>
                    <a:lnTo>
                      <a:pt x="22" y="22"/>
                    </a:lnTo>
                    <a:lnTo>
                      <a:pt x="10" y="20"/>
                    </a:lnTo>
                    <a:lnTo>
                      <a:pt x="0" y="20"/>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3" name="Freeform 26"/>
              <p:cNvSpPr>
                <a:spLocks noChangeAspect="1"/>
              </p:cNvSpPr>
              <p:nvPr/>
            </p:nvSpPr>
            <p:spPr bwMode="auto">
              <a:xfrm>
                <a:off x="5208588" y="3544888"/>
                <a:ext cx="565150" cy="395287"/>
              </a:xfrm>
              <a:custGeom>
                <a:avLst/>
                <a:gdLst>
                  <a:gd name="T0" fmla="*/ 8 w 257"/>
                  <a:gd name="T1" fmla="*/ 99 h 217"/>
                  <a:gd name="T2" fmla="*/ 2 w 257"/>
                  <a:gd name="T3" fmla="*/ 83 h 217"/>
                  <a:gd name="T4" fmla="*/ 0 w 257"/>
                  <a:gd name="T5" fmla="*/ 18 h 217"/>
                  <a:gd name="T6" fmla="*/ 5 w 257"/>
                  <a:gd name="T7" fmla="*/ 14 h 217"/>
                  <a:gd name="T8" fmla="*/ 20 w 257"/>
                  <a:gd name="T9" fmla="*/ 11 h 217"/>
                  <a:gd name="T10" fmla="*/ 43 w 257"/>
                  <a:gd name="T11" fmla="*/ 12 h 217"/>
                  <a:gd name="T12" fmla="*/ 60 w 257"/>
                  <a:gd name="T13" fmla="*/ 5 h 217"/>
                  <a:gd name="T14" fmla="*/ 75 w 257"/>
                  <a:gd name="T15" fmla="*/ 4 h 217"/>
                  <a:gd name="T16" fmla="*/ 82 w 257"/>
                  <a:gd name="T17" fmla="*/ 13 h 217"/>
                  <a:gd name="T18" fmla="*/ 91 w 257"/>
                  <a:gd name="T19" fmla="*/ 4 h 217"/>
                  <a:gd name="T20" fmla="*/ 112 w 257"/>
                  <a:gd name="T21" fmla="*/ 6 h 217"/>
                  <a:gd name="T22" fmla="*/ 130 w 257"/>
                  <a:gd name="T23" fmla="*/ 11 h 217"/>
                  <a:gd name="T24" fmla="*/ 144 w 257"/>
                  <a:gd name="T25" fmla="*/ 14 h 217"/>
                  <a:gd name="T26" fmla="*/ 156 w 257"/>
                  <a:gd name="T27" fmla="*/ 5 h 217"/>
                  <a:gd name="T28" fmla="*/ 168 w 257"/>
                  <a:gd name="T29" fmla="*/ 0 h 217"/>
                  <a:gd name="T30" fmla="*/ 190 w 257"/>
                  <a:gd name="T31" fmla="*/ 14 h 217"/>
                  <a:gd name="T32" fmla="*/ 207 w 257"/>
                  <a:gd name="T33" fmla="*/ 27 h 217"/>
                  <a:gd name="T34" fmla="*/ 223 w 257"/>
                  <a:gd name="T35" fmla="*/ 40 h 217"/>
                  <a:gd name="T36" fmla="*/ 233 w 257"/>
                  <a:gd name="T37" fmla="*/ 50 h 217"/>
                  <a:gd name="T38" fmla="*/ 242 w 257"/>
                  <a:gd name="T39" fmla="*/ 61 h 217"/>
                  <a:gd name="T40" fmla="*/ 239 w 257"/>
                  <a:gd name="T41" fmla="*/ 75 h 217"/>
                  <a:gd name="T42" fmla="*/ 246 w 257"/>
                  <a:gd name="T43" fmla="*/ 86 h 217"/>
                  <a:gd name="T44" fmla="*/ 257 w 257"/>
                  <a:gd name="T45" fmla="*/ 93 h 217"/>
                  <a:gd name="T46" fmla="*/ 250 w 257"/>
                  <a:gd name="T47" fmla="*/ 104 h 217"/>
                  <a:gd name="T48" fmla="*/ 236 w 257"/>
                  <a:gd name="T49" fmla="*/ 113 h 217"/>
                  <a:gd name="T50" fmla="*/ 228 w 257"/>
                  <a:gd name="T51" fmla="*/ 122 h 217"/>
                  <a:gd name="T52" fmla="*/ 211 w 257"/>
                  <a:gd name="T53" fmla="*/ 131 h 217"/>
                  <a:gd name="T54" fmla="*/ 213 w 257"/>
                  <a:gd name="T55" fmla="*/ 147 h 217"/>
                  <a:gd name="T56" fmla="*/ 213 w 257"/>
                  <a:gd name="T57" fmla="*/ 156 h 217"/>
                  <a:gd name="T58" fmla="*/ 209 w 257"/>
                  <a:gd name="T59" fmla="*/ 169 h 217"/>
                  <a:gd name="T60" fmla="*/ 212 w 257"/>
                  <a:gd name="T61" fmla="*/ 176 h 217"/>
                  <a:gd name="T62" fmla="*/ 209 w 257"/>
                  <a:gd name="T63" fmla="*/ 188 h 217"/>
                  <a:gd name="T64" fmla="*/ 200 w 257"/>
                  <a:gd name="T65" fmla="*/ 184 h 217"/>
                  <a:gd name="T66" fmla="*/ 190 w 257"/>
                  <a:gd name="T67" fmla="*/ 180 h 217"/>
                  <a:gd name="T68" fmla="*/ 183 w 257"/>
                  <a:gd name="T69" fmla="*/ 185 h 217"/>
                  <a:gd name="T70" fmla="*/ 177 w 257"/>
                  <a:gd name="T71" fmla="*/ 191 h 217"/>
                  <a:gd name="T72" fmla="*/ 171 w 257"/>
                  <a:gd name="T73" fmla="*/ 197 h 217"/>
                  <a:gd name="T74" fmla="*/ 163 w 257"/>
                  <a:gd name="T75" fmla="*/ 199 h 217"/>
                  <a:gd name="T76" fmla="*/ 157 w 257"/>
                  <a:gd name="T77" fmla="*/ 208 h 217"/>
                  <a:gd name="T78" fmla="*/ 150 w 257"/>
                  <a:gd name="T79" fmla="*/ 217 h 217"/>
                  <a:gd name="T80" fmla="*/ 140 w 257"/>
                  <a:gd name="T81" fmla="*/ 211 h 217"/>
                  <a:gd name="T82" fmla="*/ 129 w 257"/>
                  <a:gd name="T83" fmla="*/ 205 h 217"/>
                  <a:gd name="T84" fmla="*/ 113 w 257"/>
                  <a:gd name="T85" fmla="*/ 201 h 217"/>
                  <a:gd name="T86" fmla="*/ 105 w 257"/>
                  <a:gd name="T87" fmla="*/ 188 h 217"/>
                  <a:gd name="T88" fmla="*/ 96 w 257"/>
                  <a:gd name="T89" fmla="*/ 182 h 217"/>
                  <a:gd name="T90" fmla="*/ 90 w 257"/>
                  <a:gd name="T91" fmla="*/ 172 h 217"/>
                  <a:gd name="T92" fmla="*/ 91 w 257"/>
                  <a:gd name="T93" fmla="*/ 157 h 217"/>
                  <a:gd name="T94" fmla="*/ 83 w 257"/>
                  <a:gd name="T95" fmla="*/ 154 h 217"/>
                  <a:gd name="T96" fmla="*/ 82 w 257"/>
                  <a:gd name="T97" fmla="*/ 142 h 217"/>
                  <a:gd name="T98" fmla="*/ 69 w 257"/>
                  <a:gd name="T99" fmla="*/ 140 h 217"/>
                  <a:gd name="T100" fmla="*/ 66 w 257"/>
                  <a:gd name="T101" fmla="*/ 128 h 217"/>
                  <a:gd name="T102" fmla="*/ 51 w 257"/>
                  <a:gd name="T103" fmla="*/ 112 h 217"/>
                  <a:gd name="T104" fmla="*/ 31 w 257"/>
                  <a:gd name="T105" fmla="*/ 109 h 217"/>
                  <a:gd name="T106" fmla="*/ 13 w 257"/>
                  <a:gd name="T107" fmla="*/ 102 h 217"/>
                  <a:gd name="T108" fmla="*/ 8 w 257"/>
                  <a:gd name="T109" fmla="*/ 99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7"/>
                  <a:gd name="T166" fmla="*/ 0 h 217"/>
                  <a:gd name="T167" fmla="*/ 257 w 257"/>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7" h="217">
                    <a:moveTo>
                      <a:pt x="8" y="99"/>
                    </a:moveTo>
                    <a:lnTo>
                      <a:pt x="2" y="83"/>
                    </a:lnTo>
                    <a:lnTo>
                      <a:pt x="0" y="18"/>
                    </a:lnTo>
                    <a:lnTo>
                      <a:pt x="5" y="14"/>
                    </a:lnTo>
                    <a:lnTo>
                      <a:pt x="20" y="11"/>
                    </a:lnTo>
                    <a:lnTo>
                      <a:pt x="43" y="12"/>
                    </a:lnTo>
                    <a:lnTo>
                      <a:pt x="60" y="5"/>
                    </a:lnTo>
                    <a:lnTo>
                      <a:pt x="75" y="4"/>
                    </a:lnTo>
                    <a:lnTo>
                      <a:pt x="82" y="13"/>
                    </a:lnTo>
                    <a:lnTo>
                      <a:pt x="91" y="4"/>
                    </a:lnTo>
                    <a:lnTo>
                      <a:pt x="112" y="6"/>
                    </a:lnTo>
                    <a:lnTo>
                      <a:pt x="130" y="11"/>
                    </a:lnTo>
                    <a:lnTo>
                      <a:pt x="144" y="14"/>
                    </a:lnTo>
                    <a:lnTo>
                      <a:pt x="156" y="5"/>
                    </a:lnTo>
                    <a:lnTo>
                      <a:pt x="168" y="0"/>
                    </a:lnTo>
                    <a:lnTo>
                      <a:pt x="190" y="14"/>
                    </a:lnTo>
                    <a:lnTo>
                      <a:pt x="207" y="27"/>
                    </a:lnTo>
                    <a:lnTo>
                      <a:pt x="223" y="40"/>
                    </a:lnTo>
                    <a:lnTo>
                      <a:pt x="233" y="50"/>
                    </a:lnTo>
                    <a:lnTo>
                      <a:pt x="242" y="61"/>
                    </a:lnTo>
                    <a:lnTo>
                      <a:pt x="239" y="75"/>
                    </a:lnTo>
                    <a:lnTo>
                      <a:pt x="246" y="86"/>
                    </a:lnTo>
                    <a:lnTo>
                      <a:pt x="257" y="93"/>
                    </a:lnTo>
                    <a:lnTo>
                      <a:pt x="250" y="104"/>
                    </a:lnTo>
                    <a:lnTo>
                      <a:pt x="236" y="113"/>
                    </a:lnTo>
                    <a:lnTo>
                      <a:pt x="228" y="122"/>
                    </a:lnTo>
                    <a:lnTo>
                      <a:pt x="211" y="131"/>
                    </a:lnTo>
                    <a:lnTo>
                      <a:pt x="213" y="147"/>
                    </a:lnTo>
                    <a:lnTo>
                      <a:pt x="213" y="156"/>
                    </a:lnTo>
                    <a:lnTo>
                      <a:pt x="209" y="169"/>
                    </a:lnTo>
                    <a:lnTo>
                      <a:pt x="212" y="176"/>
                    </a:lnTo>
                    <a:lnTo>
                      <a:pt x="209" y="188"/>
                    </a:lnTo>
                    <a:lnTo>
                      <a:pt x="200" y="184"/>
                    </a:lnTo>
                    <a:lnTo>
                      <a:pt x="190" y="180"/>
                    </a:lnTo>
                    <a:lnTo>
                      <a:pt x="183" y="185"/>
                    </a:lnTo>
                    <a:lnTo>
                      <a:pt x="177" y="191"/>
                    </a:lnTo>
                    <a:lnTo>
                      <a:pt x="171" y="197"/>
                    </a:lnTo>
                    <a:lnTo>
                      <a:pt x="163" y="199"/>
                    </a:lnTo>
                    <a:lnTo>
                      <a:pt x="157" y="208"/>
                    </a:lnTo>
                    <a:lnTo>
                      <a:pt x="150" y="217"/>
                    </a:lnTo>
                    <a:lnTo>
                      <a:pt x="140" y="211"/>
                    </a:lnTo>
                    <a:lnTo>
                      <a:pt x="129" y="205"/>
                    </a:lnTo>
                    <a:lnTo>
                      <a:pt x="113" y="201"/>
                    </a:lnTo>
                    <a:lnTo>
                      <a:pt x="105" y="188"/>
                    </a:lnTo>
                    <a:lnTo>
                      <a:pt x="96" y="182"/>
                    </a:lnTo>
                    <a:lnTo>
                      <a:pt x="90" y="172"/>
                    </a:lnTo>
                    <a:lnTo>
                      <a:pt x="91" y="157"/>
                    </a:lnTo>
                    <a:lnTo>
                      <a:pt x="83" y="154"/>
                    </a:lnTo>
                    <a:lnTo>
                      <a:pt x="82" y="142"/>
                    </a:lnTo>
                    <a:lnTo>
                      <a:pt x="69" y="140"/>
                    </a:lnTo>
                    <a:lnTo>
                      <a:pt x="66" y="128"/>
                    </a:lnTo>
                    <a:lnTo>
                      <a:pt x="51" y="112"/>
                    </a:lnTo>
                    <a:lnTo>
                      <a:pt x="31" y="109"/>
                    </a:lnTo>
                    <a:lnTo>
                      <a:pt x="13" y="102"/>
                    </a:lnTo>
                    <a:lnTo>
                      <a:pt x="8" y="99"/>
                    </a:lnTo>
                    <a:close/>
                  </a:path>
                </a:pathLst>
              </a:custGeom>
              <a:solidFill>
                <a:srgbClr val="FFFF66"/>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4" name="Freeform 27"/>
              <p:cNvSpPr>
                <a:spLocks noChangeAspect="1"/>
              </p:cNvSpPr>
              <p:nvPr/>
            </p:nvSpPr>
            <p:spPr bwMode="auto">
              <a:xfrm>
                <a:off x="3465513" y="4365625"/>
                <a:ext cx="88900" cy="104775"/>
              </a:xfrm>
              <a:custGeom>
                <a:avLst/>
                <a:gdLst>
                  <a:gd name="T0" fmla="*/ 3 w 40"/>
                  <a:gd name="T1" fmla="*/ 55 h 58"/>
                  <a:gd name="T2" fmla="*/ 13 w 40"/>
                  <a:gd name="T3" fmla="*/ 58 h 58"/>
                  <a:gd name="T4" fmla="*/ 30 w 40"/>
                  <a:gd name="T5" fmla="*/ 58 h 58"/>
                  <a:gd name="T6" fmla="*/ 34 w 40"/>
                  <a:gd name="T7" fmla="*/ 41 h 58"/>
                  <a:gd name="T8" fmla="*/ 40 w 40"/>
                  <a:gd name="T9" fmla="*/ 21 h 58"/>
                  <a:gd name="T10" fmla="*/ 35 w 40"/>
                  <a:gd name="T11" fmla="*/ 0 h 58"/>
                  <a:gd name="T12" fmla="*/ 13 w 40"/>
                  <a:gd name="T13" fmla="*/ 12 h 58"/>
                  <a:gd name="T14" fmla="*/ 1 w 40"/>
                  <a:gd name="T15" fmla="*/ 17 h 58"/>
                  <a:gd name="T16" fmla="*/ 0 w 40"/>
                  <a:gd name="T17" fmla="*/ 40 h 58"/>
                  <a:gd name="T18" fmla="*/ 3 w 40"/>
                  <a:gd name="T19" fmla="*/ 5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8"/>
                  <a:gd name="T32" fmla="*/ 40 w 4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8">
                    <a:moveTo>
                      <a:pt x="3" y="55"/>
                    </a:moveTo>
                    <a:lnTo>
                      <a:pt x="13" y="58"/>
                    </a:lnTo>
                    <a:lnTo>
                      <a:pt x="30" y="58"/>
                    </a:lnTo>
                    <a:lnTo>
                      <a:pt x="34" y="41"/>
                    </a:lnTo>
                    <a:lnTo>
                      <a:pt x="40" y="21"/>
                    </a:lnTo>
                    <a:lnTo>
                      <a:pt x="35" y="0"/>
                    </a:lnTo>
                    <a:lnTo>
                      <a:pt x="13" y="12"/>
                    </a:lnTo>
                    <a:lnTo>
                      <a:pt x="1" y="17"/>
                    </a:lnTo>
                    <a:lnTo>
                      <a:pt x="0" y="40"/>
                    </a:lnTo>
                    <a:lnTo>
                      <a:pt x="3" y="55"/>
                    </a:lnTo>
                    <a:close/>
                  </a:path>
                </a:pathLst>
              </a:custGeom>
              <a:no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5" name="Freeform 28"/>
              <p:cNvSpPr>
                <a:spLocks noChangeAspect="1"/>
              </p:cNvSpPr>
              <p:nvPr/>
            </p:nvSpPr>
            <p:spPr bwMode="auto">
              <a:xfrm>
                <a:off x="5143500" y="5597525"/>
                <a:ext cx="317500" cy="220663"/>
              </a:xfrm>
              <a:custGeom>
                <a:avLst/>
                <a:gdLst>
                  <a:gd name="T0" fmla="*/ 5 w 145"/>
                  <a:gd name="T1" fmla="*/ 17 h 122"/>
                  <a:gd name="T2" fmla="*/ 1 w 145"/>
                  <a:gd name="T3" fmla="*/ 28 h 122"/>
                  <a:gd name="T4" fmla="*/ 1 w 145"/>
                  <a:gd name="T5" fmla="*/ 45 h 122"/>
                  <a:gd name="T6" fmla="*/ 1 w 145"/>
                  <a:gd name="T7" fmla="*/ 65 h 122"/>
                  <a:gd name="T8" fmla="*/ 0 w 145"/>
                  <a:gd name="T9" fmla="*/ 79 h 122"/>
                  <a:gd name="T10" fmla="*/ 2 w 145"/>
                  <a:gd name="T11" fmla="*/ 95 h 122"/>
                  <a:gd name="T12" fmla="*/ 6 w 145"/>
                  <a:gd name="T13" fmla="*/ 109 h 122"/>
                  <a:gd name="T14" fmla="*/ 16 w 145"/>
                  <a:gd name="T15" fmla="*/ 116 h 122"/>
                  <a:gd name="T16" fmla="*/ 23 w 145"/>
                  <a:gd name="T17" fmla="*/ 122 h 122"/>
                  <a:gd name="T18" fmla="*/ 30 w 145"/>
                  <a:gd name="T19" fmla="*/ 120 h 122"/>
                  <a:gd name="T20" fmla="*/ 47 w 145"/>
                  <a:gd name="T21" fmla="*/ 122 h 122"/>
                  <a:gd name="T22" fmla="*/ 62 w 145"/>
                  <a:gd name="T23" fmla="*/ 101 h 122"/>
                  <a:gd name="T24" fmla="*/ 81 w 145"/>
                  <a:gd name="T25" fmla="*/ 97 h 122"/>
                  <a:gd name="T26" fmla="*/ 98 w 145"/>
                  <a:gd name="T27" fmla="*/ 100 h 122"/>
                  <a:gd name="T28" fmla="*/ 113 w 145"/>
                  <a:gd name="T29" fmla="*/ 96 h 122"/>
                  <a:gd name="T30" fmla="*/ 129 w 145"/>
                  <a:gd name="T31" fmla="*/ 77 h 122"/>
                  <a:gd name="T32" fmla="*/ 145 w 145"/>
                  <a:gd name="T33" fmla="*/ 72 h 122"/>
                  <a:gd name="T34" fmla="*/ 141 w 145"/>
                  <a:gd name="T35" fmla="*/ 52 h 122"/>
                  <a:gd name="T36" fmla="*/ 133 w 145"/>
                  <a:gd name="T37" fmla="*/ 36 h 122"/>
                  <a:gd name="T38" fmla="*/ 124 w 145"/>
                  <a:gd name="T39" fmla="*/ 24 h 122"/>
                  <a:gd name="T40" fmla="*/ 111 w 145"/>
                  <a:gd name="T41" fmla="*/ 9 h 122"/>
                  <a:gd name="T42" fmla="*/ 102 w 145"/>
                  <a:gd name="T43" fmla="*/ 2 h 122"/>
                  <a:gd name="T44" fmla="*/ 91 w 145"/>
                  <a:gd name="T45" fmla="*/ 2 h 122"/>
                  <a:gd name="T46" fmla="*/ 79 w 145"/>
                  <a:gd name="T47" fmla="*/ 0 h 122"/>
                  <a:gd name="T48" fmla="*/ 56 w 145"/>
                  <a:gd name="T49" fmla="*/ 0 h 122"/>
                  <a:gd name="T50" fmla="*/ 42 w 145"/>
                  <a:gd name="T51" fmla="*/ 3 h 122"/>
                  <a:gd name="T52" fmla="*/ 31 w 145"/>
                  <a:gd name="T53" fmla="*/ 10 h 122"/>
                  <a:gd name="T54" fmla="*/ 20 w 145"/>
                  <a:gd name="T55" fmla="*/ 18 h 122"/>
                  <a:gd name="T56" fmla="*/ 5 w 145"/>
                  <a:gd name="T57" fmla="*/ 17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122"/>
                  <a:gd name="T89" fmla="*/ 145 w 145"/>
                  <a:gd name="T90" fmla="*/ 122 h 1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122">
                    <a:moveTo>
                      <a:pt x="5" y="17"/>
                    </a:moveTo>
                    <a:lnTo>
                      <a:pt x="1" y="28"/>
                    </a:lnTo>
                    <a:lnTo>
                      <a:pt x="1" y="45"/>
                    </a:lnTo>
                    <a:lnTo>
                      <a:pt x="1" y="65"/>
                    </a:lnTo>
                    <a:lnTo>
                      <a:pt x="0" y="79"/>
                    </a:lnTo>
                    <a:lnTo>
                      <a:pt x="2" y="95"/>
                    </a:lnTo>
                    <a:lnTo>
                      <a:pt x="6" y="109"/>
                    </a:lnTo>
                    <a:lnTo>
                      <a:pt x="16" y="116"/>
                    </a:lnTo>
                    <a:lnTo>
                      <a:pt x="23" y="122"/>
                    </a:lnTo>
                    <a:lnTo>
                      <a:pt x="30" y="120"/>
                    </a:lnTo>
                    <a:lnTo>
                      <a:pt x="47" y="122"/>
                    </a:lnTo>
                    <a:lnTo>
                      <a:pt x="62" y="101"/>
                    </a:lnTo>
                    <a:lnTo>
                      <a:pt x="81" y="97"/>
                    </a:lnTo>
                    <a:lnTo>
                      <a:pt x="98" y="100"/>
                    </a:lnTo>
                    <a:lnTo>
                      <a:pt x="113" y="96"/>
                    </a:lnTo>
                    <a:lnTo>
                      <a:pt x="129" y="77"/>
                    </a:lnTo>
                    <a:lnTo>
                      <a:pt x="145" y="72"/>
                    </a:lnTo>
                    <a:lnTo>
                      <a:pt x="141" y="52"/>
                    </a:lnTo>
                    <a:lnTo>
                      <a:pt x="133" y="36"/>
                    </a:lnTo>
                    <a:lnTo>
                      <a:pt x="124" y="24"/>
                    </a:lnTo>
                    <a:lnTo>
                      <a:pt x="111" y="9"/>
                    </a:lnTo>
                    <a:lnTo>
                      <a:pt x="102" y="2"/>
                    </a:lnTo>
                    <a:lnTo>
                      <a:pt x="91" y="2"/>
                    </a:lnTo>
                    <a:lnTo>
                      <a:pt x="79" y="0"/>
                    </a:lnTo>
                    <a:lnTo>
                      <a:pt x="56" y="0"/>
                    </a:lnTo>
                    <a:lnTo>
                      <a:pt x="42" y="3"/>
                    </a:lnTo>
                    <a:lnTo>
                      <a:pt x="31" y="10"/>
                    </a:lnTo>
                    <a:lnTo>
                      <a:pt x="20" y="18"/>
                    </a:lnTo>
                    <a:lnTo>
                      <a:pt x="5" y="17"/>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6" name="Freeform 29"/>
              <p:cNvSpPr>
                <a:spLocks noChangeAspect="1" noEditPoints="1"/>
              </p:cNvSpPr>
              <p:nvPr/>
            </p:nvSpPr>
            <p:spPr bwMode="auto">
              <a:xfrm>
                <a:off x="4181475" y="6429375"/>
                <a:ext cx="98425" cy="33338"/>
              </a:xfrm>
              <a:custGeom>
                <a:avLst/>
                <a:gdLst>
                  <a:gd name="T0" fmla="*/ 31 w 45"/>
                  <a:gd name="T1" fmla="*/ 7 h 18"/>
                  <a:gd name="T2" fmla="*/ 24 w 45"/>
                  <a:gd name="T3" fmla="*/ 7 h 18"/>
                  <a:gd name="T4" fmla="*/ 24 w 45"/>
                  <a:gd name="T5" fmla="*/ 14 h 18"/>
                  <a:gd name="T6" fmla="*/ 38 w 45"/>
                  <a:gd name="T7" fmla="*/ 18 h 18"/>
                  <a:gd name="T8" fmla="*/ 45 w 45"/>
                  <a:gd name="T9" fmla="*/ 11 h 18"/>
                  <a:gd name="T10" fmla="*/ 31 w 45"/>
                  <a:gd name="T11" fmla="*/ 7 h 18"/>
                  <a:gd name="T12" fmla="*/ 3 w 45"/>
                  <a:gd name="T13" fmla="*/ 0 h 18"/>
                  <a:gd name="T14" fmla="*/ 0 w 45"/>
                  <a:gd name="T15" fmla="*/ 4 h 18"/>
                  <a:gd name="T16" fmla="*/ 3 w 45"/>
                  <a:gd name="T17" fmla="*/ 7 h 18"/>
                  <a:gd name="T18" fmla="*/ 7 w 45"/>
                  <a:gd name="T19" fmla="*/ 7 h 18"/>
                  <a:gd name="T20" fmla="*/ 10 w 45"/>
                  <a:gd name="T21" fmla="*/ 4 h 18"/>
                  <a:gd name="T22" fmla="*/ 3 w 4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8"/>
                  <a:gd name="T38" fmla="*/ 45 w 4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8">
                    <a:moveTo>
                      <a:pt x="31" y="7"/>
                    </a:moveTo>
                    <a:lnTo>
                      <a:pt x="24" y="7"/>
                    </a:lnTo>
                    <a:lnTo>
                      <a:pt x="24" y="14"/>
                    </a:lnTo>
                    <a:lnTo>
                      <a:pt x="38" y="18"/>
                    </a:lnTo>
                    <a:lnTo>
                      <a:pt x="45" y="11"/>
                    </a:lnTo>
                    <a:lnTo>
                      <a:pt x="31" y="7"/>
                    </a:lnTo>
                    <a:close/>
                    <a:moveTo>
                      <a:pt x="3" y="0"/>
                    </a:moveTo>
                    <a:lnTo>
                      <a:pt x="0" y="4"/>
                    </a:lnTo>
                    <a:lnTo>
                      <a:pt x="3" y="7"/>
                    </a:lnTo>
                    <a:lnTo>
                      <a:pt x="7" y="7"/>
                    </a:lnTo>
                    <a:lnTo>
                      <a:pt x="10" y="4"/>
                    </a:lnTo>
                    <a:lnTo>
                      <a:pt x="3" y="0"/>
                    </a:lnTo>
                    <a:close/>
                  </a:path>
                </a:pathLst>
              </a:custGeom>
              <a:solidFill>
                <a:srgbClr val="FFFFFF"/>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7" name="Freeform 30"/>
              <p:cNvSpPr>
                <a:spLocks noChangeAspect="1"/>
              </p:cNvSpPr>
              <p:nvPr/>
            </p:nvSpPr>
            <p:spPr bwMode="auto">
              <a:xfrm>
                <a:off x="5789613" y="4702175"/>
                <a:ext cx="452437" cy="425450"/>
              </a:xfrm>
              <a:custGeom>
                <a:avLst/>
                <a:gdLst>
                  <a:gd name="T0" fmla="*/ 0 w 206"/>
                  <a:gd name="T1" fmla="*/ 29 h 233"/>
                  <a:gd name="T2" fmla="*/ 21 w 206"/>
                  <a:gd name="T3" fmla="*/ 32 h 233"/>
                  <a:gd name="T4" fmla="*/ 38 w 206"/>
                  <a:gd name="T5" fmla="*/ 45 h 233"/>
                  <a:gd name="T6" fmla="*/ 56 w 206"/>
                  <a:gd name="T7" fmla="*/ 63 h 233"/>
                  <a:gd name="T8" fmla="*/ 75 w 206"/>
                  <a:gd name="T9" fmla="*/ 82 h 233"/>
                  <a:gd name="T10" fmla="*/ 91 w 206"/>
                  <a:gd name="T11" fmla="*/ 104 h 233"/>
                  <a:gd name="T12" fmla="*/ 104 w 206"/>
                  <a:gd name="T13" fmla="*/ 130 h 233"/>
                  <a:gd name="T14" fmla="*/ 112 w 206"/>
                  <a:gd name="T15" fmla="*/ 152 h 233"/>
                  <a:gd name="T16" fmla="*/ 104 w 206"/>
                  <a:gd name="T17" fmla="*/ 174 h 233"/>
                  <a:gd name="T18" fmla="*/ 88 w 206"/>
                  <a:gd name="T19" fmla="*/ 217 h 233"/>
                  <a:gd name="T20" fmla="*/ 110 w 206"/>
                  <a:gd name="T21" fmla="*/ 233 h 233"/>
                  <a:gd name="T22" fmla="*/ 136 w 206"/>
                  <a:gd name="T23" fmla="*/ 222 h 233"/>
                  <a:gd name="T24" fmla="*/ 144 w 206"/>
                  <a:gd name="T25" fmla="*/ 200 h 233"/>
                  <a:gd name="T26" fmla="*/ 149 w 206"/>
                  <a:gd name="T27" fmla="*/ 161 h 233"/>
                  <a:gd name="T28" fmla="*/ 165 w 206"/>
                  <a:gd name="T29" fmla="*/ 159 h 233"/>
                  <a:gd name="T30" fmla="*/ 190 w 206"/>
                  <a:gd name="T31" fmla="*/ 153 h 233"/>
                  <a:gd name="T32" fmla="*/ 206 w 206"/>
                  <a:gd name="T33" fmla="*/ 135 h 233"/>
                  <a:gd name="T34" fmla="*/ 190 w 206"/>
                  <a:gd name="T35" fmla="*/ 121 h 233"/>
                  <a:gd name="T36" fmla="*/ 177 w 206"/>
                  <a:gd name="T37" fmla="*/ 97 h 233"/>
                  <a:gd name="T38" fmla="*/ 165 w 206"/>
                  <a:gd name="T39" fmla="*/ 97 h 233"/>
                  <a:gd name="T40" fmla="*/ 158 w 206"/>
                  <a:gd name="T41" fmla="*/ 70 h 233"/>
                  <a:gd name="T42" fmla="*/ 145 w 206"/>
                  <a:gd name="T43" fmla="*/ 49 h 233"/>
                  <a:gd name="T44" fmla="*/ 144 w 206"/>
                  <a:gd name="T45" fmla="*/ 34 h 233"/>
                  <a:gd name="T46" fmla="*/ 125 w 206"/>
                  <a:gd name="T47" fmla="*/ 25 h 233"/>
                  <a:gd name="T48" fmla="*/ 98 w 206"/>
                  <a:gd name="T49" fmla="*/ 25 h 233"/>
                  <a:gd name="T50" fmla="*/ 82 w 206"/>
                  <a:gd name="T51" fmla="*/ 0 h 233"/>
                  <a:gd name="T52" fmla="*/ 51 w 206"/>
                  <a:gd name="T53" fmla="*/ 5 h 233"/>
                  <a:gd name="T54" fmla="*/ 12 w 206"/>
                  <a:gd name="T55" fmla="*/ 6 h 233"/>
                  <a:gd name="T56" fmla="*/ 0 w 206"/>
                  <a:gd name="T57" fmla="*/ 29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233"/>
                  <a:gd name="T89" fmla="*/ 206 w 206"/>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233">
                    <a:moveTo>
                      <a:pt x="0" y="29"/>
                    </a:moveTo>
                    <a:lnTo>
                      <a:pt x="21" y="32"/>
                    </a:lnTo>
                    <a:lnTo>
                      <a:pt x="38" y="45"/>
                    </a:lnTo>
                    <a:lnTo>
                      <a:pt x="56" y="63"/>
                    </a:lnTo>
                    <a:lnTo>
                      <a:pt x="75" y="82"/>
                    </a:lnTo>
                    <a:lnTo>
                      <a:pt x="91" y="104"/>
                    </a:lnTo>
                    <a:lnTo>
                      <a:pt x="104" y="130"/>
                    </a:lnTo>
                    <a:lnTo>
                      <a:pt x="112" y="152"/>
                    </a:lnTo>
                    <a:lnTo>
                      <a:pt x="104" y="174"/>
                    </a:lnTo>
                    <a:lnTo>
                      <a:pt x="88" y="217"/>
                    </a:lnTo>
                    <a:lnTo>
                      <a:pt x="110" y="233"/>
                    </a:lnTo>
                    <a:lnTo>
                      <a:pt x="136" y="222"/>
                    </a:lnTo>
                    <a:lnTo>
                      <a:pt x="144" y="200"/>
                    </a:lnTo>
                    <a:lnTo>
                      <a:pt x="149" y="161"/>
                    </a:lnTo>
                    <a:lnTo>
                      <a:pt x="165" y="159"/>
                    </a:lnTo>
                    <a:lnTo>
                      <a:pt x="190" y="153"/>
                    </a:lnTo>
                    <a:lnTo>
                      <a:pt x="206" y="135"/>
                    </a:lnTo>
                    <a:lnTo>
                      <a:pt x="190" y="121"/>
                    </a:lnTo>
                    <a:lnTo>
                      <a:pt x="177" y="97"/>
                    </a:lnTo>
                    <a:lnTo>
                      <a:pt x="165" y="97"/>
                    </a:lnTo>
                    <a:lnTo>
                      <a:pt x="158" y="70"/>
                    </a:lnTo>
                    <a:lnTo>
                      <a:pt x="145" y="49"/>
                    </a:lnTo>
                    <a:lnTo>
                      <a:pt x="144" y="34"/>
                    </a:lnTo>
                    <a:lnTo>
                      <a:pt x="125" y="25"/>
                    </a:lnTo>
                    <a:lnTo>
                      <a:pt x="98" y="25"/>
                    </a:lnTo>
                    <a:lnTo>
                      <a:pt x="82" y="0"/>
                    </a:lnTo>
                    <a:lnTo>
                      <a:pt x="51" y="5"/>
                    </a:lnTo>
                    <a:lnTo>
                      <a:pt x="12" y="6"/>
                    </a:lnTo>
                    <a:lnTo>
                      <a:pt x="0" y="29"/>
                    </a:lnTo>
                    <a:close/>
                  </a:path>
                </a:pathLst>
              </a:custGeom>
              <a:no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8" name="Freeform 31"/>
              <p:cNvSpPr>
                <a:spLocks noChangeAspect="1"/>
              </p:cNvSpPr>
              <p:nvPr/>
            </p:nvSpPr>
            <p:spPr bwMode="auto">
              <a:xfrm>
                <a:off x="3519488" y="5262563"/>
                <a:ext cx="33337" cy="20637"/>
              </a:xfrm>
              <a:custGeom>
                <a:avLst/>
                <a:gdLst>
                  <a:gd name="T0" fmla="*/ 0 w 14"/>
                  <a:gd name="T1" fmla="*/ 1 h 11"/>
                  <a:gd name="T2" fmla="*/ 0 w 14"/>
                  <a:gd name="T3" fmla="*/ 10 h 11"/>
                  <a:gd name="T4" fmla="*/ 14 w 14"/>
                  <a:gd name="T5" fmla="*/ 11 h 11"/>
                  <a:gd name="T6" fmla="*/ 9 w 14"/>
                  <a:gd name="T7" fmla="*/ 0 h 11"/>
                  <a:gd name="T8" fmla="*/ 0 w 14"/>
                  <a:gd name="T9" fmla="*/ 1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0" y="1"/>
                    </a:moveTo>
                    <a:lnTo>
                      <a:pt x="0" y="10"/>
                    </a:lnTo>
                    <a:lnTo>
                      <a:pt x="14" y="11"/>
                    </a:lnTo>
                    <a:lnTo>
                      <a:pt x="9" y="0"/>
                    </a:lnTo>
                    <a:lnTo>
                      <a:pt x="0" y="1"/>
                    </a:lnTo>
                    <a:close/>
                  </a:path>
                </a:pathLst>
              </a:custGeom>
              <a:solidFill>
                <a:srgbClr val="FFFFFF"/>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39" name="Freeform 32"/>
              <p:cNvSpPr>
                <a:spLocks noChangeAspect="1"/>
              </p:cNvSpPr>
              <p:nvPr/>
            </p:nvSpPr>
            <p:spPr bwMode="auto">
              <a:xfrm>
                <a:off x="3765550" y="1262063"/>
                <a:ext cx="2076450" cy="1965325"/>
              </a:xfrm>
              <a:custGeom>
                <a:avLst/>
                <a:gdLst>
                  <a:gd name="T0" fmla="*/ 232 w 945"/>
                  <a:gd name="T1" fmla="*/ 971 h 1079"/>
                  <a:gd name="T2" fmla="*/ 210 w 945"/>
                  <a:gd name="T3" fmla="*/ 992 h 1079"/>
                  <a:gd name="T4" fmla="*/ 181 w 945"/>
                  <a:gd name="T5" fmla="*/ 999 h 1079"/>
                  <a:gd name="T6" fmla="*/ 108 w 945"/>
                  <a:gd name="T7" fmla="*/ 1073 h 1079"/>
                  <a:gd name="T8" fmla="*/ 56 w 945"/>
                  <a:gd name="T9" fmla="*/ 1065 h 1079"/>
                  <a:gd name="T10" fmla="*/ 4 w 945"/>
                  <a:gd name="T11" fmla="*/ 1009 h 1079"/>
                  <a:gd name="T12" fmla="*/ 33 w 945"/>
                  <a:gd name="T13" fmla="*/ 990 h 1079"/>
                  <a:gd name="T14" fmla="*/ 42 w 945"/>
                  <a:gd name="T15" fmla="*/ 930 h 1079"/>
                  <a:gd name="T16" fmla="*/ 28 w 945"/>
                  <a:gd name="T17" fmla="*/ 918 h 1079"/>
                  <a:gd name="T18" fmla="*/ 85 w 945"/>
                  <a:gd name="T19" fmla="*/ 884 h 1079"/>
                  <a:gd name="T20" fmla="*/ 47 w 945"/>
                  <a:gd name="T21" fmla="*/ 873 h 1079"/>
                  <a:gd name="T22" fmla="*/ 28 w 945"/>
                  <a:gd name="T23" fmla="*/ 864 h 1079"/>
                  <a:gd name="T24" fmla="*/ 20 w 945"/>
                  <a:gd name="T25" fmla="*/ 814 h 1079"/>
                  <a:gd name="T26" fmla="*/ 85 w 945"/>
                  <a:gd name="T27" fmla="*/ 827 h 1079"/>
                  <a:gd name="T28" fmla="*/ 104 w 945"/>
                  <a:gd name="T29" fmla="*/ 795 h 1079"/>
                  <a:gd name="T30" fmla="*/ 44 w 945"/>
                  <a:gd name="T31" fmla="*/ 790 h 1079"/>
                  <a:gd name="T32" fmla="*/ 52 w 945"/>
                  <a:gd name="T33" fmla="*/ 749 h 1079"/>
                  <a:gd name="T34" fmla="*/ 92 w 945"/>
                  <a:gd name="T35" fmla="*/ 737 h 1079"/>
                  <a:gd name="T36" fmla="*/ 58 w 945"/>
                  <a:gd name="T37" fmla="*/ 718 h 1079"/>
                  <a:gd name="T38" fmla="*/ 108 w 945"/>
                  <a:gd name="T39" fmla="*/ 707 h 1079"/>
                  <a:gd name="T40" fmla="*/ 130 w 945"/>
                  <a:gd name="T41" fmla="*/ 698 h 1079"/>
                  <a:gd name="T42" fmla="*/ 120 w 945"/>
                  <a:gd name="T43" fmla="*/ 665 h 1079"/>
                  <a:gd name="T44" fmla="*/ 174 w 945"/>
                  <a:gd name="T45" fmla="*/ 659 h 1079"/>
                  <a:gd name="T46" fmla="*/ 212 w 945"/>
                  <a:gd name="T47" fmla="*/ 641 h 1079"/>
                  <a:gd name="T48" fmla="*/ 265 w 945"/>
                  <a:gd name="T49" fmla="*/ 641 h 1079"/>
                  <a:gd name="T50" fmla="*/ 254 w 945"/>
                  <a:gd name="T51" fmla="*/ 620 h 1079"/>
                  <a:gd name="T52" fmla="*/ 272 w 945"/>
                  <a:gd name="T53" fmla="*/ 571 h 1079"/>
                  <a:gd name="T54" fmla="*/ 315 w 945"/>
                  <a:gd name="T55" fmla="*/ 532 h 1079"/>
                  <a:gd name="T56" fmla="*/ 357 w 945"/>
                  <a:gd name="T57" fmla="*/ 473 h 1079"/>
                  <a:gd name="T58" fmla="*/ 388 w 945"/>
                  <a:gd name="T59" fmla="*/ 423 h 1079"/>
                  <a:gd name="T60" fmla="*/ 375 w 945"/>
                  <a:gd name="T61" fmla="*/ 412 h 1079"/>
                  <a:gd name="T62" fmla="*/ 403 w 945"/>
                  <a:gd name="T63" fmla="*/ 358 h 1079"/>
                  <a:gd name="T64" fmla="*/ 455 w 945"/>
                  <a:gd name="T65" fmla="*/ 322 h 1079"/>
                  <a:gd name="T66" fmla="*/ 472 w 945"/>
                  <a:gd name="T67" fmla="*/ 297 h 1079"/>
                  <a:gd name="T68" fmla="*/ 454 w 945"/>
                  <a:gd name="T69" fmla="*/ 269 h 1079"/>
                  <a:gd name="T70" fmla="*/ 503 w 945"/>
                  <a:gd name="T71" fmla="*/ 242 h 1079"/>
                  <a:gd name="T72" fmla="*/ 538 w 945"/>
                  <a:gd name="T73" fmla="*/ 212 h 1079"/>
                  <a:gd name="T74" fmla="*/ 590 w 945"/>
                  <a:gd name="T75" fmla="*/ 156 h 1079"/>
                  <a:gd name="T76" fmla="*/ 620 w 945"/>
                  <a:gd name="T77" fmla="*/ 132 h 1079"/>
                  <a:gd name="T78" fmla="*/ 668 w 945"/>
                  <a:gd name="T79" fmla="*/ 127 h 1079"/>
                  <a:gd name="T80" fmla="*/ 737 w 945"/>
                  <a:gd name="T81" fmla="*/ 68 h 1079"/>
                  <a:gd name="T82" fmla="*/ 766 w 945"/>
                  <a:gd name="T83" fmla="*/ 83 h 1079"/>
                  <a:gd name="T84" fmla="*/ 827 w 945"/>
                  <a:gd name="T85" fmla="*/ 20 h 1079"/>
                  <a:gd name="T86" fmla="*/ 848 w 945"/>
                  <a:gd name="T87" fmla="*/ 7 h 1079"/>
                  <a:gd name="T88" fmla="*/ 861 w 945"/>
                  <a:gd name="T89" fmla="*/ 46 h 1079"/>
                  <a:gd name="T90" fmla="*/ 923 w 945"/>
                  <a:gd name="T91" fmla="*/ 36 h 1079"/>
                  <a:gd name="T92" fmla="*/ 904 w 945"/>
                  <a:gd name="T93" fmla="*/ 85 h 1079"/>
                  <a:gd name="T94" fmla="*/ 914 w 945"/>
                  <a:gd name="T95" fmla="*/ 103 h 1079"/>
                  <a:gd name="T96" fmla="*/ 893 w 945"/>
                  <a:gd name="T97" fmla="*/ 187 h 1079"/>
                  <a:gd name="T98" fmla="*/ 851 w 945"/>
                  <a:gd name="T99" fmla="*/ 105 h 1079"/>
                  <a:gd name="T100" fmla="*/ 781 w 945"/>
                  <a:gd name="T101" fmla="*/ 188 h 1079"/>
                  <a:gd name="T102" fmla="*/ 701 w 945"/>
                  <a:gd name="T103" fmla="*/ 210 h 1079"/>
                  <a:gd name="T104" fmla="*/ 628 w 945"/>
                  <a:gd name="T105" fmla="*/ 213 h 1079"/>
                  <a:gd name="T106" fmla="*/ 538 w 945"/>
                  <a:gd name="T107" fmla="*/ 278 h 1079"/>
                  <a:gd name="T108" fmla="*/ 460 w 945"/>
                  <a:gd name="T109" fmla="*/ 386 h 1079"/>
                  <a:gd name="T110" fmla="*/ 403 w 945"/>
                  <a:gd name="T111" fmla="*/ 518 h 1079"/>
                  <a:gd name="T112" fmla="*/ 357 w 945"/>
                  <a:gd name="T113" fmla="*/ 605 h 1079"/>
                  <a:gd name="T114" fmla="*/ 304 w 945"/>
                  <a:gd name="T115" fmla="*/ 805 h 1079"/>
                  <a:gd name="T116" fmla="*/ 292 w 945"/>
                  <a:gd name="T117" fmla="*/ 906 h 1079"/>
                  <a:gd name="T118" fmla="*/ 271 w 945"/>
                  <a:gd name="T119" fmla="*/ 1004 h 10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5"/>
                  <a:gd name="T181" fmla="*/ 0 h 1079"/>
                  <a:gd name="T182" fmla="*/ 945 w 945"/>
                  <a:gd name="T183" fmla="*/ 1079 h 10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5" h="1079">
                    <a:moveTo>
                      <a:pt x="260" y="1005"/>
                    </a:moveTo>
                    <a:lnTo>
                      <a:pt x="253" y="994"/>
                    </a:lnTo>
                    <a:lnTo>
                      <a:pt x="234" y="996"/>
                    </a:lnTo>
                    <a:lnTo>
                      <a:pt x="232" y="971"/>
                    </a:lnTo>
                    <a:lnTo>
                      <a:pt x="229" y="947"/>
                    </a:lnTo>
                    <a:lnTo>
                      <a:pt x="218" y="949"/>
                    </a:lnTo>
                    <a:lnTo>
                      <a:pt x="210" y="973"/>
                    </a:lnTo>
                    <a:lnTo>
                      <a:pt x="210" y="992"/>
                    </a:lnTo>
                    <a:lnTo>
                      <a:pt x="210" y="1005"/>
                    </a:lnTo>
                    <a:lnTo>
                      <a:pt x="202" y="1014"/>
                    </a:lnTo>
                    <a:lnTo>
                      <a:pt x="191" y="1010"/>
                    </a:lnTo>
                    <a:lnTo>
                      <a:pt x="181" y="999"/>
                    </a:lnTo>
                    <a:lnTo>
                      <a:pt x="172" y="1019"/>
                    </a:lnTo>
                    <a:lnTo>
                      <a:pt x="149" y="1043"/>
                    </a:lnTo>
                    <a:lnTo>
                      <a:pt x="119" y="1053"/>
                    </a:lnTo>
                    <a:lnTo>
                      <a:pt x="108" y="1073"/>
                    </a:lnTo>
                    <a:lnTo>
                      <a:pt x="93" y="1076"/>
                    </a:lnTo>
                    <a:lnTo>
                      <a:pt x="86" y="1077"/>
                    </a:lnTo>
                    <a:lnTo>
                      <a:pt x="76" y="1079"/>
                    </a:lnTo>
                    <a:lnTo>
                      <a:pt x="56" y="1065"/>
                    </a:lnTo>
                    <a:lnTo>
                      <a:pt x="34" y="1058"/>
                    </a:lnTo>
                    <a:lnTo>
                      <a:pt x="29" y="1057"/>
                    </a:lnTo>
                    <a:lnTo>
                      <a:pt x="11" y="1045"/>
                    </a:lnTo>
                    <a:lnTo>
                      <a:pt x="4" y="1009"/>
                    </a:lnTo>
                    <a:lnTo>
                      <a:pt x="0" y="987"/>
                    </a:lnTo>
                    <a:lnTo>
                      <a:pt x="4" y="974"/>
                    </a:lnTo>
                    <a:lnTo>
                      <a:pt x="20" y="979"/>
                    </a:lnTo>
                    <a:lnTo>
                      <a:pt x="33" y="990"/>
                    </a:lnTo>
                    <a:lnTo>
                      <a:pt x="49" y="975"/>
                    </a:lnTo>
                    <a:lnTo>
                      <a:pt x="32" y="973"/>
                    </a:lnTo>
                    <a:lnTo>
                      <a:pt x="42" y="944"/>
                    </a:lnTo>
                    <a:lnTo>
                      <a:pt x="42" y="930"/>
                    </a:lnTo>
                    <a:lnTo>
                      <a:pt x="23" y="949"/>
                    </a:lnTo>
                    <a:lnTo>
                      <a:pt x="7" y="957"/>
                    </a:lnTo>
                    <a:lnTo>
                      <a:pt x="6" y="932"/>
                    </a:lnTo>
                    <a:lnTo>
                      <a:pt x="28" y="918"/>
                    </a:lnTo>
                    <a:lnTo>
                      <a:pt x="42" y="903"/>
                    </a:lnTo>
                    <a:lnTo>
                      <a:pt x="49" y="889"/>
                    </a:lnTo>
                    <a:lnTo>
                      <a:pt x="67" y="877"/>
                    </a:lnTo>
                    <a:lnTo>
                      <a:pt x="85" y="884"/>
                    </a:lnTo>
                    <a:lnTo>
                      <a:pt x="92" y="868"/>
                    </a:lnTo>
                    <a:lnTo>
                      <a:pt x="77" y="854"/>
                    </a:lnTo>
                    <a:lnTo>
                      <a:pt x="63" y="856"/>
                    </a:lnTo>
                    <a:lnTo>
                      <a:pt x="47" y="873"/>
                    </a:lnTo>
                    <a:lnTo>
                      <a:pt x="30" y="887"/>
                    </a:lnTo>
                    <a:lnTo>
                      <a:pt x="25" y="888"/>
                    </a:lnTo>
                    <a:lnTo>
                      <a:pt x="19" y="884"/>
                    </a:lnTo>
                    <a:lnTo>
                      <a:pt x="28" y="864"/>
                    </a:lnTo>
                    <a:lnTo>
                      <a:pt x="38" y="844"/>
                    </a:lnTo>
                    <a:lnTo>
                      <a:pt x="27" y="834"/>
                    </a:lnTo>
                    <a:lnTo>
                      <a:pt x="15" y="828"/>
                    </a:lnTo>
                    <a:lnTo>
                      <a:pt x="20" y="814"/>
                    </a:lnTo>
                    <a:lnTo>
                      <a:pt x="35" y="813"/>
                    </a:lnTo>
                    <a:lnTo>
                      <a:pt x="50" y="812"/>
                    </a:lnTo>
                    <a:lnTo>
                      <a:pt x="66" y="814"/>
                    </a:lnTo>
                    <a:lnTo>
                      <a:pt x="85" y="827"/>
                    </a:lnTo>
                    <a:lnTo>
                      <a:pt x="100" y="832"/>
                    </a:lnTo>
                    <a:lnTo>
                      <a:pt x="111" y="822"/>
                    </a:lnTo>
                    <a:lnTo>
                      <a:pt x="111" y="808"/>
                    </a:lnTo>
                    <a:lnTo>
                      <a:pt x="104" y="795"/>
                    </a:lnTo>
                    <a:lnTo>
                      <a:pt x="94" y="793"/>
                    </a:lnTo>
                    <a:lnTo>
                      <a:pt x="78" y="795"/>
                    </a:lnTo>
                    <a:lnTo>
                      <a:pt x="61" y="795"/>
                    </a:lnTo>
                    <a:lnTo>
                      <a:pt x="44" y="790"/>
                    </a:lnTo>
                    <a:lnTo>
                      <a:pt x="32" y="787"/>
                    </a:lnTo>
                    <a:lnTo>
                      <a:pt x="37" y="763"/>
                    </a:lnTo>
                    <a:lnTo>
                      <a:pt x="39" y="751"/>
                    </a:lnTo>
                    <a:lnTo>
                      <a:pt x="52" y="749"/>
                    </a:lnTo>
                    <a:lnTo>
                      <a:pt x="67" y="752"/>
                    </a:lnTo>
                    <a:lnTo>
                      <a:pt x="93" y="756"/>
                    </a:lnTo>
                    <a:lnTo>
                      <a:pt x="100" y="745"/>
                    </a:lnTo>
                    <a:lnTo>
                      <a:pt x="92" y="737"/>
                    </a:lnTo>
                    <a:lnTo>
                      <a:pt x="87" y="737"/>
                    </a:lnTo>
                    <a:lnTo>
                      <a:pt x="71" y="735"/>
                    </a:lnTo>
                    <a:lnTo>
                      <a:pt x="59" y="726"/>
                    </a:lnTo>
                    <a:lnTo>
                      <a:pt x="58" y="718"/>
                    </a:lnTo>
                    <a:lnTo>
                      <a:pt x="78" y="715"/>
                    </a:lnTo>
                    <a:lnTo>
                      <a:pt x="100" y="732"/>
                    </a:lnTo>
                    <a:lnTo>
                      <a:pt x="112" y="716"/>
                    </a:lnTo>
                    <a:lnTo>
                      <a:pt x="108" y="707"/>
                    </a:lnTo>
                    <a:lnTo>
                      <a:pt x="91" y="701"/>
                    </a:lnTo>
                    <a:lnTo>
                      <a:pt x="100" y="686"/>
                    </a:lnTo>
                    <a:lnTo>
                      <a:pt x="115" y="693"/>
                    </a:lnTo>
                    <a:lnTo>
                      <a:pt x="130" y="698"/>
                    </a:lnTo>
                    <a:lnTo>
                      <a:pt x="138" y="687"/>
                    </a:lnTo>
                    <a:lnTo>
                      <a:pt x="133" y="675"/>
                    </a:lnTo>
                    <a:lnTo>
                      <a:pt x="124" y="675"/>
                    </a:lnTo>
                    <a:lnTo>
                      <a:pt x="120" y="665"/>
                    </a:lnTo>
                    <a:lnTo>
                      <a:pt x="128" y="661"/>
                    </a:lnTo>
                    <a:lnTo>
                      <a:pt x="143" y="668"/>
                    </a:lnTo>
                    <a:lnTo>
                      <a:pt x="160" y="675"/>
                    </a:lnTo>
                    <a:lnTo>
                      <a:pt x="174" y="659"/>
                    </a:lnTo>
                    <a:lnTo>
                      <a:pt x="179" y="643"/>
                    </a:lnTo>
                    <a:lnTo>
                      <a:pt x="181" y="632"/>
                    </a:lnTo>
                    <a:lnTo>
                      <a:pt x="194" y="637"/>
                    </a:lnTo>
                    <a:lnTo>
                      <a:pt x="212" y="641"/>
                    </a:lnTo>
                    <a:lnTo>
                      <a:pt x="217" y="632"/>
                    </a:lnTo>
                    <a:lnTo>
                      <a:pt x="228" y="644"/>
                    </a:lnTo>
                    <a:lnTo>
                      <a:pt x="245" y="654"/>
                    </a:lnTo>
                    <a:lnTo>
                      <a:pt x="265" y="641"/>
                    </a:lnTo>
                    <a:lnTo>
                      <a:pt x="277" y="627"/>
                    </a:lnTo>
                    <a:lnTo>
                      <a:pt x="277" y="615"/>
                    </a:lnTo>
                    <a:lnTo>
                      <a:pt x="271" y="605"/>
                    </a:lnTo>
                    <a:lnTo>
                      <a:pt x="254" y="620"/>
                    </a:lnTo>
                    <a:lnTo>
                      <a:pt x="239" y="625"/>
                    </a:lnTo>
                    <a:lnTo>
                      <a:pt x="227" y="616"/>
                    </a:lnTo>
                    <a:lnTo>
                      <a:pt x="251" y="595"/>
                    </a:lnTo>
                    <a:lnTo>
                      <a:pt x="272" y="571"/>
                    </a:lnTo>
                    <a:lnTo>
                      <a:pt x="282" y="552"/>
                    </a:lnTo>
                    <a:lnTo>
                      <a:pt x="291" y="551"/>
                    </a:lnTo>
                    <a:lnTo>
                      <a:pt x="304" y="552"/>
                    </a:lnTo>
                    <a:lnTo>
                      <a:pt x="315" y="532"/>
                    </a:lnTo>
                    <a:lnTo>
                      <a:pt x="328" y="507"/>
                    </a:lnTo>
                    <a:lnTo>
                      <a:pt x="334" y="485"/>
                    </a:lnTo>
                    <a:lnTo>
                      <a:pt x="348" y="485"/>
                    </a:lnTo>
                    <a:lnTo>
                      <a:pt x="357" y="473"/>
                    </a:lnTo>
                    <a:lnTo>
                      <a:pt x="344" y="468"/>
                    </a:lnTo>
                    <a:lnTo>
                      <a:pt x="358" y="449"/>
                    </a:lnTo>
                    <a:lnTo>
                      <a:pt x="374" y="437"/>
                    </a:lnTo>
                    <a:lnTo>
                      <a:pt x="388" y="423"/>
                    </a:lnTo>
                    <a:lnTo>
                      <a:pt x="403" y="414"/>
                    </a:lnTo>
                    <a:lnTo>
                      <a:pt x="400" y="402"/>
                    </a:lnTo>
                    <a:lnTo>
                      <a:pt x="390" y="407"/>
                    </a:lnTo>
                    <a:lnTo>
                      <a:pt x="375" y="412"/>
                    </a:lnTo>
                    <a:lnTo>
                      <a:pt x="385" y="395"/>
                    </a:lnTo>
                    <a:lnTo>
                      <a:pt x="391" y="384"/>
                    </a:lnTo>
                    <a:lnTo>
                      <a:pt x="400" y="375"/>
                    </a:lnTo>
                    <a:lnTo>
                      <a:pt x="403" y="358"/>
                    </a:lnTo>
                    <a:lnTo>
                      <a:pt x="422" y="358"/>
                    </a:lnTo>
                    <a:lnTo>
                      <a:pt x="448" y="347"/>
                    </a:lnTo>
                    <a:lnTo>
                      <a:pt x="461" y="329"/>
                    </a:lnTo>
                    <a:lnTo>
                      <a:pt x="455" y="322"/>
                    </a:lnTo>
                    <a:lnTo>
                      <a:pt x="441" y="327"/>
                    </a:lnTo>
                    <a:lnTo>
                      <a:pt x="446" y="315"/>
                    </a:lnTo>
                    <a:lnTo>
                      <a:pt x="456" y="302"/>
                    </a:lnTo>
                    <a:lnTo>
                      <a:pt x="472" y="297"/>
                    </a:lnTo>
                    <a:lnTo>
                      <a:pt x="477" y="289"/>
                    </a:lnTo>
                    <a:lnTo>
                      <a:pt x="467" y="274"/>
                    </a:lnTo>
                    <a:lnTo>
                      <a:pt x="464" y="269"/>
                    </a:lnTo>
                    <a:lnTo>
                      <a:pt x="454" y="269"/>
                    </a:lnTo>
                    <a:lnTo>
                      <a:pt x="482" y="245"/>
                    </a:lnTo>
                    <a:lnTo>
                      <a:pt x="489" y="260"/>
                    </a:lnTo>
                    <a:lnTo>
                      <a:pt x="499" y="262"/>
                    </a:lnTo>
                    <a:lnTo>
                      <a:pt x="503" y="242"/>
                    </a:lnTo>
                    <a:lnTo>
                      <a:pt x="518" y="228"/>
                    </a:lnTo>
                    <a:lnTo>
                      <a:pt x="528" y="234"/>
                    </a:lnTo>
                    <a:lnTo>
                      <a:pt x="542" y="223"/>
                    </a:lnTo>
                    <a:lnTo>
                      <a:pt x="538" y="212"/>
                    </a:lnTo>
                    <a:lnTo>
                      <a:pt x="549" y="197"/>
                    </a:lnTo>
                    <a:lnTo>
                      <a:pt x="566" y="181"/>
                    </a:lnTo>
                    <a:lnTo>
                      <a:pt x="580" y="168"/>
                    </a:lnTo>
                    <a:lnTo>
                      <a:pt x="590" y="156"/>
                    </a:lnTo>
                    <a:lnTo>
                      <a:pt x="597" y="167"/>
                    </a:lnTo>
                    <a:lnTo>
                      <a:pt x="616" y="151"/>
                    </a:lnTo>
                    <a:lnTo>
                      <a:pt x="610" y="142"/>
                    </a:lnTo>
                    <a:lnTo>
                      <a:pt x="620" y="132"/>
                    </a:lnTo>
                    <a:lnTo>
                      <a:pt x="631" y="142"/>
                    </a:lnTo>
                    <a:lnTo>
                      <a:pt x="643" y="131"/>
                    </a:lnTo>
                    <a:lnTo>
                      <a:pt x="661" y="122"/>
                    </a:lnTo>
                    <a:lnTo>
                      <a:pt x="668" y="127"/>
                    </a:lnTo>
                    <a:lnTo>
                      <a:pt x="686" y="100"/>
                    </a:lnTo>
                    <a:lnTo>
                      <a:pt x="707" y="83"/>
                    </a:lnTo>
                    <a:lnTo>
                      <a:pt x="715" y="97"/>
                    </a:lnTo>
                    <a:lnTo>
                      <a:pt x="737" y="68"/>
                    </a:lnTo>
                    <a:lnTo>
                      <a:pt x="761" y="33"/>
                    </a:lnTo>
                    <a:lnTo>
                      <a:pt x="794" y="14"/>
                    </a:lnTo>
                    <a:lnTo>
                      <a:pt x="783" y="53"/>
                    </a:lnTo>
                    <a:lnTo>
                      <a:pt x="766" y="83"/>
                    </a:lnTo>
                    <a:lnTo>
                      <a:pt x="787" y="84"/>
                    </a:lnTo>
                    <a:lnTo>
                      <a:pt x="808" y="54"/>
                    </a:lnTo>
                    <a:lnTo>
                      <a:pt x="817" y="34"/>
                    </a:lnTo>
                    <a:lnTo>
                      <a:pt x="827" y="20"/>
                    </a:lnTo>
                    <a:lnTo>
                      <a:pt x="835" y="21"/>
                    </a:lnTo>
                    <a:lnTo>
                      <a:pt x="835" y="41"/>
                    </a:lnTo>
                    <a:lnTo>
                      <a:pt x="843" y="24"/>
                    </a:lnTo>
                    <a:lnTo>
                      <a:pt x="848" y="7"/>
                    </a:lnTo>
                    <a:lnTo>
                      <a:pt x="862" y="2"/>
                    </a:lnTo>
                    <a:lnTo>
                      <a:pt x="876" y="0"/>
                    </a:lnTo>
                    <a:lnTo>
                      <a:pt x="862" y="27"/>
                    </a:lnTo>
                    <a:lnTo>
                      <a:pt x="861" y="46"/>
                    </a:lnTo>
                    <a:lnTo>
                      <a:pt x="873" y="41"/>
                    </a:lnTo>
                    <a:lnTo>
                      <a:pt x="890" y="23"/>
                    </a:lnTo>
                    <a:lnTo>
                      <a:pt x="909" y="29"/>
                    </a:lnTo>
                    <a:lnTo>
                      <a:pt x="923" y="36"/>
                    </a:lnTo>
                    <a:lnTo>
                      <a:pt x="941" y="49"/>
                    </a:lnTo>
                    <a:lnTo>
                      <a:pt x="945" y="57"/>
                    </a:lnTo>
                    <a:lnTo>
                      <a:pt x="924" y="82"/>
                    </a:lnTo>
                    <a:lnTo>
                      <a:pt x="904" y="85"/>
                    </a:lnTo>
                    <a:lnTo>
                      <a:pt x="888" y="81"/>
                    </a:lnTo>
                    <a:lnTo>
                      <a:pt x="893" y="95"/>
                    </a:lnTo>
                    <a:lnTo>
                      <a:pt x="907" y="103"/>
                    </a:lnTo>
                    <a:lnTo>
                      <a:pt x="914" y="103"/>
                    </a:lnTo>
                    <a:lnTo>
                      <a:pt x="923" y="118"/>
                    </a:lnTo>
                    <a:lnTo>
                      <a:pt x="926" y="127"/>
                    </a:lnTo>
                    <a:lnTo>
                      <a:pt x="915" y="151"/>
                    </a:lnTo>
                    <a:lnTo>
                      <a:pt x="893" y="187"/>
                    </a:lnTo>
                    <a:lnTo>
                      <a:pt x="881" y="181"/>
                    </a:lnTo>
                    <a:lnTo>
                      <a:pt x="893" y="149"/>
                    </a:lnTo>
                    <a:lnTo>
                      <a:pt x="891" y="125"/>
                    </a:lnTo>
                    <a:lnTo>
                      <a:pt x="851" y="105"/>
                    </a:lnTo>
                    <a:lnTo>
                      <a:pt x="831" y="98"/>
                    </a:lnTo>
                    <a:lnTo>
                      <a:pt x="797" y="130"/>
                    </a:lnTo>
                    <a:lnTo>
                      <a:pt x="795" y="161"/>
                    </a:lnTo>
                    <a:lnTo>
                      <a:pt x="781" y="188"/>
                    </a:lnTo>
                    <a:lnTo>
                      <a:pt x="764" y="197"/>
                    </a:lnTo>
                    <a:lnTo>
                      <a:pt x="747" y="215"/>
                    </a:lnTo>
                    <a:lnTo>
                      <a:pt x="721" y="197"/>
                    </a:lnTo>
                    <a:lnTo>
                      <a:pt x="701" y="210"/>
                    </a:lnTo>
                    <a:lnTo>
                      <a:pt x="658" y="165"/>
                    </a:lnTo>
                    <a:lnTo>
                      <a:pt x="645" y="183"/>
                    </a:lnTo>
                    <a:lnTo>
                      <a:pt x="628" y="189"/>
                    </a:lnTo>
                    <a:lnTo>
                      <a:pt x="628" y="213"/>
                    </a:lnTo>
                    <a:lnTo>
                      <a:pt x="614" y="233"/>
                    </a:lnTo>
                    <a:lnTo>
                      <a:pt x="561" y="242"/>
                    </a:lnTo>
                    <a:lnTo>
                      <a:pt x="556" y="259"/>
                    </a:lnTo>
                    <a:lnTo>
                      <a:pt x="538" y="278"/>
                    </a:lnTo>
                    <a:lnTo>
                      <a:pt x="525" y="299"/>
                    </a:lnTo>
                    <a:lnTo>
                      <a:pt x="503" y="324"/>
                    </a:lnTo>
                    <a:lnTo>
                      <a:pt x="482" y="358"/>
                    </a:lnTo>
                    <a:lnTo>
                      <a:pt x="460" y="386"/>
                    </a:lnTo>
                    <a:lnTo>
                      <a:pt x="448" y="417"/>
                    </a:lnTo>
                    <a:lnTo>
                      <a:pt x="433" y="435"/>
                    </a:lnTo>
                    <a:lnTo>
                      <a:pt x="417" y="481"/>
                    </a:lnTo>
                    <a:lnTo>
                      <a:pt x="403" y="518"/>
                    </a:lnTo>
                    <a:lnTo>
                      <a:pt x="386" y="568"/>
                    </a:lnTo>
                    <a:lnTo>
                      <a:pt x="396" y="593"/>
                    </a:lnTo>
                    <a:lnTo>
                      <a:pt x="381" y="614"/>
                    </a:lnTo>
                    <a:lnTo>
                      <a:pt x="357" y="605"/>
                    </a:lnTo>
                    <a:lnTo>
                      <a:pt x="329" y="629"/>
                    </a:lnTo>
                    <a:lnTo>
                      <a:pt x="304" y="657"/>
                    </a:lnTo>
                    <a:lnTo>
                      <a:pt x="305" y="753"/>
                    </a:lnTo>
                    <a:lnTo>
                      <a:pt x="304" y="805"/>
                    </a:lnTo>
                    <a:lnTo>
                      <a:pt x="311" y="818"/>
                    </a:lnTo>
                    <a:lnTo>
                      <a:pt x="318" y="831"/>
                    </a:lnTo>
                    <a:lnTo>
                      <a:pt x="301" y="848"/>
                    </a:lnTo>
                    <a:lnTo>
                      <a:pt x="292" y="906"/>
                    </a:lnTo>
                    <a:lnTo>
                      <a:pt x="284" y="959"/>
                    </a:lnTo>
                    <a:lnTo>
                      <a:pt x="277" y="968"/>
                    </a:lnTo>
                    <a:lnTo>
                      <a:pt x="271" y="975"/>
                    </a:lnTo>
                    <a:lnTo>
                      <a:pt x="271" y="1004"/>
                    </a:lnTo>
                    <a:lnTo>
                      <a:pt x="260" y="1005"/>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0" name="Freeform 33"/>
              <p:cNvSpPr>
                <a:spLocks noChangeAspect="1"/>
              </p:cNvSpPr>
              <p:nvPr/>
            </p:nvSpPr>
            <p:spPr bwMode="auto">
              <a:xfrm>
                <a:off x="3222625" y="3875088"/>
                <a:ext cx="519113" cy="406400"/>
              </a:xfrm>
              <a:custGeom>
                <a:avLst/>
                <a:gdLst>
                  <a:gd name="T0" fmla="*/ 0 w 236"/>
                  <a:gd name="T1" fmla="*/ 156 h 223"/>
                  <a:gd name="T2" fmla="*/ 16 w 236"/>
                  <a:gd name="T3" fmla="*/ 141 h 223"/>
                  <a:gd name="T4" fmla="*/ 38 w 236"/>
                  <a:gd name="T5" fmla="*/ 146 h 223"/>
                  <a:gd name="T6" fmla="*/ 55 w 236"/>
                  <a:gd name="T7" fmla="*/ 145 h 223"/>
                  <a:gd name="T8" fmla="*/ 73 w 236"/>
                  <a:gd name="T9" fmla="*/ 136 h 223"/>
                  <a:gd name="T10" fmla="*/ 70 w 236"/>
                  <a:gd name="T11" fmla="*/ 117 h 223"/>
                  <a:gd name="T12" fmla="*/ 63 w 236"/>
                  <a:gd name="T13" fmla="*/ 112 h 223"/>
                  <a:gd name="T14" fmla="*/ 87 w 236"/>
                  <a:gd name="T15" fmla="*/ 80 h 223"/>
                  <a:gd name="T16" fmla="*/ 97 w 236"/>
                  <a:gd name="T17" fmla="*/ 57 h 223"/>
                  <a:gd name="T18" fmla="*/ 107 w 236"/>
                  <a:gd name="T19" fmla="*/ 37 h 223"/>
                  <a:gd name="T20" fmla="*/ 118 w 236"/>
                  <a:gd name="T21" fmla="*/ 10 h 223"/>
                  <a:gd name="T22" fmla="*/ 123 w 236"/>
                  <a:gd name="T23" fmla="*/ 0 h 223"/>
                  <a:gd name="T24" fmla="*/ 138 w 236"/>
                  <a:gd name="T25" fmla="*/ 6 h 223"/>
                  <a:gd name="T26" fmla="*/ 131 w 236"/>
                  <a:gd name="T27" fmla="*/ 17 h 223"/>
                  <a:gd name="T28" fmla="*/ 125 w 236"/>
                  <a:gd name="T29" fmla="*/ 31 h 223"/>
                  <a:gd name="T30" fmla="*/ 126 w 236"/>
                  <a:gd name="T31" fmla="*/ 46 h 223"/>
                  <a:gd name="T32" fmla="*/ 120 w 236"/>
                  <a:gd name="T33" fmla="*/ 58 h 223"/>
                  <a:gd name="T34" fmla="*/ 117 w 236"/>
                  <a:gd name="T35" fmla="*/ 69 h 223"/>
                  <a:gd name="T36" fmla="*/ 123 w 236"/>
                  <a:gd name="T37" fmla="*/ 80 h 223"/>
                  <a:gd name="T38" fmla="*/ 138 w 236"/>
                  <a:gd name="T39" fmla="*/ 84 h 223"/>
                  <a:gd name="T40" fmla="*/ 159 w 236"/>
                  <a:gd name="T41" fmla="*/ 70 h 223"/>
                  <a:gd name="T42" fmla="*/ 161 w 236"/>
                  <a:gd name="T43" fmla="*/ 60 h 223"/>
                  <a:gd name="T44" fmla="*/ 148 w 236"/>
                  <a:gd name="T45" fmla="*/ 56 h 223"/>
                  <a:gd name="T46" fmla="*/ 154 w 236"/>
                  <a:gd name="T47" fmla="*/ 41 h 223"/>
                  <a:gd name="T48" fmla="*/ 149 w 236"/>
                  <a:gd name="T49" fmla="*/ 37 h 223"/>
                  <a:gd name="T50" fmla="*/ 152 w 236"/>
                  <a:gd name="T51" fmla="*/ 19 h 223"/>
                  <a:gd name="T52" fmla="*/ 166 w 236"/>
                  <a:gd name="T53" fmla="*/ 15 h 223"/>
                  <a:gd name="T54" fmla="*/ 181 w 236"/>
                  <a:gd name="T55" fmla="*/ 14 h 223"/>
                  <a:gd name="T56" fmla="*/ 198 w 236"/>
                  <a:gd name="T57" fmla="*/ 15 h 223"/>
                  <a:gd name="T58" fmla="*/ 214 w 236"/>
                  <a:gd name="T59" fmla="*/ 15 h 223"/>
                  <a:gd name="T60" fmla="*/ 223 w 236"/>
                  <a:gd name="T61" fmla="*/ 13 h 223"/>
                  <a:gd name="T62" fmla="*/ 236 w 236"/>
                  <a:gd name="T63" fmla="*/ 25 h 223"/>
                  <a:gd name="T64" fmla="*/ 235 w 236"/>
                  <a:gd name="T65" fmla="*/ 46 h 223"/>
                  <a:gd name="T66" fmla="*/ 225 w 236"/>
                  <a:gd name="T67" fmla="*/ 68 h 223"/>
                  <a:gd name="T68" fmla="*/ 217 w 236"/>
                  <a:gd name="T69" fmla="*/ 83 h 223"/>
                  <a:gd name="T70" fmla="*/ 203 w 236"/>
                  <a:gd name="T71" fmla="*/ 77 h 223"/>
                  <a:gd name="T72" fmla="*/ 200 w 236"/>
                  <a:gd name="T73" fmla="*/ 92 h 223"/>
                  <a:gd name="T74" fmla="*/ 214 w 236"/>
                  <a:gd name="T75" fmla="*/ 102 h 223"/>
                  <a:gd name="T76" fmla="*/ 207 w 236"/>
                  <a:gd name="T77" fmla="*/ 120 h 223"/>
                  <a:gd name="T78" fmla="*/ 193 w 236"/>
                  <a:gd name="T79" fmla="*/ 136 h 223"/>
                  <a:gd name="T80" fmla="*/ 181 w 236"/>
                  <a:gd name="T81" fmla="*/ 145 h 223"/>
                  <a:gd name="T82" fmla="*/ 167 w 236"/>
                  <a:gd name="T83" fmla="*/ 133 h 223"/>
                  <a:gd name="T84" fmla="*/ 150 w 236"/>
                  <a:gd name="T85" fmla="*/ 147 h 223"/>
                  <a:gd name="T86" fmla="*/ 157 w 236"/>
                  <a:gd name="T87" fmla="*/ 157 h 223"/>
                  <a:gd name="T88" fmla="*/ 164 w 236"/>
                  <a:gd name="T89" fmla="*/ 173 h 223"/>
                  <a:gd name="T90" fmla="*/ 147 w 236"/>
                  <a:gd name="T91" fmla="*/ 190 h 223"/>
                  <a:gd name="T92" fmla="*/ 133 w 236"/>
                  <a:gd name="T93" fmla="*/ 200 h 223"/>
                  <a:gd name="T94" fmla="*/ 140 w 236"/>
                  <a:gd name="T95" fmla="*/ 219 h 223"/>
                  <a:gd name="T96" fmla="*/ 131 w 236"/>
                  <a:gd name="T97" fmla="*/ 220 h 223"/>
                  <a:gd name="T98" fmla="*/ 118 w 236"/>
                  <a:gd name="T99" fmla="*/ 223 h 223"/>
                  <a:gd name="T100" fmla="*/ 116 w 236"/>
                  <a:gd name="T101" fmla="*/ 204 h 223"/>
                  <a:gd name="T102" fmla="*/ 114 w 236"/>
                  <a:gd name="T103" fmla="*/ 188 h 223"/>
                  <a:gd name="T104" fmla="*/ 114 w 236"/>
                  <a:gd name="T105" fmla="*/ 174 h 223"/>
                  <a:gd name="T106" fmla="*/ 102 w 236"/>
                  <a:gd name="T107" fmla="*/ 171 h 223"/>
                  <a:gd name="T108" fmla="*/ 88 w 236"/>
                  <a:gd name="T109" fmla="*/ 166 h 223"/>
                  <a:gd name="T110" fmla="*/ 78 w 236"/>
                  <a:gd name="T111" fmla="*/ 164 h 223"/>
                  <a:gd name="T112" fmla="*/ 73 w 236"/>
                  <a:gd name="T113" fmla="*/ 160 h 223"/>
                  <a:gd name="T114" fmla="*/ 53 w 236"/>
                  <a:gd name="T115" fmla="*/ 167 h 223"/>
                  <a:gd name="T116" fmla="*/ 39 w 236"/>
                  <a:gd name="T117" fmla="*/ 182 h 223"/>
                  <a:gd name="T118" fmla="*/ 26 w 236"/>
                  <a:gd name="T119" fmla="*/ 178 h 223"/>
                  <a:gd name="T120" fmla="*/ 13 w 236"/>
                  <a:gd name="T121" fmla="*/ 173 h 223"/>
                  <a:gd name="T122" fmla="*/ 4 w 236"/>
                  <a:gd name="T123" fmla="*/ 162 h 223"/>
                  <a:gd name="T124" fmla="*/ 0 w 236"/>
                  <a:gd name="T125" fmla="*/ 156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223"/>
                  <a:gd name="T191" fmla="*/ 236 w 236"/>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no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1" name="Freeform 34"/>
              <p:cNvSpPr>
                <a:spLocks noChangeAspect="1"/>
              </p:cNvSpPr>
              <p:nvPr/>
            </p:nvSpPr>
            <p:spPr bwMode="auto">
              <a:xfrm>
                <a:off x="4454525" y="3787775"/>
                <a:ext cx="1084263" cy="846138"/>
              </a:xfrm>
              <a:custGeom>
                <a:avLst/>
                <a:gdLst>
                  <a:gd name="T0" fmla="*/ 49 w 494"/>
                  <a:gd name="T1" fmla="*/ 93 h 464"/>
                  <a:gd name="T2" fmla="*/ 50 w 494"/>
                  <a:gd name="T3" fmla="*/ 49 h 464"/>
                  <a:gd name="T4" fmla="*/ 81 w 494"/>
                  <a:gd name="T5" fmla="*/ 54 h 464"/>
                  <a:gd name="T6" fmla="*/ 128 w 494"/>
                  <a:gd name="T7" fmla="*/ 32 h 464"/>
                  <a:gd name="T8" fmla="*/ 173 w 494"/>
                  <a:gd name="T9" fmla="*/ 4 h 464"/>
                  <a:gd name="T10" fmla="*/ 243 w 494"/>
                  <a:gd name="T11" fmla="*/ 13 h 464"/>
                  <a:gd name="T12" fmla="*/ 233 w 494"/>
                  <a:gd name="T13" fmla="*/ 36 h 464"/>
                  <a:gd name="T14" fmla="*/ 272 w 494"/>
                  <a:gd name="T15" fmla="*/ 37 h 464"/>
                  <a:gd name="T16" fmla="*/ 308 w 494"/>
                  <a:gd name="T17" fmla="*/ 31 h 464"/>
                  <a:gd name="T18" fmla="*/ 320 w 494"/>
                  <a:gd name="T19" fmla="*/ 39 h 464"/>
                  <a:gd name="T20" fmla="*/ 351 w 494"/>
                  <a:gd name="T21" fmla="*/ 44 h 464"/>
                  <a:gd name="T22" fmla="*/ 385 w 494"/>
                  <a:gd name="T23" fmla="*/ 44 h 464"/>
                  <a:gd name="T24" fmla="*/ 414 w 494"/>
                  <a:gd name="T25" fmla="*/ 42 h 464"/>
                  <a:gd name="T26" fmla="*/ 434 w 494"/>
                  <a:gd name="T27" fmla="*/ 39 h 464"/>
                  <a:gd name="T28" fmla="*/ 449 w 494"/>
                  <a:gd name="T29" fmla="*/ 55 h 464"/>
                  <a:gd name="T30" fmla="*/ 455 w 494"/>
                  <a:gd name="T31" fmla="*/ 75 h 464"/>
                  <a:gd name="T32" fmla="*/ 450 w 494"/>
                  <a:gd name="T33" fmla="*/ 94 h 464"/>
                  <a:gd name="T34" fmla="*/ 464 w 494"/>
                  <a:gd name="T35" fmla="*/ 118 h 464"/>
                  <a:gd name="T36" fmla="*/ 475 w 494"/>
                  <a:gd name="T37" fmla="*/ 152 h 464"/>
                  <a:gd name="T38" fmla="*/ 452 w 494"/>
                  <a:gd name="T39" fmla="*/ 192 h 464"/>
                  <a:gd name="T40" fmla="*/ 464 w 494"/>
                  <a:gd name="T41" fmla="*/ 211 h 464"/>
                  <a:gd name="T42" fmla="*/ 462 w 494"/>
                  <a:gd name="T43" fmla="*/ 245 h 464"/>
                  <a:gd name="T44" fmla="*/ 464 w 494"/>
                  <a:gd name="T45" fmla="*/ 270 h 464"/>
                  <a:gd name="T46" fmla="*/ 474 w 494"/>
                  <a:gd name="T47" fmla="*/ 292 h 464"/>
                  <a:gd name="T48" fmla="*/ 483 w 494"/>
                  <a:gd name="T49" fmla="*/ 307 h 464"/>
                  <a:gd name="T50" fmla="*/ 492 w 494"/>
                  <a:gd name="T51" fmla="*/ 351 h 464"/>
                  <a:gd name="T52" fmla="*/ 454 w 494"/>
                  <a:gd name="T53" fmla="*/ 378 h 464"/>
                  <a:gd name="T54" fmla="*/ 426 w 494"/>
                  <a:gd name="T55" fmla="*/ 411 h 464"/>
                  <a:gd name="T56" fmla="*/ 422 w 494"/>
                  <a:gd name="T57" fmla="*/ 452 h 464"/>
                  <a:gd name="T58" fmla="*/ 402 w 494"/>
                  <a:gd name="T59" fmla="*/ 454 h 464"/>
                  <a:gd name="T60" fmla="*/ 378 w 494"/>
                  <a:gd name="T61" fmla="*/ 445 h 464"/>
                  <a:gd name="T62" fmla="*/ 342 w 494"/>
                  <a:gd name="T63" fmla="*/ 440 h 464"/>
                  <a:gd name="T64" fmla="*/ 320 w 494"/>
                  <a:gd name="T65" fmla="*/ 449 h 464"/>
                  <a:gd name="T66" fmla="*/ 291 w 494"/>
                  <a:gd name="T67" fmla="*/ 457 h 464"/>
                  <a:gd name="T68" fmla="*/ 278 w 494"/>
                  <a:gd name="T69" fmla="*/ 435 h 464"/>
                  <a:gd name="T70" fmla="*/ 243 w 494"/>
                  <a:gd name="T71" fmla="*/ 450 h 464"/>
                  <a:gd name="T72" fmla="*/ 232 w 494"/>
                  <a:gd name="T73" fmla="*/ 416 h 464"/>
                  <a:gd name="T74" fmla="*/ 214 w 494"/>
                  <a:gd name="T75" fmla="*/ 397 h 464"/>
                  <a:gd name="T76" fmla="*/ 178 w 494"/>
                  <a:gd name="T77" fmla="*/ 399 h 464"/>
                  <a:gd name="T78" fmla="*/ 177 w 494"/>
                  <a:gd name="T79" fmla="*/ 375 h 464"/>
                  <a:gd name="T80" fmla="*/ 152 w 494"/>
                  <a:gd name="T81" fmla="*/ 360 h 464"/>
                  <a:gd name="T82" fmla="*/ 133 w 494"/>
                  <a:gd name="T83" fmla="*/ 364 h 464"/>
                  <a:gd name="T84" fmla="*/ 121 w 494"/>
                  <a:gd name="T85" fmla="*/ 374 h 464"/>
                  <a:gd name="T86" fmla="*/ 97 w 494"/>
                  <a:gd name="T87" fmla="*/ 361 h 464"/>
                  <a:gd name="T88" fmla="*/ 116 w 494"/>
                  <a:gd name="T89" fmla="*/ 331 h 464"/>
                  <a:gd name="T90" fmla="*/ 91 w 494"/>
                  <a:gd name="T91" fmla="*/ 334 h 464"/>
                  <a:gd name="T92" fmla="*/ 68 w 494"/>
                  <a:gd name="T93" fmla="*/ 326 h 464"/>
                  <a:gd name="T94" fmla="*/ 39 w 494"/>
                  <a:gd name="T95" fmla="*/ 317 h 464"/>
                  <a:gd name="T96" fmla="*/ 35 w 494"/>
                  <a:gd name="T97" fmla="*/ 291 h 464"/>
                  <a:gd name="T98" fmla="*/ 22 w 494"/>
                  <a:gd name="T99" fmla="*/ 248 h 464"/>
                  <a:gd name="T100" fmla="*/ 25 w 494"/>
                  <a:gd name="T101" fmla="*/ 222 h 464"/>
                  <a:gd name="T102" fmla="*/ 5 w 494"/>
                  <a:gd name="T103" fmla="*/ 176 h 464"/>
                  <a:gd name="T104" fmla="*/ 3 w 494"/>
                  <a:gd name="T105" fmla="*/ 136 h 464"/>
                  <a:gd name="T106" fmla="*/ 27 w 494"/>
                  <a:gd name="T107" fmla="*/ 96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464"/>
                  <a:gd name="T164" fmla="*/ 494 w 494"/>
                  <a:gd name="T165" fmla="*/ 464 h 4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solidFill>
                <a:srgbClr val="FFFF66"/>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2" name="Freeform 35"/>
              <p:cNvSpPr>
                <a:spLocks noChangeAspect="1"/>
              </p:cNvSpPr>
              <p:nvPr/>
            </p:nvSpPr>
            <p:spPr bwMode="auto">
              <a:xfrm>
                <a:off x="1116013" y="5165725"/>
                <a:ext cx="595312" cy="746125"/>
              </a:xfrm>
              <a:custGeom>
                <a:avLst/>
                <a:gdLst>
                  <a:gd name="T0" fmla="*/ 127 w 271"/>
                  <a:gd name="T1" fmla="*/ 401 h 410"/>
                  <a:gd name="T2" fmla="*/ 91 w 271"/>
                  <a:gd name="T3" fmla="*/ 403 h 410"/>
                  <a:gd name="T4" fmla="*/ 57 w 271"/>
                  <a:gd name="T5" fmla="*/ 408 h 410"/>
                  <a:gd name="T6" fmla="*/ 44 w 271"/>
                  <a:gd name="T7" fmla="*/ 410 h 410"/>
                  <a:gd name="T8" fmla="*/ 21 w 271"/>
                  <a:gd name="T9" fmla="*/ 395 h 410"/>
                  <a:gd name="T10" fmla="*/ 0 w 271"/>
                  <a:gd name="T11" fmla="*/ 385 h 410"/>
                  <a:gd name="T12" fmla="*/ 16 w 271"/>
                  <a:gd name="T13" fmla="*/ 350 h 410"/>
                  <a:gd name="T14" fmla="*/ 25 w 271"/>
                  <a:gd name="T15" fmla="*/ 321 h 410"/>
                  <a:gd name="T16" fmla="*/ 36 w 271"/>
                  <a:gd name="T17" fmla="*/ 277 h 410"/>
                  <a:gd name="T18" fmla="*/ 21 w 271"/>
                  <a:gd name="T19" fmla="*/ 269 h 410"/>
                  <a:gd name="T20" fmla="*/ 19 w 271"/>
                  <a:gd name="T21" fmla="*/ 258 h 410"/>
                  <a:gd name="T22" fmla="*/ 28 w 271"/>
                  <a:gd name="T23" fmla="*/ 251 h 410"/>
                  <a:gd name="T24" fmla="*/ 25 w 271"/>
                  <a:gd name="T25" fmla="*/ 242 h 410"/>
                  <a:gd name="T26" fmla="*/ 10 w 271"/>
                  <a:gd name="T27" fmla="*/ 239 h 410"/>
                  <a:gd name="T28" fmla="*/ 17 w 271"/>
                  <a:gd name="T29" fmla="*/ 220 h 410"/>
                  <a:gd name="T30" fmla="*/ 40 w 271"/>
                  <a:gd name="T31" fmla="*/ 184 h 410"/>
                  <a:gd name="T32" fmla="*/ 69 w 271"/>
                  <a:gd name="T33" fmla="*/ 157 h 410"/>
                  <a:gd name="T34" fmla="*/ 101 w 271"/>
                  <a:gd name="T35" fmla="*/ 125 h 410"/>
                  <a:gd name="T36" fmla="*/ 112 w 271"/>
                  <a:gd name="T37" fmla="*/ 62 h 410"/>
                  <a:gd name="T38" fmla="*/ 120 w 271"/>
                  <a:gd name="T39" fmla="*/ 18 h 410"/>
                  <a:gd name="T40" fmla="*/ 122 w 271"/>
                  <a:gd name="T41" fmla="*/ 0 h 410"/>
                  <a:gd name="T42" fmla="*/ 144 w 271"/>
                  <a:gd name="T43" fmla="*/ 9 h 410"/>
                  <a:gd name="T44" fmla="*/ 161 w 271"/>
                  <a:gd name="T45" fmla="*/ 14 h 410"/>
                  <a:gd name="T46" fmla="*/ 170 w 271"/>
                  <a:gd name="T47" fmla="*/ 29 h 410"/>
                  <a:gd name="T48" fmla="*/ 188 w 271"/>
                  <a:gd name="T49" fmla="*/ 32 h 410"/>
                  <a:gd name="T50" fmla="*/ 199 w 271"/>
                  <a:gd name="T51" fmla="*/ 35 h 410"/>
                  <a:gd name="T52" fmla="*/ 202 w 271"/>
                  <a:gd name="T53" fmla="*/ 49 h 410"/>
                  <a:gd name="T54" fmla="*/ 201 w 271"/>
                  <a:gd name="T55" fmla="*/ 66 h 410"/>
                  <a:gd name="T56" fmla="*/ 206 w 271"/>
                  <a:gd name="T57" fmla="*/ 62 h 410"/>
                  <a:gd name="T58" fmla="*/ 235 w 271"/>
                  <a:gd name="T59" fmla="*/ 59 h 410"/>
                  <a:gd name="T60" fmla="*/ 255 w 271"/>
                  <a:gd name="T61" fmla="*/ 63 h 410"/>
                  <a:gd name="T62" fmla="*/ 266 w 271"/>
                  <a:gd name="T63" fmla="*/ 78 h 410"/>
                  <a:gd name="T64" fmla="*/ 266 w 271"/>
                  <a:gd name="T65" fmla="*/ 89 h 410"/>
                  <a:gd name="T66" fmla="*/ 271 w 271"/>
                  <a:gd name="T67" fmla="*/ 100 h 410"/>
                  <a:gd name="T68" fmla="*/ 269 w 271"/>
                  <a:gd name="T69" fmla="*/ 118 h 410"/>
                  <a:gd name="T70" fmla="*/ 259 w 271"/>
                  <a:gd name="T71" fmla="*/ 136 h 410"/>
                  <a:gd name="T72" fmla="*/ 242 w 271"/>
                  <a:gd name="T73" fmla="*/ 136 h 410"/>
                  <a:gd name="T74" fmla="*/ 222 w 271"/>
                  <a:gd name="T75" fmla="*/ 167 h 410"/>
                  <a:gd name="T76" fmla="*/ 214 w 271"/>
                  <a:gd name="T77" fmla="*/ 180 h 410"/>
                  <a:gd name="T78" fmla="*/ 205 w 271"/>
                  <a:gd name="T79" fmla="*/ 196 h 410"/>
                  <a:gd name="T80" fmla="*/ 193 w 271"/>
                  <a:gd name="T81" fmla="*/ 215 h 410"/>
                  <a:gd name="T82" fmla="*/ 173 w 271"/>
                  <a:gd name="T83" fmla="*/ 219 h 410"/>
                  <a:gd name="T84" fmla="*/ 162 w 271"/>
                  <a:gd name="T85" fmla="*/ 225 h 410"/>
                  <a:gd name="T86" fmla="*/ 169 w 271"/>
                  <a:gd name="T87" fmla="*/ 235 h 410"/>
                  <a:gd name="T88" fmla="*/ 179 w 271"/>
                  <a:gd name="T89" fmla="*/ 250 h 410"/>
                  <a:gd name="T90" fmla="*/ 169 w 271"/>
                  <a:gd name="T91" fmla="*/ 260 h 410"/>
                  <a:gd name="T92" fmla="*/ 158 w 271"/>
                  <a:gd name="T93" fmla="*/ 278 h 410"/>
                  <a:gd name="T94" fmla="*/ 146 w 271"/>
                  <a:gd name="T95" fmla="*/ 304 h 410"/>
                  <a:gd name="T96" fmla="*/ 137 w 271"/>
                  <a:gd name="T97" fmla="*/ 322 h 410"/>
                  <a:gd name="T98" fmla="*/ 152 w 271"/>
                  <a:gd name="T99" fmla="*/ 334 h 410"/>
                  <a:gd name="T100" fmla="*/ 134 w 271"/>
                  <a:gd name="T101" fmla="*/ 346 h 410"/>
                  <a:gd name="T102" fmla="*/ 118 w 271"/>
                  <a:gd name="T103" fmla="*/ 366 h 410"/>
                  <a:gd name="T104" fmla="*/ 109 w 271"/>
                  <a:gd name="T105" fmla="*/ 392 h 410"/>
                  <a:gd name="T106" fmla="*/ 127 w 271"/>
                  <a:gd name="T107" fmla="*/ 401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1"/>
                  <a:gd name="T163" fmla="*/ 0 h 410"/>
                  <a:gd name="T164" fmla="*/ 271 w 271"/>
                  <a:gd name="T165" fmla="*/ 410 h 4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solidFill>
                <a:srgbClr val="FFFF66"/>
              </a:solidFill>
              <a:ln w="635">
                <a:solidFill>
                  <a:schemeClr val="tx1"/>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3" name="Freeform 36"/>
              <p:cNvSpPr>
                <a:spLocks noChangeAspect="1"/>
              </p:cNvSpPr>
              <p:nvPr/>
            </p:nvSpPr>
            <p:spPr bwMode="auto">
              <a:xfrm>
                <a:off x="5106988" y="4756150"/>
                <a:ext cx="1131887" cy="681038"/>
              </a:xfrm>
              <a:custGeom>
                <a:avLst/>
                <a:gdLst>
                  <a:gd name="T0" fmla="*/ 515 w 515"/>
                  <a:gd name="T1" fmla="*/ 229 h 374"/>
                  <a:gd name="T2" fmla="*/ 481 w 515"/>
                  <a:gd name="T3" fmla="*/ 270 h 374"/>
                  <a:gd name="T4" fmla="*/ 458 w 515"/>
                  <a:gd name="T5" fmla="*/ 349 h 374"/>
                  <a:gd name="T6" fmla="*/ 422 w 515"/>
                  <a:gd name="T7" fmla="*/ 336 h 374"/>
                  <a:gd name="T8" fmla="*/ 398 w 515"/>
                  <a:gd name="T9" fmla="*/ 317 h 374"/>
                  <a:gd name="T10" fmla="*/ 377 w 515"/>
                  <a:gd name="T11" fmla="*/ 317 h 374"/>
                  <a:gd name="T12" fmla="*/ 351 w 515"/>
                  <a:gd name="T13" fmla="*/ 315 h 374"/>
                  <a:gd name="T14" fmla="*/ 331 w 515"/>
                  <a:gd name="T15" fmla="*/ 334 h 374"/>
                  <a:gd name="T16" fmla="*/ 305 w 515"/>
                  <a:gd name="T17" fmla="*/ 359 h 374"/>
                  <a:gd name="T18" fmla="*/ 270 w 515"/>
                  <a:gd name="T19" fmla="*/ 366 h 374"/>
                  <a:gd name="T20" fmla="*/ 229 w 515"/>
                  <a:gd name="T21" fmla="*/ 366 h 374"/>
                  <a:gd name="T22" fmla="*/ 202 w 515"/>
                  <a:gd name="T23" fmla="*/ 374 h 374"/>
                  <a:gd name="T24" fmla="*/ 175 w 515"/>
                  <a:gd name="T25" fmla="*/ 363 h 374"/>
                  <a:gd name="T26" fmla="*/ 144 w 515"/>
                  <a:gd name="T27" fmla="*/ 361 h 374"/>
                  <a:gd name="T28" fmla="*/ 149 w 515"/>
                  <a:gd name="T29" fmla="*/ 336 h 374"/>
                  <a:gd name="T30" fmla="*/ 133 w 515"/>
                  <a:gd name="T31" fmla="*/ 317 h 374"/>
                  <a:gd name="T32" fmla="*/ 121 w 515"/>
                  <a:gd name="T33" fmla="*/ 315 h 374"/>
                  <a:gd name="T34" fmla="*/ 117 w 515"/>
                  <a:gd name="T35" fmla="*/ 297 h 374"/>
                  <a:gd name="T36" fmla="*/ 114 w 515"/>
                  <a:gd name="T37" fmla="*/ 279 h 374"/>
                  <a:gd name="T38" fmla="*/ 92 w 515"/>
                  <a:gd name="T39" fmla="*/ 294 h 374"/>
                  <a:gd name="T40" fmla="*/ 65 w 515"/>
                  <a:gd name="T41" fmla="*/ 284 h 374"/>
                  <a:gd name="T42" fmla="*/ 44 w 515"/>
                  <a:gd name="T43" fmla="*/ 285 h 374"/>
                  <a:gd name="T44" fmla="*/ 48 w 515"/>
                  <a:gd name="T45" fmla="*/ 267 h 374"/>
                  <a:gd name="T46" fmla="*/ 48 w 515"/>
                  <a:gd name="T47" fmla="*/ 234 h 374"/>
                  <a:gd name="T48" fmla="*/ 22 w 515"/>
                  <a:gd name="T49" fmla="*/ 212 h 374"/>
                  <a:gd name="T50" fmla="*/ 5 w 515"/>
                  <a:gd name="T51" fmla="*/ 187 h 374"/>
                  <a:gd name="T52" fmla="*/ 1 w 515"/>
                  <a:gd name="T53" fmla="*/ 176 h 374"/>
                  <a:gd name="T54" fmla="*/ 12 w 515"/>
                  <a:gd name="T55" fmla="*/ 166 h 374"/>
                  <a:gd name="T56" fmla="*/ 39 w 515"/>
                  <a:gd name="T57" fmla="*/ 143 h 374"/>
                  <a:gd name="T58" fmla="*/ 62 w 515"/>
                  <a:gd name="T59" fmla="*/ 99 h 374"/>
                  <a:gd name="T60" fmla="*/ 99 w 515"/>
                  <a:gd name="T61" fmla="*/ 49 h 374"/>
                  <a:gd name="T62" fmla="*/ 123 w 515"/>
                  <a:gd name="T63" fmla="*/ 27 h 374"/>
                  <a:gd name="T64" fmla="*/ 171 w 515"/>
                  <a:gd name="T65" fmla="*/ 17 h 374"/>
                  <a:gd name="T66" fmla="*/ 219 w 515"/>
                  <a:gd name="T67" fmla="*/ 28 h 374"/>
                  <a:gd name="T68" fmla="*/ 242 w 515"/>
                  <a:gd name="T69" fmla="*/ 48 h 374"/>
                  <a:gd name="T70" fmla="*/ 273 w 515"/>
                  <a:gd name="T71" fmla="*/ 20 h 374"/>
                  <a:gd name="T72" fmla="*/ 296 w 515"/>
                  <a:gd name="T73" fmla="*/ 33 h 374"/>
                  <a:gd name="T74" fmla="*/ 311 w 515"/>
                  <a:gd name="T75" fmla="*/ 0 h 374"/>
                  <a:gd name="T76" fmla="*/ 349 w 515"/>
                  <a:gd name="T77" fmla="*/ 16 h 374"/>
                  <a:gd name="T78" fmla="*/ 386 w 515"/>
                  <a:gd name="T79" fmla="*/ 53 h 374"/>
                  <a:gd name="T80" fmla="*/ 415 w 515"/>
                  <a:gd name="T81" fmla="*/ 101 h 374"/>
                  <a:gd name="T82" fmla="*/ 415 w 515"/>
                  <a:gd name="T83" fmla="*/ 145 h 374"/>
                  <a:gd name="T84" fmla="*/ 421 w 515"/>
                  <a:gd name="T85" fmla="*/ 204 h 374"/>
                  <a:gd name="T86" fmla="*/ 443 w 515"/>
                  <a:gd name="T87" fmla="*/ 223 h 374"/>
                  <a:gd name="T88" fmla="*/ 482 w 515"/>
                  <a:gd name="T89" fmla="*/ 201 h 3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5"/>
                  <a:gd name="T136" fmla="*/ 0 h 374"/>
                  <a:gd name="T137" fmla="*/ 515 w 515"/>
                  <a:gd name="T138" fmla="*/ 374 h 3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5" h="374">
                    <a:moveTo>
                      <a:pt x="494" y="207"/>
                    </a:moveTo>
                    <a:lnTo>
                      <a:pt x="515" y="229"/>
                    </a:lnTo>
                    <a:lnTo>
                      <a:pt x="495" y="262"/>
                    </a:lnTo>
                    <a:lnTo>
                      <a:pt x="481" y="270"/>
                    </a:lnTo>
                    <a:lnTo>
                      <a:pt x="468" y="263"/>
                    </a:lnTo>
                    <a:lnTo>
                      <a:pt x="458" y="349"/>
                    </a:lnTo>
                    <a:lnTo>
                      <a:pt x="435" y="341"/>
                    </a:lnTo>
                    <a:lnTo>
                      <a:pt x="422" y="336"/>
                    </a:lnTo>
                    <a:lnTo>
                      <a:pt x="410" y="329"/>
                    </a:lnTo>
                    <a:lnTo>
                      <a:pt x="398" y="317"/>
                    </a:lnTo>
                    <a:lnTo>
                      <a:pt x="391" y="318"/>
                    </a:lnTo>
                    <a:lnTo>
                      <a:pt x="377" y="317"/>
                    </a:lnTo>
                    <a:lnTo>
                      <a:pt x="366" y="318"/>
                    </a:lnTo>
                    <a:lnTo>
                      <a:pt x="351" y="315"/>
                    </a:lnTo>
                    <a:lnTo>
                      <a:pt x="344" y="321"/>
                    </a:lnTo>
                    <a:lnTo>
                      <a:pt x="331" y="334"/>
                    </a:lnTo>
                    <a:lnTo>
                      <a:pt x="315" y="350"/>
                    </a:lnTo>
                    <a:lnTo>
                      <a:pt x="305" y="359"/>
                    </a:lnTo>
                    <a:lnTo>
                      <a:pt x="286" y="367"/>
                    </a:lnTo>
                    <a:lnTo>
                      <a:pt x="270" y="366"/>
                    </a:lnTo>
                    <a:lnTo>
                      <a:pt x="250" y="366"/>
                    </a:lnTo>
                    <a:lnTo>
                      <a:pt x="229" y="366"/>
                    </a:lnTo>
                    <a:lnTo>
                      <a:pt x="211" y="368"/>
                    </a:lnTo>
                    <a:lnTo>
                      <a:pt x="202" y="374"/>
                    </a:lnTo>
                    <a:lnTo>
                      <a:pt x="189" y="366"/>
                    </a:lnTo>
                    <a:lnTo>
                      <a:pt x="175" y="363"/>
                    </a:lnTo>
                    <a:lnTo>
                      <a:pt x="157" y="361"/>
                    </a:lnTo>
                    <a:lnTo>
                      <a:pt x="144" y="361"/>
                    </a:lnTo>
                    <a:lnTo>
                      <a:pt x="140" y="354"/>
                    </a:lnTo>
                    <a:lnTo>
                      <a:pt x="149" y="336"/>
                    </a:lnTo>
                    <a:lnTo>
                      <a:pt x="145" y="323"/>
                    </a:lnTo>
                    <a:lnTo>
                      <a:pt x="133" y="317"/>
                    </a:lnTo>
                    <a:lnTo>
                      <a:pt x="121" y="320"/>
                    </a:lnTo>
                    <a:lnTo>
                      <a:pt x="121" y="315"/>
                    </a:lnTo>
                    <a:lnTo>
                      <a:pt x="106" y="307"/>
                    </a:lnTo>
                    <a:lnTo>
                      <a:pt x="117" y="297"/>
                    </a:lnTo>
                    <a:lnTo>
                      <a:pt x="120" y="291"/>
                    </a:lnTo>
                    <a:lnTo>
                      <a:pt x="114" y="279"/>
                    </a:lnTo>
                    <a:lnTo>
                      <a:pt x="104" y="281"/>
                    </a:lnTo>
                    <a:lnTo>
                      <a:pt x="92" y="294"/>
                    </a:lnTo>
                    <a:lnTo>
                      <a:pt x="81" y="289"/>
                    </a:lnTo>
                    <a:lnTo>
                      <a:pt x="65" y="284"/>
                    </a:lnTo>
                    <a:lnTo>
                      <a:pt x="56" y="283"/>
                    </a:lnTo>
                    <a:lnTo>
                      <a:pt x="44" y="285"/>
                    </a:lnTo>
                    <a:lnTo>
                      <a:pt x="37" y="278"/>
                    </a:lnTo>
                    <a:lnTo>
                      <a:pt x="48" y="267"/>
                    </a:lnTo>
                    <a:lnTo>
                      <a:pt x="54" y="245"/>
                    </a:lnTo>
                    <a:lnTo>
                      <a:pt x="48" y="234"/>
                    </a:lnTo>
                    <a:lnTo>
                      <a:pt x="33" y="224"/>
                    </a:lnTo>
                    <a:lnTo>
                      <a:pt x="22" y="212"/>
                    </a:lnTo>
                    <a:lnTo>
                      <a:pt x="14" y="197"/>
                    </a:lnTo>
                    <a:lnTo>
                      <a:pt x="5" y="187"/>
                    </a:lnTo>
                    <a:lnTo>
                      <a:pt x="3" y="182"/>
                    </a:lnTo>
                    <a:lnTo>
                      <a:pt x="1" y="176"/>
                    </a:lnTo>
                    <a:lnTo>
                      <a:pt x="0" y="164"/>
                    </a:lnTo>
                    <a:lnTo>
                      <a:pt x="12" y="166"/>
                    </a:lnTo>
                    <a:lnTo>
                      <a:pt x="29" y="157"/>
                    </a:lnTo>
                    <a:lnTo>
                      <a:pt x="39" y="143"/>
                    </a:lnTo>
                    <a:lnTo>
                      <a:pt x="53" y="118"/>
                    </a:lnTo>
                    <a:lnTo>
                      <a:pt x="62" y="99"/>
                    </a:lnTo>
                    <a:lnTo>
                      <a:pt x="77" y="70"/>
                    </a:lnTo>
                    <a:lnTo>
                      <a:pt x="99" y="49"/>
                    </a:lnTo>
                    <a:lnTo>
                      <a:pt x="109" y="35"/>
                    </a:lnTo>
                    <a:lnTo>
                      <a:pt x="123" y="27"/>
                    </a:lnTo>
                    <a:lnTo>
                      <a:pt x="134" y="13"/>
                    </a:lnTo>
                    <a:lnTo>
                      <a:pt x="171" y="17"/>
                    </a:lnTo>
                    <a:lnTo>
                      <a:pt x="193" y="20"/>
                    </a:lnTo>
                    <a:lnTo>
                      <a:pt x="219" y="28"/>
                    </a:lnTo>
                    <a:lnTo>
                      <a:pt x="222" y="46"/>
                    </a:lnTo>
                    <a:lnTo>
                      <a:pt x="242" y="48"/>
                    </a:lnTo>
                    <a:lnTo>
                      <a:pt x="247" y="29"/>
                    </a:lnTo>
                    <a:lnTo>
                      <a:pt x="273" y="20"/>
                    </a:lnTo>
                    <a:lnTo>
                      <a:pt x="284" y="27"/>
                    </a:lnTo>
                    <a:lnTo>
                      <a:pt x="296" y="33"/>
                    </a:lnTo>
                    <a:lnTo>
                      <a:pt x="303" y="16"/>
                    </a:lnTo>
                    <a:lnTo>
                      <a:pt x="311" y="0"/>
                    </a:lnTo>
                    <a:lnTo>
                      <a:pt x="332" y="3"/>
                    </a:lnTo>
                    <a:lnTo>
                      <a:pt x="349" y="16"/>
                    </a:lnTo>
                    <a:lnTo>
                      <a:pt x="367" y="34"/>
                    </a:lnTo>
                    <a:lnTo>
                      <a:pt x="386" y="53"/>
                    </a:lnTo>
                    <a:lnTo>
                      <a:pt x="402" y="75"/>
                    </a:lnTo>
                    <a:lnTo>
                      <a:pt x="415" y="101"/>
                    </a:lnTo>
                    <a:lnTo>
                      <a:pt x="423" y="123"/>
                    </a:lnTo>
                    <a:lnTo>
                      <a:pt x="415" y="145"/>
                    </a:lnTo>
                    <a:lnTo>
                      <a:pt x="399" y="188"/>
                    </a:lnTo>
                    <a:lnTo>
                      <a:pt x="421" y="204"/>
                    </a:lnTo>
                    <a:lnTo>
                      <a:pt x="413" y="219"/>
                    </a:lnTo>
                    <a:lnTo>
                      <a:pt x="443" y="223"/>
                    </a:lnTo>
                    <a:lnTo>
                      <a:pt x="468" y="227"/>
                    </a:lnTo>
                    <a:lnTo>
                      <a:pt x="482" y="201"/>
                    </a:lnTo>
                    <a:lnTo>
                      <a:pt x="494" y="207"/>
                    </a:lnTo>
                    <a:close/>
                  </a:path>
                </a:pathLst>
              </a:custGeom>
              <a:solidFill>
                <a:srgbClr val="FFFF66"/>
              </a:solidFill>
              <a:ln w="635">
                <a:solidFill>
                  <a:schemeClr val="tx1"/>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4" name="Freeform 37"/>
              <p:cNvSpPr>
                <a:spLocks noChangeAspect="1" noEditPoints="1"/>
              </p:cNvSpPr>
              <p:nvPr/>
            </p:nvSpPr>
            <p:spPr bwMode="auto">
              <a:xfrm>
                <a:off x="2195513" y="2270125"/>
                <a:ext cx="1042987" cy="1908175"/>
              </a:xfrm>
              <a:custGeom>
                <a:avLst/>
                <a:gdLst>
                  <a:gd name="T0" fmla="*/ 82 w 474"/>
                  <a:gd name="T1" fmla="*/ 1013 h 1047"/>
                  <a:gd name="T2" fmla="*/ 190 w 474"/>
                  <a:gd name="T3" fmla="*/ 1014 h 1047"/>
                  <a:gd name="T4" fmla="*/ 305 w 474"/>
                  <a:gd name="T5" fmla="*/ 1033 h 1047"/>
                  <a:gd name="T6" fmla="*/ 381 w 474"/>
                  <a:gd name="T7" fmla="*/ 1007 h 1047"/>
                  <a:gd name="T8" fmla="*/ 390 w 474"/>
                  <a:gd name="T9" fmla="*/ 962 h 1047"/>
                  <a:gd name="T10" fmla="*/ 391 w 474"/>
                  <a:gd name="T11" fmla="*/ 874 h 1047"/>
                  <a:gd name="T12" fmla="*/ 374 w 474"/>
                  <a:gd name="T13" fmla="*/ 850 h 1047"/>
                  <a:gd name="T14" fmla="*/ 363 w 474"/>
                  <a:gd name="T15" fmla="*/ 795 h 1047"/>
                  <a:gd name="T16" fmla="*/ 331 w 474"/>
                  <a:gd name="T17" fmla="*/ 706 h 1047"/>
                  <a:gd name="T18" fmla="*/ 306 w 474"/>
                  <a:gd name="T19" fmla="*/ 595 h 1047"/>
                  <a:gd name="T20" fmla="*/ 274 w 474"/>
                  <a:gd name="T21" fmla="*/ 569 h 1047"/>
                  <a:gd name="T22" fmla="*/ 320 w 474"/>
                  <a:gd name="T23" fmla="*/ 536 h 1047"/>
                  <a:gd name="T24" fmla="*/ 351 w 474"/>
                  <a:gd name="T25" fmla="*/ 454 h 1047"/>
                  <a:gd name="T26" fmla="*/ 278 w 474"/>
                  <a:gd name="T27" fmla="*/ 430 h 1047"/>
                  <a:gd name="T28" fmla="*/ 330 w 474"/>
                  <a:gd name="T29" fmla="*/ 373 h 1047"/>
                  <a:gd name="T30" fmla="*/ 263 w 474"/>
                  <a:gd name="T31" fmla="*/ 350 h 1047"/>
                  <a:gd name="T32" fmla="*/ 216 w 474"/>
                  <a:gd name="T33" fmla="*/ 409 h 1047"/>
                  <a:gd name="T34" fmla="*/ 194 w 474"/>
                  <a:gd name="T35" fmla="*/ 458 h 1047"/>
                  <a:gd name="T36" fmla="*/ 182 w 474"/>
                  <a:gd name="T37" fmla="*/ 497 h 1047"/>
                  <a:gd name="T38" fmla="*/ 156 w 474"/>
                  <a:gd name="T39" fmla="*/ 542 h 1047"/>
                  <a:gd name="T40" fmla="*/ 183 w 474"/>
                  <a:gd name="T41" fmla="*/ 564 h 1047"/>
                  <a:gd name="T42" fmla="*/ 180 w 474"/>
                  <a:gd name="T43" fmla="*/ 610 h 1047"/>
                  <a:gd name="T44" fmla="*/ 179 w 474"/>
                  <a:gd name="T45" fmla="*/ 655 h 1047"/>
                  <a:gd name="T46" fmla="*/ 239 w 474"/>
                  <a:gd name="T47" fmla="*/ 653 h 1047"/>
                  <a:gd name="T48" fmla="*/ 221 w 474"/>
                  <a:gd name="T49" fmla="*/ 695 h 1047"/>
                  <a:gd name="T50" fmla="*/ 230 w 474"/>
                  <a:gd name="T51" fmla="*/ 740 h 1047"/>
                  <a:gd name="T52" fmla="*/ 213 w 474"/>
                  <a:gd name="T53" fmla="*/ 797 h 1047"/>
                  <a:gd name="T54" fmla="*/ 130 w 474"/>
                  <a:gd name="T55" fmla="*/ 807 h 1047"/>
                  <a:gd name="T56" fmla="*/ 127 w 474"/>
                  <a:gd name="T57" fmla="*/ 857 h 1047"/>
                  <a:gd name="T58" fmla="*/ 69 w 474"/>
                  <a:gd name="T59" fmla="*/ 881 h 1047"/>
                  <a:gd name="T60" fmla="*/ 104 w 474"/>
                  <a:gd name="T61" fmla="*/ 914 h 1047"/>
                  <a:gd name="T62" fmla="*/ 190 w 474"/>
                  <a:gd name="T63" fmla="*/ 922 h 1047"/>
                  <a:gd name="T64" fmla="*/ 142 w 474"/>
                  <a:gd name="T65" fmla="*/ 961 h 1047"/>
                  <a:gd name="T66" fmla="*/ 43 w 474"/>
                  <a:gd name="T67" fmla="*/ 997 h 1047"/>
                  <a:gd name="T68" fmla="*/ 68 w 474"/>
                  <a:gd name="T69" fmla="*/ 577 h 1047"/>
                  <a:gd name="T70" fmla="*/ 111 w 474"/>
                  <a:gd name="T71" fmla="*/ 626 h 1047"/>
                  <a:gd name="T72" fmla="*/ 115 w 474"/>
                  <a:gd name="T73" fmla="*/ 687 h 1047"/>
                  <a:gd name="T74" fmla="*/ 53 w 474"/>
                  <a:gd name="T75" fmla="*/ 664 h 1047"/>
                  <a:gd name="T76" fmla="*/ 18 w 474"/>
                  <a:gd name="T77" fmla="*/ 631 h 1047"/>
                  <a:gd name="T78" fmla="*/ 448 w 474"/>
                  <a:gd name="T79" fmla="*/ 275 h 1047"/>
                  <a:gd name="T80" fmla="*/ 457 w 474"/>
                  <a:gd name="T81" fmla="*/ 220 h 1047"/>
                  <a:gd name="T82" fmla="*/ 373 w 474"/>
                  <a:gd name="T83" fmla="*/ 326 h 1047"/>
                  <a:gd name="T84" fmla="*/ 346 w 474"/>
                  <a:gd name="T85" fmla="*/ 347 h 1047"/>
                  <a:gd name="T86" fmla="*/ 291 w 474"/>
                  <a:gd name="T87" fmla="*/ 32 h 1047"/>
                  <a:gd name="T88" fmla="*/ 319 w 474"/>
                  <a:gd name="T89" fmla="*/ 0 h 1047"/>
                  <a:gd name="T90" fmla="*/ 325 w 474"/>
                  <a:gd name="T91" fmla="*/ 7 h 1047"/>
                  <a:gd name="T92" fmla="*/ 164 w 474"/>
                  <a:gd name="T93" fmla="*/ 343 h 1047"/>
                  <a:gd name="T94" fmla="*/ 147 w 474"/>
                  <a:gd name="T95" fmla="*/ 382 h 1047"/>
                  <a:gd name="T96" fmla="*/ 161 w 474"/>
                  <a:gd name="T97" fmla="*/ 410 h 1047"/>
                  <a:gd name="T98" fmla="*/ 154 w 474"/>
                  <a:gd name="T99" fmla="*/ 699 h 1047"/>
                  <a:gd name="T100" fmla="*/ 153 w 474"/>
                  <a:gd name="T101" fmla="*/ 713 h 1047"/>
                  <a:gd name="T102" fmla="*/ 235 w 474"/>
                  <a:gd name="T103" fmla="*/ 1028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1047"/>
                  <a:gd name="T158" fmla="*/ 474 w 474"/>
                  <a:gd name="T159" fmla="*/ 1047 h 10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5" name="Freeform 38"/>
              <p:cNvSpPr>
                <a:spLocks noChangeAspect="1"/>
              </p:cNvSpPr>
              <p:nvPr/>
            </p:nvSpPr>
            <p:spPr bwMode="auto">
              <a:xfrm>
                <a:off x="4206875" y="5346700"/>
                <a:ext cx="92075" cy="80963"/>
              </a:xfrm>
              <a:custGeom>
                <a:avLst/>
                <a:gdLst>
                  <a:gd name="T0" fmla="*/ 27 w 43"/>
                  <a:gd name="T1" fmla="*/ 0 h 45"/>
                  <a:gd name="T2" fmla="*/ 0 w 43"/>
                  <a:gd name="T3" fmla="*/ 16 h 45"/>
                  <a:gd name="T4" fmla="*/ 10 w 43"/>
                  <a:gd name="T5" fmla="*/ 42 h 45"/>
                  <a:gd name="T6" fmla="*/ 43 w 43"/>
                  <a:gd name="T7" fmla="*/ 45 h 45"/>
                  <a:gd name="T8" fmla="*/ 27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27" y="0"/>
                    </a:moveTo>
                    <a:lnTo>
                      <a:pt x="0" y="16"/>
                    </a:lnTo>
                    <a:lnTo>
                      <a:pt x="10" y="42"/>
                    </a:lnTo>
                    <a:lnTo>
                      <a:pt x="43" y="45"/>
                    </a:lnTo>
                    <a:lnTo>
                      <a:pt x="27" y="0"/>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6" name="Freeform 39"/>
              <p:cNvSpPr>
                <a:spLocks noChangeAspect="1"/>
              </p:cNvSpPr>
              <p:nvPr/>
            </p:nvSpPr>
            <p:spPr bwMode="auto">
              <a:xfrm>
                <a:off x="4845050" y="5040313"/>
                <a:ext cx="571500" cy="588962"/>
              </a:xfrm>
              <a:custGeom>
                <a:avLst/>
                <a:gdLst>
                  <a:gd name="T0" fmla="*/ 32 w 261"/>
                  <a:gd name="T1" fmla="*/ 297 h 323"/>
                  <a:gd name="T2" fmla="*/ 10 w 261"/>
                  <a:gd name="T3" fmla="*/ 263 h 323"/>
                  <a:gd name="T4" fmla="*/ 8 w 261"/>
                  <a:gd name="T5" fmla="*/ 240 h 323"/>
                  <a:gd name="T6" fmla="*/ 18 w 261"/>
                  <a:gd name="T7" fmla="*/ 229 h 323"/>
                  <a:gd name="T8" fmla="*/ 19 w 261"/>
                  <a:gd name="T9" fmla="*/ 204 h 323"/>
                  <a:gd name="T10" fmla="*/ 45 w 261"/>
                  <a:gd name="T11" fmla="*/ 208 h 323"/>
                  <a:gd name="T12" fmla="*/ 60 w 261"/>
                  <a:gd name="T13" fmla="*/ 217 h 323"/>
                  <a:gd name="T14" fmla="*/ 71 w 261"/>
                  <a:gd name="T15" fmla="*/ 202 h 323"/>
                  <a:gd name="T16" fmla="*/ 80 w 261"/>
                  <a:gd name="T17" fmla="*/ 187 h 323"/>
                  <a:gd name="T18" fmla="*/ 92 w 261"/>
                  <a:gd name="T19" fmla="*/ 184 h 323"/>
                  <a:gd name="T20" fmla="*/ 78 w 261"/>
                  <a:gd name="T21" fmla="*/ 160 h 323"/>
                  <a:gd name="T22" fmla="*/ 65 w 261"/>
                  <a:gd name="T23" fmla="*/ 143 h 323"/>
                  <a:gd name="T24" fmla="*/ 69 w 261"/>
                  <a:gd name="T25" fmla="*/ 123 h 323"/>
                  <a:gd name="T26" fmla="*/ 60 w 261"/>
                  <a:gd name="T27" fmla="*/ 108 h 323"/>
                  <a:gd name="T28" fmla="*/ 75 w 261"/>
                  <a:gd name="T29" fmla="*/ 91 h 323"/>
                  <a:gd name="T30" fmla="*/ 68 w 261"/>
                  <a:gd name="T31" fmla="*/ 66 h 323"/>
                  <a:gd name="T32" fmla="*/ 43 w 261"/>
                  <a:gd name="T33" fmla="*/ 52 h 323"/>
                  <a:gd name="T34" fmla="*/ 37 w 261"/>
                  <a:gd name="T35" fmla="*/ 28 h 323"/>
                  <a:gd name="T36" fmla="*/ 71 w 261"/>
                  <a:gd name="T37" fmla="*/ 26 h 323"/>
                  <a:gd name="T38" fmla="*/ 94 w 261"/>
                  <a:gd name="T39" fmla="*/ 10 h 323"/>
                  <a:gd name="T40" fmla="*/ 120 w 261"/>
                  <a:gd name="T41" fmla="*/ 7 h 323"/>
                  <a:gd name="T42" fmla="*/ 123 w 261"/>
                  <a:gd name="T43" fmla="*/ 25 h 323"/>
                  <a:gd name="T44" fmla="*/ 134 w 261"/>
                  <a:gd name="T45" fmla="*/ 40 h 323"/>
                  <a:gd name="T46" fmla="*/ 153 w 261"/>
                  <a:gd name="T47" fmla="*/ 67 h 323"/>
                  <a:gd name="T48" fmla="*/ 174 w 261"/>
                  <a:gd name="T49" fmla="*/ 88 h 323"/>
                  <a:gd name="T50" fmla="*/ 157 w 261"/>
                  <a:gd name="T51" fmla="*/ 121 h 323"/>
                  <a:gd name="T52" fmla="*/ 176 w 261"/>
                  <a:gd name="T53" fmla="*/ 126 h 323"/>
                  <a:gd name="T54" fmla="*/ 201 w 261"/>
                  <a:gd name="T55" fmla="*/ 132 h 323"/>
                  <a:gd name="T56" fmla="*/ 224 w 261"/>
                  <a:gd name="T57" fmla="*/ 124 h 323"/>
                  <a:gd name="T58" fmla="*/ 240 w 261"/>
                  <a:gd name="T59" fmla="*/ 134 h 323"/>
                  <a:gd name="T60" fmla="*/ 226 w 261"/>
                  <a:gd name="T61" fmla="*/ 150 h 323"/>
                  <a:gd name="T62" fmla="*/ 241 w 261"/>
                  <a:gd name="T63" fmla="*/ 163 h 323"/>
                  <a:gd name="T64" fmla="*/ 224 w 261"/>
                  <a:gd name="T65" fmla="*/ 194 h 323"/>
                  <a:gd name="T66" fmla="*/ 250 w 261"/>
                  <a:gd name="T67" fmla="*/ 228 h 323"/>
                  <a:gd name="T68" fmla="*/ 253 w 261"/>
                  <a:gd name="T69" fmla="*/ 254 h 323"/>
                  <a:gd name="T70" fmla="*/ 231 w 261"/>
                  <a:gd name="T71" fmla="*/ 281 h 323"/>
                  <a:gd name="T72" fmla="*/ 238 w 261"/>
                  <a:gd name="T73" fmla="*/ 307 h 323"/>
                  <a:gd name="T74" fmla="*/ 215 w 261"/>
                  <a:gd name="T75" fmla="*/ 305 h 323"/>
                  <a:gd name="T76" fmla="*/ 178 w 261"/>
                  <a:gd name="T77" fmla="*/ 308 h 323"/>
                  <a:gd name="T78" fmla="*/ 156 w 261"/>
                  <a:gd name="T79" fmla="*/ 323 h 323"/>
                  <a:gd name="T80" fmla="*/ 135 w 261"/>
                  <a:gd name="T81" fmla="*/ 314 h 323"/>
                  <a:gd name="T82" fmla="*/ 116 w 261"/>
                  <a:gd name="T83" fmla="*/ 295 h 323"/>
                  <a:gd name="T84" fmla="*/ 85 w 261"/>
                  <a:gd name="T85" fmla="*/ 292 h 323"/>
                  <a:gd name="T86" fmla="*/ 75 w 261"/>
                  <a:gd name="T87" fmla="*/ 31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1"/>
                  <a:gd name="T133" fmla="*/ 0 h 323"/>
                  <a:gd name="T134" fmla="*/ 261 w 261"/>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1" h="323">
                    <a:moveTo>
                      <a:pt x="66" y="323"/>
                    </a:moveTo>
                    <a:lnTo>
                      <a:pt x="32" y="297"/>
                    </a:lnTo>
                    <a:lnTo>
                      <a:pt x="0" y="281"/>
                    </a:lnTo>
                    <a:lnTo>
                      <a:pt x="10" y="263"/>
                    </a:lnTo>
                    <a:lnTo>
                      <a:pt x="10" y="252"/>
                    </a:lnTo>
                    <a:lnTo>
                      <a:pt x="8" y="240"/>
                    </a:lnTo>
                    <a:lnTo>
                      <a:pt x="13" y="236"/>
                    </a:lnTo>
                    <a:lnTo>
                      <a:pt x="18" y="229"/>
                    </a:lnTo>
                    <a:lnTo>
                      <a:pt x="20" y="218"/>
                    </a:lnTo>
                    <a:lnTo>
                      <a:pt x="19" y="204"/>
                    </a:lnTo>
                    <a:lnTo>
                      <a:pt x="34" y="204"/>
                    </a:lnTo>
                    <a:lnTo>
                      <a:pt x="45" y="208"/>
                    </a:lnTo>
                    <a:lnTo>
                      <a:pt x="50" y="216"/>
                    </a:lnTo>
                    <a:lnTo>
                      <a:pt x="60" y="217"/>
                    </a:lnTo>
                    <a:lnTo>
                      <a:pt x="70" y="213"/>
                    </a:lnTo>
                    <a:lnTo>
                      <a:pt x="71" y="202"/>
                    </a:lnTo>
                    <a:lnTo>
                      <a:pt x="73" y="195"/>
                    </a:lnTo>
                    <a:lnTo>
                      <a:pt x="80" y="187"/>
                    </a:lnTo>
                    <a:lnTo>
                      <a:pt x="89" y="189"/>
                    </a:lnTo>
                    <a:lnTo>
                      <a:pt x="92" y="184"/>
                    </a:lnTo>
                    <a:lnTo>
                      <a:pt x="87" y="172"/>
                    </a:lnTo>
                    <a:lnTo>
                      <a:pt x="78" y="160"/>
                    </a:lnTo>
                    <a:lnTo>
                      <a:pt x="64" y="153"/>
                    </a:lnTo>
                    <a:lnTo>
                      <a:pt x="65" y="143"/>
                    </a:lnTo>
                    <a:lnTo>
                      <a:pt x="70" y="132"/>
                    </a:lnTo>
                    <a:lnTo>
                      <a:pt x="69" y="123"/>
                    </a:lnTo>
                    <a:lnTo>
                      <a:pt x="69" y="113"/>
                    </a:lnTo>
                    <a:lnTo>
                      <a:pt x="60" y="108"/>
                    </a:lnTo>
                    <a:lnTo>
                      <a:pt x="70" y="98"/>
                    </a:lnTo>
                    <a:lnTo>
                      <a:pt x="75" y="91"/>
                    </a:lnTo>
                    <a:lnTo>
                      <a:pt x="78" y="79"/>
                    </a:lnTo>
                    <a:lnTo>
                      <a:pt x="68" y="66"/>
                    </a:lnTo>
                    <a:lnTo>
                      <a:pt x="55" y="58"/>
                    </a:lnTo>
                    <a:lnTo>
                      <a:pt x="43" y="52"/>
                    </a:lnTo>
                    <a:lnTo>
                      <a:pt x="41" y="43"/>
                    </a:lnTo>
                    <a:lnTo>
                      <a:pt x="37" y="28"/>
                    </a:lnTo>
                    <a:lnTo>
                      <a:pt x="55" y="31"/>
                    </a:lnTo>
                    <a:lnTo>
                      <a:pt x="71" y="26"/>
                    </a:lnTo>
                    <a:lnTo>
                      <a:pt x="86" y="19"/>
                    </a:lnTo>
                    <a:lnTo>
                      <a:pt x="94" y="10"/>
                    </a:lnTo>
                    <a:lnTo>
                      <a:pt x="108" y="0"/>
                    </a:lnTo>
                    <a:lnTo>
                      <a:pt x="120" y="7"/>
                    </a:lnTo>
                    <a:lnTo>
                      <a:pt x="121" y="19"/>
                    </a:lnTo>
                    <a:lnTo>
                      <a:pt x="123" y="25"/>
                    </a:lnTo>
                    <a:lnTo>
                      <a:pt x="125" y="30"/>
                    </a:lnTo>
                    <a:lnTo>
                      <a:pt x="134" y="40"/>
                    </a:lnTo>
                    <a:lnTo>
                      <a:pt x="142" y="55"/>
                    </a:lnTo>
                    <a:lnTo>
                      <a:pt x="153" y="67"/>
                    </a:lnTo>
                    <a:lnTo>
                      <a:pt x="168" y="77"/>
                    </a:lnTo>
                    <a:lnTo>
                      <a:pt x="174" y="88"/>
                    </a:lnTo>
                    <a:lnTo>
                      <a:pt x="168" y="110"/>
                    </a:lnTo>
                    <a:lnTo>
                      <a:pt x="157" y="121"/>
                    </a:lnTo>
                    <a:lnTo>
                      <a:pt x="164" y="128"/>
                    </a:lnTo>
                    <a:lnTo>
                      <a:pt x="176" y="126"/>
                    </a:lnTo>
                    <a:lnTo>
                      <a:pt x="185" y="127"/>
                    </a:lnTo>
                    <a:lnTo>
                      <a:pt x="201" y="132"/>
                    </a:lnTo>
                    <a:lnTo>
                      <a:pt x="212" y="137"/>
                    </a:lnTo>
                    <a:lnTo>
                      <a:pt x="224" y="124"/>
                    </a:lnTo>
                    <a:lnTo>
                      <a:pt x="234" y="122"/>
                    </a:lnTo>
                    <a:lnTo>
                      <a:pt x="240" y="134"/>
                    </a:lnTo>
                    <a:lnTo>
                      <a:pt x="237" y="140"/>
                    </a:lnTo>
                    <a:lnTo>
                      <a:pt x="226" y="150"/>
                    </a:lnTo>
                    <a:lnTo>
                      <a:pt x="241" y="158"/>
                    </a:lnTo>
                    <a:lnTo>
                      <a:pt x="241" y="163"/>
                    </a:lnTo>
                    <a:lnTo>
                      <a:pt x="233" y="173"/>
                    </a:lnTo>
                    <a:lnTo>
                      <a:pt x="224" y="194"/>
                    </a:lnTo>
                    <a:lnTo>
                      <a:pt x="230" y="212"/>
                    </a:lnTo>
                    <a:lnTo>
                      <a:pt x="250" y="228"/>
                    </a:lnTo>
                    <a:lnTo>
                      <a:pt x="261" y="242"/>
                    </a:lnTo>
                    <a:lnTo>
                      <a:pt x="253" y="254"/>
                    </a:lnTo>
                    <a:lnTo>
                      <a:pt x="240" y="268"/>
                    </a:lnTo>
                    <a:lnTo>
                      <a:pt x="231" y="281"/>
                    </a:lnTo>
                    <a:lnTo>
                      <a:pt x="231" y="293"/>
                    </a:lnTo>
                    <a:lnTo>
                      <a:pt x="238" y="307"/>
                    </a:lnTo>
                    <a:lnTo>
                      <a:pt x="227" y="307"/>
                    </a:lnTo>
                    <a:lnTo>
                      <a:pt x="215" y="305"/>
                    </a:lnTo>
                    <a:lnTo>
                      <a:pt x="192" y="305"/>
                    </a:lnTo>
                    <a:lnTo>
                      <a:pt x="178" y="308"/>
                    </a:lnTo>
                    <a:lnTo>
                      <a:pt x="167" y="315"/>
                    </a:lnTo>
                    <a:lnTo>
                      <a:pt x="156" y="323"/>
                    </a:lnTo>
                    <a:lnTo>
                      <a:pt x="141" y="322"/>
                    </a:lnTo>
                    <a:lnTo>
                      <a:pt x="135" y="314"/>
                    </a:lnTo>
                    <a:lnTo>
                      <a:pt x="125" y="304"/>
                    </a:lnTo>
                    <a:lnTo>
                      <a:pt x="116" y="295"/>
                    </a:lnTo>
                    <a:lnTo>
                      <a:pt x="101" y="291"/>
                    </a:lnTo>
                    <a:lnTo>
                      <a:pt x="85" y="292"/>
                    </a:lnTo>
                    <a:lnTo>
                      <a:pt x="79" y="306"/>
                    </a:lnTo>
                    <a:lnTo>
                      <a:pt x="75" y="317"/>
                    </a:lnTo>
                    <a:lnTo>
                      <a:pt x="66" y="323"/>
                    </a:lnTo>
                    <a:close/>
                  </a:path>
                </a:pathLst>
              </a:custGeom>
              <a:no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7" name="Freeform 40"/>
              <p:cNvSpPr>
                <a:spLocks noChangeAspect="1"/>
              </p:cNvSpPr>
              <p:nvPr/>
            </p:nvSpPr>
            <p:spPr bwMode="auto">
              <a:xfrm>
                <a:off x="4733925" y="4565650"/>
                <a:ext cx="631825" cy="250825"/>
              </a:xfrm>
              <a:custGeom>
                <a:avLst/>
                <a:gdLst>
                  <a:gd name="T0" fmla="*/ 0 w 287"/>
                  <a:gd name="T1" fmla="*/ 64 h 138"/>
                  <a:gd name="T2" fmla="*/ 1 w 287"/>
                  <a:gd name="T3" fmla="*/ 78 h 138"/>
                  <a:gd name="T4" fmla="*/ 5 w 287"/>
                  <a:gd name="T5" fmla="*/ 88 h 138"/>
                  <a:gd name="T6" fmla="*/ 6 w 287"/>
                  <a:gd name="T7" fmla="*/ 110 h 138"/>
                  <a:gd name="T8" fmla="*/ 13 w 287"/>
                  <a:gd name="T9" fmla="*/ 114 h 138"/>
                  <a:gd name="T10" fmla="*/ 23 w 287"/>
                  <a:gd name="T11" fmla="*/ 123 h 138"/>
                  <a:gd name="T12" fmla="*/ 29 w 287"/>
                  <a:gd name="T13" fmla="*/ 134 h 138"/>
                  <a:gd name="T14" fmla="*/ 42 w 287"/>
                  <a:gd name="T15" fmla="*/ 137 h 138"/>
                  <a:gd name="T16" fmla="*/ 59 w 287"/>
                  <a:gd name="T17" fmla="*/ 135 h 138"/>
                  <a:gd name="T18" fmla="*/ 82 w 287"/>
                  <a:gd name="T19" fmla="*/ 133 h 138"/>
                  <a:gd name="T20" fmla="*/ 100 w 287"/>
                  <a:gd name="T21" fmla="*/ 138 h 138"/>
                  <a:gd name="T22" fmla="*/ 105 w 287"/>
                  <a:gd name="T23" fmla="*/ 132 h 138"/>
                  <a:gd name="T24" fmla="*/ 109 w 287"/>
                  <a:gd name="T25" fmla="*/ 122 h 138"/>
                  <a:gd name="T26" fmla="*/ 120 w 287"/>
                  <a:gd name="T27" fmla="*/ 123 h 138"/>
                  <a:gd name="T28" fmla="*/ 127 w 287"/>
                  <a:gd name="T29" fmla="*/ 127 h 138"/>
                  <a:gd name="T30" fmla="*/ 131 w 287"/>
                  <a:gd name="T31" fmla="*/ 113 h 138"/>
                  <a:gd name="T32" fmla="*/ 142 w 287"/>
                  <a:gd name="T33" fmla="*/ 112 h 138"/>
                  <a:gd name="T34" fmla="*/ 154 w 287"/>
                  <a:gd name="T35" fmla="*/ 107 h 138"/>
                  <a:gd name="T36" fmla="*/ 170 w 287"/>
                  <a:gd name="T37" fmla="*/ 107 h 138"/>
                  <a:gd name="T38" fmla="*/ 182 w 287"/>
                  <a:gd name="T39" fmla="*/ 92 h 138"/>
                  <a:gd name="T40" fmla="*/ 190 w 287"/>
                  <a:gd name="T41" fmla="*/ 76 h 138"/>
                  <a:gd name="T42" fmla="*/ 199 w 287"/>
                  <a:gd name="T43" fmla="*/ 75 h 138"/>
                  <a:gd name="T44" fmla="*/ 209 w 287"/>
                  <a:gd name="T45" fmla="*/ 71 h 138"/>
                  <a:gd name="T46" fmla="*/ 221 w 287"/>
                  <a:gd name="T47" fmla="*/ 71 h 138"/>
                  <a:gd name="T48" fmla="*/ 230 w 287"/>
                  <a:gd name="T49" fmla="*/ 78 h 138"/>
                  <a:gd name="T50" fmla="*/ 245 w 287"/>
                  <a:gd name="T51" fmla="*/ 85 h 138"/>
                  <a:gd name="T52" fmla="*/ 260 w 287"/>
                  <a:gd name="T53" fmla="*/ 83 h 138"/>
                  <a:gd name="T54" fmla="*/ 268 w 287"/>
                  <a:gd name="T55" fmla="*/ 78 h 138"/>
                  <a:gd name="T56" fmla="*/ 254 w 287"/>
                  <a:gd name="T57" fmla="*/ 63 h 138"/>
                  <a:gd name="T58" fmla="*/ 262 w 287"/>
                  <a:gd name="T59" fmla="*/ 58 h 138"/>
                  <a:gd name="T60" fmla="*/ 269 w 287"/>
                  <a:gd name="T61" fmla="*/ 53 h 138"/>
                  <a:gd name="T62" fmla="*/ 279 w 287"/>
                  <a:gd name="T63" fmla="*/ 47 h 138"/>
                  <a:gd name="T64" fmla="*/ 287 w 287"/>
                  <a:gd name="T65" fmla="*/ 37 h 138"/>
                  <a:gd name="T66" fmla="*/ 274 w 287"/>
                  <a:gd name="T67" fmla="*/ 27 h 138"/>
                  <a:gd name="T68" fmla="*/ 265 w 287"/>
                  <a:gd name="T69" fmla="*/ 20 h 138"/>
                  <a:gd name="T70" fmla="*/ 250 w 287"/>
                  <a:gd name="T71" fmla="*/ 18 h 138"/>
                  <a:gd name="T72" fmla="*/ 229 w 287"/>
                  <a:gd name="T73" fmla="*/ 13 h 138"/>
                  <a:gd name="T74" fmla="*/ 214 w 287"/>
                  <a:gd name="T75" fmla="*/ 13 h 138"/>
                  <a:gd name="T76" fmla="*/ 205 w 287"/>
                  <a:gd name="T77" fmla="*/ 27 h 138"/>
                  <a:gd name="T78" fmla="*/ 192 w 287"/>
                  <a:gd name="T79" fmla="*/ 22 h 138"/>
                  <a:gd name="T80" fmla="*/ 182 w 287"/>
                  <a:gd name="T81" fmla="*/ 17 h 138"/>
                  <a:gd name="T82" fmla="*/ 163 w 287"/>
                  <a:gd name="T83" fmla="*/ 30 h 138"/>
                  <a:gd name="T84" fmla="*/ 159 w 287"/>
                  <a:gd name="T85" fmla="*/ 20 h 138"/>
                  <a:gd name="T86" fmla="*/ 150 w 287"/>
                  <a:gd name="T87" fmla="*/ 8 h 138"/>
                  <a:gd name="T88" fmla="*/ 139 w 287"/>
                  <a:gd name="T89" fmla="*/ 0 h 138"/>
                  <a:gd name="T90" fmla="*/ 115 w 287"/>
                  <a:gd name="T91" fmla="*/ 23 h 138"/>
                  <a:gd name="T92" fmla="*/ 103 w 287"/>
                  <a:gd name="T93" fmla="*/ 5 h 138"/>
                  <a:gd name="T94" fmla="*/ 89 w 287"/>
                  <a:gd name="T95" fmla="*/ 10 h 138"/>
                  <a:gd name="T96" fmla="*/ 62 w 287"/>
                  <a:gd name="T97" fmla="*/ 25 h 138"/>
                  <a:gd name="T98" fmla="*/ 44 w 287"/>
                  <a:gd name="T99" fmla="*/ 37 h 138"/>
                  <a:gd name="T100" fmla="*/ 27 w 287"/>
                  <a:gd name="T101" fmla="*/ 42 h 138"/>
                  <a:gd name="T102" fmla="*/ 12 w 287"/>
                  <a:gd name="T103" fmla="*/ 54 h 138"/>
                  <a:gd name="T104" fmla="*/ 0 w 287"/>
                  <a:gd name="T105" fmla="*/ 64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7"/>
                  <a:gd name="T160" fmla="*/ 0 h 138"/>
                  <a:gd name="T161" fmla="*/ 287 w 287"/>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7" h="138">
                    <a:moveTo>
                      <a:pt x="0" y="64"/>
                    </a:moveTo>
                    <a:lnTo>
                      <a:pt x="1" y="78"/>
                    </a:lnTo>
                    <a:lnTo>
                      <a:pt x="5" y="88"/>
                    </a:lnTo>
                    <a:lnTo>
                      <a:pt x="6" y="110"/>
                    </a:lnTo>
                    <a:lnTo>
                      <a:pt x="13" y="114"/>
                    </a:lnTo>
                    <a:lnTo>
                      <a:pt x="23" y="123"/>
                    </a:lnTo>
                    <a:lnTo>
                      <a:pt x="29" y="134"/>
                    </a:lnTo>
                    <a:lnTo>
                      <a:pt x="42" y="137"/>
                    </a:lnTo>
                    <a:lnTo>
                      <a:pt x="59" y="135"/>
                    </a:lnTo>
                    <a:lnTo>
                      <a:pt x="82" y="133"/>
                    </a:lnTo>
                    <a:lnTo>
                      <a:pt x="100" y="138"/>
                    </a:lnTo>
                    <a:lnTo>
                      <a:pt x="105" y="132"/>
                    </a:lnTo>
                    <a:lnTo>
                      <a:pt x="109" y="122"/>
                    </a:lnTo>
                    <a:lnTo>
                      <a:pt x="120" y="123"/>
                    </a:lnTo>
                    <a:lnTo>
                      <a:pt x="127" y="127"/>
                    </a:lnTo>
                    <a:lnTo>
                      <a:pt x="131" y="113"/>
                    </a:lnTo>
                    <a:lnTo>
                      <a:pt x="142" y="112"/>
                    </a:lnTo>
                    <a:lnTo>
                      <a:pt x="154" y="107"/>
                    </a:lnTo>
                    <a:lnTo>
                      <a:pt x="170" y="107"/>
                    </a:lnTo>
                    <a:lnTo>
                      <a:pt x="182" y="92"/>
                    </a:lnTo>
                    <a:lnTo>
                      <a:pt x="190" y="76"/>
                    </a:lnTo>
                    <a:lnTo>
                      <a:pt x="199" y="75"/>
                    </a:lnTo>
                    <a:lnTo>
                      <a:pt x="209" y="71"/>
                    </a:lnTo>
                    <a:lnTo>
                      <a:pt x="221" y="71"/>
                    </a:lnTo>
                    <a:lnTo>
                      <a:pt x="230" y="78"/>
                    </a:lnTo>
                    <a:lnTo>
                      <a:pt x="245" y="85"/>
                    </a:lnTo>
                    <a:lnTo>
                      <a:pt x="260" y="83"/>
                    </a:lnTo>
                    <a:lnTo>
                      <a:pt x="268" y="78"/>
                    </a:lnTo>
                    <a:lnTo>
                      <a:pt x="254" y="63"/>
                    </a:lnTo>
                    <a:lnTo>
                      <a:pt x="262" y="58"/>
                    </a:lnTo>
                    <a:lnTo>
                      <a:pt x="269" y="53"/>
                    </a:lnTo>
                    <a:lnTo>
                      <a:pt x="279" y="47"/>
                    </a:lnTo>
                    <a:lnTo>
                      <a:pt x="287" y="37"/>
                    </a:lnTo>
                    <a:lnTo>
                      <a:pt x="274" y="27"/>
                    </a:lnTo>
                    <a:lnTo>
                      <a:pt x="265" y="20"/>
                    </a:lnTo>
                    <a:lnTo>
                      <a:pt x="250" y="18"/>
                    </a:lnTo>
                    <a:lnTo>
                      <a:pt x="229" y="13"/>
                    </a:lnTo>
                    <a:lnTo>
                      <a:pt x="214" y="13"/>
                    </a:lnTo>
                    <a:lnTo>
                      <a:pt x="205" y="27"/>
                    </a:lnTo>
                    <a:lnTo>
                      <a:pt x="192" y="22"/>
                    </a:lnTo>
                    <a:lnTo>
                      <a:pt x="182" y="17"/>
                    </a:lnTo>
                    <a:lnTo>
                      <a:pt x="163" y="30"/>
                    </a:lnTo>
                    <a:lnTo>
                      <a:pt x="159" y="20"/>
                    </a:lnTo>
                    <a:lnTo>
                      <a:pt x="150" y="8"/>
                    </a:lnTo>
                    <a:lnTo>
                      <a:pt x="139" y="0"/>
                    </a:lnTo>
                    <a:lnTo>
                      <a:pt x="115" y="23"/>
                    </a:lnTo>
                    <a:lnTo>
                      <a:pt x="103" y="5"/>
                    </a:lnTo>
                    <a:lnTo>
                      <a:pt x="89" y="10"/>
                    </a:lnTo>
                    <a:lnTo>
                      <a:pt x="62" y="25"/>
                    </a:lnTo>
                    <a:lnTo>
                      <a:pt x="44" y="37"/>
                    </a:lnTo>
                    <a:lnTo>
                      <a:pt x="27" y="42"/>
                    </a:lnTo>
                    <a:lnTo>
                      <a:pt x="12" y="54"/>
                    </a:lnTo>
                    <a:lnTo>
                      <a:pt x="0" y="64"/>
                    </a:lnTo>
                    <a:close/>
                  </a:path>
                </a:pathLst>
              </a:custGeom>
              <a:no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8" name="Freeform 41"/>
              <p:cNvSpPr>
                <a:spLocks noChangeAspect="1"/>
              </p:cNvSpPr>
              <p:nvPr/>
            </p:nvSpPr>
            <p:spPr bwMode="auto">
              <a:xfrm>
                <a:off x="4305300" y="4949825"/>
                <a:ext cx="377825" cy="160338"/>
              </a:xfrm>
              <a:custGeom>
                <a:avLst/>
                <a:gdLst>
                  <a:gd name="T0" fmla="*/ 0 w 171"/>
                  <a:gd name="T1" fmla="*/ 89 h 89"/>
                  <a:gd name="T2" fmla="*/ 1 w 171"/>
                  <a:gd name="T3" fmla="*/ 70 h 89"/>
                  <a:gd name="T4" fmla="*/ 3 w 171"/>
                  <a:gd name="T5" fmla="*/ 62 h 89"/>
                  <a:gd name="T6" fmla="*/ 26 w 171"/>
                  <a:gd name="T7" fmla="*/ 53 h 89"/>
                  <a:gd name="T8" fmla="*/ 24 w 171"/>
                  <a:gd name="T9" fmla="*/ 35 h 89"/>
                  <a:gd name="T10" fmla="*/ 5 w 171"/>
                  <a:gd name="T11" fmla="*/ 31 h 89"/>
                  <a:gd name="T12" fmla="*/ 7 w 171"/>
                  <a:gd name="T13" fmla="*/ 20 h 89"/>
                  <a:gd name="T14" fmla="*/ 15 w 171"/>
                  <a:gd name="T15" fmla="*/ 2 h 89"/>
                  <a:gd name="T16" fmla="*/ 34 w 171"/>
                  <a:gd name="T17" fmla="*/ 5 h 89"/>
                  <a:gd name="T18" fmla="*/ 48 w 171"/>
                  <a:gd name="T19" fmla="*/ 10 h 89"/>
                  <a:gd name="T20" fmla="*/ 60 w 171"/>
                  <a:gd name="T21" fmla="*/ 12 h 89"/>
                  <a:gd name="T22" fmla="*/ 68 w 171"/>
                  <a:gd name="T23" fmla="*/ 21 h 89"/>
                  <a:gd name="T24" fmla="*/ 75 w 171"/>
                  <a:gd name="T25" fmla="*/ 29 h 89"/>
                  <a:gd name="T26" fmla="*/ 82 w 171"/>
                  <a:gd name="T27" fmla="*/ 26 h 89"/>
                  <a:gd name="T28" fmla="*/ 84 w 171"/>
                  <a:gd name="T29" fmla="*/ 14 h 89"/>
                  <a:gd name="T30" fmla="*/ 89 w 171"/>
                  <a:gd name="T31" fmla="*/ 7 h 89"/>
                  <a:gd name="T32" fmla="*/ 99 w 171"/>
                  <a:gd name="T33" fmla="*/ 6 h 89"/>
                  <a:gd name="T34" fmla="*/ 108 w 171"/>
                  <a:gd name="T35" fmla="*/ 6 h 89"/>
                  <a:gd name="T36" fmla="*/ 117 w 171"/>
                  <a:gd name="T37" fmla="*/ 7 h 89"/>
                  <a:gd name="T38" fmla="*/ 121 w 171"/>
                  <a:gd name="T39" fmla="*/ 14 h 89"/>
                  <a:gd name="T40" fmla="*/ 130 w 171"/>
                  <a:gd name="T41" fmla="*/ 21 h 89"/>
                  <a:gd name="T42" fmla="*/ 133 w 171"/>
                  <a:gd name="T43" fmla="*/ 11 h 89"/>
                  <a:gd name="T44" fmla="*/ 139 w 171"/>
                  <a:gd name="T45" fmla="*/ 0 h 89"/>
                  <a:gd name="T46" fmla="*/ 148 w 171"/>
                  <a:gd name="T47" fmla="*/ 0 h 89"/>
                  <a:gd name="T48" fmla="*/ 154 w 171"/>
                  <a:gd name="T49" fmla="*/ 6 h 89"/>
                  <a:gd name="T50" fmla="*/ 164 w 171"/>
                  <a:gd name="T51" fmla="*/ 12 h 89"/>
                  <a:gd name="T52" fmla="*/ 171 w 171"/>
                  <a:gd name="T53" fmla="*/ 19 h 89"/>
                  <a:gd name="T54" fmla="*/ 159 w 171"/>
                  <a:gd name="T55" fmla="*/ 28 h 89"/>
                  <a:gd name="T56" fmla="*/ 149 w 171"/>
                  <a:gd name="T57" fmla="*/ 36 h 89"/>
                  <a:gd name="T58" fmla="*/ 135 w 171"/>
                  <a:gd name="T59" fmla="*/ 51 h 89"/>
                  <a:gd name="T60" fmla="*/ 118 w 171"/>
                  <a:gd name="T61" fmla="*/ 61 h 89"/>
                  <a:gd name="T62" fmla="*/ 111 w 171"/>
                  <a:gd name="T63" fmla="*/ 72 h 89"/>
                  <a:gd name="T64" fmla="*/ 92 w 171"/>
                  <a:gd name="T65" fmla="*/ 78 h 89"/>
                  <a:gd name="T66" fmla="*/ 75 w 171"/>
                  <a:gd name="T67" fmla="*/ 81 h 89"/>
                  <a:gd name="T68" fmla="*/ 64 w 171"/>
                  <a:gd name="T69" fmla="*/ 82 h 89"/>
                  <a:gd name="T70" fmla="*/ 57 w 171"/>
                  <a:gd name="T71" fmla="*/ 79 h 89"/>
                  <a:gd name="T72" fmla="*/ 48 w 171"/>
                  <a:gd name="T73" fmla="*/ 76 h 89"/>
                  <a:gd name="T74" fmla="*/ 29 w 171"/>
                  <a:gd name="T75" fmla="*/ 82 h 89"/>
                  <a:gd name="T76" fmla="*/ 22 w 171"/>
                  <a:gd name="T77" fmla="*/ 83 h 89"/>
                  <a:gd name="T78" fmla="*/ 0 w 171"/>
                  <a:gd name="T79" fmla="*/ 89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89"/>
                  <a:gd name="T122" fmla="*/ 171 w 17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89">
                    <a:moveTo>
                      <a:pt x="0" y="89"/>
                    </a:moveTo>
                    <a:lnTo>
                      <a:pt x="1" y="70"/>
                    </a:lnTo>
                    <a:lnTo>
                      <a:pt x="3" y="62"/>
                    </a:lnTo>
                    <a:lnTo>
                      <a:pt x="26" y="53"/>
                    </a:lnTo>
                    <a:lnTo>
                      <a:pt x="24" y="35"/>
                    </a:lnTo>
                    <a:lnTo>
                      <a:pt x="5" y="31"/>
                    </a:lnTo>
                    <a:lnTo>
                      <a:pt x="7" y="20"/>
                    </a:lnTo>
                    <a:lnTo>
                      <a:pt x="15" y="2"/>
                    </a:lnTo>
                    <a:lnTo>
                      <a:pt x="34" y="5"/>
                    </a:lnTo>
                    <a:lnTo>
                      <a:pt x="48" y="10"/>
                    </a:lnTo>
                    <a:lnTo>
                      <a:pt x="60" y="12"/>
                    </a:lnTo>
                    <a:lnTo>
                      <a:pt x="68" y="21"/>
                    </a:lnTo>
                    <a:lnTo>
                      <a:pt x="75" y="29"/>
                    </a:lnTo>
                    <a:lnTo>
                      <a:pt x="82" y="26"/>
                    </a:lnTo>
                    <a:lnTo>
                      <a:pt x="84" y="14"/>
                    </a:lnTo>
                    <a:lnTo>
                      <a:pt x="89" y="7"/>
                    </a:lnTo>
                    <a:lnTo>
                      <a:pt x="99" y="6"/>
                    </a:lnTo>
                    <a:lnTo>
                      <a:pt x="108" y="6"/>
                    </a:lnTo>
                    <a:lnTo>
                      <a:pt x="117" y="7"/>
                    </a:lnTo>
                    <a:lnTo>
                      <a:pt x="121" y="14"/>
                    </a:lnTo>
                    <a:lnTo>
                      <a:pt x="130" y="21"/>
                    </a:lnTo>
                    <a:lnTo>
                      <a:pt x="133" y="11"/>
                    </a:lnTo>
                    <a:lnTo>
                      <a:pt x="139" y="0"/>
                    </a:lnTo>
                    <a:lnTo>
                      <a:pt x="148" y="0"/>
                    </a:lnTo>
                    <a:lnTo>
                      <a:pt x="154" y="6"/>
                    </a:lnTo>
                    <a:lnTo>
                      <a:pt x="164" y="12"/>
                    </a:lnTo>
                    <a:lnTo>
                      <a:pt x="171" y="19"/>
                    </a:lnTo>
                    <a:lnTo>
                      <a:pt x="159" y="28"/>
                    </a:lnTo>
                    <a:lnTo>
                      <a:pt x="149" y="36"/>
                    </a:lnTo>
                    <a:lnTo>
                      <a:pt x="135" y="51"/>
                    </a:lnTo>
                    <a:lnTo>
                      <a:pt x="118" y="61"/>
                    </a:lnTo>
                    <a:lnTo>
                      <a:pt x="111" y="72"/>
                    </a:lnTo>
                    <a:lnTo>
                      <a:pt x="92" y="78"/>
                    </a:lnTo>
                    <a:lnTo>
                      <a:pt x="75" y="81"/>
                    </a:lnTo>
                    <a:lnTo>
                      <a:pt x="64" y="82"/>
                    </a:lnTo>
                    <a:lnTo>
                      <a:pt x="57" y="79"/>
                    </a:lnTo>
                    <a:lnTo>
                      <a:pt x="48" y="76"/>
                    </a:lnTo>
                    <a:lnTo>
                      <a:pt x="29" y="82"/>
                    </a:lnTo>
                    <a:lnTo>
                      <a:pt x="22" y="83"/>
                    </a:lnTo>
                    <a:lnTo>
                      <a:pt x="0" y="89"/>
                    </a:lnTo>
                    <a:close/>
                  </a:path>
                </a:pathLst>
              </a:custGeom>
              <a:solidFill>
                <a:srgbClr val="FFFFFF"/>
              </a:solid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49" name="Freeform 42"/>
              <p:cNvSpPr>
                <a:spLocks noChangeAspect="1" noEditPoints="1"/>
              </p:cNvSpPr>
              <p:nvPr/>
            </p:nvSpPr>
            <p:spPr bwMode="auto">
              <a:xfrm>
                <a:off x="4311650" y="1593056"/>
                <a:ext cx="1103313" cy="2149475"/>
              </a:xfrm>
              <a:custGeom>
                <a:avLst/>
                <a:gdLst>
                  <a:gd name="T0" fmla="*/ 455 w 502"/>
                  <a:gd name="T1" fmla="*/ 300 h 1180"/>
                  <a:gd name="T2" fmla="*/ 418 w 502"/>
                  <a:gd name="T3" fmla="*/ 367 h 1180"/>
                  <a:gd name="T4" fmla="*/ 403 w 502"/>
                  <a:gd name="T5" fmla="*/ 425 h 1180"/>
                  <a:gd name="T6" fmla="*/ 349 w 502"/>
                  <a:gd name="T7" fmla="*/ 488 h 1180"/>
                  <a:gd name="T8" fmla="*/ 296 w 502"/>
                  <a:gd name="T9" fmla="*/ 540 h 1180"/>
                  <a:gd name="T10" fmla="*/ 260 w 502"/>
                  <a:gd name="T11" fmla="*/ 624 h 1180"/>
                  <a:gd name="T12" fmla="*/ 256 w 502"/>
                  <a:gd name="T13" fmla="*/ 718 h 1180"/>
                  <a:gd name="T14" fmla="*/ 316 w 502"/>
                  <a:gd name="T15" fmla="*/ 744 h 1180"/>
                  <a:gd name="T16" fmla="*/ 302 w 502"/>
                  <a:gd name="T17" fmla="*/ 802 h 1180"/>
                  <a:gd name="T18" fmla="*/ 241 w 502"/>
                  <a:gd name="T19" fmla="*/ 807 h 1180"/>
                  <a:gd name="T20" fmla="*/ 211 w 502"/>
                  <a:gd name="T21" fmla="*/ 814 h 1180"/>
                  <a:gd name="T22" fmla="*/ 273 w 502"/>
                  <a:gd name="T23" fmla="*/ 830 h 1180"/>
                  <a:gd name="T24" fmla="*/ 269 w 502"/>
                  <a:gd name="T25" fmla="*/ 874 h 1180"/>
                  <a:gd name="T26" fmla="*/ 212 w 502"/>
                  <a:gd name="T27" fmla="*/ 874 h 1180"/>
                  <a:gd name="T28" fmla="*/ 233 w 502"/>
                  <a:gd name="T29" fmla="*/ 909 h 1180"/>
                  <a:gd name="T30" fmla="*/ 219 w 502"/>
                  <a:gd name="T31" fmla="*/ 997 h 1180"/>
                  <a:gd name="T32" fmla="*/ 169 w 502"/>
                  <a:gd name="T33" fmla="*/ 1095 h 1180"/>
                  <a:gd name="T34" fmla="*/ 117 w 502"/>
                  <a:gd name="T35" fmla="*/ 1087 h 1180"/>
                  <a:gd name="T36" fmla="*/ 113 w 502"/>
                  <a:gd name="T37" fmla="*/ 1135 h 1180"/>
                  <a:gd name="T38" fmla="*/ 76 w 502"/>
                  <a:gd name="T39" fmla="*/ 1141 h 1180"/>
                  <a:gd name="T40" fmla="*/ 58 w 502"/>
                  <a:gd name="T41" fmla="*/ 1120 h 1180"/>
                  <a:gd name="T42" fmla="*/ 59 w 502"/>
                  <a:gd name="T43" fmla="*/ 1052 h 1180"/>
                  <a:gd name="T44" fmla="*/ 27 w 502"/>
                  <a:gd name="T45" fmla="*/ 983 h 1180"/>
                  <a:gd name="T46" fmla="*/ 17 w 502"/>
                  <a:gd name="T47" fmla="*/ 908 h 1180"/>
                  <a:gd name="T48" fmla="*/ 0 w 502"/>
                  <a:gd name="T49" fmla="*/ 874 h 1180"/>
                  <a:gd name="T50" fmla="*/ 14 w 502"/>
                  <a:gd name="T51" fmla="*/ 822 h 1180"/>
                  <a:gd name="T52" fmla="*/ 31 w 502"/>
                  <a:gd name="T53" fmla="*/ 785 h 1180"/>
                  <a:gd name="T54" fmla="*/ 55 w 502"/>
                  <a:gd name="T55" fmla="*/ 665 h 1180"/>
                  <a:gd name="T56" fmla="*/ 58 w 502"/>
                  <a:gd name="T57" fmla="*/ 622 h 1180"/>
                  <a:gd name="T58" fmla="*/ 83 w 502"/>
                  <a:gd name="T59" fmla="*/ 446 h 1180"/>
                  <a:gd name="T60" fmla="*/ 150 w 502"/>
                  <a:gd name="T61" fmla="*/ 410 h 1180"/>
                  <a:gd name="T62" fmla="*/ 171 w 502"/>
                  <a:gd name="T63" fmla="*/ 298 h 1180"/>
                  <a:gd name="T64" fmla="*/ 214 w 502"/>
                  <a:gd name="T65" fmla="*/ 203 h 1180"/>
                  <a:gd name="T66" fmla="*/ 279 w 502"/>
                  <a:gd name="T67" fmla="*/ 116 h 1180"/>
                  <a:gd name="T68" fmla="*/ 315 w 502"/>
                  <a:gd name="T69" fmla="*/ 59 h 1180"/>
                  <a:gd name="T70" fmla="*/ 382 w 502"/>
                  <a:gd name="T71" fmla="*/ 6 h 1180"/>
                  <a:gd name="T72" fmla="*/ 412 w 502"/>
                  <a:gd name="T73" fmla="*/ 33 h 1180"/>
                  <a:gd name="T74" fmla="*/ 466 w 502"/>
                  <a:gd name="T75" fmla="*/ 93 h 1180"/>
                  <a:gd name="T76" fmla="*/ 486 w 502"/>
                  <a:gd name="T77" fmla="*/ 150 h 1180"/>
                  <a:gd name="T78" fmla="*/ 491 w 502"/>
                  <a:gd name="T79" fmla="*/ 251 h 1180"/>
                  <a:gd name="T80" fmla="*/ 133 w 502"/>
                  <a:gd name="T81" fmla="*/ 1158 h 1180"/>
                  <a:gd name="T82" fmla="*/ 123 w 502"/>
                  <a:gd name="T83" fmla="*/ 1177 h 1180"/>
                  <a:gd name="T84" fmla="*/ 291 w 502"/>
                  <a:gd name="T85" fmla="*/ 1028 h 1180"/>
                  <a:gd name="T86" fmla="*/ 321 w 502"/>
                  <a:gd name="T87" fmla="*/ 980 h 1180"/>
                  <a:gd name="T88" fmla="*/ 308 w 502"/>
                  <a:gd name="T89" fmla="*/ 949 h 1180"/>
                  <a:gd name="T90" fmla="*/ 279 w 502"/>
                  <a:gd name="T91" fmla="*/ 998 h 1180"/>
                  <a:gd name="T92" fmla="*/ 291 w 502"/>
                  <a:gd name="T93" fmla="*/ 1028 h 1180"/>
                  <a:gd name="T94" fmla="*/ 35 w 502"/>
                  <a:gd name="T95" fmla="*/ 875 h 1180"/>
                  <a:gd name="T96" fmla="*/ 53 w 502"/>
                  <a:gd name="T97" fmla="*/ 840 h 1180"/>
                  <a:gd name="T98" fmla="*/ 92 w 502"/>
                  <a:gd name="T99" fmla="*/ 835 h 1180"/>
                  <a:gd name="T100" fmla="*/ 96 w 502"/>
                  <a:gd name="T101" fmla="*/ 856 h 1180"/>
                  <a:gd name="T102" fmla="*/ 39 w 502"/>
                  <a:gd name="T103" fmla="*/ 892 h 1180"/>
                  <a:gd name="T104" fmla="*/ 112 w 502"/>
                  <a:gd name="T105" fmla="*/ 908 h 1180"/>
                  <a:gd name="T106" fmla="*/ 137 w 502"/>
                  <a:gd name="T107" fmla="*/ 870 h 1180"/>
                  <a:gd name="T108" fmla="*/ 127 w 502"/>
                  <a:gd name="T109" fmla="*/ 904 h 1180"/>
                  <a:gd name="T110" fmla="*/ 108 w 502"/>
                  <a:gd name="T111" fmla="*/ 943 h 1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
                  <a:gd name="T169" fmla="*/ 0 h 1180"/>
                  <a:gd name="T170" fmla="*/ 502 w 502"/>
                  <a:gd name="T171" fmla="*/ 1180 h 11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 h="1180">
                    <a:moveTo>
                      <a:pt x="502" y="277"/>
                    </a:moveTo>
                    <a:lnTo>
                      <a:pt x="469" y="276"/>
                    </a:lnTo>
                    <a:lnTo>
                      <a:pt x="455" y="300"/>
                    </a:lnTo>
                    <a:lnTo>
                      <a:pt x="430" y="322"/>
                    </a:lnTo>
                    <a:lnTo>
                      <a:pt x="412" y="347"/>
                    </a:lnTo>
                    <a:lnTo>
                      <a:pt x="418" y="367"/>
                    </a:lnTo>
                    <a:lnTo>
                      <a:pt x="422" y="388"/>
                    </a:lnTo>
                    <a:lnTo>
                      <a:pt x="415" y="419"/>
                    </a:lnTo>
                    <a:lnTo>
                      <a:pt x="403" y="425"/>
                    </a:lnTo>
                    <a:lnTo>
                      <a:pt x="389" y="446"/>
                    </a:lnTo>
                    <a:lnTo>
                      <a:pt x="380" y="466"/>
                    </a:lnTo>
                    <a:lnTo>
                      <a:pt x="349" y="488"/>
                    </a:lnTo>
                    <a:lnTo>
                      <a:pt x="329" y="510"/>
                    </a:lnTo>
                    <a:lnTo>
                      <a:pt x="310" y="521"/>
                    </a:lnTo>
                    <a:lnTo>
                      <a:pt x="296" y="540"/>
                    </a:lnTo>
                    <a:lnTo>
                      <a:pt x="286" y="559"/>
                    </a:lnTo>
                    <a:lnTo>
                      <a:pt x="272" y="580"/>
                    </a:lnTo>
                    <a:lnTo>
                      <a:pt x="260" y="624"/>
                    </a:lnTo>
                    <a:lnTo>
                      <a:pt x="255" y="662"/>
                    </a:lnTo>
                    <a:lnTo>
                      <a:pt x="253" y="699"/>
                    </a:lnTo>
                    <a:lnTo>
                      <a:pt x="256" y="718"/>
                    </a:lnTo>
                    <a:lnTo>
                      <a:pt x="275" y="720"/>
                    </a:lnTo>
                    <a:lnTo>
                      <a:pt x="289" y="739"/>
                    </a:lnTo>
                    <a:lnTo>
                      <a:pt x="316" y="744"/>
                    </a:lnTo>
                    <a:lnTo>
                      <a:pt x="323" y="773"/>
                    </a:lnTo>
                    <a:lnTo>
                      <a:pt x="325" y="794"/>
                    </a:lnTo>
                    <a:lnTo>
                      <a:pt x="302" y="802"/>
                    </a:lnTo>
                    <a:lnTo>
                      <a:pt x="283" y="804"/>
                    </a:lnTo>
                    <a:lnTo>
                      <a:pt x="255" y="807"/>
                    </a:lnTo>
                    <a:lnTo>
                      <a:pt x="241" y="807"/>
                    </a:lnTo>
                    <a:lnTo>
                      <a:pt x="216" y="801"/>
                    </a:lnTo>
                    <a:lnTo>
                      <a:pt x="212" y="800"/>
                    </a:lnTo>
                    <a:lnTo>
                      <a:pt x="211" y="814"/>
                    </a:lnTo>
                    <a:lnTo>
                      <a:pt x="214" y="823"/>
                    </a:lnTo>
                    <a:lnTo>
                      <a:pt x="244" y="829"/>
                    </a:lnTo>
                    <a:lnTo>
                      <a:pt x="273" y="830"/>
                    </a:lnTo>
                    <a:lnTo>
                      <a:pt x="297" y="833"/>
                    </a:lnTo>
                    <a:lnTo>
                      <a:pt x="290" y="869"/>
                    </a:lnTo>
                    <a:lnTo>
                      <a:pt x="269" y="874"/>
                    </a:lnTo>
                    <a:lnTo>
                      <a:pt x="247" y="874"/>
                    </a:lnTo>
                    <a:lnTo>
                      <a:pt x="231" y="873"/>
                    </a:lnTo>
                    <a:lnTo>
                      <a:pt x="212" y="874"/>
                    </a:lnTo>
                    <a:lnTo>
                      <a:pt x="212" y="887"/>
                    </a:lnTo>
                    <a:lnTo>
                      <a:pt x="229" y="895"/>
                    </a:lnTo>
                    <a:lnTo>
                      <a:pt x="233" y="909"/>
                    </a:lnTo>
                    <a:lnTo>
                      <a:pt x="228" y="930"/>
                    </a:lnTo>
                    <a:lnTo>
                      <a:pt x="221" y="958"/>
                    </a:lnTo>
                    <a:lnTo>
                      <a:pt x="219" y="997"/>
                    </a:lnTo>
                    <a:lnTo>
                      <a:pt x="200" y="1047"/>
                    </a:lnTo>
                    <a:lnTo>
                      <a:pt x="180" y="1078"/>
                    </a:lnTo>
                    <a:lnTo>
                      <a:pt x="169" y="1095"/>
                    </a:lnTo>
                    <a:lnTo>
                      <a:pt x="152" y="1066"/>
                    </a:lnTo>
                    <a:lnTo>
                      <a:pt x="129" y="1076"/>
                    </a:lnTo>
                    <a:lnTo>
                      <a:pt x="117" y="1087"/>
                    </a:lnTo>
                    <a:lnTo>
                      <a:pt x="110" y="1091"/>
                    </a:lnTo>
                    <a:lnTo>
                      <a:pt x="113" y="1121"/>
                    </a:lnTo>
                    <a:lnTo>
                      <a:pt x="113" y="1135"/>
                    </a:lnTo>
                    <a:lnTo>
                      <a:pt x="103" y="1144"/>
                    </a:lnTo>
                    <a:lnTo>
                      <a:pt x="89" y="1134"/>
                    </a:lnTo>
                    <a:lnTo>
                      <a:pt x="76" y="1141"/>
                    </a:lnTo>
                    <a:lnTo>
                      <a:pt x="57" y="1143"/>
                    </a:lnTo>
                    <a:lnTo>
                      <a:pt x="42" y="1139"/>
                    </a:lnTo>
                    <a:lnTo>
                      <a:pt x="58" y="1120"/>
                    </a:lnTo>
                    <a:lnTo>
                      <a:pt x="51" y="1083"/>
                    </a:lnTo>
                    <a:lnTo>
                      <a:pt x="45" y="1060"/>
                    </a:lnTo>
                    <a:lnTo>
                      <a:pt x="59" y="1052"/>
                    </a:lnTo>
                    <a:lnTo>
                      <a:pt x="59" y="1031"/>
                    </a:lnTo>
                    <a:lnTo>
                      <a:pt x="41" y="1032"/>
                    </a:lnTo>
                    <a:lnTo>
                      <a:pt x="27" y="983"/>
                    </a:lnTo>
                    <a:lnTo>
                      <a:pt x="15" y="943"/>
                    </a:lnTo>
                    <a:lnTo>
                      <a:pt x="10" y="922"/>
                    </a:lnTo>
                    <a:lnTo>
                      <a:pt x="17" y="908"/>
                    </a:lnTo>
                    <a:lnTo>
                      <a:pt x="17" y="888"/>
                    </a:lnTo>
                    <a:lnTo>
                      <a:pt x="0" y="896"/>
                    </a:lnTo>
                    <a:lnTo>
                      <a:pt x="0" y="874"/>
                    </a:lnTo>
                    <a:lnTo>
                      <a:pt x="3" y="846"/>
                    </a:lnTo>
                    <a:lnTo>
                      <a:pt x="5" y="836"/>
                    </a:lnTo>
                    <a:lnTo>
                      <a:pt x="14" y="822"/>
                    </a:lnTo>
                    <a:lnTo>
                      <a:pt x="25" y="821"/>
                    </a:lnTo>
                    <a:lnTo>
                      <a:pt x="25" y="792"/>
                    </a:lnTo>
                    <a:lnTo>
                      <a:pt x="31" y="785"/>
                    </a:lnTo>
                    <a:lnTo>
                      <a:pt x="38" y="776"/>
                    </a:lnTo>
                    <a:lnTo>
                      <a:pt x="46" y="723"/>
                    </a:lnTo>
                    <a:lnTo>
                      <a:pt x="55" y="665"/>
                    </a:lnTo>
                    <a:lnTo>
                      <a:pt x="72" y="648"/>
                    </a:lnTo>
                    <a:lnTo>
                      <a:pt x="65" y="635"/>
                    </a:lnTo>
                    <a:lnTo>
                      <a:pt x="58" y="622"/>
                    </a:lnTo>
                    <a:lnTo>
                      <a:pt x="59" y="570"/>
                    </a:lnTo>
                    <a:lnTo>
                      <a:pt x="58" y="474"/>
                    </a:lnTo>
                    <a:lnTo>
                      <a:pt x="83" y="446"/>
                    </a:lnTo>
                    <a:lnTo>
                      <a:pt x="111" y="422"/>
                    </a:lnTo>
                    <a:lnTo>
                      <a:pt x="135" y="431"/>
                    </a:lnTo>
                    <a:lnTo>
                      <a:pt x="150" y="410"/>
                    </a:lnTo>
                    <a:lnTo>
                      <a:pt x="140" y="385"/>
                    </a:lnTo>
                    <a:lnTo>
                      <a:pt x="157" y="335"/>
                    </a:lnTo>
                    <a:lnTo>
                      <a:pt x="171" y="298"/>
                    </a:lnTo>
                    <a:lnTo>
                      <a:pt x="187" y="252"/>
                    </a:lnTo>
                    <a:lnTo>
                      <a:pt x="202" y="234"/>
                    </a:lnTo>
                    <a:lnTo>
                      <a:pt x="214" y="203"/>
                    </a:lnTo>
                    <a:lnTo>
                      <a:pt x="236" y="175"/>
                    </a:lnTo>
                    <a:lnTo>
                      <a:pt x="257" y="141"/>
                    </a:lnTo>
                    <a:lnTo>
                      <a:pt x="279" y="116"/>
                    </a:lnTo>
                    <a:lnTo>
                      <a:pt x="292" y="95"/>
                    </a:lnTo>
                    <a:lnTo>
                      <a:pt x="310" y="76"/>
                    </a:lnTo>
                    <a:lnTo>
                      <a:pt x="315" y="59"/>
                    </a:lnTo>
                    <a:lnTo>
                      <a:pt x="368" y="50"/>
                    </a:lnTo>
                    <a:lnTo>
                      <a:pt x="382" y="30"/>
                    </a:lnTo>
                    <a:lnTo>
                      <a:pt x="382" y="6"/>
                    </a:lnTo>
                    <a:lnTo>
                      <a:pt x="399" y="0"/>
                    </a:lnTo>
                    <a:lnTo>
                      <a:pt x="400" y="21"/>
                    </a:lnTo>
                    <a:lnTo>
                      <a:pt x="412" y="33"/>
                    </a:lnTo>
                    <a:lnTo>
                      <a:pt x="426" y="48"/>
                    </a:lnTo>
                    <a:lnTo>
                      <a:pt x="457" y="62"/>
                    </a:lnTo>
                    <a:lnTo>
                      <a:pt x="466" y="93"/>
                    </a:lnTo>
                    <a:lnTo>
                      <a:pt x="471" y="113"/>
                    </a:lnTo>
                    <a:lnTo>
                      <a:pt x="472" y="134"/>
                    </a:lnTo>
                    <a:lnTo>
                      <a:pt x="486" y="150"/>
                    </a:lnTo>
                    <a:lnTo>
                      <a:pt x="491" y="194"/>
                    </a:lnTo>
                    <a:lnTo>
                      <a:pt x="491" y="218"/>
                    </a:lnTo>
                    <a:lnTo>
                      <a:pt x="491" y="251"/>
                    </a:lnTo>
                    <a:lnTo>
                      <a:pt x="502" y="277"/>
                    </a:lnTo>
                    <a:close/>
                    <a:moveTo>
                      <a:pt x="123" y="1150"/>
                    </a:moveTo>
                    <a:lnTo>
                      <a:pt x="133" y="1158"/>
                    </a:lnTo>
                    <a:lnTo>
                      <a:pt x="140" y="1169"/>
                    </a:lnTo>
                    <a:lnTo>
                      <a:pt x="135" y="1180"/>
                    </a:lnTo>
                    <a:lnTo>
                      <a:pt x="123" y="1177"/>
                    </a:lnTo>
                    <a:lnTo>
                      <a:pt x="117" y="1167"/>
                    </a:lnTo>
                    <a:lnTo>
                      <a:pt x="123" y="1150"/>
                    </a:lnTo>
                    <a:close/>
                    <a:moveTo>
                      <a:pt x="291" y="1028"/>
                    </a:moveTo>
                    <a:lnTo>
                      <a:pt x="298" y="1014"/>
                    </a:lnTo>
                    <a:lnTo>
                      <a:pt x="305" y="994"/>
                    </a:lnTo>
                    <a:lnTo>
                      <a:pt x="321" y="980"/>
                    </a:lnTo>
                    <a:lnTo>
                      <a:pt x="321" y="961"/>
                    </a:lnTo>
                    <a:lnTo>
                      <a:pt x="329" y="949"/>
                    </a:lnTo>
                    <a:lnTo>
                      <a:pt x="308" y="949"/>
                    </a:lnTo>
                    <a:lnTo>
                      <a:pt x="294" y="963"/>
                    </a:lnTo>
                    <a:lnTo>
                      <a:pt x="292" y="977"/>
                    </a:lnTo>
                    <a:lnTo>
                      <a:pt x="279" y="998"/>
                    </a:lnTo>
                    <a:lnTo>
                      <a:pt x="284" y="1010"/>
                    </a:lnTo>
                    <a:lnTo>
                      <a:pt x="281" y="1022"/>
                    </a:lnTo>
                    <a:lnTo>
                      <a:pt x="291" y="1028"/>
                    </a:lnTo>
                    <a:close/>
                    <a:moveTo>
                      <a:pt x="39" y="892"/>
                    </a:moveTo>
                    <a:lnTo>
                      <a:pt x="32" y="885"/>
                    </a:lnTo>
                    <a:lnTo>
                      <a:pt x="35" y="875"/>
                    </a:lnTo>
                    <a:lnTo>
                      <a:pt x="38" y="860"/>
                    </a:lnTo>
                    <a:lnTo>
                      <a:pt x="48" y="860"/>
                    </a:lnTo>
                    <a:lnTo>
                      <a:pt x="53" y="840"/>
                    </a:lnTo>
                    <a:lnTo>
                      <a:pt x="60" y="822"/>
                    </a:lnTo>
                    <a:lnTo>
                      <a:pt x="81" y="817"/>
                    </a:lnTo>
                    <a:lnTo>
                      <a:pt x="92" y="835"/>
                    </a:lnTo>
                    <a:lnTo>
                      <a:pt x="110" y="832"/>
                    </a:lnTo>
                    <a:lnTo>
                      <a:pt x="111" y="849"/>
                    </a:lnTo>
                    <a:lnTo>
                      <a:pt x="96" y="856"/>
                    </a:lnTo>
                    <a:lnTo>
                      <a:pt x="84" y="872"/>
                    </a:lnTo>
                    <a:lnTo>
                      <a:pt x="69" y="881"/>
                    </a:lnTo>
                    <a:lnTo>
                      <a:pt x="39" y="892"/>
                    </a:lnTo>
                    <a:close/>
                    <a:moveTo>
                      <a:pt x="108" y="935"/>
                    </a:moveTo>
                    <a:lnTo>
                      <a:pt x="107" y="925"/>
                    </a:lnTo>
                    <a:lnTo>
                      <a:pt x="112" y="908"/>
                    </a:lnTo>
                    <a:lnTo>
                      <a:pt x="119" y="896"/>
                    </a:lnTo>
                    <a:lnTo>
                      <a:pt x="128" y="886"/>
                    </a:lnTo>
                    <a:lnTo>
                      <a:pt x="137" y="870"/>
                    </a:lnTo>
                    <a:lnTo>
                      <a:pt x="146" y="879"/>
                    </a:lnTo>
                    <a:lnTo>
                      <a:pt x="138" y="893"/>
                    </a:lnTo>
                    <a:lnTo>
                      <a:pt x="127" y="904"/>
                    </a:lnTo>
                    <a:lnTo>
                      <a:pt x="123" y="919"/>
                    </a:lnTo>
                    <a:lnTo>
                      <a:pt x="118" y="939"/>
                    </a:lnTo>
                    <a:lnTo>
                      <a:pt x="108" y="943"/>
                    </a:lnTo>
                    <a:lnTo>
                      <a:pt x="108" y="935"/>
                    </a:lnTo>
                    <a:close/>
                  </a:path>
                </a:pathLst>
              </a:custGeom>
              <a:solidFill>
                <a:srgbClr val="FFFF66"/>
              </a:solidFill>
              <a:ln w="635" cap="flat" cmpd="sng">
                <a:solidFill>
                  <a:srgbClr val="000000"/>
                </a:solidFill>
                <a:prstDash val="solid"/>
                <a:round/>
                <a:headEnd type="none" w="med" len="med"/>
                <a:tailEnd type="none" w="med" len="med"/>
              </a:ln>
            </p:spPr>
            <p:txBody>
              <a:bodyPr/>
              <a:lstStyle/>
              <a:p>
                <a:pPr fontAlgn="base">
                  <a:spcBef>
                    <a:spcPct val="0"/>
                  </a:spcBef>
                  <a:spcAft>
                    <a:spcPct val="0"/>
                  </a:spcAft>
                </a:pPr>
                <a:endParaRPr lang="de-DE" sz="3200" b="1">
                  <a:solidFill>
                    <a:srgbClr val="000000"/>
                  </a:solidFill>
                </a:endParaRPr>
              </a:p>
            </p:txBody>
          </p:sp>
          <p:sp>
            <p:nvSpPr>
              <p:cNvPr id="50" name="Freeform 43"/>
              <p:cNvSpPr>
                <a:spLocks noChangeAspect="1"/>
              </p:cNvSpPr>
              <p:nvPr/>
            </p:nvSpPr>
            <p:spPr bwMode="auto">
              <a:xfrm>
                <a:off x="3414713" y="4748213"/>
                <a:ext cx="558800" cy="265112"/>
              </a:xfrm>
              <a:custGeom>
                <a:avLst/>
                <a:gdLst>
                  <a:gd name="T0" fmla="*/ 87 w 255"/>
                  <a:gd name="T1" fmla="*/ 18 h 146"/>
                  <a:gd name="T2" fmla="*/ 72 w 255"/>
                  <a:gd name="T3" fmla="*/ 14 h 146"/>
                  <a:gd name="T4" fmla="*/ 43 w 255"/>
                  <a:gd name="T5" fmla="*/ 29 h 146"/>
                  <a:gd name="T6" fmla="*/ 29 w 255"/>
                  <a:gd name="T7" fmla="*/ 50 h 146"/>
                  <a:gd name="T8" fmla="*/ 10 w 255"/>
                  <a:gd name="T9" fmla="*/ 74 h 146"/>
                  <a:gd name="T10" fmla="*/ 0 w 255"/>
                  <a:gd name="T11" fmla="*/ 100 h 146"/>
                  <a:gd name="T12" fmla="*/ 26 w 255"/>
                  <a:gd name="T13" fmla="*/ 86 h 146"/>
                  <a:gd name="T14" fmla="*/ 41 w 255"/>
                  <a:gd name="T15" fmla="*/ 100 h 146"/>
                  <a:gd name="T16" fmla="*/ 48 w 255"/>
                  <a:gd name="T17" fmla="*/ 123 h 146"/>
                  <a:gd name="T18" fmla="*/ 70 w 255"/>
                  <a:gd name="T19" fmla="*/ 136 h 146"/>
                  <a:gd name="T20" fmla="*/ 88 w 255"/>
                  <a:gd name="T21" fmla="*/ 132 h 146"/>
                  <a:gd name="T22" fmla="*/ 106 w 255"/>
                  <a:gd name="T23" fmla="*/ 120 h 146"/>
                  <a:gd name="T24" fmla="*/ 121 w 255"/>
                  <a:gd name="T25" fmla="*/ 115 h 146"/>
                  <a:gd name="T26" fmla="*/ 142 w 255"/>
                  <a:gd name="T27" fmla="*/ 134 h 146"/>
                  <a:gd name="T28" fmla="*/ 166 w 255"/>
                  <a:gd name="T29" fmla="*/ 138 h 146"/>
                  <a:gd name="T30" fmla="*/ 173 w 255"/>
                  <a:gd name="T31" fmla="*/ 120 h 146"/>
                  <a:gd name="T32" fmla="*/ 180 w 255"/>
                  <a:gd name="T33" fmla="*/ 109 h 146"/>
                  <a:gd name="T34" fmla="*/ 204 w 255"/>
                  <a:gd name="T35" fmla="*/ 118 h 146"/>
                  <a:gd name="T36" fmla="*/ 217 w 255"/>
                  <a:gd name="T37" fmla="*/ 129 h 146"/>
                  <a:gd name="T38" fmla="*/ 223 w 255"/>
                  <a:gd name="T39" fmla="*/ 114 h 146"/>
                  <a:gd name="T40" fmla="*/ 236 w 255"/>
                  <a:gd name="T41" fmla="*/ 108 h 146"/>
                  <a:gd name="T42" fmla="*/ 250 w 255"/>
                  <a:gd name="T43" fmla="*/ 95 h 146"/>
                  <a:gd name="T44" fmla="*/ 250 w 255"/>
                  <a:gd name="T45" fmla="*/ 81 h 146"/>
                  <a:gd name="T46" fmla="*/ 238 w 255"/>
                  <a:gd name="T47" fmla="*/ 62 h 146"/>
                  <a:gd name="T48" fmla="*/ 216 w 255"/>
                  <a:gd name="T49" fmla="*/ 60 h 146"/>
                  <a:gd name="T50" fmla="*/ 225 w 255"/>
                  <a:gd name="T51" fmla="*/ 45 h 146"/>
                  <a:gd name="T52" fmla="*/ 235 w 255"/>
                  <a:gd name="T53" fmla="*/ 31 h 146"/>
                  <a:gd name="T54" fmla="*/ 202 w 255"/>
                  <a:gd name="T55" fmla="*/ 28 h 146"/>
                  <a:gd name="T56" fmla="*/ 190 w 255"/>
                  <a:gd name="T57" fmla="*/ 11 h 146"/>
                  <a:gd name="T58" fmla="*/ 163 w 255"/>
                  <a:gd name="T59" fmla="*/ 14 h 146"/>
                  <a:gd name="T60" fmla="*/ 149 w 255"/>
                  <a:gd name="T61" fmla="*/ 0 h 146"/>
                  <a:gd name="T62" fmla="*/ 114 w 255"/>
                  <a:gd name="T63" fmla="*/ 22 h 146"/>
                  <a:gd name="T64" fmla="*/ 93 w 255"/>
                  <a:gd name="T65" fmla="*/ 12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46"/>
                  <a:gd name="T101" fmla="*/ 255 w 255"/>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46">
                    <a:moveTo>
                      <a:pt x="93" y="12"/>
                    </a:moveTo>
                    <a:lnTo>
                      <a:pt x="87" y="18"/>
                    </a:lnTo>
                    <a:lnTo>
                      <a:pt x="80" y="17"/>
                    </a:lnTo>
                    <a:lnTo>
                      <a:pt x="72" y="14"/>
                    </a:lnTo>
                    <a:lnTo>
                      <a:pt x="56" y="21"/>
                    </a:lnTo>
                    <a:lnTo>
                      <a:pt x="43" y="29"/>
                    </a:lnTo>
                    <a:lnTo>
                      <a:pt x="33" y="40"/>
                    </a:lnTo>
                    <a:lnTo>
                      <a:pt x="29" y="50"/>
                    </a:lnTo>
                    <a:lnTo>
                      <a:pt x="22" y="66"/>
                    </a:lnTo>
                    <a:lnTo>
                      <a:pt x="10" y="74"/>
                    </a:lnTo>
                    <a:lnTo>
                      <a:pt x="0" y="88"/>
                    </a:lnTo>
                    <a:lnTo>
                      <a:pt x="0" y="100"/>
                    </a:lnTo>
                    <a:lnTo>
                      <a:pt x="8" y="100"/>
                    </a:lnTo>
                    <a:lnTo>
                      <a:pt x="26" y="86"/>
                    </a:lnTo>
                    <a:lnTo>
                      <a:pt x="34" y="86"/>
                    </a:lnTo>
                    <a:lnTo>
                      <a:pt x="41" y="100"/>
                    </a:lnTo>
                    <a:lnTo>
                      <a:pt x="45" y="110"/>
                    </a:lnTo>
                    <a:lnTo>
                      <a:pt x="48" y="123"/>
                    </a:lnTo>
                    <a:lnTo>
                      <a:pt x="53" y="131"/>
                    </a:lnTo>
                    <a:lnTo>
                      <a:pt x="70" y="136"/>
                    </a:lnTo>
                    <a:lnTo>
                      <a:pt x="80" y="135"/>
                    </a:lnTo>
                    <a:lnTo>
                      <a:pt x="88" y="132"/>
                    </a:lnTo>
                    <a:lnTo>
                      <a:pt x="99" y="132"/>
                    </a:lnTo>
                    <a:lnTo>
                      <a:pt x="106" y="120"/>
                    </a:lnTo>
                    <a:lnTo>
                      <a:pt x="115" y="108"/>
                    </a:lnTo>
                    <a:lnTo>
                      <a:pt x="121" y="115"/>
                    </a:lnTo>
                    <a:lnTo>
                      <a:pt x="132" y="122"/>
                    </a:lnTo>
                    <a:lnTo>
                      <a:pt x="142" y="134"/>
                    </a:lnTo>
                    <a:lnTo>
                      <a:pt x="152" y="146"/>
                    </a:lnTo>
                    <a:lnTo>
                      <a:pt x="166" y="138"/>
                    </a:lnTo>
                    <a:lnTo>
                      <a:pt x="171" y="129"/>
                    </a:lnTo>
                    <a:lnTo>
                      <a:pt x="173" y="120"/>
                    </a:lnTo>
                    <a:lnTo>
                      <a:pt x="173" y="112"/>
                    </a:lnTo>
                    <a:lnTo>
                      <a:pt x="180" y="109"/>
                    </a:lnTo>
                    <a:lnTo>
                      <a:pt x="194" y="113"/>
                    </a:lnTo>
                    <a:lnTo>
                      <a:pt x="204" y="118"/>
                    </a:lnTo>
                    <a:lnTo>
                      <a:pt x="212" y="124"/>
                    </a:lnTo>
                    <a:lnTo>
                      <a:pt x="217" y="129"/>
                    </a:lnTo>
                    <a:lnTo>
                      <a:pt x="226" y="122"/>
                    </a:lnTo>
                    <a:lnTo>
                      <a:pt x="223" y="114"/>
                    </a:lnTo>
                    <a:lnTo>
                      <a:pt x="224" y="108"/>
                    </a:lnTo>
                    <a:lnTo>
                      <a:pt x="236" y="108"/>
                    </a:lnTo>
                    <a:lnTo>
                      <a:pt x="243" y="100"/>
                    </a:lnTo>
                    <a:lnTo>
                      <a:pt x="250" y="95"/>
                    </a:lnTo>
                    <a:lnTo>
                      <a:pt x="255" y="86"/>
                    </a:lnTo>
                    <a:lnTo>
                      <a:pt x="250" y="81"/>
                    </a:lnTo>
                    <a:lnTo>
                      <a:pt x="245" y="70"/>
                    </a:lnTo>
                    <a:lnTo>
                      <a:pt x="238" y="62"/>
                    </a:lnTo>
                    <a:lnTo>
                      <a:pt x="226" y="60"/>
                    </a:lnTo>
                    <a:lnTo>
                      <a:pt x="216" y="60"/>
                    </a:lnTo>
                    <a:lnTo>
                      <a:pt x="219" y="50"/>
                    </a:lnTo>
                    <a:lnTo>
                      <a:pt x="225" y="45"/>
                    </a:lnTo>
                    <a:lnTo>
                      <a:pt x="238" y="40"/>
                    </a:lnTo>
                    <a:lnTo>
                      <a:pt x="235" y="31"/>
                    </a:lnTo>
                    <a:lnTo>
                      <a:pt x="214" y="28"/>
                    </a:lnTo>
                    <a:lnTo>
                      <a:pt x="202" y="28"/>
                    </a:lnTo>
                    <a:lnTo>
                      <a:pt x="195" y="19"/>
                    </a:lnTo>
                    <a:lnTo>
                      <a:pt x="190" y="11"/>
                    </a:lnTo>
                    <a:lnTo>
                      <a:pt x="180" y="2"/>
                    </a:lnTo>
                    <a:lnTo>
                      <a:pt x="163" y="14"/>
                    </a:lnTo>
                    <a:lnTo>
                      <a:pt x="161" y="3"/>
                    </a:lnTo>
                    <a:lnTo>
                      <a:pt x="149" y="0"/>
                    </a:lnTo>
                    <a:lnTo>
                      <a:pt x="129" y="22"/>
                    </a:lnTo>
                    <a:lnTo>
                      <a:pt x="114" y="22"/>
                    </a:lnTo>
                    <a:lnTo>
                      <a:pt x="102" y="14"/>
                    </a:lnTo>
                    <a:lnTo>
                      <a:pt x="93" y="12"/>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51" name="Freeform 44"/>
              <p:cNvSpPr>
                <a:spLocks noChangeAspect="1"/>
              </p:cNvSpPr>
              <p:nvPr/>
            </p:nvSpPr>
            <p:spPr bwMode="auto">
              <a:xfrm>
                <a:off x="4222750" y="4322763"/>
                <a:ext cx="739775" cy="360362"/>
              </a:xfrm>
              <a:custGeom>
                <a:avLst/>
                <a:gdLst>
                  <a:gd name="T0" fmla="*/ 73 w 336"/>
                  <a:gd name="T1" fmla="*/ 197 h 198"/>
                  <a:gd name="T2" fmla="*/ 99 w 336"/>
                  <a:gd name="T3" fmla="*/ 196 h 198"/>
                  <a:gd name="T4" fmla="*/ 119 w 336"/>
                  <a:gd name="T5" fmla="*/ 187 h 198"/>
                  <a:gd name="T6" fmla="*/ 143 w 336"/>
                  <a:gd name="T7" fmla="*/ 173 h 198"/>
                  <a:gd name="T8" fmla="*/ 174 w 336"/>
                  <a:gd name="T9" fmla="*/ 178 h 198"/>
                  <a:gd name="T10" fmla="*/ 201 w 336"/>
                  <a:gd name="T11" fmla="*/ 186 h 198"/>
                  <a:gd name="T12" fmla="*/ 232 w 336"/>
                  <a:gd name="T13" fmla="*/ 198 h 198"/>
                  <a:gd name="T14" fmla="*/ 259 w 336"/>
                  <a:gd name="T15" fmla="*/ 176 h 198"/>
                  <a:gd name="T16" fmla="*/ 294 w 336"/>
                  <a:gd name="T17" fmla="*/ 159 h 198"/>
                  <a:gd name="T18" fmla="*/ 335 w 336"/>
                  <a:gd name="T19" fmla="*/ 139 h 198"/>
                  <a:gd name="T20" fmla="*/ 326 w 336"/>
                  <a:gd name="T21" fmla="*/ 113 h 198"/>
                  <a:gd name="T22" fmla="*/ 297 w 336"/>
                  <a:gd name="T23" fmla="*/ 98 h 198"/>
                  <a:gd name="T24" fmla="*/ 282 w 336"/>
                  <a:gd name="T25" fmla="*/ 94 h 198"/>
                  <a:gd name="T26" fmla="*/ 268 w 336"/>
                  <a:gd name="T27" fmla="*/ 73 h 198"/>
                  <a:gd name="T28" fmla="*/ 248 w 336"/>
                  <a:gd name="T29" fmla="*/ 61 h 198"/>
                  <a:gd name="T30" fmla="*/ 233 w 336"/>
                  <a:gd name="T31" fmla="*/ 82 h 198"/>
                  <a:gd name="T32" fmla="*/ 208 w 336"/>
                  <a:gd name="T33" fmla="*/ 75 h 198"/>
                  <a:gd name="T34" fmla="*/ 208 w 336"/>
                  <a:gd name="T35" fmla="*/ 57 h 198"/>
                  <a:gd name="T36" fmla="*/ 201 w 336"/>
                  <a:gd name="T37" fmla="*/ 36 h 198"/>
                  <a:gd name="T38" fmla="*/ 183 w 336"/>
                  <a:gd name="T39" fmla="*/ 44 h 198"/>
                  <a:gd name="T40" fmla="*/ 156 w 336"/>
                  <a:gd name="T41" fmla="*/ 32 h 198"/>
                  <a:gd name="T42" fmla="*/ 136 w 336"/>
                  <a:gd name="T43" fmla="*/ 15 h 198"/>
                  <a:gd name="T44" fmla="*/ 115 w 336"/>
                  <a:gd name="T45" fmla="*/ 17 h 198"/>
                  <a:gd name="T46" fmla="*/ 102 w 336"/>
                  <a:gd name="T47" fmla="*/ 6 h 198"/>
                  <a:gd name="T48" fmla="*/ 93 w 336"/>
                  <a:gd name="T49" fmla="*/ 24 h 198"/>
                  <a:gd name="T50" fmla="*/ 68 w 336"/>
                  <a:gd name="T51" fmla="*/ 29 h 198"/>
                  <a:gd name="T52" fmla="*/ 40 w 336"/>
                  <a:gd name="T53" fmla="*/ 44 h 198"/>
                  <a:gd name="T54" fmla="*/ 18 w 336"/>
                  <a:gd name="T55" fmla="*/ 62 h 198"/>
                  <a:gd name="T56" fmla="*/ 2 w 336"/>
                  <a:gd name="T57" fmla="*/ 80 h 198"/>
                  <a:gd name="T58" fmla="*/ 4 w 336"/>
                  <a:gd name="T59" fmla="*/ 113 h 198"/>
                  <a:gd name="T60" fmla="*/ 23 w 336"/>
                  <a:gd name="T61" fmla="*/ 137 h 198"/>
                  <a:gd name="T62" fmla="*/ 36 w 336"/>
                  <a:gd name="T63" fmla="*/ 151 h 198"/>
                  <a:gd name="T64" fmla="*/ 57 w 336"/>
                  <a:gd name="T65" fmla="*/ 169 h 198"/>
                  <a:gd name="T66" fmla="*/ 68 w 336"/>
                  <a:gd name="T67" fmla="*/ 188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198"/>
                  <a:gd name="T104" fmla="*/ 336 w 336"/>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198">
                    <a:moveTo>
                      <a:pt x="68" y="188"/>
                    </a:moveTo>
                    <a:lnTo>
                      <a:pt x="73" y="197"/>
                    </a:lnTo>
                    <a:lnTo>
                      <a:pt x="85" y="197"/>
                    </a:lnTo>
                    <a:lnTo>
                      <a:pt x="99" y="196"/>
                    </a:lnTo>
                    <a:lnTo>
                      <a:pt x="110" y="196"/>
                    </a:lnTo>
                    <a:lnTo>
                      <a:pt x="119" y="187"/>
                    </a:lnTo>
                    <a:lnTo>
                      <a:pt x="128" y="172"/>
                    </a:lnTo>
                    <a:lnTo>
                      <a:pt x="143" y="173"/>
                    </a:lnTo>
                    <a:lnTo>
                      <a:pt x="164" y="174"/>
                    </a:lnTo>
                    <a:lnTo>
                      <a:pt x="174" y="178"/>
                    </a:lnTo>
                    <a:lnTo>
                      <a:pt x="189" y="183"/>
                    </a:lnTo>
                    <a:lnTo>
                      <a:pt x="201" y="186"/>
                    </a:lnTo>
                    <a:lnTo>
                      <a:pt x="221" y="192"/>
                    </a:lnTo>
                    <a:lnTo>
                      <a:pt x="232" y="198"/>
                    </a:lnTo>
                    <a:lnTo>
                      <a:pt x="244" y="188"/>
                    </a:lnTo>
                    <a:lnTo>
                      <a:pt x="259" y="176"/>
                    </a:lnTo>
                    <a:lnTo>
                      <a:pt x="276" y="171"/>
                    </a:lnTo>
                    <a:lnTo>
                      <a:pt x="294" y="159"/>
                    </a:lnTo>
                    <a:lnTo>
                      <a:pt x="321" y="144"/>
                    </a:lnTo>
                    <a:lnTo>
                      <a:pt x="335" y="139"/>
                    </a:lnTo>
                    <a:lnTo>
                      <a:pt x="336" y="123"/>
                    </a:lnTo>
                    <a:lnTo>
                      <a:pt x="326" y="113"/>
                    </a:lnTo>
                    <a:lnTo>
                      <a:pt x="318" y="104"/>
                    </a:lnTo>
                    <a:lnTo>
                      <a:pt x="297" y="98"/>
                    </a:lnTo>
                    <a:lnTo>
                      <a:pt x="282" y="106"/>
                    </a:lnTo>
                    <a:lnTo>
                      <a:pt x="282" y="94"/>
                    </a:lnTo>
                    <a:lnTo>
                      <a:pt x="281" y="82"/>
                    </a:lnTo>
                    <a:lnTo>
                      <a:pt x="268" y="73"/>
                    </a:lnTo>
                    <a:lnTo>
                      <a:pt x="256" y="67"/>
                    </a:lnTo>
                    <a:lnTo>
                      <a:pt x="248" y="61"/>
                    </a:lnTo>
                    <a:lnTo>
                      <a:pt x="237" y="71"/>
                    </a:lnTo>
                    <a:lnTo>
                      <a:pt x="233" y="82"/>
                    </a:lnTo>
                    <a:lnTo>
                      <a:pt x="225" y="81"/>
                    </a:lnTo>
                    <a:lnTo>
                      <a:pt x="208" y="75"/>
                    </a:lnTo>
                    <a:lnTo>
                      <a:pt x="201" y="68"/>
                    </a:lnTo>
                    <a:lnTo>
                      <a:pt x="208" y="57"/>
                    </a:lnTo>
                    <a:lnTo>
                      <a:pt x="220" y="38"/>
                    </a:lnTo>
                    <a:lnTo>
                      <a:pt x="201" y="36"/>
                    </a:lnTo>
                    <a:lnTo>
                      <a:pt x="195" y="41"/>
                    </a:lnTo>
                    <a:lnTo>
                      <a:pt x="183" y="44"/>
                    </a:lnTo>
                    <a:lnTo>
                      <a:pt x="172" y="33"/>
                    </a:lnTo>
                    <a:lnTo>
                      <a:pt x="156" y="32"/>
                    </a:lnTo>
                    <a:lnTo>
                      <a:pt x="143" y="24"/>
                    </a:lnTo>
                    <a:lnTo>
                      <a:pt x="136" y="15"/>
                    </a:lnTo>
                    <a:lnTo>
                      <a:pt x="125" y="20"/>
                    </a:lnTo>
                    <a:lnTo>
                      <a:pt x="115" y="17"/>
                    </a:lnTo>
                    <a:lnTo>
                      <a:pt x="114" y="0"/>
                    </a:lnTo>
                    <a:lnTo>
                      <a:pt x="102" y="6"/>
                    </a:lnTo>
                    <a:lnTo>
                      <a:pt x="102" y="19"/>
                    </a:lnTo>
                    <a:lnTo>
                      <a:pt x="93" y="24"/>
                    </a:lnTo>
                    <a:lnTo>
                      <a:pt x="79" y="24"/>
                    </a:lnTo>
                    <a:lnTo>
                      <a:pt x="68" y="29"/>
                    </a:lnTo>
                    <a:lnTo>
                      <a:pt x="54" y="34"/>
                    </a:lnTo>
                    <a:lnTo>
                      <a:pt x="40" y="44"/>
                    </a:lnTo>
                    <a:lnTo>
                      <a:pt x="26" y="51"/>
                    </a:lnTo>
                    <a:lnTo>
                      <a:pt x="18" y="62"/>
                    </a:lnTo>
                    <a:lnTo>
                      <a:pt x="1" y="68"/>
                    </a:lnTo>
                    <a:lnTo>
                      <a:pt x="2" y="80"/>
                    </a:lnTo>
                    <a:lnTo>
                      <a:pt x="0" y="92"/>
                    </a:lnTo>
                    <a:lnTo>
                      <a:pt x="4" y="113"/>
                    </a:lnTo>
                    <a:lnTo>
                      <a:pt x="15" y="128"/>
                    </a:lnTo>
                    <a:lnTo>
                      <a:pt x="23" y="137"/>
                    </a:lnTo>
                    <a:lnTo>
                      <a:pt x="25" y="143"/>
                    </a:lnTo>
                    <a:lnTo>
                      <a:pt x="36" y="151"/>
                    </a:lnTo>
                    <a:lnTo>
                      <a:pt x="47" y="159"/>
                    </a:lnTo>
                    <a:lnTo>
                      <a:pt x="57" y="169"/>
                    </a:lnTo>
                    <a:lnTo>
                      <a:pt x="63" y="181"/>
                    </a:lnTo>
                    <a:lnTo>
                      <a:pt x="68" y="188"/>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52" name="Freeform 45"/>
              <p:cNvSpPr>
                <a:spLocks noChangeAspect="1" noEditPoints="1"/>
              </p:cNvSpPr>
              <p:nvPr/>
            </p:nvSpPr>
            <p:spPr bwMode="auto">
              <a:xfrm>
                <a:off x="5678488" y="5472113"/>
                <a:ext cx="2679700" cy="1003300"/>
              </a:xfrm>
              <a:custGeom>
                <a:avLst/>
                <a:gdLst>
                  <a:gd name="T0" fmla="*/ 677 w 1221"/>
                  <a:gd name="T1" fmla="*/ 426 h 550"/>
                  <a:gd name="T2" fmla="*/ 558 w 1221"/>
                  <a:gd name="T3" fmla="*/ 492 h 550"/>
                  <a:gd name="T4" fmla="*/ 433 w 1221"/>
                  <a:gd name="T5" fmla="*/ 488 h 550"/>
                  <a:gd name="T6" fmla="*/ 301 w 1221"/>
                  <a:gd name="T7" fmla="*/ 535 h 550"/>
                  <a:gd name="T8" fmla="*/ 200 w 1221"/>
                  <a:gd name="T9" fmla="*/ 505 h 550"/>
                  <a:gd name="T10" fmla="*/ 152 w 1221"/>
                  <a:gd name="T11" fmla="*/ 479 h 550"/>
                  <a:gd name="T12" fmla="*/ 132 w 1221"/>
                  <a:gd name="T13" fmla="*/ 440 h 550"/>
                  <a:gd name="T14" fmla="*/ 100 w 1221"/>
                  <a:gd name="T15" fmla="*/ 399 h 550"/>
                  <a:gd name="T16" fmla="*/ 126 w 1221"/>
                  <a:gd name="T17" fmla="*/ 362 h 550"/>
                  <a:gd name="T18" fmla="*/ 104 w 1221"/>
                  <a:gd name="T19" fmla="*/ 322 h 550"/>
                  <a:gd name="T20" fmla="*/ 85 w 1221"/>
                  <a:gd name="T21" fmla="*/ 276 h 550"/>
                  <a:gd name="T22" fmla="*/ 108 w 1221"/>
                  <a:gd name="T23" fmla="*/ 210 h 550"/>
                  <a:gd name="T24" fmla="*/ 235 w 1221"/>
                  <a:gd name="T25" fmla="*/ 208 h 550"/>
                  <a:gd name="T26" fmla="*/ 275 w 1221"/>
                  <a:gd name="T27" fmla="*/ 177 h 550"/>
                  <a:gd name="T28" fmla="*/ 274 w 1221"/>
                  <a:gd name="T29" fmla="*/ 137 h 550"/>
                  <a:gd name="T30" fmla="*/ 407 w 1221"/>
                  <a:gd name="T31" fmla="*/ 85 h 550"/>
                  <a:gd name="T32" fmla="*/ 555 w 1221"/>
                  <a:gd name="T33" fmla="*/ 45 h 550"/>
                  <a:gd name="T34" fmla="*/ 603 w 1221"/>
                  <a:gd name="T35" fmla="*/ 62 h 550"/>
                  <a:gd name="T36" fmla="*/ 664 w 1221"/>
                  <a:gd name="T37" fmla="*/ 80 h 550"/>
                  <a:gd name="T38" fmla="*/ 758 w 1221"/>
                  <a:gd name="T39" fmla="*/ 97 h 550"/>
                  <a:gd name="T40" fmla="*/ 964 w 1221"/>
                  <a:gd name="T41" fmla="*/ 14 h 550"/>
                  <a:gd name="T42" fmla="*/ 1017 w 1221"/>
                  <a:gd name="T43" fmla="*/ 14 h 550"/>
                  <a:gd name="T44" fmla="*/ 1073 w 1221"/>
                  <a:gd name="T45" fmla="*/ 22 h 550"/>
                  <a:gd name="T46" fmla="*/ 1094 w 1221"/>
                  <a:gd name="T47" fmla="*/ 84 h 550"/>
                  <a:gd name="T48" fmla="*/ 1161 w 1221"/>
                  <a:gd name="T49" fmla="*/ 108 h 550"/>
                  <a:gd name="T50" fmla="*/ 1149 w 1221"/>
                  <a:gd name="T51" fmla="*/ 179 h 550"/>
                  <a:gd name="T52" fmla="*/ 1183 w 1221"/>
                  <a:gd name="T53" fmla="*/ 272 h 550"/>
                  <a:gd name="T54" fmla="*/ 1199 w 1221"/>
                  <a:gd name="T55" fmla="*/ 328 h 550"/>
                  <a:gd name="T56" fmla="*/ 1154 w 1221"/>
                  <a:gd name="T57" fmla="*/ 332 h 550"/>
                  <a:gd name="T58" fmla="*/ 1065 w 1221"/>
                  <a:gd name="T59" fmla="*/ 345 h 550"/>
                  <a:gd name="T60" fmla="*/ 997 w 1221"/>
                  <a:gd name="T61" fmla="*/ 375 h 550"/>
                  <a:gd name="T62" fmla="*/ 896 w 1221"/>
                  <a:gd name="T63" fmla="*/ 413 h 550"/>
                  <a:gd name="T64" fmla="*/ 801 w 1221"/>
                  <a:gd name="T65" fmla="*/ 418 h 550"/>
                  <a:gd name="T66" fmla="*/ 727 w 1221"/>
                  <a:gd name="T67" fmla="*/ 444 h 550"/>
                  <a:gd name="T68" fmla="*/ 155 w 1221"/>
                  <a:gd name="T69" fmla="*/ 77 h 550"/>
                  <a:gd name="T70" fmla="*/ 221 w 1221"/>
                  <a:gd name="T71" fmla="*/ 134 h 550"/>
                  <a:gd name="T72" fmla="*/ 130 w 1221"/>
                  <a:gd name="T73" fmla="*/ 178 h 550"/>
                  <a:gd name="T74" fmla="*/ 59 w 1221"/>
                  <a:gd name="T75" fmla="*/ 189 h 550"/>
                  <a:gd name="T76" fmla="*/ 77 w 1221"/>
                  <a:gd name="T77" fmla="*/ 137 h 550"/>
                  <a:gd name="T78" fmla="*/ 87 w 1221"/>
                  <a:gd name="T79" fmla="*/ 82 h 550"/>
                  <a:gd name="T80" fmla="*/ 137 w 1221"/>
                  <a:gd name="T81" fmla="*/ 82 h 550"/>
                  <a:gd name="T82" fmla="*/ 169 w 1221"/>
                  <a:gd name="T83" fmla="*/ 532 h 550"/>
                  <a:gd name="T84" fmla="*/ 199 w 1221"/>
                  <a:gd name="T85" fmla="*/ 520 h 550"/>
                  <a:gd name="T86" fmla="*/ 179 w 1221"/>
                  <a:gd name="T87" fmla="*/ 538 h 550"/>
                  <a:gd name="T88" fmla="*/ 100 w 1221"/>
                  <a:gd name="T89" fmla="*/ 419 h 550"/>
                  <a:gd name="T90" fmla="*/ 73 w 1221"/>
                  <a:gd name="T91" fmla="*/ 432 h 550"/>
                  <a:gd name="T92" fmla="*/ 86 w 1221"/>
                  <a:gd name="T93" fmla="*/ 427 h 550"/>
                  <a:gd name="T94" fmla="*/ 59 w 1221"/>
                  <a:gd name="T95" fmla="*/ 387 h 550"/>
                  <a:gd name="T96" fmla="*/ 56 w 1221"/>
                  <a:gd name="T97" fmla="*/ 345 h 550"/>
                  <a:gd name="T98" fmla="*/ 59 w 1221"/>
                  <a:gd name="T99" fmla="*/ 312 h 550"/>
                  <a:gd name="T100" fmla="*/ 92 w 1221"/>
                  <a:gd name="T101" fmla="*/ 313 h 550"/>
                  <a:gd name="T102" fmla="*/ 58 w 1221"/>
                  <a:gd name="T103" fmla="*/ 296 h 550"/>
                  <a:gd name="T104" fmla="*/ 15 w 1221"/>
                  <a:gd name="T105" fmla="*/ 232 h 550"/>
                  <a:gd name="T106" fmla="*/ 0 w 1221"/>
                  <a:gd name="T107" fmla="*/ 262 h 5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1"/>
                  <a:gd name="T163" fmla="*/ 0 h 550"/>
                  <a:gd name="T164" fmla="*/ 1221 w 1221"/>
                  <a:gd name="T165" fmla="*/ 550 h 5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1" h="550">
                    <a:moveTo>
                      <a:pt x="703" y="497"/>
                    </a:moveTo>
                    <a:lnTo>
                      <a:pt x="671" y="484"/>
                    </a:lnTo>
                    <a:lnTo>
                      <a:pt x="698" y="435"/>
                    </a:lnTo>
                    <a:lnTo>
                      <a:pt x="677" y="426"/>
                    </a:lnTo>
                    <a:lnTo>
                      <a:pt x="652" y="463"/>
                    </a:lnTo>
                    <a:lnTo>
                      <a:pt x="634" y="458"/>
                    </a:lnTo>
                    <a:lnTo>
                      <a:pt x="614" y="440"/>
                    </a:lnTo>
                    <a:lnTo>
                      <a:pt x="558" y="492"/>
                    </a:lnTo>
                    <a:lnTo>
                      <a:pt x="532" y="495"/>
                    </a:lnTo>
                    <a:lnTo>
                      <a:pt x="519" y="517"/>
                    </a:lnTo>
                    <a:lnTo>
                      <a:pt x="478" y="515"/>
                    </a:lnTo>
                    <a:lnTo>
                      <a:pt x="433" y="488"/>
                    </a:lnTo>
                    <a:lnTo>
                      <a:pt x="395" y="469"/>
                    </a:lnTo>
                    <a:lnTo>
                      <a:pt x="363" y="466"/>
                    </a:lnTo>
                    <a:lnTo>
                      <a:pt x="352" y="505"/>
                    </a:lnTo>
                    <a:lnTo>
                      <a:pt x="301" y="535"/>
                    </a:lnTo>
                    <a:lnTo>
                      <a:pt x="265" y="514"/>
                    </a:lnTo>
                    <a:lnTo>
                      <a:pt x="261" y="493"/>
                    </a:lnTo>
                    <a:lnTo>
                      <a:pt x="217" y="485"/>
                    </a:lnTo>
                    <a:lnTo>
                      <a:pt x="200" y="505"/>
                    </a:lnTo>
                    <a:lnTo>
                      <a:pt x="188" y="494"/>
                    </a:lnTo>
                    <a:lnTo>
                      <a:pt x="201" y="473"/>
                    </a:lnTo>
                    <a:lnTo>
                      <a:pt x="189" y="464"/>
                    </a:lnTo>
                    <a:lnTo>
                      <a:pt x="152" y="479"/>
                    </a:lnTo>
                    <a:lnTo>
                      <a:pt x="145" y="470"/>
                    </a:lnTo>
                    <a:lnTo>
                      <a:pt x="162" y="447"/>
                    </a:lnTo>
                    <a:lnTo>
                      <a:pt x="155" y="435"/>
                    </a:lnTo>
                    <a:lnTo>
                      <a:pt x="132" y="440"/>
                    </a:lnTo>
                    <a:lnTo>
                      <a:pt x="128" y="428"/>
                    </a:lnTo>
                    <a:lnTo>
                      <a:pt x="141" y="406"/>
                    </a:lnTo>
                    <a:lnTo>
                      <a:pt x="134" y="392"/>
                    </a:lnTo>
                    <a:lnTo>
                      <a:pt x="100" y="399"/>
                    </a:lnTo>
                    <a:lnTo>
                      <a:pt x="85" y="385"/>
                    </a:lnTo>
                    <a:lnTo>
                      <a:pt x="92" y="352"/>
                    </a:lnTo>
                    <a:lnTo>
                      <a:pt x="106" y="362"/>
                    </a:lnTo>
                    <a:lnTo>
                      <a:pt x="126" y="362"/>
                    </a:lnTo>
                    <a:lnTo>
                      <a:pt x="113" y="344"/>
                    </a:lnTo>
                    <a:lnTo>
                      <a:pt x="124" y="327"/>
                    </a:lnTo>
                    <a:lnTo>
                      <a:pt x="116" y="319"/>
                    </a:lnTo>
                    <a:lnTo>
                      <a:pt x="104" y="322"/>
                    </a:lnTo>
                    <a:lnTo>
                      <a:pt x="103" y="299"/>
                    </a:lnTo>
                    <a:lnTo>
                      <a:pt x="112" y="284"/>
                    </a:lnTo>
                    <a:lnTo>
                      <a:pt x="112" y="267"/>
                    </a:lnTo>
                    <a:lnTo>
                      <a:pt x="85" y="276"/>
                    </a:lnTo>
                    <a:lnTo>
                      <a:pt x="75" y="261"/>
                    </a:lnTo>
                    <a:lnTo>
                      <a:pt x="75" y="242"/>
                    </a:lnTo>
                    <a:lnTo>
                      <a:pt x="93" y="228"/>
                    </a:lnTo>
                    <a:lnTo>
                      <a:pt x="108" y="210"/>
                    </a:lnTo>
                    <a:lnTo>
                      <a:pt x="135" y="202"/>
                    </a:lnTo>
                    <a:lnTo>
                      <a:pt x="150" y="216"/>
                    </a:lnTo>
                    <a:lnTo>
                      <a:pt x="177" y="184"/>
                    </a:lnTo>
                    <a:lnTo>
                      <a:pt x="235" y="208"/>
                    </a:lnTo>
                    <a:lnTo>
                      <a:pt x="247" y="189"/>
                    </a:lnTo>
                    <a:lnTo>
                      <a:pt x="234" y="184"/>
                    </a:lnTo>
                    <a:lnTo>
                      <a:pt x="234" y="176"/>
                    </a:lnTo>
                    <a:lnTo>
                      <a:pt x="275" y="177"/>
                    </a:lnTo>
                    <a:lnTo>
                      <a:pt x="276" y="161"/>
                    </a:lnTo>
                    <a:lnTo>
                      <a:pt x="244" y="154"/>
                    </a:lnTo>
                    <a:lnTo>
                      <a:pt x="247" y="137"/>
                    </a:lnTo>
                    <a:lnTo>
                      <a:pt x="274" y="137"/>
                    </a:lnTo>
                    <a:lnTo>
                      <a:pt x="310" y="134"/>
                    </a:lnTo>
                    <a:lnTo>
                      <a:pt x="362" y="139"/>
                    </a:lnTo>
                    <a:lnTo>
                      <a:pt x="378" y="118"/>
                    </a:lnTo>
                    <a:lnTo>
                      <a:pt x="407" y="85"/>
                    </a:lnTo>
                    <a:lnTo>
                      <a:pt x="436" y="64"/>
                    </a:lnTo>
                    <a:lnTo>
                      <a:pt x="473" y="47"/>
                    </a:lnTo>
                    <a:lnTo>
                      <a:pt x="532" y="48"/>
                    </a:lnTo>
                    <a:lnTo>
                      <a:pt x="555" y="45"/>
                    </a:lnTo>
                    <a:lnTo>
                      <a:pt x="576" y="17"/>
                    </a:lnTo>
                    <a:lnTo>
                      <a:pt x="589" y="31"/>
                    </a:lnTo>
                    <a:lnTo>
                      <a:pt x="574" y="46"/>
                    </a:lnTo>
                    <a:lnTo>
                      <a:pt x="603" y="62"/>
                    </a:lnTo>
                    <a:lnTo>
                      <a:pt x="629" y="51"/>
                    </a:lnTo>
                    <a:lnTo>
                      <a:pt x="645" y="54"/>
                    </a:lnTo>
                    <a:lnTo>
                      <a:pt x="637" y="68"/>
                    </a:lnTo>
                    <a:lnTo>
                      <a:pt x="664" y="80"/>
                    </a:lnTo>
                    <a:lnTo>
                      <a:pt x="681" y="63"/>
                    </a:lnTo>
                    <a:lnTo>
                      <a:pt x="700" y="82"/>
                    </a:lnTo>
                    <a:lnTo>
                      <a:pt x="741" y="83"/>
                    </a:lnTo>
                    <a:lnTo>
                      <a:pt x="758" y="97"/>
                    </a:lnTo>
                    <a:lnTo>
                      <a:pt x="834" y="66"/>
                    </a:lnTo>
                    <a:lnTo>
                      <a:pt x="907" y="58"/>
                    </a:lnTo>
                    <a:lnTo>
                      <a:pt x="937" y="39"/>
                    </a:lnTo>
                    <a:lnTo>
                      <a:pt x="964" y="14"/>
                    </a:lnTo>
                    <a:lnTo>
                      <a:pt x="976" y="18"/>
                    </a:lnTo>
                    <a:lnTo>
                      <a:pt x="989" y="23"/>
                    </a:lnTo>
                    <a:lnTo>
                      <a:pt x="1007" y="12"/>
                    </a:lnTo>
                    <a:lnTo>
                      <a:pt x="1017" y="14"/>
                    </a:lnTo>
                    <a:lnTo>
                      <a:pt x="1028" y="0"/>
                    </a:lnTo>
                    <a:lnTo>
                      <a:pt x="1044" y="4"/>
                    </a:lnTo>
                    <a:lnTo>
                      <a:pt x="1061" y="14"/>
                    </a:lnTo>
                    <a:lnTo>
                      <a:pt x="1073" y="22"/>
                    </a:lnTo>
                    <a:lnTo>
                      <a:pt x="1085" y="32"/>
                    </a:lnTo>
                    <a:lnTo>
                      <a:pt x="1086" y="43"/>
                    </a:lnTo>
                    <a:lnTo>
                      <a:pt x="1080" y="65"/>
                    </a:lnTo>
                    <a:lnTo>
                      <a:pt x="1094" y="84"/>
                    </a:lnTo>
                    <a:lnTo>
                      <a:pt x="1130" y="86"/>
                    </a:lnTo>
                    <a:lnTo>
                      <a:pt x="1152" y="85"/>
                    </a:lnTo>
                    <a:lnTo>
                      <a:pt x="1157" y="94"/>
                    </a:lnTo>
                    <a:lnTo>
                      <a:pt x="1161" y="108"/>
                    </a:lnTo>
                    <a:lnTo>
                      <a:pt x="1151" y="128"/>
                    </a:lnTo>
                    <a:lnTo>
                      <a:pt x="1145" y="151"/>
                    </a:lnTo>
                    <a:lnTo>
                      <a:pt x="1133" y="159"/>
                    </a:lnTo>
                    <a:lnTo>
                      <a:pt x="1149" y="179"/>
                    </a:lnTo>
                    <a:lnTo>
                      <a:pt x="1159" y="197"/>
                    </a:lnTo>
                    <a:lnTo>
                      <a:pt x="1169" y="224"/>
                    </a:lnTo>
                    <a:lnTo>
                      <a:pt x="1178" y="255"/>
                    </a:lnTo>
                    <a:lnTo>
                      <a:pt x="1183" y="272"/>
                    </a:lnTo>
                    <a:lnTo>
                      <a:pt x="1188" y="286"/>
                    </a:lnTo>
                    <a:lnTo>
                      <a:pt x="1207" y="300"/>
                    </a:lnTo>
                    <a:lnTo>
                      <a:pt x="1221" y="324"/>
                    </a:lnTo>
                    <a:lnTo>
                      <a:pt x="1199" y="328"/>
                    </a:lnTo>
                    <a:lnTo>
                      <a:pt x="1199" y="340"/>
                    </a:lnTo>
                    <a:lnTo>
                      <a:pt x="1188" y="343"/>
                    </a:lnTo>
                    <a:lnTo>
                      <a:pt x="1177" y="329"/>
                    </a:lnTo>
                    <a:lnTo>
                      <a:pt x="1154" y="332"/>
                    </a:lnTo>
                    <a:lnTo>
                      <a:pt x="1132" y="338"/>
                    </a:lnTo>
                    <a:lnTo>
                      <a:pt x="1098" y="328"/>
                    </a:lnTo>
                    <a:lnTo>
                      <a:pt x="1078" y="347"/>
                    </a:lnTo>
                    <a:lnTo>
                      <a:pt x="1065" y="345"/>
                    </a:lnTo>
                    <a:lnTo>
                      <a:pt x="1054" y="338"/>
                    </a:lnTo>
                    <a:lnTo>
                      <a:pt x="1037" y="349"/>
                    </a:lnTo>
                    <a:lnTo>
                      <a:pt x="1015" y="365"/>
                    </a:lnTo>
                    <a:lnTo>
                      <a:pt x="997" y="375"/>
                    </a:lnTo>
                    <a:lnTo>
                      <a:pt x="979" y="375"/>
                    </a:lnTo>
                    <a:lnTo>
                      <a:pt x="959" y="389"/>
                    </a:lnTo>
                    <a:lnTo>
                      <a:pt x="926" y="401"/>
                    </a:lnTo>
                    <a:lnTo>
                      <a:pt x="896" y="413"/>
                    </a:lnTo>
                    <a:lnTo>
                      <a:pt x="880" y="421"/>
                    </a:lnTo>
                    <a:lnTo>
                      <a:pt x="844" y="413"/>
                    </a:lnTo>
                    <a:lnTo>
                      <a:pt x="820" y="414"/>
                    </a:lnTo>
                    <a:lnTo>
                      <a:pt x="801" y="418"/>
                    </a:lnTo>
                    <a:lnTo>
                      <a:pt x="784" y="427"/>
                    </a:lnTo>
                    <a:lnTo>
                      <a:pt x="757" y="440"/>
                    </a:lnTo>
                    <a:lnTo>
                      <a:pt x="745" y="448"/>
                    </a:lnTo>
                    <a:lnTo>
                      <a:pt x="727" y="444"/>
                    </a:lnTo>
                    <a:lnTo>
                      <a:pt x="721" y="463"/>
                    </a:lnTo>
                    <a:lnTo>
                      <a:pt x="717" y="484"/>
                    </a:lnTo>
                    <a:lnTo>
                      <a:pt x="703" y="497"/>
                    </a:lnTo>
                    <a:close/>
                    <a:moveTo>
                      <a:pt x="155" y="77"/>
                    </a:moveTo>
                    <a:lnTo>
                      <a:pt x="172" y="80"/>
                    </a:lnTo>
                    <a:lnTo>
                      <a:pt x="180" y="117"/>
                    </a:lnTo>
                    <a:lnTo>
                      <a:pt x="183" y="123"/>
                    </a:lnTo>
                    <a:lnTo>
                      <a:pt x="221" y="134"/>
                    </a:lnTo>
                    <a:lnTo>
                      <a:pt x="221" y="152"/>
                    </a:lnTo>
                    <a:lnTo>
                      <a:pt x="184" y="151"/>
                    </a:lnTo>
                    <a:lnTo>
                      <a:pt x="154" y="148"/>
                    </a:lnTo>
                    <a:lnTo>
                      <a:pt x="130" y="178"/>
                    </a:lnTo>
                    <a:lnTo>
                      <a:pt x="107" y="190"/>
                    </a:lnTo>
                    <a:lnTo>
                      <a:pt x="66" y="224"/>
                    </a:lnTo>
                    <a:lnTo>
                      <a:pt x="40" y="219"/>
                    </a:lnTo>
                    <a:lnTo>
                      <a:pt x="59" y="189"/>
                    </a:lnTo>
                    <a:lnTo>
                      <a:pt x="68" y="171"/>
                    </a:lnTo>
                    <a:lnTo>
                      <a:pt x="65" y="159"/>
                    </a:lnTo>
                    <a:lnTo>
                      <a:pt x="73" y="146"/>
                    </a:lnTo>
                    <a:lnTo>
                      <a:pt x="77" y="137"/>
                    </a:lnTo>
                    <a:lnTo>
                      <a:pt x="83" y="124"/>
                    </a:lnTo>
                    <a:lnTo>
                      <a:pt x="84" y="109"/>
                    </a:lnTo>
                    <a:lnTo>
                      <a:pt x="79" y="97"/>
                    </a:lnTo>
                    <a:lnTo>
                      <a:pt x="87" y="82"/>
                    </a:lnTo>
                    <a:lnTo>
                      <a:pt x="102" y="82"/>
                    </a:lnTo>
                    <a:lnTo>
                      <a:pt x="114" y="81"/>
                    </a:lnTo>
                    <a:lnTo>
                      <a:pt x="125" y="81"/>
                    </a:lnTo>
                    <a:lnTo>
                      <a:pt x="137" y="82"/>
                    </a:lnTo>
                    <a:lnTo>
                      <a:pt x="147" y="85"/>
                    </a:lnTo>
                    <a:lnTo>
                      <a:pt x="155" y="77"/>
                    </a:lnTo>
                    <a:close/>
                    <a:moveTo>
                      <a:pt x="179" y="538"/>
                    </a:moveTo>
                    <a:lnTo>
                      <a:pt x="169" y="532"/>
                    </a:lnTo>
                    <a:lnTo>
                      <a:pt x="173" y="520"/>
                    </a:lnTo>
                    <a:lnTo>
                      <a:pt x="181" y="520"/>
                    </a:lnTo>
                    <a:lnTo>
                      <a:pt x="191" y="517"/>
                    </a:lnTo>
                    <a:lnTo>
                      <a:pt x="199" y="520"/>
                    </a:lnTo>
                    <a:lnTo>
                      <a:pt x="199" y="534"/>
                    </a:lnTo>
                    <a:lnTo>
                      <a:pt x="191" y="549"/>
                    </a:lnTo>
                    <a:lnTo>
                      <a:pt x="181" y="550"/>
                    </a:lnTo>
                    <a:lnTo>
                      <a:pt x="179" y="538"/>
                    </a:lnTo>
                    <a:close/>
                    <a:moveTo>
                      <a:pt x="116" y="430"/>
                    </a:moveTo>
                    <a:lnTo>
                      <a:pt x="116" y="421"/>
                    </a:lnTo>
                    <a:lnTo>
                      <a:pt x="107" y="415"/>
                    </a:lnTo>
                    <a:lnTo>
                      <a:pt x="100" y="419"/>
                    </a:lnTo>
                    <a:lnTo>
                      <a:pt x="100" y="428"/>
                    </a:lnTo>
                    <a:lnTo>
                      <a:pt x="110" y="430"/>
                    </a:lnTo>
                    <a:lnTo>
                      <a:pt x="116" y="430"/>
                    </a:lnTo>
                    <a:close/>
                    <a:moveTo>
                      <a:pt x="73" y="432"/>
                    </a:moveTo>
                    <a:lnTo>
                      <a:pt x="63" y="425"/>
                    </a:lnTo>
                    <a:lnTo>
                      <a:pt x="73" y="418"/>
                    </a:lnTo>
                    <a:lnTo>
                      <a:pt x="83" y="418"/>
                    </a:lnTo>
                    <a:lnTo>
                      <a:pt x="86" y="427"/>
                    </a:lnTo>
                    <a:lnTo>
                      <a:pt x="80" y="434"/>
                    </a:lnTo>
                    <a:lnTo>
                      <a:pt x="73" y="432"/>
                    </a:lnTo>
                    <a:close/>
                    <a:moveTo>
                      <a:pt x="51" y="372"/>
                    </a:moveTo>
                    <a:lnTo>
                      <a:pt x="59" y="387"/>
                    </a:lnTo>
                    <a:lnTo>
                      <a:pt x="70" y="379"/>
                    </a:lnTo>
                    <a:lnTo>
                      <a:pt x="73" y="361"/>
                    </a:lnTo>
                    <a:lnTo>
                      <a:pt x="73" y="348"/>
                    </a:lnTo>
                    <a:lnTo>
                      <a:pt x="56" y="345"/>
                    </a:lnTo>
                    <a:lnTo>
                      <a:pt x="51" y="356"/>
                    </a:lnTo>
                    <a:lnTo>
                      <a:pt x="53" y="364"/>
                    </a:lnTo>
                    <a:lnTo>
                      <a:pt x="51" y="372"/>
                    </a:lnTo>
                    <a:close/>
                    <a:moveTo>
                      <a:pt x="59" y="312"/>
                    </a:moveTo>
                    <a:lnTo>
                      <a:pt x="67" y="308"/>
                    </a:lnTo>
                    <a:lnTo>
                      <a:pt x="75" y="312"/>
                    </a:lnTo>
                    <a:lnTo>
                      <a:pt x="81" y="321"/>
                    </a:lnTo>
                    <a:lnTo>
                      <a:pt x="92" y="313"/>
                    </a:lnTo>
                    <a:lnTo>
                      <a:pt x="87" y="302"/>
                    </a:lnTo>
                    <a:lnTo>
                      <a:pt x="83" y="291"/>
                    </a:lnTo>
                    <a:lnTo>
                      <a:pt x="73" y="297"/>
                    </a:lnTo>
                    <a:lnTo>
                      <a:pt x="58" y="296"/>
                    </a:lnTo>
                    <a:lnTo>
                      <a:pt x="47" y="303"/>
                    </a:lnTo>
                    <a:lnTo>
                      <a:pt x="59" y="312"/>
                    </a:lnTo>
                    <a:close/>
                    <a:moveTo>
                      <a:pt x="0" y="236"/>
                    </a:moveTo>
                    <a:lnTo>
                      <a:pt x="15" y="232"/>
                    </a:lnTo>
                    <a:lnTo>
                      <a:pt x="18" y="245"/>
                    </a:lnTo>
                    <a:lnTo>
                      <a:pt x="25" y="259"/>
                    </a:lnTo>
                    <a:lnTo>
                      <a:pt x="12" y="268"/>
                    </a:lnTo>
                    <a:lnTo>
                      <a:pt x="0" y="262"/>
                    </a:lnTo>
                    <a:lnTo>
                      <a:pt x="0" y="252"/>
                    </a:lnTo>
                    <a:lnTo>
                      <a:pt x="0" y="236"/>
                    </a:lnTo>
                    <a:close/>
                  </a:path>
                </a:pathLst>
              </a:custGeom>
              <a:solidFill>
                <a:srgbClr val="FFFF66"/>
              </a:solidFill>
              <a:ln w="635">
                <a:solidFill>
                  <a:srgbClr val="000000"/>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53" name="Freeform 46"/>
              <p:cNvSpPr>
                <a:spLocks noChangeAspect="1"/>
              </p:cNvSpPr>
              <p:nvPr/>
            </p:nvSpPr>
            <p:spPr bwMode="auto">
              <a:xfrm>
                <a:off x="5291138" y="4081463"/>
                <a:ext cx="2065337" cy="1155700"/>
              </a:xfrm>
              <a:custGeom>
                <a:avLst/>
                <a:gdLst>
                  <a:gd name="T0" fmla="*/ 789 w 940"/>
                  <a:gd name="T1" fmla="*/ 430 h 635"/>
                  <a:gd name="T2" fmla="*/ 654 w 940"/>
                  <a:gd name="T3" fmla="*/ 476 h 635"/>
                  <a:gd name="T4" fmla="*/ 713 w 940"/>
                  <a:gd name="T5" fmla="*/ 519 h 635"/>
                  <a:gd name="T6" fmla="*/ 781 w 940"/>
                  <a:gd name="T7" fmla="*/ 531 h 635"/>
                  <a:gd name="T8" fmla="*/ 799 w 940"/>
                  <a:gd name="T9" fmla="*/ 548 h 635"/>
                  <a:gd name="T10" fmla="*/ 762 w 940"/>
                  <a:gd name="T11" fmla="*/ 572 h 635"/>
                  <a:gd name="T12" fmla="*/ 729 w 940"/>
                  <a:gd name="T13" fmla="*/ 584 h 635"/>
                  <a:gd name="T14" fmla="*/ 679 w 940"/>
                  <a:gd name="T15" fmla="*/ 613 h 635"/>
                  <a:gd name="T16" fmla="*/ 635 w 940"/>
                  <a:gd name="T17" fmla="*/ 613 h 635"/>
                  <a:gd name="T18" fmla="*/ 623 w 940"/>
                  <a:gd name="T19" fmla="*/ 560 h 635"/>
                  <a:gd name="T20" fmla="*/ 599 w 940"/>
                  <a:gd name="T21" fmla="*/ 537 h 635"/>
                  <a:gd name="T22" fmla="*/ 589 w 940"/>
                  <a:gd name="T23" fmla="*/ 500 h 635"/>
                  <a:gd name="T24" fmla="*/ 544 w 940"/>
                  <a:gd name="T25" fmla="*/ 495 h 635"/>
                  <a:gd name="T26" fmla="*/ 542 w 940"/>
                  <a:gd name="T27" fmla="*/ 454 h 635"/>
                  <a:gd name="T28" fmla="*/ 474 w 940"/>
                  <a:gd name="T29" fmla="*/ 506 h 635"/>
                  <a:gd name="T30" fmla="*/ 462 w 940"/>
                  <a:gd name="T31" fmla="*/ 526 h 635"/>
                  <a:gd name="T32" fmla="*/ 398 w 940"/>
                  <a:gd name="T33" fmla="*/ 571 h 635"/>
                  <a:gd name="T34" fmla="*/ 329 w 940"/>
                  <a:gd name="T35" fmla="*/ 589 h 635"/>
                  <a:gd name="T36" fmla="*/ 371 w 940"/>
                  <a:gd name="T37" fmla="*/ 541 h 635"/>
                  <a:gd name="T38" fmla="*/ 417 w 940"/>
                  <a:gd name="T39" fmla="*/ 494 h 635"/>
                  <a:gd name="T40" fmla="*/ 404 w 940"/>
                  <a:gd name="T41" fmla="*/ 438 h 635"/>
                  <a:gd name="T42" fmla="*/ 372 w 940"/>
                  <a:gd name="T43" fmla="*/ 390 h 635"/>
                  <a:gd name="T44" fmla="*/ 325 w 940"/>
                  <a:gd name="T45" fmla="*/ 366 h 635"/>
                  <a:gd name="T46" fmla="*/ 239 w 940"/>
                  <a:gd name="T47" fmla="*/ 347 h 635"/>
                  <a:gd name="T48" fmla="*/ 212 w 940"/>
                  <a:gd name="T49" fmla="*/ 403 h 635"/>
                  <a:gd name="T50" fmla="*/ 163 w 940"/>
                  <a:gd name="T51" fmla="*/ 399 h 635"/>
                  <a:gd name="T52" fmla="*/ 135 w 940"/>
                  <a:gd name="T53" fmla="*/ 398 h 635"/>
                  <a:gd name="T54" fmla="*/ 50 w 940"/>
                  <a:gd name="T55" fmla="*/ 383 h 635"/>
                  <a:gd name="T56" fmla="*/ 21 w 940"/>
                  <a:gd name="T57" fmla="*/ 351 h 635"/>
                  <a:gd name="T58" fmla="*/ 8 w 940"/>
                  <a:gd name="T59" fmla="*/ 324 h 635"/>
                  <a:gd name="T60" fmla="*/ 33 w 940"/>
                  <a:gd name="T61" fmla="*/ 303 h 635"/>
                  <a:gd name="T62" fmla="*/ 44 w 940"/>
                  <a:gd name="T63" fmla="*/ 250 h 635"/>
                  <a:gd name="T64" fmla="*/ 98 w 940"/>
                  <a:gd name="T65" fmla="*/ 197 h 635"/>
                  <a:gd name="T66" fmla="*/ 101 w 940"/>
                  <a:gd name="T67" fmla="*/ 146 h 635"/>
                  <a:gd name="T68" fmla="*/ 88 w 940"/>
                  <a:gd name="T69" fmla="*/ 122 h 635"/>
                  <a:gd name="T70" fmla="*/ 115 w 940"/>
                  <a:gd name="T71" fmla="*/ 83 h 635"/>
                  <a:gd name="T72" fmla="*/ 154 w 940"/>
                  <a:gd name="T73" fmla="*/ 75 h 635"/>
                  <a:gd name="T74" fmla="*/ 209 w 940"/>
                  <a:gd name="T75" fmla="*/ 84 h 635"/>
                  <a:gd name="T76" fmla="*/ 267 w 940"/>
                  <a:gd name="T77" fmla="*/ 95 h 635"/>
                  <a:gd name="T78" fmla="*/ 313 w 940"/>
                  <a:gd name="T79" fmla="*/ 94 h 635"/>
                  <a:gd name="T80" fmla="*/ 387 w 940"/>
                  <a:gd name="T81" fmla="*/ 105 h 635"/>
                  <a:gd name="T82" fmla="*/ 428 w 940"/>
                  <a:gd name="T83" fmla="*/ 68 h 635"/>
                  <a:gd name="T84" fmla="*/ 471 w 940"/>
                  <a:gd name="T85" fmla="*/ 41 h 635"/>
                  <a:gd name="T86" fmla="*/ 511 w 940"/>
                  <a:gd name="T87" fmla="*/ 26 h 635"/>
                  <a:gd name="T88" fmla="*/ 580 w 940"/>
                  <a:gd name="T89" fmla="*/ 16 h 635"/>
                  <a:gd name="T90" fmla="*/ 594 w 940"/>
                  <a:gd name="T91" fmla="*/ 60 h 635"/>
                  <a:gd name="T92" fmla="*/ 651 w 940"/>
                  <a:gd name="T93" fmla="*/ 84 h 635"/>
                  <a:gd name="T94" fmla="*/ 685 w 940"/>
                  <a:gd name="T95" fmla="*/ 147 h 635"/>
                  <a:gd name="T96" fmla="*/ 757 w 940"/>
                  <a:gd name="T97" fmla="*/ 143 h 635"/>
                  <a:gd name="T98" fmla="*/ 812 w 940"/>
                  <a:gd name="T99" fmla="*/ 166 h 635"/>
                  <a:gd name="T100" fmla="*/ 858 w 940"/>
                  <a:gd name="T101" fmla="*/ 157 h 635"/>
                  <a:gd name="T102" fmla="*/ 909 w 940"/>
                  <a:gd name="T103" fmla="*/ 172 h 635"/>
                  <a:gd name="T104" fmla="*/ 921 w 940"/>
                  <a:gd name="T105" fmla="*/ 221 h 635"/>
                  <a:gd name="T106" fmla="*/ 923 w 940"/>
                  <a:gd name="T107" fmla="*/ 236 h 635"/>
                  <a:gd name="T108" fmla="*/ 940 w 940"/>
                  <a:gd name="T109" fmla="*/ 286 h 635"/>
                  <a:gd name="T110" fmla="*/ 902 w 940"/>
                  <a:gd name="T111" fmla="*/ 319 h 635"/>
                  <a:gd name="T112" fmla="*/ 861 w 940"/>
                  <a:gd name="T113" fmla="*/ 361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35"/>
                  <a:gd name="T173" fmla="*/ 940 w 940"/>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35">
                    <a:moveTo>
                      <a:pt x="860" y="384"/>
                    </a:moveTo>
                    <a:lnTo>
                      <a:pt x="824" y="399"/>
                    </a:lnTo>
                    <a:lnTo>
                      <a:pt x="789" y="430"/>
                    </a:lnTo>
                    <a:lnTo>
                      <a:pt x="729" y="446"/>
                    </a:lnTo>
                    <a:lnTo>
                      <a:pt x="703" y="471"/>
                    </a:lnTo>
                    <a:lnTo>
                      <a:pt x="654" y="476"/>
                    </a:lnTo>
                    <a:lnTo>
                      <a:pt x="655" y="498"/>
                    </a:lnTo>
                    <a:lnTo>
                      <a:pt x="690" y="494"/>
                    </a:lnTo>
                    <a:lnTo>
                      <a:pt x="713" y="519"/>
                    </a:lnTo>
                    <a:lnTo>
                      <a:pt x="723" y="541"/>
                    </a:lnTo>
                    <a:lnTo>
                      <a:pt x="757" y="536"/>
                    </a:lnTo>
                    <a:lnTo>
                      <a:pt x="781" y="531"/>
                    </a:lnTo>
                    <a:lnTo>
                      <a:pt x="793" y="516"/>
                    </a:lnTo>
                    <a:lnTo>
                      <a:pt x="806" y="520"/>
                    </a:lnTo>
                    <a:lnTo>
                      <a:pt x="799" y="548"/>
                    </a:lnTo>
                    <a:lnTo>
                      <a:pt x="794" y="563"/>
                    </a:lnTo>
                    <a:lnTo>
                      <a:pt x="779" y="570"/>
                    </a:lnTo>
                    <a:lnTo>
                      <a:pt x="762" y="572"/>
                    </a:lnTo>
                    <a:lnTo>
                      <a:pt x="750" y="564"/>
                    </a:lnTo>
                    <a:lnTo>
                      <a:pt x="733" y="568"/>
                    </a:lnTo>
                    <a:lnTo>
                      <a:pt x="729" y="584"/>
                    </a:lnTo>
                    <a:lnTo>
                      <a:pt x="712" y="589"/>
                    </a:lnTo>
                    <a:lnTo>
                      <a:pt x="688" y="592"/>
                    </a:lnTo>
                    <a:lnTo>
                      <a:pt x="679" y="613"/>
                    </a:lnTo>
                    <a:lnTo>
                      <a:pt x="661" y="627"/>
                    </a:lnTo>
                    <a:lnTo>
                      <a:pt x="646" y="635"/>
                    </a:lnTo>
                    <a:lnTo>
                      <a:pt x="635" y="613"/>
                    </a:lnTo>
                    <a:lnTo>
                      <a:pt x="644" y="590"/>
                    </a:lnTo>
                    <a:lnTo>
                      <a:pt x="642" y="562"/>
                    </a:lnTo>
                    <a:lnTo>
                      <a:pt x="623" y="560"/>
                    </a:lnTo>
                    <a:lnTo>
                      <a:pt x="587" y="575"/>
                    </a:lnTo>
                    <a:lnTo>
                      <a:pt x="577" y="563"/>
                    </a:lnTo>
                    <a:lnTo>
                      <a:pt x="599" y="537"/>
                    </a:lnTo>
                    <a:lnTo>
                      <a:pt x="635" y="514"/>
                    </a:lnTo>
                    <a:lnTo>
                      <a:pt x="626" y="490"/>
                    </a:lnTo>
                    <a:lnTo>
                      <a:pt x="589" y="500"/>
                    </a:lnTo>
                    <a:lnTo>
                      <a:pt x="566" y="510"/>
                    </a:lnTo>
                    <a:lnTo>
                      <a:pt x="553" y="511"/>
                    </a:lnTo>
                    <a:lnTo>
                      <a:pt x="544" y="495"/>
                    </a:lnTo>
                    <a:lnTo>
                      <a:pt x="553" y="478"/>
                    </a:lnTo>
                    <a:lnTo>
                      <a:pt x="556" y="466"/>
                    </a:lnTo>
                    <a:lnTo>
                      <a:pt x="542" y="454"/>
                    </a:lnTo>
                    <a:lnTo>
                      <a:pt x="524" y="461"/>
                    </a:lnTo>
                    <a:lnTo>
                      <a:pt x="497" y="481"/>
                    </a:lnTo>
                    <a:lnTo>
                      <a:pt x="474" y="506"/>
                    </a:lnTo>
                    <a:lnTo>
                      <a:pt x="462" y="500"/>
                    </a:lnTo>
                    <a:lnTo>
                      <a:pt x="448" y="510"/>
                    </a:lnTo>
                    <a:lnTo>
                      <a:pt x="462" y="526"/>
                    </a:lnTo>
                    <a:lnTo>
                      <a:pt x="422" y="566"/>
                    </a:lnTo>
                    <a:lnTo>
                      <a:pt x="410" y="577"/>
                    </a:lnTo>
                    <a:lnTo>
                      <a:pt x="398" y="571"/>
                    </a:lnTo>
                    <a:lnTo>
                      <a:pt x="384" y="597"/>
                    </a:lnTo>
                    <a:lnTo>
                      <a:pt x="359" y="593"/>
                    </a:lnTo>
                    <a:lnTo>
                      <a:pt x="329" y="589"/>
                    </a:lnTo>
                    <a:lnTo>
                      <a:pt x="337" y="574"/>
                    </a:lnTo>
                    <a:lnTo>
                      <a:pt x="363" y="563"/>
                    </a:lnTo>
                    <a:lnTo>
                      <a:pt x="371" y="541"/>
                    </a:lnTo>
                    <a:lnTo>
                      <a:pt x="376" y="502"/>
                    </a:lnTo>
                    <a:lnTo>
                      <a:pt x="392" y="500"/>
                    </a:lnTo>
                    <a:lnTo>
                      <a:pt x="417" y="494"/>
                    </a:lnTo>
                    <a:lnTo>
                      <a:pt x="433" y="476"/>
                    </a:lnTo>
                    <a:lnTo>
                      <a:pt x="417" y="462"/>
                    </a:lnTo>
                    <a:lnTo>
                      <a:pt x="404" y="438"/>
                    </a:lnTo>
                    <a:lnTo>
                      <a:pt x="392" y="438"/>
                    </a:lnTo>
                    <a:lnTo>
                      <a:pt x="385" y="411"/>
                    </a:lnTo>
                    <a:lnTo>
                      <a:pt x="372" y="390"/>
                    </a:lnTo>
                    <a:lnTo>
                      <a:pt x="371" y="375"/>
                    </a:lnTo>
                    <a:lnTo>
                      <a:pt x="352" y="366"/>
                    </a:lnTo>
                    <a:lnTo>
                      <a:pt x="325" y="366"/>
                    </a:lnTo>
                    <a:lnTo>
                      <a:pt x="309" y="341"/>
                    </a:lnTo>
                    <a:lnTo>
                      <a:pt x="278" y="346"/>
                    </a:lnTo>
                    <a:lnTo>
                      <a:pt x="239" y="347"/>
                    </a:lnTo>
                    <a:lnTo>
                      <a:pt x="227" y="370"/>
                    </a:lnTo>
                    <a:lnTo>
                      <a:pt x="219" y="386"/>
                    </a:lnTo>
                    <a:lnTo>
                      <a:pt x="212" y="403"/>
                    </a:lnTo>
                    <a:lnTo>
                      <a:pt x="200" y="397"/>
                    </a:lnTo>
                    <a:lnTo>
                      <a:pt x="189" y="390"/>
                    </a:lnTo>
                    <a:lnTo>
                      <a:pt x="163" y="399"/>
                    </a:lnTo>
                    <a:lnTo>
                      <a:pt x="158" y="418"/>
                    </a:lnTo>
                    <a:lnTo>
                      <a:pt x="138" y="416"/>
                    </a:lnTo>
                    <a:lnTo>
                      <a:pt x="135" y="398"/>
                    </a:lnTo>
                    <a:lnTo>
                      <a:pt x="109" y="390"/>
                    </a:lnTo>
                    <a:lnTo>
                      <a:pt x="87" y="387"/>
                    </a:lnTo>
                    <a:lnTo>
                      <a:pt x="50" y="383"/>
                    </a:lnTo>
                    <a:lnTo>
                      <a:pt x="40" y="378"/>
                    </a:lnTo>
                    <a:lnTo>
                      <a:pt x="29" y="367"/>
                    </a:lnTo>
                    <a:lnTo>
                      <a:pt x="21" y="351"/>
                    </a:lnTo>
                    <a:lnTo>
                      <a:pt x="14" y="344"/>
                    </a:lnTo>
                    <a:lnTo>
                      <a:pt x="0" y="329"/>
                    </a:lnTo>
                    <a:lnTo>
                      <a:pt x="8" y="324"/>
                    </a:lnTo>
                    <a:lnTo>
                      <a:pt x="15" y="319"/>
                    </a:lnTo>
                    <a:lnTo>
                      <a:pt x="25" y="313"/>
                    </a:lnTo>
                    <a:lnTo>
                      <a:pt x="33" y="303"/>
                    </a:lnTo>
                    <a:lnTo>
                      <a:pt x="40" y="291"/>
                    </a:lnTo>
                    <a:lnTo>
                      <a:pt x="44" y="273"/>
                    </a:lnTo>
                    <a:lnTo>
                      <a:pt x="44" y="250"/>
                    </a:lnTo>
                    <a:lnTo>
                      <a:pt x="51" y="231"/>
                    </a:lnTo>
                    <a:lnTo>
                      <a:pt x="72" y="217"/>
                    </a:lnTo>
                    <a:lnTo>
                      <a:pt x="98" y="197"/>
                    </a:lnTo>
                    <a:lnTo>
                      <a:pt x="110" y="190"/>
                    </a:lnTo>
                    <a:lnTo>
                      <a:pt x="112" y="168"/>
                    </a:lnTo>
                    <a:lnTo>
                      <a:pt x="101" y="146"/>
                    </a:lnTo>
                    <a:lnTo>
                      <a:pt x="97" y="145"/>
                    </a:lnTo>
                    <a:lnTo>
                      <a:pt x="92" y="131"/>
                    </a:lnTo>
                    <a:lnTo>
                      <a:pt x="88" y="122"/>
                    </a:lnTo>
                    <a:lnTo>
                      <a:pt x="82" y="109"/>
                    </a:lnTo>
                    <a:lnTo>
                      <a:pt x="113" y="102"/>
                    </a:lnTo>
                    <a:lnTo>
                      <a:pt x="115" y="83"/>
                    </a:lnTo>
                    <a:lnTo>
                      <a:pt x="122" y="76"/>
                    </a:lnTo>
                    <a:lnTo>
                      <a:pt x="140" y="75"/>
                    </a:lnTo>
                    <a:lnTo>
                      <a:pt x="154" y="75"/>
                    </a:lnTo>
                    <a:lnTo>
                      <a:pt x="177" y="77"/>
                    </a:lnTo>
                    <a:lnTo>
                      <a:pt x="197" y="70"/>
                    </a:lnTo>
                    <a:lnTo>
                      <a:pt x="209" y="84"/>
                    </a:lnTo>
                    <a:lnTo>
                      <a:pt x="237" y="82"/>
                    </a:lnTo>
                    <a:lnTo>
                      <a:pt x="251" y="82"/>
                    </a:lnTo>
                    <a:lnTo>
                      <a:pt x="267" y="95"/>
                    </a:lnTo>
                    <a:lnTo>
                      <a:pt x="286" y="113"/>
                    </a:lnTo>
                    <a:lnTo>
                      <a:pt x="294" y="100"/>
                    </a:lnTo>
                    <a:lnTo>
                      <a:pt x="313" y="94"/>
                    </a:lnTo>
                    <a:lnTo>
                      <a:pt x="326" y="92"/>
                    </a:lnTo>
                    <a:lnTo>
                      <a:pt x="366" y="86"/>
                    </a:lnTo>
                    <a:lnTo>
                      <a:pt x="387" y="105"/>
                    </a:lnTo>
                    <a:lnTo>
                      <a:pt x="402" y="107"/>
                    </a:lnTo>
                    <a:lnTo>
                      <a:pt x="420" y="94"/>
                    </a:lnTo>
                    <a:lnTo>
                      <a:pt x="428" y="68"/>
                    </a:lnTo>
                    <a:lnTo>
                      <a:pt x="428" y="44"/>
                    </a:lnTo>
                    <a:lnTo>
                      <a:pt x="455" y="39"/>
                    </a:lnTo>
                    <a:lnTo>
                      <a:pt x="471" y="41"/>
                    </a:lnTo>
                    <a:lnTo>
                      <a:pt x="488" y="41"/>
                    </a:lnTo>
                    <a:lnTo>
                      <a:pt x="503" y="44"/>
                    </a:lnTo>
                    <a:lnTo>
                      <a:pt x="511" y="26"/>
                    </a:lnTo>
                    <a:lnTo>
                      <a:pt x="542" y="12"/>
                    </a:lnTo>
                    <a:lnTo>
                      <a:pt x="565" y="0"/>
                    </a:lnTo>
                    <a:lnTo>
                      <a:pt x="580" y="16"/>
                    </a:lnTo>
                    <a:lnTo>
                      <a:pt x="599" y="31"/>
                    </a:lnTo>
                    <a:lnTo>
                      <a:pt x="613" y="45"/>
                    </a:lnTo>
                    <a:lnTo>
                      <a:pt x="594" y="60"/>
                    </a:lnTo>
                    <a:lnTo>
                      <a:pt x="604" y="84"/>
                    </a:lnTo>
                    <a:lnTo>
                      <a:pt x="641" y="84"/>
                    </a:lnTo>
                    <a:lnTo>
                      <a:pt x="651" y="84"/>
                    </a:lnTo>
                    <a:lnTo>
                      <a:pt x="669" y="99"/>
                    </a:lnTo>
                    <a:lnTo>
                      <a:pt x="675" y="124"/>
                    </a:lnTo>
                    <a:lnTo>
                      <a:pt x="685" y="147"/>
                    </a:lnTo>
                    <a:lnTo>
                      <a:pt x="704" y="142"/>
                    </a:lnTo>
                    <a:lnTo>
                      <a:pt x="722" y="155"/>
                    </a:lnTo>
                    <a:lnTo>
                      <a:pt x="757" y="143"/>
                    </a:lnTo>
                    <a:lnTo>
                      <a:pt x="783" y="134"/>
                    </a:lnTo>
                    <a:lnTo>
                      <a:pt x="795" y="156"/>
                    </a:lnTo>
                    <a:lnTo>
                      <a:pt x="812" y="166"/>
                    </a:lnTo>
                    <a:lnTo>
                      <a:pt x="825" y="149"/>
                    </a:lnTo>
                    <a:lnTo>
                      <a:pt x="846" y="166"/>
                    </a:lnTo>
                    <a:lnTo>
                      <a:pt x="858" y="157"/>
                    </a:lnTo>
                    <a:lnTo>
                      <a:pt x="875" y="158"/>
                    </a:lnTo>
                    <a:lnTo>
                      <a:pt x="893" y="162"/>
                    </a:lnTo>
                    <a:lnTo>
                      <a:pt x="909" y="172"/>
                    </a:lnTo>
                    <a:lnTo>
                      <a:pt x="931" y="172"/>
                    </a:lnTo>
                    <a:lnTo>
                      <a:pt x="935" y="194"/>
                    </a:lnTo>
                    <a:lnTo>
                      <a:pt x="921" y="221"/>
                    </a:lnTo>
                    <a:lnTo>
                      <a:pt x="930" y="221"/>
                    </a:lnTo>
                    <a:lnTo>
                      <a:pt x="934" y="228"/>
                    </a:lnTo>
                    <a:lnTo>
                      <a:pt x="923" y="236"/>
                    </a:lnTo>
                    <a:lnTo>
                      <a:pt x="923" y="249"/>
                    </a:lnTo>
                    <a:lnTo>
                      <a:pt x="933" y="253"/>
                    </a:lnTo>
                    <a:lnTo>
                      <a:pt x="940" y="286"/>
                    </a:lnTo>
                    <a:lnTo>
                      <a:pt x="940" y="310"/>
                    </a:lnTo>
                    <a:lnTo>
                      <a:pt x="918" y="316"/>
                    </a:lnTo>
                    <a:lnTo>
                      <a:pt x="902" y="319"/>
                    </a:lnTo>
                    <a:lnTo>
                      <a:pt x="896" y="337"/>
                    </a:lnTo>
                    <a:lnTo>
                      <a:pt x="862" y="344"/>
                    </a:lnTo>
                    <a:lnTo>
                      <a:pt x="861" y="361"/>
                    </a:lnTo>
                    <a:lnTo>
                      <a:pt x="860" y="384"/>
                    </a:lnTo>
                    <a:close/>
                  </a:path>
                </a:pathLst>
              </a:custGeom>
              <a:noFill/>
              <a:ln w="635">
                <a:solidFill>
                  <a:schemeClr val="bg2"/>
                </a:solidFill>
                <a:prstDash val="solid"/>
                <a:round/>
                <a:headEnd/>
                <a:tailEnd/>
              </a:ln>
            </p:spPr>
            <p:txBody>
              <a:bodyPr/>
              <a:lstStyle/>
              <a:p>
                <a:pPr fontAlgn="base">
                  <a:spcBef>
                    <a:spcPct val="0"/>
                  </a:spcBef>
                  <a:spcAft>
                    <a:spcPct val="0"/>
                  </a:spcAft>
                </a:pPr>
                <a:endParaRPr lang="de-DE" sz="3200" b="1">
                  <a:solidFill>
                    <a:srgbClr val="000000"/>
                  </a:solidFill>
                </a:endParaRPr>
              </a:p>
            </p:txBody>
          </p:sp>
          <p:sp>
            <p:nvSpPr>
              <p:cNvPr id="54" name="Oval 47"/>
              <p:cNvSpPr>
                <a:spLocks noChangeArrowheads="1"/>
              </p:cNvSpPr>
              <p:nvPr/>
            </p:nvSpPr>
            <p:spPr bwMode="auto">
              <a:xfrm>
                <a:off x="2930525" y="46069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55" name="Oval 48"/>
              <p:cNvSpPr>
                <a:spLocks noChangeArrowheads="1"/>
              </p:cNvSpPr>
              <p:nvPr/>
            </p:nvSpPr>
            <p:spPr bwMode="auto">
              <a:xfrm>
                <a:off x="4041775" y="5543550"/>
                <a:ext cx="77788"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56" name="Oval 49"/>
              <p:cNvSpPr>
                <a:spLocks noChangeArrowheads="1"/>
              </p:cNvSpPr>
              <p:nvPr/>
            </p:nvSpPr>
            <p:spPr bwMode="auto">
              <a:xfrm>
                <a:off x="5521325" y="28797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57" name="Oval 50"/>
              <p:cNvSpPr>
                <a:spLocks noChangeArrowheads="1"/>
              </p:cNvSpPr>
              <p:nvPr/>
            </p:nvSpPr>
            <p:spPr bwMode="auto">
              <a:xfrm>
                <a:off x="3571875" y="43195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58" name="Oval 51"/>
              <p:cNvSpPr>
                <a:spLocks noChangeArrowheads="1"/>
              </p:cNvSpPr>
              <p:nvPr/>
            </p:nvSpPr>
            <p:spPr bwMode="auto">
              <a:xfrm>
                <a:off x="3276600" y="421957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59" name="Oval 52"/>
              <p:cNvSpPr>
                <a:spLocks noChangeArrowheads="1"/>
              </p:cNvSpPr>
              <p:nvPr/>
            </p:nvSpPr>
            <p:spPr bwMode="auto">
              <a:xfrm>
                <a:off x="3725863" y="43195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0" name="Oval 54"/>
              <p:cNvSpPr>
                <a:spLocks noChangeArrowheads="1"/>
              </p:cNvSpPr>
              <p:nvPr/>
            </p:nvSpPr>
            <p:spPr bwMode="auto">
              <a:xfrm>
                <a:off x="4040188" y="5472113"/>
                <a:ext cx="77787"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1" name="Oval 55"/>
              <p:cNvSpPr>
                <a:spLocks noChangeArrowheads="1"/>
              </p:cNvSpPr>
              <p:nvPr/>
            </p:nvSpPr>
            <p:spPr bwMode="auto">
              <a:xfrm>
                <a:off x="1935163" y="5543550"/>
                <a:ext cx="77787"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2" name="Oval 56"/>
              <p:cNvSpPr>
                <a:spLocks noChangeArrowheads="1"/>
              </p:cNvSpPr>
              <p:nvPr/>
            </p:nvSpPr>
            <p:spPr bwMode="auto">
              <a:xfrm>
                <a:off x="2246313" y="5902325"/>
                <a:ext cx="77787"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3" name="Oval 57"/>
              <p:cNvSpPr>
                <a:spLocks noChangeArrowheads="1"/>
              </p:cNvSpPr>
              <p:nvPr/>
            </p:nvSpPr>
            <p:spPr bwMode="auto">
              <a:xfrm>
                <a:off x="2011363" y="55768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4" name="Oval 58"/>
              <p:cNvSpPr>
                <a:spLocks noChangeArrowheads="1"/>
              </p:cNvSpPr>
              <p:nvPr/>
            </p:nvSpPr>
            <p:spPr bwMode="auto">
              <a:xfrm>
                <a:off x="2246313" y="5111750"/>
                <a:ext cx="77787"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5" name="Oval 60"/>
              <p:cNvSpPr>
                <a:spLocks noChangeArrowheads="1"/>
              </p:cNvSpPr>
              <p:nvPr/>
            </p:nvSpPr>
            <p:spPr bwMode="auto">
              <a:xfrm>
                <a:off x="1698625" y="496887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6" name="Oval 61"/>
              <p:cNvSpPr>
                <a:spLocks noChangeArrowheads="1"/>
              </p:cNvSpPr>
              <p:nvPr/>
            </p:nvSpPr>
            <p:spPr bwMode="auto">
              <a:xfrm>
                <a:off x="3643313" y="511175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7" name="Oval 63"/>
              <p:cNvSpPr>
                <a:spLocks noChangeArrowheads="1"/>
              </p:cNvSpPr>
              <p:nvPr/>
            </p:nvSpPr>
            <p:spPr bwMode="auto">
              <a:xfrm>
                <a:off x="3570288" y="511175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8" name="Oval 64"/>
              <p:cNvSpPr>
                <a:spLocks noChangeArrowheads="1"/>
              </p:cNvSpPr>
              <p:nvPr/>
            </p:nvSpPr>
            <p:spPr bwMode="auto">
              <a:xfrm>
                <a:off x="4195763" y="24479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69" name="Oval 66"/>
              <p:cNvSpPr>
                <a:spLocks noChangeArrowheads="1"/>
              </p:cNvSpPr>
              <p:nvPr/>
            </p:nvSpPr>
            <p:spPr bwMode="auto">
              <a:xfrm>
                <a:off x="5521325" y="619125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70" name="Oval 67"/>
              <p:cNvSpPr>
                <a:spLocks noChangeArrowheads="1"/>
              </p:cNvSpPr>
              <p:nvPr/>
            </p:nvSpPr>
            <p:spPr bwMode="auto">
              <a:xfrm>
                <a:off x="3727450" y="44799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71" name="Oval 68"/>
              <p:cNvSpPr>
                <a:spLocks noChangeArrowheads="1"/>
              </p:cNvSpPr>
              <p:nvPr/>
            </p:nvSpPr>
            <p:spPr bwMode="auto">
              <a:xfrm>
                <a:off x="1706563" y="5256213"/>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72" name="Oval 69"/>
              <p:cNvSpPr>
                <a:spLocks noChangeArrowheads="1"/>
              </p:cNvSpPr>
              <p:nvPr/>
            </p:nvSpPr>
            <p:spPr bwMode="auto">
              <a:xfrm>
                <a:off x="2322513" y="511333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73" name="Oval 70"/>
              <p:cNvSpPr>
                <a:spLocks noChangeArrowheads="1"/>
              </p:cNvSpPr>
              <p:nvPr/>
            </p:nvSpPr>
            <p:spPr bwMode="auto">
              <a:xfrm>
                <a:off x="4429125" y="446405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74" name="Oval 71"/>
              <p:cNvSpPr>
                <a:spLocks noChangeArrowheads="1"/>
              </p:cNvSpPr>
              <p:nvPr/>
            </p:nvSpPr>
            <p:spPr bwMode="auto">
              <a:xfrm>
                <a:off x="4351338" y="5759450"/>
                <a:ext cx="77787"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78" name="Line 75"/>
              <p:cNvSpPr>
                <a:spLocks noChangeShapeType="1"/>
              </p:cNvSpPr>
              <p:nvPr/>
            </p:nvSpPr>
            <p:spPr bwMode="auto">
              <a:xfrm>
                <a:off x="6223000" y="5689600"/>
                <a:ext cx="0" cy="0"/>
              </a:xfrm>
              <a:prstGeom prst="line">
                <a:avLst/>
              </a:prstGeom>
              <a:noFill/>
              <a:ln w="9525">
                <a:solidFill>
                  <a:schemeClr val="tx1"/>
                </a:solidFill>
                <a:round/>
                <a:headEnd/>
                <a:tailEnd/>
              </a:ln>
            </p:spPr>
            <p:txBody>
              <a:bodyPr/>
              <a:lstStyle/>
              <a:p>
                <a:pPr fontAlgn="base">
                  <a:spcBef>
                    <a:spcPct val="0"/>
                  </a:spcBef>
                  <a:spcAft>
                    <a:spcPct val="0"/>
                  </a:spcAft>
                </a:pPr>
                <a:endParaRPr lang="de-DE" sz="3200" b="1">
                  <a:solidFill>
                    <a:srgbClr val="000000"/>
                  </a:solidFill>
                </a:endParaRPr>
              </a:p>
            </p:txBody>
          </p:sp>
          <p:sp>
            <p:nvSpPr>
              <p:cNvPr id="85" name="Oval 85"/>
              <p:cNvSpPr>
                <a:spLocks noChangeArrowheads="1"/>
              </p:cNvSpPr>
              <p:nvPr/>
            </p:nvSpPr>
            <p:spPr bwMode="auto">
              <a:xfrm>
                <a:off x="4273550" y="360045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88" name="Oval 88"/>
              <p:cNvSpPr>
                <a:spLocks noChangeArrowheads="1"/>
              </p:cNvSpPr>
              <p:nvPr/>
            </p:nvSpPr>
            <p:spPr bwMode="auto">
              <a:xfrm>
                <a:off x="3649663" y="4752975"/>
                <a:ext cx="77787"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98" name="Oval 100"/>
              <p:cNvSpPr>
                <a:spLocks noChangeArrowheads="1"/>
              </p:cNvSpPr>
              <p:nvPr/>
            </p:nvSpPr>
            <p:spPr bwMode="auto">
              <a:xfrm>
                <a:off x="3962400" y="5472113"/>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06" name="Oval 111"/>
              <p:cNvSpPr>
                <a:spLocks noChangeArrowheads="1"/>
              </p:cNvSpPr>
              <p:nvPr/>
            </p:nvSpPr>
            <p:spPr bwMode="auto">
              <a:xfrm>
                <a:off x="6613525" y="597693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07" name="Oval 112"/>
              <p:cNvSpPr>
                <a:spLocks noChangeArrowheads="1"/>
              </p:cNvSpPr>
              <p:nvPr/>
            </p:nvSpPr>
            <p:spPr bwMode="auto">
              <a:xfrm>
                <a:off x="3708400" y="45815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10" name="Oval 115"/>
              <p:cNvSpPr>
                <a:spLocks noChangeArrowheads="1"/>
              </p:cNvSpPr>
              <p:nvPr/>
            </p:nvSpPr>
            <p:spPr bwMode="auto">
              <a:xfrm>
                <a:off x="2168525" y="597693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12" name="Oval 117"/>
              <p:cNvSpPr>
                <a:spLocks noChangeArrowheads="1"/>
              </p:cNvSpPr>
              <p:nvPr/>
            </p:nvSpPr>
            <p:spPr bwMode="auto">
              <a:xfrm>
                <a:off x="6146800" y="5688013"/>
                <a:ext cx="77788"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15" name="Oval 120"/>
              <p:cNvSpPr>
                <a:spLocks noChangeArrowheads="1"/>
              </p:cNvSpPr>
              <p:nvPr/>
            </p:nvSpPr>
            <p:spPr bwMode="auto">
              <a:xfrm>
                <a:off x="4010025" y="4246563"/>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17" name="Oval 122"/>
              <p:cNvSpPr>
                <a:spLocks noChangeArrowheads="1"/>
              </p:cNvSpPr>
              <p:nvPr/>
            </p:nvSpPr>
            <p:spPr bwMode="auto">
              <a:xfrm>
                <a:off x="3001963" y="518477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21" name="Oval 126"/>
              <p:cNvSpPr>
                <a:spLocks noChangeArrowheads="1"/>
              </p:cNvSpPr>
              <p:nvPr/>
            </p:nvSpPr>
            <p:spPr bwMode="auto">
              <a:xfrm>
                <a:off x="2994025" y="45354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25" name="Oval 132"/>
              <p:cNvSpPr>
                <a:spLocks noChangeArrowheads="1"/>
              </p:cNvSpPr>
              <p:nvPr/>
            </p:nvSpPr>
            <p:spPr bwMode="auto">
              <a:xfrm>
                <a:off x="2635250" y="4894263"/>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27" name="Oval 136"/>
              <p:cNvSpPr>
                <a:spLocks noChangeArrowheads="1"/>
              </p:cNvSpPr>
              <p:nvPr/>
            </p:nvSpPr>
            <p:spPr bwMode="auto">
              <a:xfrm>
                <a:off x="3427413" y="45354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29" name="Oval 138"/>
              <p:cNvSpPr>
                <a:spLocks noChangeArrowheads="1"/>
              </p:cNvSpPr>
              <p:nvPr/>
            </p:nvSpPr>
            <p:spPr bwMode="auto">
              <a:xfrm>
                <a:off x="5378450" y="28082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31" name="Oval 140"/>
              <p:cNvSpPr>
                <a:spLocks noChangeArrowheads="1"/>
              </p:cNvSpPr>
              <p:nvPr/>
            </p:nvSpPr>
            <p:spPr bwMode="auto">
              <a:xfrm>
                <a:off x="2490788" y="50387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35" name="Oval 144"/>
              <p:cNvSpPr>
                <a:spLocks noChangeArrowheads="1"/>
              </p:cNvSpPr>
              <p:nvPr/>
            </p:nvSpPr>
            <p:spPr bwMode="auto">
              <a:xfrm>
                <a:off x="4081463" y="38877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37" name="Oval 146"/>
              <p:cNvSpPr>
                <a:spLocks noChangeArrowheads="1"/>
              </p:cNvSpPr>
              <p:nvPr/>
            </p:nvSpPr>
            <p:spPr bwMode="auto">
              <a:xfrm>
                <a:off x="3001963" y="46069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39" name="Oval 149"/>
              <p:cNvSpPr>
                <a:spLocks noChangeArrowheads="1"/>
              </p:cNvSpPr>
              <p:nvPr/>
            </p:nvSpPr>
            <p:spPr bwMode="auto">
              <a:xfrm>
                <a:off x="3714750" y="518477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43" name="Oval 154"/>
              <p:cNvSpPr>
                <a:spLocks noChangeArrowheads="1"/>
              </p:cNvSpPr>
              <p:nvPr/>
            </p:nvSpPr>
            <p:spPr bwMode="auto">
              <a:xfrm>
                <a:off x="2124075" y="532923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45" name="Oval 156"/>
              <p:cNvSpPr>
                <a:spLocks noChangeArrowheads="1"/>
              </p:cNvSpPr>
              <p:nvPr/>
            </p:nvSpPr>
            <p:spPr bwMode="auto">
              <a:xfrm>
                <a:off x="4284365" y="2420616"/>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47" name="Oval 158"/>
              <p:cNvSpPr>
                <a:spLocks noChangeArrowheads="1"/>
              </p:cNvSpPr>
              <p:nvPr/>
            </p:nvSpPr>
            <p:spPr bwMode="auto">
              <a:xfrm>
                <a:off x="2879725" y="398780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49" name="Oval 162"/>
              <p:cNvSpPr>
                <a:spLocks noChangeArrowheads="1"/>
              </p:cNvSpPr>
              <p:nvPr/>
            </p:nvSpPr>
            <p:spPr bwMode="auto">
              <a:xfrm>
                <a:off x="2549525" y="5543550"/>
                <a:ext cx="77788"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51" name="Oval 167"/>
              <p:cNvSpPr>
                <a:spLocks noChangeArrowheads="1"/>
              </p:cNvSpPr>
              <p:nvPr/>
            </p:nvSpPr>
            <p:spPr bwMode="auto">
              <a:xfrm>
                <a:off x="5292725" y="5832475"/>
                <a:ext cx="77788"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53" name="Oval 169"/>
              <p:cNvSpPr>
                <a:spLocks noChangeArrowheads="1"/>
              </p:cNvSpPr>
              <p:nvPr/>
            </p:nvSpPr>
            <p:spPr bwMode="auto">
              <a:xfrm>
                <a:off x="5580063" y="5040313"/>
                <a:ext cx="77787"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55" name="Oval 172"/>
              <p:cNvSpPr>
                <a:spLocks noChangeArrowheads="1"/>
              </p:cNvSpPr>
              <p:nvPr/>
            </p:nvSpPr>
            <p:spPr bwMode="auto">
              <a:xfrm>
                <a:off x="4859338" y="314007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57" name="Oval 175"/>
              <p:cNvSpPr>
                <a:spLocks noChangeArrowheads="1"/>
              </p:cNvSpPr>
              <p:nvPr/>
            </p:nvSpPr>
            <p:spPr bwMode="auto">
              <a:xfrm>
                <a:off x="4492625" y="450850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59" name="Oval 177"/>
              <p:cNvSpPr>
                <a:spLocks noChangeArrowheads="1"/>
              </p:cNvSpPr>
              <p:nvPr/>
            </p:nvSpPr>
            <p:spPr bwMode="auto">
              <a:xfrm>
                <a:off x="5292725" y="616585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61" name="Oval 179"/>
              <p:cNvSpPr>
                <a:spLocks noChangeArrowheads="1"/>
              </p:cNvSpPr>
              <p:nvPr/>
            </p:nvSpPr>
            <p:spPr bwMode="auto">
              <a:xfrm>
                <a:off x="4212357" y="2924672"/>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63" name="Oval 181"/>
              <p:cNvSpPr>
                <a:spLocks noChangeArrowheads="1"/>
              </p:cNvSpPr>
              <p:nvPr/>
            </p:nvSpPr>
            <p:spPr bwMode="auto">
              <a:xfrm>
                <a:off x="3724275" y="439737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65" name="Oval 183"/>
              <p:cNvSpPr>
                <a:spLocks noChangeArrowheads="1"/>
              </p:cNvSpPr>
              <p:nvPr/>
            </p:nvSpPr>
            <p:spPr bwMode="auto">
              <a:xfrm>
                <a:off x="3868738" y="388620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68" name="Oval 186"/>
              <p:cNvSpPr>
                <a:spLocks noChangeArrowheads="1"/>
              </p:cNvSpPr>
              <p:nvPr/>
            </p:nvSpPr>
            <p:spPr bwMode="auto">
              <a:xfrm>
                <a:off x="3851275" y="4652963"/>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grpSp>
            <p:nvGrpSpPr>
              <p:cNvPr id="170" name="Gruppieren 2"/>
              <p:cNvGrpSpPr/>
              <p:nvPr/>
            </p:nvGrpSpPr>
            <p:grpSpPr>
              <a:xfrm>
                <a:off x="1059656" y="2844800"/>
                <a:ext cx="8106136" cy="3663950"/>
                <a:chOff x="1059656" y="2844800"/>
                <a:chExt cx="8106136" cy="3663950"/>
              </a:xfrm>
            </p:grpSpPr>
            <p:sp>
              <p:nvSpPr>
                <p:cNvPr id="202" name="Text Box 164"/>
                <p:cNvSpPr txBox="1">
                  <a:spLocks noChangeArrowheads="1"/>
                </p:cNvSpPr>
                <p:nvPr/>
              </p:nvSpPr>
              <p:spPr bwMode="auto">
                <a:xfrm>
                  <a:off x="6459538" y="2844800"/>
                  <a:ext cx="2706254" cy="1200329"/>
                </a:xfrm>
                <a:prstGeom prst="rect">
                  <a:avLst/>
                </a:prstGeom>
                <a:noFill/>
                <a:ln w="9525">
                  <a:noFill/>
                  <a:miter lim="800000"/>
                  <a:headEnd/>
                  <a:tailEnd/>
                </a:ln>
              </p:spPr>
              <p:txBody>
                <a:bodyPr wrap="none">
                  <a:spAutoFit/>
                </a:bodyPr>
                <a:lstStyle/>
                <a:p>
                  <a:pPr marL="457200" indent="-457200" fontAlgn="base">
                    <a:spcBef>
                      <a:spcPct val="0"/>
                    </a:spcBef>
                    <a:spcAft>
                      <a:spcPct val="0"/>
                    </a:spcAft>
                    <a:buFont typeface="Arial" panose="020B0604020202020204" pitchFamily="34" charset="0"/>
                    <a:buChar char="•"/>
                  </a:pPr>
                  <a:r>
                    <a:rPr lang="en-US" sz="2400" dirty="0" smtClean="0">
                      <a:solidFill>
                        <a:schemeClr val="accent3"/>
                      </a:solidFill>
                    </a:rPr>
                    <a:t>~60 members</a:t>
                  </a:r>
                </a:p>
                <a:p>
                  <a:pPr marL="457200" indent="-457200" fontAlgn="base">
                    <a:spcBef>
                      <a:spcPct val="0"/>
                    </a:spcBef>
                    <a:spcAft>
                      <a:spcPct val="0"/>
                    </a:spcAft>
                    <a:buFont typeface="Arial" panose="020B0604020202020204" pitchFamily="34" charset="0"/>
                    <a:buChar char="•"/>
                  </a:pPr>
                  <a:r>
                    <a:rPr lang="en-US" sz="2400" dirty="0" smtClean="0">
                      <a:solidFill>
                        <a:schemeClr val="accent3"/>
                      </a:solidFill>
                    </a:rPr>
                    <a:t>20 countries</a:t>
                  </a:r>
                </a:p>
                <a:p>
                  <a:pPr marL="457200" indent="-457200" fontAlgn="base">
                    <a:spcBef>
                      <a:spcPct val="0"/>
                    </a:spcBef>
                    <a:spcAft>
                      <a:spcPct val="0"/>
                    </a:spcAft>
                    <a:buFont typeface="Arial" panose="020B0604020202020204" pitchFamily="34" charset="0"/>
                    <a:buChar char="•"/>
                  </a:pPr>
                  <a:r>
                    <a:rPr lang="en-US" sz="2400" dirty="0" smtClean="0">
                      <a:solidFill>
                        <a:schemeClr val="accent3"/>
                      </a:solidFill>
                    </a:rPr>
                    <a:t>~ 2000 scientists</a:t>
                  </a:r>
                  <a:endParaRPr lang="en-US" sz="2400" dirty="0">
                    <a:solidFill>
                      <a:schemeClr val="accent3"/>
                    </a:solidFill>
                  </a:endParaRPr>
                </a:p>
              </p:txBody>
            </p:sp>
            <p:sp>
              <p:nvSpPr>
                <p:cNvPr id="205" name="Rectangle 191"/>
                <p:cNvSpPr>
                  <a:spLocks noChangeArrowheads="1"/>
                </p:cNvSpPr>
                <p:nvPr/>
              </p:nvSpPr>
              <p:spPr bwMode="auto">
                <a:xfrm>
                  <a:off x="1059656" y="6111875"/>
                  <a:ext cx="2260600" cy="396875"/>
                </a:xfrm>
                <a:prstGeom prst="rect">
                  <a:avLst/>
                </a:prstGeom>
                <a:noFill/>
                <a:ln w="9525">
                  <a:noFill/>
                  <a:miter lim="800000"/>
                  <a:headEnd/>
                  <a:tailEnd/>
                </a:ln>
              </p:spPr>
              <p:txBody>
                <a:bodyPr wrap="none">
                  <a:spAutoFit/>
                </a:bodyPr>
                <a:lstStyle/>
                <a:p>
                  <a:pPr algn="r" fontAlgn="base">
                    <a:spcBef>
                      <a:spcPct val="0"/>
                    </a:spcBef>
                    <a:spcAft>
                      <a:spcPct val="0"/>
                    </a:spcAft>
                  </a:pPr>
                  <a:r>
                    <a:rPr lang="en-US" sz="1000" b="1" dirty="0">
                      <a:solidFill>
                        <a:srgbClr val="000000"/>
                      </a:solidFill>
                    </a:rPr>
                    <a:t>Geographical Member Distribution</a:t>
                  </a:r>
                </a:p>
                <a:p>
                  <a:pPr algn="r" fontAlgn="base">
                    <a:spcBef>
                      <a:spcPct val="0"/>
                    </a:spcBef>
                    <a:spcAft>
                      <a:spcPct val="0"/>
                    </a:spcAft>
                  </a:pPr>
                  <a:r>
                    <a:rPr lang="en-US" sz="1000" b="1" dirty="0">
                      <a:solidFill>
                        <a:srgbClr val="000000"/>
                      </a:solidFill>
                    </a:rPr>
                    <a:t>February 2013</a:t>
                  </a:r>
                  <a:endParaRPr lang="de-DE" sz="1000" b="1" dirty="0">
                    <a:solidFill>
                      <a:srgbClr val="000000"/>
                    </a:solidFill>
                  </a:endParaRPr>
                </a:p>
              </p:txBody>
            </p:sp>
          </p:grpSp>
          <p:sp>
            <p:nvSpPr>
              <p:cNvPr id="171" name="Oval 194"/>
              <p:cNvSpPr>
                <a:spLocks noChangeArrowheads="1"/>
              </p:cNvSpPr>
              <p:nvPr/>
            </p:nvSpPr>
            <p:spPr bwMode="auto">
              <a:xfrm>
                <a:off x="3995738" y="537210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75" name="Oval 198"/>
              <p:cNvSpPr>
                <a:spLocks noChangeArrowheads="1"/>
              </p:cNvSpPr>
              <p:nvPr/>
            </p:nvSpPr>
            <p:spPr bwMode="auto">
              <a:xfrm>
                <a:off x="3616325" y="4760913"/>
                <a:ext cx="77788"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76" name="Oval 199"/>
              <p:cNvSpPr>
                <a:spLocks noChangeArrowheads="1"/>
              </p:cNvSpPr>
              <p:nvPr/>
            </p:nvSpPr>
            <p:spPr bwMode="auto">
              <a:xfrm>
                <a:off x="4932363" y="41497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78" name="Oval 201"/>
              <p:cNvSpPr>
                <a:spLocks noChangeArrowheads="1"/>
              </p:cNvSpPr>
              <p:nvPr/>
            </p:nvSpPr>
            <p:spPr bwMode="auto">
              <a:xfrm>
                <a:off x="3995738" y="5084763"/>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82" name="Oval 204"/>
              <p:cNvSpPr>
                <a:spLocks noChangeArrowheads="1"/>
              </p:cNvSpPr>
              <p:nvPr/>
            </p:nvSpPr>
            <p:spPr bwMode="auto">
              <a:xfrm>
                <a:off x="1187450" y="580548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85" name="Oval 207"/>
              <p:cNvSpPr>
                <a:spLocks noChangeArrowheads="1"/>
              </p:cNvSpPr>
              <p:nvPr/>
            </p:nvSpPr>
            <p:spPr bwMode="auto">
              <a:xfrm>
                <a:off x="5364163" y="3681413"/>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88" name="Oval 210"/>
              <p:cNvSpPr>
                <a:spLocks noChangeArrowheads="1"/>
              </p:cNvSpPr>
              <p:nvPr/>
            </p:nvSpPr>
            <p:spPr bwMode="auto">
              <a:xfrm>
                <a:off x="5724525" y="5589588"/>
                <a:ext cx="77788"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92" name="Oval 215"/>
              <p:cNvSpPr>
                <a:spLocks noChangeArrowheads="1"/>
              </p:cNvSpPr>
              <p:nvPr/>
            </p:nvSpPr>
            <p:spPr bwMode="auto">
              <a:xfrm>
                <a:off x="4098925" y="5516563"/>
                <a:ext cx="77788"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95" name="Oval 218"/>
              <p:cNvSpPr>
                <a:spLocks noChangeArrowheads="1"/>
              </p:cNvSpPr>
              <p:nvPr/>
            </p:nvSpPr>
            <p:spPr bwMode="auto">
              <a:xfrm>
                <a:off x="1971675" y="5661025"/>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96" name="Oval 138"/>
              <p:cNvSpPr>
                <a:spLocks noChangeArrowheads="1"/>
              </p:cNvSpPr>
              <p:nvPr/>
            </p:nvSpPr>
            <p:spPr bwMode="auto">
              <a:xfrm>
                <a:off x="5487987" y="2916237"/>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198" name="Oval 85"/>
              <p:cNvSpPr>
                <a:spLocks noChangeArrowheads="1"/>
              </p:cNvSpPr>
              <p:nvPr/>
            </p:nvSpPr>
            <p:spPr bwMode="auto">
              <a:xfrm>
                <a:off x="4116387" y="352425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sp>
            <p:nvSpPr>
              <p:cNvPr id="200" name="Oval 51"/>
              <p:cNvSpPr>
                <a:spLocks noChangeArrowheads="1"/>
              </p:cNvSpPr>
              <p:nvPr/>
            </p:nvSpPr>
            <p:spPr bwMode="auto">
              <a:xfrm>
                <a:off x="2788443" y="3706018"/>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grpSp>
        <p:sp>
          <p:nvSpPr>
            <p:cNvPr id="8" name="Oval 201"/>
            <p:cNvSpPr>
              <a:spLocks noChangeArrowheads="1"/>
            </p:cNvSpPr>
            <p:nvPr/>
          </p:nvSpPr>
          <p:spPr bwMode="auto">
            <a:xfrm>
              <a:off x="4117975" y="5054600"/>
              <a:ext cx="79375" cy="73025"/>
            </a:xfrm>
            <a:prstGeom prst="ellipse">
              <a:avLst/>
            </a:prstGeom>
            <a:solidFill>
              <a:schemeClr val="tx2"/>
            </a:solidFill>
            <a:ln w="9525">
              <a:solidFill>
                <a:schemeClr val="tx1"/>
              </a:solidFill>
              <a:round/>
              <a:headEnd/>
              <a:tailEnd/>
            </a:ln>
          </p:spPr>
          <p:txBody>
            <a:bodyPr wrap="none" anchor="ctr"/>
            <a:lstStyle/>
            <a:p>
              <a:pPr fontAlgn="base">
                <a:spcBef>
                  <a:spcPct val="0"/>
                </a:spcBef>
                <a:spcAft>
                  <a:spcPct val="0"/>
                </a:spcAft>
              </a:pPr>
              <a:endParaRPr lang="de-DE" sz="3200" b="1">
                <a:solidFill>
                  <a:srgbClr val="000000"/>
                </a:solidFill>
              </a:endParaRPr>
            </a:p>
          </p:txBody>
        </p:sp>
      </p:grpSp>
      <p:pic>
        <p:nvPicPr>
          <p:cNvPr id="20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340768"/>
            <a:ext cx="2072941" cy="102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Title 1"/>
          <p:cNvSpPr>
            <a:spLocks noGrp="1"/>
          </p:cNvSpPr>
          <p:nvPr>
            <p:ph type="title"/>
          </p:nvPr>
        </p:nvSpPr>
        <p:spPr>
          <a:xfrm>
            <a:off x="357158" y="44624"/>
            <a:ext cx="8429684" cy="1143000"/>
          </a:xfrm>
        </p:spPr>
        <p:txBody>
          <a:bodyPr/>
          <a:lstStyle/>
          <a:p>
            <a:r>
              <a:rPr lang="en-GB" dirty="0" smtClean="0"/>
              <a:t>Strong partnership – European research community</a:t>
            </a:r>
            <a:endParaRPr lang="en-GB" dirty="0"/>
          </a:p>
        </p:txBody>
      </p:sp>
    </p:spTree>
    <p:extLst>
      <p:ext uri="{BB962C8B-B14F-4D97-AF65-F5344CB8AC3E}">
        <p14:creationId xmlns:p14="http://schemas.microsoft.com/office/powerpoint/2010/main" val="47693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5731" r="4503"/>
          <a:stretch>
            <a:fillRect/>
          </a:stretch>
        </p:blipFill>
        <p:spPr bwMode="auto">
          <a:xfrm>
            <a:off x="779839" y="4958498"/>
            <a:ext cx="1805861" cy="482006"/>
          </a:xfrm>
          <a:prstGeom prst="rect">
            <a:avLst/>
          </a:prstGeom>
          <a:noFill/>
          <a:ln w="9525">
            <a:noFill/>
            <a:miter lim="800000"/>
            <a:headEnd/>
            <a:tailEnd/>
          </a:ln>
        </p:spPr>
      </p:pic>
      <p:pic>
        <p:nvPicPr>
          <p:cNvPr id="5123" name="Picture 3" descr="NEXPEL_stack.tif"/>
          <p:cNvPicPr>
            <a:picLocks noChangeAspect="1"/>
          </p:cNvPicPr>
          <p:nvPr/>
        </p:nvPicPr>
        <p:blipFill>
          <a:blip r:embed="rId4" cstate="print">
            <a:clrChange>
              <a:clrFrom>
                <a:srgbClr val="346396"/>
              </a:clrFrom>
              <a:clrTo>
                <a:srgbClr val="346396">
                  <a:alpha val="0"/>
                </a:srgbClr>
              </a:clrTo>
            </a:clrChange>
          </a:blip>
          <a:srcRect l="17407" t="5800" r="4352" b="7251"/>
          <a:stretch>
            <a:fillRect/>
          </a:stretch>
        </p:blipFill>
        <p:spPr bwMode="auto">
          <a:xfrm>
            <a:off x="3233271" y="1664953"/>
            <a:ext cx="2677457" cy="2232248"/>
          </a:xfrm>
          <a:prstGeom prst="rect">
            <a:avLst/>
          </a:prstGeom>
          <a:noFill/>
          <a:ln w="9525">
            <a:noFill/>
            <a:miter lim="800000"/>
            <a:headEnd/>
            <a:tailEnd/>
          </a:ln>
        </p:spPr>
      </p:pic>
      <p:pic>
        <p:nvPicPr>
          <p:cNvPr id="5124" name="Picture 2"/>
          <p:cNvPicPr>
            <a:picLocks noChangeAspect="1" noChangeArrowheads="1"/>
          </p:cNvPicPr>
          <p:nvPr/>
        </p:nvPicPr>
        <p:blipFill>
          <a:blip r:embed="rId5" cstate="print"/>
          <a:srcRect/>
          <a:stretch>
            <a:fillRect/>
          </a:stretch>
        </p:blipFill>
        <p:spPr bwMode="auto">
          <a:xfrm>
            <a:off x="6905226" y="2228450"/>
            <a:ext cx="1512727" cy="999073"/>
          </a:xfrm>
          <a:prstGeom prst="rect">
            <a:avLst/>
          </a:prstGeom>
          <a:noFill/>
          <a:ln w="9525">
            <a:noFill/>
            <a:miter lim="800000"/>
            <a:headEnd/>
            <a:tailEnd/>
          </a:ln>
        </p:spPr>
      </p:pic>
      <p:pic>
        <p:nvPicPr>
          <p:cNvPr id="5125" name="Picture 3" descr="zeicnung_zelle"/>
          <p:cNvPicPr>
            <a:picLocks noChangeAspect="1" noChangeArrowheads="1"/>
          </p:cNvPicPr>
          <p:nvPr/>
        </p:nvPicPr>
        <p:blipFill>
          <a:blip r:embed="rId6" cstate="print"/>
          <a:srcRect r="25638" b="10345"/>
          <a:stretch>
            <a:fillRect/>
          </a:stretch>
        </p:blipFill>
        <p:spPr bwMode="auto">
          <a:xfrm>
            <a:off x="7067411" y="4360441"/>
            <a:ext cx="1333890" cy="839060"/>
          </a:xfrm>
          <a:prstGeom prst="rect">
            <a:avLst/>
          </a:prstGeom>
          <a:noFill/>
          <a:ln w="9525">
            <a:noFill/>
            <a:miter lim="800000"/>
            <a:headEnd/>
            <a:tailEnd/>
          </a:ln>
        </p:spPr>
      </p:pic>
      <p:sp>
        <p:nvSpPr>
          <p:cNvPr id="5126" name="Rectangle 8"/>
          <p:cNvSpPr>
            <a:spLocks noChangeArrowheads="1"/>
          </p:cNvSpPr>
          <p:nvPr/>
        </p:nvSpPr>
        <p:spPr bwMode="auto">
          <a:xfrm>
            <a:off x="500063" y="857250"/>
            <a:ext cx="8215312" cy="915988"/>
          </a:xfrm>
          <a:prstGeom prst="rect">
            <a:avLst/>
          </a:prstGeom>
          <a:noFill/>
          <a:ln w="9525">
            <a:noFill/>
            <a:miter lim="800000"/>
            <a:headEnd/>
            <a:tailEnd/>
          </a:ln>
        </p:spPr>
        <p:txBody>
          <a:bodyPr>
            <a:spAutoFit/>
          </a:bodyPr>
          <a:lstStyle/>
          <a:p>
            <a:pPr algn="ctr"/>
            <a:r>
              <a:rPr lang="en-GB" b="1" dirty="0" smtClean="0">
                <a:solidFill>
                  <a:prstClr val="black"/>
                </a:solidFill>
              </a:rPr>
              <a:t>NEXPEL main objective: </a:t>
            </a:r>
          </a:p>
          <a:p>
            <a:pPr algn="ctr"/>
            <a:r>
              <a:rPr lang="en-GB" dirty="0" smtClean="0">
                <a:solidFill>
                  <a:prstClr val="black"/>
                </a:solidFill>
              </a:rPr>
              <a:t>Develop and demonstrate a PEM water electrolyser integrated with RES:</a:t>
            </a:r>
          </a:p>
          <a:p>
            <a:pPr algn="ctr"/>
            <a:r>
              <a:rPr lang="en-GB" dirty="0" smtClean="0">
                <a:solidFill>
                  <a:prstClr val="black"/>
                </a:solidFill>
              </a:rPr>
              <a:t>75% Efficiency (LHV), H</a:t>
            </a:r>
            <a:r>
              <a:rPr lang="en-GB" baseline="-25000" dirty="0" smtClean="0">
                <a:solidFill>
                  <a:prstClr val="black"/>
                </a:solidFill>
              </a:rPr>
              <a:t>2</a:t>
            </a:r>
            <a:r>
              <a:rPr lang="en-GB" dirty="0" smtClean="0">
                <a:solidFill>
                  <a:prstClr val="black"/>
                </a:solidFill>
              </a:rPr>
              <a:t> production cost ~ €5,000 / Nm</a:t>
            </a:r>
            <a:r>
              <a:rPr lang="en-GB" baseline="30000" dirty="0" smtClean="0">
                <a:solidFill>
                  <a:prstClr val="black"/>
                </a:solidFill>
              </a:rPr>
              <a:t>3</a:t>
            </a:r>
            <a:r>
              <a:rPr lang="en-GB" dirty="0" smtClean="0">
                <a:solidFill>
                  <a:prstClr val="black"/>
                </a:solidFill>
              </a:rPr>
              <a:t>h</a:t>
            </a:r>
            <a:r>
              <a:rPr lang="en-GB" baseline="30000" dirty="0" smtClean="0">
                <a:solidFill>
                  <a:prstClr val="black"/>
                </a:solidFill>
              </a:rPr>
              <a:t>-1</a:t>
            </a:r>
            <a:r>
              <a:rPr lang="en-GB" dirty="0" smtClean="0">
                <a:solidFill>
                  <a:prstClr val="black"/>
                </a:solidFill>
              </a:rPr>
              <a:t>, target lifetime of 40,000 h</a:t>
            </a:r>
            <a:endParaRPr lang="en-GB" dirty="0">
              <a:solidFill>
                <a:prstClr val="black"/>
              </a:solidFill>
            </a:endParaRPr>
          </a:p>
        </p:txBody>
      </p:sp>
      <p:pic>
        <p:nvPicPr>
          <p:cNvPr id="5127" name="Picture 2" descr="http://www.sintef.no/project/nexpel/images/top-nexpel.jpg"/>
          <p:cNvPicPr>
            <a:picLocks noChangeAspect="1" noChangeArrowheads="1"/>
          </p:cNvPicPr>
          <p:nvPr/>
        </p:nvPicPr>
        <p:blipFill>
          <a:blip r:embed="rId7" cstate="print"/>
          <a:srcRect/>
          <a:stretch>
            <a:fillRect/>
          </a:stretch>
        </p:blipFill>
        <p:spPr bwMode="auto">
          <a:xfrm>
            <a:off x="0" y="20"/>
            <a:ext cx="9144000" cy="835025"/>
          </a:xfrm>
          <a:prstGeom prst="rect">
            <a:avLst/>
          </a:prstGeom>
          <a:noFill/>
          <a:ln w="9525">
            <a:noFill/>
            <a:miter lim="800000"/>
            <a:headEnd/>
            <a:tailEnd/>
          </a:ln>
        </p:spPr>
      </p:pic>
      <p:sp>
        <p:nvSpPr>
          <p:cNvPr id="11" name="Rectangular Callout 10"/>
          <p:cNvSpPr>
            <a:spLocks noChangeAspect="1"/>
          </p:cNvSpPr>
          <p:nvPr/>
        </p:nvSpPr>
        <p:spPr bwMode="auto">
          <a:xfrm>
            <a:off x="726417" y="4512841"/>
            <a:ext cx="1871749" cy="1004391"/>
          </a:xfrm>
          <a:prstGeom prst="wedgeRectCallout">
            <a:avLst>
              <a:gd name="adj1" fmla="val 92097"/>
              <a:gd name="adj2" fmla="val -139065"/>
            </a:avLst>
          </a:prstGeom>
          <a:noFill/>
          <a:ln w="25400" algn="ctr">
            <a:solidFill>
              <a:srgbClr val="385D8A"/>
            </a:solidFill>
            <a:miter lim="800000"/>
            <a:headEnd/>
            <a:tailEnd/>
          </a:ln>
        </p:spPr>
        <p:txBody>
          <a:bodyPr lIns="18000" tIns="10800" rIns="18000" bIns="10800"/>
          <a:lstStyle/>
          <a:p>
            <a:pPr algn="ctr">
              <a:defRPr/>
            </a:pPr>
            <a:r>
              <a:rPr lang="en-GB" sz="1600" smtClean="0">
                <a:solidFill>
                  <a:prstClr val="black"/>
                </a:solidFill>
              </a:rPr>
              <a:t>New membrane materials</a:t>
            </a:r>
            <a:endParaRPr lang="en-GB" sz="1600">
              <a:solidFill>
                <a:prstClr val="black"/>
              </a:solidFill>
            </a:endParaRPr>
          </a:p>
        </p:txBody>
      </p:sp>
      <p:pic>
        <p:nvPicPr>
          <p:cNvPr id="5129" name="Picture 2"/>
          <p:cNvPicPr>
            <a:picLocks noChangeAspect="1" noChangeArrowheads="1"/>
          </p:cNvPicPr>
          <p:nvPr/>
        </p:nvPicPr>
        <p:blipFill>
          <a:blip r:embed="rId8" cstate="print"/>
          <a:srcRect r="6737" b="22165"/>
          <a:stretch>
            <a:fillRect/>
          </a:stretch>
        </p:blipFill>
        <p:spPr bwMode="auto">
          <a:xfrm>
            <a:off x="752630" y="2161775"/>
            <a:ext cx="1805861" cy="406083"/>
          </a:xfrm>
          <a:prstGeom prst="rect">
            <a:avLst/>
          </a:prstGeom>
          <a:noFill/>
          <a:ln w="9525">
            <a:noFill/>
            <a:miter lim="800000"/>
            <a:headEnd/>
            <a:tailEnd/>
          </a:ln>
        </p:spPr>
      </p:pic>
      <p:sp>
        <p:nvSpPr>
          <p:cNvPr id="12" name="Rectangular Callout 11"/>
          <p:cNvSpPr>
            <a:spLocks noChangeArrowheads="1"/>
          </p:cNvSpPr>
          <p:nvPr/>
        </p:nvSpPr>
        <p:spPr bwMode="auto">
          <a:xfrm>
            <a:off x="720594" y="1923628"/>
            <a:ext cx="1839477" cy="673652"/>
          </a:xfrm>
          <a:prstGeom prst="wedgeRectCallout">
            <a:avLst>
              <a:gd name="adj1" fmla="val 88083"/>
              <a:gd name="adj2" fmla="val 29565"/>
            </a:avLst>
          </a:prstGeom>
          <a:noFill/>
          <a:ln w="25400" algn="ctr">
            <a:solidFill>
              <a:srgbClr val="385D8A"/>
            </a:solidFill>
            <a:miter lim="800000"/>
            <a:headEnd/>
            <a:tailEnd/>
          </a:ln>
        </p:spPr>
        <p:txBody>
          <a:bodyPr lIns="18000" tIns="10800" rIns="18000" bIns="10800"/>
          <a:lstStyle/>
          <a:p>
            <a:pPr algn="ctr">
              <a:defRPr/>
            </a:pPr>
            <a:r>
              <a:rPr lang="en-GB" sz="1600" dirty="0" smtClean="0">
                <a:solidFill>
                  <a:prstClr val="black"/>
                </a:solidFill>
              </a:rPr>
              <a:t>New catalysts</a:t>
            </a:r>
            <a:endParaRPr lang="en-GB" sz="1600" dirty="0">
              <a:solidFill>
                <a:prstClr val="black"/>
              </a:solidFill>
            </a:endParaRPr>
          </a:p>
        </p:txBody>
      </p:sp>
      <p:sp>
        <p:nvSpPr>
          <p:cNvPr id="13" name="Rectangular Callout 12"/>
          <p:cNvSpPr>
            <a:spLocks noChangeArrowheads="1"/>
          </p:cNvSpPr>
          <p:nvPr/>
        </p:nvSpPr>
        <p:spPr bwMode="auto">
          <a:xfrm>
            <a:off x="6676669" y="1923651"/>
            <a:ext cx="1934947" cy="1243048"/>
          </a:xfrm>
          <a:prstGeom prst="wedgeRectCallout">
            <a:avLst>
              <a:gd name="adj1" fmla="val -89611"/>
              <a:gd name="adj2" fmla="val -15162"/>
            </a:avLst>
          </a:prstGeom>
          <a:noFill/>
          <a:ln w="25400" algn="ctr">
            <a:solidFill>
              <a:srgbClr val="385D8A"/>
            </a:solidFill>
            <a:miter lim="800000"/>
            <a:headEnd/>
            <a:tailEnd/>
          </a:ln>
        </p:spPr>
        <p:txBody>
          <a:bodyPr lIns="18000" tIns="10800" rIns="18000" bIns="10800"/>
          <a:lstStyle/>
          <a:p>
            <a:pPr algn="ctr">
              <a:defRPr/>
            </a:pPr>
            <a:r>
              <a:rPr lang="en-GB" sz="1600" smtClean="0">
                <a:solidFill>
                  <a:prstClr val="black"/>
                </a:solidFill>
              </a:rPr>
              <a:t>Improved MEAs</a:t>
            </a:r>
            <a:endParaRPr lang="en-GB" sz="1600">
              <a:solidFill>
                <a:prstClr val="black"/>
              </a:solidFill>
            </a:endParaRPr>
          </a:p>
        </p:txBody>
      </p:sp>
      <p:sp>
        <p:nvSpPr>
          <p:cNvPr id="14" name="Rectangular Callout 13"/>
          <p:cNvSpPr>
            <a:spLocks noChangeArrowheads="1"/>
          </p:cNvSpPr>
          <p:nvPr/>
        </p:nvSpPr>
        <p:spPr bwMode="auto">
          <a:xfrm>
            <a:off x="6547583" y="3847700"/>
            <a:ext cx="2344897" cy="1439657"/>
          </a:xfrm>
          <a:prstGeom prst="wedgeRectCallout">
            <a:avLst>
              <a:gd name="adj1" fmla="val -77296"/>
              <a:gd name="adj2" fmla="val -87069"/>
            </a:avLst>
          </a:prstGeom>
          <a:noFill/>
          <a:ln w="25400" algn="ctr">
            <a:solidFill>
              <a:srgbClr val="385D8A"/>
            </a:solidFill>
            <a:miter lim="800000"/>
            <a:headEnd/>
            <a:tailEnd/>
          </a:ln>
        </p:spPr>
        <p:txBody>
          <a:bodyPr lIns="18000" tIns="10800" rIns="18000" bIns="10800"/>
          <a:lstStyle/>
          <a:p>
            <a:pPr algn="ctr">
              <a:defRPr/>
            </a:pPr>
            <a:r>
              <a:rPr lang="en-GB" sz="1600" dirty="0" smtClean="0">
                <a:solidFill>
                  <a:prstClr val="black"/>
                </a:solidFill>
              </a:rPr>
              <a:t>Novel stack design and new construction materials</a:t>
            </a:r>
            <a:endParaRPr lang="en-GB" sz="1600" dirty="0">
              <a:solidFill>
                <a:prstClr val="black"/>
              </a:solidFill>
            </a:endParaRPr>
          </a:p>
        </p:txBody>
      </p:sp>
      <p:pic>
        <p:nvPicPr>
          <p:cNvPr id="5133" name="Picture 3" descr="http://www.sintef.no/project/nexpel/images/CEA_logo_Haut-1.gif"/>
          <p:cNvPicPr>
            <a:picLocks noChangeAspect="1" noChangeArrowheads="1"/>
          </p:cNvPicPr>
          <p:nvPr/>
        </p:nvPicPr>
        <p:blipFill>
          <a:blip r:embed="rId9" cstate="print"/>
          <a:srcRect l="11890" r="11040" b="16867"/>
          <a:stretch>
            <a:fillRect/>
          </a:stretch>
        </p:blipFill>
        <p:spPr bwMode="auto">
          <a:xfrm>
            <a:off x="3859486" y="5748933"/>
            <a:ext cx="488106" cy="371122"/>
          </a:xfrm>
          <a:prstGeom prst="rect">
            <a:avLst/>
          </a:prstGeom>
          <a:noFill/>
          <a:ln w="9525">
            <a:noFill/>
            <a:miter lim="800000"/>
            <a:headEnd/>
            <a:tailEnd/>
          </a:ln>
        </p:spPr>
      </p:pic>
      <p:pic>
        <p:nvPicPr>
          <p:cNvPr id="5134" name="Picture 5" descr="http://www.sintef.no/project/nexpel/images/Fumatech_logo.jpg"/>
          <p:cNvPicPr>
            <a:picLocks noChangeAspect="1" noChangeArrowheads="1"/>
          </p:cNvPicPr>
          <p:nvPr/>
        </p:nvPicPr>
        <p:blipFill>
          <a:blip r:embed="rId10" cstate="print"/>
          <a:srcRect l="4584"/>
          <a:stretch>
            <a:fillRect/>
          </a:stretch>
        </p:blipFill>
        <p:spPr bwMode="auto">
          <a:xfrm>
            <a:off x="6052937" y="5661248"/>
            <a:ext cx="1188668" cy="451801"/>
          </a:xfrm>
          <a:prstGeom prst="rect">
            <a:avLst/>
          </a:prstGeom>
          <a:noFill/>
          <a:ln w="9525">
            <a:noFill/>
            <a:miter lim="800000"/>
            <a:headEnd/>
            <a:tailEnd/>
          </a:ln>
        </p:spPr>
      </p:pic>
      <p:pic>
        <p:nvPicPr>
          <p:cNvPr id="5135" name="Picture 6" descr="http://www.sintef.no/project/nexpel/images/Logo-HELION-Hydrogen-Power.jpg"/>
          <p:cNvPicPr>
            <a:picLocks noChangeAspect="1" noChangeArrowheads="1"/>
          </p:cNvPicPr>
          <p:nvPr/>
        </p:nvPicPr>
        <p:blipFill>
          <a:blip r:embed="rId11" cstate="print"/>
          <a:srcRect/>
          <a:stretch>
            <a:fillRect/>
          </a:stretch>
        </p:blipFill>
        <p:spPr bwMode="auto">
          <a:xfrm>
            <a:off x="4633820" y="5761633"/>
            <a:ext cx="1083785" cy="344229"/>
          </a:xfrm>
          <a:prstGeom prst="rect">
            <a:avLst/>
          </a:prstGeom>
          <a:noFill/>
          <a:ln w="9525">
            <a:noFill/>
            <a:miter lim="800000"/>
            <a:headEnd/>
            <a:tailEnd/>
          </a:ln>
        </p:spPr>
      </p:pic>
      <p:pic>
        <p:nvPicPr>
          <p:cNvPr id="5136" name="Picture 7" descr="http://www.sintef.no/project/nexpel/images/sintef.jpg"/>
          <p:cNvPicPr>
            <a:picLocks noChangeAspect="1" noChangeArrowheads="1"/>
          </p:cNvPicPr>
          <p:nvPr/>
        </p:nvPicPr>
        <p:blipFill>
          <a:blip r:embed="rId12" cstate="print"/>
          <a:srcRect/>
          <a:stretch>
            <a:fillRect/>
          </a:stretch>
        </p:blipFill>
        <p:spPr bwMode="auto">
          <a:xfrm>
            <a:off x="611560" y="5841030"/>
            <a:ext cx="1235731" cy="255483"/>
          </a:xfrm>
          <a:prstGeom prst="rect">
            <a:avLst/>
          </a:prstGeom>
          <a:noFill/>
          <a:ln w="9525">
            <a:noFill/>
            <a:miter lim="800000"/>
            <a:headEnd/>
            <a:tailEnd/>
          </a:ln>
        </p:spPr>
      </p:pic>
      <p:pic>
        <p:nvPicPr>
          <p:cNvPr id="5137" name="Picture 8" descr="http://www.sintef.no/project/nexpel/images/statoil_vertical.jpg"/>
          <p:cNvPicPr>
            <a:picLocks noChangeAspect="1" noChangeArrowheads="1"/>
          </p:cNvPicPr>
          <p:nvPr/>
        </p:nvPicPr>
        <p:blipFill>
          <a:blip r:embed="rId13" cstate="print"/>
          <a:srcRect t="9525"/>
          <a:stretch>
            <a:fillRect/>
          </a:stretch>
        </p:blipFill>
        <p:spPr bwMode="auto">
          <a:xfrm>
            <a:off x="3236361" y="5589240"/>
            <a:ext cx="588955" cy="510966"/>
          </a:xfrm>
          <a:prstGeom prst="rect">
            <a:avLst/>
          </a:prstGeom>
          <a:noFill/>
          <a:ln w="9525">
            <a:noFill/>
            <a:miter lim="800000"/>
            <a:headEnd/>
            <a:tailEnd/>
          </a:ln>
        </p:spPr>
      </p:pic>
      <p:pic>
        <p:nvPicPr>
          <p:cNvPr id="5138" name="Picture 10" descr="http://t0.gstatic.com/images?q=tbn:SdNcShRic7dzTM:http://studygeography.rgs.org/University%2520Logos/University%2520of%2520Reading.gif">
            <a:hlinkClick r:id="rId14"/>
          </p:cNvPr>
          <p:cNvPicPr>
            <a:picLocks noChangeAspect="1" noChangeArrowheads="1"/>
          </p:cNvPicPr>
          <p:nvPr/>
        </p:nvPicPr>
        <p:blipFill>
          <a:blip r:embed="rId15" cstate="print"/>
          <a:srcRect/>
          <a:stretch>
            <a:fillRect/>
          </a:stretch>
        </p:blipFill>
        <p:spPr bwMode="auto">
          <a:xfrm>
            <a:off x="2140326" y="5793383"/>
            <a:ext cx="989660" cy="344230"/>
          </a:xfrm>
          <a:prstGeom prst="rect">
            <a:avLst/>
          </a:prstGeom>
          <a:noFill/>
          <a:ln w="9525">
            <a:noFill/>
            <a:miter lim="800000"/>
            <a:headEnd/>
            <a:tailEnd/>
          </a:ln>
        </p:spPr>
      </p:pic>
      <p:grpSp>
        <p:nvGrpSpPr>
          <p:cNvPr id="2" name="Group 33"/>
          <p:cNvGrpSpPr>
            <a:grpSpLocks/>
          </p:cNvGrpSpPr>
          <p:nvPr/>
        </p:nvGrpSpPr>
        <p:grpSpPr bwMode="auto">
          <a:xfrm>
            <a:off x="1148512" y="3542878"/>
            <a:ext cx="736867" cy="320787"/>
            <a:chOff x="3893270" y="3868613"/>
            <a:chExt cx="3629293" cy="1698173"/>
          </a:xfrm>
        </p:grpSpPr>
        <p:sp>
          <p:nvSpPr>
            <p:cNvPr id="5142" name="Rectangle 34"/>
            <p:cNvSpPr>
              <a:spLocks noChangeArrowheads="1"/>
            </p:cNvSpPr>
            <p:nvPr/>
          </p:nvSpPr>
          <p:spPr bwMode="auto">
            <a:xfrm>
              <a:off x="5824391" y="3868615"/>
              <a:ext cx="1698171" cy="1698171"/>
            </a:xfrm>
            <a:prstGeom prst="rect">
              <a:avLst/>
            </a:prstGeom>
            <a:noFill/>
            <a:ln w="19050" algn="ctr">
              <a:solidFill>
                <a:schemeClr val="tx1"/>
              </a:solidFill>
              <a:round/>
              <a:headEnd/>
              <a:tailEnd/>
            </a:ln>
          </p:spPr>
          <p:txBody>
            <a:bodyPr wrap="none" anchor="ctr"/>
            <a:lstStyle/>
            <a:p>
              <a:pPr algn="ctr" eaLnBrk="0" hangingPunct="0"/>
              <a:endParaRPr lang="en-GB" sz="2000">
                <a:solidFill>
                  <a:prstClr val="black"/>
                </a:solidFill>
                <a:latin typeface="Arial" charset="0"/>
              </a:endParaRPr>
            </a:p>
          </p:txBody>
        </p:sp>
        <p:cxnSp>
          <p:nvCxnSpPr>
            <p:cNvPr id="5143" name="Straight Connector 35"/>
            <p:cNvCxnSpPr>
              <a:cxnSpLocks noChangeShapeType="1"/>
            </p:cNvCxnSpPr>
            <p:nvPr/>
          </p:nvCxnSpPr>
          <p:spPr bwMode="auto">
            <a:xfrm rot="10800000" flipV="1">
              <a:off x="5825765" y="3868613"/>
              <a:ext cx="1696798" cy="1693203"/>
            </a:xfrm>
            <a:prstGeom prst="line">
              <a:avLst/>
            </a:prstGeom>
            <a:noFill/>
            <a:ln w="19050" algn="ctr">
              <a:solidFill>
                <a:schemeClr val="tx1"/>
              </a:solidFill>
              <a:round/>
              <a:headEnd/>
              <a:tailEnd/>
            </a:ln>
          </p:spPr>
        </p:cxnSp>
        <p:cxnSp>
          <p:nvCxnSpPr>
            <p:cNvPr id="5144" name="Straight Connector 36"/>
            <p:cNvCxnSpPr>
              <a:cxnSpLocks noChangeShapeType="1"/>
            </p:cNvCxnSpPr>
            <p:nvPr/>
          </p:nvCxnSpPr>
          <p:spPr bwMode="auto">
            <a:xfrm>
              <a:off x="6168985" y="4301752"/>
              <a:ext cx="340894" cy="0"/>
            </a:xfrm>
            <a:prstGeom prst="line">
              <a:avLst/>
            </a:prstGeom>
            <a:noFill/>
            <a:ln w="28575" algn="ctr">
              <a:solidFill>
                <a:schemeClr val="tx1"/>
              </a:solidFill>
              <a:round/>
              <a:headEnd/>
              <a:tailEnd/>
            </a:ln>
          </p:spPr>
        </p:cxnSp>
        <p:cxnSp>
          <p:nvCxnSpPr>
            <p:cNvPr id="5145" name="Straight Connector 37"/>
            <p:cNvCxnSpPr>
              <a:cxnSpLocks noChangeShapeType="1"/>
            </p:cNvCxnSpPr>
            <p:nvPr/>
          </p:nvCxnSpPr>
          <p:spPr bwMode="auto">
            <a:xfrm>
              <a:off x="6866816" y="5127920"/>
              <a:ext cx="340894" cy="0"/>
            </a:xfrm>
            <a:prstGeom prst="line">
              <a:avLst/>
            </a:prstGeom>
            <a:noFill/>
            <a:ln w="28575" algn="ctr">
              <a:solidFill>
                <a:schemeClr val="tx1"/>
              </a:solidFill>
              <a:round/>
              <a:headEnd/>
              <a:tailEnd/>
            </a:ln>
          </p:spPr>
        </p:cxnSp>
        <p:cxnSp>
          <p:nvCxnSpPr>
            <p:cNvPr id="5146" name="Elbow Connector 38"/>
            <p:cNvCxnSpPr>
              <a:cxnSpLocks noChangeShapeType="1"/>
            </p:cNvCxnSpPr>
            <p:nvPr/>
          </p:nvCxnSpPr>
          <p:spPr bwMode="auto">
            <a:xfrm rot="10800000" flipV="1">
              <a:off x="4091234" y="4059532"/>
              <a:ext cx="1736813" cy="545461"/>
            </a:xfrm>
            <a:prstGeom prst="bentConnector3">
              <a:avLst>
                <a:gd name="adj1" fmla="val 100208"/>
              </a:avLst>
            </a:prstGeom>
            <a:noFill/>
            <a:ln w="9525" algn="ctr">
              <a:solidFill>
                <a:schemeClr val="tx1"/>
              </a:solidFill>
              <a:round/>
              <a:headEnd/>
              <a:tailEnd/>
            </a:ln>
          </p:spPr>
        </p:cxnSp>
        <p:cxnSp>
          <p:nvCxnSpPr>
            <p:cNvPr id="5147" name="Elbow Connector 39"/>
            <p:cNvCxnSpPr>
              <a:cxnSpLocks noChangeShapeType="1"/>
            </p:cNvCxnSpPr>
            <p:nvPr/>
          </p:nvCxnSpPr>
          <p:spPr bwMode="auto">
            <a:xfrm rot="10800000">
              <a:off x="4105373" y="4751109"/>
              <a:ext cx="1714926" cy="626434"/>
            </a:xfrm>
            <a:prstGeom prst="bentConnector3">
              <a:avLst>
                <a:gd name="adj1" fmla="val 100296"/>
              </a:avLst>
            </a:prstGeom>
            <a:noFill/>
            <a:ln w="9525" algn="ctr">
              <a:solidFill>
                <a:schemeClr val="tx1"/>
              </a:solidFill>
              <a:round/>
              <a:headEnd/>
              <a:tailEnd/>
            </a:ln>
          </p:spPr>
        </p:cxnSp>
        <p:cxnSp>
          <p:nvCxnSpPr>
            <p:cNvPr id="5148" name="Straight Connector 40"/>
            <p:cNvCxnSpPr>
              <a:cxnSpLocks noChangeShapeType="1"/>
            </p:cNvCxnSpPr>
            <p:nvPr/>
          </p:nvCxnSpPr>
          <p:spPr bwMode="auto">
            <a:xfrm>
              <a:off x="3893270" y="4604993"/>
              <a:ext cx="400639" cy="0"/>
            </a:xfrm>
            <a:prstGeom prst="line">
              <a:avLst/>
            </a:prstGeom>
            <a:noFill/>
            <a:ln w="9525" algn="ctr">
              <a:solidFill>
                <a:schemeClr val="tx1"/>
              </a:solidFill>
              <a:round/>
              <a:headEnd/>
              <a:tailEnd/>
            </a:ln>
          </p:spPr>
        </p:cxnSp>
        <p:cxnSp>
          <p:nvCxnSpPr>
            <p:cNvPr id="5149" name="Straight Connector 41"/>
            <p:cNvCxnSpPr>
              <a:cxnSpLocks noChangeShapeType="1"/>
            </p:cNvCxnSpPr>
            <p:nvPr/>
          </p:nvCxnSpPr>
          <p:spPr bwMode="auto">
            <a:xfrm rot="10800000" flipV="1">
              <a:off x="4028388" y="4738538"/>
              <a:ext cx="130404" cy="1"/>
            </a:xfrm>
            <a:prstGeom prst="line">
              <a:avLst/>
            </a:prstGeom>
            <a:noFill/>
            <a:ln w="38100" algn="ctr">
              <a:solidFill>
                <a:schemeClr val="tx1"/>
              </a:solidFill>
              <a:round/>
              <a:headEnd/>
              <a:tailEnd/>
            </a:ln>
          </p:spPr>
        </p:cxnSp>
      </p:grpSp>
      <p:sp>
        <p:nvSpPr>
          <p:cNvPr id="5140" name="Rectangular Callout 23"/>
          <p:cNvSpPr>
            <a:spLocks noChangeArrowheads="1"/>
          </p:cNvSpPr>
          <p:nvPr/>
        </p:nvSpPr>
        <p:spPr bwMode="auto">
          <a:xfrm>
            <a:off x="724233" y="3028528"/>
            <a:ext cx="1859647" cy="976536"/>
          </a:xfrm>
          <a:prstGeom prst="wedgeRectCallout">
            <a:avLst>
              <a:gd name="adj1" fmla="val 79574"/>
              <a:gd name="adj2" fmla="val -42167"/>
            </a:avLst>
          </a:prstGeom>
          <a:noFill/>
          <a:ln w="25400" algn="ctr">
            <a:solidFill>
              <a:srgbClr val="385D8A"/>
            </a:solidFill>
            <a:miter lim="800000"/>
            <a:headEnd/>
            <a:tailEnd/>
          </a:ln>
        </p:spPr>
        <p:txBody>
          <a:bodyPr lIns="18000" tIns="10800" rIns="18000" bIns="10800"/>
          <a:lstStyle/>
          <a:p>
            <a:pPr algn="ctr"/>
            <a:r>
              <a:rPr lang="en-GB" sz="1600" smtClean="0">
                <a:solidFill>
                  <a:prstClr val="black"/>
                </a:solidFill>
              </a:rPr>
              <a:t>Improved DC-DC converter</a:t>
            </a:r>
            <a:endParaRPr lang="en-GB" sz="1600">
              <a:solidFill>
                <a:prstClr val="black"/>
              </a:solidFill>
            </a:endParaRPr>
          </a:p>
        </p:txBody>
      </p:sp>
      <p:grpSp>
        <p:nvGrpSpPr>
          <p:cNvPr id="30" name="Group 24"/>
          <p:cNvGrpSpPr>
            <a:grpSpLocks noChangeAspect="1"/>
          </p:cNvGrpSpPr>
          <p:nvPr/>
        </p:nvGrpSpPr>
        <p:grpSpPr bwMode="auto">
          <a:xfrm>
            <a:off x="7413039" y="5787056"/>
            <a:ext cx="1212872" cy="329438"/>
            <a:chOff x="7605" y="814"/>
            <a:chExt cx="5251" cy="1426"/>
          </a:xfrm>
        </p:grpSpPr>
        <p:grpSp>
          <p:nvGrpSpPr>
            <p:cNvPr id="31" name="Group 25"/>
            <p:cNvGrpSpPr>
              <a:grpSpLocks noChangeAspect="1"/>
            </p:cNvGrpSpPr>
            <p:nvPr/>
          </p:nvGrpSpPr>
          <p:grpSpPr bwMode="auto">
            <a:xfrm>
              <a:off x="7605" y="814"/>
              <a:ext cx="850" cy="850"/>
              <a:chOff x="7605" y="814"/>
              <a:chExt cx="850" cy="850"/>
            </a:xfrm>
          </p:grpSpPr>
          <p:sp>
            <p:nvSpPr>
              <p:cNvPr id="41" name="Freeform 26"/>
              <p:cNvSpPr>
                <a:spLocks noChangeAspect="1"/>
              </p:cNvSpPr>
              <p:nvPr/>
            </p:nvSpPr>
            <p:spPr bwMode="auto">
              <a:xfrm>
                <a:off x="7605" y="1064"/>
                <a:ext cx="850" cy="600"/>
              </a:xfrm>
              <a:custGeom>
                <a:avLst/>
                <a:gdLst/>
                <a:ahLst/>
                <a:cxnLst>
                  <a:cxn ang="0">
                    <a:pos x="1434" y="0"/>
                  </a:cxn>
                  <a:cxn ang="0">
                    <a:pos x="1434" y="140"/>
                  </a:cxn>
                  <a:cxn ang="0">
                    <a:pos x="1241" y="274"/>
                  </a:cxn>
                  <a:cxn ang="0">
                    <a:pos x="1053" y="397"/>
                  </a:cxn>
                  <a:cxn ang="0">
                    <a:pos x="874" y="510"/>
                  </a:cxn>
                  <a:cxn ang="0">
                    <a:pos x="705" y="617"/>
                  </a:cxn>
                  <a:cxn ang="0">
                    <a:pos x="544" y="714"/>
                  </a:cxn>
                  <a:cxn ang="0">
                    <a:pos x="391" y="799"/>
                  </a:cxn>
                  <a:cxn ang="0">
                    <a:pos x="249" y="880"/>
                  </a:cxn>
                  <a:cxn ang="0">
                    <a:pos x="121" y="952"/>
                  </a:cxn>
                  <a:cxn ang="0">
                    <a:pos x="0" y="1014"/>
                  </a:cxn>
                  <a:cxn ang="0">
                    <a:pos x="0" y="797"/>
                  </a:cxn>
                  <a:cxn ang="0">
                    <a:pos x="131" y="732"/>
                  </a:cxn>
                  <a:cxn ang="0">
                    <a:pos x="273" y="663"/>
                  </a:cxn>
                  <a:cxn ang="0">
                    <a:pos x="423" y="585"/>
                  </a:cxn>
                  <a:cxn ang="0">
                    <a:pos x="582" y="502"/>
                  </a:cxn>
                  <a:cxn ang="0">
                    <a:pos x="745" y="413"/>
                  </a:cxn>
                  <a:cxn ang="0">
                    <a:pos x="914" y="317"/>
                  </a:cxn>
                  <a:cxn ang="0">
                    <a:pos x="1086" y="217"/>
                  </a:cxn>
                  <a:cxn ang="0">
                    <a:pos x="1260" y="110"/>
                  </a:cxn>
                  <a:cxn ang="0">
                    <a:pos x="1434" y="0"/>
                  </a:cxn>
                </a:cxnLst>
                <a:rect l="0" t="0" r="r" b="b"/>
                <a:pathLst>
                  <a:path w="1434" h="1014">
                    <a:moveTo>
                      <a:pt x="1434" y="0"/>
                    </a:moveTo>
                    <a:lnTo>
                      <a:pt x="1434" y="140"/>
                    </a:lnTo>
                    <a:lnTo>
                      <a:pt x="1241" y="274"/>
                    </a:lnTo>
                    <a:lnTo>
                      <a:pt x="1053" y="397"/>
                    </a:lnTo>
                    <a:lnTo>
                      <a:pt x="874" y="510"/>
                    </a:lnTo>
                    <a:lnTo>
                      <a:pt x="705" y="617"/>
                    </a:lnTo>
                    <a:lnTo>
                      <a:pt x="544" y="714"/>
                    </a:lnTo>
                    <a:lnTo>
                      <a:pt x="391" y="799"/>
                    </a:lnTo>
                    <a:lnTo>
                      <a:pt x="249" y="880"/>
                    </a:lnTo>
                    <a:lnTo>
                      <a:pt x="121" y="952"/>
                    </a:lnTo>
                    <a:lnTo>
                      <a:pt x="0" y="1014"/>
                    </a:lnTo>
                    <a:lnTo>
                      <a:pt x="0" y="797"/>
                    </a:lnTo>
                    <a:lnTo>
                      <a:pt x="131" y="732"/>
                    </a:lnTo>
                    <a:lnTo>
                      <a:pt x="273" y="663"/>
                    </a:lnTo>
                    <a:lnTo>
                      <a:pt x="423" y="585"/>
                    </a:lnTo>
                    <a:lnTo>
                      <a:pt x="582" y="502"/>
                    </a:lnTo>
                    <a:lnTo>
                      <a:pt x="745" y="413"/>
                    </a:lnTo>
                    <a:lnTo>
                      <a:pt x="914" y="317"/>
                    </a:lnTo>
                    <a:lnTo>
                      <a:pt x="1086" y="217"/>
                    </a:lnTo>
                    <a:lnTo>
                      <a:pt x="1260" y="110"/>
                    </a:lnTo>
                    <a:lnTo>
                      <a:pt x="1434" y="0"/>
                    </a:lnTo>
                    <a:close/>
                  </a:path>
                </a:pathLst>
              </a:custGeom>
              <a:solidFill>
                <a:srgbClr val="179C7D"/>
              </a:solidFill>
              <a:ln w="0">
                <a:noFill/>
                <a:prstDash val="solid"/>
                <a:round/>
                <a:headEnd/>
                <a:tailEnd/>
              </a:ln>
            </p:spPr>
            <p:txBody>
              <a:bodyPr/>
              <a:lstStyle/>
              <a:p>
                <a:pPr>
                  <a:defRPr/>
                </a:pPr>
                <a:endParaRPr lang="en-GB">
                  <a:solidFill>
                    <a:prstClr val="black"/>
                  </a:solidFill>
                </a:endParaRPr>
              </a:p>
            </p:txBody>
          </p:sp>
          <p:sp>
            <p:nvSpPr>
              <p:cNvPr id="42" name="Freeform 27"/>
              <p:cNvSpPr>
                <a:spLocks noChangeAspect="1"/>
              </p:cNvSpPr>
              <p:nvPr/>
            </p:nvSpPr>
            <p:spPr bwMode="auto">
              <a:xfrm>
                <a:off x="7605" y="960"/>
                <a:ext cx="850" cy="460"/>
              </a:xfrm>
              <a:custGeom>
                <a:avLst/>
                <a:gdLst/>
                <a:ahLst/>
                <a:cxnLst>
                  <a:cxn ang="0">
                    <a:pos x="1434" y="0"/>
                  </a:cxn>
                  <a:cxn ang="0">
                    <a:pos x="1434" y="70"/>
                  </a:cxn>
                  <a:cxn ang="0">
                    <a:pos x="1260" y="172"/>
                  </a:cxn>
                  <a:cxn ang="0">
                    <a:pos x="1086" y="266"/>
                  </a:cxn>
                  <a:cxn ang="0">
                    <a:pos x="914" y="357"/>
                  </a:cxn>
                  <a:cxn ang="0">
                    <a:pos x="745" y="440"/>
                  </a:cxn>
                  <a:cxn ang="0">
                    <a:pos x="582" y="520"/>
                  </a:cxn>
                  <a:cxn ang="0">
                    <a:pos x="423" y="593"/>
                  </a:cxn>
                  <a:cxn ang="0">
                    <a:pos x="273" y="660"/>
                  </a:cxn>
                  <a:cxn ang="0">
                    <a:pos x="131" y="722"/>
                  </a:cxn>
                  <a:cxn ang="0">
                    <a:pos x="0" y="775"/>
                  </a:cxn>
                  <a:cxn ang="0">
                    <a:pos x="0" y="491"/>
                  </a:cxn>
                  <a:cxn ang="0">
                    <a:pos x="190" y="448"/>
                  </a:cxn>
                  <a:cxn ang="0">
                    <a:pos x="386" y="394"/>
                  </a:cxn>
                  <a:cxn ang="0">
                    <a:pos x="590" y="335"/>
                  </a:cxn>
                  <a:cxn ang="0">
                    <a:pos x="799" y="266"/>
                  </a:cxn>
                  <a:cxn ang="0">
                    <a:pos x="1010" y="188"/>
                  </a:cxn>
                  <a:cxn ang="0">
                    <a:pos x="1222" y="99"/>
                  </a:cxn>
                  <a:cxn ang="0">
                    <a:pos x="1434" y="0"/>
                  </a:cxn>
                </a:cxnLst>
                <a:rect l="0" t="0" r="r" b="b"/>
                <a:pathLst>
                  <a:path w="1434" h="775">
                    <a:moveTo>
                      <a:pt x="1434" y="0"/>
                    </a:moveTo>
                    <a:lnTo>
                      <a:pt x="1434" y="70"/>
                    </a:lnTo>
                    <a:lnTo>
                      <a:pt x="1260" y="172"/>
                    </a:lnTo>
                    <a:lnTo>
                      <a:pt x="1086" y="266"/>
                    </a:lnTo>
                    <a:lnTo>
                      <a:pt x="914" y="357"/>
                    </a:lnTo>
                    <a:lnTo>
                      <a:pt x="745" y="440"/>
                    </a:lnTo>
                    <a:lnTo>
                      <a:pt x="582" y="520"/>
                    </a:lnTo>
                    <a:lnTo>
                      <a:pt x="423" y="593"/>
                    </a:lnTo>
                    <a:lnTo>
                      <a:pt x="273" y="660"/>
                    </a:lnTo>
                    <a:lnTo>
                      <a:pt x="131" y="722"/>
                    </a:lnTo>
                    <a:lnTo>
                      <a:pt x="0" y="775"/>
                    </a:lnTo>
                    <a:lnTo>
                      <a:pt x="0" y="491"/>
                    </a:lnTo>
                    <a:lnTo>
                      <a:pt x="190" y="448"/>
                    </a:lnTo>
                    <a:lnTo>
                      <a:pt x="386" y="394"/>
                    </a:lnTo>
                    <a:lnTo>
                      <a:pt x="590" y="335"/>
                    </a:lnTo>
                    <a:lnTo>
                      <a:pt x="799" y="266"/>
                    </a:lnTo>
                    <a:lnTo>
                      <a:pt x="1010" y="188"/>
                    </a:lnTo>
                    <a:lnTo>
                      <a:pt x="1222" y="99"/>
                    </a:lnTo>
                    <a:lnTo>
                      <a:pt x="1434" y="0"/>
                    </a:lnTo>
                    <a:close/>
                  </a:path>
                </a:pathLst>
              </a:custGeom>
              <a:solidFill>
                <a:srgbClr val="179C7D"/>
              </a:solidFill>
              <a:ln w="0">
                <a:noFill/>
                <a:prstDash val="solid"/>
                <a:round/>
                <a:headEnd/>
                <a:tailEnd/>
              </a:ln>
            </p:spPr>
            <p:txBody>
              <a:bodyPr/>
              <a:lstStyle/>
              <a:p>
                <a:pPr>
                  <a:defRPr/>
                </a:pPr>
                <a:endParaRPr lang="en-GB">
                  <a:solidFill>
                    <a:prstClr val="black"/>
                  </a:solidFill>
                </a:endParaRPr>
              </a:p>
            </p:txBody>
          </p:sp>
          <p:sp>
            <p:nvSpPr>
              <p:cNvPr id="44" name="Freeform 28"/>
              <p:cNvSpPr>
                <a:spLocks noChangeAspect="1"/>
              </p:cNvSpPr>
              <p:nvPr/>
            </p:nvSpPr>
            <p:spPr bwMode="auto">
              <a:xfrm>
                <a:off x="7908" y="1251"/>
                <a:ext cx="547" cy="413"/>
              </a:xfrm>
              <a:custGeom>
                <a:avLst/>
                <a:gdLst/>
                <a:ahLst/>
                <a:cxnLst>
                  <a:cxn ang="0">
                    <a:pos x="922" y="0"/>
                  </a:cxn>
                  <a:cxn ang="0">
                    <a:pos x="922" y="700"/>
                  </a:cxn>
                  <a:cxn ang="0">
                    <a:pos x="0" y="700"/>
                  </a:cxn>
                  <a:cxn ang="0">
                    <a:pos x="139" y="601"/>
                  </a:cxn>
                  <a:cxn ang="0">
                    <a:pos x="287" y="496"/>
                  </a:cxn>
                  <a:cxn ang="0">
                    <a:pos x="440" y="381"/>
                  </a:cxn>
                  <a:cxn ang="0">
                    <a:pos x="598" y="260"/>
                  </a:cxn>
                  <a:cxn ang="0">
                    <a:pos x="758" y="134"/>
                  </a:cxn>
                  <a:cxn ang="0">
                    <a:pos x="922" y="0"/>
                  </a:cxn>
                </a:cxnLst>
                <a:rect l="0" t="0" r="r" b="b"/>
                <a:pathLst>
                  <a:path w="922" h="700">
                    <a:moveTo>
                      <a:pt x="922" y="0"/>
                    </a:moveTo>
                    <a:lnTo>
                      <a:pt x="922" y="700"/>
                    </a:lnTo>
                    <a:lnTo>
                      <a:pt x="0" y="700"/>
                    </a:lnTo>
                    <a:lnTo>
                      <a:pt x="139" y="601"/>
                    </a:lnTo>
                    <a:lnTo>
                      <a:pt x="287" y="496"/>
                    </a:lnTo>
                    <a:lnTo>
                      <a:pt x="440" y="381"/>
                    </a:lnTo>
                    <a:lnTo>
                      <a:pt x="598" y="260"/>
                    </a:lnTo>
                    <a:lnTo>
                      <a:pt x="758" y="134"/>
                    </a:lnTo>
                    <a:lnTo>
                      <a:pt x="922" y="0"/>
                    </a:lnTo>
                    <a:close/>
                  </a:path>
                </a:pathLst>
              </a:custGeom>
              <a:solidFill>
                <a:srgbClr val="179C7D"/>
              </a:solidFill>
              <a:ln w="0">
                <a:noFill/>
                <a:prstDash val="solid"/>
                <a:round/>
                <a:headEnd/>
                <a:tailEnd/>
              </a:ln>
            </p:spPr>
            <p:txBody>
              <a:bodyPr/>
              <a:lstStyle/>
              <a:p>
                <a:pPr>
                  <a:defRPr/>
                </a:pPr>
                <a:endParaRPr lang="en-GB">
                  <a:solidFill>
                    <a:prstClr val="black"/>
                  </a:solidFill>
                </a:endParaRPr>
              </a:p>
            </p:txBody>
          </p:sp>
          <p:sp>
            <p:nvSpPr>
              <p:cNvPr id="45" name="Freeform 29"/>
              <p:cNvSpPr>
                <a:spLocks noChangeAspect="1"/>
              </p:cNvSpPr>
              <p:nvPr/>
            </p:nvSpPr>
            <p:spPr bwMode="auto">
              <a:xfrm>
                <a:off x="7687" y="1169"/>
                <a:ext cx="768" cy="495"/>
              </a:xfrm>
              <a:custGeom>
                <a:avLst/>
                <a:gdLst/>
                <a:ahLst/>
                <a:cxnLst>
                  <a:cxn ang="0">
                    <a:pos x="1300" y="0"/>
                  </a:cxn>
                  <a:cxn ang="0">
                    <a:pos x="1300" y="86"/>
                  </a:cxn>
                  <a:cxn ang="0">
                    <a:pos x="1187" y="171"/>
                  </a:cxn>
                  <a:cxn ang="0">
                    <a:pos x="1077" y="255"/>
                  </a:cxn>
                  <a:cxn ang="0">
                    <a:pos x="922" y="367"/>
                  </a:cxn>
                  <a:cxn ang="0">
                    <a:pos x="767" y="477"/>
                  </a:cxn>
                  <a:cxn ang="0">
                    <a:pos x="616" y="579"/>
                  </a:cxn>
                  <a:cxn ang="0">
                    <a:pos x="469" y="673"/>
                  </a:cxn>
                  <a:cxn ang="0">
                    <a:pos x="330" y="762"/>
                  </a:cxn>
                  <a:cxn ang="0">
                    <a:pos x="196" y="842"/>
                  </a:cxn>
                  <a:cxn ang="0">
                    <a:pos x="0" y="842"/>
                  </a:cxn>
                  <a:cxn ang="0">
                    <a:pos x="142" y="762"/>
                  </a:cxn>
                  <a:cxn ang="0">
                    <a:pos x="292" y="673"/>
                  </a:cxn>
                  <a:cxn ang="0">
                    <a:pos x="450" y="576"/>
                  </a:cxn>
                  <a:cxn ang="0">
                    <a:pos x="614" y="472"/>
                  </a:cxn>
                  <a:cxn ang="0">
                    <a:pos x="783" y="365"/>
                  </a:cxn>
                  <a:cxn ang="0">
                    <a:pos x="954" y="249"/>
                  </a:cxn>
                  <a:cxn ang="0">
                    <a:pos x="1126" y="126"/>
                  </a:cxn>
                  <a:cxn ang="0">
                    <a:pos x="1300" y="0"/>
                  </a:cxn>
                </a:cxnLst>
                <a:rect l="0" t="0" r="r" b="b"/>
                <a:pathLst>
                  <a:path w="1300" h="842">
                    <a:moveTo>
                      <a:pt x="1300" y="0"/>
                    </a:moveTo>
                    <a:lnTo>
                      <a:pt x="1300" y="86"/>
                    </a:lnTo>
                    <a:lnTo>
                      <a:pt x="1187" y="171"/>
                    </a:lnTo>
                    <a:lnTo>
                      <a:pt x="1077" y="255"/>
                    </a:lnTo>
                    <a:lnTo>
                      <a:pt x="922" y="367"/>
                    </a:lnTo>
                    <a:lnTo>
                      <a:pt x="767" y="477"/>
                    </a:lnTo>
                    <a:lnTo>
                      <a:pt x="616" y="579"/>
                    </a:lnTo>
                    <a:lnTo>
                      <a:pt x="469" y="673"/>
                    </a:lnTo>
                    <a:lnTo>
                      <a:pt x="330" y="762"/>
                    </a:lnTo>
                    <a:lnTo>
                      <a:pt x="196" y="842"/>
                    </a:lnTo>
                    <a:lnTo>
                      <a:pt x="0" y="842"/>
                    </a:lnTo>
                    <a:lnTo>
                      <a:pt x="142" y="762"/>
                    </a:lnTo>
                    <a:lnTo>
                      <a:pt x="292" y="673"/>
                    </a:lnTo>
                    <a:lnTo>
                      <a:pt x="450" y="576"/>
                    </a:lnTo>
                    <a:lnTo>
                      <a:pt x="614" y="472"/>
                    </a:lnTo>
                    <a:lnTo>
                      <a:pt x="783" y="365"/>
                    </a:lnTo>
                    <a:lnTo>
                      <a:pt x="954" y="249"/>
                    </a:lnTo>
                    <a:lnTo>
                      <a:pt x="1126" y="126"/>
                    </a:lnTo>
                    <a:lnTo>
                      <a:pt x="1300" y="0"/>
                    </a:lnTo>
                    <a:close/>
                  </a:path>
                </a:pathLst>
              </a:custGeom>
              <a:solidFill>
                <a:srgbClr val="179C7D"/>
              </a:solidFill>
              <a:ln w="0">
                <a:noFill/>
                <a:prstDash val="solid"/>
                <a:round/>
                <a:headEnd/>
                <a:tailEnd/>
              </a:ln>
            </p:spPr>
            <p:txBody>
              <a:bodyPr/>
              <a:lstStyle/>
              <a:p>
                <a:pPr>
                  <a:defRPr/>
                </a:pPr>
                <a:endParaRPr lang="en-GB">
                  <a:solidFill>
                    <a:prstClr val="black"/>
                  </a:solidFill>
                </a:endParaRPr>
              </a:p>
            </p:txBody>
          </p:sp>
          <p:sp>
            <p:nvSpPr>
              <p:cNvPr id="46" name="Freeform 30"/>
              <p:cNvSpPr>
                <a:spLocks noChangeAspect="1"/>
              </p:cNvSpPr>
              <p:nvPr/>
            </p:nvSpPr>
            <p:spPr bwMode="auto">
              <a:xfrm>
                <a:off x="7605" y="884"/>
                <a:ext cx="850" cy="308"/>
              </a:xfrm>
              <a:custGeom>
                <a:avLst/>
                <a:gdLst/>
                <a:ahLst/>
                <a:cxnLst>
                  <a:cxn ang="0">
                    <a:pos x="1434" y="0"/>
                  </a:cxn>
                  <a:cxn ang="0">
                    <a:pos x="1434" y="78"/>
                  </a:cxn>
                  <a:cxn ang="0">
                    <a:pos x="1220" y="174"/>
                  </a:cxn>
                  <a:cxn ang="0">
                    <a:pos x="1002" y="258"/>
                  </a:cxn>
                  <a:cxn ang="0">
                    <a:pos x="791" y="330"/>
                  </a:cxn>
                  <a:cxn ang="0">
                    <a:pos x="582" y="392"/>
                  </a:cxn>
                  <a:cxn ang="0">
                    <a:pos x="381" y="445"/>
                  </a:cxn>
                  <a:cxn ang="0">
                    <a:pos x="185" y="488"/>
                  </a:cxn>
                  <a:cxn ang="0">
                    <a:pos x="0" y="523"/>
                  </a:cxn>
                  <a:cxn ang="0">
                    <a:pos x="0" y="359"/>
                  </a:cxn>
                  <a:cxn ang="0">
                    <a:pos x="185" y="341"/>
                  </a:cxn>
                  <a:cxn ang="0">
                    <a:pos x="381" y="314"/>
                  </a:cxn>
                  <a:cxn ang="0">
                    <a:pos x="582" y="276"/>
                  </a:cxn>
                  <a:cxn ang="0">
                    <a:pos x="791" y="225"/>
                  </a:cxn>
                  <a:cxn ang="0">
                    <a:pos x="1002" y="164"/>
                  </a:cxn>
                  <a:cxn ang="0">
                    <a:pos x="1217" y="91"/>
                  </a:cxn>
                  <a:cxn ang="0">
                    <a:pos x="1434" y="0"/>
                  </a:cxn>
                </a:cxnLst>
                <a:rect l="0" t="0" r="r" b="b"/>
                <a:pathLst>
                  <a:path w="1434" h="523">
                    <a:moveTo>
                      <a:pt x="1434" y="0"/>
                    </a:moveTo>
                    <a:lnTo>
                      <a:pt x="1434" y="78"/>
                    </a:lnTo>
                    <a:lnTo>
                      <a:pt x="1220" y="174"/>
                    </a:lnTo>
                    <a:lnTo>
                      <a:pt x="1002" y="258"/>
                    </a:lnTo>
                    <a:lnTo>
                      <a:pt x="791" y="330"/>
                    </a:lnTo>
                    <a:lnTo>
                      <a:pt x="582" y="392"/>
                    </a:lnTo>
                    <a:lnTo>
                      <a:pt x="381" y="445"/>
                    </a:lnTo>
                    <a:lnTo>
                      <a:pt x="185" y="488"/>
                    </a:lnTo>
                    <a:lnTo>
                      <a:pt x="0" y="523"/>
                    </a:lnTo>
                    <a:lnTo>
                      <a:pt x="0" y="359"/>
                    </a:lnTo>
                    <a:lnTo>
                      <a:pt x="185" y="341"/>
                    </a:lnTo>
                    <a:lnTo>
                      <a:pt x="381" y="314"/>
                    </a:lnTo>
                    <a:lnTo>
                      <a:pt x="582" y="276"/>
                    </a:lnTo>
                    <a:lnTo>
                      <a:pt x="791" y="225"/>
                    </a:lnTo>
                    <a:lnTo>
                      <a:pt x="1002" y="164"/>
                    </a:lnTo>
                    <a:lnTo>
                      <a:pt x="1217" y="91"/>
                    </a:lnTo>
                    <a:lnTo>
                      <a:pt x="1434" y="0"/>
                    </a:lnTo>
                    <a:close/>
                  </a:path>
                </a:pathLst>
              </a:custGeom>
              <a:solidFill>
                <a:srgbClr val="179C7D"/>
              </a:solidFill>
              <a:ln w="0">
                <a:noFill/>
                <a:prstDash val="solid"/>
                <a:round/>
                <a:headEnd/>
                <a:tailEnd/>
              </a:ln>
            </p:spPr>
            <p:txBody>
              <a:bodyPr/>
              <a:lstStyle/>
              <a:p>
                <a:pPr>
                  <a:defRPr/>
                </a:pPr>
                <a:endParaRPr lang="en-GB">
                  <a:solidFill>
                    <a:prstClr val="black"/>
                  </a:solidFill>
                </a:endParaRPr>
              </a:p>
            </p:txBody>
          </p:sp>
          <p:sp>
            <p:nvSpPr>
              <p:cNvPr id="47" name="Freeform 31"/>
              <p:cNvSpPr>
                <a:spLocks noChangeAspect="1"/>
              </p:cNvSpPr>
              <p:nvPr/>
            </p:nvSpPr>
            <p:spPr bwMode="auto">
              <a:xfrm>
                <a:off x="7605" y="814"/>
                <a:ext cx="850" cy="239"/>
              </a:xfrm>
              <a:custGeom>
                <a:avLst/>
                <a:gdLst/>
                <a:ahLst/>
                <a:cxnLst>
                  <a:cxn ang="0">
                    <a:pos x="0" y="0"/>
                  </a:cxn>
                  <a:cxn ang="0">
                    <a:pos x="1434" y="0"/>
                  </a:cxn>
                  <a:cxn ang="0">
                    <a:pos x="1434" y="86"/>
                  </a:cxn>
                  <a:cxn ang="0">
                    <a:pos x="1244" y="161"/>
                  </a:cxn>
                  <a:cxn ang="0">
                    <a:pos x="1056" y="225"/>
                  </a:cxn>
                  <a:cxn ang="0">
                    <a:pos x="876" y="276"/>
                  </a:cxn>
                  <a:cxn ang="0">
                    <a:pos x="702" y="314"/>
                  </a:cxn>
                  <a:cxn ang="0">
                    <a:pos x="536" y="346"/>
                  </a:cxn>
                  <a:cxn ang="0">
                    <a:pos x="381" y="367"/>
                  </a:cxn>
                  <a:cxn ang="0">
                    <a:pos x="233" y="386"/>
                  </a:cxn>
                  <a:cxn ang="0">
                    <a:pos x="96" y="397"/>
                  </a:cxn>
                  <a:cxn ang="0">
                    <a:pos x="0" y="402"/>
                  </a:cxn>
                  <a:cxn ang="0">
                    <a:pos x="0" y="0"/>
                  </a:cxn>
                </a:cxnLst>
                <a:rect l="0" t="0" r="r" b="b"/>
                <a:pathLst>
                  <a:path w="1434" h="402">
                    <a:moveTo>
                      <a:pt x="0" y="0"/>
                    </a:moveTo>
                    <a:lnTo>
                      <a:pt x="1434" y="0"/>
                    </a:lnTo>
                    <a:lnTo>
                      <a:pt x="1434" y="86"/>
                    </a:lnTo>
                    <a:lnTo>
                      <a:pt x="1244" y="161"/>
                    </a:lnTo>
                    <a:lnTo>
                      <a:pt x="1056" y="225"/>
                    </a:lnTo>
                    <a:lnTo>
                      <a:pt x="876" y="276"/>
                    </a:lnTo>
                    <a:lnTo>
                      <a:pt x="702" y="314"/>
                    </a:lnTo>
                    <a:lnTo>
                      <a:pt x="536" y="346"/>
                    </a:lnTo>
                    <a:lnTo>
                      <a:pt x="381" y="367"/>
                    </a:lnTo>
                    <a:lnTo>
                      <a:pt x="233" y="386"/>
                    </a:lnTo>
                    <a:lnTo>
                      <a:pt x="96" y="397"/>
                    </a:lnTo>
                    <a:lnTo>
                      <a:pt x="0" y="402"/>
                    </a:lnTo>
                    <a:lnTo>
                      <a:pt x="0" y="0"/>
                    </a:lnTo>
                    <a:close/>
                  </a:path>
                </a:pathLst>
              </a:custGeom>
              <a:solidFill>
                <a:srgbClr val="179C7D"/>
              </a:solidFill>
              <a:ln w="0">
                <a:noFill/>
                <a:prstDash val="solid"/>
                <a:round/>
                <a:headEnd/>
                <a:tailEnd/>
              </a:ln>
            </p:spPr>
            <p:txBody>
              <a:bodyPr/>
              <a:lstStyle/>
              <a:p>
                <a:pPr>
                  <a:defRPr/>
                </a:pPr>
                <a:endParaRPr lang="en-GB">
                  <a:solidFill>
                    <a:prstClr val="black"/>
                  </a:solidFill>
                </a:endParaRPr>
              </a:p>
            </p:txBody>
          </p:sp>
        </p:grpSp>
        <p:sp>
          <p:nvSpPr>
            <p:cNvPr id="32" name="Freeform 32"/>
            <p:cNvSpPr>
              <a:spLocks noChangeAspect="1"/>
            </p:cNvSpPr>
            <p:nvPr/>
          </p:nvSpPr>
          <p:spPr bwMode="auto">
            <a:xfrm>
              <a:off x="7605" y="866"/>
              <a:ext cx="850" cy="227"/>
            </a:xfrm>
            <a:custGeom>
              <a:avLst/>
              <a:gdLst/>
              <a:ahLst/>
              <a:cxnLst>
                <a:cxn ang="0">
                  <a:pos x="1434" y="0"/>
                </a:cxn>
                <a:cxn ang="0">
                  <a:pos x="1434" y="32"/>
                </a:cxn>
                <a:cxn ang="0">
                  <a:pos x="1217" y="123"/>
                </a:cxn>
                <a:cxn ang="0">
                  <a:pos x="1002" y="196"/>
                </a:cxn>
                <a:cxn ang="0">
                  <a:pos x="791" y="257"/>
                </a:cxn>
                <a:cxn ang="0">
                  <a:pos x="582" y="308"/>
                </a:cxn>
                <a:cxn ang="0">
                  <a:pos x="381" y="346"/>
                </a:cxn>
                <a:cxn ang="0">
                  <a:pos x="185" y="373"/>
                </a:cxn>
                <a:cxn ang="0">
                  <a:pos x="0" y="391"/>
                </a:cxn>
                <a:cxn ang="0">
                  <a:pos x="0" y="316"/>
                </a:cxn>
                <a:cxn ang="0">
                  <a:pos x="96" y="311"/>
                </a:cxn>
                <a:cxn ang="0">
                  <a:pos x="233" y="300"/>
                </a:cxn>
                <a:cxn ang="0">
                  <a:pos x="381" y="281"/>
                </a:cxn>
                <a:cxn ang="0">
                  <a:pos x="536" y="260"/>
                </a:cxn>
                <a:cxn ang="0">
                  <a:pos x="702" y="228"/>
                </a:cxn>
                <a:cxn ang="0">
                  <a:pos x="876" y="190"/>
                </a:cxn>
                <a:cxn ang="0">
                  <a:pos x="1056" y="139"/>
                </a:cxn>
                <a:cxn ang="0">
                  <a:pos x="1244" y="75"/>
                </a:cxn>
                <a:cxn ang="0">
                  <a:pos x="1434" y="0"/>
                </a:cxn>
              </a:cxnLst>
              <a:rect l="0" t="0" r="r" b="b"/>
              <a:pathLst>
                <a:path w="1434" h="391">
                  <a:moveTo>
                    <a:pt x="1434" y="0"/>
                  </a:moveTo>
                  <a:lnTo>
                    <a:pt x="1434" y="32"/>
                  </a:lnTo>
                  <a:lnTo>
                    <a:pt x="1217" y="123"/>
                  </a:lnTo>
                  <a:lnTo>
                    <a:pt x="1002" y="196"/>
                  </a:lnTo>
                  <a:lnTo>
                    <a:pt x="791" y="257"/>
                  </a:lnTo>
                  <a:lnTo>
                    <a:pt x="582" y="308"/>
                  </a:lnTo>
                  <a:lnTo>
                    <a:pt x="381" y="346"/>
                  </a:lnTo>
                  <a:lnTo>
                    <a:pt x="185" y="373"/>
                  </a:lnTo>
                  <a:lnTo>
                    <a:pt x="0" y="391"/>
                  </a:lnTo>
                  <a:lnTo>
                    <a:pt x="0" y="316"/>
                  </a:lnTo>
                  <a:lnTo>
                    <a:pt x="96" y="311"/>
                  </a:lnTo>
                  <a:lnTo>
                    <a:pt x="233" y="300"/>
                  </a:lnTo>
                  <a:lnTo>
                    <a:pt x="381" y="281"/>
                  </a:lnTo>
                  <a:lnTo>
                    <a:pt x="536" y="260"/>
                  </a:lnTo>
                  <a:lnTo>
                    <a:pt x="702" y="228"/>
                  </a:lnTo>
                  <a:lnTo>
                    <a:pt x="876" y="190"/>
                  </a:lnTo>
                  <a:lnTo>
                    <a:pt x="1056" y="139"/>
                  </a:lnTo>
                  <a:lnTo>
                    <a:pt x="1244" y="75"/>
                  </a:lnTo>
                  <a:lnTo>
                    <a:pt x="1434" y="0"/>
                  </a:lnTo>
                  <a:close/>
                </a:path>
              </a:pathLst>
            </a:custGeom>
            <a:solidFill>
              <a:srgbClr val="FFFFFF"/>
            </a:solidFill>
            <a:ln w="0">
              <a:noFill/>
              <a:prstDash val="solid"/>
              <a:round/>
              <a:headEnd/>
              <a:tailEnd/>
            </a:ln>
          </p:spPr>
          <p:txBody>
            <a:bodyPr/>
            <a:lstStyle/>
            <a:p>
              <a:pPr>
                <a:defRPr/>
              </a:pPr>
              <a:endParaRPr lang="en-GB">
                <a:solidFill>
                  <a:prstClr val="black"/>
                </a:solidFill>
              </a:endParaRPr>
            </a:p>
          </p:txBody>
        </p:sp>
        <p:sp>
          <p:nvSpPr>
            <p:cNvPr id="33" name="Freeform 33"/>
            <p:cNvSpPr>
              <a:spLocks noChangeAspect="1"/>
            </p:cNvSpPr>
            <p:nvPr/>
          </p:nvSpPr>
          <p:spPr bwMode="auto">
            <a:xfrm>
              <a:off x="7605" y="930"/>
              <a:ext cx="850" cy="320"/>
            </a:xfrm>
            <a:custGeom>
              <a:avLst/>
              <a:gdLst/>
              <a:ahLst/>
              <a:cxnLst>
                <a:cxn ang="0">
                  <a:pos x="1434" y="0"/>
                </a:cxn>
                <a:cxn ang="0">
                  <a:pos x="1434" y="56"/>
                </a:cxn>
                <a:cxn ang="0">
                  <a:pos x="1222" y="155"/>
                </a:cxn>
                <a:cxn ang="0">
                  <a:pos x="1010" y="244"/>
                </a:cxn>
                <a:cxn ang="0">
                  <a:pos x="799" y="322"/>
                </a:cxn>
                <a:cxn ang="0">
                  <a:pos x="590" y="391"/>
                </a:cxn>
                <a:cxn ang="0">
                  <a:pos x="386" y="450"/>
                </a:cxn>
                <a:cxn ang="0">
                  <a:pos x="190" y="504"/>
                </a:cxn>
                <a:cxn ang="0">
                  <a:pos x="0" y="547"/>
                </a:cxn>
                <a:cxn ang="0">
                  <a:pos x="0" y="445"/>
                </a:cxn>
                <a:cxn ang="0">
                  <a:pos x="185" y="410"/>
                </a:cxn>
                <a:cxn ang="0">
                  <a:pos x="381" y="367"/>
                </a:cxn>
                <a:cxn ang="0">
                  <a:pos x="582" y="314"/>
                </a:cxn>
                <a:cxn ang="0">
                  <a:pos x="791" y="252"/>
                </a:cxn>
                <a:cxn ang="0">
                  <a:pos x="1002" y="180"/>
                </a:cxn>
                <a:cxn ang="0">
                  <a:pos x="1220" y="96"/>
                </a:cxn>
                <a:cxn ang="0">
                  <a:pos x="1434" y="0"/>
                </a:cxn>
              </a:cxnLst>
              <a:rect l="0" t="0" r="r" b="b"/>
              <a:pathLst>
                <a:path w="1434" h="547">
                  <a:moveTo>
                    <a:pt x="1434" y="0"/>
                  </a:moveTo>
                  <a:lnTo>
                    <a:pt x="1434" y="56"/>
                  </a:lnTo>
                  <a:lnTo>
                    <a:pt x="1222" y="155"/>
                  </a:lnTo>
                  <a:lnTo>
                    <a:pt x="1010" y="244"/>
                  </a:lnTo>
                  <a:lnTo>
                    <a:pt x="799" y="322"/>
                  </a:lnTo>
                  <a:lnTo>
                    <a:pt x="590" y="391"/>
                  </a:lnTo>
                  <a:lnTo>
                    <a:pt x="386" y="450"/>
                  </a:lnTo>
                  <a:lnTo>
                    <a:pt x="190" y="504"/>
                  </a:lnTo>
                  <a:lnTo>
                    <a:pt x="0" y="547"/>
                  </a:lnTo>
                  <a:lnTo>
                    <a:pt x="0" y="445"/>
                  </a:lnTo>
                  <a:lnTo>
                    <a:pt x="185" y="410"/>
                  </a:lnTo>
                  <a:lnTo>
                    <a:pt x="381" y="367"/>
                  </a:lnTo>
                  <a:lnTo>
                    <a:pt x="582" y="314"/>
                  </a:lnTo>
                  <a:lnTo>
                    <a:pt x="791" y="252"/>
                  </a:lnTo>
                  <a:lnTo>
                    <a:pt x="1002" y="180"/>
                  </a:lnTo>
                  <a:lnTo>
                    <a:pt x="1220" y="96"/>
                  </a:lnTo>
                  <a:lnTo>
                    <a:pt x="1434" y="0"/>
                  </a:lnTo>
                  <a:close/>
                </a:path>
              </a:pathLst>
            </a:custGeom>
            <a:solidFill>
              <a:srgbClr val="FFFFFF"/>
            </a:solidFill>
            <a:ln w="0">
              <a:noFill/>
              <a:prstDash val="solid"/>
              <a:round/>
              <a:headEnd/>
              <a:tailEnd/>
            </a:ln>
          </p:spPr>
          <p:txBody>
            <a:bodyPr/>
            <a:lstStyle/>
            <a:p>
              <a:pPr>
                <a:defRPr/>
              </a:pPr>
              <a:endParaRPr lang="en-GB">
                <a:solidFill>
                  <a:prstClr val="black"/>
                </a:solidFill>
              </a:endParaRPr>
            </a:p>
          </p:txBody>
        </p:sp>
        <p:sp>
          <p:nvSpPr>
            <p:cNvPr id="34" name="Freeform 34"/>
            <p:cNvSpPr>
              <a:spLocks noChangeAspect="1"/>
            </p:cNvSpPr>
            <p:nvPr/>
          </p:nvSpPr>
          <p:spPr bwMode="auto">
            <a:xfrm>
              <a:off x="7605" y="1006"/>
              <a:ext cx="850" cy="530"/>
            </a:xfrm>
            <a:custGeom>
              <a:avLst/>
              <a:gdLst/>
              <a:ahLst/>
              <a:cxnLst>
                <a:cxn ang="0">
                  <a:pos x="1434" y="0"/>
                </a:cxn>
                <a:cxn ang="0">
                  <a:pos x="1434" y="107"/>
                </a:cxn>
                <a:cxn ang="0">
                  <a:pos x="1260" y="217"/>
                </a:cxn>
                <a:cxn ang="0">
                  <a:pos x="1086" y="324"/>
                </a:cxn>
                <a:cxn ang="0">
                  <a:pos x="914" y="424"/>
                </a:cxn>
                <a:cxn ang="0">
                  <a:pos x="745" y="520"/>
                </a:cxn>
                <a:cxn ang="0">
                  <a:pos x="582" y="609"/>
                </a:cxn>
                <a:cxn ang="0">
                  <a:pos x="423" y="692"/>
                </a:cxn>
                <a:cxn ang="0">
                  <a:pos x="273" y="770"/>
                </a:cxn>
                <a:cxn ang="0">
                  <a:pos x="131" y="839"/>
                </a:cxn>
                <a:cxn ang="0">
                  <a:pos x="0" y="904"/>
                </a:cxn>
                <a:cxn ang="0">
                  <a:pos x="0" y="705"/>
                </a:cxn>
                <a:cxn ang="0">
                  <a:pos x="131" y="652"/>
                </a:cxn>
                <a:cxn ang="0">
                  <a:pos x="273" y="590"/>
                </a:cxn>
                <a:cxn ang="0">
                  <a:pos x="423" y="523"/>
                </a:cxn>
                <a:cxn ang="0">
                  <a:pos x="582" y="450"/>
                </a:cxn>
                <a:cxn ang="0">
                  <a:pos x="745" y="370"/>
                </a:cxn>
                <a:cxn ang="0">
                  <a:pos x="914" y="287"/>
                </a:cxn>
                <a:cxn ang="0">
                  <a:pos x="1086" y="196"/>
                </a:cxn>
                <a:cxn ang="0">
                  <a:pos x="1260" y="102"/>
                </a:cxn>
                <a:cxn ang="0">
                  <a:pos x="1434" y="0"/>
                </a:cxn>
              </a:cxnLst>
              <a:rect l="0" t="0" r="r" b="b"/>
              <a:pathLst>
                <a:path w="1434" h="904">
                  <a:moveTo>
                    <a:pt x="1434" y="0"/>
                  </a:moveTo>
                  <a:lnTo>
                    <a:pt x="1434" y="107"/>
                  </a:lnTo>
                  <a:lnTo>
                    <a:pt x="1260" y="217"/>
                  </a:lnTo>
                  <a:lnTo>
                    <a:pt x="1086" y="324"/>
                  </a:lnTo>
                  <a:lnTo>
                    <a:pt x="914" y="424"/>
                  </a:lnTo>
                  <a:lnTo>
                    <a:pt x="745" y="520"/>
                  </a:lnTo>
                  <a:lnTo>
                    <a:pt x="582" y="609"/>
                  </a:lnTo>
                  <a:lnTo>
                    <a:pt x="423" y="692"/>
                  </a:lnTo>
                  <a:lnTo>
                    <a:pt x="273" y="770"/>
                  </a:lnTo>
                  <a:lnTo>
                    <a:pt x="131" y="839"/>
                  </a:lnTo>
                  <a:lnTo>
                    <a:pt x="0" y="904"/>
                  </a:lnTo>
                  <a:lnTo>
                    <a:pt x="0" y="705"/>
                  </a:lnTo>
                  <a:lnTo>
                    <a:pt x="131" y="652"/>
                  </a:lnTo>
                  <a:lnTo>
                    <a:pt x="273" y="590"/>
                  </a:lnTo>
                  <a:lnTo>
                    <a:pt x="423" y="523"/>
                  </a:lnTo>
                  <a:lnTo>
                    <a:pt x="582" y="450"/>
                  </a:lnTo>
                  <a:lnTo>
                    <a:pt x="745" y="370"/>
                  </a:lnTo>
                  <a:lnTo>
                    <a:pt x="914" y="287"/>
                  </a:lnTo>
                  <a:lnTo>
                    <a:pt x="1086" y="196"/>
                  </a:lnTo>
                  <a:lnTo>
                    <a:pt x="1260" y="102"/>
                  </a:lnTo>
                  <a:lnTo>
                    <a:pt x="1434" y="0"/>
                  </a:lnTo>
                  <a:close/>
                </a:path>
              </a:pathLst>
            </a:custGeom>
            <a:solidFill>
              <a:srgbClr val="FFFFFF"/>
            </a:solidFill>
            <a:ln w="0">
              <a:noFill/>
              <a:prstDash val="solid"/>
              <a:round/>
              <a:headEnd/>
              <a:tailEnd/>
            </a:ln>
          </p:spPr>
          <p:txBody>
            <a:bodyPr/>
            <a:lstStyle/>
            <a:p>
              <a:pPr>
                <a:defRPr/>
              </a:pPr>
              <a:endParaRPr lang="en-GB">
                <a:solidFill>
                  <a:prstClr val="black"/>
                </a:solidFill>
              </a:endParaRPr>
            </a:p>
          </p:txBody>
        </p:sp>
        <p:sp>
          <p:nvSpPr>
            <p:cNvPr id="35" name="Freeform 35"/>
            <p:cNvSpPr>
              <a:spLocks noChangeAspect="1"/>
            </p:cNvSpPr>
            <p:nvPr/>
          </p:nvSpPr>
          <p:spPr bwMode="auto">
            <a:xfrm>
              <a:off x="7803" y="1221"/>
              <a:ext cx="652" cy="442"/>
            </a:xfrm>
            <a:custGeom>
              <a:avLst/>
              <a:gdLst/>
              <a:ahLst/>
              <a:cxnLst>
                <a:cxn ang="0">
                  <a:pos x="1104" y="0"/>
                </a:cxn>
                <a:cxn ang="0">
                  <a:pos x="1104" y="56"/>
                </a:cxn>
                <a:cxn ang="0">
                  <a:pos x="940" y="190"/>
                </a:cxn>
                <a:cxn ang="0">
                  <a:pos x="780" y="316"/>
                </a:cxn>
                <a:cxn ang="0">
                  <a:pos x="622" y="437"/>
                </a:cxn>
                <a:cxn ang="0">
                  <a:pos x="469" y="552"/>
                </a:cxn>
                <a:cxn ang="0">
                  <a:pos x="321" y="657"/>
                </a:cxn>
                <a:cxn ang="0">
                  <a:pos x="182" y="756"/>
                </a:cxn>
                <a:cxn ang="0">
                  <a:pos x="0" y="756"/>
                </a:cxn>
                <a:cxn ang="0">
                  <a:pos x="134" y="676"/>
                </a:cxn>
                <a:cxn ang="0">
                  <a:pos x="273" y="587"/>
                </a:cxn>
                <a:cxn ang="0">
                  <a:pos x="420" y="493"/>
                </a:cxn>
                <a:cxn ang="0">
                  <a:pos x="571" y="391"/>
                </a:cxn>
                <a:cxn ang="0">
                  <a:pos x="726" y="281"/>
                </a:cxn>
                <a:cxn ang="0">
                  <a:pos x="881" y="169"/>
                </a:cxn>
                <a:cxn ang="0">
                  <a:pos x="991" y="85"/>
                </a:cxn>
                <a:cxn ang="0">
                  <a:pos x="1104" y="0"/>
                </a:cxn>
              </a:cxnLst>
              <a:rect l="0" t="0" r="r" b="b"/>
              <a:pathLst>
                <a:path w="1104" h="756">
                  <a:moveTo>
                    <a:pt x="1104" y="0"/>
                  </a:moveTo>
                  <a:lnTo>
                    <a:pt x="1104" y="56"/>
                  </a:lnTo>
                  <a:lnTo>
                    <a:pt x="940" y="190"/>
                  </a:lnTo>
                  <a:lnTo>
                    <a:pt x="780" y="316"/>
                  </a:lnTo>
                  <a:lnTo>
                    <a:pt x="622" y="437"/>
                  </a:lnTo>
                  <a:lnTo>
                    <a:pt x="469" y="552"/>
                  </a:lnTo>
                  <a:lnTo>
                    <a:pt x="321" y="657"/>
                  </a:lnTo>
                  <a:lnTo>
                    <a:pt x="182" y="756"/>
                  </a:lnTo>
                  <a:lnTo>
                    <a:pt x="0" y="756"/>
                  </a:lnTo>
                  <a:lnTo>
                    <a:pt x="134" y="676"/>
                  </a:lnTo>
                  <a:lnTo>
                    <a:pt x="273" y="587"/>
                  </a:lnTo>
                  <a:lnTo>
                    <a:pt x="420" y="493"/>
                  </a:lnTo>
                  <a:lnTo>
                    <a:pt x="571" y="391"/>
                  </a:lnTo>
                  <a:lnTo>
                    <a:pt x="726" y="281"/>
                  </a:lnTo>
                  <a:lnTo>
                    <a:pt x="881" y="169"/>
                  </a:lnTo>
                  <a:lnTo>
                    <a:pt x="991" y="85"/>
                  </a:lnTo>
                  <a:lnTo>
                    <a:pt x="1104" y="0"/>
                  </a:lnTo>
                  <a:close/>
                </a:path>
              </a:pathLst>
            </a:custGeom>
            <a:solidFill>
              <a:srgbClr val="FFFFFF"/>
            </a:solidFill>
            <a:ln w="0">
              <a:noFill/>
              <a:prstDash val="solid"/>
              <a:round/>
              <a:headEnd/>
              <a:tailEnd/>
            </a:ln>
          </p:spPr>
          <p:txBody>
            <a:bodyPr/>
            <a:lstStyle/>
            <a:p>
              <a:pPr>
                <a:defRPr/>
              </a:pPr>
              <a:endParaRPr lang="en-GB">
                <a:solidFill>
                  <a:prstClr val="black"/>
                </a:solidFill>
              </a:endParaRPr>
            </a:p>
          </p:txBody>
        </p:sp>
        <p:sp>
          <p:nvSpPr>
            <p:cNvPr id="36" name="Freeform 36"/>
            <p:cNvSpPr>
              <a:spLocks noChangeAspect="1"/>
            </p:cNvSpPr>
            <p:nvPr/>
          </p:nvSpPr>
          <p:spPr bwMode="auto">
            <a:xfrm>
              <a:off x="7605" y="1152"/>
              <a:ext cx="850" cy="512"/>
            </a:xfrm>
            <a:custGeom>
              <a:avLst/>
              <a:gdLst/>
              <a:ahLst/>
              <a:cxnLst>
                <a:cxn ang="0">
                  <a:pos x="1434" y="0"/>
                </a:cxn>
                <a:cxn ang="0">
                  <a:pos x="1434" y="32"/>
                </a:cxn>
                <a:cxn ang="0">
                  <a:pos x="1260" y="158"/>
                </a:cxn>
                <a:cxn ang="0">
                  <a:pos x="1088" y="281"/>
                </a:cxn>
                <a:cxn ang="0">
                  <a:pos x="917" y="397"/>
                </a:cxn>
                <a:cxn ang="0">
                  <a:pos x="748" y="504"/>
                </a:cxn>
                <a:cxn ang="0">
                  <a:pos x="584" y="608"/>
                </a:cxn>
                <a:cxn ang="0">
                  <a:pos x="426" y="705"/>
                </a:cxn>
                <a:cxn ang="0">
                  <a:pos x="276" y="794"/>
                </a:cxn>
                <a:cxn ang="0">
                  <a:pos x="134" y="874"/>
                </a:cxn>
                <a:cxn ang="0">
                  <a:pos x="0" y="874"/>
                </a:cxn>
                <a:cxn ang="0">
                  <a:pos x="121" y="812"/>
                </a:cxn>
                <a:cxn ang="0">
                  <a:pos x="249" y="740"/>
                </a:cxn>
                <a:cxn ang="0">
                  <a:pos x="391" y="659"/>
                </a:cxn>
                <a:cxn ang="0">
                  <a:pos x="544" y="574"/>
                </a:cxn>
                <a:cxn ang="0">
                  <a:pos x="705" y="477"/>
                </a:cxn>
                <a:cxn ang="0">
                  <a:pos x="874" y="370"/>
                </a:cxn>
                <a:cxn ang="0">
                  <a:pos x="1053" y="257"/>
                </a:cxn>
                <a:cxn ang="0">
                  <a:pos x="1241" y="134"/>
                </a:cxn>
                <a:cxn ang="0">
                  <a:pos x="1434" y="0"/>
                </a:cxn>
              </a:cxnLst>
              <a:rect l="0" t="0" r="r" b="b"/>
              <a:pathLst>
                <a:path w="1434" h="874">
                  <a:moveTo>
                    <a:pt x="1434" y="0"/>
                  </a:moveTo>
                  <a:lnTo>
                    <a:pt x="1434" y="32"/>
                  </a:lnTo>
                  <a:lnTo>
                    <a:pt x="1260" y="158"/>
                  </a:lnTo>
                  <a:lnTo>
                    <a:pt x="1088" y="281"/>
                  </a:lnTo>
                  <a:lnTo>
                    <a:pt x="917" y="397"/>
                  </a:lnTo>
                  <a:lnTo>
                    <a:pt x="748" y="504"/>
                  </a:lnTo>
                  <a:lnTo>
                    <a:pt x="584" y="608"/>
                  </a:lnTo>
                  <a:lnTo>
                    <a:pt x="426" y="705"/>
                  </a:lnTo>
                  <a:lnTo>
                    <a:pt x="276" y="794"/>
                  </a:lnTo>
                  <a:lnTo>
                    <a:pt x="134" y="874"/>
                  </a:lnTo>
                  <a:lnTo>
                    <a:pt x="0" y="874"/>
                  </a:lnTo>
                  <a:lnTo>
                    <a:pt x="121" y="812"/>
                  </a:lnTo>
                  <a:lnTo>
                    <a:pt x="249" y="740"/>
                  </a:lnTo>
                  <a:lnTo>
                    <a:pt x="391" y="659"/>
                  </a:lnTo>
                  <a:lnTo>
                    <a:pt x="544" y="574"/>
                  </a:lnTo>
                  <a:lnTo>
                    <a:pt x="705" y="477"/>
                  </a:lnTo>
                  <a:lnTo>
                    <a:pt x="874" y="370"/>
                  </a:lnTo>
                  <a:lnTo>
                    <a:pt x="1053" y="257"/>
                  </a:lnTo>
                  <a:lnTo>
                    <a:pt x="1241" y="134"/>
                  </a:lnTo>
                  <a:lnTo>
                    <a:pt x="1434" y="0"/>
                  </a:lnTo>
                  <a:close/>
                </a:path>
              </a:pathLst>
            </a:custGeom>
            <a:solidFill>
              <a:srgbClr val="FFFFFF"/>
            </a:solidFill>
            <a:ln w="0">
              <a:noFill/>
              <a:prstDash val="solid"/>
              <a:round/>
              <a:headEnd/>
              <a:tailEnd/>
            </a:ln>
          </p:spPr>
          <p:txBody>
            <a:bodyPr/>
            <a:lstStyle/>
            <a:p>
              <a:pPr>
                <a:defRPr/>
              </a:pPr>
              <a:endParaRPr lang="en-GB">
                <a:solidFill>
                  <a:prstClr val="black"/>
                </a:solidFill>
              </a:endParaRPr>
            </a:p>
          </p:txBody>
        </p:sp>
        <p:sp>
          <p:nvSpPr>
            <p:cNvPr id="37" name="Freeform 37"/>
            <p:cNvSpPr>
              <a:spLocks noChangeAspect="1" noEditPoints="1"/>
            </p:cNvSpPr>
            <p:nvPr/>
          </p:nvSpPr>
          <p:spPr bwMode="auto">
            <a:xfrm>
              <a:off x="8740" y="1047"/>
              <a:ext cx="4116" cy="629"/>
            </a:xfrm>
            <a:custGeom>
              <a:avLst/>
              <a:gdLst/>
              <a:ahLst/>
              <a:cxnLst>
                <a:cxn ang="0">
                  <a:pos x="1322" y="810"/>
                </a:cxn>
                <a:cxn ang="0">
                  <a:pos x="1472" y="928"/>
                </a:cxn>
                <a:cxn ang="0">
                  <a:pos x="1601" y="724"/>
                </a:cxn>
                <a:cxn ang="0">
                  <a:pos x="4578" y="590"/>
                </a:cxn>
                <a:cxn ang="0">
                  <a:pos x="4611" y="861"/>
                </a:cxn>
                <a:cxn ang="0">
                  <a:pos x="4852" y="887"/>
                </a:cxn>
                <a:cxn ang="0">
                  <a:pos x="4919" y="633"/>
                </a:cxn>
                <a:cxn ang="0">
                  <a:pos x="6053" y="458"/>
                </a:cxn>
                <a:cxn ang="0">
                  <a:pos x="6203" y="627"/>
                </a:cxn>
                <a:cxn ang="0">
                  <a:pos x="6053" y="458"/>
                </a:cxn>
                <a:cxn ang="0">
                  <a:pos x="2142" y="890"/>
                </a:cxn>
                <a:cxn ang="0">
                  <a:pos x="2348" y="855"/>
                </a:cxn>
                <a:cxn ang="0">
                  <a:pos x="2574" y="1051"/>
                </a:cxn>
                <a:cxn ang="0">
                  <a:pos x="2220" y="1062"/>
                </a:cxn>
                <a:cxn ang="0">
                  <a:pos x="1936" y="901"/>
                </a:cxn>
                <a:cxn ang="0">
                  <a:pos x="6926" y="517"/>
                </a:cxn>
                <a:cxn ang="0">
                  <a:pos x="6728" y="574"/>
                </a:cxn>
                <a:cxn ang="0">
                  <a:pos x="6674" y="340"/>
                </a:cxn>
                <a:cxn ang="0">
                  <a:pos x="6784" y="348"/>
                </a:cxn>
                <a:cxn ang="0">
                  <a:pos x="6259" y="391"/>
                </a:cxn>
                <a:cxn ang="0">
                  <a:pos x="6377" y="753"/>
                </a:cxn>
                <a:cxn ang="0">
                  <a:pos x="6090" y="933"/>
                </a:cxn>
                <a:cxn ang="0">
                  <a:pos x="6216" y="1054"/>
                </a:cxn>
                <a:cxn ang="0">
                  <a:pos x="5790" y="949"/>
                </a:cxn>
                <a:cxn ang="0">
                  <a:pos x="5747" y="509"/>
                </a:cxn>
                <a:cxn ang="0">
                  <a:pos x="4742" y="324"/>
                </a:cxn>
                <a:cxn ang="0">
                  <a:pos x="5093" y="557"/>
                </a:cxn>
                <a:cxn ang="0">
                  <a:pos x="4994" y="981"/>
                </a:cxn>
                <a:cxn ang="0">
                  <a:pos x="4544" y="1016"/>
                </a:cxn>
                <a:cxn ang="0">
                  <a:pos x="4377" y="625"/>
                </a:cxn>
                <a:cxn ang="0">
                  <a:pos x="4675" y="330"/>
                </a:cxn>
                <a:cxn ang="0">
                  <a:pos x="3383" y="445"/>
                </a:cxn>
                <a:cxn ang="0">
                  <a:pos x="3228" y="611"/>
                </a:cxn>
                <a:cxn ang="0">
                  <a:pos x="3110" y="469"/>
                </a:cxn>
                <a:cxn ang="0">
                  <a:pos x="2949" y="1051"/>
                </a:cxn>
                <a:cxn ang="0">
                  <a:pos x="3021" y="362"/>
                </a:cxn>
                <a:cxn ang="0">
                  <a:pos x="1654" y="364"/>
                </a:cxn>
                <a:cxn ang="0">
                  <a:pos x="1769" y="839"/>
                </a:cxn>
                <a:cxn ang="0">
                  <a:pos x="1609" y="944"/>
                </a:cxn>
                <a:cxn ang="0">
                  <a:pos x="1341" y="1064"/>
                </a:cxn>
                <a:cxn ang="0">
                  <a:pos x="1140" y="855"/>
                </a:cxn>
                <a:cxn ang="0">
                  <a:pos x="1316" y="633"/>
                </a:cxn>
                <a:cxn ang="0">
                  <a:pos x="1560" y="493"/>
                </a:cxn>
                <a:cxn ang="0">
                  <a:pos x="1223" y="536"/>
                </a:cxn>
                <a:cxn ang="0">
                  <a:pos x="1054" y="324"/>
                </a:cxn>
                <a:cxn ang="0">
                  <a:pos x="928" y="523"/>
                </a:cxn>
                <a:cxn ang="0">
                  <a:pos x="668" y="1051"/>
                </a:cxn>
                <a:cxn ang="0">
                  <a:pos x="880" y="405"/>
                </a:cxn>
                <a:cxn ang="0">
                  <a:pos x="534" y="241"/>
                </a:cxn>
                <a:cxn ang="0">
                  <a:pos x="0" y="1051"/>
                </a:cxn>
                <a:cxn ang="0">
                  <a:pos x="3863" y="367"/>
                </a:cxn>
                <a:cxn ang="0">
                  <a:pos x="4198" y="402"/>
                </a:cxn>
                <a:cxn ang="0">
                  <a:pos x="4072" y="643"/>
                </a:cxn>
                <a:cxn ang="0">
                  <a:pos x="3986" y="474"/>
                </a:cxn>
                <a:cxn ang="0">
                  <a:pos x="3801" y="600"/>
                </a:cxn>
                <a:cxn ang="0">
                  <a:pos x="5573" y="2"/>
                </a:cxn>
                <a:cxn ang="0">
                  <a:pos x="5565" y="144"/>
                </a:cxn>
                <a:cxn ang="0">
                  <a:pos x="5484" y="340"/>
                </a:cxn>
                <a:cxn ang="0">
                  <a:pos x="5163" y="477"/>
                </a:cxn>
                <a:cxn ang="0">
                  <a:pos x="5374" y="51"/>
                </a:cxn>
              </a:cxnLst>
              <a:rect l="0" t="0" r="r" b="b"/>
              <a:pathLst>
                <a:path w="6926" h="1067">
                  <a:moveTo>
                    <a:pt x="1488" y="724"/>
                  </a:moveTo>
                  <a:lnTo>
                    <a:pt x="1453" y="726"/>
                  </a:lnTo>
                  <a:lnTo>
                    <a:pt x="1418" y="735"/>
                  </a:lnTo>
                  <a:lnTo>
                    <a:pt x="1386" y="743"/>
                  </a:lnTo>
                  <a:lnTo>
                    <a:pt x="1359" y="759"/>
                  </a:lnTo>
                  <a:lnTo>
                    <a:pt x="1338" y="780"/>
                  </a:lnTo>
                  <a:lnTo>
                    <a:pt x="1322" y="810"/>
                  </a:lnTo>
                  <a:lnTo>
                    <a:pt x="1316" y="844"/>
                  </a:lnTo>
                  <a:lnTo>
                    <a:pt x="1322" y="877"/>
                  </a:lnTo>
                  <a:lnTo>
                    <a:pt x="1338" y="903"/>
                  </a:lnTo>
                  <a:lnTo>
                    <a:pt x="1362" y="920"/>
                  </a:lnTo>
                  <a:lnTo>
                    <a:pt x="1394" y="930"/>
                  </a:lnTo>
                  <a:lnTo>
                    <a:pt x="1432" y="933"/>
                  </a:lnTo>
                  <a:lnTo>
                    <a:pt x="1472" y="928"/>
                  </a:lnTo>
                  <a:lnTo>
                    <a:pt x="1507" y="914"/>
                  </a:lnTo>
                  <a:lnTo>
                    <a:pt x="1536" y="895"/>
                  </a:lnTo>
                  <a:lnTo>
                    <a:pt x="1560" y="869"/>
                  </a:lnTo>
                  <a:lnTo>
                    <a:pt x="1579" y="836"/>
                  </a:lnTo>
                  <a:lnTo>
                    <a:pt x="1593" y="802"/>
                  </a:lnTo>
                  <a:lnTo>
                    <a:pt x="1598" y="764"/>
                  </a:lnTo>
                  <a:lnTo>
                    <a:pt x="1601" y="724"/>
                  </a:lnTo>
                  <a:lnTo>
                    <a:pt x="1488" y="724"/>
                  </a:lnTo>
                  <a:close/>
                  <a:moveTo>
                    <a:pt x="4742" y="469"/>
                  </a:moveTo>
                  <a:lnTo>
                    <a:pt x="4694" y="474"/>
                  </a:lnTo>
                  <a:lnTo>
                    <a:pt x="4656" y="493"/>
                  </a:lnTo>
                  <a:lnTo>
                    <a:pt x="4624" y="517"/>
                  </a:lnTo>
                  <a:lnTo>
                    <a:pt x="4597" y="552"/>
                  </a:lnTo>
                  <a:lnTo>
                    <a:pt x="4578" y="590"/>
                  </a:lnTo>
                  <a:lnTo>
                    <a:pt x="4568" y="633"/>
                  </a:lnTo>
                  <a:lnTo>
                    <a:pt x="4565" y="678"/>
                  </a:lnTo>
                  <a:lnTo>
                    <a:pt x="4568" y="718"/>
                  </a:lnTo>
                  <a:lnTo>
                    <a:pt x="4570" y="756"/>
                  </a:lnTo>
                  <a:lnTo>
                    <a:pt x="4581" y="794"/>
                  </a:lnTo>
                  <a:lnTo>
                    <a:pt x="4592" y="828"/>
                  </a:lnTo>
                  <a:lnTo>
                    <a:pt x="4611" y="861"/>
                  </a:lnTo>
                  <a:lnTo>
                    <a:pt x="4635" y="887"/>
                  </a:lnTo>
                  <a:lnTo>
                    <a:pt x="4664" y="906"/>
                  </a:lnTo>
                  <a:lnTo>
                    <a:pt x="4699" y="920"/>
                  </a:lnTo>
                  <a:lnTo>
                    <a:pt x="4742" y="925"/>
                  </a:lnTo>
                  <a:lnTo>
                    <a:pt x="4785" y="920"/>
                  </a:lnTo>
                  <a:lnTo>
                    <a:pt x="4822" y="906"/>
                  </a:lnTo>
                  <a:lnTo>
                    <a:pt x="4852" y="887"/>
                  </a:lnTo>
                  <a:lnTo>
                    <a:pt x="4876" y="861"/>
                  </a:lnTo>
                  <a:lnTo>
                    <a:pt x="4895" y="828"/>
                  </a:lnTo>
                  <a:lnTo>
                    <a:pt x="4905" y="794"/>
                  </a:lnTo>
                  <a:lnTo>
                    <a:pt x="4916" y="756"/>
                  </a:lnTo>
                  <a:lnTo>
                    <a:pt x="4919" y="718"/>
                  </a:lnTo>
                  <a:lnTo>
                    <a:pt x="4921" y="678"/>
                  </a:lnTo>
                  <a:lnTo>
                    <a:pt x="4919" y="633"/>
                  </a:lnTo>
                  <a:lnTo>
                    <a:pt x="4908" y="590"/>
                  </a:lnTo>
                  <a:lnTo>
                    <a:pt x="4889" y="552"/>
                  </a:lnTo>
                  <a:lnTo>
                    <a:pt x="4865" y="517"/>
                  </a:lnTo>
                  <a:lnTo>
                    <a:pt x="4830" y="490"/>
                  </a:lnTo>
                  <a:lnTo>
                    <a:pt x="4790" y="474"/>
                  </a:lnTo>
                  <a:lnTo>
                    <a:pt x="4742" y="469"/>
                  </a:lnTo>
                  <a:close/>
                  <a:moveTo>
                    <a:pt x="6053" y="458"/>
                  </a:moveTo>
                  <a:lnTo>
                    <a:pt x="6004" y="464"/>
                  </a:lnTo>
                  <a:lnTo>
                    <a:pt x="5967" y="480"/>
                  </a:lnTo>
                  <a:lnTo>
                    <a:pt x="5935" y="507"/>
                  </a:lnTo>
                  <a:lnTo>
                    <a:pt x="5910" y="541"/>
                  </a:lnTo>
                  <a:lnTo>
                    <a:pt x="5897" y="582"/>
                  </a:lnTo>
                  <a:lnTo>
                    <a:pt x="5889" y="627"/>
                  </a:lnTo>
                  <a:lnTo>
                    <a:pt x="6203" y="627"/>
                  </a:lnTo>
                  <a:lnTo>
                    <a:pt x="6197" y="590"/>
                  </a:lnTo>
                  <a:lnTo>
                    <a:pt x="6189" y="555"/>
                  </a:lnTo>
                  <a:lnTo>
                    <a:pt x="6173" y="523"/>
                  </a:lnTo>
                  <a:lnTo>
                    <a:pt x="6152" y="496"/>
                  </a:lnTo>
                  <a:lnTo>
                    <a:pt x="6125" y="477"/>
                  </a:lnTo>
                  <a:lnTo>
                    <a:pt x="6093" y="464"/>
                  </a:lnTo>
                  <a:lnTo>
                    <a:pt x="6053" y="458"/>
                  </a:lnTo>
                  <a:close/>
                  <a:moveTo>
                    <a:pt x="1922" y="340"/>
                  </a:moveTo>
                  <a:lnTo>
                    <a:pt x="2107" y="340"/>
                  </a:lnTo>
                  <a:lnTo>
                    <a:pt x="2107" y="780"/>
                  </a:lnTo>
                  <a:lnTo>
                    <a:pt x="2112" y="812"/>
                  </a:lnTo>
                  <a:lnTo>
                    <a:pt x="2118" y="842"/>
                  </a:lnTo>
                  <a:lnTo>
                    <a:pt x="2129" y="869"/>
                  </a:lnTo>
                  <a:lnTo>
                    <a:pt x="2142" y="890"/>
                  </a:lnTo>
                  <a:lnTo>
                    <a:pt x="2163" y="909"/>
                  </a:lnTo>
                  <a:lnTo>
                    <a:pt x="2193" y="920"/>
                  </a:lnTo>
                  <a:lnTo>
                    <a:pt x="2228" y="925"/>
                  </a:lnTo>
                  <a:lnTo>
                    <a:pt x="2268" y="920"/>
                  </a:lnTo>
                  <a:lnTo>
                    <a:pt x="2300" y="906"/>
                  </a:lnTo>
                  <a:lnTo>
                    <a:pt x="2327" y="885"/>
                  </a:lnTo>
                  <a:lnTo>
                    <a:pt x="2348" y="855"/>
                  </a:lnTo>
                  <a:lnTo>
                    <a:pt x="2364" y="826"/>
                  </a:lnTo>
                  <a:lnTo>
                    <a:pt x="2375" y="791"/>
                  </a:lnTo>
                  <a:lnTo>
                    <a:pt x="2383" y="756"/>
                  </a:lnTo>
                  <a:lnTo>
                    <a:pt x="2389" y="721"/>
                  </a:lnTo>
                  <a:lnTo>
                    <a:pt x="2389" y="340"/>
                  </a:lnTo>
                  <a:lnTo>
                    <a:pt x="2574" y="340"/>
                  </a:lnTo>
                  <a:lnTo>
                    <a:pt x="2574" y="1051"/>
                  </a:lnTo>
                  <a:lnTo>
                    <a:pt x="2399" y="1051"/>
                  </a:lnTo>
                  <a:lnTo>
                    <a:pt x="2399" y="954"/>
                  </a:lnTo>
                  <a:lnTo>
                    <a:pt x="2397" y="954"/>
                  </a:lnTo>
                  <a:lnTo>
                    <a:pt x="2359" y="992"/>
                  </a:lnTo>
                  <a:lnTo>
                    <a:pt x="2319" y="1024"/>
                  </a:lnTo>
                  <a:lnTo>
                    <a:pt x="2271" y="1048"/>
                  </a:lnTo>
                  <a:lnTo>
                    <a:pt x="2220" y="1062"/>
                  </a:lnTo>
                  <a:lnTo>
                    <a:pt x="2163" y="1067"/>
                  </a:lnTo>
                  <a:lnTo>
                    <a:pt x="2104" y="1062"/>
                  </a:lnTo>
                  <a:lnTo>
                    <a:pt x="2054" y="1046"/>
                  </a:lnTo>
                  <a:lnTo>
                    <a:pt x="2013" y="1022"/>
                  </a:lnTo>
                  <a:lnTo>
                    <a:pt x="1978" y="989"/>
                  </a:lnTo>
                  <a:lnTo>
                    <a:pt x="1954" y="946"/>
                  </a:lnTo>
                  <a:lnTo>
                    <a:pt x="1936" y="901"/>
                  </a:lnTo>
                  <a:lnTo>
                    <a:pt x="1925" y="847"/>
                  </a:lnTo>
                  <a:lnTo>
                    <a:pt x="1922" y="788"/>
                  </a:lnTo>
                  <a:lnTo>
                    <a:pt x="1922" y="340"/>
                  </a:lnTo>
                  <a:close/>
                  <a:moveTo>
                    <a:pt x="6870" y="324"/>
                  </a:moveTo>
                  <a:lnTo>
                    <a:pt x="6900" y="324"/>
                  </a:lnTo>
                  <a:lnTo>
                    <a:pt x="6926" y="330"/>
                  </a:lnTo>
                  <a:lnTo>
                    <a:pt x="6926" y="517"/>
                  </a:lnTo>
                  <a:lnTo>
                    <a:pt x="6905" y="509"/>
                  </a:lnTo>
                  <a:lnTo>
                    <a:pt x="6875" y="504"/>
                  </a:lnTo>
                  <a:lnTo>
                    <a:pt x="6843" y="501"/>
                  </a:lnTo>
                  <a:lnTo>
                    <a:pt x="6803" y="507"/>
                  </a:lnTo>
                  <a:lnTo>
                    <a:pt x="6771" y="523"/>
                  </a:lnTo>
                  <a:lnTo>
                    <a:pt x="6747" y="544"/>
                  </a:lnTo>
                  <a:lnTo>
                    <a:pt x="6728" y="574"/>
                  </a:lnTo>
                  <a:lnTo>
                    <a:pt x="6715" y="608"/>
                  </a:lnTo>
                  <a:lnTo>
                    <a:pt x="6698" y="684"/>
                  </a:lnTo>
                  <a:lnTo>
                    <a:pt x="6696" y="721"/>
                  </a:lnTo>
                  <a:lnTo>
                    <a:pt x="6696" y="1051"/>
                  </a:lnTo>
                  <a:lnTo>
                    <a:pt x="6511" y="1051"/>
                  </a:lnTo>
                  <a:lnTo>
                    <a:pt x="6511" y="340"/>
                  </a:lnTo>
                  <a:lnTo>
                    <a:pt x="6674" y="340"/>
                  </a:lnTo>
                  <a:lnTo>
                    <a:pt x="6674" y="501"/>
                  </a:lnTo>
                  <a:lnTo>
                    <a:pt x="6677" y="501"/>
                  </a:lnTo>
                  <a:lnTo>
                    <a:pt x="6685" y="472"/>
                  </a:lnTo>
                  <a:lnTo>
                    <a:pt x="6698" y="437"/>
                  </a:lnTo>
                  <a:lnTo>
                    <a:pt x="6723" y="405"/>
                  </a:lnTo>
                  <a:lnTo>
                    <a:pt x="6749" y="372"/>
                  </a:lnTo>
                  <a:lnTo>
                    <a:pt x="6784" y="348"/>
                  </a:lnTo>
                  <a:lnTo>
                    <a:pt x="6824" y="330"/>
                  </a:lnTo>
                  <a:lnTo>
                    <a:pt x="6870" y="324"/>
                  </a:lnTo>
                  <a:close/>
                  <a:moveTo>
                    <a:pt x="6042" y="324"/>
                  </a:moveTo>
                  <a:lnTo>
                    <a:pt x="6109" y="330"/>
                  </a:lnTo>
                  <a:lnTo>
                    <a:pt x="6168" y="340"/>
                  </a:lnTo>
                  <a:lnTo>
                    <a:pt x="6216" y="362"/>
                  </a:lnTo>
                  <a:lnTo>
                    <a:pt x="6259" y="391"/>
                  </a:lnTo>
                  <a:lnTo>
                    <a:pt x="6294" y="426"/>
                  </a:lnTo>
                  <a:lnTo>
                    <a:pt x="6321" y="466"/>
                  </a:lnTo>
                  <a:lnTo>
                    <a:pt x="6342" y="515"/>
                  </a:lnTo>
                  <a:lnTo>
                    <a:pt x="6358" y="568"/>
                  </a:lnTo>
                  <a:lnTo>
                    <a:pt x="6369" y="625"/>
                  </a:lnTo>
                  <a:lnTo>
                    <a:pt x="6374" y="686"/>
                  </a:lnTo>
                  <a:lnTo>
                    <a:pt x="6377" y="753"/>
                  </a:lnTo>
                  <a:lnTo>
                    <a:pt x="5889" y="753"/>
                  </a:lnTo>
                  <a:lnTo>
                    <a:pt x="5900" y="807"/>
                  </a:lnTo>
                  <a:lnTo>
                    <a:pt x="5919" y="850"/>
                  </a:lnTo>
                  <a:lnTo>
                    <a:pt x="5951" y="887"/>
                  </a:lnTo>
                  <a:lnTo>
                    <a:pt x="5988" y="912"/>
                  </a:lnTo>
                  <a:lnTo>
                    <a:pt x="6036" y="928"/>
                  </a:lnTo>
                  <a:lnTo>
                    <a:pt x="6090" y="933"/>
                  </a:lnTo>
                  <a:lnTo>
                    <a:pt x="6154" y="928"/>
                  </a:lnTo>
                  <a:lnTo>
                    <a:pt x="6216" y="912"/>
                  </a:lnTo>
                  <a:lnTo>
                    <a:pt x="6272" y="887"/>
                  </a:lnTo>
                  <a:lnTo>
                    <a:pt x="6326" y="861"/>
                  </a:lnTo>
                  <a:lnTo>
                    <a:pt x="6326" y="1011"/>
                  </a:lnTo>
                  <a:lnTo>
                    <a:pt x="6272" y="1035"/>
                  </a:lnTo>
                  <a:lnTo>
                    <a:pt x="6216" y="1054"/>
                  </a:lnTo>
                  <a:lnTo>
                    <a:pt x="6152" y="1064"/>
                  </a:lnTo>
                  <a:lnTo>
                    <a:pt x="6082" y="1067"/>
                  </a:lnTo>
                  <a:lnTo>
                    <a:pt x="6007" y="1062"/>
                  </a:lnTo>
                  <a:lnTo>
                    <a:pt x="5940" y="1048"/>
                  </a:lnTo>
                  <a:lnTo>
                    <a:pt x="5884" y="1024"/>
                  </a:lnTo>
                  <a:lnTo>
                    <a:pt x="5833" y="992"/>
                  </a:lnTo>
                  <a:lnTo>
                    <a:pt x="5790" y="949"/>
                  </a:lnTo>
                  <a:lnTo>
                    <a:pt x="5755" y="898"/>
                  </a:lnTo>
                  <a:lnTo>
                    <a:pt x="5731" y="839"/>
                  </a:lnTo>
                  <a:lnTo>
                    <a:pt x="5718" y="775"/>
                  </a:lnTo>
                  <a:lnTo>
                    <a:pt x="5712" y="700"/>
                  </a:lnTo>
                  <a:lnTo>
                    <a:pt x="5715" y="633"/>
                  </a:lnTo>
                  <a:lnTo>
                    <a:pt x="5728" y="568"/>
                  </a:lnTo>
                  <a:lnTo>
                    <a:pt x="5747" y="509"/>
                  </a:lnTo>
                  <a:lnTo>
                    <a:pt x="5776" y="458"/>
                  </a:lnTo>
                  <a:lnTo>
                    <a:pt x="5814" y="413"/>
                  </a:lnTo>
                  <a:lnTo>
                    <a:pt x="5857" y="375"/>
                  </a:lnTo>
                  <a:lnTo>
                    <a:pt x="5910" y="348"/>
                  </a:lnTo>
                  <a:lnTo>
                    <a:pt x="5972" y="330"/>
                  </a:lnTo>
                  <a:lnTo>
                    <a:pt x="6042" y="324"/>
                  </a:lnTo>
                  <a:close/>
                  <a:moveTo>
                    <a:pt x="4742" y="324"/>
                  </a:moveTo>
                  <a:lnTo>
                    <a:pt x="4812" y="330"/>
                  </a:lnTo>
                  <a:lnTo>
                    <a:pt x="4873" y="346"/>
                  </a:lnTo>
                  <a:lnTo>
                    <a:pt x="4932" y="370"/>
                  </a:lnTo>
                  <a:lnTo>
                    <a:pt x="4983" y="405"/>
                  </a:lnTo>
                  <a:lnTo>
                    <a:pt x="5029" y="448"/>
                  </a:lnTo>
                  <a:lnTo>
                    <a:pt x="5066" y="498"/>
                  </a:lnTo>
                  <a:lnTo>
                    <a:pt x="5093" y="557"/>
                  </a:lnTo>
                  <a:lnTo>
                    <a:pt x="5109" y="625"/>
                  </a:lnTo>
                  <a:lnTo>
                    <a:pt x="5114" y="700"/>
                  </a:lnTo>
                  <a:lnTo>
                    <a:pt x="5109" y="767"/>
                  </a:lnTo>
                  <a:lnTo>
                    <a:pt x="5096" y="828"/>
                  </a:lnTo>
                  <a:lnTo>
                    <a:pt x="5072" y="885"/>
                  </a:lnTo>
                  <a:lnTo>
                    <a:pt x="5037" y="936"/>
                  </a:lnTo>
                  <a:lnTo>
                    <a:pt x="4994" y="981"/>
                  </a:lnTo>
                  <a:lnTo>
                    <a:pt x="4943" y="1016"/>
                  </a:lnTo>
                  <a:lnTo>
                    <a:pt x="4884" y="1043"/>
                  </a:lnTo>
                  <a:lnTo>
                    <a:pt x="4817" y="1062"/>
                  </a:lnTo>
                  <a:lnTo>
                    <a:pt x="4742" y="1067"/>
                  </a:lnTo>
                  <a:lnTo>
                    <a:pt x="4667" y="1062"/>
                  </a:lnTo>
                  <a:lnTo>
                    <a:pt x="4600" y="1043"/>
                  </a:lnTo>
                  <a:lnTo>
                    <a:pt x="4544" y="1016"/>
                  </a:lnTo>
                  <a:lnTo>
                    <a:pt x="4493" y="981"/>
                  </a:lnTo>
                  <a:lnTo>
                    <a:pt x="4450" y="936"/>
                  </a:lnTo>
                  <a:lnTo>
                    <a:pt x="4415" y="885"/>
                  </a:lnTo>
                  <a:lnTo>
                    <a:pt x="4391" y="828"/>
                  </a:lnTo>
                  <a:lnTo>
                    <a:pt x="4377" y="767"/>
                  </a:lnTo>
                  <a:lnTo>
                    <a:pt x="4372" y="700"/>
                  </a:lnTo>
                  <a:lnTo>
                    <a:pt x="4377" y="625"/>
                  </a:lnTo>
                  <a:lnTo>
                    <a:pt x="4393" y="557"/>
                  </a:lnTo>
                  <a:lnTo>
                    <a:pt x="4420" y="498"/>
                  </a:lnTo>
                  <a:lnTo>
                    <a:pt x="4458" y="448"/>
                  </a:lnTo>
                  <a:lnTo>
                    <a:pt x="4501" y="405"/>
                  </a:lnTo>
                  <a:lnTo>
                    <a:pt x="4554" y="370"/>
                  </a:lnTo>
                  <a:lnTo>
                    <a:pt x="4611" y="346"/>
                  </a:lnTo>
                  <a:lnTo>
                    <a:pt x="4675" y="330"/>
                  </a:lnTo>
                  <a:lnTo>
                    <a:pt x="4742" y="324"/>
                  </a:lnTo>
                  <a:close/>
                  <a:moveTo>
                    <a:pt x="3174" y="324"/>
                  </a:moveTo>
                  <a:lnTo>
                    <a:pt x="3233" y="330"/>
                  </a:lnTo>
                  <a:lnTo>
                    <a:pt x="3284" y="346"/>
                  </a:lnTo>
                  <a:lnTo>
                    <a:pt x="3324" y="370"/>
                  </a:lnTo>
                  <a:lnTo>
                    <a:pt x="3359" y="402"/>
                  </a:lnTo>
                  <a:lnTo>
                    <a:pt x="3383" y="445"/>
                  </a:lnTo>
                  <a:lnTo>
                    <a:pt x="3402" y="490"/>
                  </a:lnTo>
                  <a:lnTo>
                    <a:pt x="3412" y="544"/>
                  </a:lnTo>
                  <a:lnTo>
                    <a:pt x="3415" y="603"/>
                  </a:lnTo>
                  <a:lnTo>
                    <a:pt x="3415" y="1051"/>
                  </a:lnTo>
                  <a:lnTo>
                    <a:pt x="3230" y="1051"/>
                  </a:lnTo>
                  <a:lnTo>
                    <a:pt x="3230" y="643"/>
                  </a:lnTo>
                  <a:lnTo>
                    <a:pt x="3228" y="611"/>
                  </a:lnTo>
                  <a:lnTo>
                    <a:pt x="3225" y="582"/>
                  </a:lnTo>
                  <a:lnTo>
                    <a:pt x="3219" y="552"/>
                  </a:lnTo>
                  <a:lnTo>
                    <a:pt x="3209" y="525"/>
                  </a:lnTo>
                  <a:lnTo>
                    <a:pt x="3193" y="501"/>
                  </a:lnTo>
                  <a:lnTo>
                    <a:pt x="3171" y="485"/>
                  </a:lnTo>
                  <a:lnTo>
                    <a:pt x="3144" y="474"/>
                  </a:lnTo>
                  <a:lnTo>
                    <a:pt x="3110" y="469"/>
                  </a:lnTo>
                  <a:lnTo>
                    <a:pt x="3069" y="474"/>
                  </a:lnTo>
                  <a:lnTo>
                    <a:pt x="3035" y="488"/>
                  </a:lnTo>
                  <a:lnTo>
                    <a:pt x="3008" y="509"/>
                  </a:lnTo>
                  <a:lnTo>
                    <a:pt x="2986" y="536"/>
                  </a:lnTo>
                  <a:lnTo>
                    <a:pt x="2959" y="600"/>
                  </a:lnTo>
                  <a:lnTo>
                    <a:pt x="2949" y="670"/>
                  </a:lnTo>
                  <a:lnTo>
                    <a:pt x="2949" y="1051"/>
                  </a:lnTo>
                  <a:lnTo>
                    <a:pt x="2764" y="1051"/>
                  </a:lnTo>
                  <a:lnTo>
                    <a:pt x="2764" y="340"/>
                  </a:lnTo>
                  <a:lnTo>
                    <a:pt x="2938" y="340"/>
                  </a:lnTo>
                  <a:lnTo>
                    <a:pt x="2938" y="437"/>
                  </a:lnTo>
                  <a:lnTo>
                    <a:pt x="2941" y="437"/>
                  </a:lnTo>
                  <a:lnTo>
                    <a:pt x="2978" y="394"/>
                  </a:lnTo>
                  <a:lnTo>
                    <a:pt x="3021" y="362"/>
                  </a:lnTo>
                  <a:lnTo>
                    <a:pt x="3067" y="340"/>
                  </a:lnTo>
                  <a:lnTo>
                    <a:pt x="3118" y="327"/>
                  </a:lnTo>
                  <a:lnTo>
                    <a:pt x="3174" y="324"/>
                  </a:lnTo>
                  <a:close/>
                  <a:moveTo>
                    <a:pt x="1464" y="324"/>
                  </a:moveTo>
                  <a:lnTo>
                    <a:pt x="1539" y="330"/>
                  </a:lnTo>
                  <a:lnTo>
                    <a:pt x="1601" y="340"/>
                  </a:lnTo>
                  <a:lnTo>
                    <a:pt x="1654" y="364"/>
                  </a:lnTo>
                  <a:lnTo>
                    <a:pt x="1694" y="394"/>
                  </a:lnTo>
                  <a:lnTo>
                    <a:pt x="1727" y="437"/>
                  </a:lnTo>
                  <a:lnTo>
                    <a:pt x="1751" y="488"/>
                  </a:lnTo>
                  <a:lnTo>
                    <a:pt x="1761" y="552"/>
                  </a:lnTo>
                  <a:lnTo>
                    <a:pt x="1767" y="625"/>
                  </a:lnTo>
                  <a:lnTo>
                    <a:pt x="1767" y="780"/>
                  </a:lnTo>
                  <a:lnTo>
                    <a:pt x="1769" y="839"/>
                  </a:lnTo>
                  <a:lnTo>
                    <a:pt x="1772" y="893"/>
                  </a:lnTo>
                  <a:lnTo>
                    <a:pt x="1775" y="971"/>
                  </a:lnTo>
                  <a:lnTo>
                    <a:pt x="1780" y="1051"/>
                  </a:lnTo>
                  <a:lnTo>
                    <a:pt x="1617" y="1051"/>
                  </a:lnTo>
                  <a:lnTo>
                    <a:pt x="1611" y="1011"/>
                  </a:lnTo>
                  <a:lnTo>
                    <a:pt x="1609" y="973"/>
                  </a:lnTo>
                  <a:lnTo>
                    <a:pt x="1609" y="944"/>
                  </a:lnTo>
                  <a:lnTo>
                    <a:pt x="1606" y="944"/>
                  </a:lnTo>
                  <a:lnTo>
                    <a:pt x="1574" y="987"/>
                  </a:lnTo>
                  <a:lnTo>
                    <a:pt x="1534" y="1022"/>
                  </a:lnTo>
                  <a:lnTo>
                    <a:pt x="1488" y="1046"/>
                  </a:lnTo>
                  <a:lnTo>
                    <a:pt x="1437" y="1062"/>
                  </a:lnTo>
                  <a:lnTo>
                    <a:pt x="1386" y="1067"/>
                  </a:lnTo>
                  <a:lnTo>
                    <a:pt x="1341" y="1064"/>
                  </a:lnTo>
                  <a:lnTo>
                    <a:pt x="1295" y="1054"/>
                  </a:lnTo>
                  <a:lnTo>
                    <a:pt x="1255" y="1035"/>
                  </a:lnTo>
                  <a:lnTo>
                    <a:pt x="1217" y="1013"/>
                  </a:lnTo>
                  <a:lnTo>
                    <a:pt x="1185" y="981"/>
                  </a:lnTo>
                  <a:lnTo>
                    <a:pt x="1161" y="946"/>
                  </a:lnTo>
                  <a:lnTo>
                    <a:pt x="1145" y="903"/>
                  </a:lnTo>
                  <a:lnTo>
                    <a:pt x="1140" y="855"/>
                  </a:lnTo>
                  <a:lnTo>
                    <a:pt x="1145" y="807"/>
                  </a:lnTo>
                  <a:lnTo>
                    <a:pt x="1156" y="764"/>
                  </a:lnTo>
                  <a:lnTo>
                    <a:pt x="1174" y="729"/>
                  </a:lnTo>
                  <a:lnTo>
                    <a:pt x="1199" y="700"/>
                  </a:lnTo>
                  <a:lnTo>
                    <a:pt x="1228" y="673"/>
                  </a:lnTo>
                  <a:lnTo>
                    <a:pt x="1260" y="654"/>
                  </a:lnTo>
                  <a:lnTo>
                    <a:pt x="1316" y="633"/>
                  </a:lnTo>
                  <a:lnTo>
                    <a:pt x="1375" y="619"/>
                  </a:lnTo>
                  <a:lnTo>
                    <a:pt x="1440" y="614"/>
                  </a:lnTo>
                  <a:lnTo>
                    <a:pt x="1499" y="611"/>
                  </a:lnTo>
                  <a:lnTo>
                    <a:pt x="1601" y="611"/>
                  </a:lnTo>
                  <a:lnTo>
                    <a:pt x="1595" y="560"/>
                  </a:lnTo>
                  <a:lnTo>
                    <a:pt x="1584" y="523"/>
                  </a:lnTo>
                  <a:lnTo>
                    <a:pt x="1560" y="493"/>
                  </a:lnTo>
                  <a:lnTo>
                    <a:pt x="1531" y="472"/>
                  </a:lnTo>
                  <a:lnTo>
                    <a:pt x="1491" y="461"/>
                  </a:lnTo>
                  <a:lnTo>
                    <a:pt x="1440" y="458"/>
                  </a:lnTo>
                  <a:lnTo>
                    <a:pt x="1381" y="464"/>
                  </a:lnTo>
                  <a:lnTo>
                    <a:pt x="1324" y="480"/>
                  </a:lnTo>
                  <a:lnTo>
                    <a:pt x="1271" y="504"/>
                  </a:lnTo>
                  <a:lnTo>
                    <a:pt x="1223" y="536"/>
                  </a:lnTo>
                  <a:lnTo>
                    <a:pt x="1217" y="378"/>
                  </a:lnTo>
                  <a:lnTo>
                    <a:pt x="1274" y="356"/>
                  </a:lnTo>
                  <a:lnTo>
                    <a:pt x="1335" y="338"/>
                  </a:lnTo>
                  <a:lnTo>
                    <a:pt x="1402" y="327"/>
                  </a:lnTo>
                  <a:lnTo>
                    <a:pt x="1464" y="324"/>
                  </a:lnTo>
                  <a:close/>
                  <a:moveTo>
                    <a:pt x="1027" y="324"/>
                  </a:moveTo>
                  <a:lnTo>
                    <a:pt x="1054" y="324"/>
                  </a:lnTo>
                  <a:lnTo>
                    <a:pt x="1083" y="330"/>
                  </a:lnTo>
                  <a:lnTo>
                    <a:pt x="1083" y="517"/>
                  </a:lnTo>
                  <a:lnTo>
                    <a:pt x="1062" y="509"/>
                  </a:lnTo>
                  <a:lnTo>
                    <a:pt x="1032" y="504"/>
                  </a:lnTo>
                  <a:lnTo>
                    <a:pt x="1000" y="501"/>
                  </a:lnTo>
                  <a:lnTo>
                    <a:pt x="960" y="507"/>
                  </a:lnTo>
                  <a:lnTo>
                    <a:pt x="928" y="523"/>
                  </a:lnTo>
                  <a:lnTo>
                    <a:pt x="901" y="544"/>
                  </a:lnTo>
                  <a:lnTo>
                    <a:pt x="882" y="574"/>
                  </a:lnTo>
                  <a:lnTo>
                    <a:pt x="869" y="608"/>
                  </a:lnTo>
                  <a:lnTo>
                    <a:pt x="861" y="646"/>
                  </a:lnTo>
                  <a:lnTo>
                    <a:pt x="850" y="721"/>
                  </a:lnTo>
                  <a:lnTo>
                    <a:pt x="850" y="1051"/>
                  </a:lnTo>
                  <a:lnTo>
                    <a:pt x="668" y="1051"/>
                  </a:lnTo>
                  <a:lnTo>
                    <a:pt x="668" y="340"/>
                  </a:lnTo>
                  <a:lnTo>
                    <a:pt x="831" y="340"/>
                  </a:lnTo>
                  <a:lnTo>
                    <a:pt x="831" y="501"/>
                  </a:lnTo>
                  <a:lnTo>
                    <a:pt x="834" y="501"/>
                  </a:lnTo>
                  <a:lnTo>
                    <a:pt x="842" y="472"/>
                  </a:lnTo>
                  <a:lnTo>
                    <a:pt x="855" y="437"/>
                  </a:lnTo>
                  <a:lnTo>
                    <a:pt x="880" y="405"/>
                  </a:lnTo>
                  <a:lnTo>
                    <a:pt x="906" y="372"/>
                  </a:lnTo>
                  <a:lnTo>
                    <a:pt x="941" y="348"/>
                  </a:lnTo>
                  <a:lnTo>
                    <a:pt x="981" y="330"/>
                  </a:lnTo>
                  <a:lnTo>
                    <a:pt x="1027" y="324"/>
                  </a:lnTo>
                  <a:close/>
                  <a:moveTo>
                    <a:pt x="0" y="88"/>
                  </a:moveTo>
                  <a:lnTo>
                    <a:pt x="534" y="88"/>
                  </a:lnTo>
                  <a:lnTo>
                    <a:pt x="534" y="241"/>
                  </a:lnTo>
                  <a:lnTo>
                    <a:pt x="193" y="241"/>
                  </a:lnTo>
                  <a:lnTo>
                    <a:pt x="193" y="477"/>
                  </a:lnTo>
                  <a:lnTo>
                    <a:pt x="518" y="477"/>
                  </a:lnTo>
                  <a:lnTo>
                    <a:pt x="518" y="630"/>
                  </a:lnTo>
                  <a:lnTo>
                    <a:pt x="193" y="630"/>
                  </a:lnTo>
                  <a:lnTo>
                    <a:pt x="193" y="1051"/>
                  </a:lnTo>
                  <a:lnTo>
                    <a:pt x="0" y="1051"/>
                  </a:lnTo>
                  <a:lnTo>
                    <a:pt x="0" y="88"/>
                  </a:lnTo>
                  <a:close/>
                  <a:moveTo>
                    <a:pt x="3605" y="18"/>
                  </a:moveTo>
                  <a:lnTo>
                    <a:pt x="3788" y="18"/>
                  </a:lnTo>
                  <a:lnTo>
                    <a:pt x="3788" y="437"/>
                  </a:lnTo>
                  <a:lnTo>
                    <a:pt x="3793" y="437"/>
                  </a:lnTo>
                  <a:lnTo>
                    <a:pt x="3825" y="399"/>
                  </a:lnTo>
                  <a:lnTo>
                    <a:pt x="3863" y="367"/>
                  </a:lnTo>
                  <a:lnTo>
                    <a:pt x="3908" y="346"/>
                  </a:lnTo>
                  <a:lnTo>
                    <a:pt x="3959" y="330"/>
                  </a:lnTo>
                  <a:lnTo>
                    <a:pt x="4016" y="324"/>
                  </a:lnTo>
                  <a:lnTo>
                    <a:pt x="4074" y="330"/>
                  </a:lnTo>
                  <a:lnTo>
                    <a:pt x="4123" y="346"/>
                  </a:lnTo>
                  <a:lnTo>
                    <a:pt x="4163" y="370"/>
                  </a:lnTo>
                  <a:lnTo>
                    <a:pt x="4198" y="402"/>
                  </a:lnTo>
                  <a:lnTo>
                    <a:pt x="4222" y="445"/>
                  </a:lnTo>
                  <a:lnTo>
                    <a:pt x="4241" y="490"/>
                  </a:lnTo>
                  <a:lnTo>
                    <a:pt x="4251" y="544"/>
                  </a:lnTo>
                  <a:lnTo>
                    <a:pt x="4254" y="603"/>
                  </a:lnTo>
                  <a:lnTo>
                    <a:pt x="4254" y="1051"/>
                  </a:lnTo>
                  <a:lnTo>
                    <a:pt x="4072" y="1051"/>
                  </a:lnTo>
                  <a:lnTo>
                    <a:pt x="4072" y="643"/>
                  </a:lnTo>
                  <a:lnTo>
                    <a:pt x="4069" y="611"/>
                  </a:lnTo>
                  <a:lnTo>
                    <a:pt x="4066" y="582"/>
                  </a:lnTo>
                  <a:lnTo>
                    <a:pt x="4061" y="552"/>
                  </a:lnTo>
                  <a:lnTo>
                    <a:pt x="4050" y="525"/>
                  </a:lnTo>
                  <a:lnTo>
                    <a:pt x="4034" y="501"/>
                  </a:lnTo>
                  <a:lnTo>
                    <a:pt x="4013" y="485"/>
                  </a:lnTo>
                  <a:lnTo>
                    <a:pt x="3986" y="474"/>
                  </a:lnTo>
                  <a:lnTo>
                    <a:pt x="3951" y="469"/>
                  </a:lnTo>
                  <a:lnTo>
                    <a:pt x="3911" y="474"/>
                  </a:lnTo>
                  <a:lnTo>
                    <a:pt x="3876" y="488"/>
                  </a:lnTo>
                  <a:lnTo>
                    <a:pt x="3849" y="509"/>
                  </a:lnTo>
                  <a:lnTo>
                    <a:pt x="3828" y="536"/>
                  </a:lnTo>
                  <a:lnTo>
                    <a:pt x="3812" y="568"/>
                  </a:lnTo>
                  <a:lnTo>
                    <a:pt x="3801" y="600"/>
                  </a:lnTo>
                  <a:lnTo>
                    <a:pt x="3793" y="635"/>
                  </a:lnTo>
                  <a:lnTo>
                    <a:pt x="3788" y="670"/>
                  </a:lnTo>
                  <a:lnTo>
                    <a:pt x="3788" y="1051"/>
                  </a:lnTo>
                  <a:lnTo>
                    <a:pt x="3605" y="1051"/>
                  </a:lnTo>
                  <a:lnTo>
                    <a:pt x="3605" y="18"/>
                  </a:lnTo>
                  <a:close/>
                  <a:moveTo>
                    <a:pt x="5525" y="0"/>
                  </a:moveTo>
                  <a:lnTo>
                    <a:pt x="5573" y="2"/>
                  </a:lnTo>
                  <a:lnTo>
                    <a:pt x="5618" y="8"/>
                  </a:lnTo>
                  <a:lnTo>
                    <a:pt x="5659" y="16"/>
                  </a:lnTo>
                  <a:lnTo>
                    <a:pt x="5645" y="169"/>
                  </a:lnTo>
                  <a:lnTo>
                    <a:pt x="5632" y="161"/>
                  </a:lnTo>
                  <a:lnTo>
                    <a:pt x="5613" y="152"/>
                  </a:lnTo>
                  <a:lnTo>
                    <a:pt x="5592" y="147"/>
                  </a:lnTo>
                  <a:lnTo>
                    <a:pt x="5565" y="144"/>
                  </a:lnTo>
                  <a:lnTo>
                    <a:pt x="5538" y="150"/>
                  </a:lnTo>
                  <a:lnTo>
                    <a:pt x="5516" y="161"/>
                  </a:lnTo>
                  <a:lnTo>
                    <a:pt x="5500" y="177"/>
                  </a:lnTo>
                  <a:lnTo>
                    <a:pt x="5492" y="201"/>
                  </a:lnTo>
                  <a:lnTo>
                    <a:pt x="5487" y="225"/>
                  </a:lnTo>
                  <a:lnTo>
                    <a:pt x="5484" y="252"/>
                  </a:lnTo>
                  <a:lnTo>
                    <a:pt x="5484" y="340"/>
                  </a:lnTo>
                  <a:lnTo>
                    <a:pt x="5645" y="340"/>
                  </a:lnTo>
                  <a:lnTo>
                    <a:pt x="5645" y="477"/>
                  </a:lnTo>
                  <a:lnTo>
                    <a:pt x="5484" y="477"/>
                  </a:lnTo>
                  <a:lnTo>
                    <a:pt x="5484" y="1051"/>
                  </a:lnTo>
                  <a:lnTo>
                    <a:pt x="5299" y="1051"/>
                  </a:lnTo>
                  <a:lnTo>
                    <a:pt x="5299" y="477"/>
                  </a:lnTo>
                  <a:lnTo>
                    <a:pt x="5163" y="477"/>
                  </a:lnTo>
                  <a:lnTo>
                    <a:pt x="5163" y="340"/>
                  </a:lnTo>
                  <a:lnTo>
                    <a:pt x="5299" y="340"/>
                  </a:lnTo>
                  <a:lnTo>
                    <a:pt x="5299" y="241"/>
                  </a:lnTo>
                  <a:lnTo>
                    <a:pt x="5305" y="182"/>
                  </a:lnTo>
                  <a:lnTo>
                    <a:pt x="5318" y="131"/>
                  </a:lnTo>
                  <a:lnTo>
                    <a:pt x="5342" y="85"/>
                  </a:lnTo>
                  <a:lnTo>
                    <a:pt x="5374" y="51"/>
                  </a:lnTo>
                  <a:lnTo>
                    <a:pt x="5417" y="24"/>
                  </a:lnTo>
                  <a:lnTo>
                    <a:pt x="5466" y="5"/>
                  </a:lnTo>
                  <a:lnTo>
                    <a:pt x="5525" y="0"/>
                  </a:lnTo>
                  <a:close/>
                </a:path>
              </a:pathLst>
            </a:custGeom>
            <a:solidFill>
              <a:srgbClr val="000000"/>
            </a:solidFill>
            <a:ln w="0">
              <a:noFill/>
              <a:prstDash val="solid"/>
              <a:round/>
              <a:headEnd/>
              <a:tailEnd/>
            </a:ln>
          </p:spPr>
          <p:txBody>
            <a:bodyPr/>
            <a:lstStyle/>
            <a:p>
              <a:pPr>
                <a:defRPr/>
              </a:pPr>
              <a:endParaRPr lang="en-GB">
                <a:solidFill>
                  <a:prstClr val="black"/>
                </a:solidFill>
              </a:endParaRPr>
            </a:p>
          </p:txBody>
        </p:sp>
        <p:sp>
          <p:nvSpPr>
            <p:cNvPr id="38" name="Rectangle 38"/>
            <p:cNvSpPr>
              <a:spLocks noChangeAspect="1" noChangeArrowheads="1"/>
            </p:cNvSpPr>
            <p:nvPr/>
          </p:nvSpPr>
          <p:spPr bwMode="auto">
            <a:xfrm>
              <a:off x="12326" y="1949"/>
              <a:ext cx="58" cy="285"/>
            </a:xfrm>
            <a:prstGeom prst="rect">
              <a:avLst/>
            </a:prstGeom>
            <a:solidFill>
              <a:srgbClr val="000000"/>
            </a:solidFill>
            <a:ln w="0">
              <a:noFill/>
              <a:miter lim="800000"/>
              <a:headEnd/>
              <a:tailEnd/>
            </a:ln>
          </p:spPr>
          <p:txBody>
            <a:bodyPr/>
            <a:lstStyle/>
            <a:p>
              <a:pPr>
                <a:defRPr/>
              </a:pPr>
              <a:endParaRPr lang="en-GB">
                <a:solidFill>
                  <a:prstClr val="black"/>
                </a:solidFill>
              </a:endParaRPr>
            </a:p>
          </p:txBody>
        </p:sp>
        <p:sp>
          <p:nvSpPr>
            <p:cNvPr id="39" name="Freeform 39"/>
            <p:cNvSpPr>
              <a:spLocks noChangeAspect="1"/>
            </p:cNvSpPr>
            <p:nvPr/>
          </p:nvSpPr>
          <p:spPr bwMode="auto">
            <a:xfrm>
              <a:off x="12448" y="1943"/>
              <a:ext cx="180" cy="297"/>
            </a:xfrm>
            <a:custGeom>
              <a:avLst/>
              <a:gdLst/>
              <a:ahLst/>
              <a:cxnLst>
                <a:cxn ang="0">
                  <a:pos x="223" y="5"/>
                </a:cxn>
                <a:cxn ang="0">
                  <a:pos x="266" y="97"/>
                </a:cxn>
                <a:cxn ang="0">
                  <a:pos x="172" y="78"/>
                </a:cxn>
                <a:cxn ang="0">
                  <a:pos x="148" y="81"/>
                </a:cxn>
                <a:cxn ang="0">
                  <a:pos x="116" y="94"/>
                </a:cxn>
                <a:cxn ang="0">
                  <a:pos x="100" y="132"/>
                </a:cxn>
                <a:cxn ang="0">
                  <a:pos x="102" y="158"/>
                </a:cxn>
                <a:cxn ang="0">
                  <a:pos x="113" y="177"/>
                </a:cxn>
                <a:cxn ang="0">
                  <a:pos x="164" y="204"/>
                </a:cxn>
                <a:cxn ang="0">
                  <a:pos x="183" y="212"/>
                </a:cxn>
                <a:cxn ang="0">
                  <a:pos x="202" y="220"/>
                </a:cxn>
                <a:cxn ang="0">
                  <a:pos x="220" y="228"/>
                </a:cxn>
                <a:cxn ang="0">
                  <a:pos x="239" y="236"/>
                </a:cxn>
                <a:cxn ang="0">
                  <a:pos x="255" y="250"/>
                </a:cxn>
                <a:cxn ang="0">
                  <a:pos x="271" y="263"/>
                </a:cxn>
                <a:cxn ang="0">
                  <a:pos x="295" y="301"/>
                </a:cxn>
                <a:cxn ang="0">
                  <a:pos x="303" y="354"/>
                </a:cxn>
                <a:cxn ang="0">
                  <a:pos x="290" y="421"/>
                </a:cxn>
                <a:cxn ang="0">
                  <a:pos x="252" y="464"/>
                </a:cxn>
                <a:cxn ang="0">
                  <a:pos x="175" y="496"/>
                </a:cxn>
                <a:cxn ang="0">
                  <a:pos x="94" y="496"/>
                </a:cxn>
                <a:cxn ang="0">
                  <a:pos x="41" y="488"/>
                </a:cxn>
                <a:cxn ang="0">
                  <a:pos x="17" y="394"/>
                </a:cxn>
                <a:cxn ang="0">
                  <a:pos x="124" y="424"/>
                </a:cxn>
                <a:cxn ang="0">
                  <a:pos x="177" y="408"/>
                </a:cxn>
                <a:cxn ang="0">
                  <a:pos x="202" y="378"/>
                </a:cxn>
                <a:cxn ang="0">
                  <a:pos x="204" y="349"/>
                </a:cxn>
                <a:cxn ang="0">
                  <a:pos x="196" y="330"/>
                </a:cxn>
                <a:cxn ang="0">
                  <a:pos x="175" y="311"/>
                </a:cxn>
                <a:cxn ang="0">
                  <a:pos x="92" y="274"/>
                </a:cxn>
                <a:cxn ang="0">
                  <a:pos x="67" y="260"/>
                </a:cxn>
                <a:cxn ang="0">
                  <a:pos x="51" y="247"/>
                </a:cxn>
                <a:cxn ang="0">
                  <a:pos x="27" y="225"/>
                </a:cxn>
                <a:cxn ang="0">
                  <a:pos x="11" y="199"/>
                </a:cxn>
                <a:cxn ang="0">
                  <a:pos x="0" y="148"/>
                </a:cxn>
                <a:cxn ang="0">
                  <a:pos x="17" y="78"/>
                </a:cxn>
                <a:cxn ang="0">
                  <a:pos x="54" y="32"/>
                </a:cxn>
                <a:cxn ang="0">
                  <a:pos x="124" y="3"/>
                </a:cxn>
              </a:cxnLst>
              <a:rect l="0" t="0" r="r" b="b"/>
              <a:pathLst>
                <a:path w="303" h="499">
                  <a:moveTo>
                    <a:pt x="164" y="0"/>
                  </a:moveTo>
                  <a:lnTo>
                    <a:pt x="223" y="5"/>
                  </a:lnTo>
                  <a:lnTo>
                    <a:pt x="274" y="19"/>
                  </a:lnTo>
                  <a:lnTo>
                    <a:pt x="266" y="97"/>
                  </a:lnTo>
                  <a:lnTo>
                    <a:pt x="220" y="83"/>
                  </a:lnTo>
                  <a:lnTo>
                    <a:pt x="172" y="78"/>
                  </a:lnTo>
                  <a:lnTo>
                    <a:pt x="161" y="78"/>
                  </a:lnTo>
                  <a:lnTo>
                    <a:pt x="148" y="81"/>
                  </a:lnTo>
                  <a:lnTo>
                    <a:pt x="124" y="89"/>
                  </a:lnTo>
                  <a:lnTo>
                    <a:pt x="116" y="94"/>
                  </a:lnTo>
                  <a:lnTo>
                    <a:pt x="105" y="110"/>
                  </a:lnTo>
                  <a:lnTo>
                    <a:pt x="100" y="132"/>
                  </a:lnTo>
                  <a:lnTo>
                    <a:pt x="100" y="145"/>
                  </a:lnTo>
                  <a:lnTo>
                    <a:pt x="102" y="158"/>
                  </a:lnTo>
                  <a:lnTo>
                    <a:pt x="108" y="169"/>
                  </a:lnTo>
                  <a:lnTo>
                    <a:pt x="113" y="177"/>
                  </a:lnTo>
                  <a:lnTo>
                    <a:pt x="121" y="183"/>
                  </a:lnTo>
                  <a:lnTo>
                    <a:pt x="164" y="204"/>
                  </a:lnTo>
                  <a:lnTo>
                    <a:pt x="175" y="207"/>
                  </a:lnTo>
                  <a:lnTo>
                    <a:pt x="183" y="212"/>
                  </a:lnTo>
                  <a:lnTo>
                    <a:pt x="191" y="215"/>
                  </a:lnTo>
                  <a:lnTo>
                    <a:pt x="202" y="220"/>
                  </a:lnTo>
                  <a:lnTo>
                    <a:pt x="212" y="223"/>
                  </a:lnTo>
                  <a:lnTo>
                    <a:pt x="220" y="228"/>
                  </a:lnTo>
                  <a:lnTo>
                    <a:pt x="228" y="231"/>
                  </a:lnTo>
                  <a:lnTo>
                    <a:pt x="239" y="236"/>
                  </a:lnTo>
                  <a:lnTo>
                    <a:pt x="247" y="242"/>
                  </a:lnTo>
                  <a:lnTo>
                    <a:pt x="255" y="250"/>
                  </a:lnTo>
                  <a:lnTo>
                    <a:pt x="263" y="255"/>
                  </a:lnTo>
                  <a:lnTo>
                    <a:pt x="271" y="263"/>
                  </a:lnTo>
                  <a:lnTo>
                    <a:pt x="285" y="282"/>
                  </a:lnTo>
                  <a:lnTo>
                    <a:pt x="295" y="301"/>
                  </a:lnTo>
                  <a:lnTo>
                    <a:pt x="301" y="325"/>
                  </a:lnTo>
                  <a:lnTo>
                    <a:pt x="303" y="354"/>
                  </a:lnTo>
                  <a:lnTo>
                    <a:pt x="298" y="389"/>
                  </a:lnTo>
                  <a:lnTo>
                    <a:pt x="290" y="421"/>
                  </a:lnTo>
                  <a:lnTo>
                    <a:pt x="274" y="445"/>
                  </a:lnTo>
                  <a:lnTo>
                    <a:pt x="252" y="464"/>
                  </a:lnTo>
                  <a:lnTo>
                    <a:pt x="215" y="483"/>
                  </a:lnTo>
                  <a:lnTo>
                    <a:pt x="175" y="496"/>
                  </a:lnTo>
                  <a:lnTo>
                    <a:pt x="129" y="499"/>
                  </a:lnTo>
                  <a:lnTo>
                    <a:pt x="94" y="496"/>
                  </a:lnTo>
                  <a:lnTo>
                    <a:pt x="67" y="494"/>
                  </a:lnTo>
                  <a:lnTo>
                    <a:pt x="41" y="488"/>
                  </a:lnTo>
                  <a:lnTo>
                    <a:pt x="9" y="480"/>
                  </a:lnTo>
                  <a:lnTo>
                    <a:pt x="17" y="394"/>
                  </a:lnTo>
                  <a:lnTo>
                    <a:pt x="70" y="416"/>
                  </a:lnTo>
                  <a:lnTo>
                    <a:pt x="124" y="424"/>
                  </a:lnTo>
                  <a:lnTo>
                    <a:pt x="151" y="421"/>
                  </a:lnTo>
                  <a:lnTo>
                    <a:pt x="177" y="408"/>
                  </a:lnTo>
                  <a:lnTo>
                    <a:pt x="193" y="394"/>
                  </a:lnTo>
                  <a:lnTo>
                    <a:pt x="202" y="378"/>
                  </a:lnTo>
                  <a:lnTo>
                    <a:pt x="204" y="360"/>
                  </a:lnTo>
                  <a:lnTo>
                    <a:pt x="204" y="349"/>
                  </a:lnTo>
                  <a:lnTo>
                    <a:pt x="202" y="341"/>
                  </a:lnTo>
                  <a:lnTo>
                    <a:pt x="196" y="330"/>
                  </a:lnTo>
                  <a:lnTo>
                    <a:pt x="191" y="322"/>
                  </a:lnTo>
                  <a:lnTo>
                    <a:pt x="175" y="311"/>
                  </a:lnTo>
                  <a:lnTo>
                    <a:pt x="105" y="279"/>
                  </a:lnTo>
                  <a:lnTo>
                    <a:pt x="92" y="274"/>
                  </a:lnTo>
                  <a:lnTo>
                    <a:pt x="78" y="266"/>
                  </a:lnTo>
                  <a:lnTo>
                    <a:pt x="67" y="260"/>
                  </a:lnTo>
                  <a:lnTo>
                    <a:pt x="59" y="255"/>
                  </a:lnTo>
                  <a:lnTo>
                    <a:pt x="51" y="247"/>
                  </a:lnTo>
                  <a:lnTo>
                    <a:pt x="43" y="242"/>
                  </a:lnTo>
                  <a:lnTo>
                    <a:pt x="27" y="225"/>
                  </a:lnTo>
                  <a:lnTo>
                    <a:pt x="17" y="209"/>
                  </a:lnTo>
                  <a:lnTo>
                    <a:pt x="11" y="199"/>
                  </a:lnTo>
                  <a:lnTo>
                    <a:pt x="3" y="174"/>
                  </a:lnTo>
                  <a:lnTo>
                    <a:pt x="0" y="148"/>
                  </a:lnTo>
                  <a:lnTo>
                    <a:pt x="6" y="110"/>
                  </a:lnTo>
                  <a:lnTo>
                    <a:pt x="17" y="78"/>
                  </a:lnTo>
                  <a:lnTo>
                    <a:pt x="33" y="54"/>
                  </a:lnTo>
                  <a:lnTo>
                    <a:pt x="54" y="32"/>
                  </a:lnTo>
                  <a:lnTo>
                    <a:pt x="86" y="14"/>
                  </a:lnTo>
                  <a:lnTo>
                    <a:pt x="124" y="3"/>
                  </a:lnTo>
                  <a:lnTo>
                    <a:pt x="164" y="0"/>
                  </a:lnTo>
                  <a:close/>
                </a:path>
              </a:pathLst>
            </a:custGeom>
            <a:solidFill>
              <a:srgbClr val="000000"/>
            </a:solidFill>
            <a:ln w="0">
              <a:noFill/>
              <a:prstDash val="solid"/>
              <a:round/>
              <a:headEnd/>
              <a:tailEnd/>
            </a:ln>
          </p:spPr>
          <p:txBody>
            <a:bodyPr/>
            <a:lstStyle/>
            <a:p>
              <a:pPr>
                <a:defRPr/>
              </a:pPr>
              <a:endParaRPr lang="en-GB">
                <a:solidFill>
                  <a:prstClr val="black"/>
                </a:solidFill>
              </a:endParaRPr>
            </a:p>
          </p:txBody>
        </p:sp>
        <p:sp>
          <p:nvSpPr>
            <p:cNvPr id="40" name="Freeform 40"/>
            <p:cNvSpPr>
              <a:spLocks noChangeAspect="1"/>
            </p:cNvSpPr>
            <p:nvPr/>
          </p:nvSpPr>
          <p:spPr bwMode="auto">
            <a:xfrm>
              <a:off x="12693" y="1949"/>
              <a:ext cx="163" cy="285"/>
            </a:xfrm>
            <a:custGeom>
              <a:avLst/>
              <a:gdLst/>
              <a:ahLst/>
              <a:cxnLst>
                <a:cxn ang="0">
                  <a:pos x="0" y="0"/>
                </a:cxn>
                <a:cxn ang="0">
                  <a:pos x="274" y="0"/>
                </a:cxn>
                <a:cxn ang="0">
                  <a:pos x="274" y="78"/>
                </a:cxn>
                <a:cxn ang="0">
                  <a:pos x="94" y="78"/>
                </a:cxn>
                <a:cxn ang="0">
                  <a:pos x="94" y="196"/>
                </a:cxn>
                <a:cxn ang="0">
                  <a:pos x="260" y="196"/>
                </a:cxn>
                <a:cxn ang="0">
                  <a:pos x="260" y="271"/>
                </a:cxn>
                <a:cxn ang="0">
                  <a:pos x="94" y="271"/>
                </a:cxn>
                <a:cxn ang="0">
                  <a:pos x="94" y="408"/>
                </a:cxn>
                <a:cxn ang="0">
                  <a:pos x="276" y="408"/>
                </a:cxn>
                <a:cxn ang="0">
                  <a:pos x="276" y="483"/>
                </a:cxn>
                <a:cxn ang="0">
                  <a:pos x="0" y="483"/>
                </a:cxn>
                <a:cxn ang="0">
                  <a:pos x="0" y="0"/>
                </a:cxn>
              </a:cxnLst>
              <a:rect l="0" t="0" r="r" b="b"/>
              <a:pathLst>
                <a:path w="276" h="483">
                  <a:moveTo>
                    <a:pt x="0" y="0"/>
                  </a:moveTo>
                  <a:lnTo>
                    <a:pt x="274" y="0"/>
                  </a:lnTo>
                  <a:lnTo>
                    <a:pt x="274" y="78"/>
                  </a:lnTo>
                  <a:lnTo>
                    <a:pt x="94" y="78"/>
                  </a:lnTo>
                  <a:lnTo>
                    <a:pt x="94" y="196"/>
                  </a:lnTo>
                  <a:lnTo>
                    <a:pt x="260" y="196"/>
                  </a:lnTo>
                  <a:lnTo>
                    <a:pt x="260" y="271"/>
                  </a:lnTo>
                  <a:lnTo>
                    <a:pt x="94" y="271"/>
                  </a:lnTo>
                  <a:lnTo>
                    <a:pt x="94" y="408"/>
                  </a:lnTo>
                  <a:lnTo>
                    <a:pt x="276" y="408"/>
                  </a:lnTo>
                  <a:lnTo>
                    <a:pt x="276" y="483"/>
                  </a:lnTo>
                  <a:lnTo>
                    <a:pt x="0" y="483"/>
                  </a:lnTo>
                  <a:lnTo>
                    <a:pt x="0" y="0"/>
                  </a:lnTo>
                  <a:close/>
                </a:path>
              </a:pathLst>
            </a:custGeom>
            <a:solidFill>
              <a:srgbClr val="000000"/>
            </a:solidFill>
            <a:ln w="0">
              <a:noFill/>
              <a:prstDash val="solid"/>
              <a:round/>
              <a:headEnd/>
              <a:tailEnd/>
            </a:ln>
          </p:spPr>
          <p:txBody>
            <a:bodyPr/>
            <a:lstStyle/>
            <a:p>
              <a:pPr>
                <a:defRPr/>
              </a:pPr>
              <a:endParaRPr lang="en-GB">
                <a:solidFill>
                  <a:prstClr val="black"/>
                </a:solidFill>
              </a:endParaRPr>
            </a:p>
          </p:txBody>
        </p:sp>
      </p:gr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9366" y="3939072"/>
            <a:ext cx="2980506" cy="153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101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4"/>
          </p:nvPr>
        </p:nvSpPr>
        <p:spPr>
          <a:xfrm>
            <a:off x="357158" y="337786"/>
            <a:ext cx="8535322" cy="642942"/>
          </a:xfrm>
        </p:spPr>
        <p:txBody>
          <a:bodyPr/>
          <a:lstStyle/>
          <a:p>
            <a:r>
              <a:rPr lang="en-GB" dirty="0" smtClean="0"/>
              <a:t>Projects </a:t>
            </a:r>
            <a:r>
              <a:rPr lang="en-GB" dirty="0"/>
              <a:t>under the </a:t>
            </a:r>
            <a:r>
              <a:rPr lang="en-GB" dirty="0" smtClean="0"/>
              <a:t>FCH JU-program w/SINTEF involvement</a:t>
            </a:r>
            <a:endParaRPr lang="en-GB" dirty="0"/>
          </a:p>
        </p:txBody>
      </p:sp>
      <p:grpSp>
        <p:nvGrpSpPr>
          <p:cNvPr id="6" name="Group 15"/>
          <p:cNvGrpSpPr>
            <a:grpSpLocks/>
          </p:cNvGrpSpPr>
          <p:nvPr/>
        </p:nvGrpSpPr>
        <p:grpSpPr bwMode="auto">
          <a:xfrm>
            <a:off x="6237212" y="4581891"/>
            <a:ext cx="2420938" cy="1000125"/>
            <a:chOff x="1973" y="436"/>
            <a:chExt cx="1586" cy="681"/>
          </a:xfrm>
        </p:grpSpPr>
        <p:pic>
          <p:nvPicPr>
            <p:cNvPr id="7" name="Picture 16" descr="H2moves-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 y="436"/>
              <a:ext cx="158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2154" y="845"/>
              <a:ext cx="1268" cy="272"/>
            </a:xfrm>
            <a:prstGeom prst="rect">
              <a:avLst/>
            </a:prstGeom>
            <a:noFill/>
            <a:ln w="9525">
              <a:noFill/>
              <a:miter lim="800000"/>
              <a:headEnd/>
              <a:tailEnd/>
            </a:ln>
          </p:spPr>
          <p:txBody>
            <a:bodyPr/>
            <a:lstStyle/>
            <a:p>
              <a:pPr algn="ctr" eaLnBrk="0" fontAlgn="base" hangingPunct="0">
                <a:spcBef>
                  <a:spcPct val="0"/>
                </a:spcBef>
                <a:spcAft>
                  <a:spcPct val="0"/>
                </a:spcAft>
                <a:defRPr/>
              </a:pPr>
              <a:r>
                <a:rPr lang="en-US" sz="2500" dirty="0">
                  <a:solidFill>
                    <a:srgbClr val="A6A6A6"/>
                  </a:solidFill>
                  <a:effectLst>
                    <a:outerShdw blurRad="38100" dist="38100" dir="2700000" algn="tl">
                      <a:srgbClr val="000000">
                        <a:alpha val="43137"/>
                      </a:srgbClr>
                    </a:outerShdw>
                  </a:effectLst>
                </a:rPr>
                <a:t>Scandinavia</a:t>
              </a: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35" y="3491926"/>
            <a:ext cx="2886043" cy="55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
          <p:cNvGrpSpPr/>
          <p:nvPr/>
        </p:nvGrpSpPr>
        <p:grpSpPr>
          <a:xfrm>
            <a:off x="398229" y="4508848"/>
            <a:ext cx="2880641" cy="1146210"/>
            <a:chOff x="2700338" y="2097088"/>
            <a:chExt cx="3881437" cy="1774825"/>
          </a:xfrm>
        </p:grpSpPr>
        <p:sp>
          <p:nvSpPr>
            <p:cNvPr id="11" name="AutoShape 4"/>
            <p:cNvSpPr>
              <a:spLocks noChangeArrowheads="1"/>
            </p:cNvSpPr>
            <p:nvPr/>
          </p:nvSpPr>
          <p:spPr bwMode="auto">
            <a:xfrm>
              <a:off x="2982913" y="2097088"/>
              <a:ext cx="3598862" cy="1774825"/>
            </a:xfrm>
            <a:prstGeom prst="roundRect">
              <a:avLst>
                <a:gd name="adj" fmla="val 37750"/>
              </a:avLst>
            </a:prstGeom>
            <a:solidFill>
              <a:srgbClr val="3333CC"/>
            </a:solidFill>
            <a:ln w="9525">
              <a:solidFill>
                <a:schemeClr val="tx1"/>
              </a:solidFill>
              <a:round/>
              <a:headEnd/>
              <a:tailEnd/>
            </a:ln>
            <a:effectLst/>
          </p:spPr>
          <p:txBody>
            <a:bodyPr wrap="none" anchor="ctr"/>
            <a:lstStyle/>
            <a:p>
              <a:endParaRPr lang="en-US">
                <a:solidFill>
                  <a:srgbClr val="000000"/>
                </a:solidFill>
              </a:endParaRPr>
            </a:p>
          </p:txBody>
        </p:sp>
        <p:sp>
          <p:nvSpPr>
            <p:cNvPr id="12" name="AutoShape 5"/>
            <p:cNvSpPr>
              <a:spLocks noChangeArrowheads="1"/>
            </p:cNvSpPr>
            <p:nvPr/>
          </p:nvSpPr>
          <p:spPr bwMode="auto">
            <a:xfrm>
              <a:off x="3257550" y="2341563"/>
              <a:ext cx="3049588" cy="1279525"/>
            </a:xfrm>
            <a:prstGeom prst="roundRect">
              <a:avLst>
                <a:gd name="adj" fmla="val 37750"/>
              </a:avLst>
            </a:prstGeom>
            <a:solidFill>
              <a:srgbClr val="F2DC36"/>
            </a:solidFill>
            <a:ln w="9525">
              <a:solidFill>
                <a:schemeClr val="tx1"/>
              </a:solidFill>
              <a:round/>
              <a:headEnd/>
              <a:tailEnd/>
            </a:ln>
            <a:effectLst/>
          </p:spPr>
          <p:txBody>
            <a:bodyPr wrap="none" anchor="ctr"/>
            <a:lstStyle/>
            <a:p>
              <a:endParaRPr lang="en-US">
                <a:solidFill>
                  <a:srgbClr val="000000"/>
                </a:solidFill>
              </a:endParaRPr>
            </a:p>
          </p:txBody>
        </p:sp>
        <p:sp>
          <p:nvSpPr>
            <p:cNvPr id="13" name="Text Box 6"/>
            <p:cNvSpPr txBox="1">
              <a:spLocks noChangeArrowheads="1"/>
            </p:cNvSpPr>
            <p:nvPr/>
          </p:nvSpPr>
          <p:spPr bwMode="auto">
            <a:xfrm>
              <a:off x="3414713" y="2492376"/>
              <a:ext cx="2550278" cy="1024105"/>
            </a:xfrm>
            <a:prstGeom prst="rect">
              <a:avLst/>
            </a:prstGeom>
            <a:solidFill>
              <a:srgbClr val="F2DC36"/>
            </a:solidFill>
            <a:ln w="9525">
              <a:noFill/>
              <a:miter lim="800000"/>
              <a:headEnd/>
              <a:tailEnd/>
            </a:ln>
            <a:effectLst/>
          </p:spPr>
          <p:txBody>
            <a:bodyPr wrap="none">
              <a:spAutoFit/>
            </a:bodyPr>
            <a:lstStyle/>
            <a:p>
              <a:r>
                <a:rPr lang="fr-FR" sz="4800" dirty="0">
                  <a:solidFill>
                    <a:srgbClr val="3333CC"/>
                  </a:solidFill>
                  <a:latin typeface="Bauhaus 93" pitchFamily="82" charset="0"/>
                </a:rPr>
                <a:t>RAMSES</a:t>
              </a:r>
            </a:p>
          </p:txBody>
        </p:sp>
        <p:sp>
          <p:nvSpPr>
            <p:cNvPr id="14" name="AutoShape 7"/>
            <p:cNvSpPr>
              <a:spLocks noChangeArrowheads="1"/>
            </p:cNvSpPr>
            <p:nvPr/>
          </p:nvSpPr>
          <p:spPr bwMode="auto">
            <a:xfrm>
              <a:off x="2713038" y="2097088"/>
              <a:ext cx="274637" cy="1774825"/>
            </a:xfrm>
            <a:prstGeom prst="roundRect">
              <a:avLst>
                <a:gd name="adj" fmla="val 50000"/>
              </a:avLst>
            </a:prstGeom>
            <a:solidFill>
              <a:srgbClr val="3333CC"/>
            </a:solidFill>
            <a:ln w="9525">
              <a:solidFill>
                <a:schemeClr val="tx1"/>
              </a:solidFill>
              <a:round/>
              <a:headEnd/>
              <a:tailEnd/>
            </a:ln>
            <a:effectLst/>
          </p:spPr>
          <p:txBody>
            <a:bodyPr wrap="none" anchor="ctr"/>
            <a:lstStyle/>
            <a:p>
              <a:endParaRPr lang="en-US">
                <a:solidFill>
                  <a:srgbClr val="000000"/>
                </a:solidFill>
              </a:endParaRPr>
            </a:p>
          </p:txBody>
        </p:sp>
        <p:sp>
          <p:nvSpPr>
            <p:cNvPr id="15" name="AutoShape 8"/>
            <p:cNvSpPr>
              <a:spLocks noChangeArrowheads="1"/>
            </p:cNvSpPr>
            <p:nvPr/>
          </p:nvSpPr>
          <p:spPr bwMode="auto">
            <a:xfrm>
              <a:off x="3041650" y="2503488"/>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16" name="AutoShape 9"/>
            <p:cNvSpPr>
              <a:spLocks noChangeArrowheads="1"/>
            </p:cNvSpPr>
            <p:nvPr/>
          </p:nvSpPr>
          <p:spPr bwMode="auto">
            <a:xfrm>
              <a:off x="3006725" y="2892425"/>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17" name="AutoShape 10"/>
            <p:cNvSpPr>
              <a:spLocks noChangeArrowheads="1"/>
            </p:cNvSpPr>
            <p:nvPr/>
          </p:nvSpPr>
          <p:spPr bwMode="auto">
            <a:xfrm>
              <a:off x="3054350" y="3249613"/>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18" name="AutoShape 11"/>
            <p:cNvSpPr>
              <a:spLocks noChangeArrowheads="1"/>
            </p:cNvSpPr>
            <p:nvPr/>
          </p:nvSpPr>
          <p:spPr bwMode="auto">
            <a:xfrm>
              <a:off x="3270250" y="3536950"/>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19" name="AutoShape 12"/>
            <p:cNvSpPr>
              <a:spLocks noChangeArrowheads="1"/>
            </p:cNvSpPr>
            <p:nvPr/>
          </p:nvSpPr>
          <p:spPr bwMode="auto">
            <a:xfrm>
              <a:off x="3244850" y="2190750"/>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0" name="AutoShape 13"/>
            <p:cNvSpPr>
              <a:spLocks noChangeArrowheads="1"/>
            </p:cNvSpPr>
            <p:nvPr/>
          </p:nvSpPr>
          <p:spPr bwMode="auto">
            <a:xfrm>
              <a:off x="3557588" y="2105025"/>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1" name="AutoShape 14"/>
            <p:cNvSpPr>
              <a:spLocks noChangeArrowheads="1"/>
            </p:cNvSpPr>
            <p:nvPr/>
          </p:nvSpPr>
          <p:spPr bwMode="auto">
            <a:xfrm>
              <a:off x="3903663" y="2103438"/>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2" name="AutoShape 15"/>
            <p:cNvSpPr>
              <a:spLocks noChangeArrowheads="1"/>
            </p:cNvSpPr>
            <p:nvPr/>
          </p:nvSpPr>
          <p:spPr bwMode="auto">
            <a:xfrm>
              <a:off x="4268788" y="2103438"/>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3" name="AutoShape 16"/>
            <p:cNvSpPr>
              <a:spLocks noChangeArrowheads="1"/>
            </p:cNvSpPr>
            <p:nvPr/>
          </p:nvSpPr>
          <p:spPr bwMode="auto">
            <a:xfrm>
              <a:off x="4637088" y="2103438"/>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4" name="AutoShape 17"/>
            <p:cNvSpPr>
              <a:spLocks noChangeArrowheads="1"/>
            </p:cNvSpPr>
            <p:nvPr/>
          </p:nvSpPr>
          <p:spPr bwMode="auto">
            <a:xfrm>
              <a:off x="4997450" y="2103438"/>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5" name="AutoShape 18"/>
            <p:cNvSpPr>
              <a:spLocks noChangeArrowheads="1"/>
            </p:cNvSpPr>
            <p:nvPr/>
          </p:nvSpPr>
          <p:spPr bwMode="auto">
            <a:xfrm>
              <a:off x="5357813" y="2103438"/>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6" name="AutoShape 19"/>
            <p:cNvSpPr>
              <a:spLocks noChangeArrowheads="1"/>
            </p:cNvSpPr>
            <p:nvPr/>
          </p:nvSpPr>
          <p:spPr bwMode="auto">
            <a:xfrm>
              <a:off x="5716588" y="2103438"/>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7" name="AutoShape 20"/>
            <p:cNvSpPr>
              <a:spLocks noChangeArrowheads="1"/>
            </p:cNvSpPr>
            <p:nvPr/>
          </p:nvSpPr>
          <p:spPr bwMode="auto">
            <a:xfrm>
              <a:off x="6069013" y="2168525"/>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8" name="AutoShape 21"/>
            <p:cNvSpPr>
              <a:spLocks noChangeArrowheads="1"/>
            </p:cNvSpPr>
            <p:nvPr/>
          </p:nvSpPr>
          <p:spPr bwMode="auto">
            <a:xfrm>
              <a:off x="6307138" y="2432050"/>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29" name="AutoShape 22"/>
            <p:cNvSpPr>
              <a:spLocks noChangeArrowheads="1"/>
            </p:cNvSpPr>
            <p:nvPr/>
          </p:nvSpPr>
          <p:spPr bwMode="auto">
            <a:xfrm>
              <a:off x="6332538" y="2782888"/>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0" name="AutoShape 23"/>
            <p:cNvSpPr>
              <a:spLocks noChangeArrowheads="1"/>
            </p:cNvSpPr>
            <p:nvPr/>
          </p:nvSpPr>
          <p:spPr bwMode="auto">
            <a:xfrm>
              <a:off x="6327775" y="3168650"/>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1" name="AutoShape 24"/>
            <p:cNvSpPr>
              <a:spLocks noChangeArrowheads="1"/>
            </p:cNvSpPr>
            <p:nvPr/>
          </p:nvSpPr>
          <p:spPr bwMode="auto">
            <a:xfrm>
              <a:off x="3641725" y="3641725"/>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2" name="AutoShape 25"/>
            <p:cNvSpPr>
              <a:spLocks noChangeArrowheads="1"/>
            </p:cNvSpPr>
            <p:nvPr/>
          </p:nvSpPr>
          <p:spPr bwMode="auto">
            <a:xfrm>
              <a:off x="4000500" y="3633788"/>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3" name="AutoShape 26"/>
            <p:cNvSpPr>
              <a:spLocks noChangeArrowheads="1"/>
            </p:cNvSpPr>
            <p:nvPr/>
          </p:nvSpPr>
          <p:spPr bwMode="auto">
            <a:xfrm>
              <a:off x="4365625" y="3633788"/>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4" name="AutoShape 27"/>
            <p:cNvSpPr>
              <a:spLocks noChangeArrowheads="1"/>
            </p:cNvSpPr>
            <p:nvPr/>
          </p:nvSpPr>
          <p:spPr bwMode="auto">
            <a:xfrm>
              <a:off x="4733925" y="3633788"/>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5" name="AutoShape 28"/>
            <p:cNvSpPr>
              <a:spLocks noChangeArrowheads="1"/>
            </p:cNvSpPr>
            <p:nvPr/>
          </p:nvSpPr>
          <p:spPr bwMode="auto">
            <a:xfrm>
              <a:off x="5094288" y="3633788"/>
              <a:ext cx="217487"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6" name="AutoShape 29"/>
            <p:cNvSpPr>
              <a:spLocks noChangeArrowheads="1"/>
            </p:cNvSpPr>
            <p:nvPr/>
          </p:nvSpPr>
          <p:spPr bwMode="auto">
            <a:xfrm>
              <a:off x="5454650" y="3633788"/>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7" name="AutoShape 30"/>
            <p:cNvSpPr>
              <a:spLocks noChangeArrowheads="1"/>
            </p:cNvSpPr>
            <p:nvPr/>
          </p:nvSpPr>
          <p:spPr bwMode="auto">
            <a:xfrm>
              <a:off x="5813425" y="3633788"/>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8" name="AutoShape 31"/>
            <p:cNvSpPr>
              <a:spLocks noChangeArrowheads="1"/>
            </p:cNvSpPr>
            <p:nvPr/>
          </p:nvSpPr>
          <p:spPr bwMode="auto">
            <a:xfrm>
              <a:off x="6137275" y="3478213"/>
              <a:ext cx="217488" cy="215900"/>
            </a:xfrm>
            <a:prstGeom prst="star5">
              <a:avLst/>
            </a:prstGeom>
            <a:solidFill>
              <a:srgbClr val="F2DC36"/>
            </a:solidFill>
            <a:ln w="9525">
              <a:solidFill>
                <a:schemeClr val="tx1"/>
              </a:solidFill>
              <a:miter lim="800000"/>
              <a:headEnd/>
              <a:tailEnd/>
            </a:ln>
            <a:effectLst/>
          </p:spPr>
          <p:txBody>
            <a:bodyPr wrap="none" anchor="ctr"/>
            <a:lstStyle/>
            <a:p>
              <a:endParaRPr lang="en-US">
                <a:solidFill>
                  <a:srgbClr val="000000"/>
                </a:solidFill>
              </a:endParaRPr>
            </a:p>
          </p:txBody>
        </p:sp>
        <p:sp>
          <p:nvSpPr>
            <p:cNvPr id="39" name="AutoShape 32"/>
            <p:cNvSpPr>
              <a:spLocks noChangeArrowheads="1"/>
            </p:cNvSpPr>
            <p:nvPr/>
          </p:nvSpPr>
          <p:spPr bwMode="auto">
            <a:xfrm>
              <a:off x="2700338" y="2876550"/>
              <a:ext cx="288925" cy="71438"/>
            </a:xfrm>
            <a:prstGeom prst="roundRect">
              <a:avLst>
                <a:gd name="adj" fmla="val 50000"/>
              </a:avLst>
            </a:prstGeom>
            <a:solidFill>
              <a:srgbClr val="F2DC36"/>
            </a:solidFill>
            <a:ln w="9525">
              <a:solidFill>
                <a:schemeClr val="tx1"/>
              </a:solidFill>
              <a:round/>
              <a:headEnd/>
              <a:tailEnd/>
            </a:ln>
            <a:effectLst/>
          </p:spPr>
          <p:txBody>
            <a:bodyPr wrap="none" anchor="ctr"/>
            <a:lstStyle/>
            <a:p>
              <a:endParaRPr lang="en-US">
                <a:solidFill>
                  <a:srgbClr val="000000"/>
                </a:solidFill>
              </a:endParaRPr>
            </a:p>
          </p:txBody>
        </p:sp>
        <p:sp>
          <p:nvSpPr>
            <p:cNvPr id="40" name="AutoShape 33"/>
            <p:cNvSpPr>
              <a:spLocks noChangeArrowheads="1"/>
            </p:cNvSpPr>
            <p:nvPr/>
          </p:nvSpPr>
          <p:spPr bwMode="auto">
            <a:xfrm>
              <a:off x="2700338" y="2947988"/>
              <a:ext cx="288925" cy="71437"/>
            </a:xfrm>
            <a:prstGeom prst="roundRect">
              <a:avLst>
                <a:gd name="adj" fmla="val 50000"/>
              </a:avLst>
            </a:prstGeom>
            <a:solidFill>
              <a:srgbClr val="3333CC"/>
            </a:solidFill>
            <a:ln w="9525">
              <a:solidFill>
                <a:schemeClr val="tx1"/>
              </a:solidFill>
              <a:round/>
              <a:headEnd/>
              <a:tailEnd/>
            </a:ln>
            <a:effectLst/>
          </p:spPr>
          <p:txBody>
            <a:bodyPr wrap="none" anchor="ctr"/>
            <a:lstStyle/>
            <a:p>
              <a:endParaRPr lang="en-US">
                <a:solidFill>
                  <a:srgbClr val="000000"/>
                </a:solidFill>
              </a:endParaRPr>
            </a:p>
          </p:txBody>
        </p:sp>
        <p:sp>
          <p:nvSpPr>
            <p:cNvPr id="41" name="AutoShape 34"/>
            <p:cNvSpPr>
              <a:spLocks noChangeArrowheads="1"/>
            </p:cNvSpPr>
            <p:nvPr/>
          </p:nvSpPr>
          <p:spPr bwMode="auto">
            <a:xfrm>
              <a:off x="2700338" y="3016250"/>
              <a:ext cx="288925" cy="71438"/>
            </a:xfrm>
            <a:prstGeom prst="roundRect">
              <a:avLst>
                <a:gd name="adj" fmla="val 50000"/>
              </a:avLst>
            </a:prstGeom>
            <a:solidFill>
              <a:srgbClr val="F2DC36"/>
            </a:solidFill>
            <a:ln w="9525">
              <a:solidFill>
                <a:schemeClr val="tx1"/>
              </a:solidFill>
              <a:round/>
              <a:headEnd/>
              <a:tailEnd/>
            </a:ln>
            <a:effectLst/>
          </p:spPr>
          <p:txBody>
            <a:bodyPr wrap="none" anchor="ctr"/>
            <a:lstStyle/>
            <a:p>
              <a:endParaRPr lang="en-US">
                <a:solidFill>
                  <a:srgbClr val="000000"/>
                </a:solidFill>
              </a:endParaRPr>
            </a:p>
          </p:txBody>
        </p:sp>
      </p:grpSp>
      <p:pic>
        <p:nvPicPr>
          <p:cNvPr id="42" name="Picture 9"/>
          <p:cNvPicPr>
            <a:picLocks noChangeAspect="1" noChangeArrowheads="1"/>
          </p:cNvPicPr>
          <p:nvPr/>
        </p:nvPicPr>
        <p:blipFill>
          <a:blip r:embed="rId5" cstate="print"/>
          <a:srcRect/>
          <a:stretch>
            <a:fillRect/>
          </a:stretch>
        </p:blipFill>
        <p:spPr bwMode="auto">
          <a:xfrm>
            <a:off x="6394387" y="3189088"/>
            <a:ext cx="2181010" cy="932833"/>
          </a:xfrm>
          <a:prstGeom prst="rect">
            <a:avLst/>
          </a:prstGeom>
          <a:noFill/>
          <a:ln w="9525">
            <a:noFill/>
            <a:miter lim="800000"/>
            <a:headEnd/>
            <a:tailEnd/>
          </a:ln>
        </p:spPr>
      </p:pic>
      <p:pic>
        <p:nvPicPr>
          <p:cNvPr id="43"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5" y="1268760"/>
            <a:ext cx="2822691" cy="117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1"/>
          <p:cNvSpPr txBox="1">
            <a:spLocks/>
          </p:cNvSpPr>
          <p:nvPr/>
        </p:nvSpPr>
        <p:spPr>
          <a:xfrm>
            <a:off x="6336804" y="2174154"/>
            <a:ext cx="2339652" cy="75079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1" dirty="0" err="1" smtClean="0">
                <a:solidFill>
                  <a:srgbClr val="C00000"/>
                </a:solidFill>
                <a:effectLst>
                  <a:outerShdw blurRad="38100" dist="38100" dir="2700000" algn="tl">
                    <a:srgbClr val="000000">
                      <a:alpha val="43137"/>
                    </a:srgbClr>
                  </a:outerShdw>
                </a:effectLst>
              </a:rPr>
              <a:t>SMARTCat</a:t>
            </a:r>
            <a:endParaRPr lang="en-GB" sz="4400" b="1" dirty="0">
              <a:solidFill>
                <a:srgbClr val="C00000"/>
              </a:solidFill>
              <a:effectLst>
                <a:outerShdw blurRad="38100" dist="38100" dir="2700000" algn="tl">
                  <a:srgbClr val="000000">
                    <a:alpha val="43137"/>
                  </a:srgbClr>
                </a:outerShdw>
              </a:effectLst>
            </a:endParaRPr>
          </a:p>
        </p:txBody>
      </p:sp>
      <p:pic>
        <p:nvPicPr>
          <p:cNvPr id="1026" name="Picture 1" descr="image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1188" y="4458066"/>
            <a:ext cx="11906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31208" y="1268760"/>
            <a:ext cx="2417272" cy="369332"/>
          </a:xfrm>
          <a:prstGeom prst="rect">
            <a:avLst/>
          </a:prstGeom>
          <a:noFill/>
        </p:spPr>
        <p:txBody>
          <a:bodyPr wrap="square" rtlCol="0">
            <a:spAutoFit/>
          </a:bodyPr>
          <a:lstStyle/>
          <a:p>
            <a:endParaRPr lang="en-GB" dirty="0">
              <a:solidFill>
                <a:srgbClr val="E31836"/>
              </a:solidFill>
            </a:endParaRPr>
          </a:p>
        </p:txBody>
      </p:sp>
      <p:sp>
        <p:nvSpPr>
          <p:cNvPr id="49" name="Title 1"/>
          <p:cNvSpPr txBox="1">
            <a:spLocks/>
          </p:cNvSpPr>
          <p:nvPr/>
        </p:nvSpPr>
        <p:spPr>
          <a:xfrm>
            <a:off x="6369275" y="1273324"/>
            <a:ext cx="2148719" cy="715516"/>
          </a:xfrm>
          <a:prstGeom prst="rect">
            <a:avLst/>
          </a:prstGeom>
        </p:spPr>
        <p:txBody>
          <a:bodyPr>
            <a:norm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i="1" dirty="0" smtClean="0"/>
              <a:t>PreparH</a:t>
            </a:r>
            <a:r>
              <a:rPr lang="en-GB" sz="3200" b="1" i="1" dirty="0"/>
              <a:t>2</a:t>
            </a:r>
            <a:endParaRPr lang="en-GB" i="1" dirty="0"/>
          </a:p>
        </p:txBody>
      </p:sp>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4" t="20297" r="5893" b="6250"/>
          <a:stretch/>
        </p:blipFill>
        <p:spPr bwMode="auto">
          <a:xfrm>
            <a:off x="3616654" y="2901796"/>
            <a:ext cx="2319694" cy="105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914" y="2562124"/>
            <a:ext cx="2624093" cy="626964"/>
          </a:xfrm>
          <a:prstGeom prst="rect">
            <a:avLst/>
          </a:prstGeom>
        </p:spPr>
      </p:pic>
      <p:pic>
        <p:nvPicPr>
          <p:cNvPr id="50"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9298" y="1811185"/>
            <a:ext cx="2647444" cy="44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653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NTEF-Standard_EN">
  <a:themeElements>
    <a:clrScheme name="SINTEF Standard">
      <a:dk1>
        <a:srgbClr val="FFFFFF"/>
      </a:dk1>
      <a:lt1>
        <a:srgbClr val="000000"/>
      </a:lt1>
      <a:dk2>
        <a:srgbClr val="FFFFFF"/>
      </a:dk2>
      <a:lt2>
        <a:srgbClr val="000000"/>
      </a:lt2>
      <a:accent1>
        <a:srgbClr val="A1DEE9"/>
      </a:accent1>
      <a:accent2>
        <a:srgbClr val="00ADEF"/>
      </a:accent2>
      <a:accent3>
        <a:srgbClr val="00447C"/>
      </a:accent3>
      <a:accent4>
        <a:srgbClr val="A19589"/>
      </a:accent4>
      <a:accent5>
        <a:srgbClr val="D8D0C7"/>
      </a:accent5>
      <a:accent6>
        <a:srgbClr val="A1DEE9"/>
      </a:accent6>
      <a:hlink>
        <a:srgbClr val="00ADEF"/>
      </a:hlink>
      <a:folHlink>
        <a:srgbClr val="00447C"/>
      </a:folHlink>
    </a:clrScheme>
    <a:fontScheme name="Standard">
      <a:majorFont>
        <a:latin typeface="Calibri"/>
        <a:ea typeface=""/>
        <a:cs typeface=""/>
      </a:majorFont>
      <a:minorFont>
        <a:latin typeface="Calibri"/>
        <a:ea typeface=""/>
        <a:cs typeface=""/>
      </a:minorFont>
    </a:fontScheme>
    <a:fmtScheme name="SINTEF Standard">
      <a:fillStyleLst>
        <a:solidFill>
          <a:schemeClr val="phClr"/>
        </a:solidFill>
        <a:solidFill>
          <a:schemeClr val="phClr"/>
        </a:solidFill>
        <a:solidFill>
          <a:schemeClr val="phClr"/>
        </a:solidFill>
      </a:fillStyleLst>
      <a:lnStyleLst>
        <a:ln w="3175" cap="rnd" cmpd="sng" algn="ctr">
          <a:solidFill>
            <a:schemeClr val="phClr"/>
          </a:solidFill>
          <a:prstDash val="solid"/>
        </a:ln>
        <a:ln w="6350" cap="rnd" cmpd="sng" algn="ctr">
          <a:solidFill>
            <a:schemeClr val="phClr"/>
          </a:solidFill>
          <a:prstDash val="solid"/>
        </a:ln>
        <a:ln w="1270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custClrLst>
    <a:custClr name="SINTEF Light Gray">
      <a:srgbClr val="D8D0C7"/>
    </a:custClr>
    <a:custClr name="SINTEF Gray">
      <a:srgbClr val="A19589"/>
    </a:custClr>
    <a:custClr name="SINTEF Light Blue">
      <a:srgbClr val="A1DEE9"/>
    </a:custClr>
    <a:custClr name="SINTEF Cyan">
      <a:srgbClr val="00ADEF"/>
    </a:custClr>
    <a:custClr name="SINTEF Blue">
      <a:srgbClr val="00447C"/>
    </a:custClr>
    <a:custClr name="SINTEF Light Green">
      <a:srgbClr val="7AC142"/>
    </a:custClr>
    <a:custClr name="SINTEF Green">
      <a:srgbClr val="00853F"/>
    </a:custClr>
    <a:custClr name="SINTEF Yellow">
      <a:srgbClr val="F3EA00"/>
    </a:custClr>
    <a:custClr name="SINTEF Red">
      <a:srgbClr val="E31836"/>
    </a:custClr>
    <a:custClr name="SINTEF Magenta">
      <a:srgbClr val="EC008C"/>
    </a:custClr>
    <a:custClr name="SINTEF Brown">
      <a:srgbClr val="5A471C"/>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SINTEF-Standard_EN</Template>
  <TotalTime>3457</TotalTime>
  <Words>1224</Words>
  <Application>Microsoft Office PowerPoint</Application>
  <PresentationFormat>On-screen Show (4:3)</PresentationFormat>
  <Paragraphs>151</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SINTEF-Standard_EN</vt:lpstr>
      <vt:lpstr>PowerPoint Presentation</vt:lpstr>
      <vt:lpstr>PowerPoint Presentation</vt:lpstr>
      <vt:lpstr>PowerPoint Presentation</vt:lpstr>
      <vt:lpstr>Alternative fuels for transport</vt:lpstr>
      <vt:lpstr>PowerPoint Presentation</vt:lpstr>
      <vt:lpstr>Strong partnership – industry in the lead</vt:lpstr>
      <vt:lpstr>Strong partnership – European research community</vt:lpstr>
      <vt:lpstr>PowerPoint Presentation</vt:lpstr>
      <vt:lpstr>PowerPoint Presentation</vt:lpstr>
      <vt:lpstr>Bridging the gap</vt:lpstr>
      <vt:lpstr>PowerPoint Presentation</vt:lpstr>
    </vt:vector>
  </TitlesOfParts>
  <Company>SINTEF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Guldberg</dc:creator>
  <cp:lastModifiedBy>Unni Steinsmo</cp:lastModifiedBy>
  <cp:revision>109</cp:revision>
  <cp:lastPrinted>2013-11-12T07:14:55Z</cp:lastPrinted>
  <dcterms:created xsi:type="dcterms:W3CDTF">2013-11-03T10:10:19Z</dcterms:created>
  <dcterms:modified xsi:type="dcterms:W3CDTF">2013-11-12T07:31:40Z</dcterms:modified>
</cp:coreProperties>
</file>