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avi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4"/>
  </p:notesMasterIdLst>
  <p:sldIdLst>
    <p:sldId id="284" r:id="rId2"/>
    <p:sldId id="290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285" r:id="rId15"/>
    <p:sldId id="302" r:id="rId16"/>
    <p:sldId id="301" r:id="rId17"/>
    <p:sldId id="315" r:id="rId18"/>
    <p:sldId id="300" r:id="rId19"/>
    <p:sldId id="299" r:id="rId20"/>
    <p:sldId id="298" r:id="rId21"/>
    <p:sldId id="286" r:id="rId22"/>
    <p:sldId id="314" r:id="rId23"/>
  </p:sldIdLst>
  <p:sldSz cx="9144000" cy="6858000" type="screen4x3"/>
  <p:notesSz cx="6724650" cy="9774238"/>
  <p:defaultTextStyle>
    <a:defPPr>
      <a:defRPr lang="en-GB"/>
    </a:defPPr>
    <a:lvl1pPr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33CC33"/>
    <a:srgbClr val="000099"/>
    <a:srgbClr val="3366CC"/>
    <a:srgbClr val="0066CC"/>
    <a:srgbClr val="0000FF"/>
    <a:srgbClr val="CCE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73" autoAdjust="0"/>
    <p:restoredTop sz="71403" autoAdjust="0"/>
  </p:normalViewPr>
  <p:slideViewPr>
    <p:cSldViewPr>
      <p:cViewPr>
        <p:scale>
          <a:sx n="85" d="100"/>
          <a:sy n="85" d="100"/>
        </p:scale>
        <p:origin x="-846" y="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D:\Regine\temp\EU2010_RESelyser\Publikation1-Dateien\pv_wind_output_Einsingen_2002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790529308836397"/>
          <c:y val="5.1400554097404488E-2"/>
          <c:w val="0.73470428696412948"/>
          <c:h val="0.7577812773403324"/>
        </c:manualLayout>
      </c:layout>
      <c:scatterChart>
        <c:scatterStyle val="smoothMarker"/>
        <c:varyColors val="0"/>
        <c:ser>
          <c:idx val="0"/>
          <c:order val="0"/>
          <c:tx>
            <c:v>solar irradiance</c:v>
          </c:tx>
          <c:spPr>
            <a:ln w="25400">
              <a:solidFill>
                <a:schemeClr val="tx1"/>
              </a:solidFill>
            </a:ln>
          </c:spPr>
          <c:marker>
            <c:symbol val="none"/>
          </c:marker>
          <c:xVal>
            <c:numRef>
              <c:f>pv_output_Einsingen_2002!$C$3321:$C$3344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xVal>
          <c:yVal>
            <c:numRef>
              <c:f>pv_output_Einsingen_2002!$E$3321:$E$3344</c:f>
              <c:numCache>
                <c:formatCode>General</c:formatCode>
                <c:ptCount val="2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65.496139999999997</c:v>
                </c:pt>
                <c:pt idx="6">
                  <c:v>232.79409799999999</c:v>
                </c:pt>
                <c:pt idx="7">
                  <c:v>372.51950099999999</c:v>
                </c:pt>
                <c:pt idx="8">
                  <c:v>477.85534699999999</c:v>
                </c:pt>
                <c:pt idx="9">
                  <c:v>521.15148899999997</c:v>
                </c:pt>
                <c:pt idx="10">
                  <c:v>605.96124299999997</c:v>
                </c:pt>
                <c:pt idx="11">
                  <c:v>668.146118</c:v>
                </c:pt>
                <c:pt idx="12">
                  <c:v>711.45739700000001</c:v>
                </c:pt>
                <c:pt idx="13">
                  <c:v>627.62359600000002</c:v>
                </c:pt>
                <c:pt idx="14">
                  <c:v>525.011841</c:v>
                </c:pt>
                <c:pt idx="15">
                  <c:v>406.42553700000002</c:v>
                </c:pt>
                <c:pt idx="16">
                  <c:v>352.00888099999997</c:v>
                </c:pt>
                <c:pt idx="17">
                  <c:v>254.652603</c:v>
                </c:pt>
                <c:pt idx="18">
                  <c:v>141.77467300000001</c:v>
                </c:pt>
                <c:pt idx="19">
                  <c:v>26.041103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7136768"/>
        <c:axId val="47695360"/>
      </c:scatterChart>
      <c:valAx>
        <c:axId val="117136768"/>
        <c:scaling>
          <c:orientation val="minMax"/>
          <c:max val="24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de-DE"/>
                  <a:t>Time [h]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out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de-DE"/>
          </a:p>
        </c:txPr>
        <c:crossAx val="47695360"/>
        <c:crosses val="autoZero"/>
        <c:crossBetween val="midCat"/>
        <c:majorUnit val="2"/>
        <c:minorUnit val="1"/>
      </c:valAx>
      <c:valAx>
        <c:axId val="47695360"/>
        <c:scaling>
          <c:orientation val="minMax"/>
          <c:max val="1200"/>
          <c:min val="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/>
                  <a:t>Solar irradiation[W/m^2]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17136768"/>
        <c:crosses val="autoZero"/>
        <c:crossBetween val="midCat"/>
        <c:majorUnit val="200"/>
      </c:valAx>
      <c:spPr>
        <a:ln w="15875">
          <a:solidFill>
            <a:schemeClr val="tx1"/>
          </a:solidFill>
        </a:ln>
      </c:spPr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de-DE"/>
          </a:p>
        </c:txPr>
      </c:legendEntry>
      <c:layout>
        <c:manualLayout>
          <c:xMode val="edge"/>
          <c:yMode val="edge"/>
          <c:x val="9.5026246719160115E-2"/>
          <c:y val="7.5178069407990669E-2"/>
          <c:w val="0.41608486439195103"/>
          <c:h val="0.13001348789734615"/>
        </c:manualLayout>
      </c:layout>
      <c:overlay val="0"/>
    </c:legend>
    <c:plotVisOnly val="1"/>
    <c:dispBlanksAs val="gap"/>
    <c:showDLblsOverMax val="0"/>
  </c:chart>
  <c:externalData r:id="rId2">
    <c:autoUpdate val="0"/>
  </c:externalData>
  <c:userShapes r:id="rId3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0.30486</cdr:x>
      <cdr:y>0.16</cdr:y>
    </cdr:from>
    <cdr:to>
      <cdr:x>0.76886</cdr:x>
      <cdr:y>0.80444</cdr:y>
    </cdr:to>
    <cdr:pic>
      <cdr:nvPicPr>
        <cdr:cNvPr id="2" name="Grafik 1"/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 t="-1" r="63750" b="75158"/>
        <a:stretch xmlns:a="http://schemas.openxmlformats.org/drawingml/2006/main"/>
      </cdr:blipFill>
      <cdr:spPr>
        <a:xfrm xmlns:a="http://schemas.openxmlformats.org/drawingml/2006/main">
          <a:off x="1245719" y="290245"/>
          <a:ext cx="1895997" cy="1169037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8413" y="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33425"/>
            <a:ext cx="4886325" cy="3665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43438"/>
            <a:ext cx="5378450" cy="439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1D24977D-089F-4A0E-9EA6-F726C725D9E6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0034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614CA1CC-4CBE-4310-B44C-D21F227466A8}" type="slidenum">
              <a:rPr lang="en-GB" altLang="en-US" smtClean="0">
                <a:latin typeface="Arial" charset="0"/>
              </a:rPr>
              <a:pPr/>
              <a:t>1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5D7F790C-5A8B-4568-AA0B-3AD1FC463327}" type="slidenum">
              <a:rPr lang="en-GB" altLang="en-US" smtClean="0">
                <a:latin typeface="Arial" charset="0"/>
              </a:rPr>
              <a:pPr/>
              <a:t>11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775D8476-B862-4180-883C-53660D0FD2D8}" type="slidenum">
              <a:rPr lang="en-GB" altLang="en-US" smtClean="0">
                <a:latin typeface="Arial" charset="0"/>
              </a:rPr>
              <a:pPr/>
              <a:t>12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6621711E-22F0-4DF5-833C-7E1EE8ED60E9}" type="slidenum">
              <a:rPr lang="en-GB" altLang="en-US" smtClean="0">
                <a:latin typeface="Arial" charset="0"/>
              </a:rPr>
              <a:pPr/>
              <a:t>13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2D8C4766-7E57-4A67-9CE5-07C05520028D}" type="slidenum">
              <a:rPr lang="en-GB" altLang="en-US" smtClean="0">
                <a:latin typeface="Arial" charset="0"/>
              </a:rPr>
              <a:pPr/>
              <a:t>14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71AF9602-7181-4C14-A7FE-97B3A5F8DD7B}" type="slidenum">
              <a:rPr lang="en-GB" altLang="en-US" smtClean="0">
                <a:latin typeface="Arial" charset="0"/>
              </a:rPr>
              <a:pPr/>
              <a:t>15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EA852492-6631-4C69-9F31-5CACCB42176F}" type="slidenum">
              <a:rPr lang="en-GB" altLang="en-US" smtClean="0">
                <a:latin typeface="Arial" charset="0"/>
              </a:rPr>
              <a:pPr/>
              <a:t>16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15431943-BA41-4CDC-8C2B-E138BD394AB3}" type="slidenum">
              <a:rPr lang="en-GB" altLang="en-US" smtClean="0">
                <a:latin typeface="Arial" charset="0"/>
              </a:rPr>
              <a:pPr/>
              <a:t>17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BBCEE1C6-4DDD-40F2-990C-4F45368E3F6E}" type="slidenum">
              <a:rPr lang="en-GB" altLang="en-US" smtClean="0">
                <a:latin typeface="Arial" charset="0"/>
              </a:rPr>
              <a:pPr/>
              <a:t>18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923A2EAF-20CA-4DC1-86F0-2D109E2DB06F}" type="slidenum">
              <a:rPr lang="en-GB" altLang="en-US" smtClean="0">
                <a:latin typeface="Arial" charset="0"/>
              </a:rPr>
              <a:pPr/>
              <a:t>19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83D24691-2D6C-46F2-BF2E-B7AE07448064}" type="slidenum">
              <a:rPr lang="en-GB" altLang="en-US" smtClean="0">
                <a:latin typeface="Arial" charset="0"/>
              </a:rPr>
              <a:pPr/>
              <a:t>20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EB51553F-8041-48A5-8495-F75174F41CD9}" type="slidenum">
              <a:rPr lang="en-GB" altLang="en-US" smtClean="0">
                <a:latin typeface="Arial" charset="0"/>
              </a:rPr>
              <a:pPr/>
              <a:t>3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F3FAC610-BCEF-4B7C-B347-FFB9ABE205B6}" type="slidenum">
              <a:rPr lang="en-GB" altLang="en-US" smtClean="0">
                <a:latin typeface="Arial" charset="0"/>
              </a:rPr>
              <a:pPr/>
              <a:t>21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0B412D7C-7B83-45A2-B636-81A56707B3E9}" type="slidenum">
              <a:rPr lang="en-GB" altLang="en-US" smtClean="0">
                <a:latin typeface="Arial" charset="0"/>
              </a:rPr>
              <a:pPr/>
              <a:t>22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70139AE8-DF8F-47A5-A38E-09FD2ECC3A11}" type="slidenum">
              <a:rPr lang="en-GB" altLang="en-US" smtClean="0">
                <a:latin typeface="Arial" charset="0"/>
              </a:rPr>
              <a:pPr/>
              <a:t>4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B5BB0383-950B-447F-A38C-6569DD5DEB71}" type="slidenum">
              <a:rPr lang="en-GB" altLang="en-US" smtClean="0">
                <a:latin typeface="Arial" charset="0"/>
              </a:rPr>
              <a:pPr/>
              <a:t>5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57CA50AD-5668-45B2-AB78-23FCCAD1E0C3}" type="slidenum">
              <a:rPr lang="en-GB" altLang="en-US" smtClean="0">
                <a:latin typeface="Arial" charset="0"/>
              </a:rPr>
              <a:pPr/>
              <a:t>6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2BAD5635-EF04-48A7-BD57-FBC1338C29E8}" type="slidenum">
              <a:rPr lang="en-GB" altLang="en-US" smtClean="0">
                <a:latin typeface="Arial" charset="0"/>
              </a:rPr>
              <a:pPr/>
              <a:t>7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03267423-C198-4D2E-BC52-9A6F4A2B250B}" type="slidenum">
              <a:rPr lang="en-GB" altLang="en-US" smtClean="0">
                <a:latin typeface="Arial" charset="0"/>
              </a:rPr>
              <a:pPr/>
              <a:t>8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27B3B08A-7293-423A-8CA2-C903565A69F5}" type="slidenum">
              <a:rPr lang="en-GB" altLang="en-US" smtClean="0">
                <a:latin typeface="Arial" charset="0"/>
              </a:rPr>
              <a:pPr/>
              <a:t>9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1F513ABD-C0F2-480D-8557-57EFE0CDA5D0}" type="slidenum">
              <a:rPr lang="en-GB" altLang="en-US" smtClean="0">
                <a:latin typeface="Arial" charset="0"/>
              </a:rPr>
              <a:pPr/>
              <a:t>10</a:t>
            </a:fld>
            <a:endParaRPr lang="en-GB" altLang="en-US" smtClean="0"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D9EBD-5AE9-42A9-8C5A-833978AFCA31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786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BB427-0432-4F68-BEC4-1B59A95CFE74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528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-98425"/>
            <a:ext cx="2057400" cy="62245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98425"/>
            <a:ext cx="6019800" cy="6224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EC206-176F-4662-BD5B-94359A24242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525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F10C1-799B-454A-BE9E-3FC8F2E3EF1B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95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ABFB1-EE68-4BD8-8910-3D22EF3F63E1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37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5B296-AA62-4C64-BA5F-734E9A3FB71D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4202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B528D-9B2D-470F-818B-F9A5BC521E5B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44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707BF-B16F-40D9-B7B6-2CB33E9D3F12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66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FA342-9365-49BB-A8C1-79BBD8AECA6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799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57D27-D34E-4A8B-9198-64229D9C169D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1070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1DC0E-072B-48C0-9D09-7D0C10CDA8EF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36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CH JU - Power Point2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F438F0CE-8C1F-466F-B9BC-C5AD5FBCFD4C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2pPr>
      <a:lvl3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3pPr>
      <a:lvl4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4pPr>
      <a:lvl5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5pPr>
      <a:lvl6pPr marL="8001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6pPr>
      <a:lvl7pPr marL="12573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7pPr>
      <a:lvl8pPr marL="17145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8pPr>
      <a:lvl9pPr marL="21717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charset="0"/>
        <a:buChar char="•"/>
        <a:defRPr sz="3200">
          <a:solidFill>
            <a:srgbClr val="194C84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charset="0"/>
        <a:buChar char="–"/>
        <a:defRPr sz="2800">
          <a:solidFill>
            <a:srgbClr val="008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avi"/><Relationship Id="rId1" Type="http://schemas.openxmlformats.org/officeDocument/2006/relationships/video" Target="NULL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body" idx="1"/>
          </p:nvPr>
        </p:nvSpPr>
        <p:spPr>
          <a:xfrm>
            <a:off x="755650" y="1989138"/>
            <a:ext cx="7780338" cy="4548187"/>
          </a:xfrm>
        </p:spPr>
        <p:txBody>
          <a:bodyPr/>
          <a:lstStyle/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r>
              <a:rPr lang="en-US" altLang="en-US" sz="4400" b="1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RESelyser</a:t>
            </a: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r>
              <a:rPr lang="en-US" altLang="en-US" sz="4400" b="1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(278732)</a:t>
            </a: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endParaRPr lang="en-US" altLang="en-US" sz="2000" b="1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endParaRPr lang="en-US" altLang="en-US" sz="2000" b="1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endParaRPr lang="fr-BE" altLang="en-US" sz="2800" i="1" smtClean="0">
              <a:solidFill>
                <a:schemeClr val="tx1"/>
              </a:solidFill>
              <a:latin typeface="Calibri" pitchFamily="34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endParaRPr lang="fr-BE" altLang="en-US" sz="2800" i="1" smtClean="0">
              <a:solidFill>
                <a:schemeClr val="tx1"/>
              </a:solidFill>
              <a:latin typeface="Calibri" pitchFamily="34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endParaRPr lang="fr-BE" altLang="en-US" sz="2800" i="1" smtClean="0">
              <a:solidFill>
                <a:schemeClr val="tx1"/>
              </a:solidFill>
              <a:latin typeface="Calibri" pitchFamily="34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r>
              <a:rPr lang="fr-BE" altLang="en-US" sz="2800" i="1" smtClean="0">
                <a:solidFill>
                  <a:schemeClr val="tx1"/>
                </a:solidFill>
                <a:latin typeface="Calibri" pitchFamily="34" charset="0"/>
              </a:rPr>
              <a:t>Regine Reissner</a:t>
            </a:r>
          </a:p>
          <a:p>
            <a:pPr marL="361950" indent="-361950" algn="ctr" defTabSz="966788">
              <a:spcBef>
                <a:spcPct val="0"/>
              </a:spcBef>
              <a:buFont typeface="Arial" charset="0"/>
              <a:buNone/>
            </a:pPr>
            <a:r>
              <a:rPr lang="fr-BE" altLang="en-US" sz="2800" i="1" smtClean="0">
                <a:solidFill>
                  <a:schemeClr val="tx1"/>
                </a:solidFill>
                <a:latin typeface="Calibri" pitchFamily="34" charset="0"/>
              </a:rPr>
              <a:t>Deutsches Zentrum fuer Luft- und Raumfahrt (DLR)</a:t>
            </a:r>
            <a:endParaRPr lang="en-US" altLang="en-US" sz="2800" smtClean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2051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3509963"/>
            <a:ext cx="2370138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275" y="44450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smtClean="0">
                <a:latin typeface="Arial Black" pitchFamily="34" charset="0"/>
              </a:rPr>
              <a:t/>
            </a:r>
            <a:br>
              <a:rPr lang="en-US" altLang="en-US" sz="2800" b="1" smtClean="0">
                <a:latin typeface="Arial Black" pitchFamily="34" charset="0"/>
              </a:rPr>
            </a:br>
            <a:r>
              <a:rPr lang="en-US" altLang="en-US" sz="2000" b="1" i="1" smtClean="0">
                <a:solidFill>
                  <a:srgbClr val="33CC33"/>
                </a:solidFill>
                <a:latin typeface="Calibri" pitchFamily="34" charset="0"/>
              </a:rPr>
              <a:t>1. Project achievements in relation  to the AIP/MAIP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9388" y="2238375"/>
            <a:ext cx="87852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latin typeface="Calibri" pitchFamily="34" charset="0"/>
              </a:rPr>
              <a:t>Project objectives and targets in relation to the AIP/MAIP</a:t>
            </a: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>
              <a:latin typeface="Calibri" pitchFamily="34" charset="0"/>
            </a:endParaRP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 smtClean="0">
              <a:latin typeface="Calibri" pitchFamily="34" charset="0"/>
            </a:endParaRP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315913" y="2630488"/>
            <a:ext cx="8677275" cy="3889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Clr>
                <a:schemeClr val="tx1"/>
              </a:buClr>
              <a:buFont typeface="Arial" charset="0"/>
              <a:buNone/>
              <a:defRPr/>
            </a:pPr>
            <a:r>
              <a:rPr lang="fr-BE" sz="2000" kern="0" dirty="0" smtClean="0">
                <a:solidFill>
                  <a:srgbClr val="339933"/>
                </a:solidFill>
                <a:latin typeface="Calibri" pitchFamily="34" charset="0"/>
              </a:rPr>
              <a:t>AIP 2010 efficient </a:t>
            </a:r>
            <a:r>
              <a:rPr lang="fr-BE" sz="2000" kern="0" dirty="0" err="1" smtClean="0">
                <a:solidFill>
                  <a:srgbClr val="339933"/>
                </a:solidFill>
                <a:latin typeface="Calibri" pitchFamily="34" charset="0"/>
              </a:rPr>
              <a:t>alkaline</a:t>
            </a:r>
            <a:r>
              <a:rPr lang="fr-BE" sz="2000" kern="0" dirty="0" smtClean="0">
                <a:solidFill>
                  <a:srgbClr val="339933"/>
                </a:solid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rgbClr val="339933"/>
                </a:solidFill>
                <a:latin typeface="Calibri" pitchFamily="34" charset="0"/>
              </a:rPr>
              <a:t>electrolyser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	   			         </a:t>
            </a:r>
            <a:r>
              <a:rPr lang="fr-BE" sz="2000" u="dbl" kern="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RESelyser</a:t>
            </a:r>
            <a:r>
              <a:rPr lang="fr-BE" sz="2000" u="dbl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 Objectives</a:t>
            </a:r>
          </a:p>
        </p:txBody>
      </p:sp>
      <p:sp>
        <p:nvSpPr>
          <p:cNvPr id="7" name="Rectangle 3"/>
          <p:cNvSpPr txBox="1">
            <a:spLocks/>
          </p:cNvSpPr>
          <p:nvPr/>
        </p:nvSpPr>
        <p:spPr bwMode="auto">
          <a:xfrm>
            <a:off x="763588" y="3144838"/>
            <a:ext cx="8229600" cy="37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>
              <a:buClr>
                <a:schemeClr val="tx1"/>
              </a:buClr>
              <a:defRPr/>
            </a:pP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Power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level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single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stack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rgbClr val="339933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exceeding</a:t>
            </a:r>
            <a:r>
              <a:rPr lang="fr-BE" sz="2000" kern="0" dirty="0" smtClean="0">
                <a:solidFill>
                  <a:srgbClr val="339933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5 kW </a:t>
            </a:r>
            <a:r>
              <a:rPr lang="fr-BE" sz="2000" u="dbl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-&gt; 30 kW</a:t>
            </a:r>
          </a:p>
          <a:p>
            <a:pPr marL="400050">
              <a:buClr>
                <a:schemeClr val="tx1"/>
              </a:buClr>
              <a:defRPr/>
            </a:pP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Efficiency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@ 0.75 A/cm</a:t>
            </a:r>
            <a:r>
              <a:rPr lang="fr-BE" sz="2000" kern="0" baseline="30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2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: </a:t>
            </a:r>
            <a:r>
              <a:rPr lang="de-DE" sz="2000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η</a:t>
            </a:r>
            <a:r>
              <a:rPr lang="en-GB" sz="2000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&gt;80% on HHV </a:t>
            </a:r>
            <a:r>
              <a:rPr lang="en-GB" sz="2000" u="dbl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basis </a:t>
            </a:r>
            <a:r>
              <a:rPr lang="en-GB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demonstrated with      </a:t>
            </a:r>
            <a:r>
              <a:rPr lang="en-GB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   </a:t>
            </a:r>
            <a:r>
              <a:rPr lang="en-GB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300 cm</a:t>
            </a:r>
            <a:r>
              <a:rPr lang="en-GB" sz="2000" u="dbl" baseline="30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2</a:t>
            </a:r>
            <a:r>
              <a:rPr lang="en-GB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 electrodes, low cost</a:t>
            </a:r>
            <a:r>
              <a:rPr lang="en-GB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 materials </a:t>
            </a:r>
            <a:endParaRPr lang="fr-BE" sz="2000" u="dbl" kern="0" dirty="0">
              <a:solidFill>
                <a:schemeClr val="tx1"/>
              </a:solidFill>
              <a:uFill>
                <a:solidFill>
                  <a:srgbClr val="FFC000"/>
                </a:solidFill>
              </a:uFill>
              <a:latin typeface="Calibri" pitchFamily="34" charset="0"/>
            </a:endParaRPr>
          </a:p>
          <a:p>
            <a:pPr marL="400050">
              <a:buClr>
                <a:schemeClr val="tx1"/>
              </a:buClr>
              <a:defRPr/>
            </a:pPr>
            <a:r>
              <a:rPr lang="de-DE" sz="200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Electrolyser</a:t>
            </a:r>
            <a:r>
              <a:rPr lang="de-DE" sz="200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system</a:t>
            </a:r>
            <a:r>
              <a:rPr lang="de-DE" sz="200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operating</a:t>
            </a:r>
            <a:r>
              <a:rPr lang="de-DE" sz="200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at</a:t>
            </a:r>
            <a:r>
              <a:rPr lang="de-DE" sz="200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10-</a:t>
            </a:r>
            <a:r>
              <a:rPr lang="de-DE" sz="2000" u="dbl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15MPa </a:t>
            </a:r>
            <a:r>
              <a:rPr lang="de-DE" sz="2000" u="dbl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concept</a:t>
            </a:r>
            <a:r>
              <a:rPr lang="de-DE" sz="2000" u="dbl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, </a:t>
            </a:r>
            <a:r>
              <a:rPr lang="de-DE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2.5MPa </a:t>
            </a:r>
            <a:r>
              <a:rPr lang="de-DE" sz="2000" u="dbl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realisation</a:t>
            </a:r>
            <a:endParaRPr lang="de-DE" sz="2000" u="dbl" dirty="0" smtClean="0">
              <a:solidFill>
                <a:schemeClr val="tx1"/>
              </a:solidFill>
              <a:uFill>
                <a:solidFill>
                  <a:srgbClr val="FFC000"/>
                </a:solidFill>
              </a:uFill>
              <a:latin typeface="Calibri" panose="020F0502020204030204" pitchFamily="34" charset="0"/>
              <a:ea typeface="Times New Roman"/>
              <a:cs typeface="Calibri"/>
            </a:endParaRPr>
          </a:p>
        </p:txBody>
      </p:sp>
      <p:pic>
        <p:nvPicPr>
          <p:cNvPr id="11270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599113"/>
            <a:ext cx="15065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xtfeld 2"/>
          <p:cNvSpPr txBox="1">
            <a:spLocks noChangeArrowheads="1"/>
          </p:cNvSpPr>
          <p:nvPr/>
        </p:nvSpPr>
        <p:spPr bwMode="auto">
          <a:xfrm>
            <a:off x="7180263" y="6550025"/>
            <a:ext cx="1763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defTabSz="45720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defTabSz="4572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defTabSz="4572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defTabSz="4572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ED1C24"/>
              </a:buClr>
              <a:buFont typeface="Monotype Sorts" pitchFamily="2" charset="2"/>
              <a:buNone/>
            </a:pPr>
            <a:r>
              <a:rPr lang="de-DE" altLang="de-DE" sz="1200">
                <a:solidFill>
                  <a:srgbClr val="0B009C"/>
                </a:solidFill>
              </a:rPr>
              <a:t>http://www.reselyser.eu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275" y="44450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smtClean="0">
                <a:latin typeface="Arial Black" pitchFamily="34" charset="0"/>
              </a:rPr>
              <a:t/>
            </a:r>
            <a:br>
              <a:rPr lang="en-US" altLang="en-US" sz="2800" b="1" smtClean="0">
                <a:latin typeface="Arial Black" pitchFamily="34" charset="0"/>
              </a:rPr>
            </a:br>
            <a:r>
              <a:rPr lang="en-US" altLang="en-US" sz="2000" b="1" i="1" smtClean="0">
                <a:solidFill>
                  <a:srgbClr val="33CC33"/>
                </a:solidFill>
                <a:latin typeface="Calibri" pitchFamily="34" charset="0"/>
              </a:rPr>
              <a:t>1. Project achievements in relation  to the AIP/MAIP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9388" y="2238375"/>
            <a:ext cx="87852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latin typeface="Calibri" pitchFamily="34" charset="0"/>
              </a:rPr>
              <a:t>Project objectives and targets in relation to the AIP/MAIP</a:t>
            </a: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>
              <a:latin typeface="Calibri" pitchFamily="34" charset="0"/>
            </a:endParaRP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 smtClean="0">
              <a:latin typeface="Calibri" pitchFamily="34" charset="0"/>
            </a:endParaRP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315913" y="2630488"/>
            <a:ext cx="8677275" cy="3889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Clr>
                <a:schemeClr val="tx1"/>
              </a:buClr>
              <a:buFont typeface="Arial" charset="0"/>
              <a:buNone/>
              <a:defRPr/>
            </a:pPr>
            <a:r>
              <a:rPr lang="fr-BE" sz="2000" kern="0" dirty="0" smtClean="0">
                <a:solidFill>
                  <a:srgbClr val="339933"/>
                </a:solidFill>
                <a:latin typeface="Calibri" pitchFamily="34" charset="0"/>
              </a:rPr>
              <a:t>AIP 2010 efficient </a:t>
            </a:r>
            <a:r>
              <a:rPr lang="fr-BE" sz="2000" kern="0" dirty="0" err="1" smtClean="0">
                <a:solidFill>
                  <a:srgbClr val="339933"/>
                </a:solidFill>
                <a:latin typeface="Calibri" pitchFamily="34" charset="0"/>
              </a:rPr>
              <a:t>alkaline</a:t>
            </a:r>
            <a:r>
              <a:rPr lang="fr-BE" sz="2000" kern="0" dirty="0" smtClean="0">
                <a:solidFill>
                  <a:srgbClr val="339933"/>
                </a:solid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rgbClr val="339933"/>
                </a:solidFill>
                <a:latin typeface="Calibri" pitchFamily="34" charset="0"/>
              </a:rPr>
              <a:t>electrolyser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	   			         </a:t>
            </a:r>
            <a:r>
              <a:rPr lang="fr-BE" sz="2000" u="dbl" kern="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RESelyser</a:t>
            </a:r>
            <a:r>
              <a:rPr lang="fr-BE" sz="2000" u="dbl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 Objectives</a:t>
            </a:r>
          </a:p>
        </p:txBody>
      </p:sp>
      <p:sp>
        <p:nvSpPr>
          <p:cNvPr id="7" name="Rectangle 3"/>
          <p:cNvSpPr txBox="1">
            <a:spLocks/>
          </p:cNvSpPr>
          <p:nvPr/>
        </p:nvSpPr>
        <p:spPr bwMode="auto">
          <a:xfrm>
            <a:off x="763588" y="3144838"/>
            <a:ext cx="8229600" cy="37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>
              <a:buClr>
                <a:schemeClr val="tx1"/>
              </a:buClr>
              <a:defRPr/>
            </a:pP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Power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level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single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stack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rgbClr val="339933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exceeding</a:t>
            </a:r>
            <a:r>
              <a:rPr lang="fr-BE" sz="2000" kern="0" dirty="0" smtClean="0">
                <a:solidFill>
                  <a:srgbClr val="339933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5 kW </a:t>
            </a:r>
            <a:r>
              <a:rPr lang="fr-BE" sz="2000" u="dbl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-&gt; 30 kW</a:t>
            </a:r>
          </a:p>
          <a:p>
            <a:pPr marL="400050">
              <a:buClr>
                <a:schemeClr val="tx1"/>
              </a:buClr>
              <a:defRPr/>
            </a:pP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Efficiency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@ 0.75 A/cm</a:t>
            </a:r>
            <a:r>
              <a:rPr lang="fr-BE" sz="2000" kern="0" baseline="30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2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: </a:t>
            </a:r>
            <a:r>
              <a:rPr lang="de-DE" sz="2000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η</a:t>
            </a:r>
            <a:r>
              <a:rPr lang="en-GB" sz="2000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&gt;80% on HHV </a:t>
            </a:r>
            <a:r>
              <a:rPr lang="en-GB" sz="2000" u="dbl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basis </a:t>
            </a:r>
            <a:r>
              <a:rPr lang="en-GB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demonstrated with   </a:t>
            </a:r>
            <a:r>
              <a:rPr lang="en-GB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      </a:t>
            </a:r>
            <a:r>
              <a:rPr lang="en-GB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300 cm</a:t>
            </a:r>
            <a:r>
              <a:rPr lang="en-GB" sz="2000" u="dbl" baseline="30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2</a:t>
            </a:r>
            <a:r>
              <a:rPr lang="en-GB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 electrodes, low cost </a:t>
            </a:r>
            <a:r>
              <a:rPr lang="en-GB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materials </a:t>
            </a:r>
            <a:endParaRPr lang="fr-BE" sz="2000" u="dbl" kern="0" dirty="0">
              <a:solidFill>
                <a:schemeClr val="tx1"/>
              </a:solidFill>
              <a:uFill>
                <a:solidFill>
                  <a:srgbClr val="FFC000"/>
                </a:solidFill>
              </a:uFill>
              <a:latin typeface="Calibri" pitchFamily="34" charset="0"/>
            </a:endParaRPr>
          </a:p>
          <a:p>
            <a:pPr marL="400050">
              <a:buClr>
                <a:schemeClr val="tx1"/>
              </a:buClr>
              <a:defRPr/>
            </a:pPr>
            <a:r>
              <a:rPr lang="de-DE" sz="2000" dirty="0" err="1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Electrolyser</a:t>
            </a:r>
            <a:r>
              <a:rPr lang="de-DE" sz="2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system</a:t>
            </a:r>
            <a:r>
              <a:rPr lang="de-DE" sz="2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operating</a:t>
            </a:r>
            <a:r>
              <a:rPr lang="de-DE" sz="2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at</a:t>
            </a:r>
            <a:r>
              <a:rPr lang="de-DE" sz="2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10-</a:t>
            </a:r>
            <a:r>
              <a:rPr lang="de-DE" sz="2000" u="dbl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15MPa </a:t>
            </a:r>
            <a:r>
              <a:rPr lang="de-DE" sz="2000" u="dbl" dirty="0" err="1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concept</a:t>
            </a:r>
            <a:r>
              <a:rPr lang="de-DE" sz="2000" u="dbl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, </a:t>
            </a:r>
            <a:r>
              <a:rPr lang="de-DE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2.5MPa </a:t>
            </a:r>
            <a:r>
              <a:rPr lang="de-DE" sz="2000" u="dbl" dirty="0" err="1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realisation</a:t>
            </a:r>
            <a:endParaRPr lang="de-DE" sz="2000" u="dbl" dirty="0">
              <a:solidFill>
                <a:schemeClr val="tx1"/>
              </a:solidFill>
              <a:uFill>
                <a:solidFill>
                  <a:srgbClr val="FFC000"/>
                </a:solidFill>
              </a:uFill>
              <a:latin typeface="Calibri" panose="020F0502020204030204" pitchFamily="34" charset="0"/>
              <a:ea typeface="Times New Roman"/>
              <a:cs typeface="Calibri"/>
            </a:endParaRPr>
          </a:p>
          <a:p>
            <a:pPr marL="400050">
              <a:buClr>
                <a:schemeClr val="tx1"/>
              </a:buClr>
              <a:defRPr/>
            </a:pP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Retention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of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 &gt;90%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of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initial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efficiency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over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at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least 1000 on/off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switching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cycles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</a:p>
        </p:txBody>
      </p:sp>
      <p:pic>
        <p:nvPicPr>
          <p:cNvPr id="1229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599113"/>
            <a:ext cx="15065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Textfeld 2"/>
          <p:cNvSpPr txBox="1">
            <a:spLocks noChangeArrowheads="1"/>
          </p:cNvSpPr>
          <p:nvPr/>
        </p:nvSpPr>
        <p:spPr bwMode="auto">
          <a:xfrm>
            <a:off x="7180263" y="6550025"/>
            <a:ext cx="1763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defTabSz="45720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defTabSz="4572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defTabSz="4572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defTabSz="4572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ED1C24"/>
              </a:buClr>
              <a:buFont typeface="Monotype Sorts" pitchFamily="2" charset="2"/>
              <a:buNone/>
            </a:pPr>
            <a:r>
              <a:rPr lang="de-DE" altLang="de-DE" sz="1200">
                <a:solidFill>
                  <a:srgbClr val="0B009C"/>
                </a:solidFill>
              </a:rPr>
              <a:t>http://www.reselyser.eu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275" y="44450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smtClean="0">
                <a:latin typeface="Arial Black" pitchFamily="34" charset="0"/>
              </a:rPr>
              <a:t/>
            </a:r>
            <a:br>
              <a:rPr lang="en-US" altLang="en-US" sz="2800" b="1" smtClean="0">
                <a:latin typeface="Arial Black" pitchFamily="34" charset="0"/>
              </a:rPr>
            </a:br>
            <a:r>
              <a:rPr lang="en-US" altLang="en-US" sz="2000" b="1" i="1" smtClean="0">
                <a:solidFill>
                  <a:srgbClr val="33CC33"/>
                </a:solidFill>
                <a:latin typeface="Calibri" pitchFamily="34" charset="0"/>
              </a:rPr>
              <a:t>1. Project achievements in relation  to the AIP/MAIP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9388" y="2238375"/>
            <a:ext cx="87852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latin typeface="Calibri" pitchFamily="34" charset="0"/>
              </a:rPr>
              <a:t>Project objectives and targets in relation to the AIP/MAIP</a:t>
            </a: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>
              <a:latin typeface="Calibri" pitchFamily="34" charset="0"/>
            </a:endParaRP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 smtClean="0">
              <a:latin typeface="Calibri" pitchFamily="34" charset="0"/>
            </a:endParaRP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315913" y="2630488"/>
            <a:ext cx="8677275" cy="3889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Clr>
                <a:schemeClr val="tx1"/>
              </a:buClr>
              <a:buFont typeface="Arial" charset="0"/>
              <a:buNone/>
              <a:defRPr/>
            </a:pPr>
            <a:r>
              <a:rPr lang="fr-BE" sz="2000" kern="0" dirty="0" smtClean="0">
                <a:solidFill>
                  <a:srgbClr val="339933"/>
                </a:solidFill>
                <a:latin typeface="Calibri" pitchFamily="34" charset="0"/>
              </a:rPr>
              <a:t>AIP 2010 efficient </a:t>
            </a:r>
            <a:r>
              <a:rPr lang="fr-BE" sz="2000" kern="0" dirty="0" err="1" smtClean="0">
                <a:solidFill>
                  <a:srgbClr val="339933"/>
                </a:solidFill>
                <a:latin typeface="Calibri" pitchFamily="34" charset="0"/>
              </a:rPr>
              <a:t>alkaline</a:t>
            </a:r>
            <a:r>
              <a:rPr lang="fr-BE" sz="2000" kern="0" dirty="0" smtClean="0">
                <a:solidFill>
                  <a:srgbClr val="339933"/>
                </a:solid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rgbClr val="339933"/>
                </a:solidFill>
                <a:latin typeface="Calibri" pitchFamily="34" charset="0"/>
              </a:rPr>
              <a:t>electrolyser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	   			         </a:t>
            </a:r>
            <a:r>
              <a:rPr lang="fr-BE" sz="2000" u="dbl" kern="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RESelyser</a:t>
            </a:r>
            <a:r>
              <a:rPr lang="fr-BE" sz="2000" u="dbl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 Objectives</a:t>
            </a:r>
          </a:p>
        </p:txBody>
      </p:sp>
      <p:sp>
        <p:nvSpPr>
          <p:cNvPr id="7" name="Rectangle 3"/>
          <p:cNvSpPr txBox="1">
            <a:spLocks/>
          </p:cNvSpPr>
          <p:nvPr/>
        </p:nvSpPr>
        <p:spPr bwMode="auto">
          <a:xfrm>
            <a:off x="763588" y="3144838"/>
            <a:ext cx="8229600" cy="37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>
              <a:buClr>
                <a:schemeClr val="tx1"/>
              </a:buClr>
              <a:defRPr/>
            </a:pP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Power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level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single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stack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rgbClr val="339933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exceeding</a:t>
            </a:r>
            <a:r>
              <a:rPr lang="fr-BE" sz="2000" kern="0" dirty="0" smtClean="0">
                <a:solidFill>
                  <a:srgbClr val="339933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5 kW </a:t>
            </a:r>
            <a:r>
              <a:rPr lang="fr-BE" sz="2000" u="dbl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-&gt; 30 kW</a:t>
            </a:r>
          </a:p>
          <a:p>
            <a:pPr marL="400050">
              <a:buClr>
                <a:schemeClr val="tx1"/>
              </a:buClr>
              <a:defRPr/>
            </a:pP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Efficiency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@ 0.75 A/cm</a:t>
            </a:r>
            <a:r>
              <a:rPr lang="fr-BE" sz="2000" kern="0" baseline="30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2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: </a:t>
            </a:r>
            <a:r>
              <a:rPr lang="de-DE" sz="2000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η</a:t>
            </a:r>
            <a:r>
              <a:rPr lang="en-GB" sz="2000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&gt;80% on HHV </a:t>
            </a:r>
            <a:r>
              <a:rPr lang="en-GB" sz="2000" u="dbl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basis </a:t>
            </a:r>
            <a:r>
              <a:rPr lang="en-GB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demonstrated with     </a:t>
            </a:r>
            <a:r>
              <a:rPr lang="en-GB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    </a:t>
            </a:r>
            <a:r>
              <a:rPr lang="en-GB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300 cm</a:t>
            </a:r>
            <a:r>
              <a:rPr lang="en-GB" sz="2000" u="dbl" baseline="30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2</a:t>
            </a:r>
            <a:r>
              <a:rPr lang="en-GB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 electrodes, low cost </a:t>
            </a:r>
            <a:r>
              <a:rPr lang="en-GB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materials </a:t>
            </a:r>
            <a:endParaRPr lang="fr-BE" sz="2000" u="dbl" kern="0" dirty="0">
              <a:solidFill>
                <a:schemeClr val="tx1"/>
              </a:solidFill>
              <a:uFill>
                <a:solidFill>
                  <a:srgbClr val="FFC000"/>
                </a:solidFill>
              </a:uFill>
              <a:latin typeface="Calibri" pitchFamily="34" charset="0"/>
            </a:endParaRPr>
          </a:p>
          <a:p>
            <a:pPr marL="400050">
              <a:buClr>
                <a:schemeClr val="tx1"/>
              </a:buClr>
              <a:defRPr/>
            </a:pPr>
            <a:r>
              <a:rPr lang="de-DE" sz="2000" dirty="0" err="1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Electrolyser</a:t>
            </a:r>
            <a:r>
              <a:rPr lang="de-DE" sz="2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system</a:t>
            </a:r>
            <a:r>
              <a:rPr lang="de-DE" sz="2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operating</a:t>
            </a:r>
            <a:r>
              <a:rPr lang="de-DE" sz="2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at</a:t>
            </a:r>
            <a:r>
              <a:rPr lang="de-DE" sz="2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10-</a:t>
            </a:r>
            <a:r>
              <a:rPr lang="de-DE" sz="2000" u="dbl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15MPa </a:t>
            </a:r>
            <a:r>
              <a:rPr lang="de-DE" sz="2000" u="dbl" dirty="0" err="1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concept</a:t>
            </a:r>
            <a:r>
              <a:rPr lang="de-DE" sz="2000" u="dbl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, </a:t>
            </a:r>
            <a:r>
              <a:rPr lang="de-DE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2.5MPa </a:t>
            </a:r>
            <a:r>
              <a:rPr lang="de-DE" sz="2000" u="dbl" dirty="0" err="1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realisation</a:t>
            </a:r>
            <a:endParaRPr lang="de-DE" sz="2000" u="dbl" dirty="0">
              <a:solidFill>
                <a:schemeClr val="tx1"/>
              </a:solidFill>
              <a:uFill>
                <a:solidFill>
                  <a:srgbClr val="FFC000"/>
                </a:solidFill>
              </a:uFill>
              <a:latin typeface="Calibri" panose="020F0502020204030204" pitchFamily="34" charset="0"/>
              <a:ea typeface="Times New Roman"/>
              <a:cs typeface="Calibri"/>
            </a:endParaRPr>
          </a:p>
          <a:p>
            <a:pPr marL="400050">
              <a:buClr>
                <a:schemeClr val="tx1"/>
              </a:buClr>
              <a:defRPr/>
            </a:pP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Retention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of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 </a:t>
            </a:r>
            <a:r>
              <a:rPr lang="de-DE" sz="2000" u="dbl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&gt;90%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of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initial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efficiency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over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at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least 1000 on/off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switching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cycles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u="dbl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demonstrated</a:t>
            </a:r>
            <a:r>
              <a:rPr lang="de-DE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u="dbl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with</a:t>
            </a:r>
            <a:r>
              <a:rPr lang="de-DE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10 kW </a:t>
            </a:r>
            <a:r>
              <a:rPr lang="de-DE" sz="2000" u="dbl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electrolyser</a:t>
            </a:r>
            <a:endParaRPr lang="de-DE" sz="2000" u="dbl" dirty="0" smtClean="0">
              <a:solidFill>
                <a:schemeClr val="tx1"/>
              </a:solidFill>
              <a:uFill>
                <a:solidFill>
                  <a:srgbClr val="FFC000"/>
                </a:solidFill>
              </a:uFill>
              <a:latin typeface="Calibri" panose="020F0502020204030204" pitchFamily="34" charset="0"/>
              <a:ea typeface="Times New Roman"/>
              <a:cs typeface="Calibri"/>
            </a:endParaRPr>
          </a:p>
        </p:txBody>
      </p:sp>
      <p:pic>
        <p:nvPicPr>
          <p:cNvPr id="13318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599113"/>
            <a:ext cx="15065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feld 2"/>
          <p:cNvSpPr txBox="1">
            <a:spLocks noChangeArrowheads="1"/>
          </p:cNvSpPr>
          <p:nvPr/>
        </p:nvSpPr>
        <p:spPr bwMode="auto">
          <a:xfrm>
            <a:off x="7180263" y="6550025"/>
            <a:ext cx="1763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defTabSz="45720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defTabSz="4572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defTabSz="4572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defTabSz="4572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ED1C24"/>
              </a:buClr>
              <a:buFont typeface="Monotype Sorts" pitchFamily="2" charset="2"/>
              <a:buNone/>
            </a:pPr>
            <a:r>
              <a:rPr lang="de-DE" altLang="de-DE" sz="1200">
                <a:solidFill>
                  <a:srgbClr val="0B009C"/>
                </a:solidFill>
              </a:rPr>
              <a:t>http://www.reselyser.eu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275" y="44450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smtClean="0">
                <a:latin typeface="Arial Black" pitchFamily="34" charset="0"/>
              </a:rPr>
              <a:t/>
            </a:r>
            <a:br>
              <a:rPr lang="en-US" altLang="en-US" sz="2800" b="1" smtClean="0">
                <a:latin typeface="Arial Black" pitchFamily="34" charset="0"/>
              </a:rPr>
            </a:br>
            <a:r>
              <a:rPr lang="en-US" altLang="en-US" sz="2000" b="1" i="1" smtClean="0">
                <a:solidFill>
                  <a:srgbClr val="33CC33"/>
                </a:solidFill>
                <a:latin typeface="Calibri" pitchFamily="34" charset="0"/>
              </a:rPr>
              <a:t>1. Project achievements in relation  to the AIP/MAIP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9388" y="2238375"/>
            <a:ext cx="87852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latin typeface="Calibri" pitchFamily="34" charset="0"/>
              </a:rPr>
              <a:t>Project objectives and targets in relation to the AIP/MAIP</a:t>
            </a: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>
              <a:latin typeface="Calibri" pitchFamily="34" charset="0"/>
            </a:endParaRP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 smtClean="0">
              <a:latin typeface="Calibri" pitchFamily="34" charset="0"/>
            </a:endParaRP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315913" y="2630488"/>
            <a:ext cx="8677275" cy="3889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Clr>
                <a:schemeClr val="tx1"/>
              </a:buClr>
              <a:buFont typeface="Arial" charset="0"/>
              <a:buNone/>
              <a:defRPr/>
            </a:pPr>
            <a:r>
              <a:rPr lang="fr-BE" sz="2000" kern="0" dirty="0" smtClean="0">
                <a:solidFill>
                  <a:srgbClr val="339933"/>
                </a:solidFill>
                <a:latin typeface="Calibri" pitchFamily="34" charset="0"/>
              </a:rPr>
              <a:t>AIP 2010 efficient </a:t>
            </a:r>
            <a:r>
              <a:rPr lang="fr-BE" sz="2000" kern="0" dirty="0" err="1" smtClean="0">
                <a:solidFill>
                  <a:srgbClr val="339933"/>
                </a:solidFill>
                <a:latin typeface="Calibri" pitchFamily="34" charset="0"/>
              </a:rPr>
              <a:t>alkaline</a:t>
            </a:r>
            <a:r>
              <a:rPr lang="fr-BE" sz="2000" kern="0" dirty="0" smtClean="0">
                <a:solidFill>
                  <a:srgbClr val="339933"/>
                </a:solid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rgbClr val="339933"/>
                </a:solidFill>
                <a:latin typeface="Calibri" pitchFamily="34" charset="0"/>
              </a:rPr>
              <a:t>electrolyser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	   			         </a:t>
            </a:r>
            <a:r>
              <a:rPr lang="fr-BE" sz="2000" u="dbl" kern="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RESelyser</a:t>
            </a:r>
            <a:r>
              <a:rPr lang="fr-BE" sz="2000" u="dbl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 Objectives</a:t>
            </a:r>
          </a:p>
        </p:txBody>
      </p:sp>
      <p:sp>
        <p:nvSpPr>
          <p:cNvPr id="7" name="Rectangle 3"/>
          <p:cNvSpPr txBox="1">
            <a:spLocks/>
          </p:cNvSpPr>
          <p:nvPr/>
        </p:nvSpPr>
        <p:spPr bwMode="auto">
          <a:xfrm>
            <a:off x="763588" y="3144838"/>
            <a:ext cx="8229600" cy="37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>
              <a:buClr>
                <a:schemeClr val="tx1"/>
              </a:buClr>
              <a:defRPr/>
            </a:pP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Power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level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single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stack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rgbClr val="339933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exceeding</a:t>
            </a:r>
            <a:r>
              <a:rPr lang="fr-BE" sz="2000" kern="0" dirty="0" smtClean="0">
                <a:solidFill>
                  <a:srgbClr val="339933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5 kW </a:t>
            </a:r>
            <a:r>
              <a:rPr lang="fr-BE" sz="2000" u="dbl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-&gt; 30 kW</a:t>
            </a:r>
          </a:p>
          <a:p>
            <a:pPr marL="400050">
              <a:buClr>
                <a:schemeClr val="tx1"/>
              </a:buClr>
              <a:defRPr/>
            </a:pP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Efficiency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@ 0.75 A/cm</a:t>
            </a:r>
            <a:r>
              <a:rPr lang="fr-BE" sz="2000" kern="0" baseline="30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2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: </a:t>
            </a:r>
            <a:r>
              <a:rPr lang="de-DE" sz="2000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η</a:t>
            </a:r>
            <a:r>
              <a:rPr lang="en-GB" sz="2000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&gt;80% on HHV </a:t>
            </a:r>
            <a:r>
              <a:rPr lang="en-GB" sz="2000" u="dbl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basis </a:t>
            </a:r>
            <a:r>
              <a:rPr lang="en-GB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demonstrated with   </a:t>
            </a:r>
            <a:r>
              <a:rPr lang="en-GB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      </a:t>
            </a:r>
            <a:r>
              <a:rPr lang="en-GB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300 cm</a:t>
            </a:r>
            <a:r>
              <a:rPr lang="en-GB" sz="2000" u="dbl" baseline="30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2</a:t>
            </a:r>
            <a:r>
              <a:rPr lang="en-GB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 electrodes, low cost </a:t>
            </a:r>
            <a:r>
              <a:rPr lang="en-GB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materials </a:t>
            </a:r>
            <a:endParaRPr lang="fr-BE" sz="2000" u="dbl" kern="0" dirty="0">
              <a:solidFill>
                <a:schemeClr val="tx1"/>
              </a:solidFill>
              <a:uFill>
                <a:solidFill>
                  <a:srgbClr val="FFC000"/>
                </a:solidFill>
              </a:uFill>
              <a:latin typeface="Calibri" pitchFamily="34" charset="0"/>
            </a:endParaRPr>
          </a:p>
          <a:p>
            <a:pPr marL="400050">
              <a:buClr>
                <a:schemeClr val="tx1"/>
              </a:buClr>
              <a:defRPr/>
            </a:pPr>
            <a:r>
              <a:rPr lang="de-DE" sz="2000" dirty="0" err="1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Electrolyser</a:t>
            </a:r>
            <a:r>
              <a:rPr lang="de-DE" sz="2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system</a:t>
            </a:r>
            <a:r>
              <a:rPr lang="de-DE" sz="2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operating</a:t>
            </a:r>
            <a:r>
              <a:rPr lang="de-DE" sz="2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at</a:t>
            </a:r>
            <a:r>
              <a:rPr lang="de-DE" sz="2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10-</a:t>
            </a:r>
            <a:r>
              <a:rPr lang="de-DE" sz="2000" u="dbl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15MPa </a:t>
            </a:r>
            <a:r>
              <a:rPr lang="de-DE" sz="2000" u="dbl" dirty="0" err="1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concept</a:t>
            </a:r>
            <a:r>
              <a:rPr lang="de-DE" sz="2000" u="dbl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, </a:t>
            </a:r>
            <a:r>
              <a:rPr lang="de-DE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2.5MPa </a:t>
            </a:r>
            <a:r>
              <a:rPr lang="de-DE" sz="2000" u="dbl" dirty="0" err="1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realisation</a:t>
            </a:r>
            <a:endParaRPr lang="de-DE" sz="2000" u="dbl" dirty="0">
              <a:solidFill>
                <a:schemeClr val="tx1"/>
              </a:solidFill>
              <a:uFill>
                <a:solidFill>
                  <a:srgbClr val="FFC000"/>
                </a:solidFill>
              </a:uFill>
              <a:latin typeface="Calibri" panose="020F0502020204030204" pitchFamily="34" charset="0"/>
              <a:ea typeface="Times New Roman"/>
              <a:cs typeface="Calibri"/>
            </a:endParaRPr>
          </a:p>
          <a:p>
            <a:pPr marL="400050">
              <a:buClr>
                <a:schemeClr val="tx1"/>
              </a:buClr>
              <a:defRPr/>
            </a:pP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Retention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of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 </a:t>
            </a:r>
            <a:r>
              <a:rPr lang="de-DE" sz="2000" u="dbl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&gt;90%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of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initial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efficiency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over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at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least 1000 on/off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switching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cycles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u="dbl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demonstrated</a:t>
            </a:r>
            <a:r>
              <a:rPr lang="de-DE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u="dbl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with</a:t>
            </a:r>
            <a:r>
              <a:rPr lang="de-DE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10 kW </a:t>
            </a:r>
            <a:r>
              <a:rPr lang="de-DE" sz="2000" u="dbl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electrolyser</a:t>
            </a:r>
            <a:endParaRPr lang="de-DE" sz="2000" u="dbl" dirty="0" smtClean="0">
              <a:solidFill>
                <a:schemeClr val="tx1"/>
              </a:solidFill>
              <a:uFill>
                <a:solidFill>
                  <a:srgbClr val="FFC000"/>
                </a:solidFill>
              </a:uFill>
              <a:latin typeface="Calibri" panose="020F0502020204030204" pitchFamily="34" charset="0"/>
              <a:ea typeface="Times New Roman"/>
              <a:cs typeface="Calibri"/>
            </a:endParaRPr>
          </a:p>
          <a:p>
            <a:pPr marL="400050">
              <a:buClr>
                <a:schemeClr val="tx1"/>
              </a:buClr>
              <a:defRPr/>
            </a:pP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Modular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system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cost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1,000 € per Nm</a:t>
            </a:r>
            <a:r>
              <a:rPr lang="de-DE" sz="2000" baseline="30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3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/h plant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capacity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for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the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stack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and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3,000 €</a:t>
            </a:r>
            <a:r>
              <a:rPr lang="de-DE" sz="2000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/Nm</a:t>
            </a:r>
            <a:r>
              <a:rPr lang="de-DE" sz="2000" baseline="30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3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for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a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complete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system</a:t>
            </a:r>
            <a:endParaRPr lang="de-DE" sz="2000" u="dbl" dirty="0">
              <a:solidFill>
                <a:schemeClr val="tx1"/>
              </a:solidFill>
              <a:uFill>
                <a:solidFill>
                  <a:srgbClr val="FFC000"/>
                </a:solidFill>
              </a:uFill>
              <a:latin typeface="Calibri" panose="020F0502020204030204" pitchFamily="34" charset="0"/>
              <a:ea typeface="Times New Roman"/>
              <a:cs typeface="Calibri"/>
            </a:endParaRPr>
          </a:p>
        </p:txBody>
      </p:sp>
      <p:pic>
        <p:nvPicPr>
          <p:cNvPr id="14342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599113"/>
            <a:ext cx="15065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Textfeld 2"/>
          <p:cNvSpPr txBox="1">
            <a:spLocks noChangeArrowheads="1"/>
          </p:cNvSpPr>
          <p:nvPr/>
        </p:nvSpPr>
        <p:spPr bwMode="auto">
          <a:xfrm>
            <a:off x="7180263" y="6550025"/>
            <a:ext cx="1763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defTabSz="45720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defTabSz="4572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defTabSz="4572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defTabSz="4572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ED1C24"/>
              </a:buClr>
              <a:buFont typeface="Monotype Sorts" pitchFamily="2" charset="2"/>
              <a:buNone/>
            </a:pPr>
            <a:r>
              <a:rPr lang="de-DE" altLang="de-DE" sz="1200">
                <a:solidFill>
                  <a:srgbClr val="0B009C"/>
                </a:solidFill>
              </a:rPr>
              <a:t>http://www.reselyser.eu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275" y="44450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smtClean="0">
                <a:latin typeface="Arial Black" pitchFamily="34" charset="0"/>
              </a:rPr>
              <a:t/>
            </a:r>
            <a:br>
              <a:rPr lang="en-US" altLang="en-US" sz="2800" b="1" smtClean="0">
                <a:latin typeface="Arial Black" pitchFamily="34" charset="0"/>
              </a:rPr>
            </a:br>
            <a:r>
              <a:rPr lang="en-US" altLang="en-US" sz="2000" b="1" i="1" smtClean="0">
                <a:solidFill>
                  <a:srgbClr val="33CC33"/>
                </a:solidFill>
                <a:latin typeface="Calibri" pitchFamily="34" charset="0"/>
              </a:rPr>
              <a:t>1. Project achievements in relation  to the AIP/MAIP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9388" y="2238375"/>
            <a:ext cx="87852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latin typeface="Calibri" pitchFamily="34" charset="0"/>
              </a:rPr>
              <a:t>Project objectives and targets in relation to the AIP/MAIP</a:t>
            </a: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>
              <a:latin typeface="Calibri" pitchFamily="34" charset="0"/>
            </a:endParaRP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 smtClean="0">
              <a:latin typeface="Calibri" pitchFamily="34" charset="0"/>
            </a:endParaRP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315913" y="2630488"/>
            <a:ext cx="8677275" cy="3889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Clr>
                <a:schemeClr val="tx1"/>
              </a:buClr>
              <a:buFont typeface="Arial" charset="0"/>
              <a:buNone/>
              <a:defRPr/>
            </a:pPr>
            <a:r>
              <a:rPr lang="fr-BE" sz="2000" kern="0" dirty="0" smtClean="0">
                <a:solidFill>
                  <a:srgbClr val="339933"/>
                </a:solidFill>
                <a:latin typeface="Calibri" pitchFamily="34" charset="0"/>
              </a:rPr>
              <a:t>AIP 2010 efficient </a:t>
            </a:r>
            <a:r>
              <a:rPr lang="fr-BE" sz="2000" kern="0" dirty="0" err="1" smtClean="0">
                <a:solidFill>
                  <a:srgbClr val="339933"/>
                </a:solidFill>
                <a:latin typeface="Calibri" pitchFamily="34" charset="0"/>
              </a:rPr>
              <a:t>alkaline</a:t>
            </a:r>
            <a:r>
              <a:rPr lang="fr-BE" sz="2000" kern="0" dirty="0" smtClean="0">
                <a:solidFill>
                  <a:srgbClr val="339933"/>
                </a:solid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rgbClr val="339933"/>
                </a:solidFill>
                <a:latin typeface="Calibri" pitchFamily="34" charset="0"/>
              </a:rPr>
              <a:t>electrolyser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	   			         </a:t>
            </a:r>
            <a:r>
              <a:rPr lang="fr-BE" sz="2000" u="dbl" kern="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RESelyser</a:t>
            </a:r>
            <a:r>
              <a:rPr lang="fr-BE" sz="2000" u="dbl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 Objectives</a:t>
            </a:r>
          </a:p>
        </p:txBody>
      </p:sp>
      <p:sp>
        <p:nvSpPr>
          <p:cNvPr id="7" name="Rectangle 3"/>
          <p:cNvSpPr txBox="1">
            <a:spLocks/>
          </p:cNvSpPr>
          <p:nvPr/>
        </p:nvSpPr>
        <p:spPr bwMode="auto">
          <a:xfrm>
            <a:off x="763588" y="3144838"/>
            <a:ext cx="8229600" cy="37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>
              <a:buClr>
                <a:schemeClr val="tx1"/>
              </a:buClr>
              <a:defRPr/>
            </a:pP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Power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level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single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stack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rgbClr val="339933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exceeding</a:t>
            </a:r>
            <a:r>
              <a:rPr lang="fr-BE" sz="2000" kern="0" dirty="0" smtClean="0">
                <a:solidFill>
                  <a:srgbClr val="339933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5 kW </a:t>
            </a:r>
            <a:r>
              <a:rPr lang="fr-BE" sz="2000" u="dbl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-&gt; 30 kW</a:t>
            </a:r>
          </a:p>
          <a:p>
            <a:pPr marL="400050">
              <a:buClr>
                <a:schemeClr val="tx1"/>
              </a:buClr>
              <a:defRPr/>
            </a:pP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Efficiency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@ 0.75 A/cm</a:t>
            </a:r>
            <a:r>
              <a:rPr lang="fr-BE" sz="2000" kern="0" baseline="30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2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: </a:t>
            </a:r>
            <a:r>
              <a:rPr lang="de-DE" sz="2000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η</a:t>
            </a:r>
            <a:r>
              <a:rPr lang="en-GB" sz="2000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&gt;80% on HHV </a:t>
            </a:r>
            <a:r>
              <a:rPr lang="en-GB" sz="2000" u="dbl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basis </a:t>
            </a:r>
            <a:r>
              <a:rPr lang="en-GB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demonstrated with     </a:t>
            </a:r>
            <a:r>
              <a:rPr lang="en-GB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    </a:t>
            </a:r>
            <a:r>
              <a:rPr lang="en-GB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300 cm</a:t>
            </a:r>
            <a:r>
              <a:rPr lang="en-GB" sz="2000" u="dbl" baseline="30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2</a:t>
            </a:r>
            <a:r>
              <a:rPr lang="en-GB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 electrodes, low cost </a:t>
            </a:r>
            <a:r>
              <a:rPr lang="en-GB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materials </a:t>
            </a:r>
            <a:endParaRPr lang="fr-BE" sz="2000" u="dbl" kern="0" dirty="0">
              <a:solidFill>
                <a:schemeClr val="tx1"/>
              </a:solidFill>
              <a:uFill>
                <a:solidFill>
                  <a:srgbClr val="FFC000"/>
                </a:solidFill>
              </a:uFill>
              <a:latin typeface="Calibri" pitchFamily="34" charset="0"/>
            </a:endParaRPr>
          </a:p>
          <a:p>
            <a:pPr marL="400050">
              <a:buClr>
                <a:schemeClr val="tx1"/>
              </a:buClr>
              <a:defRPr/>
            </a:pPr>
            <a:r>
              <a:rPr lang="de-DE" sz="2000" dirty="0" err="1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Electrolyser</a:t>
            </a:r>
            <a:r>
              <a:rPr lang="de-DE" sz="2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system</a:t>
            </a:r>
            <a:r>
              <a:rPr lang="de-DE" sz="2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operating</a:t>
            </a:r>
            <a:r>
              <a:rPr lang="de-DE" sz="2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at</a:t>
            </a:r>
            <a:r>
              <a:rPr lang="de-DE" sz="2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10-</a:t>
            </a:r>
            <a:r>
              <a:rPr lang="de-DE" sz="2000" u="dbl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15MPa </a:t>
            </a:r>
            <a:r>
              <a:rPr lang="de-DE" sz="2000" u="dbl" dirty="0" err="1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concept</a:t>
            </a:r>
            <a:r>
              <a:rPr lang="de-DE" sz="2000" u="dbl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, </a:t>
            </a:r>
            <a:r>
              <a:rPr lang="de-DE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2.5MPa </a:t>
            </a:r>
            <a:r>
              <a:rPr lang="de-DE" sz="2000" u="dbl" dirty="0" err="1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realisation</a:t>
            </a:r>
            <a:endParaRPr lang="de-DE" sz="2000" u="dbl" dirty="0">
              <a:solidFill>
                <a:schemeClr val="tx1"/>
              </a:solidFill>
              <a:uFill>
                <a:solidFill>
                  <a:srgbClr val="FFC000"/>
                </a:solidFill>
              </a:uFill>
              <a:latin typeface="Calibri" panose="020F0502020204030204" pitchFamily="34" charset="0"/>
              <a:ea typeface="Times New Roman"/>
              <a:cs typeface="Calibri"/>
            </a:endParaRPr>
          </a:p>
          <a:p>
            <a:pPr marL="400050">
              <a:buClr>
                <a:schemeClr val="tx1"/>
              </a:buClr>
              <a:defRPr/>
            </a:pP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Retention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of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 </a:t>
            </a:r>
            <a:r>
              <a:rPr lang="de-DE" sz="2000" u="dbl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&gt;90%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of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initial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efficiency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over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at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least 1000 on/off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switching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cycles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u="dbl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demonstrated</a:t>
            </a:r>
            <a:r>
              <a:rPr lang="de-DE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u="dbl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with</a:t>
            </a:r>
            <a:r>
              <a:rPr lang="de-DE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10 kW </a:t>
            </a:r>
            <a:r>
              <a:rPr lang="de-DE" sz="2000" u="dbl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electrolyser</a:t>
            </a:r>
            <a:endParaRPr lang="de-DE" sz="2000" u="dbl" dirty="0" smtClean="0">
              <a:solidFill>
                <a:schemeClr val="tx1"/>
              </a:solidFill>
              <a:uFill>
                <a:solidFill>
                  <a:srgbClr val="FFC000"/>
                </a:solidFill>
              </a:uFill>
              <a:latin typeface="Calibri" panose="020F0502020204030204" pitchFamily="34" charset="0"/>
              <a:ea typeface="Times New Roman"/>
              <a:cs typeface="Calibri"/>
            </a:endParaRPr>
          </a:p>
          <a:p>
            <a:pPr marL="400050">
              <a:buClr>
                <a:schemeClr val="tx1"/>
              </a:buClr>
              <a:defRPr/>
            </a:pP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Modular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system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cost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3,000 € per Nm</a:t>
            </a:r>
            <a:r>
              <a:rPr lang="de-DE" sz="2000" u="dbl" baseline="3000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3</a:t>
            </a:r>
            <a:r>
              <a:rPr lang="de-DE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/h plant </a:t>
            </a:r>
            <a:r>
              <a:rPr lang="de-DE" sz="2000" u="dbl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capacity</a:t>
            </a:r>
            <a:r>
              <a:rPr lang="de-DE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u="dbl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for</a:t>
            </a:r>
            <a:r>
              <a:rPr lang="de-DE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u="dbl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the</a:t>
            </a:r>
            <a:r>
              <a:rPr lang="de-DE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u="dbl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complete</a:t>
            </a:r>
            <a:r>
              <a:rPr lang="de-DE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u="dbl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system</a:t>
            </a:r>
            <a:endParaRPr lang="de-DE" sz="2000" u="dbl" dirty="0">
              <a:solidFill>
                <a:schemeClr val="tx1"/>
              </a:solidFill>
              <a:uFill>
                <a:solidFill>
                  <a:srgbClr val="FFC000"/>
                </a:solidFill>
              </a:uFill>
              <a:latin typeface="Calibri" panose="020F0502020204030204" pitchFamily="34" charset="0"/>
              <a:ea typeface="Times New Roman"/>
              <a:cs typeface="Calibri"/>
            </a:endParaRPr>
          </a:p>
        </p:txBody>
      </p:sp>
      <p:pic>
        <p:nvPicPr>
          <p:cNvPr id="15366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599113"/>
            <a:ext cx="15065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Textfeld 2"/>
          <p:cNvSpPr txBox="1">
            <a:spLocks noChangeArrowheads="1"/>
          </p:cNvSpPr>
          <p:nvPr/>
        </p:nvSpPr>
        <p:spPr bwMode="auto">
          <a:xfrm>
            <a:off x="7180263" y="6550025"/>
            <a:ext cx="1763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defTabSz="45720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defTabSz="4572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defTabSz="4572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defTabSz="4572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ED1C24"/>
              </a:buClr>
              <a:buFont typeface="Monotype Sorts" pitchFamily="2" charset="2"/>
              <a:buNone/>
            </a:pPr>
            <a:r>
              <a:rPr lang="de-DE" altLang="de-DE" sz="1200">
                <a:solidFill>
                  <a:srgbClr val="0B009C"/>
                </a:solidFill>
              </a:rPr>
              <a:t>http://www.reselyser.eu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275" y="44450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smtClean="0">
                <a:latin typeface="Arial Black" pitchFamily="34" charset="0"/>
              </a:rPr>
              <a:t/>
            </a:r>
            <a:br>
              <a:rPr lang="en-US" altLang="en-US" sz="2800" b="1" smtClean="0">
                <a:latin typeface="Arial Black" pitchFamily="34" charset="0"/>
              </a:rPr>
            </a:br>
            <a:r>
              <a:rPr lang="en-US" altLang="en-US" sz="2000" b="1" i="1" smtClean="0">
                <a:solidFill>
                  <a:srgbClr val="33CC33"/>
                </a:solidFill>
                <a:latin typeface="Calibri" pitchFamily="34" charset="0"/>
              </a:rPr>
              <a:t>1. Project achievements in relation  to the AIP/MAIP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238375"/>
            <a:ext cx="8785225" cy="395288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>
            <a:spAutoFit/>
          </a:bodyPr>
          <a:lstStyle/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</a:pPr>
            <a:r>
              <a:rPr lang="en-US" altLang="de-DE" sz="2000" b="1" smtClean="0">
                <a:latin typeface="Calibri" pitchFamily="34" charset="0"/>
              </a:rPr>
              <a:t>Project Achievements in respect to the stated objectives and targets</a:t>
            </a:r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684213" y="2781300"/>
            <a:ext cx="8229600" cy="370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RES-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operation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-&gt;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Improvements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in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low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current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density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and high pressure as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well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as high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current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density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region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by « e-bypass membrane » </a:t>
            </a:r>
            <a:r>
              <a:rPr lang="en-GB" sz="2000" dirty="0"/>
              <a:t> </a:t>
            </a:r>
            <a:endParaRPr lang="de-DE" sz="2000" dirty="0"/>
          </a:p>
        </p:txBody>
      </p:sp>
      <p:pic>
        <p:nvPicPr>
          <p:cNvPr id="16389" name="Picture 27" descr="set-up for electrolyser with e-bypass-separator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429000"/>
            <a:ext cx="3008313" cy="316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Grafi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599113"/>
            <a:ext cx="15065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endParaRPr lang="de-DE" altLang="de-DE" sz="1800">
              <a:solidFill>
                <a:schemeClr val="tx1"/>
              </a:solidFill>
              <a:latin typeface="Tahoma" pitchFamily="34" charset="0"/>
            </a:endParaRPr>
          </a:p>
        </p:txBody>
      </p:sp>
      <p:pic>
        <p:nvPicPr>
          <p:cNvPr id="16392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933825"/>
            <a:ext cx="235267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3" name="Rectangle 30"/>
          <p:cNvSpPr>
            <a:spLocks noChangeArrowheads="1"/>
          </p:cNvSpPr>
          <p:nvPr/>
        </p:nvSpPr>
        <p:spPr bwMode="auto">
          <a:xfrm>
            <a:off x="0" y="2343150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r>
              <a:rPr lang="nl-BE" altLang="de-DE" sz="1200">
                <a:solidFill>
                  <a:schemeClr val="tx1"/>
                </a:solidFill>
                <a:latin typeface="Tahoma" pitchFamily="34" charset="0"/>
              </a:rPr>
              <a:t>          </a:t>
            </a:r>
            <a:endParaRPr lang="nl-BE" altLang="de-DE" sz="18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6394" name="Textfeld 2"/>
          <p:cNvSpPr txBox="1">
            <a:spLocks noChangeArrowheads="1"/>
          </p:cNvSpPr>
          <p:nvPr/>
        </p:nvSpPr>
        <p:spPr bwMode="auto">
          <a:xfrm>
            <a:off x="7180263" y="6550025"/>
            <a:ext cx="1763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defTabSz="45720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defTabSz="4572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defTabSz="4572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defTabSz="4572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ED1C24"/>
              </a:buClr>
              <a:buFont typeface="Monotype Sorts" pitchFamily="2" charset="2"/>
              <a:buNone/>
            </a:pPr>
            <a:r>
              <a:rPr lang="de-DE" altLang="de-DE" sz="1200">
                <a:solidFill>
                  <a:srgbClr val="0B009C"/>
                </a:solidFill>
              </a:rPr>
              <a:t>http://www.reselyser.eu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275" y="44450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smtClean="0">
                <a:latin typeface="Arial Black" pitchFamily="34" charset="0"/>
              </a:rPr>
              <a:t/>
            </a:r>
            <a:br>
              <a:rPr lang="en-US" altLang="en-US" sz="2800" b="1" smtClean="0">
                <a:latin typeface="Arial Black" pitchFamily="34" charset="0"/>
              </a:rPr>
            </a:br>
            <a:r>
              <a:rPr lang="en-US" altLang="en-US" sz="2000" b="1" i="1" smtClean="0">
                <a:solidFill>
                  <a:srgbClr val="33CC33"/>
                </a:solidFill>
                <a:latin typeface="Calibri" pitchFamily="34" charset="0"/>
              </a:rPr>
              <a:t>1. Project achievements in relation  to the AIP/MAIP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238375"/>
            <a:ext cx="8785225" cy="763588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>
            <a:spAutoFit/>
          </a:bodyPr>
          <a:lstStyle/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b="1" dirty="0" smtClean="0">
                <a:latin typeface="Calibri" pitchFamily="34" charset="0"/>
              </a:rPr>
              <a:t>Project Achievements in respect to the stated objectives and targets</a:t>
            </a:r>
          </a:p>
          <a:p>
            <a:pPr marL="895350" lvl="2" indent="0" defTabSz="966788"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en-US" sz="2000" dirty="0">
                <a:latin typeface="Calibri" pitchFamily="34" charset="0"/>
              </a:rPr>
              <a:t>	</a:t>
            </a:r>
            <a:endParaRPr lang="en-US" sz="2000" dirty="0" smtClean="0">
              <a:latin typeface="Calibri" pitchFamily="34" charset="0"/>
            </a:endParaRPr>
          </a:p>
        </p:txBody>
      </p:sp>
      <p:pic>
        <p:nvPicPr>
          <p:cNvPr id="17412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599113"/>
            <a:ext cx="15065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endParaRPr lang="de-DE" altLang="de-DE" sz="18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7414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endParaRPr lang="de-DE" altLang="de-DE" sz="18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7415" name="Textfeld 2"/>
          <p:cNvSpPr txBox="1">
            <a:spLocks noChangeArrowheads="1"/>
          </p:cNvSpPr>
          <p:nvPr/>
        </p:nvSpPr>
        <p:spPr bwMode="auto">
          <a:xfrm>
            <a:off x="7180263" y="6550025"/>
            <a:ext cx="1763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defTabSz="45720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defTabSz="4572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defTabSz="4572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defTabSz="4572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ED1C24"/>
              </a:buClr>
              <a:buFont typeface="Monotype Sorts" pitchFamily="2" charset="2"/>
              <a:buNone/>
            </a:pPr>
            <a:r>
              <a:rPr lang="de-DE" altLang="de-DE" sz="1200">
                <a:solidFill>
                  <a:srgbClr val="0B009C"/>
                </a:solidFill>
              </a:rPr>
              <a:t>http://www.reselyser.eu</a:t>
            </a:r>
          </a:p>
        </p:txBody>
      </p:sp>
      <p:pic>
        <p:nvPicPr>
          <p:cNvPr id="17416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711450"/>
            <a:ext cx="5272088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999999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275" y="44450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smtClean="0">
                <a:latin typeface="Arial Black" pitchFamily="34" charset="0"/>
              </a:rPr>
              <a:t/>
            </a:r>
            <a:br>
              <a:rPr lang="en-US" altLang="en-US" sz="2800" b="1" smtClean="0">
                <a:latin typeface="Arial Black" pitchFamily="34" charset="0"/>
              </a:rPr>
            </a:br>
            <a:r>
              <a:rPr lang="en-US" altLang="en-US" sz="2000" b="1" i="1" smtClean="0">
                <a:solidFill>
                  <a:srgbClr val="33CC33"/>
                </a:solidFill>
                <a:latin typeface="Calibri" pitchFamily="34" charset="0"/>
              </a:rPr>
              <a:t>1. Project achievements in relation  to the AIP/MAIP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238375"/>
            <a:ext cx="8785225" cy="763588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>
            <a:spAutoFit/>
          </a:bodyPr>
          <a:lstStyle/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b="1" dirty="0" smtClean="0">
                <a:latin typeface="Calibri" pitchFamily="34" charset="0"/>
              </a:rPr>
              <a:t>Project Achievements in respect to the stated objectives and targets</a:t>
            </a:r>
          </a:p>
          <a:p>
            <a:pPr marL="895350" lvl="2" indent="0" defTabSz="966788"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en-US" sz="2000" dirty="0">
                <a:latin typeface="Calibri" pitchFamily="34" charset="0"/>
              </a:rPr>
              <a:t>	</a:t>
            </a:r>
            <a:endParaRPr lang="en-US" sz="2000" dirty="0" smtClean="0">
              <a:latin typeface="Calibri" pitchFamily="34" charset="0"/>
            </a:endParaRPr>
          </a:p>
        </p:txBody>
      </p:sp>
      <p:pic>
        <p:nvPicPr>
          <p:cNvPr id="18436" name="Grafi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599113"/>
            <a:ext cx="15065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endParaRPr lang="de-DE" altLang="de-DE" sz="18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8438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>
              <a:buClr>
                <a:srgbClr val="ED1C24"/>
              </a:buClr>
              <a:buFont typeface="Monotype Sorts" pitchFamily="2" charset="2"/>
              <a:buNone/>
            </a:pPr>
            <a:endParaRPr lang="de-DE" altLang="de-DE" sz="18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8439" name="Textfeld 2"/>
          <p:cNvSpPr txBox="1">
            <a:spLocks noChangeArrowheads="1"/>
          </p:cNvSpPr>
          <p:nvPr/>
        </p:nvSpPr>
        <p:spPr bwMode="auto">
          <a:xfrm>
            <a:off x="7180263" y="6550025"/>
            <a:ext cx="1763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defTabSz="45720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defTabSz="4572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defTabSz="4572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defTabSz="4572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ED1C24"/>
              </a:buClr>
              <a:buFont typeface="Monotype Sorts" pitchFamily="2" charset="2"/>
              <a:buNone/>
            </a:pPr>
            <a:r>
              <a:rPr lang="de-DE" altLang="de-DE" sz="1200">
                <a:solidFill>
                  <a:srgbClr val="0B009C"/>
                </a:solidFill>
              </a:rPr>
              <a:t>http://www.reselyser.eu</a:t>
            </a:r>
          </a:p>
        </p:txBody>
      </p:sp>
      <p:sp>
        <p:nvSpPr>
          <p:cNvPr id="9" name="Rectangle 3"/>
          <p:cNvSpPr txBox="1">
            <a:spLocks/>
          </p:cNvSpPr>
          <p:nvPr/>
        </p:nvSpPr>
        <p:spPr bwMode="auto">
          <a:xfrm>
            <a:off x="684213" y="2781300"/>
            <a:ext cx="8229600" cy="370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Porosity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investigation of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electrode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coating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by 3D SEM reconstruction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2000" dirty="0"/>
              <a:t> </a:t>
            </a:r>
            <a:endParaRPr lang="de-DE" sz="2000" dirty="0"/>
          </a:p>
        </p:txBody>
      </p:sp>
      <p:pic>
        <p:nvPicPr>
          <p:cNvPr id="2" name="Slicefront corrected - RES-Ni-91 EO InLens.mp4.av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6822.275"/>
                  <p14:bmkLst>
                    <p14:bmk name="Textmarke 1" time="13733.1711"/>
                  </p14:bmkLst>
                </p14:media>
              </p:ext>
            </p:extLst>
          </p:nvPr>
        </p:nvPicPr>
        <p:blipFill rotWithShape="1">
          <a:blip r:embed="rId6"/>
          <a:srcRect l="3075" t="26371" r="11751"/>
          <a:stretch/>
        </p:blipFill>
        <p:spPr>
          <a:xfrm>
            <a:off x="1170878" y="3254878"/>
            <a:ext cx="6737042" cy="2376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275" y="44450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smtClean="0">
                <a:latin typeface="Arial Black" pitchFamily="34" charset="0"/>
              </a:rPr>
              <a:t/>
            </a:r>
            <a:br>
              <a:rPr lang="en-US" altLang="en-US" sz="2800" b="1" smtClean="0">
                <a:latin typeface="Arial Black" pitchFamily="34" charset="0"/>
              </a:rPr>
            </a:br>
            <a:r>
              <a:rPr lang="en-US" altLang="en-US" sz="2000" b="1" i="1" smtClean="0">
                <a:solidFill>
                  <a:srgbClr val="33CC33"/>
                </a:solidFill>
                <a:latin typeface="Calibri" pitchFamily="34" charset="0"/>
              </a:rPr>
              <a:t>1. Project achievements in relation  to the AIP/MAIP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238375"/>
            <a:ext cx="8785225" cy="11334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>
            <a:spAutoFit/>
          </a:bodyPr>
          <a:lstStyle/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b="1" dirty="0" smtClean="0">
                <a:latin typeface="Calibri" pitchFamily="34" charset="0"/>
              </a:rPr>
              <a:t>Project Achievements in respect to the stated objectives and targets</a:t>
            </a:r>
          </a:p>
          <a:p>
            <a:pPr marL="895350" lvl="2" indent="0" defTabSz="966788">
              <a:buClr>
                <a:schemeClr val="tx1"/>
              </a:buClr>
              <a:buFont typeface="Arial" pitchFamily="34" charset="0"/>
              <a:buNone/>
              <a:defRPr/>
            </a:pPr>
            <a:r>
              <a:rPr lang="en-US" sz="2000" dirty="0">
                <a:latin typeface="Calibri" pitchFamily="34" charset="0"/>
              </a:rPr>
              <a:t>	</a:t>
            </a:r>
            <a:r>
              <a:rPr lang="en-US" sz="2000" dirty="0" smtClean="0">
                <a:latin typeface="Calibri" pitchFamily="34" charset="0"/>
              </a:rPr>
              <a:t>	</a:t>
            </a:r>
          </a:p>
          <a:p>
            <a:pPr marL="895350" lvl="2" indent="0" defTabSz="966788">
              <a:buClr>
                <a:schemeClr val="tx1"/>
              </a:buClr>
              <a:buFont typeface="Arial" charset="0"/>
              <a:buNone/>
              <a:defRPr/>
            </a:pPr>
            <a:endParaRPr lang="en-US" sz="2000" dirty="0" smtClean="0">
              <a:latin typeface="Calibri" pitchFamily="34" charset="0"/>
            </a:endParaRPr>
          </a:p>
        </p:txBody>
      </p:sp>
      <p:pic>
        <p:nvPicPr>
          <p:cNvPr id="22532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599113"/>
            <a:ext cx="15065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/>
          </p:cNvSpPr>
          <p:nvPr/>
        </p:nvSpPr>
        <p:spPr bwMode="auto">
          <a:xfrm>
            <a:off x="382588" y="2719388"/>
            <a:ext cx="84613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10 kW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stack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with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e-bypass membrane and Plasma-spray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coated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electrodes</a:t>
            </a:r>
            <a:r>
              <a:rPr lang="en-GB" sz="2000" dirty="0"/>
              <a:t> </a:t>
            </a:r>
            <a:endParaRPr lang="de-DE" sz="2000" dirty="0"/>
          </a:p>
        </p:txBody>
      </p:sp>
      <p:pic>
        <p:nvPicPr>
          <p:cNvPr id="22534" name="Picture 27" descr="photo (3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1" t="7321" r="2953" b="18156"/>
          <a:stretch>
            <a:fillRect/>
          </a:stretch>
        </p:blipFill>
        <p:spPr bwMode="auto">
          <a:xfrm>
            <a:off x="2195513" y="3644900"/>
            <a:ext cx="4278312" cy="260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Textfeld 2"/>
          <p:cNvSpPr txBox="1">
            <a:spLocks noChangeArrowheads="1"/>
          </p:cNvSpPr>
          <p:nvPr/>
        </p:nvSpPr>
        <p:spPr bwMode="auto">
          <a:xfrm>
            <a:off x="7180263" y="6550025"/>
            <a:ext cx="1763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defTabSz="45720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defTabSz="4572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defTabSz="4572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defTabSz="4572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ED1C24"/>
              </a:buClr>
              <a:buFont typeface="Monotype Sorts" pitchFamily="2" charset="2"/>
              <a:buNone/>
            </a:pPr>
            <a:r>
              <a:rPr lang="de-DE" altLang="de-DE" sz="1200">
                <a:solidFill>
                  <a:srgbClr val="0B009C"/>
                </a:solidFill>
              </a:rPr>
              <a:t>http://www.reselyser.eu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275" y="44450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smtClean="0">
                <a:latin typeface="Arial Black" pitchFamily="34" charset="0"/>
              </a:rPr>
              <a:t/>
            </a:r>
            <a:br>
              <a:rPr lang="en-US" altLang="en-US" sz="2800" b="1" smtClean="0">
                <a:latin typeface="Arial Black" pitchFamily="34" charset="0"/>
              </a:rPr>
            </a:br>
            <a:r>
              <a:rPr lang="en-US" altLang="en-US" sz="2000" b="1" i="1" smtClean="0">
                <a:solidFill>
                  <a:srgbClr val="33CC33"/>
                </a:solidFill>
                <a:latin typeface="Calibri" pitchFamily="34" charset="0"/>
              </a:rPr>
              <a:t>1. Project achievements in relation  to the AIP/MAIP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238375"/>
            <a:ext cx="8785225" cy="395288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>
            <a:spAutoFit/>
          </a:bodyPr>
          <a:lstStyle/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</a:pPr>
            <a:r>
              <a:rPr lang="en-US" altLang="de-DE" sz="2000" b="1" smtClean="0">
                <a:latin typeface="Calibri" pitchFamily="34" charset="0"/>
              </a:rPr>
              <a:t>Evaluation of the progress towards the overall project objectives</a:t>
            </a:r>
            <a:endParaRPr lang="en-US" altLang="de-DE" sz="2000" smtClean="0">
              <a:latin typeface="Calibri" pitchFamily="34" charset="0"/>
            </a:endParaRPr>
          </a:p>
        </p:txBody>
      </p:sp>
      <p:pic>
        <p:nvPicPr>
          <p:cNvPr id="23556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732463"/>
            <a:ext cx="15065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elle 2"/>
          <p:cNvGraphicFramePr>
            <a:graphicFrameLocks noGrp="1"/>
          </p:cNvGraphicFramePr>
          <p:nvPr/>
        </p:nvGraphicFramePr>
        <p:xfrm>
          <a:off x="1258888" y="2636838"/>
          <a:ext cx="7177087" cy="3594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1062"/>
                <a:gridCol w="2856025"/>
              </a:tblGrid>
              <a:tr h="576147">
                <a:tc>
                  <a:txBody>
                    <a:bodyPr/>
                    <a:lstStyle/>
                    <a:p>
                      <a:pPr marL="400050" algn="l">
                        <a:buClr>
                          <a:schemeClr val="tx1"/>
                        </a:buClr>
                        <a:defRPr/>
                      </a:pPr>
                      <a:r>
                        <a:rPr lang="fr-BE" sz="1800" b="0" kern="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FFFF00"/>
                            </a:solidFill>
                          </a:uFill>
                          <a:latin typeface="Calibri" pitchFamily="34" charset="0"/>
                        </a:rPr>
                        <a:t>Power </a:t>
                      </a:r>
                      <a:r>
                        <a:rPr lang="fr-BE" sz="1800" b="0" kern="0" dirty="0" err="1" smtClean="0">
                          <a:solidFill>
                            <a:schemeClr val="tx1"/>
                          </a:solidFill>
                          <a:uFill>
                            <a:solidFill>
                              <a:srgbClr val="FFFF00"/>
                            </a:solidFill>
                          </a:uFill>
                          <a:latin typeface="Calibri" pitchFamily="34" charset="0"/>
                        </a:rPr>
                        <a:t>level</a:t>
                      </a:r>
                      <a:r>
                        <a:rPr lang="fr-BE" sz="1800" b="0" kern="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FFFF00"/>
                            </a:solidFill>
                          </a:uFill>
                          <a:latin typeface="Calibri" pitchFamily="34" charset="0"/>
                        </a:rPr>
                        <a:t> single </a:t>
                      </a:r>
                      <a:r>
                        <a:rPr lang="fr-BE" sz="1800" b="0" kern="0" dirty="0" err="1" smtClean="0">
                          <a:solidFill>
                            <a:schemeClr val="tx1"/>
                          </a:solidFill>
                          <a:uFill>
                            <a:solidFill>
                              <a:srgbClr val="FFFF00"/>
                            </a:solidFill>
                          </a:uFill>
                          <a:latin typeface="Calibri" pitchFamily="34" charset="0"/>
                        </a:rPr>
                        <a:t>stack</a:t>
                      </a:r>
                      <a:r>
                        <a:rPr lang="fr-BE" sz="1800" b="0" kern="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FFFF00"/>
                            </a:solidFill>
                          </a:uFill>
                          <a:latin typeface="Calibri" pitchFamily="34" charset="0"/>
                        </a:rPr>
                        <a:t> </a:t>
                      </a:r>
                      <a:r>
                        <a:rPr lang="fr-BE" sz="1800" b="0" u="dbl" kern="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itchFamily="34" charset="0"/>
                        </a:rPr>
                        <a:t>30 kW</a:t>
                      </a:r>
                      <a:endParaRPr lang="de-DE" sz="18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1452" marR="91452"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 kW </a:t>
                      </a:r>
                      <a:r>
                        <a:rPr lang="de-DE" sz="1800" b="0" cap="none" spc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stack</a:t>
                      </a:r>
                      <a:r>
                        <a:rPr lang="de-DE" sz="18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DE" sz="1800" b="0" cap="none" spc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ready</a:t>
                      </a:r>
                      <a:endParaRPr lang="de-DE" sz="18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52" marR="91452"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888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kern="0" dirty="0" err="1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itchFamily="34" charset="0"/>
                        </a:rPr>
                        <a:t>Efficiency</a:t>
                      </a:r>
                      <a:r>
                        <a:rPr lang="fr-BE" sz="1800" kern="0" dirty="0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itchFamily="34" charset="0"/>
                        </a:rPr>
                        <a:t> @0.75 A/cm</a:t>
                      </a:r>
                      <a:r>
                        <a:rPr lang="fr-BE" sz="1800" kern="0" baseline="30000" dirty="0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itchFamily="34" charset="0"/>
                        </a:rPr>
                        <a:t>2</a:t>
                      </a:r>
                      <a:r>
                        <a:rPr lang="fr-BE" sz="1800" kern="0" dirty="0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itchFamily="34" charset="0"/>
                        </a:rPr>
                        <a:t>: </a:t>
                      </a:r>
                      <a:r>
                        <a:rPr lang="de-DE" sz="1800" u="dbl" dirty="0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</a:rPr>
                        <a:t>η</a:t>
                      </a:r>
                      <a:r>
                        <a:rPr lang="en-GB" sz="1800" u="dbl" dirty="0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</a:rPr>
                        <a:t>&gt;80% on HHV basis </a:t>
                      </a:r>
                      <a:r>
                        <a:rPr lang="en-GB" sz="1800" u="dbl" dirty="0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</a:rPr>
                        <a:t>demonstrated with 300 cm</a:t>
                      </a:r>
                      <a:r>
                        <a:rPr lang="en-GB" sz="1800" u="dbl" baseline="30000" dirty="0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GB" sz="1800" u="dbl" dirty="0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</a:rPr>
                        <a:t> electrodes, low cost materials </a:t>
                      </a:r>
                      <a:endParaRPr lang="fr-BE" sz="1800" u="dbl" kern="0" dirty="0" smtClean="0">
                        <a:uFill>
                          <a:solidFill>
                            <a:srgbClr val="FFC000"/>
                          </a:solidFill>
                        </a:uFill>
                        <a:latin typeface="Calibri" pitchFamily="34" charset="0"/>
                      </a:endParaRPr>
                    </a:p>
                    <a:p>
                      <a:endParaRPr lang="de-DE" sz="18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1452" marR="91452"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u="dbl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</a:rPr>
                        <a:t>η</a:t>
                      </a:r>
                      <a:r>
                        <a:rPr lang="en-GB" sz="1800" u="none" baseline="0" dirty="0" smtClean="0">
                          <a:solidFill>
                            <a:schemeClr val="tx1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</a:rPr>
                        <a:t>=70% </a:t>
                      </a:r>
                      <a:endParaRPr lang="de-DE" sz="1800" b="0" u="non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1452" marR="91452"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145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Retention </a:t>
                      </a:r>
                      <a:r>
                        <a:rPr lang="de-DE" sz="1800" dirty="0" err="1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of</a:t>
                      </a:r>
                      <a:r>
                        <a:rPr lang="de-DE" sz="1800" dirty="0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  </a:t>
                      </a:r>
                      <a:r>
                        <a:rPr lang="de-DE" sz="1800" u="dbl" dirty="0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&gt;90% </a:t>
                      </a:r>
                      <a:r>
                        <a:rPr lang="de-DE" sz="1800" dirty="0" err="1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of</a:t>
                      </a:r>
                      <a:r>
                        <a:rPr lang="de-DE" sz="1800" dirty="0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de-DE" sz="1800" dirty="0" err="1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initial</a:t>
                      </a:r>
                      <a:r>
                        <a:rPr lang="de-DE" sz="1800" dirty="0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de-DE" sz="1800" dirty="0" err="1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efficiency</a:t>
                      </a:r>
                      <a:r>
                        <a:rPr lang="de-DE" sz="1800" dirty="0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de-DE" sz="1800" dirty="0" err="1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over</a:t>
                      </a:r>
                      <a:r>
                        <a:rPr lang="de-DE" sz="1800" dirty="0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de-DE" sz="1800" dirty="0" err="1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at</a:t>
                      </a:r>
                      <a:r>
                        <a:rPr lang="de-DE" sz="1800" dirty="0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 least 1000 on/off </a:t>
                      </a:r>
                      <a:r>
                        <a:rPr lang="de-DE" sz="1800" dirty="0" err="1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switching</a:t>
                      </a:r>
                      <a:r>
                        <a:rPr lang="de-DE" sz="1800" dirty="0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de-DE" sz="1800" dirty="0" err="1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cycles</a:t>
                      </a:r>
                      <a:r>
                        <a:rPr lang="de-DE" sz="1800" dirty="0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de-DE" sz="1800" u="dbl" dirty="0" err="1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demonstrated</a:t>
                      </a:r>
                      <a:r>
                        <a:rPr lang="de-DE" sz="1800" u="dbl" dirty="0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de-DE" sz="1800" u="dbl" dirty="0" err="1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with</a:t>
                      </a:r>
                      <a:r>
                        <a:rPr lang="de-DE" sz="1800" u="dbl" dirty="0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 10 kW </a:t>
                      </a:r>
                      <a:r>
                        <a:rPr lang="de-DE" sz="1800" u="dbl" dirty="0" err="1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electrolyser</a:t>
                      </a:r>
                      <a:endParaRPr lang="de-DE" sz="1800" u="dbl" dirty="0" smtClean="0">
                        <a:uFill>
                          <a:solidFill>
                            <a:srgbClr val="FFC000"/>
                          </a:solidFill>
                        </a:uFill>
                        <a:latin typeface="Calibri" panose="020F0502020204030204" pitchFamily="34" charset="0"/>
                        <a:ea typeface="Times New Roman"/>
                        <a:cs typeface="Calibri"/>
                      </a:endParaRPr>
                    </a:p>
                  </a:txBody>
                  <a:tcPr marL="91452" marR="91452"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Tests in </a:t>
                      </a:r>
                      <a:r>
                        <a:rPr lang="de-DE" sz="1800" b="0" cap="none" spc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preparation</a:t>
                      </a:r>
                      <a:endParaRPr lang="de-DE" sz="18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52" marR="91452"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145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Modular </a:t>
                      </a:r>
                      <a:r>
                        <a:rPr lang="de-DE" sz="1800" dirty="0" err="1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system</a:t>
                      </a:r>
                      <a:r>
                        <a:rPr lang="de-DE" sz="1800" dirty="0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de-DE" sz="1800" dirty="0" err="1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cost</a:t>
                      </a:r>
                      <a:r>
                        <a:rPr lang="de-DE" sz="1800" dirty="0" smtClean="0">
                          <a:solidFill>
                            <a:srgbClr val="339933"/>
                          </a:solidFill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de-DE" sz="1800" u="dbl" dirty="0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3,000 € per Nm</a:t>
                      </a:r>
                      <a:r>
                        <a:rPr lang="de-DE" sz="1800" u="dbl" baseline="30000" dirty="0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3</a:t>
                      </a:r>
                      <a:r>
                        <a:rPr lang="de-DE" sz="1800" u="dbl" dirty="0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/h plant </a:t>
                      </a:r>
                      <a:r>
                        <a:rPr lang="de-DE" sz="1800" u="dbl" dirty="0" err="1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capacity</a:t>
                      </a:r>
                      <a:r>
                        <a:rPr lang="de-DE" sz="1800" u="dbl" dirty="0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de-DE" sz="1800" u="dbl" dirty="0" err="1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for</a:t>
                      </a:r>
                      <a:r>
                        <a:rPr lang="de-DE" sz="1800" u="dbl" dirty="0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de-DE" sz="1800" u="dbl" dirty="0" err="1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the</a:t>
                      </a:r>
                      <a:r>
                        <a:rPr lang="de-DE" sz="1800" u="dbl" dirty="0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de-DE" sz="1800" u="dbl" dirty="0" err="1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complete</a:t>
                      </a:r>
                      <a:r>
                        <a:rPr lang="de-DE" sz="1800" u="dbl" dirty="0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de-DE" sz="1800" u="dbl" dirty="0" err="1" smtClean="0">
                          <a:uFill>
                            <a:solidFill>
                              <a:srgbClr val="FFC000"/>
                            </a:solidFill>
                          </a:uFill>
                          <a:latin typeface="Calibri" panose="020F0502020204030204" pitchFamily="34" charset="0"/>
                          <a:ea typeface="Times New Roman"/>
                          <a:cs typeface="Calibri"/>
                        </a:rPr>
                        <a:t>system</a:t>
                      </a:r>
                      <a:endParaRPr lang="de-DE" sz="1800" u="dbl" dirty="0" smtClean="0">
                        <a:uFill>
                          <a:solidFill>
                            <a:srgbClr val="FFC000"/>
                          </a:solidFill>
                        </a:uFill>
                        <a:latin typeface="Calibri" panose="020F0502020204030204" pitchFamily="34" charset="0"/>
                        <a:ea typeface="Times New Roman"/>
                        <a:cs typeface="Calibri"/>
                      </a:endParaRPr>
                    </a:p>
                    <a:p>
                      <a:endParaRPr lang="de-DE" sz="18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1452" marR="91452"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8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System not </a:t>
                      </a:r>
                      <a:r>
                        <a:rPr lang="de-DE" sz="1800" b="0" cap="none" spc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yet</a:t>
                      </a:r>
                      <a:r>
                        <a:rPr lang="de-DE" sz="18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DE" sz="1800" b="0" cap="none" spc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defined</a:t>
                      </a:r>
                      <a:r>
                        <a:rPr lang="de-DE" sz="18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DE" sz="1800" b="0" cap="none" spc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and</a:t>
                      </a:r>
                      <a:r>
                        <a:rPr lang="de-DE" sz="18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DE" sz="1800" b="0" cap="none" spc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quantified</a:t>
                      </a:r>
                      <a:endParaRPr lang="de-DE" sz="18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452" marR="91452" marT="45727" marB="457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/>
          </p:cNvSpPr>
          <p:nvPr>
            <p:ph type="body" idx="1"/>
          </p:nvPr>
        </p:nvSpPr>
        <p:spPr>
          <a:xfrm>
            <a:off x="395288" y="1989138"/>
            <a:ext cx="8229600" cy="3700462"/>
          </a:xfrm>
        </p:spPr>
        <p:txBody>
          <a:bodyPr/>
          <a:lstStyle/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fr-BE" sz="2000" b="1" dirty="0" smtClean="0">
                <a:solidFill>
                  <a:schemeClr val="tx1"/>
                </a:solidFill>
                <a:latin typeface="Calibri" pitchFamily="34" charset="0"/>
              </a:rPr>
              <a:t>General </a:t>
            </a:r>
            <a:r>
              <a:rPr lang="fr-BE" sz="2000" b="1" dirty="0" err="1" smtClean="0">
                <a:solidFill>
                  <a:schemeClr val="tx1"/>
                </a:solidFill>
                <a:latin typeface="Calibri" pitchFamily="34" charset="0"/>
              </a:rPr>
              <a:t>Overview</a:t>
            </a:r>
            <a:endParaRPr lang="fr-BE" sz="2000" b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endParaRPr lang="fr-BE" sz="2000" dirty="0" smtClean="0">
              <a:solidFill>
                <a:schemeClr val="tx1"/>
              </a:solidFill>
              <a:latin typeface="Calibri" pitchFamily="34" charset="0"/>
            </a:endParaRP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en-GB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“Hydrogen </a:t>
            </a:r>
            <a:r>
              <a:rPr lang="en-GB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from RES: pressurised alkaline electrolyser with high efficiency and wide operating range”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fr-BE" sz="2000" dirty="0" smtClean="0">
                <a:solidFill>
                  <a:schemeClr val="tx1"/>
                </a:solidFill>
                <a:latin typeface="Calibri" pitchFamily="34" charset="0"/>
              </a:rPr>
              <a:t>Duration </a:t>
            </a:r>
            <a:r>
              <a:rPr lang="fr-BE" sz="2000" dirty="0">
                <a:solidFill>
                  <a:schemeClr val="tx1"/>
                </a:solidFill>
                <a:latin typeface="Calibri" pitchFamily="34" charset="0"/>
              </a:rPr>
              <a:t>Nov. 2011 – Oct. </a:t>
            </a:r>
            <a:r>
              <a:rPr lang="fr-BE" sz="2000" dirty="0" smtClean="0">
                <a:solidFill>
                  <a:schemeClr val="tx1"/>
                </a:solidFill>
                <a:latin typeface="Calibri" pitchFamily="34" charset="0"/>
              </a:rPr>
              <a:t>2014</a:t>
            </a: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fr-BE" sz="2000" dirty="0" smtClean="0">
                <a:solidFill>
                  <a:schemeClr val="tx1"/>
                </a:solidFill>
                <a:latin typeface="Calibri" pitchFamily="34" charset="0"/>
              </a:rPr>
              <a:t>Total </a:t>
            </a:r>
            <a:r>
              <a:rPr lang="fr-BE" sz="2000" dirty="0">
                <a:solidFill>
                  <a:schemeClr val="tx1"/>
                </a:solidFill>
                <a:latin typeface="Calibri" pitchFamily="34" charset="0"/>
              </a:rPr>
              <a:t>budget: 2.89 </a:t>
            </a:r>
            <a:r>
              <a:rPr lang="fr-BE" sz="2000" dirty="0" err="1">
                <a:solidFill>
                  <a:schemeClr val="tx1"/>
                </a:solidFill>
                <a:latin typeface="Calibri" pitchFamily="34" charset="0"/>
              </a:rPr>
              <a:t>Mio</a:t>
            </a:r>
            <a:r>
              <a:rPr lang="fr-BE" sz="2000" dirty="0">
                <a:solidFill>
                  <a:schemeClr val="tx1"/>
                </a:solidFill>
                <a:latin typeface="Calibri" pitchFamily="34" charset="0"/>
              </a:rPr>
              <a:t>. €, FCH-JU contribution:  1.48 </a:t>
            </a:r>
            <a:r>
              <a:rPr lang="fr-BE" sz="2000" dirty="0" err="1">
                <a:solidFill>
                  <a:schemeClr val="tx1"/>
                </a:solidFill>
                <a:latin typeface="Calibri" pitchFamily="34" charset="0"/>
              </a:rPr>
              <a:t>Mio</a:t>
            </a:r>
            <a:r>
              <a:rPr lang="fr-BE" sz="2000" dirty="0">
                <a:solidFill>
                  <a:schemeClr val="tx1"/>
                </a:solidFill>
                <a:latin typeface="Calibri" pitchFamily="34" charset="0"/>
              </a:rPr>
              <a:t>. </a:t>
            </a:r>
            <a:r>
              <a:rPr lang="fr-BE" sz="2000" dirty="0" smtClean="0">
                <a:solidFill>
                  <a:schemeClr val="tx1"/>
                </a:solidFill>
                <a:latin typeface="Calibri" pitchFamily="34" charset="0"/>
              </a:rPr>
              <a:t>€;     </a:t>
            </a:r>
            <a:r>
              <a:rPr lang="en-GB" sz="2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Regional </a:t>
            </a: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</a:rPr>
              <a:t>support: 594,000 DKK from </a:t>
            </a:r>
            <a:r>
              <a:rPr lang="en-GB" sz="2000" dirty="0" err="1">
                <a:solidFill>
                  <a:schemeClr val="tx1"/>
                </a:solidFill>
                <a:latin typeface="Calibri" panose="020F0502020204030204" pitchFamily="34" charset="0"/>
              </a:rPr>
              <a:t>ForskEl</a:t>
            </a:r>
            <a:r>
              <a:rPr lang="en-GB" sz="2000" dirty="0">
                <a:solidFill>
                  <a:schemeClr val="tx1"/>
                </a:solidFill>
                <a:latin typeface="Calibri" panose="020F0502020204030204" pitchFamily="34" charset="0"/>
              </a:rPr>
              <a:t> program of Energinet.dk</a:t>
            </a:r>
            <a:endParaRPr lang="de-DE" sz="20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lvl="1">
              <a:buClr>
                <a:schemeClr val="tx1"/>
              </a:buClr>
              <a:buFontTx/>
              <a:buChar char="•"/>
              <a:defRPr/>
            </a:pPr>
            <a:r>
              <a:rPr lang="fr-BE" sz="2000" dirty="0">
                <a:solidFill>
                  <a:schemeClr val="tx1"/>
                </a:solidFill>
                <a:latin typeface="Calibri" pitchFamily="34" charset="0"/>
              </a:rPr>
              <a:t>Consortium: </a:t>
            </a: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fr-BE" sz="2000" dirty="0">
                <a:solidFill>
                  <a:schemeClr val="tx1"/>
                </a:solidFill>
                <a:latin typeface="Calibri" pitchFamily="34" charset="0"/>
              </a:rPr>
              <a:t>     DLR </a:t>
            </a:r>
            <a:r>
              <a:rPr lang="fr-BE" sz="2000" dirty="0" err="1">
                <a:solidFill>
                  <a:schemeClr val="tx1"/>
                </a:solidFill>
                <a:latin typeface="Calibri" pitchFamily="34" charset="0"/>
              </a:rPr>
              <a:t>Dt</a:t>
            </a:r>
            <a:r>
              <a:rPr lang="fr-BE" sz="2000" dirty="0">
                <a:solidFill>
                  <a:schemeClr val="tx1"/>
                </a:solidFill>
                <a:latin typeface="Calibri" pitchFamily="34" charset="0"/>
              </a:rPr>
              <a:t>. </a:t>
            </a:r>
            <a:r>
              <a:rPr lang="fr-BE" sz="2000" dirty="0" err="1">
                <a:solidFill>
                  <a:schemeClr val="tx1"/>
                </a:solidFill>
                <a:latin typeface="Calibri" pitchFamily="34" charset="0"/>
              </a:rPr>
              <a:t>Zentrum</a:t>
            </a:r>
            <a:r>
              <a:rPr lang="fr-BE" sz="2000" dirty="0">
                <a:solidFill>
                  <a:schemeClr val="tx1"/>
                </a:solidFill>
                <a:latin typeface="Calibri" pitchFamily="34" charset="0"/>
              </a:rPr>
              <a:t> f. Luft- </a:t>
            </a:r>
            <a:r>
              <a:rPr lang="fr-BE" sz="2000" dirty="0" err="1">
                <a:solidFill>
                  <a:schemeClr val="tx1"/>
                </a:solidFill>
                <a:latin typeface="Calibri" pitchFamily="34" charset="0"/>
              </a:rPr>
              <a:t>und</a:t>
            </a:r>
            <a:r>
              <a:rPr lang="fr-BE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fr-BE" sz="2000" dirty="0" err="1">
                <a:solidFill>
                  <a:schemeClr val="tx1"/>
                </a:solidFill>
                <a:latin typeface="Calibri" pitchFamily="34" charset="0"/>
              </a:rPr>
              <a:t>Raumfahrt</a:t>
            </a:r>
            <a:r>
              <a:rPr lang="fr-BE" sz="2000" dirty="0">
                <a:solidFill>
                  <a:schemeClr val="tx1"/>
                </a:solidFill>
                <a:latin typeface="Calibri" pitchFamily="34" charset="0"/>
              </a:rPr>
              <a:t>  - Germany (</a:t>
            </a:r>
            <a:r>
              <a:rPr lang="fr-BE" sz="2000" dirty="0" err="1">
                <a:solidFill>
                  <a:schemeClr val="tx1"/>
                </a:solidFill>
                <a:latin typeface="Calibri" pitchFamily="34" charset="0"/>
              </a:rPr>
              <a:t>coordinator</a:t>
            </a:r>
            <a:r>
              <a:rPr lang="fr-BE" sz="2000" dirty="0">
                <a:solidFill>
                  <a:schemeClr val="tx1"/>
                </a:solidFill>
                <a:latin typeface="Calibri" pitchFamily="34" charset="0"/>
              </a:rPr>
              <a:t>)</a:t>
            </a: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fr-BE" sz="2000" dirty="0">
                <a:solidFill>
                  <a:schemeClr val="tx1"/>
                </a:solidFill>
                <a:latin typeface="Calibri" pitchFamily="34" charset="0"/>
              </a:rPr>
              <a:t>     VITO </a:t>
            </a:r>
            <a:r>
              <a:rPr lang="nl-N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Vlaamse Instelling voor Technilogisch Onderzoek N.V. – Belgium</a:t>
            </a: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nl-N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Hydrogenics Europe NV – Belgium</a:t>
            </a: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r>
              <a:rPr lang="nl-N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DTU Danmark Techniske </a:t>
            </a:r>
            <a:r>
              <a:rPr lang="nl-NL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Universitet</a:t>
            </a:r>
            <a:r>
              <a:rPr lang="nl-NL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Risoe Lab - Denmark</a:t>
            </a:r>
          </a:p>
          <a:p>
            <a:pPr marL="457200" lvl="1" indent="0">
              <a:buClr>
                <a:schemeClr val="tx1"/>
              </a:buClr>
              <a:buFont typeface="Arial" charset="0"/>
              <a:buNone/>
              <a:defRPr/>
            </a:pPr>
            <a:endParaRPr lang="en-GB" sz="20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3075" name="Rectangle 4"/>
          <p:cNvSpPr>
            <a:spLocks noGrp="1" noChangeArrowheads="1"/>
          </p:cNvSpPr>
          <p:nvPr>
            <p:ph type="title"/>
          </p:nvPr>
        </p:nvSpPr>
        <p:spPr>
          <a:xfrm>
            <a:off x="3851275" y="44450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smtClean="0">
                <a:solidFill>
                  <a:srgbClr val="33CC33"/>
                </a:solidFill>
                <a:latin typeface="Calibri" pitchFamily="34" charset="0"/>
              </a:rPr>
              <a:t/>
            </a:r>
            <a:br>
              <a:rPr lang="en-US" altLang="en-US" sz="2800" b="1" smtClean="0">
                <a:solidFill>
                  <a:srgbClr val="33CC33"/>
                </a:solidFill>
                <a:latin typeface="Calibri" pitchFamily="34" charset="0"/>
              </a:rPr>
            </a:br>
            <a:r>
              <a:rPr lang="en-US" altLang="en-US" sz="2000" b="1" i="1" smtClean="0">
                <a:solidFill>
                  <a:srgbClr val="33CC33"/>
                </a:solidFill>
                <a:latin typeface="Calibri" pitchFamily="34" charset="0"/>
              </a:rPr>
              <a:t>0. Project &amp; Partnership description</a:t>
            </a:r>
          </a:p>
        </p:txBody>
      </p:sp>
      <p:pic>
        <p:nvPicPr>
          <p:cNvPr id="3076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599113"/>
            <a:ext cx="15065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feld 2"/>
          <p:cNvSpPr txBox="1">
            <a:spLocks noChangeArrowheads="1"/>
          </p:cNvSpPr>
          <p:nvPr/>
        </p:nvSpPr>
        <p:spPr bwMode="auto">
          <a:xfrm>
            <a:off x="7180263" y="6550025"/>
            <a:ext cx="1763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defTabSz="45720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defTabSz="4572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defTabSz="4572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defTabSz="4572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ED1C24"/>
              </a:buClr>
              <a:buFont typeface="Monotype Sorts" pitchFamily="2" charset="2"/>
              <a:buNone/>
            </a:pPr>
            <a:r>
              <a:rPr lang="de-DE" altLang="de-DE" sz="1200">
                <a:solidFill>
                  <a:srgbClr val="0B009C"/>
                </a:solidFill>
              </a:rPr>
              <a:t>http://www.reselyser.eu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275" y="44450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smtClean="0">
                <a:latin typeface="Arial Black" pitchFamily="34" charset="0"/>
              </a:rPr>
              <a:t/>
            </a:r>
            <a:br>
              <a:rPr lang="en-US" altLang="en-US" sz="2800" b="1" smtClean="0">
                <a:latin typeface="Arial Black" pitchFamily="34" charset="0"/>
              </a:rPr>
            </a:br>
            <a:r>
              <a:rPr lang="en-US" altLang="en-US" sz="2000" b="1" i="1" smtClean="0">
                <a:solidFill>
                  <a:srgbClr val="33CC33"/>
                </a:solidFill>
                <a:latin typeface="Calibri" pitchFamily="34" charset="0"/>
              </a:rPr>
              <a:t>1. Project achievements in relation  to the AIP/MAIP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238375"/>
            <a:ext cx="8785225" cy="763588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>
            <a:spAutoFit/>
          </a:bodyPr>
          <a:lstStyle/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b="1" dirty="0" smtClean="0">
                <a:latin typeface="Calibri" pitchFamily="34" charset="0"/>
              </a:rPr>
              <a:t>Bottlenecks and Risks </a:t>
            </a:r>
          </a:p>
          <a:p>
            <a:pPr marL="895350" lvl="2" indent="0" defTabSz="966788">
              <a:buClr>
                <a:schemeClr val="tx1"/>
              </a:buClr>
              <a:buFont typeface="Arial" charset="0"/>
              <a:buNone/>
              <a:defRPr/>
            </a:pPr>
            <a:endParaRPr lang="en-US" sz="2000" dirty="0" smtClean="0">
              <a:latin typeface="Calibri" pitchFamily="34" charset="0"/>
            </a:endParaRPr>
          </a:p>
        </p:txBody>
      </p:sp>
      <p:pic>
        <p:nvPicPr>
          <p:cNvPr id="24580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599113"/>
            <a:ext cx="15065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feld 2"/>
          <p:cNvSpPr txBox="1">
            <a:spLocks noChangeArrowheads="1"/>
          </p:cNvSpPr>
          <p:nvPr/>
        </p:nvSpPr>
        <p:spPr bwMode="auto">
          <a:xfrm>
            <a:off x="7180263" y="6550025"/>
            <a:ext cx="1763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defTabSz="45720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defTabSz="4572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defTabSz="4572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defTabSz="4572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ED1C24"/>
              </a:buClr>
              <a:buFont typeface="Monotype Sorts" pitchFamily="2" charset="2"/>
              <a:buNone/>
            </a:pPr>
            <a:r>
              <a:rPr lang="de-DE" altLang="de-DE" sz="1200">
                <a:solidFill>
                  <a:srgbClr val="0B009C"/>
                </a:solidFill>
              </a:rPr>
              <a:t>http://www.reselyser.eu</a:t>
            </a:r>
          </a:p>
        </p:txBody>
      </p:sp>
      <p:sp>
        <p:nvSpPr>
          <p:cNvPr id="7" name="Rectangle 3"/>
          <p:cNvSpPr txBox="1">
            <a:spLocks/>
          </p:cNvSpPr>
          <p:nvPr/>
        </p:nvSpPr>
        <p:spPr bwMode="auto">
          <a:xfrm>
            <a:off x="382588" y="2719388"/>
            <a:ext cx="84613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Some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delays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</a:p>
          <a:p>
            <a:pPr lvl="1">
              <a:buFont typeface="Courier New" pitchFamily="49" charset="0"/>
              <a:buChar char="o"/>
              <a:defRPr/>
            </a:pPr>
            <a:r>
              <a:rPr lang="fr-BE" sz="2000" kern="0" dirty="0" err="1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delayed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materials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delivery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from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suppliers</a:t>
            </a:r>
            <a:endParaRPr lang="fr-BE" sz="2400" kern="0" dirty="0">
              <a:solidFill>
                <a:schemeClr val="tx1"/>
              </a:solidFill>
              <a:uFill>
                <a:solidFill>
                  <a:srgbClr val="FFFF00"/>
                </a:solidFill>
              </a:uFill>
              <a:latin typeface="Calibri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Delay </a:t>
            </a:r>
            <a:r>
              <a:rPr lang="fr-BE" sz="2000" kern="0" dirty="0" err="1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because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of </a:t>
            </a:r>
            <a:r>
              <a:rPr lang="fr-BE" sz="2000" kern="0" dirty="0" err="1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sealing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/ </a:t>
            </a:r>
            <a:r>
              <a:rPr lang="fr-BE" sz="2000" kern="0" dirty="0" err="1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mechanical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construction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Extra effort for </a:t>
            </a:r>
            <a:r>
              <a:rPr lang="fr-BE" sz="2000" kern="0" dirty="0" err="1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adequate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degassing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efficiency</a:t>
            </a:r>
            <a:endParaRPr lang="fr-BE" sz="1600" kern="0" dirty="0">
              <a:solidFill>
                <a:schemeClr val="tx1"/>
              </a:solidFill>
              <a:uFill>
                <a:solidFill>
                  <a:srgbClr val="FFFF00"/>
                </a:solidFill>
              </a:uFill>
              <a:latin typeface="Calibri" pitchFamily="34" charset="0"/>
            </a:endParaRPr>
          </a:p>
          <a:p>
            <a:pPr lvl="1">
              <a:buFont typeface="Courier New" pitchFamily="49" charset="0"/>
              <a:buChar char="o"/>
              <a:defRPr/>
            </a:pPr>
            <a:endParaRPr lang="de-DE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067175" y="115888"/>
            <a:ext cx="4611688" cy="795337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000" b="1" i="1" smtClean="0">
                <a:solidFill>
                  <a:srgbClr val="33CC33"/>
                </a:solidFill>
                <a:latin typeface="Calibri" pitchFamily="34" charset="0"/>
              </a:rPr>
              <a:t>2. Complementary information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133600"/>
            <a:ext cx="8607425" cy="40259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>
            <a:spAutoFit/>
          </a:bodyPr>
          <a:lstStyle/>
          <a:p>
            <a:pPr marL="704850" lvl="1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altLang="de-DE" sz="2000" u="sng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704850" lvl="1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altLang="de-DE" sz="2000" b="1" dirty="0" smtClean="0">
                <a:solidFill>
                  <a:schemeClr val="tx1"/>
                </a:solidFill>
                <a:latin typeface="Calibri" pitchFamily="34" charset="0"/>
              </a:rPr>
              <a:t>Complementarity with Projects from  Other Programs </a:t>
            </a:r>
          </a:p>
          <a:p>
            <a:pPr marL="704850" lvl="1" indent="-342900" defTabSz="966788">
              <a:buClr>
                <a:schemeClr val="tx1"/>
              </a:buClr>
              <a:buFont typeface="Arial" charset="0"/>
              <a:buChar char="•"/>
              <a:defRPr/>
            </a:pPr>
            <a:r>
              <a:rPr lang="en-US" altLang="de-DE" sz="2000" dirty="0" smtClean="0">
                <a:solidFill>
                  <a:schemeClr val="tx1"/>
                </a:solidFill>
                <a:latin typeface="Calibri" pitchFamily="34" charset="0"/>
              </a:rPr>
              <a:t>DTU Energinet.dk</a:t>
            </a:r>
          </a:p>
          <a:p>
            <a:pPr marL="704850" lvl="1" indent="-342900" defTabSz="966788">
              <a:buClr>
                <a:schemeClr val="tx1"/>
              </a:buClr>
              <a:buFont typeface="Arial" charset="0"/>
              <a:buChar char="•"/>
              <a:defRPr/>
            </a:pPr>
            <a:r>
              <a:rPr lang="en-US" altLang="de-DE" sz="2000" dirty="0" smtClean="0">
                <a:solidFill>
                  <a:schemeClr val="tx1"/>
                </a:solidFill>
                <a:latin typeface="Calibri" pitchFamily="34" charset="0"/>
              </a:rPr>
              <a:t>DLR German national projects</a:t>
            </a:r>
          </a:p>
          <a:p>
            <a:pPr marL="704850" lvl="1" indent="-342900" defTabSz="966788">
              <a:buClr>
                <a:schemeClr val="tx1"/>
              </a:buClr>
              <a:buFont typeface="Arial" charset="0"/>
              <a:buChar char="•"/>
              <a:defRPr/>
            </a:pPr>
            <a:r>
              <a:rPr lang="en-US" altLang="de-DE" sz="2000" dirty="0" err="1" smtClean="0">
                <a:solidFill>
                  <a:schemeClr val="tx1"/>
                </a:solidFill>
                <a:latin typeface="Calibri" pitchFamily="34" charset="0"/>
              </a:rPr>
              <a:t>Hydrogenics</a:t>
            </a:r>
            <a:r>
              <a:rPr lang="en-US" altLang="de-DE" sz="2000" dirty="0" smtClean="0">
                <a:solidFill>
                  <a:schemeClr val="tx1"/>
                </a:solidFill>
                <a:latin typeface="Calibri" pitchFamily="34" charset="0"/>
              </a:rPr>
              <a:t> Ingrid FP7 nr. 296012 (DG-Energy)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 / Don </a:t>
            </a:r>
            <a:r>
              <a:rPr lang="en-US" sz="2000" dirty="0" err="1" smtClean="0">
                <a:solidFill>
                  <a:schemeClr val="tx1"/>
                </a:solidFill>
                <a:latin typeface="Calibri" pitchFamily="34" charset="0"/>
              </a:rPr>
              <a:t>Quichote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 (FCH-JTI nr. </a:t>
            </a:r>
            <a:r>
              <a:rPr lang="fr-BE" sz="200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303411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)</a:t>
            </a:r>
          </a:p>
          <a:p>
            <a:pPr marL="704850" lvl="1" indent="-342900" defTabSz="966788">
              <a:buClr>
                <a:schemeClr val="tx1"/>
              </a:buClr>
              <a:buFont typeface="Arial" charset="0"/>
              <a:buChar char="•"/>
              <a:defRPr/>
            </a:pPr>
            <a:r>
              <a:rPr lang="en-US" altLang="de-DE" sz="2000" dirty="0" smtClean="0">
                <a:solidFill>
                  <a:schemeClr val="tx1"/>
                </a:solidFill>
                <a:latin typeface="Calibri" pitchFamily="34" charset="0"/>
              </a:rPr>
              <a:t>VITO </a:t>
            </a:r>
            <a:r>
              <a:rPr lang="en-US" altLang="de-DE" sz="2000" dirty="0" err="1" smtClean="0">
                <a:solidFill>
                  <a:schemeClr val="tx1"/>
                </a:solidFill>
                <a:latin typeface="Calibri" pitchFamily="34" charset="0"/>
              </a:rPr>
              <a:t>ElyGRID</a:t>
            </a:r>
            <a:endParaRPr lang="en-US" altLang="de-DE" sz="20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704850" lvl="1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altLang="de-DE" sz="2000" b="1" dirty="0" smtClean="0">
                <a:solidFill>
                  <a:schemeClr val="tx1"/>
                </a:solidFill>
                <a:latin typeface="Calibri" pitchFamily="34" charset="0"/>
              </a:rPr>
              <a:t>Dissemination Activities</a:t>
            </a:r>
          </a:p>
          <a:p>
            <a:pPr marL="704850" lvl="1" indent="-342900" defTabSz="966788">
              <a:buClr>
                <a:schemeClr val="tx1"/>
              </a:buClr>
              <a:buFont typeface="Arial" charset="0"/>
              <a:buChar char="•"/>
              <a:defRPr/>
            </a:pPr>
            <a:r>
              <a:rPr lang="en-US" altLang="de-DE" sz="2000" dirty="0" smtClean="0">
                <a:solidFill>
                  <a:schemeClr val="tx1"/>
                </a:solidFill>
                <a:latin typeface="Calibri" pitchFamily="34" charset="0"/>
              </a:rPr>
              <a:t>Workshop planned with </a:t>
            </a:r>
            <a:r>
              <a:rPr lang="en-US" altLang="de-DE" sz="2000" dirty="0" err="1" smtClean="0">
                <a:solidFill>
                  <a:schemeClr val="tx1"/>
                </a:solidFill>
                <a:latin typeface="Calibri" pitchFamily="34" charset="0"/>
              </a:rPr>
              <a:t>ElyGRID</a:t>
            </a:r>
            <a:endParaRPr lang="en-US" altLang="de-DE" sz="20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704850" lvl="1" indent="-342900" defTabSz="966788">
              <a:buClr>
                <a:schemeClr val="tx1"/>
              </a:buClr>
              <a:buFont typeface="Arial" charset="0"/>
              <a:buChar char="•"/>
              <a:defRPr/>
            </a:pPr>
            <a:r>
              <a:rPr lang="en-US" altLang="de-DE" sz="2000" dirty="0" smtClean="0">
                <a:solidFill>
                  <a:schemeClr val="tx1"/>
                </a:solidFill>
                <a:latin typeface="Calibri" pitchFamily="34" charset="0"/>
              </a:rPr>
              <a:t>Papers</a:t>
            </a:r>
          </a:p>
          <a:p>
            <a:pPr marL="704850" lvl="1" indent="-342900" defTabSz="966788">
              <a:buClr>
                <a:schemeClr val="tx1"/>
              </a:buClr>
              <a:buFont typeface="Arial" charset="0"/>
              <a:buChar char="•"/>
              <a:defRPr/>
            </a:pPr>
            <a:r>
              <a:rPr lang="en-US" altLang="de-DE" sz="2000" dirty="0" smtClean="0">
                <a:solidFill>
                  <a:schemeClr val="tx1"/>
                </a:solidFill>
                <a:latin typeface="Calibri" pitchFamily="34" charset="0"/>
              </a:rPr>
              <a:t>Conference and exposition  presentations</a:t>
            </a:r>
          </a:p>
        </p:txBody>
      </p:sp>
      <p:sp>
        <p:nvSpPr>
          <p:cNvPr id="25604" name="Textfeld 2"/>
          <p:cNvSpPr txBox="1">
            <a:spLocks noChangeArrowheads="1"/>
          </p:cNvSpPr>
          <p:nvPr/>
        </p:nvSpPr>
        <p:spPr bwMode="auto">
          <a:xfrm>
            <a:off x="7180263" y="6550025"/>
            <a:ext cx="1763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defTabSz="45720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defTabSz="4572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defTabSz="4572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defTabSz="4572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ED1C24"/>
              </a:buClr>
              <a:buFont typeface="Monotype Sorts" pitchFamily="2" charset="2"/>
              <a:buNone/>
            </a:pPr>
            <a:r>
              <a:rPr lang="de-DE" altLang="de-DE" sz="1200">
                <a:solidFill>
                  <a:srgbClr val="0B009C"/>
                </a:solidFill>
              </a:rPr>
              <a:t>http://www.reselyser.eu</a:t>
            </a:r>
          </a:p>
        </p:txBody>
      </p:sp>
      <p:pic>
        <p:nvPicPr>
          <p:cNvPr id="25605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599113"/>
            <a:ext cx="15065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067175" y="115888"/>
            <a:ext cx="4611688" cy="795337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000" b="1" i="1" smtClean="0">
                <a:solidFill>
                  <a:srgbClr val="33CC33"/>
                </a:solidFill>
                <a:latin typeface="Calibri" pitchFamily="34" charset="0"/>
              </a:rPr>
              <a:t>2. Complementary information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5263" y="1700213"/>
            <a:ext cx="8607425" cy="60579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>
            <a:spAutoFit/>
          </a:bodyPr>
          <a:lstStyle/>
          <a:p>
            <a:pPr marL="704850" lvl="1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u="sng" dirty="0">
              <a:solidFill>
                <a:schemeClr val="tx1"/>
              </a:solidFill>
              <a:latin typeface="Calibri" pitchFamily="34" charset="0"/>
            </a:endParaRPr>
          </a:p>
          <a:p>
            <a:pPr marL="704850" lvl="1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</a:rPr>
              <a:t>Exploitation and Post-Project </a:t>
            </a:r>
            <a:r>
              <a:rPr lang="en-US" sz="2000" b="1" dirty="0">
                <a:solidFill>
                  <a:schemeClr val="tx1"/>
                </a:solidFill>
                <a:latin typeface="Calibri" pitchFamily="34" charset="0"/>
              </a:rPr>
              <a:t>A</a:t>
            </a: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</a:rPr>
              <a:t>ctivities</a:t>
            </a:r>
          </a:p>
          <a:p>
            <a:pPr marL="704850" lvl="1" indent="-342900" defTabSz="966788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Added value 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in </a:t>
            </a:r>
            <a:r>
              <a:rPr lang="en-US" sz="2000" dirty="0" err="1">
                <a:solidFill>
                  <a:schemeClr val="tx1"/>
                </a:solidFill>
                <a:latin typeface="Calibri" pitchFamily="34" charset="0"/>
              </a:rPr>
              <a:t>Hydrogenics’commercial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Calibri" pitchFamily="34" charset="0"/>
              </a:rPr>
              <a:t>electrolysers</a:t>
            </a: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  <a:p>
            <a:pPr marL="361950" lvl="1" indent="0" defTabSz="966788">
              <a:buClr>
                <a:schemeClr val="tx1"/>
              </a:buClr>
              <a:buFont typeface="Arial" charset="0"/>
              <a:buNone/>
              <a:defRPr/>
            </a:pP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	electrode materials, sealing, elevated pressure concept, control 	electronics,…</a:t>
            </a:r>
          </a:p>
          <a:p>
            <a:pPr marL="704850" lvl="1" indent="-342900" defTabSz="966788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Licensing of materials and concepts to other interested companies</a:t>
            </a:r>
          </a:p>
          <a:p>
            <a:pPr marL="704850" lvl="1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b="1" dirty="0" smtClean="0">
                <a:solidFill>
                  <a:schemeClr val="tx1"/>
                </a:solidFill>
                <a:latin typeface="Calibri" pitchFamily="34" charset="0"/>
              </a:rPr>
              <a:t>Recommendations towards the </a:t>
            </a:r>
            <a:r>
              <a:rPr lang="en-US" sz="2000" b="1" dirty="0" err="1" smtClean="0">
                <a:solidFill>
                  <a:schemeClr val="tx1"/>
                </a:solidFill>
                <a:latin typeface="Calibri" pitchFamily="34" charset="0"/>
              </a:rPr>
              <a:t>Programme</a:t>
            </a:r>
            <a:endParaRPr lang="en-US" sz="2000" b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704850" lvl="1" indent="-342900" defTabSz="966788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Next step: to </a:t>
            </a:r>
            <a:r>
              <a:rPr lang="en-US" sz="2000" dirty="0" err="1" smtClean="0">
                <a:solidFill>
                  <a:schemeClr val="tx1"/>
                </a:solidFill>
                <a:latin typeface="Calibri" pitchFamily="34" charset="0"/>
              </a:rPr>
              <a:t>realise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 the technique in a full scale technical </a:t>
            </a:r>
            <a:r>
              <a:rPr lang="en-US" sz="2000" dirty="0" err="1" smtClean="0">
                <a:solidFill>
                  <a:schemeClr val="tx1"/>
                </a:solidFill>
                <a:latin typeface="Calibri" pitchFamily="34" charset="0"/>
              </a:rPr>
              <a:t>electrolyser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 and demonstrate the connection to renewable energy sources</a:t>
            </a:r>
          </a:p>
          <a:p>
            <a:pPr marL="704850" lvl="1" indent="-342900" defTabSz="966788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Further improvements of the </a:t>
            </a:r>
            <a:r>
              <a:rPr lang="en-US" sz="2000" dirty="0" err="1" smtClean="0">
                <a:solidFill>
                  <a:schemeClr val="tx1"/>
                </a:solidFill>
                <a:latin typeface="Calibri" pitchFamily="34" charset="0"/>
              </a:rPr>
              <a:t>electrolyser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 by establishing and using techniques for measurement in the </a:t>
            </a:r>
            <a:r>
              <a:rPr lang="en-US" sz="2000" dirty="0" err="1" smtClean="0">
                <a:solidFill>
                  <a:schemeClr val="tx1"/>
                </a:solidFill>
                <a:latin typeface="Calibri" pitchFamily="34" charset="0"/>
              </a:rPr>
              <a:t>electrolyser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 (e.g. current density distribution) and by theoretical simulations (</a:t>
            </a:r>
            <a:r>
              <a:rPr lang="en-US" sz="2000" dirty="0" err="1" smtClean="0">
                <a:solidFill>
                  <a:schemeClr val="tx1"/>
                </a:solidFill>
                <a:latin typeface="Calibri" pitchFamily="34" charset="0"/>
              </a:rPr>
              <a:t>eg</a:t>
            </a:r>
            <a:r>
              <a:rPr lang="en-US" sz="2000" dirty="0" smtClean="0">
                <a:solidFill>
                  <a:schemeClr val="tx1"/>
                </a:solidFill>
                <a:latin typeface="Calibri" pitchFamily="34" charset="0"/>
              </a:rPr>
              <a:t>. bubble                     formation and transport)</a:t>
            </a:r>
          </a:p>
          <a:p>
            <a:pPr marL="704850" lvl="1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704850" lvl="1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u="sng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61950" lvl="1" indent="0" defTabSz="966788">
              <a:buClr>
                <a:schemeClr val="tx1"/>
              </a:buClr>
              <a:buFont typeface="Arial" charset="0"/>
              <a:buNone/>
              <a:defRPr/>
            </a:pPr>
            <a:endParaRPr lang="en-US" sz="2000" dirty="0" smtClean="0">
              <a:solidFill>
                <a:schemeClr val="tx1"/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 marL="539750" lvl="1" indent="-177800" defTabSz="966788">
              <a:buClr>
                <a:schemeClr val="tx1"/>
              </a:buClr>
              <a:buFontTx/>
              <a:buChar char="•"/>
              <a:defRPr/>
            </a:pPr>
            <a:endParaRPr lang="en-US" sz="20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6628" name="Textfeld 2"/>
          <p:cNvSpPr txBox="1">
            <a:spLocks noChangeArrowheads="1"/>
          </p:cNvSpPr>
          <p:nvPr/>
        </p:nvSpPr>
        <p:spPr bwMode="auto">
          <a:xfrm>
            <a:off x="7180263" y="6550025"/>
            <a:ext cx="1763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defTabSz="45720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defTabSz="4572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defTabSz="4572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defTabSz="4572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ED1C24"/>
              </a:buClr>
              <a:buFont typeface="Monotype Sorts" pitchFamily="2" charset="2"/>
              <a:buNone/>
            </a:pPr>
            <a:r>
              <a:rPr lang="de-DE" altLang="de-DE" sz="1200">
                <a:solidFill>
                  <a:srgbClr val="0B009C"/>
                </a:solidFill>
              </a:rPr>
              <a:t>http://www.reselyser.eu</a:t>
            </a:r>
          </a:p>
        </p:txBody>
      </p:sp>
      <p:pic>
        <p:nvPicPr>
          <p:cNvPr id="26629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599113"/>
            <a:ext cx="15065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275" y="44450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smtClean="0">
                <a:latin typeface="Arial Black" pitchFamily="34" charset="0"/>
              </a:rPr>
              <a:t/>
            </a:r>
            <a:br>
              <a:rPr lang="en-US" altLang="en-US" sz="2800" b="1" smtClean="0">
                <a:latin typeface="Arial Black" pitchFamily="34" charset="0"/>
              </a:rPr>
            </a:br>
            <a:r>
              <a:rPr lang="en-US" altLang="en-US" sz="2000" b="1" i="1" smtClean="0">
                <a:solidFill>
                  <a:srgbClr val="33CC33"/>
                </a:solidFill>
                <a:latin typeface="Calibri" pitchFamily="34" charset="0"/>
              </a:rPr>
              <a:t>1. Project achievements in relation  to the AIP/MAIP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9388" y="2238375"/>
            <a:ext cx="87852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latin typeface="Calibri" pitchFamily="34" charset="0"/>
              </a:rPr>
              <a:t>Project objectives and targets in relation to the AIP/MAIP</a:t>
            </a: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>
              <a:latin typeface="Calibri" pitchFamily="34" charset="0"/>
            </a:endParaRP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 smtClean="0">
              <a:latin typeface="Calibri" pitchFamily="34" charset="0"/>
            </a:endParaRP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889000" y="2824163"/>
            <a:ext cx="8229600" cy="370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Clr>
                <a:schemeClr val="tx1"/>
              </a:buClr>
              <a:buFont typeface="Arial" charset="0"/>
              <a:buNone/>
              <a:defRPr/>
            </a:pP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The </a:t>
            </a:r>
            <a:r>
              <a:rPr lang="fr-BE" sz="2000" kern="0" dirty="0" err="1" smtClean="0">
                <a:solidFill>
                  <a:schemeClr val="tx1"/>
                </a:solidFill>
                <a:latin typeface="Calibri" pitchFamily="34" charset="0"/>
              </a:rPr>
              <a:t>project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chemeClr val="tx1"/>
                </a:solidFill>
                <a:latin typeface="Calibri" pitchFamily="34" charset="0"/>
              </a:rPr>
              <a:t>develops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fr-BE" sz="2000" b="1" kern="0" dirty="0" smtClean="0">
                <a:solidFill>
                  <a:schemeClr val="tx1"/>
                </a:solidFill>
                <a:latin typeface="Calibri" pitchFamily="34" charset="0"/>
              </a:rPr>
              <a:t>high pressure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fr-BE" sz="2000" b="1" kern="0" dirty="0" err="1" smtClean="0">
                <a:solidFill>
                  <a:schemeClr val="tx1"/>
                </a:solidFill>
                <a:latin typeface="Calibri" pitchFamily="34" charset="0"/>
              </a:rPr>
              <a:t>low</a:t>
            </a:r>
            <a:r>
              <a:rPr lang="fr-BE" sz="2000" b="1" kern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fr-BE" sz="2000" b="1" kern="0" dirty="0" err="1" smtClean="0">
                <a:solidFill>
                  <a:schemeClr val="tx1"/>
                </a:solidFill>
                <a:latin typeface="Calibri" pitchFamily="34" charset="0"/>
              </a:rPr>
              <a:t>cost</a:t>
            </a:r>
            <a:r>
              <a:rPr lang="fr-BE" sz="2000" b="1" kern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chemeClr val="tx1"/>
                </a:solidFill>
                <a:latin typeface="Calibri" pitchFamily="34" charset="0"/>
              </a:rPr>
              <a:t>alkaline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 water </a:t>
            </a:r>
            <a:r>
              <a:rPr lang="fr-BE" sz="2000" kern="0" dirty="0" err="1" smtClean="0">
                <a:solidFill>
                  <a:schemeClr val="tx1"/>
                </a:solidFill>
                <a:latin typeface="Calibri" pitchFamily="34" charset="0"/>
              </a:rPr>
              <a:t>electrolysers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chemeClr val="tx1"/>
                </a:solidFill>
                <a:latin typeface="Calibri" pitchFamily="34" charset="0"/>
              </a:rPr>
              <a:t>that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chemeClr val="tx1"/>
                </a:solidFill>
                <a:latin typeface="Calibri" pitchFamily="34" charset="0"/>
              </a:rPr>
              <a:t>can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chemeClr val="tx1"/>
                </a:solidFill>
                <a:latin typeface="Calibri" pitchFamily="34" charset="0"/>
              </a:rPr>
              <a:t>be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chemeClr val="tx1"/>
                </a:solidFill>
                <a:latin typeface="Calibri" pitchFamily="34" charset="0"/>
              </a:rPr>
              <a:t>integrated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chemeClr val="tx1"/>
                </a:solidFill>
                <a:latin typeface="Calibri" pitchFamily="34" charset="0"/>
              </a:rPr>
              <a:t>with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fr-BE" sz="2000" b="1" kern="0" dirty="0" err="1" smtClean="0">
                <a:solidFill>
                  <a:schemeClr val="tx1"/>
                </a:solidFill>
                <a:latin typeface="Calibri" pitchFamily="34" charset="0"/>
              </a:rPr>
              <a:t>renewable</a:t>
            </a:r>
            <a:r>
              <a:rPr lang="fr-BE" sz="2000" b="1" kern="0" dirty="0" smtClean="0">
                <a:solidFill>
                  <a:schemeClr val="tx1"/>
                </a:solidFill>
                <a:latin typeface="Calibri" pitchFamily="34" charset="0"/>
              </a:rPr>
              <a:t> power sources </a:t>
            </a:r>
            <a:r>
              <a:rPr lang="fr-BE" sz="2000" kern="0" dirty="0" err="1" smtClean="0">
                <a:solidFill>
                  <a:schemeClr val="tx1"/>
                </a:solidFill>
                <a:latin typeface="Calibri" pitchFamily="34" charset="0"/>
              </a:rPr>
              <a:t>using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marL="400050">
              <a:buClr>
                <a:schemeClr val="tx1"/>
              </a:buClr>
              <a:defRPr/>
            </a:pP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an </a:t>
            </a:r>
            <a:r>
              <a:rPr lang="fr-BE" sz="2000" kern="0" dirty="0" err="1" smtClean="0">
                <a:solidFill>
                  <a:schemeClr val="tx1"/>
                </a:solidFill>
                <a:latin typeface="Calibri" pitchFamily="34" charset="0"/>
              </a:rPr>
              <a:t>advanced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 membrane concept, </a:t>
            </a:r>
          </a:p>
          <a:p>
            <a:pPr marL="400050">
              <a:buClr>
                <a:schemeClr val="tx1"/>
              </a:buClr>
              <a:defRPr/>
            </a:pPr>
            <a:r>
              <a:rPr lang="fr-BE" sz="2000" kern="0" dirty="0" err="1" smtClean="0">
                <a:solidFill>
                  <a:schemeClr val="tx1"/>
                </a:solidFill>
                <a:latin typeface="Calibri" pitchFamily="34" charset="0"/>
              </a:rPr>
              <a:t>highly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 efficient </a:t>
            </a:r>
            <a:r>
              <a:rPr lang="fr-BE" sz="2000" kern="0" dirty="0" err="1" smtClean="0">
                <a:solidFill>
                  <a:schemeClr val="tx1"/>
                </a:solidFill>
                <a:latin typeface="Calibri" pitchFamily="34" charset="0"/>
              </a:rPr>
              <a:t>electrodes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marL="400050">
              <a:buClr>
                <a:schemeClr val="tx1"/>
              </a:buClr>
              <a:defRPr/>
            </a:pP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and a new </a:t>
            </a:r>
            <a:r>
              <a:rPr lang="fr-BE" sz="2000" kern="0" dirty="0" err="1" smtClean="0">
                <a:solidFill>
                  <a:schemeClr val="tx1"/>
                </a:solidFill>
                <a:latin typeface="Calibri" pitchFamily="34" charset="0"/>
              </a:rPr>
              <a:t>cell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 concept</a:t>
            </a:r>
          </a:p>
        </p:txBody>
      </p:sp>
      <p:graphicFrame>
        <p:nvGraphicFramePr>
          <p:cNvPr id="8" name="Diagramm 7"/>
          <p:cNvGraphicFramePr>
            <a:graphicFrameLocks/>
          </p:cNvGraphicFramePr>
          <p:nvPr/>
        </p:nvGraphicFramePr>
        <p:xfrm>
          <a:off x="889000" y="4735991"/>
          <a:ext cx="4086200" cy="1814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102" name="Grafi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599113"/>
            <a:ext cx="15065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Textfeld 2"/>
          <p:cNvSpPr txBox="1">
            <a:spLocks noChangeArrowheads="1"/>
          </p:cNvSpPr>
          <p:nvPr/>
        </p:nvSpPr>
        <p:spPr bwMode="auto">
          <a:xfrm>
            <a:off x="7180263" y="6550025"/>
            <a:ext cx="1763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defTabSz="45720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defTabSz="4572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defTabSz="4572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defTabSz="4572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ED1C24"/>
              </a:buClr>
              <a:buFont typeface="Monotype Sorts" pitchFamily="2" charset="2"/>
              <a:buNone/>
            </a:pPr>
            <a:r>
              <a:rPr lang="de-DE" altLang="de-DE" sz="1200">
                <a:solidFill>
                  <a:srgbClr val="0B009C"/>
                </a:solidFill>
              </a:rPr>
              <a:t>http://www.reselyser.eu</a:t>
            </a:r>
          </a:p>
        </p:txBody>
      </p:sp>
      <p:pic>
        <p:nvPicPr>
          <p:cNvPr id="4104" name="Picture 8" descr="D:\Bilder\Elektrolyse_mit_Copyright_Thomas Emstin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00" y="-14859000"/>
            <a:ext cx="146304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 descr="D:\Bilder\Elektrolyse_mit_Copyright_Thomas Emsting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238" y="4614863"/>
            <a:ext cx="2541587" cy="169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275" y="44450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smtClean="0">
                <a:latin typeface="Arial Black" pitchFamily="34" charset="0"/>
              </a:rPr>
              <a:t/>
            </a:r>
            <a:br>
              <a:rPr lang="en-US" altLang="en-US" sz="2800" b="1" smtClean="0">
                <a:latin typeface="Arial Black" pitchFamily="34" charset="0"/>
              </a:rPr>
            </a:br>
            <a:r>
              <a:rPr lang="en-US" altLang="en-US" sz="2000" b="1" i="1" smtClean="0">
                <a:solidFill>
                  <a:srgbClr val="33CC33"/>
                </a:solidFill>
                <a:latin typeface="Calibri" pitchFamily="34" charset="0"/>
              </a:rPr>
              <a:t>1. Project achievements in relation  to the AIP/MAIP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9388" y="2238375"/>
            <a:ext cx="87852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latin typeface="Calibri" pitchFamily="34" charset="0"/>
              </a:rPr>
              <a:t>Project objectives and targets in relation to the AIP/MAIP</a:t>
            </a: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>
              <a:latin typeface="Calibri" pitchFamily="34" charset="0"/>
            </a:endParaRP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 smtClean="0">
              <a:latin typeface="Calibri" pitchFamily="34" charset="0"/>
            </a:endParaRP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315913" y="2630488"/>
            <a:ext cx="8677275" cy="3889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Clr>
                <a:schemeClr val="tx1"/>
              </a:buClr>
              <a:buFont typeface="Arial" charset="0"/>
              <a:buNone/>
              <a:defRPr/>
            </a:pPr>
            <a:r>
              <a:rPr lang="fr-BE" sz="2000" kern="0" dirty="0" smtClean="0">
                <a:solidFill>
                  <a:srgbClr val="339933"/>
                </a:solidFill>
                <a:latin typeface="Calibri" pitchFamily="34" charset="0"/>
              </a:rPr>
              <a:t>AIP 2010 efficient </a:t>
            </a:r>
            <a:r>
              <a:rPr lang="fr-BE" sz="2000" kern="0" dirty="0" err="1" smtClean="0">
                <a:solidFill>
                  <a:srgbClr val="339933"/>
                </a:solidFill>
                <a:latin typeface="Calibri" pitchFamily="34" charset="0"/>
              </a:rPr>
              <a:t>alkaline</a:t>
            </a:r>
            <a:r>
              <a:rPr lang="fr-BE" sz="2000" kern="0" dirty="0" smtClean="0">
                <a:solidFill>
                  <a:srgbClr val="339933"/>
                </a:solid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rgbClr val="339933"/>
                </a:solidFill>
                <a:latin typeface="Calibri" pitchFamily="34" charset="0"/>
              </a:rPr>
              <a:t>electrolyser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	   			         </a:t>
            </a:r>
            <a:r>
              <a:rPr lang="fr-BE" sz="2000" u="dbl" kern="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RESelyser</a:t>
            </a:r>
            <a:r>
              <a:rPr lang="fr-BE" sz="2000" u="dbl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 Objectives</a:t>
            </a:r>
          </a:p>
        </p:txBody>
      </p:sp>
      <p:pic>
        <p:nvPicPr>
          <p:cNvPr id="5125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599113"/>
            <a:ext cx="15065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feld 2"/>
          <p:cNvSpPr txBox="1">
            <a:spLocks noChangeArrowheads="1"/>
          </p:cNvSpPr>
          <p:nvPr/>
        </p:nvSpPr>
        <p:spPr bwMode="auto">
          <a:xfrm>
            <a:off x="7180263" y="6550025"/>
            <a:ext cx="1763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defTabSz="45720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defTabSz="4572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defTabSz="4572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defTabSz="4572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ED1C24"/>
              </a:buClr>
              <a:buFont typeface="Monotype Sorts" pitchFamily="2" charset="2"/>
              <a:buNone/>
            </a:pPr>
            <a:r>
              <a:rPr lang="de-DE" altLang="de-DE" sz="1200">
                <a:solidFill>
                  <a:srgbClr val="0B009C"/>
                </a:solidFill>
              </a:rPr>
              <a:t>http://www.reselyser.eu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275" y="44450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smtClean="0">
                <a:latin typeface="Arial Black" pitchFamily="34" charset="0"/>
              </a:rPr>
              <a:t/>
            </a:r>
            <a:br>
              <a:rPr lang="en-US" altLang="en-US" sz="2800" b="1" smtClean="0">
                <a:latin typeface="Arial Black" pitchFamily="34" charset="0"/>
              </a:rPr>
            </a:br>
            <a:r>
              <a:rPr lang="en-US" altLang="en-US" sz="2000" b="1" i="1" smtClean="0">
                <a:solidFill>
                  <a:srgbClr val="33CC33"/>
                </a:solidFill>
                <a:latin typeface="Calibri" pitchFamily="34" charset="0"/>
              </a:rPr>
              <a:t>1. Project achievements in relation  to the AIP/MAIP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9388" y="2238375"/>
            <a:ext cx="87852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latin typeface="Calibri" pitchFamily="34" charset="0"/>
              </a:rPr>
              <a:t>Project objectives and targets in relation to the AIP/MAIP</a:t>
            </a: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>
              <a:latin typeface="Calibri" pitchFamily="34" charset="0"/>
            </a:endParaRP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 smtClean="0">
              <a:latin typeface="Calibri" pitchFamily="34" charset="0"/>
            </a:endParaRP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315913" y="2630488"/>
            <a:ext cx="8677275" cy="3889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Clr>
                <a:schemeClr val="tx1"/>
              </a:buClr>
              <a:buFont typeface="Arial" charset="0"/>
              <a:buNone/>
              <a:defRPr/>
            </a:pPr>
            <a:r>
              <a:rPr lang="fr-BE" sz="2000" kern="0" dirty="0" smtClean="0">
                <a:solidFill>
                  <a:srgbClr val="339933"/>
                </a:solidFill>
                <a:latin typeface="Calibri" pitchFamily="34" charset="0"/>
              </a:rPr>
              <a:t>AIP 2010 efficient </a:t>
            </a:r>
            <a:r>
              <a:rPr lang="fr-BE" sz="2000" kern="0" dirty="0" err="1" smtClean="0">
                <a:solidFill>
                  <a:srgbClr val="339933"/>
                </a:solidFill>
                <a:latin typeface="Calibri" pitchFamily="34" charset="0"/>
              </a:rPr>
              <a:t>alkaline</a:t>
            </a:r>
            <a:r>
              <a:rPr lang="fr-BE" sz="2000" kern="0" dirty="0" smtClean="0">
                <a:solidFill>
                  <a:srgbClr val="339933"/>
                </a:solid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rgbClr val="339933"/>
                </a:solidFill>
                <a:latin typeface="Calibri" pitchFamily="34" charset="0"/>
              </a:rPr>
              <a:t>electrolyser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	   			         </a:t>
            </a:r>
            <a:r>
              <a:rPr lang="fr-BE" sz="2000" u="dbl" kern="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RESelyser</a:t>
            </a:r>
            <a:r>
              <a:rPr lang="fr-BE" sz="2000" u="dbl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 Objectives</a:t>
            </a:r>
          </a:p>
        </p:txBody>
      </p:sp>
      <p:sp>
        <p:nvSpPr>
          <p:cNvPr id="7" name="Rectangle 3"/>
          <p:cNvSpPr txBox="1">
            <a:spLocks/>
          </p:cNvSpPr>
          <p:nvPr/>
        </p:nvSpPr>
        <p:spPr bwMode="auto">
          <a:xfrm>
            <a:off x="763588" y="3144838"/>
            <a:ext cx="8229600" cy="37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>
              <a:buClr>
                <a:schemeClr val="tx1"/>
              </a:buClr>
              <a:defRPr/>
            </a:pP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Power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level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single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stack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rgbClr val="339933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exceeding</a:t>
            </a:r>
            <a:r>
              <a:rPr lang="fr-BE" sz="2000" kern="0" dirty="0" smtClean="0">
                <a:solidFill>
                  <a:srgbClr val="339933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5 kW</a:t>
            </a:r>
            <a:endParaRPr lang="de-DE" sz="2000" u="dbl" dirty="0">
              <a:solidFill>
                <a:schemeClr val="tx1"/>
              </a:solidFill>
              <a:uFill>
                <a:solidFill>
                  <a:srgbClr val="FFC000"/>
                </a:solidFill>
              </a:uFill>
              <a:latin typeface="Calibri" panose="020F0502020204030204" pitchFamily="34" charset="0"/>
              <a:ea typeface="Times New Roman"/>
              <a:cs typeface="Calibri"/>
            </a:endParaRPr>
          </a:p>
        </p:txBody>
      </p:sp>
      <p:pic>
        <p:nvPicPr>
          <p:cNvPr id="6150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599113"/>
            <a:ext cx="15065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Textfeld 2"/>
          <p:cNvSpPr txBox="1">
            <a:spLocks noChangeArrowheads="1"/>
          </p:cNvSpPr>
          <p:nvPr/>
        </p:nvSpPr>
        <p:spPr bwMode="auto">
          <a:xfrm>
            <a:off x="7180263" y="6550025"/>
            <a:ext cx="1763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defTabSz="45720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defTabSz="4572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defTabSz="4572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defTabSz="4572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ED1C24"/>
              </a:buClr>
              <a:buFont typeface="Monotype Sorts" pitchFamily="2" charset="2"/>
              <a:buNone/>
            </a:pPr>
            <a:r>
              <a:rPr lang="de-DE" altLang="de-DE" sz="1200">
                <a:solidFill>
                  <a:srgbClr val="0B009C"/>
                </a:solidFill>
              </a:rPr>
              <a:t>http://www.reselyser.eu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275" y="44450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smtClean="0">
                <a:latin typeface="Arial Black" pitchFamily="34" charset="0"/>
              </a:rPr>
              <a:t/>
            </a:r>
            <a:br>
              <a:rPr lang="en-US" altLang="en-US" sz="2800" b="1" smtClean="0">
                <a:latin typeface="Arial Black" pitchFamily="34" charset="0"/>
              </a:rPr>
            </a:br>
            <a:r>
              <a:rPr lang="en-US" altLang="en-US" sz="2000" b="1" i="1" smtClean="0">
                <a:solidFill>
                  <a:srgbClr val="33CC33"/>
                </a:solidFill>
                <a:latin typeface="Calibri" pitchFamily="34" charset="0"/>
              </a:rPr>
              <a:t>1. Project achievements in relation  to the AIP/MAIP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9388" y="2238375"/>
            <a:ext cx="87852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latin typeface="Calibri" pitchFamily="34" charset="0"/>
              </a:rPr>
              <a:t>Project objectives and targets in relation to the AIP/MAIP</a:t>
            </a: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>
              <a:latin typeface="Calibri" pitchFamily="34" charset="0"/>
            </a:endParaRP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 smtClean="0">
              <a:latin typeface="Calibri" pitchFamily="34" charset="0"/>
            </a:endParaRP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315913" y="2630488"/>
            <a:ext cx="8677275" cy="3889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Clr>
                <a:schemeClr val="tx1"/>
              </a:buClr>
              <a:buFont typeface="Arial" charset="0"/>
              <a:buNone/>
              <a:defRPr/>
            </a:pPr>
            <a:r>
              <a:rPr lang="fr-BE" sz="2000" kern="0" dirty="0" smtClean="0">
                <a:solidFill>
                  <a:srgbClr val="339933"/>
                </a:solidFill>
                <a:latin typeface="Calibri" pitchFamily="34" charset="0"/>
              </a:rPr>
              <a:t>AIP 2010 efficient </a:t>
            </a:r>
            <a:r>
              <a:rPr lang="fr-BE" sz="2000" kern="0" dirty="0" err="1" smtClean="0">
                <a:solidFill>
                  <a:srgbClr val="339933"/>
                </a:solidFill>
                <a:latin typeface="Calibri" pitchFamily="34" charset="0"/>
              </a:rPr>
              <a:t>alkaline</a:t>
            </a:r>
            <a:r>
              <a:rPr lang="fr-BE" sz="2000" kern="0" dirty="0" smtClean="0">
                <a:solidFill>
                  <a:srgbClr val="339933"/>
                </a:solid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rgbClr val="339933"/>
                </a:solidFill>
                <a:latin typeface="Calibri" pitchFamily="34" charset="0"/>
              </a:rPr>
              <a:t>electrolyser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	   			         </a:t>
            </a:r>
            <a:r>
              <a:rPr lang="fr-BE" sz="2000" u="dbl" kern="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RESelyser</a:t>
            </a:r>
            <a:r>
              <a:rPr lang="fr-BE" sz="2000" u="dbl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 Objectives</a:t>
            </a:r>
          </a:p>
        </p:txBody>
      </p:sp>
      <p:sp>
        <p:nvSpPr>
          <p:cNvPr id="7" name="Rectangle 3"/>
          <p:cNvSpPr txBox="1">
            <a:spLocks/>
          </p:cNvSpPr>
          <p:nvPr/>
        </p:nvSpPr>
        <p:spPr bwMode="auto">
          <a:xfrm>
            <a:off x="763588" y="3144838"/>
            <a:ext cx="8229600" cy="37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>
              <a:buClr>
                <a:schemeClr val="tx1"/>
              </a:buClr>
              <a:defRPr/>
            </a:pP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Power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level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single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stack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rgbClr val="339933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exceeding</a:t>
            </a:r>
            <a:r>
              <a:rPr lang="fr-BE" sz="2000" kern="0" dirty="0" smtClean="0">
                <a:solidFill>
                  <a:srgbClr val="339933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5 kW </a:t>
            </a:r>
            <a:r>
              <a:rPr lang="fr-BE" sz="2000" u="dbl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-&gt; 30 kW</a:t>
            </a:r>
          </a:p>
        </p:txBody>
      </p:sp>
      <p:pic>
        <p:nvPicPr>
          <p:cNvPr id="717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599113"/>
            <a:ext cx="15065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feld 2"/>
          <p:cNvSpPr txBox="1">
            <a:spLocks noChangeArrowheads="1"/>
          </p:cNvSpPr>
          <p:nvPr/>
        </p:nvSpPr>
        <p:spPr bwMode="auto">
          <a:xfrm>
            <a:off x="7180263" y="6550025"/>
            <a:ext cx="1763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defTabSz="45720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defTabSz="4572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defTabSz="4572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defTabSz="4572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ED1C24"/>
              </a:buClr>
              <a:buFont typeface="Monotype Sorts" pitchFamily="2" charset="2"/>
              <a:buNone/>
            </a:pPr>
            <a:r>
              <a:rPr lang="de-DE" altLang="de-DE" sz="1200">
                <a:solidFill>
                  <a:srgbClr val="0B009C"/>
                </a:solidFill>
              </a:rPr>
              <a:t>http://www.reselyser.eu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275" y="44450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smtClean="0">
                <a:latin typeface="Arial Black" pitchFamily="34" charset="0"/>
              </a:rPr>
              <a:t/>
            </a:r>
            <a:br>
              <a:rPr lang="en-US" altLang="en-US" sz="2800" b="1" smtClean="0">
                <a:latin typeface="Arial Black" pitchFamily="34" charset="0"/>
              </a:rPr>
            </a:br>
            <a:r>
              <a:rPr lang="en-US" altLang="en-US" sz="2000" b="1" i="1" smtClean="0">
                <a:solidFill>
                  <a:srgbClr val="33CC33"/>
                </a:solidFill>
                <a:latin typeface="Calibri" pitchFamily="34" charset="0"/>
              </a:rPr>
              <a:t>1. Project achievements in relation  to the AIP/MAIP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9388" y="2238375"/>
            <a:ext cx="87852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latin typeface="Calibri" pitchFamily="34" charset="0"/>
              </a:rPr>
              <a:t>Project objectives and targets in relation to the AIP/MAIP</a:t>
            </a: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>
              <a:latin typeface="Calibri" pitchFamily="34" charset="0"/>
            </a:endParaRP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 smtClean="0">
              <a:latin typeface="Calibri" pitchFamily="34" charset="0"/>
            </a:endParaRP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315913" y="2630488"/>
            <a:ext cx="8677275" cy="3889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Clr>
                <a:schemeClr val="tx1"/>
              </a:buClr>
              <a:buFont typeface="Arial" charset="0"/>
              <a:buNone/>
              <a:defRPr/>
            </a:pPr>
            <a:r>
              <a:rPr lang="fr-BE" sz="2000" kern="0" dirty="0" smtClean="0">
                <a:solidFill>
                  <a:srgbClr val="339933"/>
                </a:solidFill>
                <a:latin typeface="Calibri" pitchFamily="34" charset="0"/>
              </a:rPr>
              <a:t>AIP 2010 efficient </a:t>
            </a:r>
            <a:r>
              <a:rPr lang="fr-BE" sz="2000" kern="0" dirty="0" err="1" smtClean="0">
                <a:solidFill>
                  <a:srgbClr val="339933"/>
                </a:solidFill>
                <a:latin typeface="Calibri" pitchFamily="34" charset="0"/>
              </a:rPr>
              <a:t>alkaline</a:t>
            </a:r>
            <a:r>
              <a:rPr lang="fr-BE" sz="2000" kern="0" dirty="0" smtClean="0">
                <a:solidFill>
                  <a:srgbClr val="339933"/>
                </a:solid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rgbClr val="339933"/>
                </a:solidFill>
                <a:latin typeface="Calibri" pitchFamily="34" charset="0"/>
              </a:rPr>
              <a:t>electrolyser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	   			         </a:t>
            </a:r>
            <a:r>
              <a:rPr lang="fr-BE" sz="2000" u="dbl" kern="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RESelyser</a:t>
            </a:r>
            <a:r>
              <a:rPr lang="fr-BE" sz="2000" u="dbl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 Objectives</a:t>
            </a:r>
          </a:p>
        </p:txBody>
      </p:sp>
      <p:sp>
        <p:nvSpPr>
          <p:cNvPr id="7" name="Rectangle 3"/>
          <p:cNvSpPr txBox="1">
            <a:spLocks/>
          </p:cNvSpPr>
          <p:nvPr/>
        </p:nvSpPr>
        <p:spPr bwMode="auto">
          <a:xfrm>
            <a:off x="763588" y="3144838"/>
            <a:ext cx="8229600" cy="37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>
              <a:buClr>
                <a:schemeClr val="tx1"/>
              </a:buClr>
              <a:defRPr/>
            </a:pP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Power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level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single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stack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rgbClr val="339933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exceeding</a:t>
            </a:r>
            <a:r>
              <a:rPr lang="fr-BE" sz="2000" kern="0" dirty="0" smtClean="0">
                <a:solidFill>
                  <a:srgbClr val="339933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5 kW </a:t>
            </a:r>
            <a:r>
              <a:rPr lang="fr-BE" sz="2000" u="dbl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-&gt; 30 kW</a:t>
            </a:r>
          </a:p>
          <a:p>
            <a:pPr marL="400050">
              <a:buClr>
                <a:schemeClr val="tx1"/>
              </a:buClr>
              <a:defRPr/>
            </a:pP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Efficiency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  @ 0.75 A/cm</a:t>
            </a:r>
            <a:r>
              <a:rPr lang="fr-BE" sz="2000" kern="0" baseline="3000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2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: 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η</a:t>
            </a:r>
            <a:r>
              <a:rPr lang="en-GB" sz="2000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&gt;80% on HHV </a:t>
            </a:r>
            <a:r>
              <a:rPr lang="en-GB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basis </a:t>
            </a:r>
            <a:endParaRPr lang="de-DE" sz="2000" u="dbl" dirty="0" smtClean="0">
              <a:solidFill>
                <a:schemeClr val="tx1"/>
              </a:solidFill>
              <a:uFill>
                <a:solidFill>
                  <a:srgbClr val="FFC000"/>
                </a:solidFill>
              </a:uFill>
              <a:latin typeface="Calibri" panose="020F0502020204030204" pitchFamily="34" charset="0"/>
            </a:endParaRPr>
          </a:p>
          <a:p>
            <a:pPr marL="400050">
              <a:buClr>
                <a:schemeClr val="tx1"/>
              </a:buClr>
              <a:defRPr/>
            </a:pPr>
            <a:endParaRPr lang="de-DE" sz="2000" u="dbl" dirty="0">
              <a:solidFill>
                <a:schemeClr val="tx1"/>
              </a:solidFill>
              <a:uFill>
                <a:solidFill>
                  <a:srgbClr val="FFC000"/>
                </a:solidFill>
              </a:uFill>
              <a:latin typeface="Calibri" panose="020F0502020204030204" pitchFamily="34" charset="0"/>
              <a:ea typeface="Times New Roman"/>
              <a:cs typeface="Calibri"/>
            </a:endParaRPr>
          </a:p>
        </p:txBody>
      </p:sp>
      <p:pic>
        <p:nvPicPr>
          <p:cNvPr id="8198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599113"/>
            <a:ext cx="15065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Textfeld 2"/>
          <p:cNvSpPr txBox="1">
            <a:spLocks noChangeArrowheads="1"/>
          </p:cNvSpPr>
          <p:nvPr/>
        </p:nvSpPr>
        <p:spPr bwMode="auto">
          <a:xfrm>
            <a:off x="7180263" y="6550025"/>
            <a:ext cx="1763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defTabSz="45720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defTabSz="4572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defTabSz="4572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defTabSz="4572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ED1C24"/>
              </a:buClr>
              <a:buFont typeface="Monotype Sorts" pitchFamily="2" charset="2"/>
              <a:buNone/>
            </a:pPr>
            <a:r>
              <a:rPr lang="de-DE" altLang="de-DE" sz="1200">
                <a:solidFill>
                  <a:srgbClr val="0B009C"/>
                </a:solidFill>
              </a:rPr>
              <a:t>http://www.reselyser.eu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275" y="44450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smtClean="0">
                <a:latin typeface="Arial Black" pitchFamily="34" charset="0"/>
              </a:rPr>
              <a:t/>
            </a:r>
            <a:br>
              <a:rPr lang="en-US" altLang="en-US" sz="2800" b="1" smtClean="0">
                <a:latin typeface="Arial Black" pitchFamily="34" charset="0"/>
              </a:rPr>
            </a:br>
            <a:r>
              <a:rPr lang="en-US" altLang="en-US" sz="2000" b="1" i="1" smtClean="0">
                <a:solidFill>
                  <a:srgbClr val="33CC33"/>
                </a:solidFill>
                <a:latin typeface="Calibri" pitchFamily="34" charset="0"/>
              </a:rPr>
              <a:t>1. Project achievements in relation  to the AIP/MAIP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9388" y="2238375"/>
            <a:ext cx="87852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latin typeface="Calibri" pitchFamily="34" charset="0"/>
              </a:rPr>
              <a:t>Project objectives and targets in relation to the AIP/MAIP</a:t>
            </a: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>
              <a:latin typeface="Calibri" pitchFamily="34" charset="0"/>
            </a:endParaRP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 smtClean="0">
              <a:latin typeface="Calibri" pitchFamily="34" charset="0"/>
            </a:endParaRP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315913" y="2630488"/>
            <a:ext cx="8677275" cy="3889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Clr>
                <a:schemeClr val="tx1"/>
              </a:buClr>
              <a:buFont typeface="Arial" charset="0"/>
              <a:buNone/>
              <a:defRPr/>
            </a:pPr>
            <a:r>
              <a:rPr lang="fr-BE" sz="2000" kern="0" dirty="0" smtClean="0">
                <a:solidFill>
                  <a:srgbClr val="339933"/>
                </a:solidFill>
                <a:latin typeface="Calibri" pitchFamily="34" charset="0"/>
              </a:rPr>
              <a:t>AIP 2010 efficient </a:t>
            </a:r>
            <a:r>
              <a:rPr lang="fr-BE" sz="2000" kern="0" dirty="0" err="1" smtClean="0">
                <a:solidFill>
                  <a:srgbClr val="339933"/>
                </a:solidFill>
                <a:latin typeface="Calibri" pitchFamily="34" charset="0"/>
              </a:rPr>
              <a:t>alkaline</a:t>
            </a:r>
            <a:r>
              <a:rPr lang="fr-BE" sz="2000" kern="0" dirty="0" smtClean="0">
                <a:solidFill>
                  <a:srgbClr val="339933"/>
                </a:solid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rgbClr val="339933"/>
                </a:solidFill>
                <a:latin typeface="Calibri" pitchFamily="34" charset="0"/>
              </a:rPr>
              <a:t>electrolyser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	   			         </a:t>
            </a:r>
            <a:r>
              <a:rPr lang="fr-BE" sz="2000" u="dbl" kern="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RESelyser</a:t>
            </a:r>
            <a:r>
              <a:rPr lang="fr-BE" sz="2000" u="dbl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 Objectives</a:t>
            </a:r>
          </a:p>
        </p:txBody>
      </p:sp>
      <p:sp>
        <p:nvSpPr>
          <p:cNvPr id="7" name="Rectangle 3"/>
          <p:cNvSpPr txBox="1">
            <a:spLocks/>
          </p:cNvSpPr>
          <p:nvPr/>
        </p:nvSpPr>
        <p:spPr bwMode="auto">
          <a:xfrm>
            <a:off x="763588" y="3144838"/>
            <a:ext cx="8229600" cy="37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>
              <a:buClr>
                <a:schemeClr val="tx1"/>
              </a:buClr>
              <a:defRPr/>
            </a:pP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Power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level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single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stack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rgbClr val="339933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exceeding</a:t>
            </a:r>
            <a:r>
              <a:rPr lang="fr-BE" sz="2000" kern="0" dirty="0" smtClean="0">
                <a:solidFill>
                  <a:srgbClr val="339933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5 kW </a:t>
            </a:r>
            <a:r>
              <a:rPr lang="fr-BE" sz="2000" u="dbl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-&gt; 30 kW</a:t>
            </a:r>
          </a:p>
          <a:p>
            <a:pPr marL="400050">
              <a:buClr>
                <a:schemeClr val="tx1"/>
              </a:buClr>
              <a:defRPr/>
            </a:pPr>
            <a:r>
              <a:rPr lang="fr-BE" sz="2000" kern="0" dirty="0" err="1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Efficiency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  @ 0.75 A/cm</a:t>
            </a:r>
            <a:r>
              <a:rPr lang="fr-BE" sz="2000" kern="0" baseline="30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2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: </a:t>
            </a:r>
            <a:r>
              <a:rPr lang="de-DE" sz="2000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η</a:t>
            </a:r>
            <a:r>
              <a:rPr lang="en-GB" sz="2000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&gt;80% on HHV </a:t>
            </a:r>
            <a:r>
              <a:rPr lang="en-GB" sz="2000" u="dbl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basis </a:t>
            </a:r>
            <a:r>
              <a:rPr lang="en-GB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demonstrated with        300 cm</a:t>
            </a:r>
            <a:r>
              <a:rPr lang="en-GB" sz="2000" u="dbl" baseline="3000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2</a:t>
            </a:r>
            <a:r>
              <a:rPr lang="en-GB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 electrodes, low cost materials </a:t>
            </a:r>
            <a:endParaRPr lang="fr-BE" sz="2000" u="dbl" kern="0" dirty="0">
              <a:solidFill>
                <a:schemeClr val="tx1"/>
              </a:solidFill>
              <a:uFill>
                <a:solidFill>
                  <a:srgbClr val="FFC000"/>
                </a:solidFill>
              </a:uFill>
              <a:latin typeface="Calibri" pitchFamily="34" charset="0"/>
            </a:endParaRPr>
          </a:p>
        </p:txBody>
      </p:sp>
      <p:pic>
        <p:nvPicPr>
          <p:cNvPr id="9222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599113"/>
            <a:ext cx="15065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feld 2"/>
          <p:cNvSpPr txBox="1">
            <a:spLocks noChangeArrowheads="1"/>
          </p:cNvSpPr>
          <p:nvPr/>
        </p:nvSpPr>
        <p:spPr bwMode="auto">
          <a:xfrm>
            <a:off x="7180263" y="6550025"/>
            <a:ext cx="1763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defTabSz="45720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defTabSz="4572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defTabSz="4572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defTabSz="4572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ED1C24"/>
              </a:buClr>
              <a:buFont typeface="Monotype Sorts" pitchFamily="2" charset="2"/>
              <a:buNone/>
            </a:pPr>
            <a:r>
              <a:rPr lang="de-DE" altLang="de-DE" sz="1200">
                <a:solidFill>
                  <a:srgbClr val="0B009C"/>
                </a:solidFill>
              </a:rPr>
              <a:t>http://www.reselyser.eu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275" y="44450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smtClean="0">
                <a:latin typeface="Arial Black" pitchFamily="34" charset="0"/>
              </a:rPr>
              <a:t/>
            </a:r>
            <a:br>
              <a:rPr lang="en-US" altLang="en-US" sz="2800" b="1" smtClean="0">
                <a:latin typeface="Arial Black" pitchFamily="34" charset="0"/>
              </a:rPr>
            </a:br>
            <a:r>
              <a:rPr lang="en-US" altLang="en-US" sz="2000" b="1" i="1" smtClean="0">
                <a:solidFill>
                  <a:srgbClr val="33CC33"/>
                </a:solidFill>
                <a:latin typeface="Calibri" pitchFamily="34" charset="0"/>
              </a:rPr>
              <a:t>1. Project achievements in relation  to the AIP/MAIP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9388" y="2238375"/>
            <a:ext cx="87852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000" b="1" kern="0" dirty="0" smtClean="0">
                <a:latin typeface="Calibri" pitchFamily="34" charset="0"/>
              </a:rPr>
              <a:t>Project objectives and targets in relation to the AIP/MAIP</a:t>
            </a: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>
              <a:latin typeface="Calibri" pitchFamily="34" charset="0"/>
            </a:endParaRPr>
          </a:p>
          <a:p>
            <a:pPr marL="1238250" lvl="2" indent="-342900" defTabSz="966788">
              <a:buClr>
                <a:schemeClr val="tx1"/>
              </a:buClr>
              <a:buFont typeface="Wingdings" pitchFamily="2" charset="2"/>
              <a:buChar char="Ø"/>
              <a:defRPr/>
            </a:pPr>
            <a:endParaRPr lang="en-US" sz="2000" b="1" kern="0" dirty="0" smtClean="0">
              <a:latin typeface="Calibri" pitchFamily="34" charset="0"/>
            </a:endParaRP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315913" y="2630488"/>
            <a:ext cx="8677275" cy="3889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Clr>
                <a:schemeClr val="tx1"/>
              </a:buClr>
              <a:buFont typeface="Arial" charset="0"/>
              <a:buNone/>
              <a:defRPr/>
            </a:pPr>
            <a:r>
              <a:rPr lang="fr-BE" sz="2000" kern="0" dirty="0" smtClean="0">
                <a:solidFill>
                  <a:srgbClr val="339933"/>
                </a:solidFill>
                <a:latin typeface="Calibri" pitchFamily="34" charset="0"/>
              </a:rPr>
              <a:t>AIP 2010 efficient </a:t>
            </a:r>
            <a:r>
              <a:rPr lang="fr-BE" sz="2000" kern="0" dirty="0" err="1" smtClean="0">
                <a:solidFill>
                  <a:srgbClr val="339933"/>
                </a:solidFill>
                <a:latin typeface="Calibri" pitchFamily="34" charset="0"/>
              </a:rPr>
              <a:t>alkaline</a:t>
            </a:r>
            <a:r>
              <a:rPr lang="fr-BE" sz="2000" kern="0" dirty="0" smtClean="0">
                <a:solidFill>
                  <a:srgbClr val="339933"/>
                </a:solid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rgbClr val="339933"/>
                </a:solidFill>
                <a:latin typeface="Calibri" pitchFamily="34" charset="0"/>
              </a:rPr>
              <a:t>electrolyser</a:t>
            </a:r>
            <a:r>
              <a:rPr lang="fr-BE" sz="2000" kern="0" dirty="0" smtClean="0">
                <a:solidFill>
                  <a:schemeClr val="tx1"/>
                </a:solidFill>
                <a:latin typeface="Calibri" pitchFamily="34" charset="0"/>
              </a:rPr>
              <a:t>	   			         </a:t>
            </a:r>
            <a:r>
              <a:rPr lang="fr-BE" sz="2000" u="dbl" kern="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RESelyser</a:t>
            </a:r>
            <a:r>
              <a:rPr lang="fr-BE" sz="2000" u="dbl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 Objectives</a:t>
            </a:r>
          </a:p>
        </p:txBody>
      </p:sp>
      <p:sp>
        <p:nvSpPr>
          <p:cNvPr id="7" name="Rectangle 3"/>
          <p:cNvSpPr txBox="1">
            <a:spLocks/>
          </p:cNvSpPr>
          <p:nvPr/>
        </p:nvSpPr>
        <p:spPr bwMode="auto">
          <a:xfrm>
            <a:off x="763588" y="3144838"/>
            <a:ext cx="8229600" cy="37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>
              <a:buClr>
                <a:schemeClr val="tx1"/>
              </a:buClr>
              <a:defRPr/>
            </a:pP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Power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level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single </a:t>
            </a: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stack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 err="1" smtClean="0">
                <a:solidFill>
                  <a:srgbClr val="339933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exceeding</a:t>
            </a:r>
            <a:r>
              <a:rPr lang="fr-BE" sz="2000" kern="0" dirty="0" smtClean="0">
                <a:solidFill>
                  <a:srgbClr val="339933"/>
                </a:solidFill>
                <a:uFill>
                  <a:solidFill>
                    <a:srgbClr val="FFFF00"/>
                  </a:solidFill>
                </a:uFill>
                <a:latin typeface="Calibri" pitchFamily="34" charset="0"/>
              </a:rPr>
              <a:t> 5 kW </a:t>
            </a:r>
            <a:r>
              <a:rPr lang="fr-BE" sz="2000" u="dbl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-&gt; 30 kW</a:t>
            </a:r>
          </a:p>
          <a:p>
            <a:pPr marL="400050">
              <a:buClr>
                <a:schemeClr val="tx1"/>
              </a:buClr>
              <a:defRPr/>
            </a:pPr>
            <a:r>
              <a:rPr lang="fr-BE" sz="2000" kern="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Efficiency</a:t>
            </a:r>
            <a:r>
              <a:rPr lang="fr-BE" sz="2000" kern="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 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@ 0.75 A/cm</a:t>
            </a:r>
            <a:r>
              <a:rPr lang="fr-BE" sz="2000" kern="0" baseline="30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2</a:t>
            </a:r>
            <a:r>
              <a:rPr lang="fr-BE" sz="2000" kern="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itchFamily="34" charset="0"/>
              </a:rPr>
              <a:t>: </a:t>
            </a:r>
            <a:r>
              <a:rPr lang="de-DE" sz="2000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η</a:t>
            </a:r>
            <a:r>
              <a:rPr lang="en-GB" sz="2000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&gt;80% on HHV </a:t>
            </a:r>
            <a:r>
              <a:rPr lang="en-GB" sz="2000" u="dbl" dirty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basis </a:t>
            </a:r>
            <a:r>
              <a:rPr lang="en-GB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demonstrated with      </a:t>
            </a:r>
            <a:r>
              <a:rPr lang="en-GB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   </a:t>
            </a:r>
            <a:r>
              <a:rPr lang="en-GB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300 cm</a:t>
            </a:r>
            <a:r>
              <a:rPr lang="en-GB" sz="2000" u="dbl" baseline="30000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2</a:t>
            </a:r>
            <a:r>
              <a:rPr lang="en-GB" sz="2000" u="dbl" dirty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 electrodes, low cost </a:t>
            </a:r>
            <a:r>
              <a:rPr lang="en-GB" sz="2000" u="dbl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</a:rPr>
              <a:t>materials </a:t>
            </a:r>
            <a:endParaRPr lang="fr-BE" sz="2000" u="dbl" kern="0" dirty="0">
              <a:solidFill>
                <a:schemeClr val="tx1"/>
              </a:solidFill>
              <a:uFill>
                <a:solidFill>
                  <a:srgbClr val="FFC000"/>
                </a:solidFill>
              </a:uFill>
              <a:latin typeface="Calibri" pitchFamily="34" charset="0"/>
            </a:endParaRPr>
          </a:p>
          <a:p>
            <a:pPr marL="400050">
              <a:buClr>
                <a:schemeClr val="tx1"/>
              </a:buClr>
              <a:defRPr/>
            </a:pPr>
            <a:r>
              <a:rPr lang="de-DE" sz="200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Electrolyser</a:t>
            </a:r>
            <a:r>
              <a:rPr lang="de-DE" sz="200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system</a:t>
            </a:r>
            <a:r>
              <a:rPr lang="de-DE" sz="200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operating</a:t>
            </a:r>
            <a:r>
              <a:rPr lang="de-DE" sz="200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at</a:t>
            </a:r>
            <a:r>
              <a:rPr lang="de-DE" sz="2000" dirty="0" smtClean="0">
                <a:solidFill>
                  <a:schemeClr val="tx1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15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MPa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with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internal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compression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or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3MPa bar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without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additional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compressing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de-DE" sz="2000" dirty="0" err="1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means</a:t>
            </a:r>
            <a:r>
              <a:rPr lang="de-DE" sz="2000" dirty="0" smtClean="0">
                <a:solidFill>
                  <a:srgbClr val="339933"/>
                </a:solidFill>
                <a:uFill>
                  <a:solidFill>
                    <a:srgbClr val="FFC000"/>
                  </a:solidFill>
                </a:uFill>
                <a:latin typeface="Calibri" panose="020F0502020204030204" pitchFamily="34" charset="0"/>
                <a:ea typeface="Times New Roman"/>
                <a:cs typeface="Calibri"/>
              </a:rPr>
              <a:t>  </a:t>
            </a:r>
          </a:p>
        </p:txBody>
      </p:sp>
      <p:pic>
        <p:nvPicPr>
          <p:cNvPr id="10246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5599113"/>
            <a:ext cx="150653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Textfeld 2"/>
          <p:cNvSpPr txBox="1">
            <a:spLocks noChangeArrowheads="1"/>
          </p:cNvSpPr>
          <p:nvPr/>
        </p:nvSpPr>
        <p:spPr bwMode="auto">
          <a:xfrm>
            <a:off x="7180263" y="6550025"/>
            <a:ext cx="17637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buClr>
                <a:srgbClr val="194C84"/>
              </a:buClr>
              <a:buFont typeface="Arial" charset="0"/>
              <a:buChar char="•"/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 defTabSz="457200">
              <a:buClr>
                <a:srgbClr val="008000"/>
              </a:buClr>
              <a:buFont typeface="Arial" charset="0"/>
              <a:buChar char="–"/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marL="1143000" indent="-228600" defTabSz="457200"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marL="1600200" indent="-228600" defTabSz="457200">
              <a:buFont typeface="Arial" charset="0"/>
              <a:buChar char="–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marL="2057400" indent="-228600" defTabSz="457200"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ED1C24"/>
              </a:buClr>
              <a:buFont typeface="Monotype Sorts" pitchFamily="2" charset="2"/>
              <a:buNone/>
            </a:pPr>
            <a:r>
              <a:rPr lang="de-DE" altLang="de-DE" sz="1200">
                <a:solidFill>
                  <a:srgbClr val="0B009C"/>
                </a:solidFill>
              </a:rPr>
              <a:t>http://www.reselyser.eu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Arial"/>
        <a:ea typeface="ヒラギノ角ゴ Pro W3"/>
        <a:cs typeface="Arial"/>
      </a:majorFont>
      <a:minorFont>
        <a:latin typeface="Arial"/>
        <a:ea typeface="ヒラギノ角ゴ Pro W3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ED1C24"/>
          </a:buClr>
          <a:buSzTx/>
          <a:buFont typeface="Monotype Sorts" pitchFamily="2" charset="2"/>
          <a:buNone/>
          <a:tabLst>
            <a:tab pos="0" algn="l"/>
            <a:tab pos="914400" algn="l"/>
            <a:tab pos="1828800" algn="l"/>
            <a:tab pos="2743200" algn="l"/>
            <a:tab pos="3657600" algn="l"/>
            <a:tab pos="4572000" algn="l"/>
            <a:tab pos="5486400" algn="l"/>
            <a:tab pos="6400800" algn="l"/>
            <a:tab pos="7315200" algn="l"/>
            <a:tab pos="8229600" algn="l"/>
            <a:tab pos="9144000" algn="l"/>
            <a:tab pos="10058400" algn="l"/>
          </a:tabLst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ED1C24"/>
          </a:buClr>
          <a:buSzTx/>
          <a:buFont typeface="Monotype Sorts" pitchFamily="2" charset="2"/>
          <a:buNone/>
          <a:tabLst>
            <a:tab pos="0" algn="l"/>
            <a:tab pos="914400" algn="l"/>
            <a:tab pos="1828800" algn="l"/>
            <a:tab pos="2743200" algn="l"/>
            <a:tab pos="3657600" algn="l"/>
            <a:tab pos="4572000" algn="l"/>
            <a:tab pos="5486400" algn="l"/>
            <a:tab pos="6400800" algn="l"/>
            <a:tab pos="7315200" algn="l"/>
            <a:tab pos="8229600" algn="l"/>
            <a:tab pos="9144000" algn="l"/>
            <a:tab pos="10058400" algn="l"/>
          </a:tabLst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ヒラギノ角ゴ Pro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FCH JU - Power Point</Template>
  <TotalTime>0</TotalTime>
  <Words>1059</Words>
  <Application>Microsoft Office PowerPoint</Application>
  <PresentationFormat>Bildschirmpräsentation (4:3)</PresentationFormat>
  <Paragraphs>186</Paragraphs>
  <Slides>22</Slides>
  <Notes>21</Notes>
  <HiddenSlides>0</HiddenSlides>
  <MMClips>1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3" baseType="lpstr">
      <vt:lpstr>Office Theme</vt:lpstr>
      <vt:lpstr>PowerPoint-Präsentation</vt:lpstr>
      <vt:lpstr> 0. Project &amp; Partnership description</vt:lpstr>
      <vt:lpstr> 1. Project achievements in relation  to the AIP/MAIP</vt:lpstr>
      <vt:lpstr> 1. Project achievements in relation  to the AIP/MAIP</vt:lpstr>
      <vt:lpstr> 1. Project achievements in relation  to the AIP/MAIP</vt:lpstr>
      <vt:lpstr> 1. Project achievements in relation  to the AIP/MAIP</vt:lpstr>
      <vt:lpstr> 1. Project achievements in relation  to the AIP/MAIP</vt:lpstr>
      <vt:lpstr> 1. Project achievements in relation  to the AIP/MAIP</vt:lpstr>
      <vt:lpstr> 1. Project achievements in relation  to the AIP/MAIP</vt:lpstr>
      <vt:lpstr> 1. Project achievements in relation  to the AIP/MAIP</vt:lpstr>
      <vt:lpstr> 1. Project achievements in relation  to the AIP/MAIP</vt:lpstr>
      <vt:lpstr> 1. Project achievements in relation  to the AIP/MAIP</vt:lpstr>
      <vt:lpstr> 1. Project achievements in relation  to the AIP/MAIP</vt:lpstr>
      <vt:lpstr> 1. Project achievements in relation  to the AIP/MAIP</vt:lpstr>
      <vt:lpstr> 1. Project achievements in relation  to the AIP/MAIP</vt:lpstr>
      <vt:lpstr> 1. Project achievements in relation  to the AIP/MAIP</vt:lpstr>
      <vt:lpstr> 1. Project achievements in relation  to the AIP/MAIP</vt:lpstr>
      <vt:lpstr> 1. Project achievements in relation  to the AIP/MAIP</vt:lpstr>
      <vt:lpstr> 1. Project achievements in relation  to the AIP/MAIP</vt:lpstr>
      <vt:lpstr> 1. Project achievements in relation  to the AIP/MAIP</vt:lpstr>
      <vt:lpstr>2. Complementary information</vt:lpstr>
      <vt:lpstr>2. Complementary information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AIP 2011</dc:title>
  <dc:creator>Delplje</dc:creator>
  <cp:lastModifiedBy>Regine Reißner lokal</cp:lastModifiedBy>
  <cp:revision>193</cp:revision>
  <cp:lastPrinted>2012-09-19T08:39:55Z</cp:lastPrinted>
  <dcterms:created xsi:type="dcterms:W3CDTF">2011-04-18T07:16:07Z</dcterms:created>
  <dcterms:modified xsi:type="dcterms:W3CDTF">2013-11-09T23:21:07Z</dcterms:modified>
</cp:coreProperties>
</file>