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46" r:id="rId2"/>
  </p:sldMasterIdLst>
  <p:notesMasterIdLst>
    <p:notesMasterId r:id="rId15"/>
  </p:notesMasterIdLst>
  <p:handoutMasterIdLst>
    <p:handoutMasterId r:id="rId16"/>
  </p:handoutMasterIdLst>
  <p:sldIdLst>
    <p:sldId id="470" r:id="rId3"/>
    <p:sldId id="489" r:id="rId4"/>
    <p:sldId id="475" r:id="rId5"/>
    <p:sldId id="471" r:id="rId6"/>
    <p:sldId id="476" r:id="rId7"/>
    <p:sldId id="487" r:id="rId8"/>
    <p:sldId id="478" r:id="rId9"/>
    <p:sldId id="479" r:id="rId10"/>
    <p:sldId id="480" r:id="rId11"/>
    <p:sldId id="482" r:id="rId12"/>
    <p:sldId id="488" r:id="rId13"/>
    <p:sldId id="486" r:id="rId1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9A3"/>
    <a:srgbClr val="785D99"/>
    <a:srgbClr val="471169"/>
    <a:srgbClr val="6B0D89"/>
    <a:srgbClr val="49167C"/>
    <a:srgbClr val="FFFFFF"/>
    <a:srgbClr val="194C84"/>
    <a:srgbClr val="CC9900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7529" autoAdjust="0"/>
  </p:normalViewPr>
  <p:slideViewPr>
    <p:cSldViewPr snapToGrid="0" snapToObjects="1">
      <p:cViewPr varScale="1">
        <p:scale>
          <a:sx n="96" d="100"/>
          <a:sy n="96" d="100"/>
        </p:scale>
        <p:origin x="-3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58" y="-102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t" anchorCtr="0" compatLnSpc="1">
            <a:prstTxWarp prst="textNoShape">
              <a:avLst/>
            </a:prstTxWarp>
          </a:bodyPr>
          <a:lstStyle>
            <a:lvl1pPr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7" y="2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t" anchorCtr="0" compatLnSpc="1">
            <a:prstTxWarp prst="textNoShape">
              <a:avLst/>
            </a:prstTxWarp>
          </a:bodyPr>
          <a:lstStyle>
            <a:lvl1pPr algn="r"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465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b" anchorCtr="0" compatLnSpc="1">
            <a:prstTxWarp prst="textNoShape">
              <a:avLst/>
            </a:prstTxWarp>
          </a:bodyPr>
          <a:lstStyle>
            <a:lvl1pPr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7" y="9378465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b" anchorCtr="0" compatLnSpc="1">
            <a:prstTxWarp prst="textNoShape">
              <a:avLst/>
            </a:prstTxWarp>
          </a:bodyPr>
          <a:lstStyle>
            <a:lvl1pPr algn="r"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72E1F16-CAD0-4B54-936D-4CE350D7575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78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t" anchorCtr="0" compatLnSpc="1">
            <a:prstTxWarp prst="textNoShape">
              <a:avLst/>
            </a:prstTxWarp>
          </a:bodyPr>
          <a:lstStyle>
            <a:lvl1pPr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7" y="2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t" anchorCtr="0" compatLnSpc="1">
            <a:prstTxWarp prst="textNoShape">
              <a:avLst/>
            </a:prstTxWarp>
          </a:bodyPr>
          <a:lstStyle>
            <a:lvl1pPr algn="r"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5" y="4690386"/>
            <a:ext cx="5439009" cy="44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65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b" anchorCtr="0" compatLnSpc="1">
            <a:prstTxWarp prst="textNoShape">
              <a:avLst/>
            </a:prstTxWarp>
          </a:bodyPr>
          <a:lstStyle>
            <a:lvl1pPr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7" y="9378465"/>
            <a:ext cx="2946673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4" rIns="91769" bIns="45884" numCol="1" anchor="b" anchorCtr="0" compatLnSpc="1">
            <a:prstTxWarp prst="textNoShape">
              <a:avLst/>
            </a:prstTxWarp>
          </a:bodyPr>
          <a:lstStyle>
            <a:lvl1pPr algn="r" defTabSz="917540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32C7099-BCC2-4FE7-B948-7574184EFC4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88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1C78-4B0E-4C93-996B-D1D22667E287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EE09-F7F9-4747-9201-F1D37855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08D4-56B0-456A-B679-1DB4ADBA7B99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2F3F-AD6E-45C8-9F66-6F20192C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5F92-6A24-4459-9865-339459DC6581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6C1F-C94A-42FF-B0FC-E022C249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1747-A1DC-4621-B988-F058FF498A59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12F7-EB0F-422F-9E8B-2B824E4E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09186" y="-365050"/>
            <a:ext cx="747761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2426063"/>
            <a:ext cx="8229600" cy="3700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4445-2A7C-48C1-9666-BF57420D0FB9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4269-314F-4B69-8B4F-16127814C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C0E-D575-4549-99B2-DD788E63941B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3D66-2058-48F0-AC8A-DBD69705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65DA-79BD-4A53-99A9-EFD96C39406D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3351-E52E-4E38-AADA-C315B62D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7" y="-98425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25704"/>
            <a:ext cx="8229600" cy="37004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2608-AC23-4053-8552-D85A0F95C3A0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162D-4413-46B8-B4DD-286C8247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98425"/>
            <a:ext cx="8229600" cy="622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2833-18D5-4565-8F40-89D9743DA409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A284-028C-481F-819A-EB01C52C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058D-EE2B-49FF-B67C-0A970DE55CC9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B560-A35E-449F-9B6B-9E42268F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7886-D627-44F6-8FB7-DCBA02DC848E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E277-923D-41CC-9742-758B6176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E839-D21A-4573-B19C-47BEB57B5046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4443-5719-4B04-8794-990CC17DD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862A-C978-465E-8DBF-0D3A474FAF32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AABE-8D66-4E4D-B6D0-D90F9EE3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9BEA-8030-49D0-9373-1E9ECBEA7B0A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D095-255F-4873-AC90-ECDE232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DC3E-A2A7-4438-9603-66FB4ADE51B0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B603-09D4-4EEF-90E9-CF58FEA9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7F1F-9FAA-4450-9484-66908B7AC4B0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A182-5A6B-4F8B-AB36-0B4A206D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69FA-FC63-4B90-BCA1-D5F08E319498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2498-B561-45ED-8243-AF6C6E25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BC824D-6311-4FB8-8AD6-355AAFD3E2B9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C8A576-8684-416C-847F-8056360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pitchFamily="34" charset="0"/>
          <a:ea typeface="ヒラギノ角ゴ Pro W3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FCH JU - Power Point2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63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0BC4B77B-9611-4892-87D6-8775F51162DC}" type="datetime1">
              <a:rPr lang="en-US"/>
              <a:pPr defTabSz="457200"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7576F2A8-8FA5-4F5C-963E-9241BB92EF73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Arial"/>
          <a:ea typeface="ヒラギノ角ゴ Pro W3" charset="-128"/>
          <a:cs typeface="Arial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73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45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717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ig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nerghy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3" descr="FCH JU - Power Point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/>
          </p:cNvSpPr>
          <p:nvPr/>
        </p:nvSpPr>
        <p:spPr bwMode="auto">
          <a:xfrm>
            <a:off x="3563938" y="3716338"/>
            <a:ext cx="32400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r" defTabSz="457200">
              <a:spcBef>
                <a:spcPct val="0"/>
              </a:spcBef>
              <a:buClrTx/>
              <a:buFontTx/>
              <a:buNone/>
            </a:pPr>
            <a:r>
              <a:rPr lang="fr-BE" sz="4400">
                <a:solidFill>
                  <a:schemeClr val="bg2"/>
                </a:solidFill>
                <a:latin typeface="Arial" pitchFamily="34" charset="0"/>
              </a:rPr>
              <a:t/>
            </a:r>
            <a:br>
              <a:rPr lang="fr-BE" sz="4400">
                <a:solidFill>
                  <a:schemeClr val="bg2"/>
                </a:solidFill>
                <a:latin typeface="Arial" pitchFamily="34" charset="0"/>
              </a:rPr>
            </a:br>
            <a:endParaRPr lang="en-GB" sz="2000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2484438" y="4724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>
              <a:buClr>
                <a:srgbClr val="194C84"/>
              </a:buClr>
              <a:buFont typeface="Arial" pitchFamily="34" charset="0"/>
              <a:buNone/>
            </a:pPr>
            <a:endParaRPr lang="en-US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11188" y="6308725"/>
            <a:ext cx="1563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200">
                <a:solidFill>
                  <a:srgbClr val="3366CC"/>
                </a:solidFill>
                <a:latin typeface="Arial" pitchFamily="34" charset="0"/>
              </a:rPr>
              <a:t>http://www.fch-ju.eu/</a:t>
            </a:r>
          </a:p>
        </p:txBody>
      </p:sp>
      <p:sp>
        <p:nvSpPr>
          <p:cNvPr id="58376" name="Rectangle 3"/>
          <p:cNvSpPr txBox="1">
            <a:spLocks/>
          </p:cNvSpPr>
          <p:nvPr/>
        </p:nvSpPr>
        <p:spPr bwMode="auto">
          <a:xfrm>
            <a:off x="395288" y="3405188"/>
            <a:ext cx="8353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>
              <a:latin typeface="Arial" pitchFamily="34" charset="0"/>
            </a:endParaRPr>
          </a:p>
          <a:p>
            <a:pPr algn="r">
              <a:lnSpc>
                <a:spcPct val="80000"/>
              </a:lnSpc>
              <a:buClr>
                <a:srgbClr val="33CC33"/>
              </a:buClr>
              <a:buFont typeface="Arial" pitchFamily="34" charset="0"/>
              <a:buNone/>
            </a:pPr>
            <a:endParaRPr lang="en-GB" sz="3200" b="1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718853"/>
            <a:ext cx="8137525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i="1" dirty="0" smtClean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Program Review Days FCH </a:t>
            </a:r>
            <a:r>
              <a:rPr lang="en-GB" sz="3200" b="1" i="1" dirty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JU 2013 </a:t>
            </a:r>
            <a:endParaRPr lang="en-GB" sz="3200" b="1" i="1" dirty="0" smtClean="0">
              <a:solidFill>
                <a:srgbClr val="194C84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defRPr/>
            </a:pPr>
            <a:r>
              <a:rPr lang="en-GB" sz="3200" i="1" dirty="0" smtClean="0">
                <a:solidFill>
                  <a:srgbClr val="194C84"/>
                </a:solidFill>
                <a:latin typeface="Calibri" panose="020F0502020204030204" pitchFamily="34" charset="0"/>
                <a:cs typeface="Arial" charset="0"/>
              </a:rPr>
              <a:t>Portfolio Transport Demonstration Projects</a:t>
            </a:r>
          </a:p>
          <a:p>
            <a:pPr algn="r">
              <a:defRPr/>
            </a:pPr>
            <a:endParaRPr lang="en-GB" sz="3200" i="1" dirty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endParaRPr lang="en-GB" sz="3200" i="1" dirty="0" smtClean="0">
              <a:solidFill>
                <a:srgbClr val="194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Arial" charset="0"/>
            </a:endParaRPr>
          </a:p>
          <a:p>
            <a:pPr algn="r">
              <a:defRPr/>
            </a:pPr>
            <a:r>
              <a:rPr lang="en-GB" sz="2000" i="1" dirty="0" smtClean="0">
                <a:solidFill>
                  <a:srgbClr val="194C84"/>
                </a:solidFill>
                <a:latin typeface="+mj-lt"/>
                <a:ea typeface="MS PGothic" pitchFamily="34" charset="-128"/>
                <a:cs typeface="Arial" charset="0"/>
              </a:rPr>
              <a:t>Enrique </a:t>
            </a:r>
            <a:r>
              <a:rPr lang="en-GB" sz="2000" i="1" dirty="0" err="1" smtClean="0">
                <a:solidFill>
                  <a:srgbClr val="194C84"/>
                </a:solidFill>
                <a:latin typeface="+mj-lt"/>
                <a:ea typeface="MS PGothic" pitchFamily="34" charset="-128"/>
                <a:cs typeface="Arial" charset="0"/>
              </a:rPr>
              <a:t>Girón</a:t>
            </a:r>
            <a:r>
              <a:rPr lang="en-GB" sz="2000" i="1" dirty="0" smtClean="0">
                <a:solidFill>
                  <a:srgbClr val="194C84"/>
                </a:solidFill>
                <a:latin typeface="+mj-lt"/>
                <a:ea typeface="MS PGothic" pitchFamily="34" charset="-128"/>
                <a:cs typeface="Arial" charset="0"/>
              </a:rPr>
              <a:t>, Project Manager</a:t>
            </a:r>
            <a:endParaRPr lang="en-GB" sz="2400" dirty="0">
              <a:latin typeface="+mj-lt"/>
              <a:ea typeface="MS PGothic" pitchFamily="34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75512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Achievements</a:t>
            </a: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MHVs</a:t>
            </a:r>
            <a:endParaRPr lang="en-US" sz="3200" b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3708" y="1448948"/>
            <a:ext cx="8857561" cy="5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46521" y="4340277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99009" y="2120952"/>
            <a:ext cx="0" cy="2457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8364" y="434218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6600" y="434218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14836" y="434218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3072" y="433027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31308" y="434551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39544" y="434551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47780" y="4333610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56016" y="4337419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447" y="2535894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err="1" smtClean="0">
                <a:solidFill>
                  <a:schemeClr val="tx2"/>
                </a:solidFill>
                <a:cs typeface="Arial" pitchFamily="34" charset="0"/>
              </a:rPr>
              <a:t>HyLIFT</a:t>
            </a: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-DEMO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47" y="21209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SHEL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47" y="295083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err="1" smtClean="0">
                <a:solidFill>
                  <a:schemeClr val="tx2"/>
                </a:solidFill>
                <a:cs typeface="Arial" pitchFamily="34" charset="0"/>
              </a:rPr>
              <a:t>MobyPost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8947" y="2170528"/>
            <a:ext cx="2410884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ounded Rectangle 37"/>
          <p:cNvSpPr/>
          <p:nvPr/>
        </p:nvSpPr>
        <p:spPr>
          <a:xfrm>
            <a:off x="3235373" y="2585470"/>
            <a:ext cx="2434233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ounded Rectangle 38"/>
          <p:cNvSpPr/>
          <p:nvPr/>
        </p:nvSpPr>
        <p:spPr>
          <a:xfrm>
            <a:off x="3357284" y="3000412"/>
            <a:ext cx="2492652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392" name="TextBox 59391"/>
          <p:cNvSpPr txBox="1"/>
          <p:nvPr/>
        </p:nvSpPr>
        <p:spPr>
          <a:xfrm>
            <a:off x="2537042" y="444834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2010</a:t>
            </a:r>
            <a:endParaRPr lang="nl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969961" y="444834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2013</a:t>
            </a:r>
            <a:endParaRPr lang="nl-BE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394409" y="444834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2016</a:t>
            </a:r>
            <a:endParaRPr lang="nl-BE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9447" y="3365778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err="1" smtClean="0">
                <a:solidFill>
                  <a:schemeClr val="tx2"/>
                </a:solidFill>
                <a:cs typeface="Arial" pitchFamily="34" charset="0"/>
              </a:rPr>
              <a:t>HyLIFT</a:t>
            </a: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-EUROPE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447" y="3780720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HAWL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846617" y="3412057"/>
            <a:ext cx="3223159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Rounded Rectangle 51"/>
          <p:cNvSpPr/>
          <p:nvPr/>
        </p:nvSpPr>
        <p:spPr>
          <a:xfrm>
            <a:off x="5363489" y="3831005"/>
            <a:ext cx="2434233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Striped Right Arrow 35"/>
          <p:cNvSpPr/>
          <p:nvPr/>
        </p:nvSpPr>
        <p:spPr>
          <a:xfrm>
            <a:off x="2137272" y="4681275"/>
            <a:ext cx="4246409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cost reduction</a:t>
            </a:r>
            <a:endParaRPr lang="en-US" dirty="0"/>
          </a:p>
        </p:txBody>
      </p:sp>
      <p:sp>
        <p:nvSpPr>
          <p:cNvPr id="37" name="Striped Right Arrow 36"/>
          <p:cNvSpPr/>
          <p:nvPr/>
        </p:nvSpPr>
        <p:spPr>
          <a:xfrm>
            <a:off x="3061545" y="5142151"/>
            <a:ext cx="4388947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in fleet size</a:t>
            </a:r>
            <a:endParaRPr lang="en-US" dirty="0"/>
          </a:p>
        </p:txBody>
      </p:sp>
      <p:sp>
        <p:nvSpPr>
          <p:cNvPr id="40" name="Striped Right Arrow 39"/>
          <p:cNvSpPr/>
          <p:nvPr/>
        </p:nvSpPr>
        <p:spPr>
          <a:xfrm>
            <a:off x="4148228" y="5595173"/>
            <a:ext cx="4391033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 business model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34638" y="2132608"/>
            <a:ext cx="18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10 FL / 3-4 </a:t>
            </a:r>
            <a:r>
              <a:rPr lang="es-ES" dirty="0" err="1" smtClean="0">
                <a:solidFill>
                  <a:schemeClr val="bg1"/>
                </a:solidFill>
              </a:rPr>
              <a:t>sites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5203" y="2535894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10 FL / 1 </a:t>
            </a:r>
            <a:r>
              <a:rPr lang="es-ES" dirty="0" err="1" smtClean="0">
                <a:solidFill>
                  <a:schemeClr val="bg1"/>
                </a:solidFill>
              </a:rPr>
              <a:t>Tow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truck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53949" y="336248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200 MHV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1087" y="3781429"/>
            <a:ext cx="114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200 FL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25570" y="2950836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10 Postal </a:t>
            </a:r>
            <a:r>
              <a:rPr lang="es-ES" dirty="0" err="1" smtClean="0">
                <a:solidFill>
                  <a:schemeClr val="bg1"/>
                </a:solidFill>
              </a:rPr>
              <a:t>Vehicles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0923" y="2080046"/>
            <a:ext cx="8940514" cy="414942"/>
          </a:xfrm>
          <a:prstGeom prst="round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2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FAILED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9049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3" grpId="0"/>
      <p:bldP spid="44" grpId="0"/>
      <p:bldP spid="45" grpId="0"/>
      <p:bldP spid="46" grpId="0"/>
      <p:bldP spid="4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90026"/>
            <a:ext cx="6513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Achievements</a:t>
            </a: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Map of demonstration sites</a:t>
            </a:r>
            <a:endParaRPr lang="en-US" sz="3200" b="1" dirty="0">
              <a:solidFill>
                <a:srgbClr val="EEECE1"/>
              </a:solidFill>
              <a:latin typeface="+mn-lt"/>
              <a:cs typeface="Arial" charset="0"/>
            </a:endParaRPr>
          </a:p>
          <a:p>
            <a:pPr algn="r" defTabSz="457200"/>
            <a:endParaRPr lang="en-US" sz="3200" b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pic>
        <p:nvPicPr>
          <p:cNvPr id="5" name="Picture 2" descr="http://3.bp.blogspot.com/_S9A7dADOkt0/ShwLphyujyI/AAAAAAAAC8k/B0RFq71xAHQ/s400/euro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4" y="1936834"/>
            <a:ext cx="4878405" cy="45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62685" y="3286124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/>
          <p:cNvSpPr/>
          <p:nvPr/>
        </p:nvSpPr>
        <p:spPr>
          <a:xfrm>
            <a:off x="6262684" y="3809999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547286" y="316337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Cars</a:t>
            </a:r>
            <a:endParaRPr lang="nl-BE" b="1" dirty="0"/>
          </a:p>
        </p:txBody>
      </p:sp>
      <p:sp>
        <p:nvSpPr>
          <p:cNvPr id="7" name="Rectangle 6"/>
          <p:cNvSpPr/>
          <p:nvPr/>
        </p:nvSpPr>
        <p:spPr>
          <a:xfrm>
            <a:off x="6534462" y="36872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Buses</a:t>
            </a:r>
            <a:endParaRPr lang="nl-BE" b="1" dirty="0"/>
          </a:p>
        </p:txBody>
      </p:sp>
      <p:sp>
        <p:nvSpPr>
          <p:cNvPr id="11" name="Oval 10"/>
          <p:cNvSpPr/>
          <p:nvPr/>
        </p:nvSpPr>
        <p:spPr>
          <a:xfrm>
            <a:off x="2281229" y="3495670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/>
          <p:cNvSpPr/>
          <p:nvPr/>
        </p:nvSpPr>
        <p:spPr>
          <a:xfrm>
            <a:off x="2605085" y="5229224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/>
          <p:cNvSpPr/>
          <p:nvPr/>
        </p:nvSpPr>
        <p:spPr>
          <a:xfrm>
            <a:off x="1768469" y="4519609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Oval 13"/>
          <p:cNvSpPr/>
          <p:nvPr/>
        </p:nvSpPr>
        <p:spPr>
          <a:xfrm>
            <a:off x="2688418" y="5110160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Oval 14"/>
          <p:cNvSpPr/>
          <p:nvPr/>
        </p:nvSpPr>
        <p:spPr>
          <a:xfrm>
            <a:off x="2409821" y="5076069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Oval 15"/>
          <p:cNvSpPr/>
          <p:nvPr/>
        </p:nvSpPr>
        <p:spPr>
          <a:xfrm>
            <a:off x="1962144" y="4610096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Oval 16"/>
          <p:cNvSpPr/>
          <p:nvPr/>
        </p:nvSpPr>
        <p:spPr>
          <a:xfrm>
            <a:off x="1519235" y="3895724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Oval 17"/>
          <p:cNvSpPr/>
          <p:nvPr/>
        </p:nvSpPr>
        <p:spPr>
          <a:xfrm>
            <a:off x="2419344" y="5367335"/>
            <a:ext cx="123825" cy="1238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Oval 18"/>
          <p:cNvSpPr/>
          <p:nvPr/>
        </p:nvSpPr>
        <p:spPr>
          <a:xfrm>
            <a:off x="2419344" y="3500433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Oval 19"/>
          <p:cNvSpPr/>
          <p:nvPr/>
        </p:nvSpPr>
        <p:spPr>
          <a:xfrm>
            <a:off x="2624132" y="3910010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Oval 20"/>
          <p:cNvSpPr/>
          <p:nvPr/>
        </p:nvSpPr>
        <p:spPr>
          <a:xfrm>
            <a:off x="1670044" y="4524373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Oval 21"/>
          <p:cNvSpPr/>
          <p:nvPr/>
        </p:nvSpPr>
        <p:spPr>
          <a:xfrm>
            <a:off x="1590669" y="4410070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Oval 22"/>
          <p:cNvSpPr/>
          <p:nvPr/>
        </p:nvSpPr>
        <p:spPr>
          <a:xfrm>
            <a:off x="2090725" y="4581521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Oval 23"/>
          <p:cNvSpPr/>
          <p:nvPr/>
        </p:nvSpPr>
        <p:spPr>
          <a:xfrm>
            <a:off x="2405054" y="4348157"/>
            <a:ext cx="123825" cy="123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/>
          <p:cNvSpPr/>
          <p:nvPr/>
        </p:nvSpPr>
        <p:spPr>
          <a:xfrm>
            <a:off x="6572562" y="42169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MHV</a:t>
            </a:r>
            <a:endParaRPr lang="nl-BE" b="1" dirty="0"/>
          </a:p>
        </p:txBody>
      </p:sp>
      <p:sp>
        <p:nvSpPr>
          <p:cNvPr id="26" name="Oval 25"/>
          <p:cNvSpPr/>
          <p:nvPr/>
        </p:nvSpPr>
        <p:spPr>
          <a:xfrm>
            <a:off x="6262683" y="4339703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Oval 26"/>
          <p:cNvSpPr/>
          <p:nvPr/>
        </p:nvSpPr>
        <p:spPr>
          <a:xfrm>
            <a:off x="1900231" y="5067609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Oval 27"/>
          <p:cNvSpPr/>
          <p:nvPr/>
        </p:nvSpPr>
        <p:spPr>
          <a:xfrm>
            <a:off x="3162295" y="4310052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Oval 28"/>
          <p:cNvSpPr/>
          <p:nvPr/>
        </p:nvSpPr>
        <p:spPr>
          <a:xfrm>
            <a:off x="2209794" y="5014156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Oval 29"/>
          <p:cNvSpPr/>
          <p:nvPr/>
        </p:nvSpPr>
        <p:spPr>
          <a:xfrm>
            <a:off x="2366946" y="3957636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Oval 30"/>
          <p:cNvSpPr/>
          <p:nvPr/>
        </p:nvSpPr>
        <p:spPr>
          <a:xfrm>
            <a:off x="2547929" y="4286244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Oval 31"/>
          <p:cNvSpPr/>
          <p:nvPr/>
        </p:nvSpPr>
        <p:spPr>
          <a:xfrm>
            <a:off x="2090725" y="4715926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Oval 34"/>
          <p:cNvSpPr/>
          <p:nvPr/>
        </p:nvSpPr>
        <p:spPr>
          <a:xfrm>
            <a:off x="2305028" y="4577823"/>
            <a:ext cx="123825" cy="12382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23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54075" y="2914650"/>
            <a:ext cx="8305800" cy="3790950"/>
          </a:xfrm>
        </p:spPr>
        <p:txBody>
          <a:bodyPr/>
          <a:lstStyle/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dirty="0">
              <a:solidFill>
                <a:srgbClr val="17375E"/>
              </a:solidFill>
              <a:latin typeface="+mn-lt"/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sz="4000" b="1" dirty="0">
                <a:solidFill>
                  <a:srgbClr val="17375E"/>
                </a:solidFill>
                <a:latin typeface="+mn-lt"/>
                <a:cs typeface="+mn-cs"/>
              </a:rPr>
              <a:t>Thank you for your attention !</a:t>
            </a: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fr-BE" sz="4000" dirty="0">
              <a:solidFill>
                <a:srgbClr val="17375E"/>
              </a:solidFill>
              <a:latin typeface="+mn-lt"/>
              <a:cs typeface="+mn-cs"/>
            </a:endParaRPr>
          </a:p>
          <a:p>
            <a:pPr marL="342791" indent="-342791" defTabSz="457056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BE" dirty="0">
                <a:solidFill>
                  <a:srgbClr val="17375E"/>
                </a:solidFill>
                <a:latin typeface="+mn-lt"/>
                <a:cs typeface="+mn-cs"/>
              </a:rPr>
              <a:t>Further info :</a:t>
            </a:r>
            <a:r>
              <a:rPr lang="fr-BE" sz="4000" dirty="0">
                <a:solidFill>
                  <a:srgbClr val="17375E"/>
                </a:solidFill>
                <a:latin typeface="+mn-lt"/>
                <a:cs typeface="+mn-cs"/>
              </a:rPr>
              <a:t> </a:t>
            </a: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latin typeface="+mn-lt"/>
                <a:cs typeface="+mn-cs"/>
              </a:rPr>
              <a:t>FCH JU : </a:t>
            </a:r>
            <a:r>
              <a:rPr lang="fr-BE" sz="1800" b="1" u="sng" dirty="0">
                <a:solidFill>
                  <a:srgbClr val="17375E"/>
                </a:solidFill>
                <a:latin typeface="+mn-lt"/>
                <a:cs typeface="+mn-cs"/>
              </a:rPr>
              <a:t>http://fch-ju.eu</a:t>
            </a: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latin typeface="+mn-lt"/>
                <a:cs typeface="+mn-cs"/>
              </a:rPr>
              <a:t>NEW-IG : </a:t>
            </a:r>
            <a:r>
              <a:rPr lang="fr-BE" sz="1800" b="1" u="sng" dirty="0">
                <a:solidFill>
                  <a:srgbClr val="17375E"/>
                </a:solidFill>
                <a:latin typeface="+mn-lt"/>
                <a:cs typeface="+mn-cs"/>
                <a:hlinkClick r:id="rId3"/>
              </a:rPr>
              <a:t>http://</a:t>
            </a:r>
            <a:r>
              <a:rPr lang="fr-BE" sz="1800" b="1" u="sng" dirty="0" smtClean="0">
                <a:solidFill>
                  <a:srgbClr val="17375E"/>
                </a:solidFill>
                <a:latin typeface="+mn-lt"/>
                <a:cs typeface="+mn-cs"/>
                <a:hlinkClick r:id="rId3"/>
              </a:rPr>
              <a:t>www.new-ig.eu</a:t>
            </a:r>
            <a:endParaRPr lang="fr-BE" sz="1800" b="1" u="sng" dirty="0">
              <a:solidFill>
                <a:srgbClr val="17375E"/>
              </a:solidFill>
              <a:latin typeface="+mn-lt"/>
              <a:cs typeface="+mn-cs"/>
            </a:endParaRPr>
          </a:p>
          <a:p>
            <a:pPr marL="342791" indent="-342791" defTabSz="457056">
              <a:lnSpc>
                <a:spcPct val="90000"/>
              </a:lnSpc>
              <a:buFont typeface="Arial" charset="0"/>
              <a:buChar char="•"/>
              <a:defRPr/>
            </a:pPr>
            <a:r>
              <a:rPr lang="fr-BE" sz="1800" b="1" dirty="0">
                <a:solidFill>
                  <a:srgbClr val="17375E"/>
                </a:solidFill>
                <a:latin typeface="+mn-lt"/>
                <a:cs typeface="+mn-cs"/>
              </a:rPr>
              <a:t>N.ERGHY : </a:t>
            </a:r>
            <a:r>
              <a:rPr lang="fr-BE" sz="1800" b="1" u="sng" dirty="0">
                <a:solidFill>
                  <a:srgbClr val="17375E"/>
                </a:solidFill>
                <a:latin typeface="+mn-lt"/>
                <a:cs typeface="+mn-cs"/>
                <a:hlinkClick r:id="rId4"/>
              </a:rPr>
              <a:t>http://www.nerghy.eu</a:t>
            </a:r>
            <a:endParaRPr lang="fr-BE" sz="1800" b="1" u="sng" dirty="0">
              <a:solidFill>
                <a:srgbClr val="17375E"/>
              </a:solidFill>
              <a:latin typeface="+mn-lt"/>
              <a:cs typeface="+mn-cs"/>
            </a:endParaRPr>
          </a:p>
        </p:txBody>
      </p:sp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3C624292-6B33-4D7B-A679-70B54B3572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56856" y="-130381"/>
            <a:ext cx="7134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Multi-</a:t>
            </a:r>
            <a:r>
              <a:rPr lang="fr-BE" sz="2400" b="1" dirty="0" err="1">
                <a:solidFill>
                  <a:schemeClr val="bg1"/>
                </a:solidFill>
                <a:cs typeface="Arial" pitchFamily="34" charset="0"/>
              </a:rPr>
              <a:t>Annual</a:t>
            </a:r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BE" sz="2400" b="1" dirty="0" err="1" smtClean="0">
                <a:solidFill>
                  <a:schemeClr val="bg1"/>
                </a:solidFill>
                <a:cs typeface="Arial" pitchFamily="34" charset="0"/>
              </a:rPr>
              <a:t>Implementation</a:t>
            </a:r>
            <a:r>
              <a:rPr lang="fr-BE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Plan </a:t>
            </a:r>
          </a:p>
          <a:p>
            <a:pPr marL="342900" indent="-342900" algn="ctr"/>
            <a:r>
              <a:rPr lang="fr-BE" sz="2400" b="1" dirty="0">
                <a:solidFill>
                  <a:schemeClr val="bg1"/>
                </a:solidFill>
                <a:cs typeface="Arial" pitchFamily="34" charset="0"/>
              </a:rPr>
              <a:t>2008 - 2013</a:t>
            </a:r>
            <a:endParaRPr lang="en-GB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" y="2147331"/>
            <a:ext cx="798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46352" y="2981325"/>
            <a:ext cx="1825964" cy="8763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ounded Rectangle 5"/>
          <p:cNvSpPr/>
          <p:nvPr/>
        </p:nvSpPr>
        <p:spPr>
          <a:xfrm>
            <a:off x="6248400" y="3281362"/>
            <a:ext cx="1638300" cy="276225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9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76038"/>
            <a:ext cx="6513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j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objectives</a:t>
            </a:r>
          </a:p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j-lt"/>
                <a:cs typeface="Arial" charset="0"/>
              </a:rPr>
              <a:t>Budget distribution</a:t>
            </a:r>
          </a:p>
          <a:p>
            <a:pPr algn="r" defTabSz="457200"/>
            <a:endParaRPr lang="en-US" sz="3200" b="1" dirty="0">
              <a:solidFill>
                <a:srgbClr val="EEECE1"/>
              </a:solidFill>
              <a:latin typeface="+mj-lt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 r="50000"/>
          <a:stretch/>
        </p:blipFill>
        <p:spPr bwMode="auto">
          <a:xfrm>
            <a:off x="150125" y="2604814"/>
            <a:ext cx="4525302" cy="36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 rot="8785413">
            <a:off x="2128398" y="3573156"/>
            <a:ext cx="250522" cy="926246"/>
          </a:xfrm>
          <a:custGeom>
            <a:avLst/>
            <a:gdLst>
              <a:gd name="connsiteX0" fmla="*/ 0 w 239985"/>
              <a:gd name="connsiteY0" fmla="*/ 914874 h 914874"/>
              <a:gd name="connsiteX1" fmla="*/ 116546 w 239985"/>
              <a:gd name="connsiteY1" fmla="*/ 0 h 914874"/>
              <a:gd name="connsiteX2" fmla="*/ 239985 w 239985"/>
              <a:gd name="connsiteY2" fmla="*/ 914874 h 914874"/>
              <a:gd name="connsiteX3" fmla="*/ 0 w 239985"/>
              <a:gd name="connsiteY3" fmla="*/ 914874 h 914874"/>
              <a:gd name="connsiteX0" fmla="*/ 0 w 245886"/>
              <a:gd name="connsiteY0" fmla="*/ 914874 h 914874"/>
              <a:gd name="connsiteX1" fmla="*/ 116546 w 245886"/>
              <a:gd name="connsiteY1" fmla="*/ 0 h 914874"/>
              <a:gd name="connsiteX2" fmla="*/ 245886 w 245886"/>
              <a:gd name="connsiteY2" fmla="*/ 893069 h 914874"/>
              <a:gd name="connsiteX3" fmla="*/ 0 w 245886"/>
              <a:gd name="connsiteY3" fmla="*/ 914874 h 914874"/>
              <a:gd name="connsiteX0" fmla="*/ 0 w 245886"/>
              <a:gd name="connsiteY0" fmla="*/ 914874 h 914874"/>
              <a:gd name="connsiteX1" fmla="*/ 116546 w 245886"/>
              <a:gd name="connsiteY1" fmla="*/ 0 h 914874"/>
              <a:gd name="connsiteX2" fmla="*/ 245886 w 245886"/>
              <a:gd name="connsiteY2" fmla="*/ 893069 h 914874"/>
              <a:gd name="connsiteX3" fmla="*/ 114978 w 245886"/>
              <a:gd name="connsiteY3" fmla="*/ 902371 h 914874"/>
              <a:gd name="connsiteX4" fmla="*/ 0 w 245886"/>
              <a:gd name="connsiteY4" fmla="*/ 914874 h 914874"/>
              <a:gd name="connsiteX0" fmla="*/ 0 w 245886"/>
              <a:gd name="connsiteY0" fmla="*/ 914874 h 924809"/>
              <a:gd name="connsiteX1" fmla="*/ 116546 w 245886"/>
              <a:gd name="connsiteY1" fmla="*/ 0 h 924809"/>
              <a:gd name="connsiteX2" fmla="*/ 245886 w 245886"/>
              <a:gd name="connsiteY2" fmla="*/ 893069 h 924809"/>
              <a:gd name="connsiteX3" fmla="*/ 122948 w 245886"/>
              <a:gd name="connsiteY3" fmla="*/ 924809 h 924809"/>
              <a:gd name="connsiteX4" fmla="*/ 0 w 245886"/>
              <a:gd name="connsiteY4" fmla="*/ 914874 h 924809"/>
              <a:gd name="connsiteX0" fmla="*/ 0 w 250522"/>
              <a:gd name="connsiteY0" fmla="*/ 914874 h 924809"/>
              <a:gd name="connsiteX1" fmla="*/ 116546 w 250522"/>
              <a:gd name="connsiteY1" fmla="*/ 0 h 924809"/>
              <a:gd name="connsiteX2" fmla="*/ 250522 w 250522"/>
              <a:gd name="connsiteY2" fmla="*/ 899004 h 924809"/>
              <a:gd name="connsiteX3" fmla="*/ 122948 w 250522"/>
              <a:gd name="connsiteY3" fmla="*/ 924809 h 924809"/>
              <a:gd name="connsiteX4" fmla="*/ 0 w 250522"/>
              <a:gd name="connsiteY4" fmla="*/ 914874 h 924809"/>
              <a:gd name="connsiteX0" fmla="*/ 0 w 250522"/>
              <a:gd name="connsiteY0" fmla="*/ 914874 h 924809"/>
              <a:gd name="connsiteX1" fmla="*/ 116546 w 250522"/>
              <a:gd name="connsiteY1" fmla="*/ 0 h 924809"/>
              <a:gd name="connsiteX2" fmla="*/ 250522 w 250522"/>
              <a:gd name="connsiteY2" fmla="*/ 899004 h 924809"/>
              <a:gd name="connsiteX3" fmla="*/ 194250 w 250522"/>
              <a:gd name="connsiteY3" fmla="*/ 912120 h 924809"/>
              <a:gd name="connsiteX4" fmla="*/ 122948 w 250522"/>
              <a:gd name="connsiteY4" fmla="*/ 924809 h 924809"/>
              <a:gd name="connsiteX5" fmla="*/ 0 w 250522"/>
              <a:gd name="connsiteY5" fmla="*/ 914874 h 924809"/>
              <a:gd name="connsiteX0" fmla="*/ 0 w 250522"/>
              <a:gd name="connsiteY0" fmla="*/ 914874 h 926246"/>
              <a:gd name="connsiteX1" fmla="*/ 116546 w 250522"/>
              <a:gd name="connsiteY1" fmla="*/ 0 h 926246"/>
              <a:gd name="connsiteX2" fmla="*/ 250522 w 250522"/>
              <a:gd name="connsiteY2" fmla="*/ 899004 h 926246"/>
              <a:gd name="connsiteX3" fmla="*/ 194250 w 250522"/>
              <a:gd name="connsiteY3" fmla="*/ 912120 h 926246"/>
              <a:gd name="connsiteX4" fmla="*/ 122948 w 250522"/>
              <a:gd name="connsiteY4" fmla="*/ 924809 h 926246"/>
              <a:gd name="connsiteX5" fmla="*/ 64832 w 250522"/>
              <a:gd name="connsiteY5" fmla="*/ 926246 h 926246"/>
              <a:gd name="connsiteX6" fmla="*/ 0 w 250522"/>
              <a:gd name="connsiteY6" fmla="*/ 914874 h 92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2" h="926246">
                <a:moveTo>
                  <a:pt x="0" y="914874"/>
                </a:moveTo>
                <a:lnTo>
                  <a:pt x="116546" y="0"/>
                </a:lnTo>
                <a:lnTo>
                  <a:pt x="250522" y="899004"/>
                </a:lnTo>
                <a:lnTo>
                  <a:pt x="194250" y="912120"/>
                </a:lnTo>
                <a:lnTo>
                  <a:pt x="122948" y="924809"/>
                </a:lnTo>
                <a:lnTo>
                  <a:pt x="64832" y="926246"/>
                </a:lnTo>
                <a:lnTo>
                  <a:pt x="0" y="91487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Isosceles Triangle 7"/>
          <p:cNvSpPr/>
          <p:nvPr/>
        </p:nvSpPr>
        <p:spPr>
          <a:xfrm rot="12183432">
            <a:off x="2384493" y="3546050"/>
            <a:ext cx="943553" cy="966327"/>
          </a:xfrm>
          <a:custGeom>
            <a:avLst/>
            <a:gdLst>
              <a:gd name="connsiteX0" fmla="*/ 0 w 938212"/>
              <a:gd name="connsiteY0" fmla="*/ 910133 h 910133"/>
              <a:gd name="connsiteX1" fmla="*/ 469106 w 938212"/>
              <a:gd name="connsiteY1" fmla="*/ 0 h 910133"/>
              <a:gd name="connsiteX2" fmla="*/ 938212 w 938212"/>
              <a:gd name="connsiteY2" fmla="*/ 910133 h 910133"/>
              <a:gd name="connsiteX3" fmla="*/ 0 w 938212"/>
              <a:gd name="connsiteY3" fmla="*/ 910133 h 910133"/>
              <a:gd name="connsiteX0" fmla="*/ 0 w 872009"/>
              <a:gd name="connsiteY0" fmla="*/ 910133 h 910133"/>
              <a:gd name="connsiteX1" fmla="*/ 469106 w 872009"/>
              <a:gd name="connsiteY1" fmla="*/ 0 h 910133"/>
              <a:gd name="connsiteX2" fmla="*/ 872009 w 872009"/>
              <a:gd name="connsiteY2" fmla="*/ 876201 h 910133"/>
              <a:gd name="connsiteX3" fmla="*/ 0 w 872009"/>
              <a:gd name="connsiteY3" fmla="*/ 910133 h 910133"/>
              <a:gd name="connsiteX0" fmla="*/ 0 w 872009"/>
              <a:gd name="connsiteY0" fmla="*/ 934189 h 934189"/>
              <a:gd name="connsiteX1" fmla="*/ 476982 w 872009"/>
              <a:gd name="connsiteY1" fmla="*/ 0 h 934189"/>
              <a:gd name="connsiteX2" fmla="*/ 872009 w 872009"/>
              <a:gd name="connsiteY2" fmla="*/ 900257 h 934189"/>
              <a:gd name="connsiteX3" fmla="*/ 0 w 872009"/>
              <a:gd name="connsiteY3" fmla="*/ 934189 h 934189"/>
              <a:gd name="connsiteX0" fmla="*/ 0 w 903213"/>
              <a:gd name="connsiteY0" fmla="*/ 781840 h 900257"/>
              <a:gd name="connsiteX1" fmla="*/ 508186 w 903213"/>
              <a:gd name="connsiteY1" fmla="*/ 0 h 900257"/>
              <a:gd name="connsiteX2" fmla="*/ 903213 w 903213"/>
              <a:gd name="connsiteY2" fmla="*/ 900257 h 900257"/>
              <a:gd name="connsiteX3" fmla="*/ 0 w 903213"/>
              <a:gd name="connsiteY3" fmla="*/ 781840 h 900257"/>
              <a:gd name="connsiteX0" fmla="*/ 0 w 903213"/>
              <a:gd name="connsiteY0" fmla="*/ 781840 h 900257"/>
              <a:gd name="connsiteX1" fmla="*/ 508186 w 903213"/>
              <a:gd name="connsiteY1" fmla="*/ 0 h 900257"/>
              <a:gd name="connsiteX2" fmla="*/ 903213 w 903213"/>
              <a:gd name="connsiteY2" fmla="*/ 900257 h 900257"/>
              <a:gd name="connsiteX3" fmla="*/ 475473 w 903213"/>
              <a:gd name="connsiteY3" fmla="*/ 845124 h 900257"/>
              <a:gd name="connsiteX4" fmla="*/ 0 w 903213"/>
              <a:gd name="connsiteY4" fmla="*/ 781840 h 900257"/>
              <a:gd name="connsiteX0" fmla="*/ 0 w 903213"/>
              <a:gd name="connsiteY0" fmla="*/ 781840 h 955710"/>
              <a:gd name="connsiteX1" fmla="*/ 508186 w 903213"/>
              <a:gd name="connsiteY1" fmla="*/ 0 h 955710"/>
              <a:gd name="connsiteX2" fmla="*/ 903213 w 903213"/>
              <a:gd name="connsiteY2" fmla="*/ 900257 h 955710"/>
              <a:gd name="connsiteX3" fmla="*/ 434553 w 903213"/>
              <a:gd name="connsiteY3" fmla="*/ 955710 h 955710"/>
              <a:gd name="connsiteX4" fmla="*/ 0 w 903213"/>
              <a:gd name="connsiteY4" fmla="*/ 781840 h 955710"/>
              <a:gd name="connsiteX0" fmla="*/ 0 w 903213"/>
              <a:gd name="connsiteY0" fmla="*/ 781840 h 955710"/>
              <a:gd name="connsiteX1" fmla="*/ 508186 w 903213"/>
              <a:gd name="connsiteY1" fmla="*/ 0 h 955710"/>
              <a:gd name="connsiteX2" fmla="*/ 903213 w 903213"/>
              <a:gd name="connsiteY2" fmla="*/ 900257 h 955710"/>
              <a:gd name="connsiteX3" fmla="*/ 689139 w 903213"/>
              <a:gd name="connsiteY3" fmla="*/ 927572 h 955710"/>
              <a:gd name="connsiteX4" fmla="*/ 434553 w 903213"/>
              <a:gd name="connsiteY4" fmla="*/ 955710 h 955710"/>
              <a:gd name="connsiteX5" fmla="*/ 0 w 903213"/>
              <a:gd name="connsiteY5" fmla="*/ 781840 h 955710"/>
              <a:gd name="connsiteX0" fmla="*/ 0 w 903213"/>
              <a:gd name="connsiteY0" fmla="*/ 781840 h 959786"/>
              <a:gd name="connsiteX1" fmla="*/ 508186 w 903213"/>
              <a:gd name="connsiteY1" fmla="*/ 0 h 959786"/>
              <a:gd name="connsiteX2" fmla="*/ 903213 w 903213"/>
              <a:gd name="connsiteY2" fmla="*/ 900257 h 959786"/>
              <a:gd name="connsiteX3" fmla="*/ 692499 w 903213"/>
              <a:gd name="connsiteY3" fmla="*/ 959786 h 959786"/>
              <a:gd name="connsiteX4" fmla="*/ 434553 w 903213"/>
              <a:gd name="connsiteY4" fmla="*/ 955710 h 959786"/>
              <a:gd name="connsiteX5" fmla="*/ 0 w 903213"/>
              <a:gd name="connsiteY5" fmla="*/ 781840 h 959786"/>
              <a:gd name="connsiteX0" fmla="*/ 0 w 903213"/>
              <a:gd name="connsiteY0" fmla="*/ 781840 h 959786"/>
              <a:gd name="connsiteX1" fmla="*/ 508186 w 903213"/>
              <a:gd name="connsiteY1" fmla="*/ 0 h 959786"/>
              <a:gd name="connsiteX2" fmla="*/ 903213 w 903213"/>
              <a:gd name="connsiteY2" fmla="*/ 900257 h 959786"/>
              <a:gd name="connsiteX3" fmla="*/ 692499 w 903213"/>
              <a:gd name="connsiteY3" fmla="*/ 959786 h 959786"/>
              <a:gd name="connsiteX4" fmla="*/ 434553 w 903213"/>
              <a:gd name="connsiteY4" fmla="*/ 955710 h 959786"/>
              <a:gd name="connsiteX5" fmla="*/ 244943 w 903213"/>
              <a:gd name="connsiteY5" fmla="*/ 881138 h 959786"/>
              <a:gd name="connsiteX6" fmla="*/ 0 w 903213"/>
              <a:gd name="connsiteY6" fmla="*/ 781840 h 959786"/>
              <a:gd name="connsiteX0" fmla="*/ 0 w 903213"/>
              <a:gd name="connsiteY0" fmla="*/ 781840 h 959786"/>
              <a:gd name="connsiteX1" fmla="*/ 508186 w 903213"/>
              <a:gd name="connsiteY1" fmla="*/ 0 h 959786"/>
              <a:gd name="connsiteX2" fmla="*/ 903213 w 903213"/>
              <a:gd name="connsiteY2" fmla="*/ 900257 h 959786"/>
              <a:gd name="connsiteX3" fmla="*/ 692499 w 903213"/>
              <a:gd name="connsiteY3" fmla="*/ 959786 h 959786"/>
              <a:gd name="connsiteX4" fmla="*/ 434553 w 903213"/>
              <a:gd name="connsiteY4" fmla="*/ 955710 h 959786"/>
              <a:gd name="connsiteX5" fmla="*/ 229887 w 903213"/>
              <a:gd name="connsiteY5" fmla="*/ 900486 h 959786"/>
              <a:gd name="connsiteX6" fmla="*/ 0 w 903213"/>
              <a:gd name="connsiteY6" fmla="*/ 781840 h 959786"/>
              <a:gd name="connsiteX0" fmla="*/ 0 w 903213"/>
              <a:gd name="connsiteY0" fmla="*/ 781840 h 959786"/>
              <a:gd name="connsiteX1" fmla="*/ 508186 w 903213"/>
              <a:gd name="connsiteY1" fmla="*/ 0 h 959786"/>
              <a:gd name="connsiteX2" fmla="*/ 903213 w 903213"/>
              <a:gd name="connsiteY2" fmla="*/ 900257 h 959786"/>
              <a:gd name="connsiteX3" fmla="*/ 807645 w 903213"/>
              <a:gd name="connsiteY3" fmla="*/ 926301 h 959786"/>
              <a:gd name="connsiteX4" fmla="*/ 692499 w 903213"/>
              <a:gd name="connsiteY4" fmla="*/ 959786 h 959786"/>
              <a:gd name="connsiteX5" fmla="*/ 434553 w 903213"/>
              <a:gd name="connsiteY5" fmla="*/ 955710 h 959786"/>
              <a:gd name="connsiteX6" fmla="*/ 229887 w 903213"/>
              <a:gd name="connsiteY6" fmla="*/ 900486 h 959786"/>
              <a:gd name="connsiteX7" fmla="*/ 0 w 903213"/>
              <a:gd name="connsiteY7" fmla="*/ 781840 h 959786"/>
              <a:gd name="connsiteX0" fmla="*/ 0 w 903213"/>
              <a:gd name="connsiteY0" fmla="*/ 781840 h 959786"/>
              <a:gd name="connsiteX1" fmla="*/ 508186 w 903213"/>
              <a:gd name="connsiteY1" fmla="*/ 0 h 959786"/>
              <a:gd name="connsiteX2" fmla="*/ 903213 w 903213"/>
              <a:gd name="connsiteY2" fmla="*/ 900257 h 959786"/>
              <a:gd name="connsiteX3" fmla="*/ 808859 w 903213"/>
              <a:gd name="connsiteY3" fmla="*/ 941312 h 959786"/>
              <a:gd name="connsiteX4" fmla="*/ 692499 w 903213"/>
              <a:gd name="connsiteY4" fmla="*/ 959786 h 959786"/>
              <a:gd name="connsiteX5" fmla="*/ 434553 w 903213"/>
              <a:gd name="connsiteY5" fmla="*/ 955710 h 959786"/>
              <a:gd name="connsiteX6" fmla="*/ 229887 w 903213"/>
              <a:gd name="connsiteY6" fmla="*/ 900486 h 959786"/>
              <a:gd name="connsiteX7" fmla="*/ 0 w 903213"/>
              <a:gd name="connsiteY7" fmla="*/ 781840 h 959786"/>
              <a:gd name="connsiteX0" fmla="*/ 0 w 903213"/>
              <a:gd name="connsiteY0" fmla="*/ 781840 h 959786"/>
              <a:gd name="connsiteX1" fmla="*/ 508186 w 903213"/>
              <a:gd name="connsiteY1" fmla="*/ 0 h 959786"/>
              <a:gd name="connsiteX2" fmla="*/ 903213 w 903213"/>
              <a:gd name="connsiteY2" fmla="*/ 900257 h 959786"/>
              <a:gd name="connsiteX3" fmla="*/ 808859 w 903213"/>
              <a:gd name="connsiteY3" fmla="*/ 941312 h 959786"/>
              <a:gd name="connsiteX4" fmla="*/ 692499 w 903213"/>
              <a:gd name="connsiteY4" fmla="*/ 959786 h 959786"/>
              <a:gd name="connsiteX5" fmla="*/ 559306 w 903213"/>
              <a:gd name="connsiteY5" fmla="*/ 956956 h 959786"/>
              <a:gd name="connsiteX6" fmla="*/ 434553 w 903213"/>
              <a:gd name="connsiteY6" fmla="*/ 955710 h 959786"/>
              <a:gd name="connsiteX7" fmla="*/ 229887 w 903213"/>
              <a:gd name="connsiteY7" fmla="*/ 900486 h 959786"/>
              <a:gd name="connsiteX8" fmla="*/ 0 w 903213"/>
              <a:gd name="connsiteY8" fmla="*/ 781840 h 959786"/>
              <a:gd name="connsiteX0" fmla="*/ 0 w 903213"/>
              <a:gd name="connsiteY0" fmla="*/ 781840 h 966327"/>
              <a:gd name="connsiteX1" fmla="*/ 508186 w 903213"/>
              <a:gd name="connsiteY1" fmla="*/ 0 h 966327"/>
              <a:gd name="connsiteX2" fmla="*/ 903213 w 903213"/>
              <a:gd name="connsiteY2" fmla="*/ 900257 h 966327"/>
              <a:gd name="connsiteX3" fmla="*/ 808859 w 903213"/>
              <a:gd name="connsiteY3" fmla="*/ 941312 h 966327"/>
              <a:gd name="connsiteX4" fmla="*/ 692499 w 903213"/>
              <a:gd name="connsiteY4" fmla="*/ 959786 h 966327"/>
              <a:gd name="connsiteX5" fmla="*/ 555531 w 903213"/>
              <a:gd name="connsiteY5" fmla="*/ 966327 h 966327"/>
              <a:gd name="connsiteX6" fmla="*/ 434553 w 903213"/>
              <a:gd name="connsiteY6" fmla="*/ 955710 h 966327"/>
              <a:gd name="connsiteX7" fmla="*/ 229887 w 903213"/>
              <a:gd name="connsiteY7" fmla="*/ 900486 h 966327"/>
              <a:gd name="connsiteX8" fmla="*/ 0 w 903213"/>
              <a:gd name="connsiteY8" fmla="*/ 781840 h 966327"/>
              <a:gd name="connsiteX0" fmla="*/ 0 w 903213"/>
              <a:gd name="connsiteY0" fmla="*/ 781840 h 966327"/>
              <a:gd name="connsiteX1" fmla="*/ 508186 w 903213"/>
              <a:gd name="connsiteY1" fmla="*/ 0 h 966327"/>
              <a:gd name="connsiteX2" fmla="*/ 903213 w 903213"/>
              <a:gd name="connsiteY2" fmla="*/ 900257 h 966327"/>
              <a:gd name="connsiteX3" fmla="*/ 808859 w 903213"/>
              <a:gd name="connsiteY3" fmla="*/ 941312 h 966327"/>
              <a:gd name="connsiteX4" fmla="*/ 692499 w 903213"/>
              <a:gd name="connsiteY4" fmla="*/ 959786 h 966327"/>
              <a:gd name="connsiteX5" fmla="*/ 555531 w 903213"/>
              <a:gd name="connsiteY5" fmla="*/ 966327 h 966327"/>
              <a:gd name="connsiteX6" fmla="*/ 434553 w 903213"/>
              <a:gd name="connsiteY6" fmla="*/ 955710 h 966327"/>
              <a:gd name="connsiteX7" fmla="*/ 331753 w 903213"/>
              <a:gd name="connsiteY7" fmla="*/ 927003 h 966327"/>
              <a:gd name="connsiteX8" fmla="*/ 229887 w 903213"/>
              <a:gd name="connsiteY8" fmla="*/ 900486 h 966327"/>
              <a:gd name="connsiteX9" fmla="*/ 0 w 903213"/>
              <a:gd name="connsiteY9" fmla="*/ 781840 h 966327"/>
              <a:gd name="connsiteX0" fmla="*/ 0 w 903213"/>
              <a:gd name="connsiteY0" fmla="*/ 781840 h 966327"/>
              <a:gd name="connsiteX1" fmla="*/ 508186 w 903213"/>
              <a:gd name="connsiteY1" fmla="*/ 0 h 966327"/>
              <a:gd name="connsiteX2" fmla="*/ 903213 w 903213"/>
              <a:gd name="connsiteY2" fmla="*/ 900257 h 966327"/>
              <a:gd name="connsiteX3" fmla="*/ 808859 w 903213"/>
              <a:gd name="connsiteY3" fmla="*/ 941312 h 966327"/>
              <a:gd name="connsiteX4" fmla="*/ 692499 w 903213"/>
              <a:gd name="connsiteY4" fmla="*/ 959786 h 966327"/>
              <a:gd name="connsiteX5" fmla="*/ 555531 w 903213"/>
              <a:gd name="connsiteY5" fmla="*/ 966327 h 966327"/>
              <a:gd name="connsiteX6" fmla="*/ 434553 w 903213"/>
              <a:gd name="connsiteY6" fmla="*/ 955710 h 966327"/>
              <a:gd name="connsiteX7" fmla="*/ 328910 w 903213"/>
              <a:gd name="connsiteY7" fmla="*/ 938565 h 966327"/>
              <a:gd name="connsiteX8" fmla="*/ 229887 w 903213"/>
              <a:gd name="connsiteY8" fmla="*/ 900486 h 966327"/>
              <a:gd name="connsiteX9" fmla="*/ 0 w 903213"/>
              <a:gd name="connsiteY9" fmla="*/ 781840 h 966327"/>
              <a:gd name="connsiteX0" fmla="*/ 0 w 903213"/>
              <a:gd name="connsiteY0" fmla="*/ 781840 h 966327"/>
              <a:gd name="connsiteX1" fmla="*/ 508186 w 903213"/>
              <a:gd name="connsiteY1" fmla="*/ 0 h 966327"/>
              <a:gd name="connsiteX2" fmla="*/ 903213 w 903213"/>
              <a:gd name="connsiteY2" fmla="*/ 900257 h 966327"/>
              <a:gd name="connsiteX3" fmla="*/ 808859 w 903213"/>
              <a:gd name="connsiteY3" fmla="*/ 941312 h 966327"/>
              <a:gd name="connsiteX4" fmla="*/ 692499 w 903213"/>
              <a:gd name="connsiteY4" fmla="*/ 959786 h 966327"/>
              <a:gd name="connsiteX5" fmla="*/ 555531 w 903213"/>
              <a:gd name="connsiteY5" fmla="*/ 966327 h 966327"/>
              <a:gd name="connsiteX6" fmla="*/ 434553 w 903213"/>
              <a:gd name="connsiteY6" fmla="*/ 955710 h 966327"/>
              <a:gd name="connsiteX7" fmla="*/ 328910 w 903213"/>
              <a:gd name="connsiteY7" fmla="*/ 938565 h 966327"/>
              <a:gd name="connsiteX8" fmla="*/ 229887 w 903213"/>
              <a:gd name="connsiteY8" fmla="*/ 900486 h 966327"/>
              <a:gd name="connsiteX9" fmla="*/ 131840 w 903213"/>
              <a:gd name="connsiteY9" fmla="*/ 846465 h 966327"/>
              <a:gd name="connsiteX10" fmla="*/ 0 w 903213"/>
              <a:gd name="connsiteY10" fmla="*/ 781840 h 966327"/>
              <a:gd name="connsiteX0" fmla="*/ 0 w 903213"/>
              <a:gd name="connsiteY0" fmla="*/ 781840 h 966327"/>
              <a:gd name="connsiteX1" fmla="*/ 508186 w 903213"/>
              <a:gd name="connsiteY1" fmla="*/ 0 h 966327"/>
              <a:gd name="connsiteX2" fmla="*/ 903213 w 903213"/>
              <a:gd name="connsiteY2" fmla="*/ 900257 h 966327"/>
              <a:gd name="connsiteX3" fmla="*/ 808859 w 903213"/>
              <a:gd name="connsiteY3" fmla="*/ 941312 h 966327"/>
              <a:gd name="connsiteX4" fmla="*/ 692499 w 903213"/>
              <a:gd name="connsiteY4" fmla="*/ 959786 h 966327"/>
              <a:gd name="connsiteX5" fmla="*/ 555531 w 903213"/>
              <a:gd name="connsiteY5" fmla="*/ 966327 h 966327"/>
              <a:gd name="connsiteX6" fmla="*/ 434553 w 903213"/>
              <a:gd name="connsiteY6" fmla="*/ 955710 h 966327"/>
              <a:gd name="connsiteX7" fmla="*/ 328910 w 903213"/>
              <a:gd name="connsiteY7" fmla="*/ 938565 h 966327"/>
              <a:gd name="connsiteX8" fmla="*/ 229887 w 903213"/>
              <a:gd name="connsiteY8" fmla="*/ 900486 h 966327"/>
              <a:gd name="connsiteX9" fmla="*/ 127133 w 903213"/>
              <a:gd name="connsiteY9" fmla="*/ 853645 h 966327"/>
              <a:gd name="connsiteX10" fmla="*/ 0 w 903213"/>
              <a:gd name="connsiteY10" fmla="*/ 781840 h 966327"/>
              <a:gd name="connsiteX0" fmla="*/ 0 w 943553"/>
              <a:gd name="connsiteY0" fmla="*/ 715197 h 966327"/>
              <a:gd name="connsiteX1" fmla="*/ 548526 w 943553"/>
              <a:gd name="connsiteY1" fmla="*/ 0 h 966327"/>
              <a:gd name="connsiteX2" fmla="*/ 943553 w 943553"/>
              <a:gd name="connsiteY2" fmla="*/ 900257 h 966327"/>
              <a:gd name="connsiteX3" fmla="*/ 849199 w 943553"/>
              <a:gd name="connsiteY3" fmla="*/ 941312 h 966327"/>
              <a:gd name="connsiteX4" fmla="*/ 732839 w 943553"/>
              <a:gd name="connsiteY4" fmla="*/ 959786 h 966327"/>
              <a:gd name="connsiteX5" fmla="*/ 595871 w 943553"/>
              <a:gd name="connsiteY5" fmla="*/ 966327 h 966327"/>
              <a:gd name="connsiteX6" fmla="*/ 474893 w 943553"/>
              <a:gd name="connsiteY6" fmla="*/ 955710 h 966327"/>
              <a:gd name="connsiteX7" fmla="*/ 369250 w 943553"/>
              <a:gd name="connsiteY7" fmla="*/ 938565 h 966327"/>
              <a:gd name="connsiteX8" fmla="*/ 270227 w 943553"/>
              <a:gd name="connsiteY8" fmla="*/ 900486 h 966327"/>
              <a:gd name="connsiteX9" fmla="*/ 167473 w 943553"/>
              <a:gd name="connsiteY9" fmla="*/ 853645 h 966327"/>
              <a:gd name="connsiteX10" fmla="*/ 0 w 943553"/>
              <a:gd name="connsiteY10" fmla="*/ 715197 h 9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3553" h="966327">
                <a:moveTo>
                  <a:pt x="0" y="715197"/>
                </a:moveTo>
                <a:lnTo>
                  <a:pt x="548526" y="0"/>
                </a:lnTo>
                <a:lnTo>
                  <a:pt x="943553" y="900257"/>
                </a:lnTo>
                <a:lnTo>
                  <a:pt x="849199" y="941312"/>
                </a:lnTo>
                <a:lnTo>
                  <a:pt x="732839" y="959786"/>
                </a:lnTo>
                <a:lnTo>
                  <a:pt x="595871" y="966327"/>
                </a:lnTo>
                <a:lnTo>
                  <a:pt x="474893" y="955710"/>
                </a:lnTo>
                <a:lnTo>
                  <a:pt x="369250" y="938565"/>
                </a:lnTo>
                <a:lnTo>
                  <a:pt x="270227" y="900486"/>
                </a:lnTo>
                <a:lnTo>
                  <a:pt x="167473" y="853645"/>
                </a:lnTo>
                <a:lnTo>
                  <a:pt x="0" y="715197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" name="Group 8"/>
          <p:cNvGrpSpPr/>
          <p:nvPr/>
        </p:nvGrpSpPr>
        <p:grpSpPr>
          <a:xfrm>
            <a:off x="5597902" y="3369800"/>
            <a:ext cx="918277" cy="1000946"/>
            <a:chOff x="5597902" y="3529454"/>
            <a:chExt cx="918277" cy="1000946"/>
          </a:xfrm>
        </p:grpSpPr>
        <p:sp>
          <p:nvSpPr>
            <p:cNvPr id="11" name="Isosceles Triangle 7"/>
            <p:cNvSpPr/>
            <p:nvPr/>
          </p:nvSpPr>
          <p:spPr>
            <a:xfrm rot="11529368">
              <a:off x="5612966" y="3529454"/>
              <a:ext cx="903213" cy="966327"/>
            </a:xfrm>
            <a:custGeom>
              <a:avLst/>
              <a:gdLst>
                <a:gd name="connsiteX0" fmla="*/ 0 w 938212"/>
                <a:gd name="connsiteY0" fmla="*/ 910133 h 910133"/>
                <a:gd name="connsiteX1" fmla="*/ 469106 w 938212"/>
                <a:gd name="connsiteY1" fmla="*/ 0 h 910133"/>
                <a:gd name="connsiteX2" fmla="*/ 938212 w 938212"/>
                <a:gd name="connsiteY2" fmla="*/ 910133 h 910133"/>
                <a:gd name="connsiteX3" fmla="*/ 0 w 938212"/>
                <a:gd name="connsiteY3" fmla="*/ 910133 h 910133"/>
                <a:gd name="connsiteX0" fmla="*/ 0 w 872009"/>
                <a:gd name="connsiteY0" fmla="*/ 910133 h 910133"/>
                <a:gd name="connsiteX1" fmla="*/ 469106 w 872009"/>
                <a:gd name="connsiteY1" fmla="*/ 0 h 910133"/>
                <a:gd name="connsiteX2" fmla="*/ 872009 w 872009"/>
                <a:gd name="connsiteY2" fmla="*/ 876201 h 910133"/>
                <a:gd name="connsiteX3" fmla="*/ 0 w 872009"/>
                <a:gd name="connsiteY3" fmla="*/ 910133 h 910133"/>
                <a:gd name="connsiteX0" fmla="*/ 0 w 872009"/>
                <a:gd name="connsiteY0" fmla="*/ 934189 h 934189"/>
                <a:gd name="connsiteX1" fmla="*/ 476982 w 872009"/>
                <a:gd name="connsiteY1" fmla="*/ 0 h 934189"/>
                <a:gd name="connsiteX2" fmla="*/ 872009 w 872009"/>
                <a:gd name="connsiteY2" fmla="*/ 900257 h 934189"/>
                <a:gd name="connsiteX3" fmla="*/ 0 w 872009"/>
                <a:gd name="connsiteY3" fmla="*/ 934189 h 934189"/>
                <a:gd name="connsiteX0" fmla="*/ 0 w 903213"/>
                <a:gd name="connsiteY0" fmla="*/ 781840 h 900257"/>
                <a:gd name="connsiteX1" fmla="*/ 508186 w 903213"/>
                <a:gd name="connsiteY1" fmla="*/ 0 h 900257"/>
                <a:gd name="connsiteX2" fmla="*/ 903213 w 903213"/>
                <a:gd name="connsiteY2" fmla="*/ 900257 h 900257"/>
                <a:gd name="connsiteX3" fmla="*/ 0 w 903213"/>
                <a:gd name="connsiteY3" fmla="*/ 781840 h 900257"/>
                <a:gd name="connsiteX0" fmla="*/ 0 w 903213"/>
                <a:gd name="connsiteY0" fmla="*/ 781840 h 900257"/>
                <a:gd name="connsiteX1" fmla="*/ 508186 w 903213"/>
                <a:gd name="connsiteY1" fmla="*/ 0 h 900257"/>
                <a:gd name="connsiteX2" fmla="*/ 903213 w 903213"/>
                <a:gd name="connsiteY2" fmla="*/ 900257 h 900257"/>
                <a:gd name="connsiteX3" fmla="*/ 475473 w 903213"/>
                <a:gd name="connsiteY3" fmla="*/ 845124 h 900257"/>
                <a:gd name="connsiteX4" fmla="*/ 0 w 903213"/>
                <a:gd name="connsiteY4" fmla="*/ 781840 h 900257"/>
                <a:gd name="connsiteX0" fmla="*/ 0 w 903213"/>
                <a:gd name="connsiteY0" fmla="*/ 781840 h 955710"/>
                <a:gd name="connsiteX1" fmla="*/ 508186 w 903213"/>
                <a:gd name="connsiteY1" fmla="*/ 0 h 955710"/>
                <a:gd name="connsiteX2" fmla="*/ 903213 w 903213"/>
                <a:gd name="connsiteY2" fmla="*/ 900257 h 955710"/>
                <a:gd name="connsiteX3" fmla="*/ 434553 w 903213"/>
                <a:gd name="connsiteY3" fmla="*/ 955710 h 955710"/>
                <a:gd name="connsiteX4" fmla="*/ 0 w 903213"/>
                <a:gd name="connsiteY4" fmla="*/ 781840 h 955710"/>
                <a:gd name="connsiteX0" fmla="*/ 0 w 903213"/>
                <a:gd name="connsiteY0" fmla="*/ 781840 h 955710"/>
                <a:gd name="connsiteX1" fmla="*/ 508186 w 903213"/>
                <a:gd name="connsiteY1" fmla="*/ 0 h 955710"/>
                <a:gd name="connsiteX2" fmla="*/ 903213 w 903213"/>
                <a:gd name="connsiteY2" fmla="*/ 900257 h 955710"/>
                <a:gd name="connsiteX3" fmla="*/ 689139 w 903213"/>
                <a:gd name="connsiteY3" fmla="*/ 927572 h 955710"/>
                <a:gd name="connsiteX4" fmla="*/ 434553 w 903213"/>
                <a:gd name="connsiteY4" fmla="*/ 955710 h 955710"/>
                <a:gd name="connsiteX5" fmla="*/ 0 w 903213"/>
                <a:gd name="connsiteY5" fmla="*/ 781840 h 955710"/>
                <a:gd name="connsiteX0" fmla="*/ 0 w 903213"/>
                <a:gd name="connsiteY0" fmla="*/ 781840 h 959786"/>
                <a:gd name="connsiteX1" fmla="*/ 508186 w 903213"/>
                <a:gd name="connsiteY1" fmla="*/ 0 h 959786"/>
                <a:gd name="connsiteX2" fmla="*/ 903213 w 903213"/>
                <a:gd name="connsiteY2" fmla="*/ 900257 h 959786"/>
                <a:gd name="connsiteX3" fmla="*/ 692499 w 903213"/>
                <a:gd name="connsiteY3" fmla="*/ 959786 h 959786"/>
                <a:gd name="connsiteX4" fmla="*/ 434553 w 903213"/>
                <a:gd name="connsiteY4" fmla="*/ 955710 h 959786"/>
                <a:gd name="connsiteX5" fmla="*/ 0 w 903213"/>
                <a:gd name="connsiteY5" fmla="*/ 781840 h 959786"/>
                <a:gd name="connsiteX0" fmla="*/ 0 w 903213"/>
                <a:gd name="connsiteY0" fmla="*/ 781840 h 959786"/>
                <a:gd name="connsiteX1" fmla="*/ 508186 w 903213"/>
                <a:gd name="connsiteY1" fmla="*/ 0 h 959786"/>
                <a:gd name="connsiteX2" fmla="*/ 903213 w 903213"/>
                <a:gd name="connsiteY2" fmla="*/ 900257 h 959786"/>
                <a:gd name="connsiteX3" fmla="*/ 692499 w 903213"/>
                <a:gd name="connsiteY3" fmla="*/ 959786 h 959786"/>
                <a:gd name="connsiteX4" fmla="*/ 434553 w 903213"/>
                <a:gd name="connsiteY4" fmla="*/ 955710 h 959786"/>
                <a:gd name="connsiteX5" fmla="*/ 244943 w 903213"/>
                <a:gd name="connsiteY5" fmla="*/ 881138 h 959786"/>
                <a:gd name="connsiteX6" fmla="*/ 0 w 903213"/>
                <a:gd name="connsiteY6" fmla="*/ 781840 h 959786"/>
                <a:gd name="connsiteX0" fmla="*/ 0 w 903213"/>
                <a:gd name="connsiteY0" fmla="*/ 781840 h 959786"/>
                <a:gd name="connsiteX1" fmla="*/ 508186 w 903213"/>
                <a:gd name="connsiteY1" fmla="*/ 0 h 959786"/>
                <a:gd name="connsiteX2" fmla="*/ 903213 w 903213"/>
                <a:gd name="connsiteY2" fmla="*/ 900257 h 959786"/>
                <a:gd name="connsiteX3" fmla="*/ 692499 w 903213"/>
                <a:gd name="connsiteY3" fmla="*/ 959786 h 959786"/>
                <a:gd name="connsiteX4" fmla="*/ 434553 w 903213"/>
                <a:gd name="connsiteY4" fmla="*/ 955710 h 959786"/>
                <a:gd name="connsiteX5" fmla="*/ 229887 w 903213"/>
                <a:gd name="connsiteY5" fmla="*/ 900486 h 959786"/>
                <a:gd name="connsiteX6" fmla="*/ 0 w 903213"/>
                <a:gd name="connsiteY6" fmla="*/ 781840 h 959786"/>
                <a:gd name="connsiteX0" fmla="*/ 0 w 903213"/>
                <a:gd name="connsiteY0" fmla="*/ 781840 h 959786"/>
                <a:gd name="connsiteX1" fmla="*/ 508186 w 903213"/>
                <a:gd name="connsiteY1" fmla="*/ 0 h 959786"/>
                <a:gd name="connsiteX2" fmla="*/ 903213 w 903213"/>
                <a:gd name="connsiteY2" fmla="*/ 900257 h 959786"/>
                <a:gd name="connsiteX3" fmla="*/ 807645 w 903213"/>
                <a:gd name="connsiteY3" fmla="*/ 926301 h 959786"/>
                <a:gd name="connsiteX4" fmla="*/ 692499 w 903213"/>
                <a:gd name="connsiteY4" fmla="*/ 959786 h 959786"/>
                <a:gd name="connsiteX5" fmla="*/ 434553 w 903213"/>
                <a:gd name="connsiteY5" fmla="*/ 955710 h 959786"/>
                <a:gd name="connsiteX6" fmla="*/ 229887 w 903213"/>
                <a:gd name="connsiteY6" fmla="*/ 900486 h 959786"/>
                <a:gd name="connsiteX7" fmla="*/ 0 w 903213"/>
                <a:gd name="connsiteY7" fmla="*/ 781840 h 959786"/>
                <a:gd name="connsiteX0" fmla="*/ 0 w 903213"/>
                <a:gd name="connsiteY0" fmla="*/ 781840 h 959786"/>
                <a:gd name="connsiteX1" fmla="*/ 508186 w 903213"/>
                <a:gd name="connsiteY1" fmla="*/ 0 h 959786"/>
                <a:gd name="connsiteX2" fmla="*/ 903213 w 903213"/>
                <a:gd name="connsiteY2" fmla="*/ 900257 h 959786"/>
                <a:gd name="connsiteX3" fmla="*/ 808859 w 903213"/>
                <a:gd name="connsiteY3" fmla="*/ 941312 h 959786"/>
                <a:gd name="connsiteX4" fmla="*/ 692499 w 903213"/>
                <a:gd name="connsiteY4" fmla="*/ 959786 h 959786"/>
                <a:gd name="connsiteX5" fmla="*/ 434553 w 903213"/>
                <a:gd name="connsiteY5" fmla="*/ 955710 h 959786"/>
                <a:gd name="connsiteX6" fmla="*/ 229887 w 903213"/>
                <a:gd name="connsiteY6" fmla="*/ 900486 h 959786"/>
                <a:gd name="connsiteX7" fmla="*/ 0 w 903213"/>
                <a:gd name="connsiteY7" fmla="*/ 781840 h 959786"/>
                <a:gd name="connsiteX0" fmla="*/ 0 w 903213"/>
                <a:gd name="connsiteY0" fmla="*/ 781840 h 959786"/>
                <a:gd name="connsiteX1" fmla="*/ 508186 w 903213"/>
                <a:gd name="connsiteY1" fmla="*/ 0 h 959786"/>
                <a:gd name="connsiteX2" fmla="*/ 903213 w 903213"/>
                <a:gd name="connsiteY2" fmla="*/ 900257 h 959786"/>
                <a:gd name="connsiteX3" fmla="*/ 808859 w 903213"/>
                <a:gd name="connsiteY3" fmla="*/ 941312 h 959786"/>
                <a:gd name="connsiteX4" fmla="*/ 692499 w 903213"/>
                <a:gd name="connsiteY4" fmla="*/ 959786 h 959786"/>
                <a:gd name="connsiteX5" fmla="*/ 559306 w 903213"/>
                <a:gd name="connsiteY5" fmla="*/ 956956 h 959786"/>
                <a:gd name="connsiteX6" fmla="*/ 434553 w 903213"/>
                <a:gd name="connsiteY6" fmla="*/ 955710 h 959786"/>
                <a:gd name="connsiteX7" fmla="*/ 229887 w 903213"/>
                <a:gd name="connsiteY7" fmla="*/ 900486 h 959786"/>
                <a:gd name="connsiteX8" fmla="*/ 0 w 903213"/>
                <a:gd name="connsiteY8" fmla="*/ 781840 h 959786"/>
                <a:gd name="connsiteX0" fmla="*/ 0 w 903213"/>
                <a:gd name="connsiteY0" fmla="*/ 781840 h 966327"/>
                <a:gd name="connsiteX1" fmla="*/ 508186 w 903213"/>
                <a:gd name="connsiteY1" fmla="*/ 0 h 966327"/>
                <a:gd name="connsiteX2" fmla="*/ 903213 w 903213"/>
                <a:gd name="connsiteY2" fmla="*/ 900257 h 966327"/>
                <a:gd name="connsiteX3" fmla="*/ 808859 w 903213"/>
                <a:gd name="connsiteY3" fmla="*/ 941312 h 966327"/>
                <a:gd name="connsiteX4" fmla="*/ 692499 w 903213"/>
                <a:gd name="connsiteY4" fmla="*/ 959786 h 966327"/>
                <a:gd name="connsiteX5" fmla="*/ 555531 w 903213"/>
                <a:gd name="connsiteY5" fmla="*/ 966327 h 966327"/>
                <a:gd name="connsiteX6" fmla="*/ 434553 w 903213"/>
                <a:gd name="connsiteY6" fmla="*/ 955710 h 966327"/>
                <a:gd name="connsiteX7" fmla="*/ 229887 w 903213"/>
                <a:gd name="connsiteY7" fmla="*/ 900486 h 966327"/>
                <a:gd name="connsiteX8" fmla="*/ 0 w 903213"/>
                <a:gd name="connsiteY8" fmla="*/ 781840 h 966327"/>
                <a:gd name="connsiteX0" fmla="*/ 0 w 903213"/>
                <a:gd name="connsiteY0" fmla="*/ 781840 h 966327"/>
                <a:gd name="connsiteX1" fmla="*/ 508186 w 903213"/>
                <a:gd name="connsiteY1" fmla="*/ 0 h 966327"/>
                <a:gd name="connsiteX2" fmla="*/ 903213 w 903213"/>
                <a:gd name="connsiteY2" fmla="*/ 900257 h 966327"/>
                <a:gd name="connsiteX3" fmla="*/ 808859 w 903213"/>
                <a:gd name="connsiteY3" fmla="*/ 941312 h 966327"/>
                <a:gd name="connsiteX4" fmla="*/ 692499 w 903213"/>
                <a:gd name="connsiteY4" fmla="*/ 959786 h 966327"/>
                <a:gd name="connsiteX5" fmla="*/ 555531 w 903213"/>
                <a:gd name="connsiteY5" fmla="*/ 966327 h 966327"/>
                <a:gd name="connsiteX6" fmla="*/ 434553 w 903213"/>
                <a:gd name="connsiteY6" fmla="*/ 955710 h 966327"/>
                <a:gd name="connsiteX7" fmla="*/ 331753 w 903213"/>
                <a:gd name="connsiteY7" fmla="*/ 927003 h 966327"/>
                <a:gd name="connsiteX8" fmla="*/ 229887 w 903213"/>
                <a:gd name="connsiteY8" fmla="*/ 900486 h 966327"/>
                <a:gd name="connsiteX9" fmla="*/ 0 w 903213"/>
                <a:gd name="connsiteY9" fmla="*/ 781840 h 966327"/>
                <a:gd name="connsiteX0" fmla="*/ 0 w 903213"/>
                <a:gd name="connsiteY0" fmla="*/ 781840 h 966327"/>
                <a:gd name="connsiteX1" fmla="*/ 508186 w 903213"/>
                <a:gd name="connsiteY1" fmla="*/ 0 h 966327"/>
                <a:gd name="connsiteX2" fmla="*/ 903213 w 903213"/>
                <a:gd name="connsiteY2" fmla="*/ 900257 h 966327"/>
                <a:gd name="connsiteX3" fmla="*/ 808859 w 903213"/>
                <a:gd name="connsiteY3" fmla="*/ 941312 h 966327"/>
                <a:gd name="connsiteX4" fmla="*/ 692499 w 903213"/>
                <a:gd name="connsiteY4" fmla="*/ 959786 h 966327"/>
                <a:gd name="connsiteX5" fmla="*/ 555531 w 903213"/>
                <a:gd name="connsiteY5" fmla="*/ 966327 h 966327"/>
                <a:gd name="connsiteX6" fmla="*/ 434553 w 903213"/>
                <a:gd name="connsiteY6" fmla="*/ 955710 h 966327"/>
                <a:gd name="connsiteX7" fmla="*/ 328910 w 903213"/>
                <a:gd name="connsiteY7" fmla="*/ 938565 h 966327"/>
                <a:gd name="connsiteX8" fmla="*/ 229887 w 903213"/>
                <a:gd name="connsiteY8" fmla="*/ 900486 h 966327"/>
                <a:gd name="connsiteX9" fmla="*/ 0 w 903213"/>
                <a:gd name="connsiteY9" fmla="*/ 781840 h 966327"/>
                <a:gd name="connsiteX0" fmla="*/ 0 w 903213"/>
                <a:gd name="connsiteY0" fmla="*/ 781840 h 966327"/>
                <a:gd name="connsiteX1" fmla="*/ 508186 w 903213"/>
                <a:gd name="connsiteY1" fmla="*/ 0 h 966327"/>
                <a:gd name="connsiteX2" fmla="*/ 903213 w 903213"/>
                <a:gd name="connsiteY2" fmla="*/ 900257 h 966327"/>
                <a:gd name="connsiteX3" fmla="*/ 808859 w 903213"/>
                <a:gd name="connsiteY3" fmla="*/ 941312 h 966327"/>
                <a:gd name="connsiteX4" fmla="*/ 692499 w 903213"/>
                <a:gd name="connsiteY4" fmla="*/ 959786 h 966327"/>
                <a:gd name="connsiteX5" fmla="*/ 555531 w 903213"/>
                <a:gd name="connsiteY5" fmla="*/ 966327 h 966327"/>
                <a:gd name="connsiteX6" fmla="*/ 434553 w 903213"/>
                <a:gd name="connsiteY6" fmla="*/ 955710 h 966327"/>
                <a:gd name="connsiteX7" fmla="*/ 328910 w 903213"/>
                <a:gd name="connsiteY7" fmla="*/ 938565 h 966327"/>
                <a:gd name="connsiteX8" fmla="*/ 229887 w 903213"/>
                <a:gd name="connsiteY8" fmla="*/ 900486 h 966327"/>
                <a:gd name="connsiteX9" fmla="*/ 131840 w 903213"/>
                <a:gd name="connsiteY9" fmla="*/ 846465 h 966327"/>
                <a:gd name="connsiteX10" fmla="*/ 0 w 903213"/>
                <a:gd name="connsiteY10" fmla="*/ 781840 h 966327"/>
                <a:gd name="connsiteX0" fmla="*/ 0 w 903213"/>
                <a:gd name="connsiteY0" fmla="*/ 781840 h 966327"/>
                <a:gd name="connsiteX1" fmla="*/ 508186 w 903213"/>
                <a:gd name="connsiteY1" fmla="*/ 0 h 966327"/>
                <a:gd name="connsiteX2" fmla="*/ 903213 w 903213"/>
                <a:gd name="connsiteY2" fmla="*/ 900257 h 966327"/>
                <a:gd name="connsiteX3" fmla="*/ 808859 w 903213"/>
                <a:gd name="connsiteY3" fmla="*/ 941312 h 966327"/>
                <a:gd name="connsiteX4" fmla="*/ 692499 w 903213"/>
                <a:gd name="connsiteY4" fmla="*/ 959786 h 966327"/>
                <a:gd name="connsiteX5" fmla="*/ 555531 w 903213"/>
                <a:gd name="connsiteY5" fmla="*/ 966327 h 966327"/>
                <a:gd name="connsiteX6" fmla="*/ 434553 w 903213"/>
                <a:gd name="connsiteY6" fmla="*/ 955710 h 966327"/>
                <a:gd name="connsiteX7" fmla="*/ 328910 w 903213"/>
                <a:gd name="connsiteY7" fmla="*/ 938565 h 966327"/>
                <a:gd name="connsiteX8" fmla="*/ 229887 w 903213"/>
                <a:gd name="connsiteY8" fmla="*/ 900486 h 966327"/>
                <a:gd name="connsiteX9" fmla="*/ 127133 w 903213"/>
                <a:gd name="connsiteY9" fmla="*/ 853645 h 966327"/>
                <a:gd name="connsiteX10" fmla="*/ 0 w 903213"/>
                <a:gd name="connsiteY10" fmla="*/ 781840 h 9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13" h="966327">
                  <a:moveTo>
                    <a:pt x="0" y="781840"/>
                  </a:moveTo>
                  <a:lnTo>
                    <a:pt x="508186" y="0"/>
                  </a:lnTo>
                  <a:lnTo>
                    <a:pt x="903213" y="900257"/>
                  </a:lnTo>
                  <a:lnTo>
                    <a:pt x="808859" y="941312"/>
                  </a:lnTo>
                  <a:lnTo>
                    <a:pt x="692499" y="959786"/>
                  </a:lnTo>
                  <a:lnTo>
                    <a:pt x="555531" y="966327"/>
                  </a:lnTo>
                  <a:lnTo>
                    <a:pt x="434553" y="955710"/>
                  </a:lnTo>
                  <a:lnTo>
                    <a:pt x="328910" y="938565"/>
                  </a:lnTo>
                  <a:lnTo>
                    <a:pt x="229887" y="900486"/>
                  </a:lnTo>
                  <a:lnTo>
                    <a:pt x="127133" y="853645"/>
                  </a:lnTo>
                  <a:lnTo>
                    <a:pt x="0" y="78184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Isosceles Triangle 6"/>
            <p:cNvSpPr/>
            <p:nvPr/>
          </p:nvSpPr>
          <p:spPr>
            <a:xfrm rot="9670786">
              <a:off x="5597902" y="3534812"/>
              <a:ext cx="250522" cy="995588"/>
            </a:xfrm>
            <a:custGeom>
              <a:avLst/>
              <a:gdLst>
                <a:gd name="connsiteX0" fmla="*/ 0 w 239985"/>
                <a:gd name="connsiteY0" fmla="*/ 914874 h 914874"/>
                <a:gd name="connsiteX1" fmla="*/ 116546 w 239985"/>
                <a:gd name="connsiteY1" fmla="*/ 0 h 914874"/>
                <a:gd name="connsiteX2" fmla="*/ 239985 w 239985"/>
                <a:gd name="connsiteY2" fmla="*/ 914874 h 914874"/>
                <a:gd name="connsiteX3" fmla="*/ 0 w 239985"/>
                <a:gd name="connsiteY3" fmla="*/ 914874 h 914874"/>
                <a:gd name="connsiteX0" fmla="*/ 0 w 245886"/>
                <a:gd name="connsiteY0" fmla="*/ 914874 h 914874"/>
                <a:gd name="connsiteX1" fmla="*/ 116546 w 245886"/>
                <a:gd name="connsiteY1" fmla="*/ 0 h 914874"/>
                <a:gd name="connsiteX2" fmla="*/ 245886 w 245886"/>
                <a:gd name="connsiteY2" fmla="*/ 893069 h 914874"/>
                <a:gd name="connsiteX3" fmla="*/ 0 w 245886"/>
                <a:gd name="connsiteY3" fmla="*/ 914874 h 914874"/>
                <a:gd name="connsiteX0" fmla="*/ 0 w 245886"/>
                <a:gd name="connsiteY0" fmla="*/ 914874 h 914874"/>
                <a:gd name="connsiteX1" fmla="*/ 116546 w 245886"/>
                <a:gd name="connsiteY1" fmla="*/ 0 h 914874"/>
                <a:gd name="connsiteX2" fmla="*/ 245886 w 245886"/>
                <a:gd name="connsiteY2" fmla="*/ 893069 h 914874"/>
                <a:gd name="connsiteX3" fmla="*/ 114978 w 245886"/>
                <a:gd name="connsiteY3" fmla="*/ 902371 h 914874"/>
                <a:gd name="connsiteX4" fmla="*/ 0 w 245886"/>
                <a:gd name="connsiteY4" fmla="*/ 914874 h 914874"/>
                <a:gd name="connsiteX0" fmla="*/ 0 w 245886"/>
                <a:gd name="connsiteY0" fmla="*/ 914874 h 924809"/>
                <a:gd name="connsiteX1" fmla="*/ 116546 w 245886"/>
                <a:gd name="connsiteY1" fmla="*/ 0 h 924809"/>
                <a:gd name="connsiteX2" fmla="*/ 245886 w 245886"/>
                <a:gd name="connsiteY2" fmla="*/ 893069 h 924809"/>
                <a:gd name="connsiteX3" fmla="*/ 122948 w 245886"/>
                <a:gd name="connsiteY3" fmla="*/ 924809 h 924809"/>
                <a:gd name="connsiteX4" fmla="*/ 0 w 245886"/>
                <a:gd name="connsiteY4" fmla="*/ 914874 h 924809"/>
                <a:gd name="connsiteX0" fmla="*/ 0 w 250522"/>
                <a:gd name="connsiteY0" fmla="*/ 914874 h 924809"/>
                <a:gd name="connsiteX1" fmla="*/ 116546 w 250522"/>
                <a:gd name="connsiteY1" fmla="*/ 0 h 924809"/>
                <a:gd name="connsiteX2" fmla="*/ 250522 w 250522"/>
                <a:gd name="connsiteY2" fmla="*/ 899004 h 924809"/>
                <a:gd name="connsiteX3" fmla="*/ 122948 w 250522"/>
                <a:gd name="connsiteY3" fmla="*/ 924809 h 924809"/>
                <a:gd name="connsiteX4" fmla="*/ 0 w 250522"/>
                <a:gd name="connsiteY4" fmla="*/ 914874 h 924809"/>
                <a:gd name="connsiteX0" fmla="*/ 0 w 250522"/>
                <a:gd name="connsiteY0" fmla="*/ 914874 h 924809"/>
                <a:gd name="connsiteX1" fmla="*/ 116546 w 250522"/>
                <a:gd name="connsiteY1" fmla="*/ 0 h 924809"/>
                <a:gd name="connsiteX2" fmla="*/ 250522 w 250522"/>
                <a:gd name="connsiteY2" fmla="*/ 899004 h 924809"/>
                <a:gd name="connsiteX3" fmla="*/ 194250 w 250522"/>
                <a:gd name="connsiteY3" fmla="*/ 912120 h 924809"/>
                <a:gd name="connsiteX4" fmla="*/ 122948 w 250522"/>
                <a:gd name="connsiteY4" fmla="*/ 924809 h 924809"/>
                <a:gd name="connsiteX5" fmla="*/ 0 w 250522"/>
                <a:gd name="connsiteY5" fmla="*/ 914874 h 924809"/>
                <a:gd name="connsiteX0" fmla="*/ 0 w 250522"/>
                <a:gd name="connsiteY0" fmla="*/ 914874 h 926246"/>
                <a:gd name="connsiteX1" fmla="*/ 116546 w 250522"/>
                <a:gd name="connsiteY1" fmla="*/ 0 h 926246"/>
                <a:gd name="connsiteX2" fmla="*/ 250522 w 250522"/>
                <a:gd name="connsiteY2" fmla="*/ 899004 h 926246"/>
                <a:gd name="connsiteX3" fmla="*/ 194250 w 250522"/>
                <a:gd name="connsiteY3" fmla="*/ 912120 h 926246"/>
                <a:gd name="connsiteX4" fmla="*/ 122948 w 250522"/>
                <a:gd name="connsiteY4" fmla="*/ 924809 h 926246"/>
                <a:gd name="connsiteX5" fmla="*/ 64832 w 250522"/>
                <a:gd name="connsiteY5" fmla="*/ 926246 h 926246"/>
                <a:gd name="connsiteX6" fmla="*/ 0 w 250522"/>
                <a:gd name="connsiteY6" fmla="*/ 914874 h 92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522" h="926246">
                  <a:moveTo>
                    <a:pt x="0" y="914874"/>
                  </a:moveTo>
                  <a:lnTo>
                    <a:pt x="116546" y="0"/>
                  </a:lnTo>
                  <a:lnTo>
                    <a:pt x="250522" y="899004"/>
                  </a:lnTo>
                  <a:lnTo>
                    <a:pt x="194250" y="912120"/>
                  </a:lnTo>
                  <a:lnTo>
                    <a:pt x="122948" y="924809"/>
                  </a:lnTo>
                  <a:lnTo>
                    <a:pt x="64832" y="926246"/>
                  </a:lnTo>
                  <a:lnTo>
                    <a:pt x="0" y="914874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60044" y="4680453"/>
            <a:ext cx="3809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F497D"/>
                </a:solidFill>
                <a:cs typeface="Arial" pitchFamily="34" charset="0"/>
              </a:rPr>
              <a:t>Combined expected budget of </a:t>
            </a:r>
            <a:r>
              <a:rPr lang="en-US" sz="1600" b="1" dirty="0" smtClean="0">
                <a:solidFill>
                  <a:srgbClr val="1F497D"/>
                </a:solidFill>
                <a:cs typeface="Arial" pitchFamily="34" charset="0"/>
              </a:rPr>
              <a:t>120M</a:t>
            </a:r>
            <a:r>
              <a:rPr lang="en-US" sz="1600" b="1" dirty="0">
                <a:solidFill>
                  <a:srgbClr val="1F497D"/>
                </a:solidFill>
                <a:cs typeface="Arial" pitchFamily="34" charset="0"/>
              </a:rPr>
              <a:t>€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84689" y="1965495"/>
            <a:ext cx="3115835" cy="3099340"/>
            <a:chOff x="5884689" y="1965495"/>
            <a:chExt cx="3115835" cy="309934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689" y="2147024"/>
              <a:ext cx="1446213" cy="113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424" y="3999622"/>
              <a:ext cx="927100" cy="106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088" y="1965495"/>
              <a:ext cx="1401762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599" y="3079920"/>
              <a:ext cx="147637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3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9531 0.04004 C 0.11528 0.04907 0.14531 0.05393 0.17639 0.05393 C 0.21198 0.05393 0.24045 0.04907 0.26041 0.04004 L 0.3559 4.44444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26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10191 0.04005 C 0.12327 0.04907 0.15539 0.05394 0.18854 0.05394 C 0.22674 0.05394 0.25712 0.04907 0.27848 0.04005 L 0.38056 -7.40741E-7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90026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j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objectives</a:t>
            </a: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Technical </a:t>
            </a:r>
            <a:r>
              <a:rPr lang="en-US" sz="3200" b="1" dirty="0">
                <a:solidFill>
                  <a:srgbClr val="EEECE1"/>
                </a:solidFill>
                <a:latin typeface="+mj-lt"/>
                <a:cs typeface="Arial" charset="0"/>
              </a:rPr>
              <a:t>objectives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21622"/>
              </p:ext>
            </p:extLst>
          </p:nvPr>
        </p:nvGraphicFramePr>
        <p:xfrm>
          <a:off x="534318" y="2449881"/>
          <a:ext cx="8229599" cy="3612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077"/>
                <a:gridCol w="2417747"/>
                <a:gridCol w="1593925"/>
                <a:gridCol w="1593925"/>
                <a:gridCol w="1593925"/>
              </a:tblGrid>
              <a:tr h="3538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Market </a:t>
                      </a:r>
                      <a:br>
                        <a:rPr lang="en-GB" sz="1000" b="1" dirty="0">
                          <a:effectLst/>
                        </a:rPr>
                      </a:br>
                      <a:r>
                        <a:rPr lang="en-GB" sz="1000" b="1" dirty="0">
                          <a:effectLst/>
                        </a:rPr>
                        <a:t>application</a:t>
                      </a:r>
                      <a:endParaRPr lang="nl-BE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2010 </a:t>
                      </a:r>
                      <a:br>
                        <a:rPr lang="en-GB" sz="1000" b="1" dirty="0">
                          <a:effectLst/>
                        </a:rPr>
                      </a:br>
                      <a:r>
                        <a:rPr lang="en-GB" sz="1000" b="1" dirty="0">
                          <a:effectLst/>
                        </a:rPr>
                        <a:t>baseline</a:t>
                      </a:r>
                      <a:endParaRPr lang="nl-BE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marL="60960"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2015</a:t>
                      </a:r>
                      <a:br>
                        <a:rPr lang="en-GB" sz="1000" b="1" dirty="0">
                          <a:effectLst/>
                        </a:rPr>
                      </a:br>
                      <a:r>
                        <a:rPr lang="en-GB" sz="1000" b="1" dirty="0">
                          <a:effectLst/>
                        </a:rPr>
                        <a:t>mid-term </a:t>
                      </a:r>
                      <a:endParaRPr lang="nl-BE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2020</a:t>
                      </a:r>
                      <a:br>
                        <a:rPr lang="en-GB" sz="1000" b="1" dirty="0">
                          <a:effectLst/>
                        </a:rPr>
                      </a:br>
                      <a:r>
                        <a:rPr lang="en-GB" sz="1000" b="1" dirty="0">
                          <a:effectLst/>
                        </a:rPr>
                        <a:t>long-term</a:t>
                      </a:r>
                      <a:endParaRPr lang="nl-BE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b"/>
                </a:tc>
              </a:tr>
              <a:tr h="3538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Cars:        </a:t>
                      </a:r>
                      <a:r>
                        <a:rPr lang="en-GB" sz="1000" dirty="0" smtClean="0">
                          <a:effectLst/>
                        </a:rPr>
                        <a:t>                      Vehicle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                  </a:t>
                      </a:r>
                      <a:r>
                        <a:rPr lang="en-GB" sz="1000" dirty="0" smtClean="0">
                          <a:effectLst/>
                        </a:rPr>
                        <a:t>                     PEM-FC </a:t>
                      </a:r>
                      <a:r>
                        <a:rPr lang="en-GB" sz="1000" dirty="0">
                          <a:effectLst/>
                        </a:rPr>
                        <a:t>System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&gt;100 / 0.5M€ </a:t>
                      </a:r>
                      <a:endParaRPr lang="nl-BE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&gt;1,000€/kW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&gt;5,000 / &lt;50k€ </a:t>
                      </a:r>
                      <a:endParaRPr lang="nl-BE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100€/kW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500,000 /&lt;30k€</a:t>
                      </a:r>
                      <a:endParaRPr lang="nl-BE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50€/kW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3538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Busses:     </a:t>
                      </a:r>
                      <a:r>
                        <a:rPr lang="en-US" sz="1000" dirty="0" smtClean="0">
                          <a:effectLst/>
                        </a:rPr>
                        <a:t>                     Vehicle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             </a:t>
                      </a:r>
                      <a:r>
                        <a:rPr lang="en-US" sz="1000" dirty="0" smtClean="0">
                          <a:effectLst/>
                        </a:rPr>
                        <a:t>                      PEM-FC </a:t>
                      </a:r>
                      <a:r>
                        <a:rPr lang="en-US" sz="1000" dirty="0">
                          <a:effectLst/>
                        </a:rPr>
                        <a:t>System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&gt;10 / 2M€</a:t>
                      </a:r>
                      <a:endParaRPr lang="nl-BE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&gt;3,500€/kW 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500 / &lt;1M€</a:t>
                      </a:r>
                      <a:endParaRPr lang="nl-BE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&lt;3,500€/kW 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1,000 / &lt;500k€</a:t>
                      </a:r>
                      <a:endParaRPr lang="nl-BE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&lt;400€/kW 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5307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Hydrogen refuelling stations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&lt;75 / 1 - 3 M€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(depending on size of filling station)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&lt;300 / 0.6 - 2.5 M€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(depending on size of filling station)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&gt;2000 / 0.6 - 1.6M€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(depending on size of filling station)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30698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APU's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for truck applications (5kW)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for aircraft applications (20-120kW)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for maritime applications (50-500 kW)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3,000€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1,000€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500€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35382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Lab test units only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flight validation supply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early operation (hundreds) / 500 €/kW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35382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single demonstrations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some tens / 3000-4000 €/kW</a:t>
                      </a:r>
                      <a:endParaRPr lang="nl-BE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hundreds / &lt;2000 €/kW</a:t>
                      </a:r>
                      <a:endParaRPr lang="nl-BE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53" marR="59253" marT="0" marB="0" anchor="ctr"/>
                </a:tc>
              </a:tr>
              <a:tr h="3538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Heavy duty material handling vehicles</a:t>
                      </a:r>
                      <a:endParaRPr lang="nl-BE" sz="10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&lt;50 units | &lt;3,500€/kW fuel cell system</a:t>
                      </a:r>
                      <a:endParaRPr lang="nl-B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&gt;1,500 units | &lt;1,500€/kW fuel cell system</a:t>
                      </a:r>
                      <a:b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GB" sz="11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Anticipating supported deployment from 2013+</a:t>
                      </a:r>
                      <a:endParaRPr lang="nl-BE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&gt;20,000 units | &lt;1,000€/kW fuel cell system</a:t>
                      </a:r>
                      <a:b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GB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Anticipating commercial introduction beyond 2015+</a:t>
                      </a:r>
                      <a:endParaRPr lang="nl-BE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156712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n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objectives</a:t>
            </a:r>
            <a:endParaRPr lang="en-US" sz="3200" b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353" y="3099889"/>
            <a:ext cx="2525632" cy="2037663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9166 w 2532030"/>
              <a:gd name="connsiteY0" fmla="*/ 1083526 h 2091570"/>
              <a:gd name="connsiteX1" fmla="*/ 729375 w 2532030"/>
              <a:gd name="connsiteY1" fmla="*/ 185651 h 2091570"/>
              <a:gd name="connsiteX2" fmla="*/ 1270598 w 2532030"/>
              <a:gd name="connsiteY2" fmla="*/ 75482 h 2091570"/>
              <a:gd name="connsiteX3" fmla="*/ 2532030 w 2532030"/>
              <a:gd name="connsiteY3" fmla="*/ 1083526 h 2091570"/>
              <a:gd name="connsiteX4" fmla="*/ 1270598 w 2532030"/>
              <a:gd name="connsiteY4" fmla="*/ 2091570 h 2091570"/>
              <a:gd name="connsiteX5" fmla="*/ 9166 w 2532030"/>
              <a:gd name="connsiteY5" fmla="*/ 1083526 h 2091570"/>
              <a:gd name="connsiteX0" fmla="*/ 9166 w 2544896"/>
              <a:gd name="connsiteY0" fmla="*/ 1029607 h 2037651"/>
              <a:gd name="connsiteX1" fmla="*/ 729375 w 2544896"/>
              <a:gd name="connsiteY1" fmla="*/ 131732 h 2037651"/>
              <a:gd name="connsiteX2" fmla="*/ 1270598 w 2544896"/>
              <a:gd name="connsiteY2" fmla="*/ 21563 h 2037651"/>
              <a:gd name="connsiteX3" fmla="*/ 1886145 w 2544896"/>
              <a:gd name="connsiteY3" fmla="*/ 296984 h 2037651"/>
              <a:gd name="connsiteX4" fmla="*/ 2532030 w 2544896"/>
              <a:gd name="connsiteY4" fmla="*/ 1029607 h 2037651"/>
              <a:gd name="connsiteX5" fmla="*/ 1270598 w 2544896"/>
              <a:gd name="connsiteY5" fmla="*/ 2037651 h 2037651"/>
              <a:gd name="connsiteX6" fmla="*/ 9166 w 2544896"/>
              <a:gd name="connsiteY6" fmla="*/ 1029607 h 2037651"/>
              <a:gd name="connsiteX0" fmla="*/ 9166 w 2534791"/>
              <a:gd name="connsiteY0" fmla="*/ 1029607 h 2058973"/>
              <a:gd name="connsiteX1" fmla="*/ 729375 w 2534791"/>
              <a:gd name="connsiteY1" fmla="*/ 131732 h 2058973"/>
              <a:gd name="connsiteX2" fmla="*/ 1270598 w 2534791"/>
              <a:gd name="connsiteY2" fmla="*/ 21563 h 2058973"/>
              <a:gd name="connsiteX3" fmla="*/ 1886145 w 2534791"/>
              <a:gd name="connsiteY3" fmla="*/ 296984 h 2058973"/>
              <a:gd name="connsiteX4" fmla="*/ 2532030 w 2534791"/>
              <a:gd name="connsiteY4" fmla="*/ 1029607 h 2058973"/>
              <a:gd name="connsiteX5" fmla="*/ 2084448 w 2534791"/>
              <a:gd name="connsiteY5" fmla="*/ 1663076 h 2058973"/>
              <a:gd name="connsiteX6" fmla="*/ 1270598 w 2534791"/>
              <a:gd name="connsiteY6" fmla="*/ 2037651 h 2058973"/>
              <a:gd name="connsiteX7" fmla="*/ 9166 w 2534791"/>
              <a:gd name="connsiteY7" fmla="*/ 1029607 h 2058973"/>
              <a:gd name="connsiteX0" fmla="*/ 17953 w 2543578"/>
              <a:gd name="connsiteY0" fmla="*/ 1029607 h 2037663"/>
              <a:gd name="connsiteX1" fmla="*/ 738162 w 2543578"/>
              <a:gd name="connsiteY1" fmla="*/ 131732 h 2037663"/>
              <a:gd name="connsiteX2" fmla="*/ 1279385 w 2543578"/>
              <a:gd name="connsiteY2" fmla="*/ 21563 h 2037663"/>
              <a:gd name="connsiteX3" fmla="*/ 1894932 w 2543578"/>
              <a:gd name="connsiteY3" fmla="*/ 296984 h 2037663"/>
              <a:gd name="connsiteX4" fmla="*/ 2540817 w 2543578"/>
              <a:gd name="connsiteY4" fmla="*/ 1029607 h 2037663"/>
              <a:gd name="connsiteX5" fmla="*/ 2093235 w 2543578"/>
              <a:gd name="connsiteY5" fmla="*/ 1663076 h 2037663"/>
              <a:gd name="connsiteX6" fmla="*/ 1279385 w 2543578"/>
              <a:gd name="connsiteY6" fmla="*/ 2037651 h 2037663"/>
              <a:gd name="connsiteX7" fmla="*/ 308504 w 2543578"/>
              <a:gd name="connsiteY7" fmla="*/ 1652059 h 2037663"/>
              <a:gd name="connsiteX8" fmla="*/ 17953 w 2543578"/>
              <a:gd name="connsiteY8" fmla="*/ 1029607 h 2037663"/>
              <a:gd name="connsiteX0" fmla="*/ 7 w 2525632"/>
              <a:gd name="connsiteY0" fmla="*/ 1029607 h 2037663"/>
              <a:gd name="connsiteX1" fmla="*/ 720216 w 2525632"/>
              <a:gd name="connsiteY1" fmla="*/ 131732 h 2037663"/>
              <a:gd name="connsiteX2" fmla="*/ 1261439 w 2525632"/>
              <a:gd name="connsiteY2" fmla="*/ 21563 h 2037663"/>
              <a:gd name="connsiteX3" fmla="*/ 1876986 w 2525632"/>
              <a:gd name="connsiteY3" fmla="*/ 296984 h 2037663"/>
              <a:gd name="connsiteX4" fmla="*/ 2522871 w 2525632"/>
              <a:gd name="connsiteY4" fmla="*/ 1029607 h 2037663"/>
              <a:gd name="connsiteX5" fmla="*/ 2075289 w 2525632"/>
              <a:gd name="connsiteY5" fmla="*/ 1663076 h 2037663"/>
              <a:gd name="connsiteX6" fmla="*/ 1261439 w 2525632"/>
              <a:gd name="connsiteY6" fmla="*/ 2037651 h 2037663"/>
              <a:gd name="connsiteX7" fmla="*/ 290558 w 2525632"/>
              <a:gd name="connsiteY7" fmla="*/ 1652059 h 2037663"/>
              <a:gd name="connsiteX8" fmla="*/ 7 w 2525632"/>
              <a:gd name="connsiteY8" fmla="*/ 1029607 h 203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5632" h="2037663">
                <a:moveTo>
                  <a:pt x="7" y="1029607"/>
                </a:moveTo>
                <a:cubicBezTo>
                  <a:pt x="-2062" y="678904"/>
                  <a:pt x="509977" y="299739"/>
                  <a:pt x="720216" y="131732"/>
                </a:cubicBezTo>
                <a:cubicBezTo>
                  <a:pt x="930455" y="-36275"/>
                  <a:pt x="1068644" y="-5979"/>
                  <a:pt x="1261439" y="21563"/>
                </a:cubicBezTo>
                <a:cubicBezTo>
                  <a:pt x="1454234" y="49105"/>
                  <a:pt x="1666747" y="128977"/>
                  <a:pt x="1876986" y="296984"/>
                </a:cubicBezTo>
                <a:cubicBezTo>
                  <a:pt x="2087225" y="464991"/>
                  <a:pt x="2489821" y="801925"/>
                  <a:pt x="2522871" y="1029607"/>
                </a:cubicBezTo>
                <a:cubicBezTo>
                  <a:pt x="2555921" y="1257289"/>
                  <a:pt x="2285528" y="1495069"/>
                  <a:pt x="2075289" y="1663076"/>
                </a:cubicBezTo>
                <a:cubicBezTo>
                  <a:pt x="1865050" y="1831083"/>
                  <a:pt x="1558894" y="2039487"/>
                  <a:pt x="1261439" y="2037651"/>
                </a:cubicBezTo>
                <a:cubicBezTo>
                  <a:pt x="963984" y="2035815"/>
                  <a:pt x="500797" y="1820066"/>
                  <a:pt x="290558" y="1652059"/>
                </a:cubicBezTo>
                <a:cubicBezTo>
                  <a:pt x="80319" y="1484052"/>
                  <a:pt x="2076" y="1380310"/>
                  <a:pt x="7" y="102960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Buses:</a:t>
            </a:r>
          </a:p>
          <a:p>
            <a:pPr algn="ctr"/>
            <a:r>
              <a:rPr lang="en-US" dirty="0" smtClean="0"/>
              <a:t>Reduce the cost of the vehicles &amp; fuel economy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25907" y="1981149"/>
            <a:ext cx="2532694" cy="1876862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51124 w 2573988"/>
              <a:gd name="connsiteY0" fmla="*/ 1031159 h 2039203"/>
              <a:gd name="connsiteX1" fmla="*/ 350417 w 2573988"/>
              <a:gd name="connsiteY1" fmla="*/ 381163 h 2039203"/>
              <a:gd name="connsiteX2" fmla="*/ 1312556 w 2573988"/>
              <a:gd name="connsiteY2" fmla="*/ 23115 h 2039203"/>
              <a:gd name="connsiteX3" fmla="*/ 2573988 w 2573988"/>
              <a:gd name="connsiteY3" fmla="*/ 1031159 h 2039203"/>
              <a:gd name="connsiteX4" fmla="*/ 1312556 w 2573988"/>
              <a:gd name="connsiteY4" fmla="*/ 2039203 h 2039203"/>
              <a:gd name="connsiteX5" fmla="*/ 51124 w 2573988"/>
              <a:gd name="connsiteY5" fmla="*/ 1031159 h 2039203"/>
              <a:gd name="connsiteX0" fmla="*/ 51124 w 2599224"/>
              <a:gd name="connsiteY0" fmla="*/ 1008102 h 2016146"/>
              <a:gd name="connsiteX1" fmla="*/ 350417 w 2599224"/>
              <a:gd name="connsiteY1" fmla="*/ 358106 h 2016146"/>
              <a:gd name="connsiteX2" fmla="*/ 1312556 w 2599224"/>
              <a:gd name="connsiteY2" fmla="*/ 58 h 2016146"/>
              <a:gd name="connsiteX3" fmla="*/ 2091081 w 2599224"/>
              <a:gd name="connsiteY3" fmla="*/ 336072 h 2016146"/>
              <a:gd name="connsiteX4" fmla="*/ 2573988 w 2599224"/>
              <a:gd name="connsiteY4" fmla="*/ 1008102 h 2016146"/>
              <a:gd name="connsiteX5" fmla="*/ 1312556 w 2599224"/>
              <a:gd name="connsiteY5" fmla="*/ 2016146 h 2016146"/>
              <a:gd name="connsiteX6" fmla="*/ 51124 w 2599224"/>
              <a:gd name="connsiteY6" fmla="*/ 1008102 h 2016146"/>
              <a:gd name="connsiteX0" fmla="*/ 51124 w 2599224"/>
              <a:gd name="connsiteY0" fmla="*/ 1008102 h 2067078"/>
              <a:gd name="connsiteX1" fmla="*/ 350417 w 2599224"/>
              <a:gd name="connsiteY1" fmla="*/ 358106 h 2067078"/>
              <a:gd name="connsiteX2" fmla="*/ 1312556 w 2599224"/>
              <a:gd name="connsiteY2" fmla="*/ 58 h 2067078"/>
              <a:gd name="connsiteX3" fmla="*/ 2091081 w 2599224"/>
              <a:gd name="connsiteY3" fmla="*/ 336072 h 2067078"/>
              <a:gd name="connsiteX4" fmla="*/ 2573988 w 2599224"/>
              <a:gd name="connsiteY4" fmla="*/ 1008102 h 2067078"/>
              <a:gd name="connsiteX5" fmla="*/ 1312556 w 2599224"/>
              <a:gd name="connsiteY5" fmla="*/ 2016146 h 2067078"/>
              <a:gd name="connsiteX6" fmla="*/ 548720 w 2599224"/>
              <a:gd name="connsiteY6" fmla="*/ 1823349 h 2067078"/>
              <a:gd name="connsiteX7" fmla="*/ 51124 w 2599224"/>
              <a:gd name="connsiteY7" fmla="*/ 1008102 h 2067078"/>
              <a:gd name="connsiteX0" fmla="*/ 51124 w 2574299"/>
              <a:gd name="connsiteY0" fmla="*/ 1008102 h 2029850"/>
              <a:gd name="connsiteX1" fmla="*/ 350417 w 2574299"/>
              <a:gd name="connsiteY1" fmla="*/ 358106 h 2029850"/>
              <a:gd name="connsiteX2" fmla="*/ 1312556 w 2574299"/>
              <a:gd name="connsiteY2" fmla="*/ 58 h 2029850"/>
              <a:gd name="connsiteX3" fmla="*/ 2091081 w 2574299"/>
              <a:gd name="connsiteY3" fmla="*/ 336072 h 2029850"/>
              <a:gd name="connsiteX4" fmla="*/ 2573988 w 2574299"/>
              <a:gd name="connsiteY4" fmla="*/ 1008102 h 2029850"/>
              <a:gd name="connsiteX5" fmla="*/ 2024980 w 2574299"/>
              <a:gd name="connsiteY5" fmla="*/ 1547927 h 2029850"/>
              <a:gd name="connsiteX6" fmla="*/ 1312556 w 2574299"/>
              <a:gd name="connsiteY6" fmla="*/ 2016146 h 2029850"/>
              <a:gd name="connsiteX7" fmla="*/ 548720 w 2574299"/>
              <a:gd name="connsiteY7" fmla="*/ 1823349 h 2029850"/>
              <a:gd name="connsiteX8" fmla="*/ 51124 w 2574299"/>
              <a:gd name="connsiteY8" fmla="*/ 1008102 h 2029850"/>
              <a:gd name="connsiteX0" fmla="*/ 29513 w 2552688"/>
              <a:gd name="connsiteY0" fmla="*/ 1008102 h 2029850"/>
              <a:gd name="connsiteX1" fmla="*/ 328806 w 2552688"/>
              <a:gd name="connsiteY1" fmla="*/ 358106 h 2029850"/>
              <a:gd name="connsiteX2" fmla="*/ 1290945 w 2552688"/>
              <a:gd name="connsiteY2" fmla="*/ 58 h 2029850"/>
              <a:gd name="connsiteX3" fmla="*/ 2069470 w 2552688"/>
              <a:gd name="connsiteY3" fmla="*/ 336072 h 2029850"/>
              <a:gd name="connsiteX4" fmla="*/ 2552377 w 2552688"/>
              <a:gd name="connsiteY4" fmla="*/ 1008102 h 2029850"/>
              <a:gd name="connsiteX5" fmla="*/ 2003369 w 2552688"/>
              <a:gd name="connsiteY5" fmla="*/ 1547927 h 2029850"/>
              <a:gd name="connsiteX6" fmla="*/ 1290945 w 2552688"/>
              <a:gd name="connsiteY6" fmla="*/ 2016146 h 2029850"/>
              <a:gd name="connsiteX7" fmla="*/ 527109 w 2552688"/>
              <a:gd name="connsiteY7" fmla="*/ 1823349 h 2029850"/>
              <a:gd name="connsiteX8" fmla="*/ 29513 w 2552688"/>
              <a:gd name="connsiteY8" fmla="*/ 1008102 h 2029850"/>
              <a:gd name="connsiteX0" fmla="*/ 29513 w 2552688"/>
              <a:gd name="connsiteY0" fmla="*/ 1008102 h 1928580"/>
              <a:gd name="connsiteX1" fmla="*/ 328806 w 2552688"/>
              <a:gd name="connsiteY1" fmla="*/ 358106 h 1928580"/>
              <a:gd name="connsiteX2" fmla="*/ 1290945 w 2552688"/>
              <a:gd name="connsiteY2" fmla="*/ 58 h 1928580"/>
              <a:gd name="connsiteX3" fmla="*/ 2069470 w 2552688"/>
              <a:gd name="connsiteY3" fmla="*/ 336072 h 1928580"/>
              <a:gd name="connsiteX4" fmla="*/ 2552377 w 2552688"/>
              <a:gd name="connsiteY4" fmla="*/ 1008102 h 1928580"/>
              <a:gd name="connsiteX5" fmla="*/ 2003369 w 2552688"/>
              <a:gd name="connsiteY5" fmla="*/ 1547927 h 1928580"/>
              <a:gd name="connsiteX6" fmla="*/ 1290945 w 2552688"/>
              <a:gd name="connsiteY6" fmla="*/ 1872927 h 1928580"/>
              <a:gd name="connsiteX7" fmla="*/ 527109 w 2552688"/>
              <a:gd name="connsiteY7" fmla="*/ 1823349 h 1928580"/>
              <a:gd name="connsiteX8" fmla="*/ 29513 w 2552688"/>
              <a:gd name="connsiteY8" fmla="*/ 1008102 h 1928580"/>
              <a:gd name="connsiteX0" fmla="*/ 9519 w 2532694"/>
              <a:gd name="connsiteY0" fmla="*/ 1008102 h 1876862"/>
              <a:gd name="connsiteX1" fmla="*/ 308812 w 2532694"/>
              <a:gd name="connsiteY1" fmla="*/ 358106 h 1876862"/>
              <a:gd name="connsiteX2" fmla="*/ 1270951 w 2532694"/>
              <a:gd name="connsiteY2" fmla="*/ 58 h 1876862"/>
              <a:gd name="connsiteX3" fmla="*/ 2049476 w 2532694"/>
              <a:gd name="connsiteY3" fmla="*/ 336072 h 1876862"/>
              <a:gd name="connsiteX4" fmla="*/ 2532383 w 2532694"/>
              <a:gd name="connsiteY4" fmla="*/ 1008102 h 1876862"/>
              <a:gd name="connsiteX5" fmla="*/ 1983375 w 2532694"/>
              <a:gd name="connsiteY5" fmla="*/ 1547927 h 1876862"/>
              <a:gd name="connsiteX6" fmla="*/ 1270951 w 2532694"/>
              <a:gd name="connsiteY6" fmla="*/ 1872927 h 1876862"/>
              <a:gd name="connsiteX7" fmla="*/ 595250 w 2532694"/>
              <a:gd name="connsiteY7" fmla="*/ 1669112 h 1876862"/>
              <a:gd name="connsiteX8" fmla="*/ 9519 w 2532694"/>
              <a:gd name="connsiteY8" fmla="*/ 1008102 h 18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94" h="1876862">
                <a:moveTo>
                  <a:pt x="9519" y="1008102"/>
                </a:moveTo>
                <a:cubicBezTo>
                  <a:pt x="-38221" y="789601"/>
                  <a:pt x="98573" y="526113"/>
                  <a:pt x="308812" y="358106"/>
                </a:cubicBezTo>
                <a:cubicBezTo>
                  <a:pt x="519051" y="190099"/>
                  <a:pt x="980840" y="3730"/>
                  <a:pt x="1270951" y="58"/>
                </a:cubicBezTo>
                <a:cubicBezTo>
                  <a:pt x="1561062" y="-3614"/>
                  <a:pt x="1839237" y="168065"/>
                  <a:pt x="2049476" y="336072"/>
                </a:cubicBezTo>
                <a:cubicBezTo>
                  <a:pt x="2259715" y="504079"/>
                  <a:pt x="2543400" y="806126"/>
                  <a:pt x="2532383" y="1008102"/>
                </a:cubicBezTo>
                <a:cubicBezTo>
                  <a:pt x="2521366" y="1210078"/>
                  <a:pt x="2193614" y="1379920"/>
                  <a:pt x="1983375" y="1547927"/>
                </a:cubicBezTo>
                <a:cubicBezTo>
                  <a:pt x="1773136" y="1715934"/>
                  <a:pt x="1502305" y="1852730"/>
                  <a:pt x="1270951" y="1872927"/>
                </a:cubicBezTo>
                <a:cubicBezTo>
                  <a:pt x="1039597" y="1893125"/>
                  <a:pt x="805489" y="1837119"/>
                  <a:pt x="595250" y="1669112"/>
                </a:cubicBezTo>
                <a:cubicBezTo>
                  <a:pt x="385011" y="1501105"/>
                  <a:pt x="57259" y="1226603"/>
                  <a:pt x="9519" y="1008102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Cars:</a:t>
            </a:r>
          </a:p>
          <a:p>
            <a:pPr algn="ctr"/>
            <a:r>
              <a:rPr lang="en-US" dirty="0" smtClean="0"/>
              <a:t>Build up number of vehicles in the road.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59231" y="3111687"/>
            <a:ext cx="2590435" cy="2065202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65719 w 2588583"/>
              <a:gd name="connsiteY0" fmla="*/ 1025178 h 2033222"/>
              <a:gd name="connsiteX1" fmla="*/ 298910 w 2588583"/>
              <a:gd name="connsiteY1" fmla="*/ 435776 h 2033222"/>
              <a:gd name="connsiteX2" fmla="*/ 1327151 w 2588583"/>
              <a:gd name="connsiteY2" fmla="*/ 17134 h 2033222"/>
              <a:gd name="connsiteX3" fmla="*/ 2588583 w 2588583"/>
              <a:gd name="connsiteY3" fmla="*/ 1025178 h 2033222"/>
              <a:gd name="connsiteX4" fmla="*/ 1327151 w 2588583"/>
              <a:gd name="connsiteY4" fmla="*/ 2033222 h 2033222"/>
              <a:gd name="connsiteX5" fmla="*/ 65719 w 2588583"/>
              <a:gd name="connsiteY5" fmla="*/ 1025178 h 2033222"/>
              <a:gd name="connsiteX0" fmla="*/ 65719 w 2603989"/>
              <a:gd name="connsiteY0" fmla="*/ 1012179 h 2020223"/>
              <a:gd name="connsiteX1" fmla="*/ 298910 w 2603989"/>
              <a:gd name="connsiteY1" fmla="*/ 422777 h 2020223"/>
              <a:gd name="connsiteX2" fmla="*/ 1327151 w 2603989"/>
              <a:gd name="connsiteY2" fmla="*/ 4135 h 2020223"/>
              <a:gd name="connsiteX3" fmla="*/ 1984491 w 2603989"/>
              <a:gd name="connsiteY3" fmla="*/ 257523 h 2020223"/>
              <a:gd name="connsiteX4" fmla="*/ 2588583 w 2603989"/>
              <a:gd name="connsiteY4" fmla="*/ 1012179 h 2020223"/>
              <a:gd name="connsiteX5" fmla="*/ 1327151 w 2603989"/>
              <a:gd name="connsiteY5" fmla="*/ 2020223 h 2020223"/>
              <a:gd name="connsiteX6" fmla="*/ 65719 w 2603989"/>
              <a:gd name="connsiteY6" fmla="*/ 1012179 h 2020223"/>
              <a:gd name="connsiteX0" fmla="*/ 65719 w 2607071"/>
              <a:gd name="connsiteY0" fmla="*/ 1017808 h 2025852"/>
              <a:gd name="connsiteX1" fmla="*/ 298910 w 2607071"/>
              <a:gd name="connsiteY1" fmla="*/ 428406 h 2025852"/>
              <a:gd name="connsiteX2" fmla="*/ 1327151 w 2607071"/>
              <a:gd name="connsiteY2" fmla="*/ 9764 h 2025852"/>
              <a:gd name="connsiteX3" fmla="*/ 2083642 w 2607071"/>
              <a:gd name="connsiteY3" fmla="*/ 208068 h 2025852"/>
              <a:gd name="connsiteX4" fmla="*/ 2588583 w 2607071"/>
              <a:gd name="connsiteY4" fmla="*/ 1017808 h 2025852"/>
              <a:gd name="connsiteX5" fmla="*/ 1327151 w 2607071"/>
              <a:gd name="connsiteY5" fmla="*/ 2025852 h 2025852"/>
              <a:gd name="connsiteX6" fmla="*/ 65719 w 2607071"/>
              <a:gd name="connsiteY6" fmla="*/ 1017808 h 2025852"/>
              <a:gd name="connsiteX0" fmla="*/ 320 w 2541672"/>
              <a:gd name="connsiteY0" fmla="*/ 1017808 h 2025852"/>
              <a:gd name="connsiteX1" fmla="*/ 233511 w 2541672"/>
              <a:gd name="connsiteY1" fmla="*/ 428406 h 2025852"/>
              <a:gd name="connsiteX2" fmla="*/ 1261752 w 2541672"/>
              <a:gd name="connsiteY2" fmla="*/ 9764 h 2025852"/>
              <a:gd name="connsiteX3" fmla="*/ 2018243 w 2541672"/>
              <a:gd name="connsiteY3" fmla="*/ 208068 h 2025852"/>
              <a:gd name="connsiteX4" fmla="*/ 2523184 w 2541672"/>
              <a:gd name="connsiteY4" fmla="*/ 1017808 h 2025852"/>
              <a:gd name="connsiteX5" fmla="*/ 1261752 w 2541672"/>
              <a:gd name="connsiteY5" fmla="*/ 2025852 h 2025852"/>
              <a:gd name="connsiteX6" fmla="*/ 320 w 2541672"/>
              <a:gd name="connsiteY6" fmla="*/ 1017808 h 2025852"/>
              <a:gd name="connsiteX0" fmla="*/ 60976 w 2602328"/>
              <a:gd name="connsiteY0" fmla="*/ 1017808 h 2025852"/>
              <a:gd name="connsiteX1" fmla="*/ 294167 w 2602328"/>
              <a:gd name="connsiteY1" fmla="*/ 428406 h 2025852"/>
              <a:gd name="connsiteX2" fmla="*/ 1322408 w 2602328"/>
              <a:gd name="connsiteY2" fmla="*/ 9764 h 2025852"/>
              <a:gd name="connsiteX3" fmla="*/ 2078899 w 2602328"/>
              <a:gd name="connsiteY3" fmla="*/ 208068 h 2025852"/>
              <a:gd name="connsiteX4" fmla="*/ 2583840 w 2602328"/>
              <a:gd name="connsiteY4" fmla="*/ 1017808 h 2025852"/>
              <a:gd name="connsiteX5" fmla="*/ 1322408 w 2602328"/>
              <a:gd name="connsiteY5" fmla="*/ 2025852 h 2025852"/>
              <a:gd name="connsiteX6" fmla="*/ 60976 w 2602328"/>
              <a:gd name="connsiteY6" fmla="*/ 1017808 h 2025852"/>
              <a:gd name="connsiteX0" fmla="*/ 60976 w 2589645"/>
              <a:gd name="connsiteY0" fmla="*/ 1017808 h 2097479"/>
              <a:gd name="connsiteX1" fmla="*/ 294167 w 2589645"/>
              <a:gd name="connsiteY1" fmla="*/ 428406 h 2097479"/>
              <a:gd name="connsiteX2" fmla="*/ 1322408 w 2589645"/>
              <a:gd name="connsiteY2" fmla="*/ 9764 h 2097479"/>
              <a:gd name="connsiteX3" fmla="*/ 2078899 w 2589645"/>
              <a:gd name="connsiteY3" fmla="*/ 208068 h 2097479"/>
              <a:gd name="connsiteX4" fmla="*/ 2583840 w 2589645"/>
              <a:gd name="connsiteY4" fmla="*/ 1017808 h 2097479"/>
              <a:gd name="connsiteX5" fmla="*/ 1748392 w 2589645"/>
              <a:gd name="connsiteY5" fmla="*/ 1904665 h 2097479"/>
              <a:gd name="connsiteX6" fmla="*/ 1322408 w 2589645"/>
              <a:gd name="connsiteY6" fmla="*/ 2025852 h 2097479"/>
              <a:gd name="connsiteX7" fmla="*/ 60976 w 2589645"/>
              <a:gd name="connsiteY7" fmla="*/ 1017808 h 2097479"/>
              <a:gd name="connsiteX0" fmla="*/ 60976 w 2589645"/>
              <a:gd name="connsiteY0" fmla="*/ 1017808 h 2082444"/>
              <a:gd name="connsiteX1" fmla="*/ 294167 w 2589645"/>
              <a:gd name="connsiteY1" fmla="*/ 428406 h 2082444"/>
              <a:gd name="connsiteX2" fmla="*/ 1322408 w 2589645"/>
              <a:gd name="connsiteY2" fmla="*/ 9764 h 2082444"/>
              <a:gd name="connsiteX3" fmla="*/ 2078899 w 2589645"/>
              <a:gd name="connsiteY3" fmla="*/ 208068 h 2082444"/>
              <a:gd name="connsiteX4" fmla="*/ 2583840 w 2589645"/>
              <a:gd name="connsiteY4" fmla="*/ 1017808 h 2082444"/>
              <a:gd name="connsiteX5" fmla="*/ 1748392 w 2589645"/>
              <a:gd name="connsiteY5" fmla="*/ 1904665 h 2082444"/>
              <a:gd name="connsiteX6" fmla="*/ 1322408 w 2589645"/>
              <a:gd name="connsiteY6" fmla="*/ 2025852 h 2082444"/>
              <a:gd name="connsiteX7" fmla="*/ 60976 w 2589645"/>
              <a:gd name="connsiteY7" fmla="*/ 1017808 h 2082444"/>
              <a:gd name="connsiteX0" fmla="*/ 60976 w 2589645"/>
              <a:gd name="connsiteY0" fmla="*/ 1017808 h 2046080"/>
              <a:gd name="connsiteX1" fmla="*/ 294167 w 2589645"/>
              <a:gd name="connsiteY1" fmla="*/ 428406 h 2046080"/>
              <a:gd name="connsiteX2" fmla="*/ 1322408 w 2589645"/>
              <a:gd name="connsiteY2" fmla="*/ 9764 h 2046080"/>
              <a:gd name="connsiteX3" fmla="*/ 2078899 w 2589645"/>
              <a:gd name="connsiteY3" fmla="*/ 208068 h 2046080"/>
              <a:gd name="connsiteX4" fmla="*/ 2583840 w 2589645"/>
              <a:gd name="connsiteY4" fmla="*/ 1017808 h 2046080"/>
              <a:gd name="connsiteX5" fmla="*/ 1748392 w 2589645"/>
              <a:gd name="connsiteY5" fmla="*/ 1904665 h 2046080"/>
              <a:gd name="connsiteX6" fmla="*/ 1322408 w 2589645"/>
              <a:gd name="connsiteY6" fmla="*/ 2025852 h 2046080"/>
              <a:gd name="connsiteX7" fmla="*/ 60976 w 2589645"/>
              <a:gd name="connsiteY7" fmla="*/ 1017808 h 2046080"/>
              <a:gd name="connsiteX0" fmla="*/ 60976 w 2589645"/>
              <a:gd name="connsiteY0" fmla="*/ 1017808 h 2039053"/>
              <a:gd name="connsiteX1" fmla="*/ 294167 w 2589645"/>
              <a:gd name="connsiteY1" fmla="*/ 428406 h 2039053"/>
              <a:gd name="connsiteX2" fmla="*/ 1322408 w 2589645"/>
              <a:gd name="connsiteY2" fmla="*/ 9764 h 2039053"/>
              <a:gd name="connsiteX3" fmla="*/ 2078899 w 2589645"/>
              <a:gd name="connsiteY3" fmla="*/ 208068 h 2039053"/>
              <a:gd name="connsiteX4" fmla="*/ 2583840 w 2589645"/>
              <a:gd name="connsiteY4" fmla="*/ 1017808 h 2039053"/>
              <a:gd name="connsiteX5" fmla="*/ 1748392 w 2589645"/>
              <a:gd name="connsiteY5" fmla="*/ 1904665 h 2039053"/>
              <a:gd name="connsiteX6" fmla="*/ 1322408 w 2589645"/>
              <a:gd name="connsiteY6" fmla="*/ 2025852 h 2039053"/>
              <a:gd name="connsiteX7" fmla="*/ 60976 w 2589645"/>
              <a:gd name="connsiteY7" fmla="*/ 1017808 h 2039053"/>
              <a:gd name="connsiteX0" fmla="*/ 61766 w 2590435"/>
              <a:gd name="connsiteY0" fmla="*/ 1017808 h 2025760"/>
              <a:gd name="connsiteX1" fmla="*/ 294957 w 2590435"/>
              <a:gd name="connsiteY1" fmla="*/ 428406 h 2025760"/>
              <a:gd name="connsiteX2" fmla="*/ 1323198 w 2590435"/>
              <a:gd name="connsiteY2" fmla="*/ 9764 h 2025760"/>
              <a:gd name="connsiteX3" fmla="*/ 2079689 w 2590435"/>
              <a:gd name="connsiteY3" fmla="*/ 208068 h 2025760"/>
              <a:gd name="connsiteX4" fmla="*/ 2584630 w 2590435"/>
              <a:gd name="connsiteY4" fmla="*/ 1017808 h 2025760"/>
              <a:gd name="connsiteX5" fmla="*/ 1749182 w 2590435"/>
              <a:gd name="connsiteY5" fmla="*/ 1904665 h 2025760"/>
              <a:gd name="connsiteX6" fmla="*/ 1268114 w 2590435"/>
              <a:gd name="connsiteY6" fmla="*/ 2014835 h 2025760"/>
              <a:gd name="connsiteX7" fmla="*/ 61766 w 2590435"/>
              <a:gd name="connsiteY7" fmla="*/ 1017808 h 2025760"/>
              <a:gd name="connsiteX0" fmla="*/ 61766 w 2590435"/>
              <a:gd name="connsiteY0" fmla="*/ 1017808 h 2017168"/>
              <a:gd name="connsiteX1" fmla="*/ 294957 w 2590435"/>
              <a:gd name="connsiteY1" fmla="*/ 428406 h 2017168"/>
              <a:gd name="connsiteX2" fmla="*/ 1323198 w 2590435"/>
              <a:gd name="connsiteY2" fmla="*/ 9764 h 2017168"/>
              <a:gd name="connsiteX3" fmla="*/ 2079689 w 2590435"/>
              <a:gd name="connsiteY3" fmla="*/ 208068 h 2017168"/>
              <a:gd name="connsiteX4" fmla="*/ 2584630 w 2590435"/>
              <a:gd name="connsiteY4" fmla="*/ 1017808 h 2017168"/>
              <a:gd name="connsiteX5" fmla="*/ 1749182 w 2590435"/>
              <a:gd name="connsiteY5" fmla="*/ 1904665 h 2017168"/>
              <a:gd name="connsiteX6" fmla="*/ 1268114 w 2590435"/>
              <a:gd name="connsiteY6" fmla="*/ 2014835 h 2017168"/>
              <a:gd name="connsiteX7" fmla="*/ 61766 w 2590435"/>
              <a:gd name="connsiteY7" fmla="*/ 1017808 h 2017168"/>
              <a:gd name="connsiteX0" fmla="*/ 61766 w 2590435"/>
              <a:gd name="connsiteY0" fmla="*/ 1017808 h 2017168"/>
              <a:gd name="connsiteX1" fmla="*/ 294957 w 2590435"/>
              <a:gd name="connsiteY1" fmla="*/ 428406 h 2017168"/>
              <a:gd name="connsiteX2" fmla="*/ 1323198 w 2590435"/>
              <a:gd name="connsiteY2" fmla="*/ 9764 h 2017168"/>
              <a:gd name="connsiteX3" fmla="*/ 2079689 w 2590435"/>
              <a:gd name="connsiteY3" fmla="*/ 208068 h 2017168"/>
              <a:gd name="connsiteX4" fmla="*/ 2584630 w 2590435"/>
              <a:gd name="connsiteY4" fmla="*/ 1017808 h 2017168"/>
              <a:gd name="connsiteX5" fmla="*/ 1749182 w 2590435"/>
              <a:gd name="connsiteY5" fmla="*/ 1904665 h 2017168"/>
              <a:gd name="connsiteX6" fmla="*/ 1268114 w 2590435"/>
              <a:gd name="connsiteY6" fmla="*/ 2014835 h 2017168"/>
              <a:gd name="connsiteX7" fmla="*/ 61766 w 2590435"/>
              <a:gd name="connsiteY7" fmla="*/ 1017808 h 2017168"/>
              <a:gd name="connsiteX0" fmla="*/ 61766 w 2590435"/>
              <a:gd name="connsiteY0" fmla="*/ 1017808 h 2071288"/>
              <a:gd name="connsiteX1" fmla="*/ 294957 w 2590435"/>
              <a:gd name="connsiteY1" fmla="*/ 428406 h 2071288"/>
              <a:gd name="connsiteX2" fmla="*/ 1323198 w 2590435"/>
              <a:gd name="connsiteY2" fmla="*/ 9764 h 2071288"/>
              <a:gd name="connsiteX3" fmla="*/ 2079689 w 2590435"/>
              <a:gd name="connsiteY3" fmla="*/ 208068 h 2071288"/>
              <a:gd name="connsiteX4" fmla="*/ 2584630 w 2590435"/>
              <a:gd name="connsiteY4" fmla="*/ 1017808 h 2071288"/>
              <a:gd name="connsiteX5" fmla="*/ 1784901 w 2590435"/>
              <a:gd name="connsiteY5" fmla="*/ 1902284 h 2071288"/>
              <a:gd name="connsiteX6" fmla="*/ 1268114 w 2590435"/>
              <a:gd name="connsiteY6" fmla="*/ 2014835 h 2071288"/>
              <a:gd name="connsiteX7" fmla="*/ 61766 w 2590435"/>
              <a:gd name="connsiteY7" fmla="*/ 1017808 h 2071288"/>
              <a:gd name="connsiteX0" fmla="*/ 61766 w 2590435"/>
              <a:gd name="connsiteY0" fmla="*/ 1017808 h 2076313"/>
              <a:gd name="connsiteX1" fmla="*/ 294957 w 2590435"/>
              <a:gd name="connsiteY1" fmla="*/ 428406 h 2076313"/>
              <a:gd name="connsiteX2" fmla="*/ 1323198 w 2590435"/>
              <a:gd name="connsiteY2" fmla="*/ 9764 h 2076313"/>
              <a:gd name="connsiteX3" fmla="*/ 2079689 w 2590435"/>
              <a:gd name="connsiteY3" fmla="*/ 208068 h 2076313"/>
              <a:gd name="connsiteX4" fmla="*/ 2584630 w 2590435"/>
              <a:gd name="connsiteY4" fmla="*/ 1017808 h 2076313"/>
              <a:gd name="connsiteX5" fmla="*/ 1784901 w 2590435"/>
              <a:gd name="connsiteY5" fmla="*/ 1902284 h 2076313"/>
              <a:gd name="connsiteX6" fmla="*/ 1268114 w 2590435"/>
              <a:gd name="connsiteY6" fmla="*/ 2014835 h 2076313"/>
              <a:gd name="connsiteX7" fmla="*/ 61766 w 2590435"/>
              <a:gd name="connsiteY7" fmla="*/ 1017808 h 2076313"/>
              <a:gd name="connsiteX0" fmla="*/ 61766 w 2590435"/>
              <a:gd name="connsiteY0" fmla="*/ 1017808 h 2053310"/>
              <a:gd name="connsiteX1" fmla="*/ 294957 w 2590435"/>
              <a:gd name="connsiteY1" fmla="*/ 428406 h 2053310"/>
              <a:gd name="connsiteX2" fmla="*/ 1323198 w 2590435"/>
              <a:gd name="connsiteY2" fmla="*/ 9764 h 2053310"/>
              <a:gd name="connsiteX3" fmla="*/ 2079689 w 2590435"/>
              <a:gd name="connsiteY3" fmla="*/ 208068 h 2053310"/>
              <a:gd name="connsiteX4" fmla="*/ 2584630 w 2590435"/>
              <a:gd name="connsiteY4" fmla="*/ 1017808 h 2053310"/>
              <a:gd name="connsiteX5" fmla="*/ 1784901 w 2590435"/>
              <a:gd name="connsiteY5" fmla="*/ 1902284 h 2053310"/>
              <a:gd name="connsiteX6" fmla="*/ 1268114 w 2590435"/>
              <a:gd name="connsiteY6" fmla="*/ 2014835 h 2053310"/>
              <a:gd name="connsiteX7" fmla="*/ 61766 w 2590435"/>
              <a:gd name="connsiteY7" fmla="*/ 1017808 h 2053310"/>
              <a:gd name="connsiteX0" fmla="*/ 61766 w 2590435"/>
              <a:gd name="connsiteY0" fmla="*/ 1017808 h 2065202"/>
              <a:gd name="connsiteX1" fmla="*/ 294957 w 2590435"/>
              <a:gd name="connsiteY1" fmla="*/ 428406 h 2065202"/>
              <a:gd name="connsiteX2" fmla="*/ 1323198 w 2590435"/>
              <a:gd name="connsiteY2" fmla="*/ 9764 h 2065202"/>
              <a:gd name="connsiteX3" fmla="*/ 2079689 w 2590435"/>
              <a:gd name="connsiteY3" fmla="*/ 208068 h 2065202"/>
              <a:gd name="connsiteX4" fmla="*/ 2584630 w 2590435"/>
              <a:gd name="connsiteY4" fmla="*/ 1017808 h 2065202"/>
              <a:gd name="connsiteX5" fmla="*/ 1784901 w 2590435"/>
              <a:gd name="connsiteY5" fmla="*/ 1902284 h 2065202"/>
              <a:gd name="connsiteX6" fmla="*/ 1268114 w 2590435"/>
              <a:gd name="connsiteY6" fmla="*/ 2014835 h 2065202"/>
              <a:gd name="connsiteX7" fmla="*/ 61766 w 2590435"/>
              <a:gd name="connsiteY7" fmla="*/ 1017808 h 206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435" h="2065202">
                <a:moveTo>
                  <a:pt x="61766" y="1017808"/>
                </a:moveTo>
                <a:cubicBezTo>
                  <a:pt x="-100427" y="753403"/>
                  <a:pt x="84718" y="596413"/>
                  <a:pt x="294957" y="428406"/>
                </a:cubicBezTo>
                <a:cubicBezTo>
                  <a:pt x="505196" y="260399"/>
                  <a:pt x="1025743" y="46487"/>
                  <a:pt x="1323198" y="9764"/>
                </a:cubicBezTo>
                <a:cubicBezTo>
                  <a:pt x="1620653" y="-26959"/>
                  <a:pt x="1869450" y="40061"/>
                  <a:pt x="2079689" y="208068"/>
                </a:cubicBezTo>
                <a:cubicBezTo>
                  <a:pt x="2289928" y="376075"/>
                  <a:pt x="2639714" y="735042"/>
                  <a:pt x="2584630" y="1017808"/>
                </a:cubicBezTo>
                <a:cubicBezTo>
                  <a:pt x="2529546" y="1300574"/>
                  <a:pt x="1995140" y="1734277"/>
                  <a:pt x="1784901" y="1902284"/>
                </a:cubicBezTo>
                <a:cubicBezTo>
                  <a:pt x="1542185" y="2069373"/>
                  <a:pt x="1641028" y="2109861"/>
                  <a:pt x="1268114" y="2014835"/>
                </a:cubicBezTo>
                <a:cubicBezTo>
                  <a:pt x="895200" y="1919809"/>
                  <a:pt x="223959" y="1282213"/>
                  <a:pt x="61766" y="1017808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APUs:</a:t>
            </a:r>
          </a:p>
          <a:p>
            <a:pPr algn="ctr"/>
            <a:r>
              <a:rPr lang="en-US" dirty="0" smtClean="0"/>
              <a:t>Technology validation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market identification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05913" y="4466038"/>
            <a:ext cx="2635589" cy="2054117"/>
          </a:xfrm>
          <a:custGeom>
            <a:avLst/>
            <a:gdLst>
              <a:gd name="connsiteX0" fmla="*/ 0 w 2522863"/>
              <a:gd name="connsiteY0" fmla="*/ 1008044 h 2016087"/>
              <a:gd name="connsiteX1" fmla="*/ 1261432 w 2522863"/>
              <a:gd name="connsiteY1" fmla="*/ 0 h 2016087"/>
              <a:gd name="connsiteX2" fmla="*/ 2522864 w 2522863"/>
              <a:gd name="connsiteY2" fmla="*/ 1008044 h 2016087"/>
              <a:gd name="connsiteX3" fmla="*/ 1261432 w 2522863"/>
              <a:gd name="connsiteY3" fmla="*/ 2016088 h 2016087"/>
              <a:gd name="connsiteX4" fmla="*/ 0 w 2522863"/>
              <a:gd name="connsiteY4" fmla="*/ 1008044 h 2016087"/>
              <a:gd name="connsiteX0" fmla="*/ 0 w 2551587"/>
              <a:gd name="connsiteY0" fmla="*/ 1045242 h 2053286"/>
              <a:gd name="connsiteX1" fmla="*/ 1261432 w 2551587"/>
              <a:gd name="connsiteY1" fmla="*/ 37198 h 2053286"/>
              <a:gd name="connsiteX2" fmla="*/ 2073010 w 2551587"/>
              <a:gd name="connsiteY2" fmla="*/ 296095 h 2053286"/>
              <a:gd name="connsiteX3" fmla="*/ 2522864 w 2551587"/>
              <a:gd name="connsiteY3" fmla="*/ 1045242 h 2053286"/>
              <a:gd name="connsiteX4" fmla="*/ 1261432 w 2551587"/>
              <a:gd name="connsiteY4" fmla="*/ 2053286 h 2053286"/>
              <a:gd name="connsiteX5" fmla="*/ 0 w 2551587"/>
              <a:gd name="connsiteY5" fmla="*/ 1045242 h 2053286"/>
              <a:gd name="connsiteX0" fmla="*/ 0 w 2523177"/>
              <a:gd name="connsiteY0" fmla="*/ 1045242 h 2069951"/>
              <a:gd name="connsiteX1" fmla="*/ 1261432 w 2523177"/>
              <a:gd name="connsiteY1" fmla="*/ 37198 h 2069951"/>
              <a:gd name="connsiteX2" fmla="*/ 2073010 w 2523177"/>
              <a:gd name="connsiteY2" fmla="*/ 296095 h 2069951"/>
              <a:gd name="connsiteX3" fmla="*/ 2522864 w 2523177"/>
              <a:gd name="connsiteY3" fmla="*/ 1045242 h 2069951"/>
              <a:gd name="connsiteX4" fmla="*/ 2128094 w 2523177"/>
              <a:gd name="connsiteY4" fmla="*/ 1629135 h 2069951"/>
              <a:gd name="connsiteX5" fmla="*/ 1261432 w 2523177"/>
              <a:gd name="connsiteY5" fmla="*/ 2053286 h 2069951"/>
              <a:gd name="connsiteX6" fmla="*/ 0 w 2523177"/>
              <a:gd name="connsiteY6" fmla="*/ 1045242 h 2069951"/>
              <a:gd name="connsiteX0" fmla="*/ 68531 w 2591708"/>
              <a:gd name="connsiteY0" fmla="*/ 1045242 h 2069951"/>
              <a:gd name="connsiteX1" fmla="*/ 290707 w 2591708"/>
              <a:gd name="connsiteY1" fmla="*/ 472364 h 2069951"/>
              <a:gd name="connsiteX2" fmla="*/ 1329963 w 2591708"/>
              <a:gd name="connsiteY2" fmla="*/ 37198 h 2069951"/>
              <a:gd name="connsiteX3" fmla="*/ 2141541 w 2591708"/>
              <a:gd name="connsiteY3" fmla="*/ 296095 h 2069951"/>
              <a:gd name="connsiteX4" fmla="*/ 2591395 w 2591708"/>
              <a:gd name="connsiteY4" fmla="*/ 1045242 h 2069951"/>
              <a:gd name="connsiteX5" fmla="*/ 2196625 w 2591708"/>
              <a:gd name="connsiteY5" fmla="*/ 1629135 h 2069951"/>
              <a:gd name="connsiteX6" fmla="*/ 1329963 w 2591708"/>
              <a:gd name="connsiteY6" fmla="*/ 2053286 h 2069951"/>
              <a:gd name="connsiteX7" fmla="*/ 68531 w 2591708"/>
              <a:gd name="connsiteY7" fmla="*/ 1045242 h 2069951"/>
              <a:gd name="connsiteX0" fmla="*/ 68531 w 2591708"/>
              <a:gd name="connsiteY0" fmla="*/ 1045242 h 2054117"/>
              <a:gd name="connsiteX1" fmla="*/ 290707 w 2591708"/>
              <a:gd name="connsiteY1" fmla="*/ 472364 h 2054117"/>
              <a:gd name="connsiteX2" fmla="*/ 1329963 w 2591708"/>
              <a:gd name="connsiteY2" fmla="*/ 37198 h 2054117"/>
              <a:gd name="connsiteX3" fmla="*/ 2141541 w 2591708"/>
              <a:gd name="connsiteY3" fmla="*/ 296095 h 2054117"/>
              <a:gd name="connsiteX4" fmla="*/ 2591395 w 2591708"/>
              <a:gd name="connsiteY4" fmla="*/ 1045242 h 2054117"/>
              <a:gd name="connsiteX5" fmla="*/ 2196625 w 2591708"/>
              <a:gd name="connsiteY5" fmla="*/ 1629135 h 2054117"/>
              <a:gd name="connsiteX6" fmla="*/ 1329963 w 2591708"/>
              <a:gd name="connsiteY6" fmla="*/ 2053286 h 2054117"/>
              <a:gd name="connsiteX7" fmla="*/ 378842 w 2591708"/>
              <a:gd name="connsiteY7" fmla="*/ 1717270 h 2054117"/>
              <a:gd name="connsiteX8" fmla="*/ 68531 w 2591708"/>
              <a:gd name="connsiteY8" fmla="*/ 1045242 h 2054117"/>
              <a:gd name="connsiteX0" fmla="*/ 35389 w 2558566"/>
              <a:gd name="connsiteY0" fmla="*/ 1045242 h 2054117"/>
              <a:gd name="connsiteX1" fmla="*/ 257565 w 2558566"/>
              <a:gd name="connsiteY1" fmla="*/ 472364 h 2054117"/>
              <a:gd name="connsiteX2" fmla="*/ 1296821 w 2558566"/>
              <a:gd name="connsiteY2" fmla="*/ 37198 h 2054117"/>
              <a:gd name="connsiteX3" fmla="*/ 2108399 w 2558566"/>
              <a:gd name="connsiteY3" fmla="*/ 296095 h 2054117"/>
              <a:gd name="connsiteX4" fmla="*/ 2558253 w 2558566"/>
              <a:gd name="connsiteY4" fmla="*/ 1045242 h 2054117"/>
              <a:gd name="connsiteX5" fmla="*/ 2163483 w 2558566"/>
              <a:gd name="connsiteY5" fmla="*/ 1629135 h 2054117"/>
              <a:gd name="connsiteX6" fmla="*/ 1296821 w 2558566"/>
              <a:gd name="connsiteY6" fmla="*/ 2053286 h 2054117"/>
              <a:gd name="connsiteX7" fmla="*/ 345700 w 2558566"/>
              <a:gd name="connsiteY7" fmla="*/ 1717270 h 2054117"/>
              <a:gd name="connsiteX8" fmla="*/ 35389 w 2558566"/>
              <a:gd name="connsiteY8" fmla="*/ 1045242 h 2054117"/>
              <a:gd name="connsiteX0" fmla="*/ 35389 w 2558550"/>
              <a:gd name="connsiteY0" fmla="*/ 1045242 h 2054117"/>
              <a:gd name="connsiteX1" fmla="*/ 257565 w 2558550"/>
              <a:gd name="connsiteY1" fmla="*/ 472364 h 2054117"/>
              <a:gd name="connsiteX2" fmla="*/ 1296821 w 2558550"/>
              <a:gd name="connsiteY2" fmla="*/ 37198 h 2054117"/>
              <a:gd name="connsiteX3" fmla="*/ 2108399 w 2558550"/>
              <a:gd name="connsiteY3" fmla="*/ 296095 h 2054117"/>
              <a:gd name="connsiteX4" fmla="*/ 2558253 w 2558550"/>
              <a:gd name="connsiteY4" fmla="*/ 1045242 h 2054117"/>
              <a:gd name="connsiteX5" fmla="*/ 2163483 w 2558550"/>
              <a:gd name="connsiteY5" fmla="*/ 1629135 h 2054117"/>
              <a:gd name="connsiteX6" fmla="*/ 1296821 w 2558550"/>
              <a:gd name="connsiteY6" fmla="*/ 2053286 h 2054117"/>
              <a:gd name="connsiteX7" fmla="*/ 345700 w 2558550"/>
              <a:gd name="connsiteY7" fmla="*/ 1717270 h 2054117"/>
              <a:gd name="connsiteX8" fmla="*/ 35389 w 2558550"/>
              <a:gd name="connsiteY8" fmla="*/ 1045242 h 2054117"/>
              <a:gd name="connsiteX0" fmla="*/ 35389 w 2635589"/>
              <a:gd name="connsiteY0" fmla="*/ 1045242 h 2054117"/>
              <a:gd name="connsiteX1" fmla="*/ 257565 w 2635589"/>
              <a:gd name="connsiteY1" fmla="*/ 472364 h 2054117"/>
              <a:gd name="connsiteX2" fmla="*/ 1296821 w 2635589"/>
              <a:gd name="connsiteY2" fmla="*/ 37198 h 2054117"/>
              <a:gd name="connsiteX3" fmla="*/ 2108399 w 2635589"/>
              <a:gd name="connsiteY3" fmla="*/ 296095 h 2054117"/>
              <a:gd name="connsiteX4" fmla="*/ 2635371 w 2635589"/>
              <a:gd name="connsiteY4" fmla="*/ 1045242 h 2054117"/>
              <a:gd name="connsiteX5" fmla="*/ 2163483 w 2635589"/>
              <a:gd name="connsiteY5" fmla="*/ 1629135 h 2054117"/>
              <a:gd name="connsiteX6" fmla="*/ 1296821 w 2635589"/>
              <a:gd name="connsiteY6" fmla="*/ 2053286 h 2054117"/>
              <a:gd name="connsiteX7" fmla="*/ 345700 w 2635589"/>
              <a:gd name="connsiteY7" fmla="*/ 1717270 h 2054117"/>
              <a:gd name="connsiteX8" fmla="*/ 35389 w 2635589"/>
              <a:gd name="connsiteY8" fmla="*/ 1045242 h 205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589" h="2054117">
                <a:moveTo>
                  <a:pt x="35389" y="1045242"/>
                </a:moveTo>
                <a:cubicBezTo>
                  <a:pt x="-60702" y="660570"/>
                  <a:pt x="47326" y="640371"/>
                  <a:pt x="257565" y="472364"/>
                </a:cubicBezTo>
                <a:cubicBezTo>
                  <a:pt x="467804" y="304357"/>
                  <a:pt x="988349" y="66576"/>
                  <a:pt x="1296821" y="37198"/>
                </a:cubicBezTo>
                <a:cubicBezTo>
                  <a:pt x="1642323" y="-87660"/>
                  <a:pt x="1898160" y="128088"/>
                  <a:pt x="2108399" y="296095"/>
                </a:cubicBezTo>
                <a:cubicBezTo>
                  <a:pt x="2318638" y="464102"/>
                  <a:pt x="2626190" y="823069"/>
                  <a:pt x="2635371" y="1045242"/>
                </a:cubicBezTo>
                <a:cubicBezTo>
                  <a:pt x="2644552" y="1267415"/>
                  <a:pt x="2362705" y="1395026"/>
                  <a:pt x="2163483" y="1629135"/>
                </a:cubicBezTo>
                <a:cubicBezTo>
                  <a:pt x="1953244" y="1797142"/>
                  <a:pt x="1599785" y="2038597"/>
                  <a:pt x="1296821" y="2053286"/>
                </a:cubicBezTo>
                <a:cubicBezTo>
                  <a:pt x="993857" y="2067975"/>
                  <a:pt x="555939" y="1885277"/>
                  <a:pt x="345700" y="1717270"/>
                </a:cubicBezTo>
                <a:cubicBezTo>
                  <a:pt x="135461" y="1549263"/>
                  <a:pt x="131480" y="1429914"/>
                  <a:pt x="35389" y="104524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MHV:</a:t>
            </a:r>
          </a:p>
          <a:p>
            <a:pPr algn="ctr"/>
            <a:r>
              <a:rPr lang="en-US" dirty="0" smtClean="0"/>
              <a:t>Show business case.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57547" y="2919580"/>
            <a:ext cx="3026865" cy="2889416"/>
          </a:xfrm>
          <a:prstGeom prst="ellipse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INFRASTRUCTURE:</a:t>
            </a:r>
          </a:p>
          <a:p>
            <a:pPr algn="ctr"/>
            <a:r>
              <a:rPr lang="en-US" dirty="0" smtClean="0"/>
              <a:t>Sufficient and at cost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05874" y="2998754"/>
            <a:ext cx="2275652" cy="2171192"/>
            <a:chOff x="5605874" y="2998754"/>
            <a:chExt cx="2275652" cy="2171192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2" t="8351" r="29709" b="9962"/>
            <a:stretch/>
          </p:blipFill>
          <p:spPr bwMode="auto">
            <a:xfrm>
              <a:off x="5605874" y="2998754"/>
              <a:ext cx="2275652" cy="217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7026275" y="3509577"/>
              <a:ext cx="96837" cy="1836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02500" y="4231095"/>
              <a:ext cx="96837" cy="1836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26213" y="4683362"/>
              <a:ext cx="96837" cy="18361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0" y="1666875"/>
            <a:ext cx="8857561" cy="4073525"/>
          </a:xfrm>
        </p:spPr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Budget distribution</a:t>
            </a:r>
          </a:p>
          <a:p>
            <a:pPr lvl="2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Combined financial contribution: 114.3M€(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+18.0M€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Projects and budget</a:t>
            </a:r>
          </a:p>
          <a:p>
            <a:pPr lvl="1"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Main technical achievements</a:t>
            </a: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98656"/>
            <a:ext cx="6513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>
                <a:solidFill>
                  <a:srgbClr val="EEECE1"/>
                </a:solidFill>
                <a:latin typeface="+mj-lt"/>
                <a:cs typeface="Arial" charset="0"/>
              </a:rPr>
              <a:t>MAIP </a:t>
            </a:r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Coverage</a:t>
            </a:r>
            <a:endParaRPr lang="en-US" sz="3200" b="1" dirty="0">
              <a:solidFill>
                <a:srgbClr val="EEECE1"/>
              </a:solidFill>
              <a:latin typeface="+mj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300" y="5692775"/>
            <a:ext cx="1308100" cy="5461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&gt;150 cars</a:t>
            </a:r>
            <a:endParaRPr lang="nl-BE" b="1" dirty="0"/>
          </a:p>
        </p:txBody>
      </p:sp>
      <p:sp>
        <p:nvSpPr>
          <p:cNvPr id="7" name="Rectangle 6"/>
          <p:cNvSpPr/>
          <p:nvPr/>
        </p:nvSpPr>
        <p:spPr>
          <a:xfrm>
            <a:off x="2895600" y="5692775"/>
            <a:ext cx="1308100" cy="54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&gt;45 buses</a:t>
            </a:r>
            <a:endParaRPr lang="nl-BE" b="1" dirty="0"/>
          </a:p>
        </p:txBody>
      </p:sp>
      <p:sp>
        <p:nvSpPr>
          <p:cNvPr id="8" name="Rectangle 7"/>
          <p:cNvSpPr/>
          <p:nvPr/>
        </p:nvSpPr>
        <p:spPr>
          <a:xfrm>
            <a:off x="4521200" y="5692775"/>
            <a:ext cx="1308100" cy="5461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&gt;400 MHV</a:t>
            </a:r>
            <a:endParaRPr lang="nl-BE" b="1" dirty="0"/>
          </a:p>
        </p:txBody>
      </p:sp>
      <p:sp>
        <p:nvSpPr>
          <p:cNvPr id="9" name="Rectangle 8"/>
          <p:cNvSpPr/>
          <p:nvPr/>
        </p:nvSpPr>
        <p:spPr>
          <a:xfrm>
            <a:off x="6197600" y="5692775"/>
            <a:ext cx="1435100" cy="546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4 APU </a:t>
            </a:r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808163" y="6327775"/>
            <a:ext cx="3729037" cy="34290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&gt;20 filling </a:t>
            </a:r>
            <a:r>
              <a:rPr lang="en-US" dirty="0">
                <a:solidFill>
                  <a:schemeClr val="dk1"/>
                </a:solidFill>
              </a:rPr>
              <a:t>points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06547" y="3037769"/>
            <a:ext cx="1997005" cy="1932386"/>
            <a:chOff x="1808163" y="2706475"/>
            <a:chExt cx="3134568" cy="3086561"/>
          </a:xfrm>
        </p:grpSpPr>
        <p:grpSp>
          <p:nvGrpSpPr>
            <p:cNvPr id="20" name="Group 19"/>
            <p:cNvGrpSpPr/>
            <p:nvPr/>
          </p:nvGrpSpPr>
          <p:grpSpPr>
            <a:xfrm>
              <a:off x="1808163" y="2706475"/>
              <a:ext cx="3134568" cy="3086561"/>
              <a:chOff x="1808163" y="2706475"/>
              <a:chExt cx="3134568" cy="3086561"/>
            </a:xfrm>
          </p:grpSpPr>
          <p:sp>
            <p:nvSpPr>
              <p:cNvPr id="23" name="Pie 22"/>
              <p:cNvSpPr/>
              <p:nvPr/>
            </p:nvSpPr>
            <p:spPr>
              <a:xfrm>
                <a:off x="1918333" y="2708311"/>
                <a:ext cx="2842352" cy="2798285"/>
              </a:xfrm>
              <a:prstGeom prst="pie">
                <a:avLst>
                  <a:gd name="adj1" fmla="val 14632974"/>
                  <a:gd name="adj2" fmla="val 1620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ie 23"/>
              <p:cNvSpPr/>
              <p:nvPr/>
            </p:nvSpPr>
            <p:spPr>
              <a:xfrm>
                <a:off x="2100379" y="2730345"/>
                <a:ext cx="2842352" cy="2798285"/>
              </a:xfrm>
              <a:prstGeom prst="pie">
                <a:avLst>
                  <a:gd name="adj1" fmla="val 16175078"/>
                  <a:gd name="adj2" fmla="val 1978669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24"/>
              <p:cNvSpPr/>
              <p:nvPr/>
            </p:nvSpPr>
            <p:spPr>
              <a:xfrm>
                <a:off x="2100379" y="2730345"/>
                <a:ext cx="2842352" cy="2798285"/>
              </a:xfrm>
              <a:prstGeom prst="pie">
                <a:avLst>
                  <a:gd name="adj1" fmla="val 19811813"/>
                  <a:gd name="adj2" fmla="val 122197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ie 25"/>
              <p:cNvSpPr/>
              <p:nvPr/>
            </p:nvSpPr>
            <p:spPr>
              <a:xfrm>
                <a:off x="1968175" y="2994751"/>
                <a:ext cx="2842352" cy="2798285"/>
              </a:xfrm>
              <a:prstGeom prst="pie">
                <a:avLst>
                  <a:gd name="adj1" fmla="val 1264505"/>
                  <a:gd name="adj2" fmla="val 6862383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ie 26"/>
              <p:cNvSpPr/>
              <p:nvPr/>
            </p:nvSpPr>
            <p:spPr>
              <a:xfrm>
                <a:off x="1968175" y="2994751"/>
                <a:ext cx="2842352" cy="2798285"/>
              </a:xfrm>
              <a:prstGeom prst="pie">
                <a:avLst>
                  <a:gd name="adj1" fmla="val 6885231"/>
                  <a:gd name="adj2" fmla="val 10026582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>
                <a:off x="1808163" y="2807463"/>
                <a:ext cx="2842352" cy="2798285"/>
              </a:xfrm>
              <a:prstGeom prst="pie">
                <a:avLst>
                  <a:gd name="adj1" fmla="val 10068906"/>
                  <a:gd name="adj2" fmla="val 113758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ie 28"/>
              <p:cNvSpPr/>
              <p:nvPr/>
            </p:nvSpPr>
            <p:spPr>
              <a:xfrm>
                <a:off x="1808163" y="2796446"/>
                <a:ext cx="2842352" cy="2798285"/>
              </a:xfrm>
              <a:prstGeom prst="pie">
                <a:avLst>
                  <a:gd name="adj1" fmla="val 11356636"/>
                  <a:gd name="adj2" fmla="val 1261726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ie 29"/>
              <p:cNvSpPr/>
              <p:nvPr/>
            </p:nvSpPr>
            <p:spPr>
              <a:xfrm>
                <a:off x="1918333" y="2706475"/>
                <a:ext cx="2842352" cy="2798285"/>
              </a:xfrm>
              <a:prstGeom prst="pie">
                <a:avLst>
                  <a:gd name="adj1" fmla="val 12648397"/>
                  <a:gd name="adj2" fmla="val 146414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V="1">
              <a:off x="3521555" y="3060700"/>
              <a:ext cx="910745" cy="1068787"/>
            </a:xfrm>
            <a:prstGeom prst="line">
              <a:avLst/>
            </a:prstGeom>
            <a:ln w="9525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25" idx="0"/>
            </p:cNvCxnSpPr>
            <p:nvPr/>
          </p:nvCxnSpPr>
          <p:spPr>
            <a:xfrm>
              <a:off x="3521555" y="4129487"/>
              <a:ext cx="1421176" cy="1"/>
            </a:xfrm>
            <a:prstGeom prst="line">
              <a:avLst/>
            </a:prstGeom>
            <a:ln w="9525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86675" y="3189397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cs typeface="Arial" pitchFamily="34" charset="0"/>
              </a:rPr>
              <a:t>3 (</a:t>
            </a:r>
            <a:r>
              <a:rPr lang="es-ES" sz="2000" b="1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s-ES" sz="2000" b="1" dirty="0">
                <a:solidFill>
                  <a:srgbClr val="FF0000"/>
                </a:solidFill>
                <a:cs typeface="Arial" pitchFamily="34" charset="0"/>
              </a:rPr>
              <a:t>1</a:t>
            </a:r>
            <a:r>
              <a:rPr lang="es-ES" sz="2000" b="1" dirty="0">
                <a:solidFill>
                  <a:schemeClr val="tx2"/>
                </a:solidFill>
                <a:cs typeface="Arial" pitchFamily="34" charset="0"/>
              </a:rPr>
              <a:t>)</a:t>
            </a:r>
            <a:endParaRPr lang="nl-BE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29550" y="43018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nl-BE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70266" y="49873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cs typeface="Arial" pitchFamily="34" charset="0"/>
              </a:rPr>
              <a:t>6</a:t>
            </a:r>
            <a:endParaRPr lang="nl-BE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5874" y="30254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cs typeface="Arial" pitchFamily="34" charset="0"/>
              </a:rPr>
              <a:t>5</a:t>
            </a:r>
            <a:endParaRPr lang="nl-BE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0436" y="3139721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64.6 (</a:t>
            </a:r>
            <a:r>
              <a:rPr lang="es-ES" sz="1400" b="1" dirty="0" smtClean="0">
                <a:solidFill>
                  <a:srgbClr val="FF0000"/>
                </a:solidFill>
                <a:cs typeface="Arial" pitchFamily="34" charset="0"/>
              </a:rPr>
              <a:t>+32.8</a:t>
            </a:r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)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5045" y="3447498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26.7 (</a:t>
            </a:r>
            <a:r>
              <a:rPr lang="es-ES" sz="1400" b="1" dirty="0" smtClean="0">
                <a:solidFill>
                  <a:srgbClr val="FF0000"/>
                </a:solidFill>
                <a:cs typeface="Arial" pitchFamily="34" charset="0"/>
              </a:rPr>
              <a:t>+18.0</a:t>
            </a:r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)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40436" y="4538227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129.8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10435" y="477439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46.4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237" y="360594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37.9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236" y="384211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18.2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268" y="288162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52.6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5267" y="311779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cs typeface="Arial" pitchFamily="34" charset="0"/>
              </a:rPr>
              <a:t>23.2 M€</a:t>
            </a:r>
            <a:endParaRPr lang="nl-BE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3878" y="3639778"/>
            <a:ext cx="69056" cy="120055"/>
          </a:xfrm>
          <a:prstGeom prst="rect">
            <a:avLst/>
          </a:prstGeom>
          <a:solidFill>
            <a:srgbClr val="8369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8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0" y="1683662"/>
            <a:ext cx="8857561" cy="75184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75512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Achievements</a:t>
            </a: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n-lt"/>
                <a:cs typeface="Arial" charset="0"/>
              </a:rPr>
              <a:t>Cars</a:t>
            </a:r>
            <a:endParaRPr lang="en-US" sz="3200" b="1" dirty="0">
              <a:solidFill>
                <a:srgbClr val="EEECE1"/>
              </a:solidFill>
              <a:latin typeface="+mn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03300" y="4282221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55788" y="2062896"/>
            <a:ext cx="0" cy="2457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55143" y="428412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63379" y="428412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71615" y="428412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9851" y="4272220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88087" y="4287460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96323" y="4287460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04559" y="427555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12795" y="4279363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2838" y="224306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>
                <a:solidFill>
                  <a:schemeClr val="tx2"/>
                </a:solidFill>
                <a:cs typeface="Arial" pitchFamily="34" charset="0"/>
              </a:rPr>
              <a:t>H2MOVES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838" y="271251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HYTEC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2838" y="3181959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SWARM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838" y="36514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rgbClr val="C00000"/>
                </a:solidFill>
                <a:cs typeface="Arial" pitchFamily="34" charset="0"/>
              </a:rPr>
              <a:t>XXX</a:t>
            </a:r>
            <a:endParaRPr lang="nl-BE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2092" y="2287134"/>
            <a:ext cx="2425960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ounded Rectangle 37"/>
          <p:cNvSpPr/>
          <p:nvPr/>
        </p:nvSpPr>
        <p:spPr>
          <a:xfrm>
            <a:off x="3564327" y="2762089"/>
            <a:ext cx="2690671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ounded Rectangle 38"/>
          <p:cNvSpPr/>
          <p:nvPr/>
        </p:nvSpPr>
        <p:spPr>
          <a:xfrm>
            <a:off x="4412640" y="3231800"/>
            <a:ext cx="3200009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392" name="TextBox 59391"/>
          <p:cNvSpPr txBox="1"/>
          <p:nvPr/>
        </p:nvSpPr>
        <p:spPr>
          <a:xfrm>
            <a:off x="2393821" y="439028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2010</a:t>
            </a:r>
            <a:endParaRPr lang="nl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826740" y="439028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2013</a:t>
            </a:r>
            <a:endParaRPr lang="nl-BE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251188" y="439028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2016</a:t>
            </a:r>
            <a:endParaRPr lang="nl-BE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5799780" y="3715685"/>
            <a:ext cx="2769501" cy="270180"/>
          </a:xfrm>
          <a:prstGeom prst="round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393" name="Striped Right Arrow 59392"/>
          <p:cNvSpPr/>
          <p:nvPr/>
        </p:nvSpPr>
        <p:spPr>
          <a:xfrm>
            <a:off x="2627492" y="4623219"/>
            <a:ext cx="3612968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fleets</a:t>
            </a:r>
            <a:endParaRPr lang="en-US" dirty="0"/>
          </a:p>
        </p:txBody>
      </p:sp>
      <p:sp>
        <p:nvSpPr>
          <p:cNvPr id="45" name="Striped Right Arrow 44"/>
          <p:cNvSpPr/>
          <p:nvPr/>
        </p:nvSpPr>
        <p:spPr>
          <a:xfrm>
            <a:off x="3694303" y="5084095"/>
            <a:ext cx="3612968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infrastructure</a:t>
            </a:r>
            <a:endParaRPr lang="en-US" dirty="0"/>
          </a:p>
        </p:txBody>
      </p:sp>
      <p:sp>
        <p:nvSpPr>
          <p:cNvPr id="46" name="Striped Right Arrow 45"/>
          <p:cNvSpPr/>
          <p:nvPr/>
        </p:nvSpPr>
        <p:spPr>
          <a:xfrm>
            <a:off x="4783072" y="5537117"/>
            <a:ext cx="3612968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Reduction in vehicle cost</a:t>
            </a:r>
            <a:endParaRPr lang="en-US" dirty="0"/>
          </a:p>
        </p:txBody>
      </p:sp>
      <p:sp>
        <p:nvSpPr>
          <p:cNvPr id="59394" name="TextBox 59393"/>
          <p:cNvSpPr txBox="1"/>
          <p:nvPr/>
        </p:nvSpPr>
        <p:spPr>
          <a:xfrm>
            <a:off x="2385278" y="225921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19 cars / 1 </a:t>
            </a:r>
            <a:r>
              <a:rPr lang="es-ES" dirty="0" err="1" smtClean="0">
                <a:solidFill>
                  <a:schemeClr val="bg1"/>
                </a:solidFill>
              </a:rPr>
              <a:t>station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37684" y="272009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40 cars / 2 </a:t>
            </a:r>
            <a:r>
              <a:rPr lang="es-ES" dirty="0" err="1" smtClean="0">
                <a:solidFill>
                  <a:schemeClr val="bg1"/>
                </a:solidFill>
              </a:rPr>
              <a:t>stations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88329" y="320408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90 cars / 3 </a:t>
            </a:r>
            <a:r>
              <a:rPr lang="es-ES" dirty="0" err="1" smtClean="0">
                <a:solidFill>
                  <a:schemeClr val="bg1"/>
                </a:solidFill>
              </a:rPr>
              <a:t>stations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1723" y="3662422"/>
            <a:ext cx="22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100 cars / 5 </a:t>
            </a:r>
            <a:r>
              <a:rPr lang="es-ES" dirty="0" err="1" smtClean="0">
                <a:solidFill>
                  <a:schemeClr val="bg1"/>
                </a:solidFill>
              </a:rPr>
              <a:t>stations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animBg="1"/>
      <p:bldP spid="45" grpId="0" animBg="1"/>
      <p:bldP spid="46" grpId="0" animBg="1"/>
      <p:bldP spid="59394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idx="1"/>
          </p:nvPr>
        </p:nvSpPr>
        <p:spPr>
          <a:xfrm>
            <a:off x="0" y="1785260"/>
            <a:ext cx="8857561" cy="75184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90026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Achievements</a:t>
            </a: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Buses</a:t>
            </a:r>
            <a:endParaRPr lang="en-US" sz="3200" b="1" dirty="0">
              <a:solidFill>
                <a:srgbClr val="EEECE1"/>
              </a:solidFill>
              <a:latin typeface="+mj-lt"/>
              <a:cs typeface="Arial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52400" y="1320708"/>
            <a:ext cx="8857561" cy="5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46521" y="4383819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99009" y="2164494"/>
            <a:ext cx="0" cy="2457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8364" y="438572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6600" y="438572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14836" y="4385724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3072" y="4373818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31308" y="4389058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39544" y="4389058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47780" y="437715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56016" y="4380961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430" y="234466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CHIC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430" y="33094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HYTRANSIT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30" y="2845407"/>
            <a:ext cx="194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tx2"/>
                </a:solidFill>
                <a:cs typeface="Arial" pitchFamily="34" charset="0"/>
              </a:rPr>
              <a:t>HIGH V.LO-CITY</a:t>
            </a:r>
            <a:endParaRPr lang="nl-BE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966" y="375300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Bus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Study</a:t>
            </a:r>
            <a:endParaRPr lang="nl-BE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31415" y="2388732"/>
            <a:ext cx="5649378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ounded Rectangle 37"/>
          <p:cNvSpPr/>
          <p:nvPr/>
        </p:nvSpPr>
        <p:spPr>
          <a:xfrm>
            <a:off x="4039614" y="3358987"/>
            <a:ext cx="4443369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ounded Rectangle 38"/>
          <p:cNvSpPr/>
          <p:nvPr/>
        </p:nvSpPr>
        <p:spPr>
          <a:xfrm>
            <a:off x="4049139" y="2895248"/>
            <a:ext cx="4031654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392" name="TextBox 59391"/>
          <p:cNvSpPr txBox="1"/>
          <p:nvPr/>
        </p:nvSpPr>
        <p:spPr>
          <a:xfrm>
            <a:off x="2537042" y="449188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2010</a:t>
            </a:r>
            <a:endParaRPr lang="nl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969961" y="449188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2013</a:t>
            </a:r>
            <a:endParaRPr lang="nl-BE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394409" y="449188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2016</a:t>
            </a:r>
            <a:endParaRPr lang="nl-BE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5631308" y="3824566"/>
            <a:ext cx="2424708" cy="270180"/>
          </a:xfrm>
          <a:prstGeom prst="round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High </a:t>
            </a:r>
            <a:r>
              <a:rPr lang="es-ES" sz="1400" dirty="0" err="1" smtClean="0"/>
              <a:t>interest</a:t>
            </a:r>
            <a:r>
              <a:rPr lang="es-ES" sz="1400" dirty="0" smtClean="0"/>
              <a:t> and </a:t>
            </a:r>
            <a:r>
              <a:rPr lang="es-ES" sz="1400" dirty="0" err="1" smtClean="0"/>
              <a:t>commitment</a:t>
            </a:r>
            <a:endParaRPr lang="nl-BE" sz="1400" dirty="0"/>
          </a:p>
        </p:txBody>
      </p:sp>
      <p:sp>
        <p:nvSpPr>
          <p:cNvPr id="59393" name="Striped Right Arrow 59392"/>
          <p:cNvSpPr/>
          <p:nvPr/>
        </p:nvSpPr>
        <p:spPr>
          <a:xfrm>
            <a:off x="2137272" y="4724817"/>
            <a:ext cx="4246409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Reduction in fuel consumption</a:t>
            </a:r>
            <a:endParaRPr lang="en-US" dirty="0"/>
          </a:p>
        </p:txBody>
      </p:sp>
      <p:sp>
        <p:nvSpPr>
          <p:cNvPr id="45" name="Striped Right Arrow 44"/>
          <p:cNvSpPr/>
          <p:nvPr/>
        </p:nvSpPr>
        <p:spPr>
          <a:xfrm>
            <a:off x="3061545" y="5185693"/>
            <a:ext cx="4388947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Geographical expansion</a:t>
            </a:r>
            <a:endParaRPr lang="en-US" dirty="0"/>
          </a:p>
        </p:txBody>
      </p:sp>
      <p:sp>
        <p:nvSpPr>
          <p:cNvPr id="46" name="Striped Right Arrow 45"/>
          <p:cNvSpPr/>
          <p:nvPr/>
        </p:nvSpPr>
        <p:spPr>
          <a:xfrm>
            <a:off x="4148228" y="5638715"/>
            <a:ext cx="4391033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Reduction in vehicle cost</a:t>
            </a:r>
            <a:endParaRPr lang="en-US" dirty="0"/>
          </a:p>
        </p:txBody>
      </p:sp>
      <p:sp>
        <p:nvSpPr>
          <p:cNvPr id="59394" name="TextBox 59393"/>
          <p:cNvSpPr txBox="1"/>
          <p:nvPr/>
        </p:nvSpPr>
        <p:spPr>
          <a:xfrm>
            <a:off x="4104287" y="236081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26 buses / 5 </a:t>
            </a:r>
            <a:r>
              <a:rPr lang="es-ES" dirty="0" err="1" smtClean="0">
                <a:solidFill>
                  <a:schemeClr val="bg1"/>
                </a:solidFill>
              </a:rPr>
              <a:t>stations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9480" y="330123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6 buses / 1 </a:t>
            </a:r>
            <a:r>
              <a:rPr lang="es-ES" dirty="0" err="1" smtClean="0">
                <a:solidFill>
                  <a:schemeClr val="bg1"/>
                </a:solidFill>
              </a:rPr>
              <a:t>station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97652" y="282943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14 buses / 2 </a:t>
            </a:r>
            <a:r>
              <a:rPr lang="es-ES" dirty="0" err="1" smtClean="0">
                <a:solidFill>
                  <a:schemeClr val="bg1"/>
                </a:solidFill>
              </a:rPr>
              <a:t>stations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39614" y="3802579"/>
            <a:ext cx="818020" cy="27018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7-Point Star 1"/>
          <p:cNvSpPr/>
          <p:nvPr/>
        </p:nvSpPr>
        <p:spPr>
          <a:xfrm>
            <a:off x="1322359" y="1283199"/>
            <a:ext cx="2969772" cy="2614944"/>
          </a:xfrm>
          <a:prstGeom prst="star7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</a:schemeClr>
              </a:gs>
              <a:gs pos="78000">
                <a:schemeClr val="accent6">
                  <a:tint val="50000"/>
                  <a:shade val="100000"/>
                  <a:satMod val="350000"/>
                  <a:lumMod val="6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/>
              <a:t>Stakeholders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define </a:t>
            </a:r>
            <a:r>
              <a:rPr lang="es-ES" b="1" dirty="0" err="1" smtClean="0"/>
              <a:t>commercialisa-tion</a:t>
            </a:r>
            <a:r>
              <a:rPr lang="es-ES" b="1" dirty="0" smtClean="0"/>
              <a:t> </a:t>
            </a:r>
            <a:r>
              <a:rPr lang="es-ES" b="1" dirty="0" err="1"/>
              <a:t>pathway</a:t>
            </a:r>
            <a:endParaRPr lang="nl-BE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9393" grpId="0" animBg="1"/>
      <p:bldP spid="45" grpId="0" animBg="1"/>
      <p:bldP spid="46" grpId="0" animBg="1"/>
      <p:bldP spid="59394" grpId="0"/>
      <p:bldP spid="48" grpId="0"/>
      <p:bldP spid="49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808163" y="-75512"/>
            <a:ext cx="651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Achievements</a:t>
            </a:r>
          </a:p>
          <a:p>
            <a:pPr algn="r" defTabSz="457200"/>
            <a:r>
              <a:rPr lang="en-US" sz="3200" b="1" dirty="0" smtClean="0">
                <a:solidFill>
                  <a:srgbClr val="EEECE1"/>
                </a:solidFill>
                <a:latin typeface="+mj-lt"/>
                <a:cs typeface="Arial" charset="0"/>
              </a:rPr>
              <a:t>APUs</a:t>
            </a:r>
            <a:endParaRPr lang="en-US" sz="3200" b="1" dirty="0">
              <a:solidFill>
                <a:srgbClr val="EEECE1"/>
              </a:solidFill>
              <a:latin typeface="+mj-lt"/>
              <a:cs typeface="Arial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86439" y="1465848"/>
            <a:ext cx="8857561" cy="5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46521" y="4515357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99009" y="2048382"/>
            <a:ext cx="0" cy="2604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8364" y="451726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6600" y="451726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14836" y="4517262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3072" y="450535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31308" y="452059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39544" y="4520596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47780" y="4508690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56016" y="4512499"/>
            <a:ext cx="0" cy="1080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042" y="2456536"/>
            <a:ext cx="94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DESTA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2" y="204838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FCGEN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042" y="28646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SAPIENS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10137" y="2097958"/>
            <a:ext cx="2467778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149784" y="2506112"/>
            <a:ext cx="2434233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800511" y="2914266"/>
            <a:ext cx="2492652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392" name="TextBox 59391"/>
          <p:cNvSpPr txBox="1"/>
          <p:nvPr/>
        </p:nvSpPr>
        <p:spPr>
          <a:xfrm>
            <a:off x="2537042" y="462342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969961" y="462342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2013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394409" y="462342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2016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55042" y="327284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PURE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5042" y="368099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HYCARUS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67804" y="3322420"/>
            <a:ext cx="2434233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5220271" y="3730574"/>
            <a:ext cx="2434233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5042" y="4089150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SAFARI</a:t>
            </a:r>
            <a:endParaRPr 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54594" y="4138726"/>
            <a:ext cx="2434233" cy="270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Striped Right Arrow 101"/>
          <p:cNvSpPr/>
          <p:nvPr/>
        </p:nvSpPr>
        <p:spPr>
          <a:xfrm>
            <a:off x="2318247" y="4970655"/>
            <a:ext cx="4246409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readiness</a:t>
            </a:r>
            <a:endParaRPr lang="en-US" dirty="0"/>
          </a:p>
        </p:txBody>
      </p:sp>
      <p:sp>
        <p:nvSpPr>
          <p:cNvPr id="103" name="Striped Right Arrow 102"/>
          <p:cNvSpPr/>
          <p:nvPr/>
        </p:nvSpPr>
        <p:spPr>
          <a:xfrm>
            <a:off x="3242520" y="5431531"/>
            <a:ext cx="4388947" cy="913898"/>
          </a:xfrm>
          <a:prstGeom prst="stripedRightArrow">
            <a:avLst>
              <a:gd name="adj1" fmla="val 71698"/>
              <a:gd name="adj2" fmla="val 1464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identification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474502" y="2048383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Truck /PEM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88536" y="2456536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Truck /SOFC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64473" y="2888325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RV /SOFC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49649" y="326964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Boat /PEM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492670" y="368732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Airplane /PEM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9012" y="4089150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Truck /SOFC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>
              <a:lumMod val="7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for JUs v3.0</Template>
  <TotalTime>6177</TotalTime>
  <Words>526</Words>
  <Application>Microsoft Office PowerPoint</Application>
  <PresentationFormat>On-screen Show (4:3)</PresentationFormat>
  <Paragraphs>182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</dc:title>
  <dc:subject>European Hydrogen &amp; Fuel Cell Week | HFP General Stakeholder Assembly, Exhibition and Drive&amp;Ride</dc:subject>
  <dc:creator>Silvia Vaghi</dc:creator>
  <cp:keywords>HFP, GSA'08, EC, JTI</cp:keywords>
  <cp:lastModifiedBy>Giron Enrique ( FCH )</cp:lastModifiedBy>
  <cp:revision>354</cp:revision>
  <cp:lastPrinted>2013-11-11T11:37:58Z</cp:lastPrinted>
  <dcterms:created xsi:type="dcterms:W3CDTF">2008-07-29T15:49:23Z</dcterms:created>
  <dcterms:modified xsi:type="dcterms:W3CDTF">2013-11-11T11:40:47Z</dcterms:modified>
  <cp:category>Presentation</cp:category>
</cp:coreProperties>
</file>