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9"/>
  </p:notesMasterIdLst>
  <p:handoutMasterIdLst>
    <p:handoutMasterId r:id="rId30"/>
  </p:handoutMasterIdLst>
  <p:sldIdLst>
    <p:sldId id="289" r:id="rId3"/>
    <p:sldId id="290" r:id="rId4"/>
    <p:sldId id="257" r:id="rId5"/>
    <p:sldId id="258" r:id="rId6"/>
    <p:sldId id="262" r:id="rId7"/>
    <p:sldId id="300" r:id="rId8"/>
    <p:sldId id="264" r:id="rId9"/>
    <p:sldId id="292" r:id="rId10"/>
    <p:sldId id="269" r:id="rId11"/>
    <p:sldId id="266" r:id="rId12"/>
    <p:sldId id="299" r:id="rId13"/>
    <p:sldId id="270" r:id="rId14"/>
    <p:sldId id="271" r:id="rId15"/>
    <p:sldId id="273" r:id="rId16"/>
    <p:sldId id="294" r:id="rId17"/>
    <p:sldId id="293" r:id="rId18"/>
    <p:sldId id="295" r:id="rId19"/>
    <p:sldId id="298" r:id="rId20"/>
    <p:sldId id="297" r:id="rId21"/>
    <p:sldId id="302" r:id="rId22"/>
    <p:sldId id="284" r:id="rId23"/>
    <p:sldId id="281" r:id="rId24"/>
    <p:sldId id="285" r:id="rId25"/>
    <p:sldId id="286" r:id="rId26"/>
    <p:sldId id="287" r:id="rId27"/>
    <p:sldId id="301" r:id="rId28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832" autoAdjust="0"/>
  </p:normalViewPr>
  <p:slideViewPr>
    <p:cSldViewPr>
      <p:cViewPr>
        <p:scale>
          <a:sx n="50" d="100"/>
          <a:sy n="50" d="100"/>
        </p:scale>
        <p:origin x="-572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32820C-3F25-4906-9CF2-44A50842C5AC}" type="doc">
      <dgm:prSet loTypeId="urn:microsoft.com/office/officeart/2005/8/layout/vList6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690F87F-4310-4B9D-ADEE-98321FAF2BC6}">
      <dgm:prSet phldrT="[Text]"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</dgm:spPr>
      <dgm:t>
        <a:bodyPr/>
        <a:lstStyle/>
        <a:p>
          <a:pPr algn="l"/>
          <a:r>
            <a:rPr lang="en-GB" sz="2400" b="1" noProof="0" dirty="0" smtClean="0">
              <a:solidFill>
                <a:srgbClr val="663300"/>
              </a:solidFill>
            </a:rPr>
            <a:t>Actual costs</a:t>
          </a:r>
          <a:endParaRPr lang="en-GB" sz="2400" b="1" noProof="0" dirty="0">
            <a:solidFill>
              <a:srgbClr val="663300"/>
            </a:solidFill>
          </a:endParaRPr>
        </a:p>
      </dgm:t>
    </dgm:pt>
    <dgm:pt modelId="{D3D7296E-5127-430D-8F61-C4B648B85564}" type="parTrans" cxnId="{B87CDD01-95FD-42A5-9924-3FA2C258ABC8}">
      <dgm:prSet/>
      <dgm:spPr/>
      <dgm:t>
        <a:bodyPr/>
        <a:lstStyle/>
        <a:p>
          <a:endParaRPr lang="en-GB" noProof="0" dirty="0"/>
        </a:p>
      </dgm:t>
    </dgm:pt>
    <dgm:pt modelId="{65B78899-72B5-43AB-91B5-326D12EB2059}" type="sibTrans" cxnId="{B87CDD01-95FD-42A5-9924-3FA2C258ABC8}">
      <dgm:prSet/>
      <dgm:spPr/>
      <dgm:t>
        <a:bodyPr/>
        <a:lstStyle/>
        <a:p>
          <a:endParaRPr lang="en-GB" noProof="0" dirty="0"/>
        </a:p>
      </dgm:t>
    </dgm:pt>
    <dgm:pt modelId="{BC1830FF-2CE4-4467-8C98-5A5A0996D139}">
      <dgm:prSet phldrT="[Text]" custT="1"/>
      <dgm:spPr>
        <a:solidFill>
          <a:srgbClr val="FEE1AC">
            <a:alpha val="66000"/>
          </a:srgbClr>
        </a:solidFill>
      </dgm:spPr>
      <dgm:t>
        <a:bodyPr anchor="ctr" anchorCtr="0"/>
        <a:lstStyle/>
        <a:p>
          <a:pPr marL="361950" indent="-180975" algn="l">
            <a:lnSpc>
              <a:spcPct val="100000"/>
            </a:lnSpc>
            <a:spcBef>
              <a:spcPts val="600"/>
            </a:spcBef>
            <a:spcAft>
              <a:spcPts val="900"/>
            </a:spcAft>
          </a:pPr>
          <a:r>
            <a:rPr lang="en-GB" sz="1800" noProof="0" dirty="0" smtClean="0">
              <a:solidFill>
                <a:schemeClr val="accent6">
                  <a:lumMod val="75000"/>
                </a:schemeClr>
              </a:solidFill>
            </a:rPr>
            <a:t>Costs actually incurred, identifiable and verifiable, recorded in the accounts, etc</a:t>
          </a:r>
          <a:r>
            <a:rPr lang="en-GB" sz="1800" noProof="0" dirty="0" smtClean="0">
              <a:solidFill>
                <a:schemeClr val="accent6"/>
              </a:solidFill>
            </a:rPr>
            <a:t>.</a:t>
          </a:r>
          <a:endParaRPr lang="en-GB" sz="1800" noProof="0" dirty="0">
            <a:solidFill>
              <a:schemeClr val="accent6"/>
            </a:solidFill>
          </a:endParaRPr>
        </a:p>
      </dgm:t>
    </dgm:pt>
    <dgm:pt modelId="{6436DF1F-F9CD-45A4-99B9-0E17B1CF792E}" type="parTrans" cxnId="{922BC386-7778-4B07-B948-C588FA2D642E}">
      <dgm:prSet/>
      <dgm:spPr/>
      <dgm:t>
        <a:bodyPr/>
        <a:lstStyle/>
        <a:p>
          <a:endParaRPr lang="en-GB" noProof="0" dirty="0"/>
        </a:p>
      </dgm:t>
    </dgm:pt>
    <dgm:pt modelId="{86B37582-2D09-443B-90AD-A7448D5E025D}" type="sibTrans" cxnId="{922BC386-7778-4B07-B948-C588FA2D642E}">
      <dgm:prSet/>
      <dgm:spPr/>
      <dgm:t>
        <a:bodyPr/>
        <a:lstStyle/>
        <a:p>
          <a:endParaRPr lang="en-GB" noProof="0" dirty="0"/>
        </a:p>
      </dgm:t>
    </dgm:pt>
    <dgm:pt modelId="{A30A2429-B0A2-4187-8B89-CD4987AC1C45}">
      <dgm:prSet phldrT="[Text]"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</dgm:spPr>
      <dgm:t>
        <a:bodyPr/>
        <a:lstStyle/>
        <a:p>
          <a:pPr algn="l"/>
          <a:r>
            <a:rPr lang="en-GB" sz="2400" b="1" noProof="0" dirty="0" smtClean="0">
              <a:solidFill>
                <a:srgbClr val="663300"/>
              </a:solidFill>
            </a:rPr>
            <a:t>Unit costs</a:t>
          </a:r>
          <a:endParaRPr lang="en-GB" sz="2400" b="1" noProof="0" dirty="0">
            <a:solidFill>
              <a:srgbClr val="663300"/>
            </a:solidFill>
          </a:endParaRPr>
        </a:p>
      </dgm:t>
    </dgm:pt>
    <dgm:pt modelId="{D0378ADB-1D9D-44BA-B66C-53980DD10147}" type="parTrans" cxnId="{BAC31204-6EE1-4A1B-AEDC-CA321F406EAC}">
      <dgm:prSet/>
      <dgm:spPr/>
      <dgm:t>
        <a:bodyPr/>
        <a:lstStyle/>
        <a:p>
          <a:endParaRPr lang="en-GB" noProof="0" dirty="0"/>
        </a:p>
      </dgm:t>
    </dgm:pt>
    <dgm:pt modelId="{B39CD9EC-84A4-4278-8D7F-83421D7F0E54}" type="sibTrans" cxnId="{BAC31204-6EE1-4A1B-AEDC-CA321F406EAC}">
      <dgm:prSet/>
      <dgm:spPr/>
      <dgm:t>
        <a:bodyPr/>
        <a:lstStyle/>
        <a:p>
          <a:endParaRPr lang="en-GB" noProof="0" dirty="0"/>
        </a:p>
      </dgm:t>
    </dgm:pt>
    <dgm:pt modelId="{47FB15EB-7DD1-40F4-9192-A514539565F7}">
      <dgm:prSet phldrT="[Text]"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</dgm:spPr>
      <dgm:t>
        <a:bodyPr/>
        <a:lstStyle/>
        <a:p>
          <a:pPr algn="l"/>
          <a:r>
            <a:rPr lang="en-GB" sz="2400" b="1" noProof="0" dirty="0" smtClean="0">
              <a:solidFill>
                <a:srgbClr val="663300"/>
              </a:solidFill>
            </a:rPr>
            <a:t>Flat rate</a:t>
          </a:r>
          <a:endParaRPr lang="en-GB" sz="2400" b="1" noProof="0" dirty="0">
            <a:solidFill>
              <a:srgbClr val="663300"/>
            </a:solidFill>
          </a:endParaRPr>
        </a:p>
      </dgm:t>
    </dgm:pt>
    <dgm:pt modelId="{12B7E52F-7983-4E8A-82F9-22EAF0A0BACD}" type="parTrans" cxnId="{256495FF-0E88-45A5-B82F-E44100459D98}">
      <dgm:prSet/>
      <dgm:spPr/>
      <dgm:t>
        <a:bodyPr/>
        <a:lstStyle/>
        <a:p>
          <a:endParaRPr lang="en-GB" noProof="0" dirty="0"/>
        </a:p>
      </dgm:t>
    </dgm:pt>
    <dgm:pt modelId="{CB1AAFD1-BE26-40D7-9214-309944C28031}" type="sibTrans" cxnId="{256495FF-0E88-45A5-B82F-E44100459D98}">
      <dgm:prSet/>
      <dgm:spPr/>
      <dgm:t>
        <a:bodyPr/>
        <a:lstStyle/>
        <a:p>
          <a:endParaRPr lang="en-GB" noProof="0" dirty="0"/>
        </a:p>
      </dgm:t>
    </dgm:pt>
    <dgm:pt modelId="{A019D658-9413-4BC3-8544-DDCDC4E0E098}">
      <dgm:prSet phldrT="[Text]" custT="1"/>
      <dgm:spPr>
        <a:solidFill>
          <a:srgbClr val="FEE1AC">
            <a:alpha val="66000"/>
          </a:srgbClr>
        </a:solidFill>
      </dgm:spPr>
      <dgm:t>
        <a:bodyPr anchor="ctr" anchorCtr="0"/>
        <a:lstStyle/>
        <a:p>
          <a:pPr marL="361950" indent="-180975">
            <a:lnSpc>
              <a:spcPts val="2400"/>
            </a:lnSpc>
            <a:spcBef>
              <a:spcPts val="1800"/>
            </a:spcBef>
          </a:pPr>
          <a:r>
            <a:rPr lang="en-GB" sz="1800" noProof="0" dirty="0" smtClean="0">
              <a:solidFill>
                <a:schemeClr val="accent6">
                  <a:lumMod val="75000"/>
                </a:schemeClr>
              </a:solidFill>
            </a:rPr>
            <a:t>A percentage to be calculated on the eligible costs </a:t>
          </a:r>
          <a:r>
            <a:rPr lang="en-GB" sz="1600" noProof="0" dirty="0" smtClean="0">
              <a:solidFill>
                <a:srgbClr val="5D5DCB"/>
              </a:solidFill>
            </a:rPr>
            <a:t>Example: Indirect costs = 25 % Direct costs</a:t>
          </a:r>
          <a:endParaRPr lang="en-GB" sz="1600" noProof="0" dirty="0">
            <a:solidFill>
              <a:srgbClr val="5D5DCB"/>
            </a:solidFill>
          </a:endParaRPr>
        </a:p>
      </dgm:t>
    </dgm:pt>
    <dgm:pt modelId="{5927EB91-8734-453A-A130-7F37FEC1416E}" type="parTrans" cxnId="{1BC8366B-8047-46F2-BB6E-E013DC729DD9}">
      <dgm:prSet/>
      <dgm:spPr/>
      <dgm:t>
        <a:bodyPr/>
        <a:lstStyle/>
        <a:p>
          <a:endParaRPr lang="en-GB" noProof="0" dirty="0"/>
        </a:p>
      </dgm:t>
    </dgm:pt>
    <dgm:pt modelId="{6792A616-E74B-4B7E-9414-957CDC864F20}" type="sibTrans" cxnId="{1BC8366B-8047-46F2-BB6E-E013DC729DD9}">
      <dgm:prSet/>
      <dgm:spPr/>
      <dgm:t>
        <a:bodyPr/>
        <a:lstStyle/>
        <a:p>
          <a:endParaRPr lang="en-GB" noProof="0" dirty="0"/>
        </a:p>
      </dgm:t>
    </dgm:pt>
    <dgm:pt modelId="{9AD730C9-F3A6-4C24-9FC0-281E96724903}">
      <dgm:prSet phldrT="[Text]" custT="1"/>
      <dgm:spPr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</dgm:spPr>
      <dgm:t>
        <a:bodyPr/>
        <a:lstStyle/>
        <a:p>
          <a:pPr algn="l"/>
          <a:r>
            <a:rPr lang="en-GB" sz="2400" b="1" noProof="0" dirty="0" smtClean="0">
              <a:solidFill>
                <a:srgbClr val="663300"/>
              </a:solidFill>
            </a:rPr>
            <a:t>Lump sum</a:t>
          </a:r>
          <a:endParaRPr lang="en-GB" sz="2400" b="1" noProof="0" dirty="0">
            <a:solidFill>
              <a:srgbClr val="663300"/>
            </a:solidFill>
          </a:endParaRPr>
        </a:p>
      </dgm:t>
    </dgm:pt>
    <dgm:pt modelId="{0F940300-D7A6-4F74-9772-6D2E011569D8}" type="parTrans" cxnId="{F898AC9E-3090-4E16-80D0-F8A7E2EE36C2}">
      <dgm:prSet/>
      <dgm:spPr/>
      <dgm:t>
        <a:bodyPr/>
        <a:lstStyle/>
        <a:p>
          <a:endParaRPr lang="en-GB" noProof="0" dirty="0"/>
        </a:p>
      </dgm:t>
    </dgm:pt>
    <dgm:pt modelId="{F6304904-E6F8-40D4-99FF-7137E5D9FF56}" type="sibTrans" cxnId="{F898AC9E-3090-4E16-80D0-F8A7E2EE36C2}">
      <dgm:prSet/>
      <dgm:spPr/>
      <dgm:t>
        <a:bodyPr/>
        <a:lstStyle/>
        <a:p>
          <a:endParaRPr lang="en-GB" noProof="0" dirty="0"/>
        </a:p>
      </dgm:t>
    </dgm:pt>
    <dgm:pt modelId="{18D40505-B266-4F74-B6AE-C2EAF41D9D87}">
      <dgm:prSet phldrT="[Text]" custT="1"/>
      <dgm:spPr>
        <a:solidFill>
          <a:srgbClr val="FEE1AC">
            <a:alpha val="66000"/>
          </a:srgbClr>
        </a:solidFill>
      </dgm:spPr>
      <dgm:t>
        <a:bodyPr anchor="ctr" anchorCtr="0"/>
        <a:lstStyle/>
        <a:p>
          <a:pPr marL="361950" indent="-190500">
            <a:lnSpc>
              <a:spcPct val="100000"/>
            </a:lnSpc>
            <a:spcBef>
              <a:spcPts val="600"/>
            </a:spcBef>
            <a:spcAft>
              <a:spcPts val="1200"/>
            </a:spcAft>
          </a:pPr>
          <a:r>
            <a:rPr lang="en-GB" sz="1700" noProof="0" dirty="0" smtClean="0">
              <a:solidFill>
                <a:schemeClr val="accent6">
                  <a:lumMod val="75000"/>
                </a:schemeClr>
              </a:solidFill>
            </a:rPr>
            <a:t>A fixed amount per unit determined by the Commission. </a:t>
          </a:r>
          <a:r>
            <a:rPr lang="en-GB" sz="1600" noProof="0" dirty="0" smtClean="0">
              <a:solidFill>
                <a:srgbClr val="5D5DCB"/>
              </a:solidFill>
            </a:rPr>
            <a:t>Example: SME owners' unit cost </a:t>
          </a:r>
          <a:endParaRPr lang="en-GB" sz="1600" noProof="0" dirty="0">
            <a:solidFill>
              <a:srgbClr val="5D5DCB"/>
            </a:solidFill>
          </a:endParaRPr>
        </a:p>
      </dgm:t>
    </dgm:pt>
    <dgm:pt modelId="{A70C325D-D90A-418F-A104-8BFCB4365F80}" type="parTrans" cxnId="{9E1FC38E-EEB5-4CD2-9E12-A7F50C7E527D}">
      <dgm:prSet/>
      <dgm:spPr/>
      <dgm:t>
        <a:bodyPr/>
        <a:lstStyle/>
        <a:p>
          <a:endParaRPr lang="en-GB" noProof="0" dirty="0"/>
        </a:p>
      </dgm:t>
    </dgm:pt>
    <dgm:pt modelId="{07A04FC5-18DE-4A82-B2A0-A010A0DBA9B1}" type="sibTrans" cxnId="{9E1FC38E-EEB5-4CD2-9E12-A7F50C7E527D}">
      <dgm:prSet/>
      <dgm:spPr/>
      <dgm:t>
        <a:bodyPr/>
        <a:lstStyle/>
        <a:p>
          <a:endParaRPr lang="en-GB" noProof="0" dirty="0"/>
        </a:p>
      </dgm:t>
    </dgm:pt>
    <dgm:pt modelId="{E3673F8A-3AD9-4938-8AF4-BEB93337C650}">
      <dgm:prSet phldrT="[Text]" custT="1"/>
      <dgm:spPr>
        <a:solidFill>
          <a:srgbClr val="FEE1AC">
            <a:alpha val="66000"/>
          </a:srgbClr>
        </a:solidFill>
      </dgm:spPr>
      <dgm:t>
        <a:bodyPr anchor="ctr" anchorCtr="0"/>
        <a:lstStyle/>
        <a:p>
          <a:pPr marL="361950" indent="-180975">
            <a:lnSpc>
              <a:spcPts val="2400"/>
            </a:lnSpc>
            <a:spcBef>
              <a:spcPts val="1200"/>
            </a:spcBef>
          </a:pPr>
          <a:r>
            <a:rPr lang="en-GB" sz="1800" noProof="0" dirty="0" smtClean="0">
              <a:solidFill>
                <a:schemeClr val="accent6">
                  <a:lumMod val="75000"/>
                </a:schemeClr>
              </a:solidFill>
            </a:rPr>
            <a:t>A global amount to cover one or several cost categories</a:t>
          </a:r>
          <a:r>
            <a:rPr lang="en-GB" sz="1800" noProof="0" dirty="0" smtClean="0">
              <a:solidFill>
                <a:schemeClr val="accent6"/>
              </a:solidFill>
            </a:rPr>
            <a:t> </a:t>
          </a:r>
          <a:r>
            <a:rPr lang="en-GB" sz="1600" noProof="0" dirty="0" smtClean="0">
              <a:solidFill>
                <a:srgbClr val="5D5DCB"/>
              </a:solidFill>
            </a:rPr>
            <a:t>Example: Phase 1 of the SME instrument</a:t>
          </a:r>
          <a:endParaRPr lang="en-GB" sz="1800" noProof="0" dirty="0">
            <a:solidFill>
              <a:srgbClr val="5D5DCB"/>
            </a:solidFill>
          </a:endParaRPr>
        </a:p>
      </dgm:t>
    </dgm:pt>
    <dgm:pt modelId="{BD4AFD9A-E19F-4265-9A64-A1FAB427A01F}" type="parTrans" cxnId="{968DAAA5-DE2A-4565-B891-6C5A62814B1B}">
      <dgm:prSet/>
      <dgm:spPr/>
      <dgm:t>
        <a:bodyPr/>
        <a:lstStyle/>
        <a:p>
          <a:endParaRPr lang="en-GB" noProof="0" dirty="0"/>
        </a:p>
      </dgm:t>
    </dgm:pt>
    <dgm:pt modelId="{63129DE8-8F2C-422C-8099-051CDDE9F991}" type="sibTrans" cxnId="{968DAAA5-DE2A-4565-B891-6C5A62814B1B}">
      <dgm:prSet/>
      <dgm:spPr/>
      <dgm:t>
        <a:bodyPr/>
        <a:lstStyle/>
        <a:p>
          <a:endParaRPr lang="en-GB" noProof="0" dirty="0"/>
        </a:p>
      </dgm:t>
    </dgm:pt>
    <dgm:pt modelId="{F7F4932D-79E1-4B36-B5AA-159B98A3308B}">
      <dgm:prSet custT="1"/>
      <dgm:spPr/>
      <dgm:t>
        <a:bodyPr/>
        <a:lstStyle/>
        <a:p>
          <a:pPr marL="361950" indent="-180975">
            <a:spcBef>
              <a:spcPts val="1200"/>
            </a:spcBef>
            <a:spcAft>
              <a:spcPct val="15000"/>
            </a:spcAft>
          </a:pPr>
          <a:r>
            <a:rPr lang="en-GB" sz="1700" noProof="0" dirty="0" smtClean="0">
              <a:solidFill>
                <a:schemeClr val="accent6">
                  <a:lumMod val="75000"/>
                </a:schemeClr>
              </a:solidFill>
            </a:rPr>
            <a:t>For average personnel cost (based on the usual accounting practices)</a:t>
          </a:r>
          <a:endParaRPr lang="en-GB" sz="1700" noProof="0" dirty="0">
            <a:solidFill>
              <a:schemeClr val="accent6">
                <a:lumMod val="75000"/>
              </a:schemeClr>
            </a:solidFill>
          </a:endParaRPr>
        </a:p>
      </dgm:t>
    </dgm:pt>
    <dgm:pt modelId="{A04F90DA-D88D-4064-B8F2-B5F0CFCC2E3C}" type="parTrans" cxnId="{C50920DE-F4E6-4799-9974-C85BC76511C4}">
      <dgm:prSet/>
      <dgm:spPr/>
      <dgm:t>
        <a:bodyPr/>
        <a:lstStyle/>
        <a:p>
          <a:endParaRPr lang="en-GB"/>
        </a:p>
      </dgm:t>
    </dgm:pt>
    <dgm:pt modelId="{B8E77CC6-6FFD-4C0E-B4AE-99D071C84BC9}" type="sibTrans" cxnId="{C50920DE-F4E6-4799-9974-C85BC76511C4}">
      <dgm:prSet/>
      <dgm:spPr/>
      <dgm:t>
        <a:bodyPr/>
        <a:lstStyle/>
        <a:p>
          <a:endParaRPr lang="en-GB"/>
        </a:p>
      </dgm:t>
    </dgm:pt>
    <dgm:pt modelId="{1BE5D868-ED2F-4703-92F5-DE6FB9F1FF95}">
      <dgm:prSet phldrT="[Text]" custT="1"/>
      <dgm:spPr>
        <a:solidFill>
          <a:srgbClr val="FEE1AC">
            <a:alpha val="66000"/>
          </a:srgbClr>
        </a:solidFill>
      </dgm:spPr>
      <dgm:t>
        <a:bodyPr/>
        <a:lstStyle/>
        <a:p>
          <a:pPr marL="361950" indent="-180975" algn="ctr">
            <a:lnSpc>
              <a:spcPct val="100000"/>
            </a:lnSpc>
            <a:spcBef>
              <a:spcPts val="600"/>
            </a:spcBef>
            <a:spcAft>
              <a:spcPct val="15000"/>
            </a:spcAft>
          </a:pPr>
          <a:r>
            <a:rPr lang="en-GB" sz="1800" dirty="0" smtClean="0">
              <a:solidFill>
                <a:srgbClr val="FEE9C2"/>
              </a:solidFill>
              <a:cs typeface="Arial" pitchFamily="34" charset="0"/>
            </a:rPr>
            <a:t>     </a:t>
          </a:r>
          <a:r>
            <a:rPr lang="en-GB" sz="1800" b="1" dirty="0" smtClean="0">
              <a:solidFill>
                <a:srgbClr val="800000"/>
              </a:solidFill>
            </a:rPr>
            <a:t>NEW</a:t>
          </a:r>
          <a:r>
            <a:rPr lang="en-GB" sz="1600" dirty="0" smtClean="0">
              <a:solidFill>
                <a:srgbClr val="5D5DCB"/>
              </a:solidFill>
            </a:rPr>
            <a:t>: non-deductible VAT paid is also eligible </a:t>
          </a:r>
          <a:endParaRPr lang="en-GB" sz="1600" noProof="0" dirty="0">
            <a:solidFill>
              <a:srgbClr val="5D5DCB"/>
            </a:solidFill>
          </a:endParaRPr>
        </a:p>
      </dgm:t>
    </dgm:pt>
    <dgm:pt modelId="{F0ACD56C-B406-4CDF-AD83-0AFD3FC2050B}" type="parTrans" cxnId="{F0269676-DBAE-4774-B661-A7B6DF4A4BFD}">
      <dgm:prSet/>
      <dgm:spPr/>
      <dgm:t>
        <a:bodyPr/>
        <a:lstStyle/>
        <a:p>
          <a:endParaRPr lang="en-GB"/>
        </a:p>
      </dgm:t>
    </dgm:pt>
    <dgm:pt modelId="{03039CF4-1374-44A5-92A8-3009A66F56BF}" type="sibTrans" cxnId="{F0269676-DBAE-4774-B661-A7B6DF4A4BFD}">
      <dgm:prSet/>
      <dgm:spPr/>
      <dgm:t>
        <a:bodyPr/>
        <a:lstStyle/>
        <a:p>
          <a:endParaRPr lang="en-GB"/>
        </a:p>
      </dgm:t>
    </dgm:pt>
    <dgm:pt modelId="{02B2BBE8-14F3-4394-821E-E0B84F5612EF}" type="pres">
      <dgm:prSet presAssocID="{EB32820C-3F25-4906-9CF2-44A50842C5AC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3DE951FE-9D4A-44A2-AC2F-AC42A609D1AC}" type="pres">
      <dgm:prSet presAssocID="{2690F87F-4310-4B9D-ADEE-98321FAF2BC6}" presName="linNode" presStyleCnt="0"/>
      <dgm:spPr/>
    </dgm:pt>
    <dgm:pt modelId="{B67618EE-EEA5-4B5D-A393-E122061E88DB}" type="pres">
      <dgm:prSet presAssocID="{2690F87F-4310-4B9D-ADEE-98321FAF2BC6}" presName="parentShp" presStyleLbl="node1" presStyleIdx="0" presStyleCnt="4" custScaleX="64783" custScaleY="70096" custLinFactNeighborX="-2350" custLinFactNeighborY="-25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E347EC2-7BF4-4EA2-9401-9B8D250A75E1}" type="pres">
      <dgm:prSet presAssocID="{2690F87F-4310-4B9D-ADEE-98321FAF2BC6}" presName="childShp" presStyleLbl="bgAccFollowNode1" presStyleIdx="0" presStyleCnt="4" custScaleX="118940" custScaleY="126145" custLinFactNeighborX="7025" custLinFactNeighborY="-2410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CA93DA1-63F7-4A82-8C3B-0D03965FB6F8}" type="pres">
      <dgm:prSet presAssocID="{65B78899-72B5-43AB-91B5-326D12EB2059}" presName="spacing" presStyleCnt="0"/>
      <dgm:spPr/>
    </dgm:pt>
    <dgm:pt modelId="{BEFB6A0B-D73C-44DA-BDF9-B8D564C7DBB9}" type="pres">
      <dgm:prSet presAssocID="{A30A2429-B0A2-4187-8B89-CD4987AC1C45}" presName="linNode" presStyleCnt="0"/>
      <dgm:spPr/>
    </dgm:pt>
    <dgm:pt modelId="{501AAD96-0C77-432E-8684-1F51F8723348}" type="pres">
      <dgm:prSet presAssocID="{A30A2429-B0A2-4187-8B89-CD4987AC1C45}" presName="parentShp" presStyleLbl="node1" presStyleIdx="1" presStyleCnt="4" custScaleX="64783" custScaleY="70096" custLinFactNeighborX="-9982" custLinFactNeighborY="-618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551E56E-34AF-42FA-AFB3-96566FB71481}" type="pres">
      <dgm:prSet presAssocID="{A30A2429-B0A2-4187-8B89-CD4987AC1C45}" presName="childShp" presStyleLbl="bgAccFollowNode1" presStyleIdx="1" presStyleCnt="4" custScaleX="118940" custScaleY="169468" custLinFactNeighborX="8814" custLinFactNeighborY="-110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CCF6708-FD58-41DC-B704-C280C93CED31}" type="pres">
      <dgm:prSet presAssocID="{B39CD9EC-84A4-4278-8D7F-83421D7F0E54}" presName="spacing" presStyleCnt="0"/>
      <dgm:spPr/>
    </dgm:pt>
    <dgm:pt modelId="{8B66DB25-5F38-4737-8BF0-C28F977B1C36}" type="pres">
      <dgm:prSet presAssocID="{47FB15EB-7DD1-40F4-9192-A514539565F7}" presName="linNode" presStyleCnt="0"/>
      <dgm:spPr/>
    </dgm:pt>
    <dgm:pt modelId="{FB07E486-45DE-47E5-99B6-1EB501AB8124}" type="pres">
      <dgm:prSet presAssocID="{47FB15EB-7DD1-40F4-9192-A514539565F7}" presName="parentShp" presStyleLbl="node1" presStyleIdx="2" presStyleCnt="4" custScaleX="64783" custScaleY="70096" custLinFactNeighborX="-2350" custLinFactNeighborY="-216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AD0BD8-6DF9-42BE-9CC5-3E11CA8CD0E8}" type="pres">
      <dgm:prSet presAssocID="{47FB15EB-7DD1-40F4-9192-A514539565F7}" presName="childShp" presStyleLbl="bgAccFollowNode1" presStyleIdx="2" presStyleCnt="4" custScaleX="118940" custScaleY="124455" custLinFactNeighborX="3526" custLinFactNeighborY="-476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1A3358F-F4AF-4C20-B1A2-B5A6B0A92561}" type="pres">
      <dgm:prSet presAssocID="{CB1AAFD1-BE26-40D7-9214-309944C28031}" presName="spacing" presStyleCnt="0"/>
      <dgm:spPr/>
    </dgm:pt>
    <dgm:pt modelId="{6E14FE15-1084-4685-8EA7-592128F1CB35}" type="pres">
      <dgm:prSet presAssocID="{9AD730C9-F3A6-4C24-9FC0-281E96724903}" presName="linNode" presStyleCnt="0"/>
      <dgm:spPr/>
    </dgm:pt>
    <dgm:pt modelId="{6FDF2396-B9D3-4CBA-8FF6-8382EEA2061B}" type="pres">
      <dgm:prSet presAssocID="{9AD730C9-F3A6-4C24-9FC0-281E96724903}" presName="parentShp" presStyleLbl="node1" presStyleIdx="3" presStyleCnt="4" custScaleX="64785" custScaleY="70096" custLinFactNeighborX="-2350" custLinFactNeighborY="-44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ECE0ACE-21FA-49F9-90B2-26AF6B09DA13}" type="pres">
      <dgm:prSet presAssocID="{9AD730C9-F3A6-4C24-9FC0-281E96724903}" presName="childShp" presStyleLbl="bgAccFollowNode1" presStyleIdx="3" presStyleCnt="4" custScaleX="118940" custScaleY="110200" custLinFactNeighborX="8814" custLinFactNeighborY="-100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87CDD01-95FD-42A5-9924-3FA2C258ABC8}" srcId="{EB32820C-3F25-4906-9CF2-44A50842C5AC}" destId="{2690F87F-4310-4B9D-ADEE-98321FAF2BC6}" srcOrd="0" destOrd="0" parTransId="{D3D7296E-5127-430D-8F61-C4B648B85564}" sibTransId="{65B78899-72B5-43AB-91B5-326D12EB2059}"/>
    <dgm:cxn modelId="{917A91BE-21B6-4EE1-8289-14B85ABD9491}" type="presOf" srcId="{EB32820C-3F25-4906-9CF2-44A50842C5AC}" destId="{02B2BBE8-14F3-4394-821E-E0B84F5612EF}" srcOrd="0" destOrd="0" presId="urn:microsoft.com/office/officeart/2005/8/layout/vList6"/>
    <dgm:cxn modelId="{968DAAA5-DE2A-4565-B891-6C5A62814B1B}" srcId="{9AD730C9-F3A6-4C24-9FC0-281E96724903}" destId="{E3673F8A-3AD9-4938-8AF4-BEB93337C650}" srcOrd="0" destOrd="0" parTransId="{BD4AFD9A-E19F-4265-9A64-A1FAB427A01F}" sibTransId="{63129DE8-8F2C-422C-8099-051CDDE9F991}"/>
    <dgm:cxn modelId="{A1D577D5-85C0-41CB-9A38-05EBB7C20A77}" type="presOf" srcId="{47FB15EB-7DD1-40F4-9192-A514539565F7}" destId="{FB07E486-45DE-47E5-99B6-1EB501AB8124}" srcOrd="0" destOrd="0" presId="urn:microsoft.com/office/officeart/2005/8/layout/vList6"/>
    <dgm:cxn modelId="{D81E77B5-4559-4B89-8D79-88DB9A9C96FF}" type="presOf" srcId="{18D40505-B266-4F74-B6AE-C2EAF41D9D87}" destId="{0551E56E-34AF-42FA-AFB3-96566FB71481}" srcOrd="0" destOrd="0" presId="urn:microsoft.com/office/officeart/2005/8/layout/vList6"/>
    <dgm:cxn modelId="{FFEC19D5-A4BA-49DC-8858-D24428B0DE9E}" type="presOf" srcId="{9AD730C9-F3A6-4C24-9FC0-281E96724903}" destId="{6FDF2396-B9D3-4CBA-8FF6-8382EEA2061B}" srcOrd="0" destOrd="0" presId="urn:microsoft.com/office/officeart/2005/8/layout/vList6"/>
    <dgm:cxn modelId="{D955814F-C319-4A1E-9C6E-0DB72DF0E4F4}" type="presOf" srcId="{1BE5D868-ED2F-4703-92F5-DE6FB9F1FF95}" destId="{6E347EC2-7BF4-4EA2-9401-9B8D250A75E1}" srcOrd="0" destOrd="1" presId="urn:microsoft.com/office/officeart/2005/8/layout/vList6"/>
    <dgm:cxn modelId="{256495FF-0E88-45A5-B82F-E44100459D98}" srcId="{EB32820C-3F25-4906-9CF2-44A50842C5AC}" destId="{47FB15EB-7DD1-40F4-9192-A514539565F7}" srcOrd="2" destOrd="0" parTransId="{12B7E52F-7983-4E8A-82F9-22EAF0A0BACD}" sibTransId="{CB1AAFD1-BE26-40D7-9214-309944C28031}"/>
    <dgm:cxn modelId="{1BC8366B-8047-46F2-BB6E-E013DC729DD9}" srcId="{47FB15EB-7DD1-40F4-9192-A514539565F7}" destId="{A019D658-9413-4BC3-8544-DDCDC4E0E098}" srcOrd="0" destOrd="0" parTransId="{5927EB91-8734-453A-A130-7F37FEC1416E}" sibTransId="{6792A616-E74B-4B7E-9414-957CDC864F20}"/>
    <dgm:cxn modelId="{689FB369-C9A3-4F4B-A803-1A325207C7E6}" type="presOf" srcId="{2690F87F-4310-4B9D-ADEE-98321FAF2BC6}" destId="{B67618EE-EEA5-4B5D-A393-E122061E88DB}" srcOrd="0" destOrd="0" presId="urn:microsoft.com/office/officeart/2005/8/layout/vList6"/>
    <dgm:cxn modelId="{8DC34A30-70D2-4DF2-82B8-8604428297A6}" type="presOf" srcId="{BC1830FF-2CE4-4467-8C98-5A5A0996D139}" destId="{6E347EC2-7BF4-4EA2-9401-9B8D250A75E1}" srcOrd="0" destOrd="0" presId="urn:microsoft.com/office/officeart/2005/8/layout/vList6"/>
    <dgm:cxn modelId="{F0269676-DBAE-4774-B661-A7B6DF4A4BFD}" srcId="{2690F87F-4310-4B9D-ADEE-98321FAF2BC6}" destId="{1BE5D868-ED2F-4703-92F5-DE6FB9F1FF95}" srcOrd="1" destOrd="0" parTransId="{F0ACD56C-B406-4CDF-AD83-0AFD3FC2050B}" sibTransId="{03039CF4-1374-44A5-92A8-3009A66F56BF}"/>
    <dgm:cxn modelId="{8CC62A60-3441-4EDF-AE74-B2D501926E89}" type="presOf" srcId="{A019D658-9413-4BC3-8544-DDCDC4E0E098}" destId="{12AD0BD8-6DF9-42BE-9CC5-3E11CA8CD0E8}" srcOrd="0" destOrd="0" presId="urn:microsoft.com/office/officeart/2005/8/layout/vList6"/>
    <dgm:cxn modelId="{F898AC9E-3090-4E16-80D0-F8A7E2EE36C2}" srcId="{EB32820C-3F25-4906-9CF2-44A50842C5AC}" destId="{9AD730C9-F3A6-4C24-9FC0-281E96724903}" srcOrd="3" destOrd="0" parTransId="{0F940300-D7A6-4F74-9772-6D2E011569D8}" sibTransId="{F6304904-E6F8-40D4-99FF-7137E5D9FF56}"/>
    <dgm:cxn modelId="{1E6013E0-35F4-4D4F-85A0-F3049D7FD7D4}" type="presOf" srcId="{E3673F8A-3AD9-4938-8AF4-BEB93337C650}" destId="{0ECE0ACE-21FA-49F9-90B2-26AF6B09DA13}" srcOrd="0" destOrd="0" presId="urn:microsoft.com/office/officeart/2005/8/layout/vList6"/>
    <dgm:cxn modelId="{9E1FC38E-EEB5-4CD2-9E12-A7F50C7E527D}" srcId="{A30A2429-B0A2-4187-8B89-CD4987AC1C45}" destId="{18D40505-B266-4F74-B6AE-C2EAF41D9D87}" srcOrd="0" destOrd="0" parTransId="{A70C325D-D90A-418F-A104-8BFCB4365F80}" sibTransId="{07A04FC5-18DE-4A82-B2A0-A010A0DBA9B1}"/>
    <dgm:cxn modelId="{BAC31204-6EE1-4A1B-AEDC-CA321F406EAC}" srcId="{EB32820C-3F25-4906-9CF2-44A50842C5AC}" destId="{A30A2429-B0A2-4187-8B89-CD4987AC1C45}" srcOrd="1" destOrd="0" parTransId="{D0378ADB-1D9D-44BA-B66C-53980DD10147}" sibTransId="{B39CD9EC-84A4-4278-8D7F-83421D7F0E54}"/>
    <dgm:cxn modelId="{C50920DE-F4E6-4799-9974-C85BC76511C4}" srcId="{A30A2429-B0A2-4187-8B89-CD4987AC1C45}" destId="{F7F4932D-79E1-4B36-B5AA-159B98A3308B}" srcOrd="1" destOrd="0" parTransId="{A04F90DA-D88D-4064-B8F2-B5F0CFCC2E3C}" sibTransId="{B8E77CC6-6FFD-4C0E-B4AE-99D071C84BC9}"/>
    <dgm:cxn modelId="{922BC386-7778-4B07-B948-C588FA2D642E}" srcId="{2690F87F-4310-4B9D-ADEE-98321FAF2BC6}" destId="{BC1830FF-2CE4-4467-8C98-5A5A0996D139}" srcOrd="0" destOrd="0" parTransId="{6436DF1F-F9CD-45A4-99B9-0E17B1CF792E}" sibTransId="{86B37582-2D09-443B-90AD-A7448D5E025D}"/>
    <dgm:cxn modelId="{AD96A829-4196-4912-B9D5-982BDBBBC748}" type="presOf" srcId="{F7F4932D-79E1-4B36-B5AA-159B98A3308B}" destId="{0551E56E-34AF-42FA-AFB3-96566FB71481}" srcOrd="0" destOrd="1" presId="urn:microsoft.com/office/officeart/2005/8/layout/vList6"/>
    <dgm:cxn modelId="{F4DA998A-4E92-4914-BCC0-7004B42A19CF}" type="presOf" srcId="{A30A2429-B0A2-4187-8B89-CD4987AC1C45}" destId="{501AAD96-0C77-432E-8684-1F51F8723348}" srcOrd="0" destOrd="0" presId="urn:microsoft.com/office/officeart/2005/8/layout/vList6"/>
    <dgm:cxn modelId="{8A0E104F-840E-402D-8D83-07CD211ACC3D}" type="presParOf" srcId="{02B2BBE8-14F3-4394-821E-E0B84F5612EF}" destId="{3DE951FE-9D4A-44A2-AC2F-AC42A609D1AC}" srcOrd="0" destOrd="0" presId="urn:microsoft.com/office/officeart/2005/8/layout/vList6"/>
    <dgm:cxn modelId="{552C9965-0976-445C-BF71-711D79FE8165}" type="presParOf" srcId="{3DE951FE-9D4A-44A2-AC2F-AC42A609D1AC}" destId="{B67618EE-EEA5-4B5D-A393-E122061E88DB}" srcOrd="0" destOrd="0" presId="urn:microsoft.com/office/officeart/2005/8/layout/vList6"/>
    <dgm:cxn modelId="{37974E55-CDA4-4945-BDA2-24D3F54EE2CA}" type="presParOf" srcId="{3DE951FE-9D4A-44A2-AC2F-AC42A609D1AC}" destId="{6E347EC2-7BF4-4EA2-9401-9B8D250A75E1}" srcOrd="1" destOrd="0" presId="urn:microsoft.com/office/officeart/2005/8/layout/vList6"/>
    <dgm:cxn modelId="{7B733744-FD7C-4B88-94E4-C521217B1DFE}" type="presParOf" srcId="{02B2BBE8-14F3-4394-821E-E0B84F5612EF}" destId="{5CA93DA1-63F7-4A82-8C3B-0D03965FB6F8}" srcOrd="1" destOrd="0" presId="urn:microsoft.com/office/officeart/2005/8/layout/vList6"/>
    <dgm:cxn modelId="{E59CA460-DBF3-4866-93AA-356A41BD6A0C}" type="presParOf" srcId="{02B2BBE8-14F3-4394-821E-E0B84F5612EF}" destId="{BEFB6A0B-D73C-44DA-BDF9-B8D564C7DBB9}" srcOrd="2" destOrd="0" presId="urn:microsoft.com/office/officeart/2005/8/layout/vList6"/>
    <dgm:cxn modelId="{7C6D5B54-C12A-46A7-AEAC-08DC7C2F70F7}" type="presParOf" srcId="{BEFB6A0B-D73C-44DA-BDF9-B8D564C7DBB9}" destId="{501AAD96-0C77-432E-8684-1F51F8723348}" srcOrd="0" destOrd="0" presId="urn:microsoft.com/office/officeart/2005/8/layout/vList6"/>
    <dgm:cxn modelId="{594B345C-A60C-4B5D-8B5D-AC3F80E8B383}" type="presParOf" srcId="{BEFB6A0B-D73C-44DA-BDF9-B8D564C7DBB9}" destId="{0551E56E-34AF-42FA-AFB3-96566FB71481}" srcOrd="1" destOrd="0" presId="urn:microsoft.com/office/officeart/2005/8/layout/vList6"/>
    <dgm:cxn modelId="{761DCF1C-0F56-482F-99A1-48203637F643}" type="presParOf" srcId="{02B2BBE8-14F3-4394-821E-E0B84F5612EF}" destId="{4CCF6708-FD58-41DC-B704-C280C93CED31}" srcOrd="3" destOrd="0" presId="urn:microsoft.com/office/officeart/2005/8/layout/vList6"/>
    <dgm:cxn modelId="{1FD4B396-3EDE-415F-AB0D-D76E34E1E2D9}" type="presParOf" srcId="{02B2BBE8-14F3-4394-821E-E0B84F5612EF}" destId="{8B66DB25-5F38-4737-8BF0-C28F977B1C36}" srcOrd="4" destOrd="0" presId="urn:microsoft.com/office/officeart/2005/8/layout/vList6"/>
    <dgm:cxn modelId="{D2D977A9-EE50-4E9F-9122-B80A86BBC92A}" type="presParOf" srcId="{8B66DB25-5F38-4737-8BF0-C28F977B1C36}" destId="{FB07E486-45DE-47E5-99B6-1EB501AB8124}" srcOrd="0" destOrd="0" presId="urn:microsoft.com/office/officeart/2005/8/layout/vList6"/>
    <dgm:cxn modelId="{084C26B8-8ABC-4A3B-8508-C266F7A1C216}" type="presParOf" srcId="{8B66DB25-5F38-4737-8BF0-C28F977B1C36}" destId="{12AD0BD8-6DF9-42BE-9CC5-3E11CA8CD0E8}" srcOrd="1" destOrd="0" presId="urn:microsoft.com/office/officeart/2005/8/layout/vList6"/>
    <dgm:cxn modelId="{19B31678-E25B-47A7-8FDE-EBB1056D5317}" type="presParOf" srcId="{02B2BBE8-14F3-4394-821E-E0B84F5612EF}" destId="{01A3358F-F4AF-4C20-B1A2-B5A6B0A92561}" srcOrd="5" destOrd="0" presId="urn:microsoft.com/office/officeart/2005/8/layout/vList6"/>
    <dgm:cxn modelId="{1FE28AAB-7BAA-4B46-9FC4-BC11145E2AFF}" type="presParOf" srcId="{02B2BBE8-14F3-4394-821E-E0B84F5612EF}" destId="{6E14FE15-1084-4685-8EA7-592128F1CB35}" srcOrd="6" destOrd="0" presId="urn:microsoft.com/office/officeart/2005/8/layout/vList6"/>
    <dgm:cxn modelId="{C72755D1-AADF-479C-AE38-E9BA9E605E21}" type="presParOf" srcId="{6E14FE15-1084-4685-8EA7-592128F1CB35}" destId="{6FDF2396-B9D3-4CBA-8FF6-8382EEA2061B}" srcOrd="0" destOrd="0" presId="urn:microsoft.com/office/officeart/2005/8/layout/vList6"/>
    <dgm:cxn modelId="{9DAE5ADC-B8BC-417F-AAAF-E90753FB6BF3}" type="presParOf" srcId="{6E14FE15-1084-4685-8EA7-592128F1CB35}" destId="{0ECE0ACE-21FA-49F9-90B2-26AF6B09DA1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A72763-51A0-4275-AA7B-8330E5082935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30A874D-1AFC-4A89-B179-80624CDD1E74}">
      <dgm:prSet phldrT="[Text]" custT="1"/>
      <dgm:spPr>
        <a:gradFill rotWithShape="0">
          <a:gsLst>
            <a:gs pos="0">
              <a:srgbClr val="FEE1AC"/>
            </a:gs>
            <a:gs pos="64999">
              <a:srgbClr val="F0EBD5"/>
            </a:gs>
            <a:gs pos="100000">
              <a:srgbClr val="D1C39F"/>
            </a:gs>
          </a:gsLst>
          <a:lin ang="6600000" scaled="0"/>
        </a:gradFill>
      </dgm:spPr>
      <dgm:t>
        <a:bodyPr/>
        <a:lstStyle/>
        <a:p>
          <a:r>
            <a:rPr lang="en-GB" sz="2400" b="1" noProof="0" dirty="0" smtClean="0">
              <a:solidFill>
                <a:srgbClr val="3831BD"/>
              </a:solidFill>
            </a:rPr>
            <a:t>1720 hours</a:t>
          </a:r>
          <a:endParaRPr lang="en-GB" sz="2400" b="1" noProof="0" dirty="0">
            <a:solidFill>
              <a:srgbClr val="3831BD"/>
            </a:solidFill>
          </a:endParaRPr>
        </a:p>
      </dgm:t>
    </dgm:pt>
    <dgm:pt modelId="{D8A51D88-7218-422C-BBC2-5D5FD69675F8}" type="parTrans" cxnId="{3720757D-49F1-4035-8A15-1C8A35AB9953}">
      <dgm:prSet/>
      <dgm:spPr/>
      <dgm:t>
        <a:bodyPr/>
        <a:lstStyle/>
        <a:p>
          <a:endParaRPr lang="en-GB" noProof="0" dirty="0"/>
        </a:p>
      </dgm:t>
    </dgm:pt>
    <dgm:pt modelId="{91311BA6-E3EC-4A67-B82C-2CEE805DADC3}" type="sibTrans" cxnId="{3720757D-49F1-4035-8A15-1C8A35AB9953}">
      <dgm:prSet/>
      <dgm:spPr/>
      <dgm:t>
        <a:bodyPr/>
        <a:lstStyle/>
        <a:p>
          <a:endParaRPr lang="en-GB" noProof="0" dirty="0"/>
        </a:p>
      </dgm:t>
    </dgm:pt>
    <dgm:pt modelId="{A4AF4BEA-CB40-40DE-9A3E-D3CBB9CA9F2A}">
      <dgm:prSet phldrT="[Text]" custT="1"/>
      <dgm:spPr>
        <a:gradFill rotWithShape="0">
          <a:gsLst>
            <a:gs pos="0">
              <a:srgbClr val="FEE1AC"/>
            </a:gs>
            <a:gs pos="64999">
              <a:srgbClr val="F0EBD5"/>
            </a:gs>
            <a:gs pos="100000">
              <a:srgbClr val="D1C39F"/>
            </a:gs>
          </a:gsLst>
          <a:lin ang="6600000" scaled="0"/>
        </a:gradFill>
      </dgm:spPr>
      <dgm:t>
        <a:bodyPr anchor="ctr" anchorCtr="0"/>
        <a:lstStyle/>
        <a:p>
          <a:r>
            <a:rPr lang="en-GB" sz="2400" b="1" noProof="0" dirty="0" smtClean="0">
              <a:solidFill>
                <a:srgbClr val="3831BD"/>
              </a:solidFill>
            </a:rPr>
            <a:t>Individual annual productive hours</a:t>
          </a:r>
          <a:endParaRPr lang="en-GB" sz="2400" b="1" noProof="0" dirty="0">
            <a:solidFill>
              <a:srgbClr val="3831BD"/>
            </a:solidFill>
          </a:endParaRPr>
        </a:p>
      </dgm:t>
    </dgm:pt>
    <dgm:pt modelId="{57C189C5-118B-4D75-9379-DE717797417C}" type="parTrans" cxnId="{72AAA654-E45B-4367-AF38-953E185359D1}">
      <dgm:prSet/>
      <dgm:spPr/>
      <dgm:t>
        <a:bodyPr/>
        <a:lstStyle/>
        <a:p>
          <a:endParaRPr lang="en-GB" noProof="0" dirty="0"/>
        </a:p>
      </dgm:t>
    </dgm:pt>
    <dgm:pt modelId="{1F9AD68B-A64F-48CB-85EF-52BFE576F99B}" type="sibTrans" cxnId="{72AAA654-E45B-4367-AF38-953E185359D1}">
      <dgm:prSet/>
      <dgm:spPr/>
      <dgm:t>
        <a:bodyPr/>
        <a:lstStyle/>
        <a:p>
          <a:endParaRPr lang="en-GB" noProof="0" dirty="0"/>
        </a:p>
      </dgm:t>
    </dgm:pt>
    <dgm:pt modelId="{C9DB12BE-93B9-498E-A5EC-80FC8D350223}">
      <dgm:prSet phldrT="[Text]" custT="1"/>
      <dgm:spPr>
        <a:gradFill rotWithShape="0">
          <a:gsLst>
            <a:gs pos="0">
              <a:srgbClr val="FEE1AC"/>
            </a:gs>
            <a:gs pos="64999">
              <a:srgbClr val="F0EBD5"/>
            </a:gs>
            <a:gs pos="100000">
              <a:srgbClr val="D1C39F"/>
            </a:gs>
          </a:gsLst>
          <a:lin ang="6600000" scaled="0"/>
        </a:gradFill>
      </dgm:spPr>
      <dgm:t>
        <a:bodyPr anchor="ctr" anchorCtr="0"/>
        <a:lstStyle/>
        <a:p>
          <a:r>
            <a:rPr lang="en-GB" sz="2400" b="1" noProof="0" dirty="0" smtClean="0">
              <a:solidFill>
                <a:srgbClr val="3831BD"/>
              </a:solidFill>
            </a:rPr>
            <a:t>Standard</a:t>
          </a:r>
          <a:r>
            <a:rPr lang="en-GB" sz="2400" b="1" baseline="0" noProof="0" dirty="0" smtClean="0">
              <a:solidFill>
                <a:srgbClr val="3831BD"/>
              </a:solidFill>
            </a:rPr>
            <a:t> annual productive hours</a:t>
          </a:r>
          <a:endParaRPr lang="en-GB" sz="2100" b="1" baseline="0" noProof="0" dirty="0" smtClean="0">
            <a:solidFill>
              <a:srgbClr val="3831BD"/>
            </a:solidFill>
          </a:endParaRPr>
        </a:p>
      </dgm:t>
    </dgm:pt>
    <dgm:pt modelId="{B03161B8-D6D0-4B3E-96E8-259957EA1638}" type="parTrans" cxnId="{C34C78EC-1D24-45A0-8683-4371623CF332}">
      <dgm:prSet/>
      <dgm:spPr/>
      <dgm:t>
        <a:bodyPr/>
        <a:lstStyle/>
        <a:p>
          <a:endParaRPr lang="en-GB" noProof="0" dirty="0"/>
        </a:p>
      </dgm:t>
    </dgm:pt>
    <dgm:pt modelId="{73D6FF48-65FC-4D9B-8576-1726197AF55D}" type="sibTrans" cxnId="{C34C78EC-1D24-45A0-8683-4371623CF332}">
      <dgm:prSet/>
      <dgm:spPr/>
      <dgm:t>
        <a:bodyPr/>
        <a:lstStyle/>
        <a:p>
          <a:endParaRPr lang="en-GB" noProof="0" dirty="0"/>
        </a:p>
      </dgm:t>
    </dgm:pt>
    <dgm:pt modelId="{E1D20CD1-6F88-4E47-96C8-044AE6ED6625}">
      <dgm:prSet phldrT="[Text]"/>
      <dgm:spPr>
        <a:gradFill rotWithShape="0">
          <a:gsLst>
            <a:gs pos="0">
              <a:srgbClr val="FEE1AC"/>
            </a:gs>
            <a:gs pos="64999">
              <a:srgbClr val="F0EBD5"/>
            </a:gs>
            <a:gs pos="100000">
              <a:srgbClr val="D1C39F"/>
            </a:gs>
          </a:gsLst>
          <a:lin ang="6600000" scaled="0"/>
        </a:gradFill>
      </dgm:spPr>
      <dgm:t>
        <a:bodyPr anchor="ctr" anchorCtr="0"/>
        <a:lstStyle/>
        <a:p>
          <a:r>
            <a:rPr lang="en-GB" sz="1600" b="1" noProof="0" dirty="0" smtClean="0">
              <a:solidFill>
                <a:srgbClr val="9B4129"/>
              </a:solidFill>
            </a:rPr>
            <a:t>Formula: annual workable hours + overtime - absences</a:t>
          </a:r>
          <a:endParaRPr lang="en-GB" sz="1600" b="1" noProof="0" dirty="0">
            <a:solidFill>
              <a:srgbClr val="9B4129"/>
            </a:solidFill>
          </a:endParaRPr>
        </a:p>
      </dgm:t>
    </dgm:pt>
    <dgm:pt modelId="{D63CF3E0-5C7E-4CCE-9FA9-95C84AE5FD8A}" type="parTrans" cxnId="{46082706-82FC-43A4-AD3B-E1B92B99211B}">
      <dgm:prSet/>
      <dgm:spPr/>
      <dgm:t>
        <a:bodyPr/>
        <a:lstStyle/>
        <a:p>
          <a:endParaRPr lang="en-GB" noProof="0" dirty="0"/>
        </a:p>
      </dgm:t>
    </dgm:pt>
    <dgm:pt modelId="{0CEC2E8D-518F-42D1-91F1-21A1C39F7051}" type="sibTrans" cxnId="{46082706-82FC-43A4-AD3B-E1B92B99211B}">
      <dgm:prSet/>
      <dgm:spPr/>
      <dgm:t>
        <a:bodyPr/>
        <a:lstStyle/>
        <a:p>
          <a:endParaRPr lang="en-GB" noProof="0" dirty="0"/>
        </a:p>
      </dgm:t>
    </dgm:pt>
    <dgm:pt modelId="{A0AD2A12-BE9C-4F21-869A-0A91D838A30D}">
      <dgm:prSet custT="1"/>
      <dgm:spPr/>
      <dgm:t>
        <a:bodyPr anchor="ctr" anchorCtr="0"/>
        <a:lstStyle/>
        <a:p>
          <a:r>
            <a:rPr lang="en-GB" sz="1600" b="1" noProof="0" dirty="0" smtClean="0">
              <a:solidFill>
                <a:srgbClr val="9B4129"/>
              </a:solidFill>
            </a:rPr>
            <a:t>According to the beneficiary's usual accounting practices; Minimum threshold: annual productive hours ≥ 90 % of the standard workable hours</a:t>
          </a:r>
        </a:p>
      </dgm:t>
    </dgm:pt>
    <dgm:pt modelId="{32FB6981-800C-4B6F-A503-6CCCEA1BB5B8}" type="parTrans" cxnId="{2F66AFFB-4502-4D45-9473-DC3CFDEEF999}">
      <dgm:prSet/>
      <dgm:spPr/>
      <dgm:t>
        <a:bodyPr/>
        <a:lstStyle/>
        <a:p>
          <a:endParaRPr lang="en-GB"/>
        </a:p>
      </dgm:t>
    </dgm:pt>
    <dgm:pt modelId="{17729DBB-8374-4325-90DA-00FD46D3DAC2}" type="sibTrans" cxnId="{2F66AFFB-4502-4D45-9473-DC3CFDEEF999}">
      <dgm:prSet/>
      <dgm:spPr/>
      <dgm:t>
        <a:bodyPr/>
        <a:lstStyle/>
        <a:p>
          <a:endParaRPr lang="en-GB"/>
        </a:p>
      </dgm:t>
    </dgm:pt>
    <dgm:pt modelId="{C15D4793-76A8-40D8-9A7D-9011CE1560E1}" type="pres">
      <dgm:prSet presAssocID="{AFA72763-51A0-4275-AA7B-8330E5082935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6E7BFA33-C948-4829-8FF6-4373AB8D5000}" type="pres">
      <dgm:prSet presAssocID="{AFA72763-51A0-4275-AA7B-8330E5082935}" presName="Name1" presStyleCnt="0"/>
      <dgm:spPr/>
    </dgm:pt>
    <dgm:pt modelId="{185446A6-2E72-4095-AFA5-7C304783691C}" type="pres">
      <dgm:prSet presAssocID="{AFA72763-51A0-4275-AA7B-8330E5082935}" presName="cycle" presStyleCnt="0"/>
      <dgm:spPr/>
    </dgm:pt>
    <dgm:pt modelId="{7F7B14FB-30E6-4C9C-9BC7-40EEBC44226A}" type="pres">
      <dgm:prSet presAssocID="{AFA72763-51A0-4275-AA7B-8330E5082935}" presName="srcNode" presStyleLbl="node1" presStyleIdx="0" presStyleCnt="3"/>
      <dgm:spPr/>
    </dgm:pt>
    <dgm:pt modelId="{95C2A4C2-7418-4A0D-9A0D-197C216596B0}" type="pres">
      <dgm:prSet presAssocID="{AFA72763-51A0-4275-AA7B-8330E5082935}" presName="conn" presStyleLbl="parChTrans1D2" presStyleIdx="0" presStyleCnt="1"/>
      <dgm:spPr/>
      <dgm:t>
        <a:bodyPr/>
        <a:lstStyle/>
        <a:p>
          <a:endParaRPr lang="en-GB"/>
        </a:p>
      </dgm:t>
    </dgm:pt>
    <dgm:pt modelId="{EBC40A8C-2038-4746-80D3-A0EB2ACD06DE}" type="pres">
      <dgm:prSet presAssocID="{AFA72763-51A0-4275-AA7B-8330E5082935}" presName="extraNode" presStyleLbl="node1" presStyleIdx="0" presStyleCnt="3"/>
      <dgm:spPr/>
    </dgm:pt>
    <dgm:pt modelId="{DC53A3D8-53AD-4E39-92BA-06CC9AA271DE}" type="pres">
      <dgm:prSet presAssocID="{AFA72763-51A0-4275-AA7B-8330E5082935}" presName="dstNode" presStyleLbl="node1" presStyleIdx="0" presStyleCnt="3"/>
      <dgm:spPr/>
    </dgm:pt>
    <dgm:pt modelId="{35AC2B90-134F-461D-AB7A-AC2BBDB56C81}" type="pres">
      <dgm:prSet presAssocID="{330A874D-1AFC-4A89-B179-80624CDD1E74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338BF09-27B4-4C01-AC80-DA5201F37032}" type="pres">
      <dgm:prSet presAssocID="{330A874D-1AFC-4A89-B179-80624CDD1E74}" presName="accent_1" presStyleCnt="0"/>
      <dgm:spPr/>
    </dgm:pt>
    <dgm:pt modelId="{1CB4B24F-280F-4416-891D-1AC248834B9B}" type="pres">
      <dgm:prSet presAssocID="{330A874D-1AFC-4A89-B179-80624CDD1E74}" presName="accentRepeatNode" presStyleLbl="solidFgAcc1" presStyleIdx="0" presStyleCnt="3"/>
      <dgm:spPr>
        <a:ln w="38100">
          <a:solidFill>
            <a:schemeClr val="accent2">
              <a:lumMod val="60000"/>
              <a:lumOff val="40000"/>
            </a:schemeClr>
          </a:solidFill>
        </a:ln>
      </dgm:spPr>
    </dgm:pt>
    <dgm:pt modelId="{759BEC0F-E100-4403-8B41-F051E9C695CA}" type="pres">
      <dgm:prSet presAssocID="{A4AF4BEA-CB40-40DE-9A3E-D3CBB9CA9F2A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0FF2843-0950-4076-9692-3F3C8919AD08}" type="pres">
      <dgm:prSet presAssocID="{A4AF4BEA-CB40-40DE-9A3E-D3CBB9CA9F2A}" presName="accent_2" presStyleCnt="0"/>
      <dgm:spPr/>
    </dgm:pt>
    <dgm:pt modelId="{3D5E21EE-2306-4F23-BB8B-A31D5BB615DF}" type="pres">
      <dgm:prSet presAssocID="{A4AF4BEA-CB40-40DE-9A3E-D3CBB9CA9F2A}" presName="accentRepeatNode" presStyleLbl="solidFgAcc1" presStyleIdx="1" presStyleCnt="3"/>
      <dgm:spPr>
        <a:ln w="38100">
          <a:solidFill>
            <a:schemeClr val="accent2">
              <a:lumMod val="60000"/>
              <a:lumOff val="40000"/>
            </a:schemeClr>
          </a:solidFill>
        </a:ln>
      </dgm:spPr>
    </dgm:pt>
    <dgm:pt modelId="{EE90E4CC-B64A-42BC-8A4E-D415EF967E3F}" type="pres">
      <dgm:prSet presAssocID="{C9DB12BE-93B9-498E-A5EC-80FC8D350223}" presName="text_3" presStyleLbl="node1" presStyleIdx="2" presStyleCnt="3" custScaleY="12307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2F27A6B-3545-4C3C-903C-EC6F9AB1303D}" type="pres">
      <dgm:prSet presAssocID="{C9DB12BE-93B9-498E-A5EC-80FC8D350223}" presName="accent_3" presStyleCnt="0"/>
      <dgm:spPr/>
    </dgm:pt>
    <dgm:pt modelId="{CE08963B-B439-418A-BEF5-B149273B2111}" type="pres">
      <dgm:prSet presAssocID="{C9DB12BE-93B9-498E-A5EC-80FC8D350223}" presName="accentRepeatNode" presStyleLbl="solidFgAcc1" presStyleIdx="2" presStyleCnt="3"/>
      <dgm:spPr>
        <a:ln w="38100">
          <a:solidFill>
            <a:schemeClr val="accent2">
              <a:lumMod val="60000"/>
              <a:lumOff val="40000"/>
            </a:schemeClr>
          </a:solidFill>
        </a:ln>
      </dgm:spPr>
    </dgm:pt>
  </dgm:ptLst>
  <dgm:cxnLst>
    <dgm:cxn modelId="{2FED513F-3433-4C2E-9196-4DE8A588D9EF}" type="presOf" srcId="{A4AF4BEA-CB40-40DE-9A3E-D3CBB9CA9F2A}" destId="{759BEC0F-E100-4403-8B41-F051E9C695CA}" srcOrd="0" destOrd="0" presId="urn:microsoft.com/office/officeart/2008/layout/VerticalCurvedList"/>
    <dgm:cxn modelId="{46082706-82FC-43A4-AD3B-E1B92B99211B}" srcId="{A4AF4BEA-CB40-40DE-9A3E-D3CBB9CA9F2A}" destId="{E1D20CD1-6F88-4E47-96C8-044AE6ED6625}" srcOrd="0" destOrd="0" parTransId="{D63CF3E0-5C7E-4CCE-9FA9-95C84AE5FD8A}" sibTransId="{0CEC2E8D-518F-42D1-91F1-21A1C39F7051}"/>
    <dgm:cxn modelId="{15BE925B-191D-454B-AEA5-CCA846BFA90C}" type="presOf" srcId="{91311BA6-E3EC-4A67-B82C-2CEE805DADC3}" destId="{95C2A4C2-7418-4A0D-9A0D-197C216596B0}" srcOrd="0" destOrd="0" presId="urn:microsoft.com/office/officeart/2008/layout/VerticalCurvedList"/>
    <dgm:cxn modelId="{3720757D-49F1-4035-8A15-1C8A35AB9953}" srcId="{AFA72763-51A0-4275-AA7B-8330E5082935}" destId="{330A874D-1AFC-4A89-B179-80624CDD1E74}" srcOrd="0" destOrd="0" parTransId="{D8A51D88-7218-422C-BBC2-5D5FD69675F8}" sibTransId="{91311BA6-E3EC-4A67-B82C-2CEE805DADC3}"/>
    <dgm:cxn modelId="{2F66AFFB-4502-4D45-9473-DC3CFDEEF999}" srcId="{C9DB12BE-93B9-498E-A5EC-80FC8D350223}" destId="{A0AD2A12-BE9C-4F21-869A-0A91D838A30D}" srcOrd="0" destOrd="0" parTransId="{32FB6981-800C-4B6F-A503-6CCCEA1BB5B8}" sibTransId="{17729DBB-8374-4325-90DA-00FD46D3DAC2}"/>
    <dgm:cxn modelId="{ECB2E9CB-E4BD-40DB-B2ED-DA032A40BAA6}" type="presOf" srcId="{E1D20CD1-6F88-4E47-96C8-044AE6ED6625}" destId="{759BEC0F-E100-4403-8B41-F051E9C695CA}" srcOrd="0" destOrd="1" presId="urn:microsoft.com/office/officeart/2008/layout/VerticalCurvedList"/>
    <dgm:cxn modelId="{0FEAD2BF-0955-49E3-B0B5-B2598A689EAA}" type="presOf" srcId="{AFA72763-51A0-4275-AA7B-8330E5082935}" destId="{C15D4793-76A8-40D8-9A7D-9011CE1560E1}" srcOrd="0" destOrd="0" presId="urn:microsoft.com/office/officeart/2008/layout/VerticalCurvedList"/>
    <dgm:cxn modelId="{C34C78EC-1D24-45A0-8683-4371623CF332}" srcId="{AFA72763-51A0-4275-AA7B-8330E5082935}" destId="{C9DB12BE-93B9-498E-A5EC-80FC8D350223}" srcOrd="2" destOrd="0" parTransId="{B03161B8-D6D0-4B3E-96E8-259957EA1638}" sibTransId="{73D6FF48-65FC-4D9B-8576-1726197AF55D}"/>
    <dgm:cxn modelId="{5C6135B9-2A85-4DC9-850B-4DD071CDB6F1}" type="presOf" srcId="{330A874D-1AFC-4A89-B179-80624CDD1E74}" destId="{35AC2B90-134F-461D-AB7A-AC2BBDB56C81}" srcOrd="0" destOrd="0" presId="urn:microsoft.com/office/officeart/2008/layout/VerticalCurvedList"/>
    <dgm:cxn modelId="{C4E56EDA-FE84-41F3-8EE9-60E120360877}" type="presOf" srcId="{A0AD2A12-BE9C-4F21-869A-0A91D838A30D}" destId="{EE90E4CC-B64A-42BC-8A4E-D415EF967E3F}" srcOrd="0" destOrd="1" presId="urn:microsoft.com/office/officeart/2008/layout/VerticalCurvedList"/>
    <dgm:cxn modelId="{72AAA654-E45B-4367-AF38-953E185359D1}" srcId="{AFA72763-51A0-4275-AA7B-8330E5082935}" destId="{A4AF4BEA-CB40-40DE-9A3E-D3CBB9CA9F2A}" srcOrd="1" destOrd="0" parTransId="{57C189C5-118B-4D75-9379-DE717797417C}" sibTransId="{1F9AD68B-A64F-48CB-85EF-52BFE576F99B}"/>
    <dgm:cxn modelId="{2AB98343-1668-47D8-845F-CEBB14B70DF0}" type="presOf" srcId="{C9DB12BE-93B9-498E-A5EC-80FC8D350223}" destId="{EE90E4CC-B64A-42BC-8A4E-D415EF967E3F}" srcOrd="0" destOrd="0" presId="urn:microsoft.com/office/officeart/2008/layout/VerticalCurvedList"/>
    <dgm:cxn modelId="{52FCB2FC-1AC5-44AE-9A10-C488519CF1B3}" type="presParOf" srcId="{C15D4793-76A8-40D8-9A7D-9011CE1560E1}" destId="{6E7BFA33-C948-4829-8FF6-4373AB8D5000}" srcOrd="0" destOrd="0" presId="urn:microsoft.com/office/officeart/2008/layout/VerticalCurvedList"/>
    <dgm:cxn modelId="{2D1976A7-6F08-493E-AE83-A920B4627EC6}" type="presParOf" srcId="{6E7BFA33-C948-4829-8FF6-4373AB8D5000}" destId="{185446A6-2E72-4095-AFA5-7C304783691C}" srcOrd="0" destOrd="0" presId="urn:microsoft.com/office/officeart/2008/layout/VerticalCurvedList"/>
    <dgm:cxn modelId="{EB8AA2EE-0772-43CD-A5DA-4D6E33D46DFA}" type="presParOf" srcId="{185446A6-2E72-4095-AFA5-7C304783691C}" destId="{7F7B14FB-30E6-4C9C-9BC7-40EEBC44226A}" srcOrd="0" destOrd="0" presId="urn:microsoft.com/office/officeart/2008/layout/VerticalCurvedList"/>
    <dgm:cxn modelId="{89B1345B-9E10-456E-8501-42F1CB7A7D35}" type="presParOf" srcId="{185446A6-2E72-4095-AFA5-7C304783691C}" destId="{95C2A4C2-7418-4A0D-9A0D-197C216596B0}" srcOrd="1" destOrd="0" presId="urn:microsoft.com/office/officeart/2008/layout/VerticalCurvedList"/>
    <dgm:cxn modelId="{29CBA5A6-B1FB-401F-950D-F60FBC48629F}" type="presParOf" srcId="{185446A6-2E72-4095-AFA5-7C304783691C}" destId="{EBC40A8C-2038-4746-80D3-A0EB2ACD06DE}" srcOrd="2" destOrd="0" presId="urn:microsoft.com/office/officeart/2008/layout/VerticalCurvedList"/>
    <dgm:cxn modelId="{4755788C-E6EE-4A5F-9BD7-433A4E86D125}" type="presParOf" srcId="{185446A6-2E72-4095-AFA5-7C304783691C}" destId="{DC53A3D8-53AD-4E39-92BA-06CC9AA271DE}" srcOrd="3" destOrd="0" presId="urn:microsoft.com/office/officeart/2008/layout/VerticalCurvedList"/>
    <dgm:cxn modelId="{DD154866-07C0-4ADE-BD85-13EA744F3B3B}" type="presParOf" srcId="{6E7BFA33-C948-4829-8FF6-4373AB8D5000}" destId="{35AC2B90-134F-461D-AB7A-AC2BBDB56C81}" srcOrd="1" destOrd="0" presId="urn:microsoft.com/office/officeart/2008/layout/VerticalCurvedList"/>
    <dgm:cxn modelId="{A3F98827-481F-4501-ACC7-62F7C3791E84}" type="presParOf" srcId="{6E7BFA33-C948-4829-8FF6-4373AB8D5000}" destId="{6338BF09-27B4-4C01-AC80-DA5201F37032}" srcOrd="2" destOrd="0" presId="urn:microsoft.com/office/officeart/2008/layout/VerticalCurvedList"/>
    <dgm:cxn modelId="{D2398D93-8241-49A7-8924-0BB5E6079FA1}" type="presParOf" srcId="{6338BF09-27B4-4C01-AC80-DA5201F37032}" destId="{1CB4B24F-280F-4416-891D-1AC248834B9B}" srcOrd="0" destOrd="0" presId="urn:microsoft.com/office/officeart/2008/layout/VerticalCurvedList"/>
    <dgm:cxn modelId="{D22AF39D-2F9F-423B-A4D1-0B1998DCD8F8}" type="presParOf" srcId="{6E7BFA33-C948-4829-8FF6-4373AB8D5000}" destId="{759BEC0F-E100-4403-8B41-F051E9C695CA}" srcOrd="3" destOrd="0" presId="urn:microsoft.com/office/officeart/2008/layout/VerticalCurvedList"/>
    <dgm:cxn modelId="{E1FACBD8-B60A-4DA8-AF54-0E9287663DBB}" type="presParOf" srcId="{6E7BFA33-C948-4829-8FF6-4373AB8D5000}" destId="{70FF2843-0950-4076-9692-3F3C8919AD08}" srcOrd="4" destOrd="0" presId="urn:microsoft.com/office/officeart/2008/layout/VerticalCurvedList"/>
    <dgm:cxn modelId="{125F25C6-B183-4B08-AFF0-252905358CBC}" type="presParOf" srcId="{70FF2843-0950-4076-9692-3F3C8919AD08}" destId="{3D5E21EE-2306-4F23-BB8B-A31D5BB615DF}" srcOrd="0" destOrd="0" presId="urn:microsoft.com/office/officeart/2008/layout/VerticalCurvedList"/>
    <dgm:cxn modelId="{13CF3D3A-F997-4997-BC89-2BE15AE8E071}" type="presParOf" srcId="{6E7BFA33-C948-4829-8FF6-4373AB8D5000}" destId="{EE90E4CC-B64A-42BC-8A4E-D415EF967E3F}" srcOrd="5" destOrd="0" presId="urn:microsoft.com/office/officeart/2008/layout/VerticalCurvedList"/>
    <dgm:cxn modelId="{1DD597DC-ADAF-45B7-891D-E3C539D73347}" type="presParOf" srcId="{6E7BFA33-C948-4829-8FF6-4373AB8D5000}" destId="{C2F27A6B-3545-4C3C-903C-EC6F9AB1303D}" srcOrd="6" destOrd="0" presId="urn:microsoft.com/office/officeart/2008/layout/VerticalCurvedList"/>
    <dgm:cxn modelId="{4A4DFC27-066B-477C-9C00-FFF9BC20F898}" type="presParOf" srcId="{C2F27A6B-3545-4C3C-903C-EC6F9AB1303D}" destId="{CE08963B-B439-418A-BEF5-B149273B211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5E7712-C94C-41A9-A046-F1D56CC7CDB6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D4B809B-D63A-4156-9082-03F94593F163}">
      <dgm:prSet phldrT="[Text]" custT="1"/>
      <dgm:spPr>
        <a:solidFill>
          <a:srgbClr val="F8FEDA"/>
        </a:solidFill>
        <a:ln>
          <a:solidFill>
            <a:srgbClr val="0000FF"/>
          </a:solidFill>
        </a:ln>
        <a:effectLst>
          <a:glow rad="139700">
            <a:schemeClr val="accent6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prst="slope"/>
        </a:sp3d>
      </dgm:spPr>
      <dgm:t>
        <a:bodyPr/>
        <a:lstStyle/>
        <a:p>
          <a:r>
            <a:rPr lang="en-GB" sz="3200" b="1" i="1" dirty="0" smtClean="0">
              <a:solidFill>
                <a:srgbClr val="0000CC"/>
              </a:solidFill>
            </a:rPr>
            <a:t>Receipts</a:t>
          </a:r>
          <a:endParaRPr lang="en-GB" sz="3200" b="1" i="1" dirty="0">
            <a:solidFill>
              <a:srgbClr val="0000CC"/>
            </a:solidFill>
          </a:endParaRPr>
        </a:p>
      </dgm:t>
    </dgm:pt>
    <dgm:pt modelId="{3D6BD6CE-7A88-4984-A921-BE39DBA8B454}" type="parTrans" cxnId="{2AC23D74-09A1-4427-9DB5-CB988C7911B5}">
      <dgm:prSet/>
      <dgm:spPr/>
      <dgm:t>
        <a:bodyPr/>
        <a:lstStyle/>
        <a:p>
          <a:endParaRPr lang="en-GB"/>
        </a:p>
      </dgm:t>
    </dgm:pt>
    <dgm:pt modelId="{5ECC8646-5751-4BA2-8424-3DD4F80296B3}" type="sibTrans" cxnId="{2AC23D74-09A1-4427-9DB5-CB988C7911B5}">
      <dgm:prSet/>
      <dgm:spPr/>
      <dgm:t>
        <a:bodyPr/>
        <a:lstStyle/>
        <a:p>
          <a:endParaRPr lang="en-GB"/>
        </a:p>
      </dgm:t>
    </dgm:pt>
    <dgm:pt modelId="{757039B5-E972-41D0-AB8F-23BAA0FDD2F1}">
      <dgm:prSet phldrT="[Text]" custT="1"/>
      <dgm:spPr>
        <a:solidFill>
          <a:srgbClr val="63251B"/>
        </a:solidFill>
      </dgm:spPr>
      <dgm:t>
        <a:bodyPr/>
        <a:lstStyle/>
        <a:p>
          <a:r>
            <a:rPr lang="en-GB" sz="2000" dirty="0" smtClean="0">
              <a:solidFill>
                <a:srgbClr val="F8FEDA"/>
              </a:solidFill>
            </a:rPr>
            <a:t>Income generated by the action </a:t>
          </a:r>
        </a:p>
        <a:p>
          <a:r>
            <a:rPr lang="en-GB" sz="1800" dirty="0" smtClean="0">
              <a:solidFill>
                <a:srgbClr val="F8FEDA"/>
              </a:solidFill>
            </a:rPr>
            <a:t>(except for action´s results)</a:t>
          </a:r>
          <a:endParaRPr lang="en-GB" sz="1800" dirty="0">
            <a:solidFill>
              <a:srgbClr val="F8FEDA"/>
            </a:solidFill>
          </a:endParaRPr>
        </a:p>
      </dgm:t>
    </dgm:pt>
    <dgm:pt modelId="{505805E2-D111-4361-A487-CF484E58D94D}" type="parTrans" cxnId="{10E0A78F-6976-4F14-9FC0-5A7AE4B82445}">
      <dgm:prSet/>
      <dgm:spPr/>
      <dgm:t>
        <a:bodyPr/>
        <a:lstStyle/>
        <a:p>
          <a:endParaRPr lang="en-GB"/>
        </a:p>
      </dgm:t>
    </dgm:pt>
    <dgm:pt modelId="{D8E4E23C-06E9-4740-9774-69CF9A24A6FE}" type="sibTrans" cxnId="{10E0A78F-6976-4F14-9FC0-5A7AE4B82445}">
      <dgm:prSet/>
      <dgm:spPr/>
      <dgm:t>
        <a:bodyPr/>
        <a:lstStyle/>
        <a:p>
          <a:endParaRPr lang="en-GB"/>
        </a:p>
      </dgm:t>
    </dgm:pt>
    <dgm:pt modelId="{1A8AA383-7E40-43BD-9F5C-13AF6F2D1501}">
      <dgm:prSet phldrT="[Text]" custT="1"/>
      <dgm:spPr>
        <a:solidFill>
          <a:srgbClr val="63251B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dirty="0" smtClean="0">
              <a:solidFill>
                <a:srgbClr val="F8FEDA"/>
              </a:solidFill>
            </a:rPr>
            <a:t>Income generated from the sale of assets purchased in the GA </a:t>
          </a:r>
        </a:p>
      </dgm:t>
    </dgm:pt>
    <dgm:pt modelId="{8ABB1044-C8A1-4B01-8201-C65830B564D0}" type="parTrans" cxnId="{0C87A804-95BB-4CB6-8514-5945A23A10DD}">
      <dgm:prSet/>
      <dgm:spPr/>
      <dgm:t>
        <a:bodyPr/>
        <a:lstStyle/>
        <a:p>
          <a:endParaRPr lang="en-GB"/>
        </a:p>
      </dgm:t>
    </dgm:pt>
    <dgm:pt modelId="{2E4F577E-38DD-4590-881C-4F9398CF17FF}" type="sibTrans" cxnId="{0C87A804-95BB-4CB6-8514-5945A23A10DD}">
      <dgm:prSet/>
      <dgm:spPr/>
      <dgm:t>
        <a:bodyPr/>
        <a:lstStyle/>
        <a:p>
          <a:endParaRPr lang="en-GB"/>
        </a:p>
      </dgm:t>
    </dgm:pt>
    <dgm:pt modelId="{9AE17298-977D-4953-91D7-EE65C53186F0}">
      <dgm:prSet phldrT="[Text]" phldr="1"/>
      <dgm:spPr/>
      <dgm:t>
        <a:bodyPr/>
        <a:lstStyle/>
        <a:p>
          <a:endParaRPr lang="en-GB"/>
        </a:p>
      </dgm:t>
    </dgm:pt>
    <dgm:pt modelId="{5C92A290-49E3-420B-9ED7-DDC4095A890D}" type="parTrans" cxnId="{47550775-5D9B-4A3A-8FFA-8C106EB44C5D}">
      <dgm:prSet/>
      <dgm:spPr/>
      <dgm:t>
        <a:bodyPr/>
        <a:lstStyle/>
        <a:p>
          <a:endParaRPr lang="en-GB"/>
        </a:p>
      </dgm:t>
    </dgm:pt>
    <dgm:pt modelId="{D722B8AA-CEB4-4110-B2AD-00F4F645852E}" type="sibTrans" cxnId="{47550775-5D9B-4A3A-8FFA-8C106EB44C5D}">
      <dgm:prSet/>
      <dgm:spPr/>
      <dgm:t>
        <a:bodyPr/>
        <a:lstStyle/>
        <a:p>
          <a:endParaRPr lang="en-GB"/>
        </a:p>
      </dgm:t>
    </dgm:pt>
    <dgm:pt modelId="{7BCC8527-E2A1-4979-86FB-5C7161497F3A}">
      <dgm:prSet phldrT="[Text]" phldr="1"/>
      <dgm:spPr/>
      <dgm:t>
        <a:bodyPr/>
        <a:lstStyle/>
        <a:p>
          <a:endParaRPr lang="en-GB"/>
        </a:p>
      </dgm:t>
    </dgm:pt>
    <dgm:pt modelId="{9E9F8914-DF85-4B39-88DC-6E8522D11335}" type="parTrans" cxnId="{78CD92E3-6603-48DC-948C-F8BFCC3C6B24}">
      <dgm:prSet/>
      <dgm:spPr/>
      <dgm:t>
        <a:bodyPr/>
        <a:lstStyle/>
        <a:p>
          <a:endParaRPr lang="en-GB"/>
        </a:p>
      </dgm:t>
    </dgm:pt>
    <dgm:pt modelId="{2B6B955A-A58C-4F4A-9762-84FD3A617AD0}" type="sibTrans" cxnId="{78CD92E3-6603-48DC-948C-F8BFCC3C6B24}">
      <dgm:prSet/>
      <dgm:spPr/>
      <dgm:t>
        <a:bodyPr/>
        <a:lstStyle/>
        <a:p>
          <a:endParaRPr lang="en-GB"/>
        </a:p>
      </dgm:t>
    </dgm:pt>
    <dgm:pt modelId="{73250431-1094-4E43-A83C-785544E6CC5F}">
      <dgm:prSet custT="1"/>
      <dgm:spPr>
        <a:solidFill>
          <a:srgbClr val="3F3B89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dirty="0" smtClean="0">
              <a:solidFill>
                <a:srgbClr val="F8FEDA"/>
              </a:solidFill>
            </a:rPr>
            <a:t>Financial contributions specifically assigned by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dirty="0" smtClean="0">
              <a:solidFill>
                <a:srgbClr val="F8FEDA"/>
              </a:solidFill>
            </a:rPr>
            <a:t>the donors to finance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dirty="0" smtClean="0">
              <a:solidFill>
                <a:srgbClr val="F8FEDA"/>
              </a:solidFill>
            </a:rPr>
            <a:t>the eligible costs</a:t>
          </a:r>
        </a:p>
        <a:p>
          <a:pPr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600" dirty="0"/>
        </a:p>
      </dgm:t>
    </dgm:pt>
    <dgm:pt modelId="{EABCC608-4999-414D-A6EF-848C82A79FC9}" type="parTrans" cxnId="{5A2A43C1-667C-4D6D-8BAA-2BAEAE2CDB30}">
      <dgm:prSet/>
      <dgm:spPr/>
      <dgm:t>
        <a:bodyPr/>
        <a:lstStyle/>
        <a:p>
          <a:endParaRPr lang="en-GB"/>
        </a:p>
      </dgm:t>
    </dgm:pt>
    <dgm:pt modelId="{62F11343-2A14-48DC-A05C-082133B8FEEF}" type="sibTrans" cxnId="{5A2A43C1-667C-4D6D-8BAA-2BAEAE2CDB30}">
      <dgm:prSet/>
      <dgm:spPr/>
      <dgm:t>
        <a:bodyPr/>
        <a:lstStyle/>
        <a:p>
          <a:endParaRPr lang="en-GB"/>
        </a:p>
      </dgm:t>
    </dgm:pt>
    <dgm:pt modelId="{CF401421-D607-4E47-8E9A-3CD585EE3E70}">
      <dgm:prSet custT="1"/>
      <dgm:spPr>
        <a:solidFill>
          <a:srgbClr val="0000B8"/>
        </a:solidFill>
      </dgm:spPr>
      <dgm:t>
        <a:bodyPr anchor="t" anchorCtr="0"/>
        <a:lstStyle/>
        <a:p>
          <a:pPr marL="0" marR="0" indent="0" algn="ctr" defTabSz="914400" eaLnBrk="1" fontAlgn="auto" latinLnBrk="0" hangingPunct="1">
            <a:lnSpc>
              <a:spcPct val="15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dirty="0" smtClean="0">
              <a:solidFill>
                <a:srgbClr val="F8FEDA"/>
              </a:solidFill>
            </a:rPr>
            <a:t>In-kind contributions:</a:t>
          </a:r>
        </a:p>
        <a:p>
          <a:pPr marL="265113" indent="0" algn="l" defTabSz="914400">
            <a:lnSpc>
              <a:spcPct val="100000"/>
            </a:lnSpc>
            <a:spcBef>
              <a:spcPts val="600"/>
            </a:spcBef>
            <a:spcAft>
              <a:spcPts val="0"/>
            </a:spcAft>
            <a:buNone/>
          </a:pPr>
          <a:r>
            <a:rPr lang="en-GB" sz="2000" dirty="0" smtClean="0">
              <a:solidFill>
                <a:srgbClr val="F8FEDA"/>
              </a:solidFill>
            </a:rPr>
            <a:t>-specifically for the action</a:t>
          </a:r>
        </a:p>
        <a:p>
          <a:pPr marL="265113" indent="0" algn="l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GB" sz="2000" dirty="0" smtClean="0">
              <a:solidFill>
                <a:srgbClr val="F8FEDA"/>
              </a:solidFill>
            </a:rPr>
            <a:t>-received free of charge</a:t>
          </a:r>
          <a:endParaRPr lang="fr-BE" sz="2000" dirty="0" smtClean="0">
            <a:solidFill>
              <a:srgbClr val="F8FEDA"/>
            </a:solidFill>
          </a:endParaRPr>
        </a:p>
      </dgm:t>
    </dgm:pt>
    <dgm:pt modelId="{5FA66E50-886E-4924-9B35-87C03032C1C3}" type="parTrans" cxnId="{0411EAF7-CEF2-401F-8918-EA9201A6626A}">
      <dgm:prSet/>
      <dgm:spPr/>
      <dgm:t>
        <a:bodyPr/>
        <a:lstStyle/>
        <a:p>
          <a:endParaRPr lang="en-GB"/>
        </a:p>
      </dgm:t>
    </dgm:pt>
    <dgm:pt modelId="{8292EED4-38F6-4321-AD55-CE43E2E9E763}" type="sibTrans" cxnId="{0411EAF7-CEF2-401F-8918-EA9201A6626A}">
      <dgm:prSet/>
      <dgm:spPr/>
      <dgm:t>
        <a:bodyPr/>
        <a:lstStyle/>
        <a:p>
          <a:endParaRPr lang="en-GB"/>
        </a:p>
      </dgm:t>
    </dgm:pt>
    <dgm:pt modelId="{E6FC717F-1115-4E40-99FB-AA0B755D23D6}" type="pres">
      <dgm:prSet presAssocID="{255E7712-C94C-41A9-A046-F1D56CC7CDB6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70686BD-F8FE-4350-8457-C3DC6A40F793}" type="pres">
      <dgm:prSet presAssocID="{255E7712-C94C-41A9-A046-F1D56CC7CDB6}" presName="matrix" presStyleCnt="0"/>
      <dgm:spPr/>
    </dgm:pt>
    <dgm:pt modelId="{A6C57890-FAF3-4663-BB23-BEB40A6CD2B3}" type="pres">
      <dgm:prSet presAssocID="{255E7712-C94C-41A9-A046-F1D56CC7CDB6}" presName="tile1" presStyleLbl="node1" presStyleIdx="0" presStyleCnt="4" custScaleX="93798" custScaleY="88002" custLinFactNeighborX="-1832"/>
      <dgm:spPr/>
      <dgm:t>
        <a:bodyPr/>
        <a:lstStyle/>
        <a:p>
          <a:endParaRPr lang="en-GB"/>
        </a:p>
      </dgm:t>
    </dgm:pt>
    <dgm:pt modelId="{369B5C28-863B-460D-8FEF-69964F641C01}" type="pres">
      <dgm:prSet presAssocID="{255E7712-C94C-41A9-A046-F1D56CC7CDB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D0EDD2-67A7-4DB9-8C01-29AF1A1A0180}" type="pres">
      <dgm:prSet presAssocID="{255E7712-C94C-41A9-A046-F1D56CC7CDB6}" presName="tile2" presStyleLbl="node1" presStyleIdx="1" presStyleCnt="4" custScaleX="96899" custScaleY="86993" custLinFactNeighborY="-123"/>
      <dgm:spPr/>
      <dgm:t>
        <a:bodyPr/>
        <a:lstStyle/>
        <a:p>
          <a:endParaRPr lang="en-GB"/>
        </a:p>
      </dgm:t>
    </dgm:pt>
    <dgm:pt modelId="{F484A54D-FEDE-4F7C-81B8-3A87F2994C8C}" type="pres">
      <dgm:prSet presAssocID="{255E7712-C94C-41A9-A046-F1D56CC7CDB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26762BF-A725-4427-8A1A-FA8B918D8D2A}" type="pres">
      <dgm:prSet presAssocID="{255E7712-C94C-41A9-A046-F1D56CC7CDB6}" presName="tile3" presStyleLbl="node1" presStyleIdx="2" presStyleCnt="4" custScaleX="92746" custScaleY="93290" custLinFactNeighborX="-2589" custLinFactNeighborY="4351"/>
      <dgm:spPr/>
      <dgm:t>
        <a:bodyPr/>
        <a:lstStyle/>
        <a:p>
          <a:endParaRPr lang="en-GB"/>
        </a:p>
      </dgm:t>
    </dgm:pt>
    <dgm:pt modelId="{DF15B6E0-ABCE-4F8B-8EE0-457838353A68}" type="pres">
      <dgm:prSet presAssocID="{255E7712-C94C-41A9-A046-F1D56CC7CDB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C4C8BFA-5B0F-49B6-86AD-0F4FEEC42FB0}" type="pres">
      <dgm:prSet presAssocID="{255E7712-C94C-41A9-A046-F1D56CC7CDB6}" presName="tile4" presStyleLbl="node1" presStyleIdx="3" presStyleCnt="4" custScaleX="97951" custScaleY="93240" custLinFactNeighborX="98" custLinFactNeighborY="4486"/>
      <dgm:spPr/>
      <dgm:t>
        <a:bodyPr/>
        <a:lstStyle/>
        <a:p>
          <a:endParaRPr lang="en-GB"/>
        </a:p>
      </dgm:t>
    </dgm:pt>
    <dgm:pt modelId="{B25099E7-52EB-4313-9722-8EDF1303BBD2}" type="pres">
      <dgm:prSet presAssocID="{255E7712-C94C-41A9-A046-F1D56CC7CDB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0637CEF-B0AB-4FD8-A01E-BE5E36615F66}" type="pres">
      <dgm:prSet presAssocID="{255E7712-C94C-41A9-A046-F1D56CC7CDB6}" presName="centerTile" presStyleLbl="fgShp" presStyleIdx="0" presStyleCnt="1" custScaleX="91450" custScaleY="90985" custLinFactNeighborX="-2674">
        <dgm:presLayoutVars>
          <dgm:chMax val="0"/>
          <dgm:chPref val="0"/>
        </dgm:presLayoutVars>
      </dgm:prSet>
      <dgm:spPr/>
      <dgm:t>
        <a:bodyPr/>
        <a:lstStyle/>
        <a:p>
          <a:endParaRPr lang="en-GB"/>
        </a:p>
      </dgm:t>
    </dgm:pt>
  </dgm:ptLst>
  <dgm:cxnLst>
    <dgm:cxn modelId="{47550775-5D9B-4A3A-8FFA-8C106EB44C5D}" srcId="{AD4B809B-D63A-4156-9082-03F94593F163}" destId="{9AE17298-977D-4953-91D7-EE65C53186F0}" srcOrd="4" destOrd="0" parTransId="{5C92A290-49E3-420B-9ED7-DDC4095A890D}" sibTransId="{D722B8AA-CEB4-4110-B2AD-00F4F645852E}"/>
    <dgm:cxn modelId="{2AC23D74-09A1-4427-9DB5-CB988C7911B5}" srcId="{255E7712-C94C-41A9-A046-F1D56CC7CDB6}" destId="{AD4B809B-D63A-4156-9082-03F94593F163}" srcOrd="0" destOrd="0" parTransId="{3D6BD6CE-7A88-4984-A921-BE39DBA8B454}" sibTransId="{5ECC8646-5751-4BA2-8424-3DD4F80296B3}"/>
    <dgm:cxn modelId="{B690ED9B-433D-4634-B2FA-D6EFE7651C68}" type="presOf" srcId="{757039B5-E972-41D0-AB8F-23BAA0FDD2F1}" destId="{A6C57890-FAF3-4663-BB23-BEB40A6CD2B3}" srcOrd="0" destOrd="0" presId="urn:microsoft.com/office/officeart/2005/8/layout/matrix1"/>
    <dgm:cxn modelId="{7ABC6A8C-DE27-479B-950C-49ED862CFA88}" type="presOf" srcId="{CF401421-D607-4E47-8E9A-3CD585EE3E70}" destId="{DF15B6E0-ABCE-4F8B-8EE0-457838353A68}" srcOrd="1" destOrd="0" presId="urn:microsoft.com/office/officeart/2005/8/layout/matrix1"/>
    <dgm:cxn modelId="{78CD92E3-6603-48DC-948C-F8BFCC3C6B24}" srcId="{AD4B809B-D63A-4156-9082-03F94593F163}" destId="{7BCC8527-E2A1-4979-86FB-5C7161497F3A}" srcOrd="5" destOrd="0" parTransId="{9E9F8914-DF85-4B39-88DC-6E8522D11335}" sibTransId="{2B6B955A-A58C-4F4A-9762-84FD3A617AD0}"/>
    <dgm:cxn modelId="{10E0A78F-6976-4F14-9FC0-5A7AE4B82445}" srcId="{AD4B809B-D63A-4156-9082-03F94593F163}" destId="{757039B5-E972-41D0-AB8F-23BAA0FDD2F1}" srcOrd="0" destOrd="0" parTransId="{505805E2-D111-4361-A487-CF484E58D94D}" sibTransId="{D8E4E23C-06E9-4740-9774-69CF9A24A6FE}"/>
    <dgm:cxn modelId="{5A2A43C1-667C-4D6D-8BAA-2BAEAE2CDB30}" srcId="{AD4B809B-D63A-4156-9082-03F94593F163}" destId="{73250431-1094-4E43-A83C-785544E6CC5F}" srcOrd="3" destOrd="0" parTransId="{EABCC608-4999-414D-A6EF-848C82A79FC9}" sibTransId="{62F11343-2A14-48DC-A05C-082133B8FEEF}"/>
    <dgm:cxn modelId="{A174FCE9-254E-4FD3-A3F1-29E6E21664E0}" type="presOf" srcId="{CF401421-D607-4E47-8E9A-3CD585EE3E70}" destId="{526762BF-A725-4427-8A1A-FA8B918D8D2A}" srcOrd="0" destOrd="0" presId="urn:microsoft.com/office/officeart/2005/8/layout/matrix1"/>
    <dgm:cxn modelId="{5EC99CF2-51BD-42B6-B06A-A42A90E976C9}" type="presOf" srcId="{73250431-1094-4E43-A83C-785544E6CC5F}" destId="{9C4C8BFA-5B0F-49B6-86AD-0F4FEEC42FB0}" srcOrd="0" destOrd="0" presId="urn:microsoft.com/office/officeart/2005/8/layout/matrix1"/>
    <dgm:cxn modelId="{46127A70-1C64-432E-B2F3-2808B9466502}" type="presOf" srcId="{1A8AA383-7E40-43BD-9F5C-13AF6F2D1501}" destId="{C7D0EDD2-67A7-4DB9-8C01-29AF1A1A0180}" srcOrd="0" destOrd="0" presId="urn:microsoft.com/office/officeart/2005/8/layout/matrix1"/>
    <dgm:cxn modelId="{3777D2C3-25C3-4CF1-8D60-9D2B0DF5DAA9}" type="presOf" srcId="{255E7712-C94C-41A9-A046-F1D56CC7CDB6}" destId="{E6FC717F-1115-4E40-99FB-AA0B755D23D6}" srcOrd="0" destOrd="0" presId="urn:microsoft.com/office/officeart/2005/8/layout/matrix1"/>
    <dgm:cxn modelId="{0C87A804-95BB-4CB6-8514-5945A23A10DD}" srcId="{AD4B809B-D63A-4156-9082-03F94593F163}" destId="{1A8AA383-7E40-43BD-9F5C-13AF6F2D1501}" srcOrd="1" destOrd="0" parTransId="{8ABB1044-C8A1-4B01-8201-C65830B564D0}" sibTransId="{2E4F577E-38DD-4590-881C-4F9398CF17FF}"/>
    <dgm:cxn modelId="{11158022-933D-4644-9B9E-546E8D34D820}" type="presOf" srcId="{AD4B809B-D63A-4156-9082-03F94593F163}" destId="{20637CEF-B0AB-4FD8-A01E-BE5E36615F66}" srcOrd="0" destOrd="0" presId="urn:microsoft.com/office/officeart/2005/8/layout/matrix1"/>
    <dgm:cxn modelId="{08620BC4-83A0-4DA9-A12A-6D44D7BD2476}" type="presOf" srcId="{1A8AA383-7E40-43BD-9F5C-13AF6F2D1501}" destId="{F484A54D-FEDE-4F7C-81B8-3A87F2994C8C}" srcOrd="1" destOrd="0" presId="urn:microsoft.com/office/officeart/2005/8/layout/matrix1"/>
    <dgm:cxn modelId="{D386F09D-ED9E-47D3-8B9A-CB81CDDF3FC0}" type="presOf" srcId="{73250431-1094-4E43-A83C-785544E6CC5F}" destId="{B25099E7-52EB-4313-9722-8EDF1303BBD2}" srcOrd="1" destOrd="0" presId="urn:microsoft.com/office/officeart/2005/8/layout/matrix1"/>
    <dgm:cxn modelId="{0411EAF7-CEF2-401F-8918-EA9201A6626A}" srcId="{AD4B809B-D63A-4156-9082-03F94593F163}" destId="{CF401421-D607-4E47-8E9A-3CD585EE3E70}" srcOrd="2" destOrd="0" parTransId="{5FA66E50-886E-4924-9B35-87C03032C1C3}" sibTransId="{8292EED4-38F6-4321-AD55-CE43E2E9E763}"/>
    <dgm:cxn modelId="{FE61AFBA-DB5A-44D2-9BB8-069EE9F6DB5A}" type="presOf" srcId="{757039B5-E972-41D0-AB8F-23BAA0FDD2F1}" destId="{369B5C28-863B-460D-8FEF-69964F641C01}" srcOrd="1" destOrd="0" presId="urn:microsoft.com/office/officeart/2005/8/layout/matrix1"/>
    <dgm:cxn modelId="{3DEAD213-F556-4AC1-B6DC-B1D5CEF03A69}" type="presParOf" srcId="{E6FC717F-1115-4E40-99FB-AA0B755D23D6}" destId="{E70686BD-F8FE-4350-8457-C3DC6A40F793}" srcOrd="0" destOrd="0" presId="urn:microsoft.com/office/officeart/2005/8/layout/matrix1"/>
    <dgm:cxn modelId="{08221EE9-6D23-469A-985F-D86D4E829D49}" type="presParOf" srcId="{E70686BD-F8FE-4350-8457-C3DC6A40F793}" destId="{A6C57890-FAF3-4663-BB23-BEB40A6CD2B3}" srcOrd="0" destOrd="0" presId="urn:microsoft.com/office/officeart/2005/8/layout/matrix1"/>
    <dgm:cxn modelId="{B371B77E-DDDE-44FC-9250-B590D1BAF275}" type="presParOf" srcId="{E70686BD-F8FE-4350-8457-C3DC6A40F793}" destId="{369B5C28-863B-460D-8FEF-69964F641C01}" srcOrd="1" destOrd="0" presId="urn:microsoft.com/office/officeart/2005/8/layout/matrix1"/>
    <dgm:cxn modelId="{C0492961-1C55-4766-AF58-70EEE862A914}" type="presParOf" srcId="{E70686BD-F8FE-4350-8457-C3DC6A40F793}" destId="{C7D0EDD2-67A7-4DB9-8C01-29AF1A1A0180}" srcOrd="2" destOrd="0" presId="urn:microsoft.com/office/officeart/2005/8/layout/matrix1"/>
    <dgm:cxn modelId="{69EA5D61-73D5-4A8F-978E-A8891DE7BAE2}" type="presParOf" srcId="{E70686BD-F8FE-4350-8457-C3DC6A40F793}" destId="{F484A54D-FEDE-4F7C-81B8-3A87F2994C8C}" srcOrd="3" destOrd="0" presId="urn:microsoft.com/office/officeart/2005/8/layout/matrix1"/>
    <dgm:cxn modelId="{5A317150-CF81-4E26-9AEC-47446A465B0E}" type="presParOf" srcId="{E70686BD-F8FE-4350-8457-C3DC6A40F793}" destId="{526762BF-A725-4427-8A1A-FA8B918D8D2A}" srcOrd="4" destOrd="0" presId="urn:microsoft.com/office/officeart/2005/8/layout/matrix1"/>
    <dgm:cxn modelId="{E190524D-0CFD-4553-A622-F8D1BD2D1FA7}" type="presParOf" srcId="{E70686BD-F8FE-4350-8457-C3DC6A40F793}" destId="{DF15B6E0-ABCE-4F8B-8EE0-457838353A68}" srcOrd="5" destOrd="0" presId="urn:microsoft.com/office/officeart/2005/8/layout/matrix1"/>
    <dgm:cxn modelId="{B6727CCB-E219-4D04-86FB-E188216DD61E}" type="presParOf" srcId="{E70686BD-F8FE-4350-8457-C3DC6A40F793}" destId="{9C4C8BFA-5B0F-49B6-86AD-0F4FEEC42FB0}" srcOrd="6" destOrd="0" presId="urn:microsoft.com/office/officeart/2005/8/layout/matrix1"/>
    <dgm:cxn modelId="{CED34F7E-0F79-4BB3-98AE-548CC1FF354B}" type="presParOf" srcId="{E70686BD-F8FE-4350-8457-C3DC6A40F793}" destId="{B25099E7-52EB-4313-9722-8EDF1303BBD2}" srcOrd="7" destOrd="0" presId="urn:microsoft.com/office/officeart/2005/8/layout/matrix1"/>
    <dgm:cxn modelId="{0B63B72C-3A2A-4881-9BB9-92F0CA05B812}" type="presParOf" srcId="{E6FC717F-1115-4E40-99FB-AA0B755D23D6}" destId="{20637CEF-B0AB-4FD8-A01E-BE5E36615F66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347EC2-7BF4-4EA2-9401-9B8D250A75E1}">
      <dsp:nvSpPr>
        <dsp:cNvPr id="0" name=""/>
        <dsp:cNvSpPr/>
      </dsp:nvSpPr>
      <dsp:spPr>
        <a:xfrm>
          <a:off x="2509906" y="0"/>
          <a:ext cx="6233677" cy="1297561"/>
        </a:xfrm>
        <a:prstGeom prst="rightArrow">
          <a:avLst>
            <a:gd name="adj1" fmla="val 75000"/>
            <a:gd name="adj2" fmla="val 50000"/>
          </a:avLst>
        </a:prstGeom>
        <a:solidFill>
          <a:srgbClr val="FEE1AC">
            <a:alpha val="66000"/>
          </a:srgb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361950" lvl="1" indent="-180975" algn="l" defTabSz="800100">
            <a:lnSpc>
              <a:spcPct val="100000"/>
            </a:lnSpc>
            <a:spcBef>
              <a:spcPct val="0"/>
            </a:spcBef>
            <a:spcAft>
              <a:spcPts val="900"/>
            </a:spcAft>
            <a:buChar char="••"/>
          </a:pPr>
          <a:r>
            <a:rPr lang="en-GB" sz="1800" kern="1200" noProof="0" dirty="0" smtClean="0">
              <a:solidFill>
                <a:schemeClr val="accent6">
                  <a:lumMod val="75000"/>
                </a:schemeClr>
              </a:solidFill>
            </a:rPr>
            <a:t>Costs actually incurred, identifiable and verifiable, recorded in the accounts, etc</a:t>
          </a:r>
          <a:r>
            <a:rPr lang="en-GB" sz="1800" kern="1200" noProof="0" dirty="0" smtClean="0">
              <a:solidFill>
                <a:schemeClr val="accent6"/>
              </a:solidFill>
            </a:rPr>
            <a:t>.</a:t>
          </a:r>
          <a:endParaRPr lang="en-GB" sz="1800" kern="1200" noProof="0" dirty="0">
            <a:solidFill>
              <a:schemeClr val="accent6"/>
            </a:solidFill>
          </a:endParaRPr>
        </a:p>
        <a:p>
          <a:pPr marL="361950" lvl="1" indent="-180975" algn="ctr" defTabSz="8001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>
              <a:solidFill>
                <a:srgbClr val="FEE9C2"/>
              </a:solidFill>
              <a:cs typeface="Arial" pitchFamily="34" charset="0"/>
            </a:rPr>
            <a:t>     </a:t>
          </a:r>
          <a:r>
            <a:rPr lang="en-GB" sz="1800" b="1" kern="1200" dirty="0" smtClean="0">
              <a:solidFill>
                <a:srgbClr val="800000"/>
              </a:solidFill>
            </a:rPr>
            <a:t>NEW</a:t>
          </a:r>
          <a:r>
            <a:rPr lang="en-GB" sz="1600" kern="1200" dirty="0" smtClean="0">
              <a:solidFill>
                <a:srgbClr val="5D5DCB"/>
              </a:solidFill>
            </a:rPr>
            <a:t>: non-deductible VAT paid is also eligible </a:t>
          </a:r>
          <a:endParaRPr lang="en-GB" sz="1600" kern="1200" noProof="0" dirty="0">
            <a:solidFill>
              <a:srgbClr val="5D5DCB"/>
            </a:solidFill>
          </a:endParaRPr>
        </a:p>
      </dsp:txBody>
      <dsp:txXfrm>
        <a:off x="2509906" y="162195"/>
        <a:ext cx="5747092" cy="973171"/>
      </dsp:txXfrm>
    </dsp:sp>
    <dsp:sp modelId="{B67618EE-EEA5-4B5D-A393-E122061E88DB}">
      <dsp:nvSpPr>
        <dsp:cNvPr id="0" name=""/>
        <dsp:cNvSpPr/>
      </dsp:nvSpPr>
      <dsp:spPr>
        <a:xfrm>
          <a:off x="24" y="262759"/>
          <a:ext cx="2263529" cy="721026"/>
        </a:xfrm>
        <a:prstGeom prst="roundRect">
          <a:avLst/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noProof="0" dirty="0" smtClean="0">
              <a:solidFill>
                <a:srgbClr val="663300"/>
              </a:solidFill>
            </a:rPr>
            <a:t>Actual costs</a:t>
          </a:r>
          <a:endParaRPr lang="en-GB" sz="2400" b="1" kern="1200" noProof="0" dirty="0">
            <a:solidFill>
              <a:srgbClr val="663300"/>
            </a:solidFill>
          </a:endParaRPr>
        </a:p>
      </dsp:txBody>
      <dsp:txXfrm>
        <a:off x="35222" y="297957"/>
        <a:ext cx="2193133" cy="650630"/>
      </dsp:txXfrm>
    </dsp:sp>
    <dsp:sp modelId="{0551E56E-34AF-42FA-AFB3-96566FB71481}">
      <dsp:nvSpPr>
        <dsp:cNvPr id="0" name=""/>
        <dsp:cNvSpPr/>
      </dsp:nvSpPr>
      <dsp:spPr>
        <a:xfrm>
          <a:off x="2509906" y="1389408"/>
          <a:ext cx="6233677" cy="1743193"/>
        </a:xfrm>
        <a:prstGeom prst="rightArrow">
          <a:avLst>
            <a:gd name="adj1" fmla="val 75000"/>
            <a:gd name="adj2" fmla="val 50000"/>
          </a:avLst>
        </a:prstGeom>
        <a:solidFill>
          <a:srgbClr val="FEE1AC">
            <a:alpha val="66000"/>
          </a:srgb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361950" lvl="1" indent="-190500" algn="l" defTabSz="755650">
            <a:lnSpc>
              <a:spcPct val="100000"/>
            </a:lnSpc>
            <a:spcBef>
              <a:spcPct val="0"/>
            </a:spcBef>
            <a:spcAft>
              <a:spcPts val="1200"/>
            </a:spcAft>
            <a:buChar char="••"/>
          </a:pPr>
          <a:r>
            <a:rPr lang="en-GB" sz="1700" kern="1200" noProof="0" dirty="0" smtClean="0">
              <a:solidFill>
                <a:schemeClr val="accent6">
                  <a:lumMod val="75000"/>
                </a:schemeClr>
              </a:solidFill>
            </a:rPr>
            <a:t>A fixed amount per unit determined by the Commission. </a:t>
          </a:r>
          <a:r>
            <a:rPr lang="en-GB" sz="1600" kern="1200" noProof="0" dirty="0" smtClean="0">
              <a:solidFill>
                <a:srgbClr val="5D5DCB"/>
              </a:solidFill>
            </a:rPr>
            <a:t>Example: SME owners' unit cost </a:t>
          </a:r>
          <a:endParaRPr lang="en-GB" sz="1600" kern="1200" noProof="0" dirty="0">
            <a:solidFill>
              <a:srgbClr val="5D5DCB"/>
            </a:solidFill>
          </a:endParaRPr>
        </a:p>
        <a:p>
          <a:pPr marL="361950" lvl="1" indent="-180975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700" kern="1200" noProof="0" dirty="0" smtClean="0">
              <a:solidFill>
                <a:schemeClr val="accent6">
                  <a:lumMod val="75000"/>
                </a:schemeClr>
              </a:solidFill>
            </a:rPr>
            <a:t>For average personnel cost (based on the usual accounting practices)</a:t>
          </a:r>
          <a:endParaRPr lang="en-GB" sz="1700" kern="1200" noProof="0" dirty="0">
            <a:solidFill>
              <a:schemeClr val="accent6">
                <a:lumMod val="75000"/>
              </a:schemeClr>
            </a:solidFill>
          </a:endParaRPr>
        </a:p>
      </dsp:txBody>
      <dsp:txXfrm>
        <a:off x="2509906" y="1607307"/>
        <a:ext cx="5579980" cy="1307395"/>
      </dsp:txXfrm>
    </dsp:sp>
    <dsp:sp modelId="{501AAD96-0C77-432E-8684-1F51F8723348}">
      <dsp:nvSpPr>
        <dsp:cNvPr id="0" name=""/>
        <dsp:cNvSpPr/>
      </dsp:nvSpPr>
      <dsp:spPr>
        <a:xfrm>
          <a:off x="0" y="1848155"/>
          <a:ext cx="2263529" cy="721026"/>
        </a:xfrm>
        <a:prstGeom prst="roundRect">
          <a:avLst/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noProof="0" dirty="0" smtClean="0">
              <a:solidFill>
                <a:srgbClr val="663300"/>
              </a:solidFill>
            </a:rPr>
            <a:t>Unit costs</a:t>
          </a:r>
          <a:endParaRPr lang="en-GB" sz="2400" b="1" kern="1200" noProof="0" dirty="0">
            <a:solidFill>
              <a:srgbClr val="663300"/>
            </a:solidFill>
          </a:endParaRPr>
        </a:p>
      </dsp:txBody>
      <dsp:txXfrm>
        <a:off x="35198" y="1883353"/>
        <a:ext cx="2193133" cy="650630"/>
      </dsp:txXfrm>
    </dsp:sp>
    <dsp:sp modelId="{12AD0BD8-6DF9-42BE-9CC5-3E11CA8CD0E8}">
      <dsp:nvSpPr>
        <dsp:cNvPr id="0" name=""/>
        <dsp:cNvSpPr/>
      </dsp:nvSpPr>
      <dsp:spPr>
        <a:xfrm>
          <a:off x="2509906" y="3197734"/>
          <a:ext cx="6233677" cy="1280177"/>
        </a:xfrm>
        <a:prstGeom prst="rightArrow">
          <a:avLst>
            <a:gd name="adj1" fmla="val 75000"/>
            <a:gd name="adj2" fmla="val 50000"/>
          </a:avLst>
        </a:prstGeom>
        <a:solidFill>
          <a:srgbClr val="FEE1AC">
            <a:alpha val="66000"/>
          </a:srgb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361950" lvl="1" indent="-180975" algn="l" defTabSz="800100">
            <a:lnSpc>
              <a:spcPts val="24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noProof="0" dirty="0" smtClean="0">
              <a:solidFill>
                <a:schemeClr val="accent6">
                  <a:lumMod val="75000"/>
                </a:schemeClr>
              </a:solidFill>
            </a:rPr>
            <a:t>A percentage to be calculated on the eligible costs </a:t>
          </a:r>
          <a:r>
            <a:rPr lang="en-GB" sz="1600" kern="1200" noProof="0" dirty="0" smtClean="0">
              <a:solidFill>
                <a:srgbClr val="5D5DCB"/>
              </a:solidFill>
            </a:rPr>
            <a:t>Example: Indirect costs = 25 % Direct costs</a:t>
          </a:r>
          <a:endParaRPr lang="en-GB" sz="1600" kern="1200" noProof="0" dirty="0">
            <a:solidFill>
              <a:srgbClr val="5D5DCB"/>
            </a:solidFill>
          </a:endParaRPr>
        </a:p>
      </dsp:txBody>
      <dsp:txXfrm>
        <a:off x="2509906" y="3357756"/>
        <a:ext cx="5753611" cy="960133"/>
      </dsp:txXfrm>
    </dsp:sp>
    <dsp:sp modelId="{FB07E486-45DE-47E5-99B6-1EB501AB8124}">
      <dsp:nvSpPr>
        <dsp:cNvPr id="0" name=""/>
        <dsp:cNvSpPr/>
      </dsp:nvSpPr>
      <dsp:spPr>
        <a:xfrm>
          <a:off x="24" y="3504064"/>
          <a:ext cx="2263529" cy="721026"/>
        </a:xfrm>
        <a:prstGeom prst="roundRect">
          <a:avLst/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noProof="0" dirty="0" smtClean="0">
              <a:solidFill>
                <a:srgbClr val="663300"/>
              </a:solidFill>
            </a:rPr>
            <a:t>Flat rate</a:t>
          </a:r>
          <a:endParaRPr lang="en-GB" sz="2400" b="1" kern="1200" noProof="0" dirty="0">
            <a:solidFill>
              <a:srgbClr val="663300"/>
            </a:solidFill>
          </a:endParaRPr>
        </a:p>
      </dsp:txBody>
      <dsp:txXfrm>
        <a:off x="35222" y="3539262"/>
        <a:ext cx="2193133" cy="650630"/>
      </dsp:txXfrm>
    </dsp:sp>
    <dsp:sp modelId="{0ECE0ACE-21FA-49F9-90B2-26AF6B09DA13}">
      <dsp:nvSpPr>
        <dsp:cNvPr id="0" name=""/>
        <dsp:cNvSpPr/>
      </dsp:nvSpPr>
      <dsp:spPr>
        <a:xfrm>
          <a:off x="2509906" y="4619451"/>
          <a:ext cx="6233677" cy="1133546"/>
        </a:xfrm>
        <a:prstGeom prst="rightArrow">
          <a:avLst>
            <a:gd name="adj1" fmla="val 75000"/>
            <a:gd name="adj2" fmla="val 50000"/>
          </a:avLst>
        </a:prstGeom>
        <a:solidFill>
          <a:srgbClr val="FEE1AC">
            <a:alpha val="66000"/>
          </a:srgb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361950" lvl="1" indent="-180975" algn="l" defTabSz="800100">
            <a:lnSpc>
              <a:spcPts val="24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noProof="0" dirty="0" smtClean="0">
              <a:solidFill>
                <a:schemeClr val="accent6">
                  <a:lumMod val="75000"/>
                </a:schemeClr>
              </a:solidFill>
            </a:rPr>
            <a:t>A global amount to cover one or several cost categories</a:t>
          </a:r>
          <a:r>
            <a:rPr lang="en-GB" sz="1800" kern="1200" noProof="0" dirty="0" smtClean="0">
              <a:solidFill>
                <a:schemeClr val="accent6"/>
              </a:solidFill>
            </a:rPr>
            <a:t> </a:t>
          </a:r>
          <a:r>
            <a:rPr lang="en-GB" sz="1600" kern="1200" noProof="0" dirty="0" smtClean="0">
              <a:solidFill>
                <a:srgbClr val="5D5DCB"/>
              </a:solidFill>
            </a:rPr>
            <a:t>Example: Phase 1 of the SME instrument</a:t>
          </a:r>
          <a:endParaRPr lang="en-GB" sz="1800" kern="1200" noProof="0" dirty="0">
            <a:solidFill>
              <a:srgbClr val="5D5DCB"/>
            </a:solidFill>
          </a:endParaRPr>
        </a:p>
      </dsp:txBody>
      <dsp:txXfrm>
        <a:off x="2509906" y="4761144"/>
        <a:ext cx="5808597" cy="850160"/>
      </dsp:txXfrm>
    </dsp:sp>
    <dsp:sp modelId="{6FDF2396-B9D3-4CBA-8FF6-8382EEA2061B}">
      <dsp:nvSpPr>
        <dsp:cNvPr id="0" name=""/>
        <dsp:cNvSpPr/>
      </dsp:nvSpPr>
      <dsp:spPr>
        <a:xfrm>
          <a:off x="0" y="4831543"/>
          <a:ext cx="2263599" cy="721026"/>
        </a:xfrm>
        <a:prstGeom prst="roundRect">
          <a:avLst/>
        </a:prstGeom>
        <a:gradFill rotWithShape="0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noProof="0" dirty="0" smtClean="0">
              <a:solidFill>
                <a:srgbClr val="663300"/>
              </a:solidFill>
            </a:rPr>
            <a:t>Lump sum</a:t>
          </a:r>
          <a:endParaRPr lang="en-GB" sz="2400" b="1" kern="1200" noProof="0" dirty="0">
            <a:solidFill>
              <a:srgbClr val="663300"/>
            </a:solidFill>
          </a:endParaRPr>
        </a:p>
      </dsp:txBody>
      <dsp:txXfrm>
        <a:off x="35198" y="4866741"/>
        <a:ext cx="2193203" cy="6506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C2A4C2-7418-4A0D-9A0D-197C216596B0}">
      <dsp:nvSpPr>
        <dsp:cNvPr id="0" name=""/>
        <dsp:cNvSpPr/>
      </dsp:nvSpPr>
      <dsp:spPr>
        <a:xfrm>
          <a:off x="-5758760" y="-881607"/>
          <a:ext cx="6857443" cy="6857443"/>
        </a:xfrm>
        <a:prstGeom prst="blockArc">
          <a:avLst>
            <a:gd name="adj1" fmla="val 18900000"/>
            <a:gd name="adj2" fmla="val 2700000"/>
            <a:gd name="adj3" fmla="val 31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AC2B90-134F-461D-AB7A-AC2BBDB56C81}">
      <dsp:nvSpPr>
        <dsp:cNvPr id="0" name=""/>
        <dsp:cNvSpPr/>
      </dsp:nvSpPr>
      <dsp:spPr>
        <a:xfrm>
          <a:off x="707078" y="509422"/>
          <a:ext cx="7042586" cy="1018845"/>
        </a:xfrm>
        <a:prstGeom prst="rect">
          <a:avLst/>
        </a:prstGeom>
        <a:gradFill rotWithShape="0">
          <a:gsLst>
            <a:gs pos="0">
              <a:srgbClr val="FEE1AC"/>
            </a:gs>
            <a:gs pos="64999">
              <a:srgbClr val="F0EBD5"/>
            </a:gs>
            <a:gs pos="100000">
              <a:srgbClr val="D1C39F"/>
            </a:gs>
          </a:gsLst>
          <a:lin ang="66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870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noProof="0" dirty="0" smtClean="0">
              <a:solidFill>
                <a:srgbClr val="3831BD"/>
              </a:solidFill>
            </a:rPr>
            <a:t>1720 hours</a:t>
          </a:r>
          <a:endParaRPr lang="en-GB" sz="2400" b="1" kern="1200" noProof="0" dirty="0">
            <a:solidFill>
              <a:srgbClr val="3831BD"/>
            </a:solidFill>
          </a:endParaRPr>
        </a:p>
      </dsp:txBody>
      <dsp:txXfrm>
        <a:off x="707078" y="509422"/>
        <a:ext cx="7042586" cy="1018845"/>
      </dsp:txXfrm>
    </dsp:sp>
    <dsp:sp modelId="{1CB4B24F-280F-4416-891D-1AC248834B9B}">
      <dsp:nvSpPr>
        <dsp:cNvPr id="0" name=""/>
        <dsp:cNvSpPr/>
      </dsp:nvSpPr>
      <dsp:spPr>
        <a:xfrm>
          <a:off x="70300" y="382067"/>
          <a:ext cx="1273557" cy="12735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9BEC0F-E100-4403-8B41-F051E9C695CA}">
      <dsp:nvSpPr>
        <dsp:cNvPr id="0" name=""/>
        <dsp:cNvSpPr/>
      </dsp:nvSpPr>
      <dsp:spPr>
        <a:xfrm>
          <a:off x="1077429" y="2037691"/>
          <a:ext cx="6672236" cy="1018845"/>
        </a:xfrm>
        <a:prstGeom prst="rect">
          <a:avLst/>
        </a:prstGeom>
        <a:gradFill rotWithShape="0">
          <a:gsLst>
            <a:gs pos="0">
              <a:srgbClr val="FEE1AC"/>
            </a:gs>
            <a:gs pos="64999">
              <a:srgbClr val="F0EBD5"/>
            </a:gs>
            <a:gs pos="100000">
              <a:srgbClr val="D1C39F"/>
            </a:gs>
          </a:gsLst>
          <a:lin ang="66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870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noProof="0" dirty="0" smtClean="0">
              <a:solidFill>
                <a:srgbClr val="3831BD"/>
              </a:solidFill>
            </a:rPr>
            <a:t>Individual annual productive hours</a:t>
          </a:r>
          <a:endParaRPr lang="en-GB" sz="2400" b="1" kern="1200" noProof="0" dirty="0">
            <a:solidFill>
              <a:srgbClr val="3831BD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b="1" kern="1200" noProof="0" dirty="0" smtClean="0">
              <a:solidFill>
                <a:srgbClr val="9B4129"/>
              </a:solidFill>
            </a:rPr>
            <a:t>Formula: annual workable hours + overtime - absences</a:t>
          </a:r>
          <a:endParaRPr lang="en-GB" sz="1600" b="1" kern="1200" noProof="0" dirty="0">
            <a:solidFill>
              <a:srgbClr val="9B4129"/>
            </a:solidFill>
          </a:endParaRPr>
        </a:p>
      </dsp:txBody>
      <dsp:txXfrm>
        <a:off x="1077429" y="2037691"/>
        <a:ext cx="6672236" cy="1018845"/>
      </dsp:txXfrm>
    </dsp:sp>
    <dsp:sp modelId="{3D5E21EE-2306-4F23-BB8B-A31D5BB615DF}">
      <dsp:nvSpPr>
        <dsp:cNvPr id="0" name=""/>
        <dsp:cNvSpPr/>
      </dsp:nvSpPr>
      <dsp:spPr>
        <a:xfrm>
          <a:off x="440650" y="1910335"/>
          <a:ext cx="1273557" cy="12735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90E4CC-B64A-42BC-8A4E-D415EF967E3F}">
      <dsp:nvSpPr>
        <dsp:cNvPr id="0" name=""/>
        <dsp:cNvSpPr/>
      </dsp:nvSpPr>
      <dsp:spPr>
        <a:xfrm>
          <a:off x="707078" y="3448400"/>
          <a:ext cx="7042586" cy="1253964"/>
        </a:xfrm>
        <a:prstGeom prst="rect">
          <a:avLst/>
        </a:prstGeom>
        <a:gradFill rotWithShape="0">
          <a:gsLst>
            <a:gs pos="0">
              <a:srgbClr val="FEE1AC"/>
            </a:gs>
            <a:gs pos="64999">
              <a:srgbClr val="F0EBD5"/>
            </a:gs>
            <a:gs pos="100000">
              <a:srgbClr val="D1C39F"/>
            </a:gs>
          </a:gsLst>
          <a:lin ang="66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8709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noProof="0" dirty="0" smtClean="0">
              <a:solidFill>
                <a:srgbClr val="3831BD"/>
              </a:solidFill>
            </a:rPr>
            <a:t>Standard</a:t>
          </a:r>
          <a:r>
            <a:rPr lang="en-GB" sz="2400" b="1" kern="1200" baseline="0" noProof="0" dirty="0" smtClean="0">
              <a:solidFill>
                <a:srgbClr val="3831BD"/>
              </a:solidFill>
            </a:rPr>
            <a:t> annual productive hours</a:t>
          </a:r>
          <a:endParaRPr lang="en-GB" sz="2100" b="1" kern="1200" baseline="0" noProof="0" dirty="0" smtClean="0">
            <a:solidFill>
              <a:srgbClr val="3831BD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b="1" kern="1200" noProof="0" dirty="0" smtClean="0">
              <a:solidFill>
                <a:srgbClr val="9B4129"/>
              </a:solidFill>
            </a:rPr>
            <a:t>According to the beneficiary's usual accounting practices; Minimum threshold: annual productive hours ≥ 90 % of the standard workable hours</a:t>
          </a:r>
        </a:p>
      </dsp:txBody>
      <dsp:txXfrm>
        <a:off x="707078" y="3448400"/>
        <a:ext cx="7042586" cy="1253964"/>
      </dsp:txXfrm>
    </dsp:sp>
    <dsp:sp modelId="{CE08963B-B439-418A-BEF5-B149273B2111}">
      <dsp:nvSpPr>
        <dsp:cNvPr id="0" name=""/>
        <dsp:cNvSpPr/>
      </dsp:nvSpPr>
      <dsp:spPr>
        <a:xfrm>
          <a:off x="70300" y="3438604"/>
          <a:ext cx="1273557" cy="12735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C57890-FAF3-4663-BB23-BEB40A6CD2B3}">
      <dsp:nvSpPr>
        <dsp:cNvPr id="0" name=""/>
        <dsp:cNvSpPr/>
      </dsp:nvSpPr>
      <dsp:spPr>
        <a:xfrm rot="16200000">
          <a:off x="981924" y="-890966"/>
          <a:ext cx="1549615" cy="3496261"/>
        </a:xfrm>
        <a:prstGeom prst="round1Rect">
          <a:avLst/>
        </a:prstGeom>
        <a:solidFill>
          <a:srgbClr val="63251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solidFill>
                <a:srgbClr val="F8FEDA"/>
              </a:solidFill>
            </a:rPr>
            <a:t>Income generated by the action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solidFill>
                <a:srgbClr val="F8FEDA"/>
              </a:solidFill>
            </a:rPr>
            <a:t>(except for action´s results)</a:t>
          </a:r>
          <a:endParaRPr lang="en-GB" sz="1800" kern="1200" dirty="0">
            <a:solidFill>
              <a:srgbClr val="F8FEDA"/>
            </a:solidFill>
          </a:endParaRPr>
        </a:p>
      </dsp:txBody>
      <dsp:txXfrm rot="5400000">
        <a:off x="8601" y="82357"/>
        <a:ext cx="3496261" cy="1162211"/>
      </dsp:txXfrm>
    </dsp:sp>
    <dsp:sp modelId="{C7D0EDD2-67A7-4DB9-8C01-29AF1A1A0180}">
      <dsp:nvSpPr>
        <dsp:cNvPr id="0" name=""/>
        <dsp:cNvSpPr/>
      </dsp:nvSpPr>
      <dsp:spPr>
        <a:xfrm>
          <a:off x="3746531" y="89074"/>
          <a:ext cx="3611849" cy="1531848"/>
        </a:xfrm>
        <a:prstGeom prst="round1Rect">
          <a:avLst/>
        </a:prstGeom>
        <a:solidFill>
          <a:srgbClr val="63251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kern="1200" dirty="0" smtClean="0">
              <a:solidFill>
                <a:srgbClr val="F8FEDA"/>
              </a:solidFill>
            </a:rPr>
            <a:t>Income generated from the sale of assets purchased in the GA </a:t>
          </a:r>
        </a:p>
      </dsp:txBody>
      <dsp:txXfrm>
        <a:off x="3746531" y="89074"/>
        <a:ext cx="3611849" cy="1148886"/>
      </dsp:txXfrm>
    </dsp:sp>
    <dsp:sp modelId="{526762BF-A725-4427-8A1A-FA8B918D8D2A}">
      <dsp:nvSpPr>
        <dsp:cNvPr id="0" name=""/>
        <dsp:cNvSpPr/>
      </dsp:nvSpPr>
      <dsp:spPr>
        <a:xfrm rot="10800000">
          <a:off x="0" y="1873302"/>
          <a:ext cx="3457049" cy="1642731"/>
        </a:xfrm>
        <a:prstGeom prst="round1Rect">
          <a:avLst/>
        </a:prstGeom>
        <a:solidFill>
          <a:srgbClr val="0000B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5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kern="1200" dirty="0" smtClean="0">
              <a:solidFill>
                <a:srgbClr val="F8FEDA"/>
              </a:solidFill>
            </a:rPr>
            <a:t>In-kind contributions:</a:t>
          </a:r>
        </a:p>
        <a:p>
          <a:pPr marL="265113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000" kern="1200" dirty="0" smtClean="0">
              <a:solidFill>
                <a:srgbClr val="F8FEDA"/>
              </a:solidFill>
            </a:rPr>
            <a:t>-specifically for the action</a:t>
          </a:r>
        </a:p>
        <a:p>
          <a:pPr marL="265113" lvl="0" indent="0" algn="l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2000" kern="1200" dirty="0" smtClean="0">
              <a:solidFill>
                <a:srgbClr val="F8FEDA"/>
              </a:solidFill>
            </a:rPr>
            <a:t>-received free of charge</a:t>
          </a:r>
          <a:endParaRPr lang="fr-BE" sz="2000" kern="1200" dirty="0" smtClean="0">
            <a:solidFill>
              <a:srgbClr val="F8FEDA"/>
            </a:solidFill>
          </a:endParaRPr>
        </a:p>
      </dsp:txBody>
      <dsp:txXfrm rot="10800000">
        <a:off x="0" y="2283984"/>
        <a:ext cx="3457049" cy="1232048"/>
      </dsp:txXfrm>
    </dsp:sp>
    <dsp:sp modelId="{9C4C8BFA-5B0F-49B6-86AD-0F4FEEC42FB0}">
      <dsp:nvSpPr>
        <dsp:cNvPr id="0" name=""/>
        <dsp:cNvSpPr/>
      </dsp:nvSpPr>
      <dsp:spPr>
        <a:xfrm rot="5400000">
          <a:off x="4735183" y="871513"/>
          <a:ext cx="1641851" cy="3651062"/>
        </a:xfrm>
        <a:prstGeom prst="round1Rect">
          <a:avLst/>
        </a:prstGeom>
        <a:solidFill>
          <a:srgbClr val="3F3B8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kern="1200" dirty="0" smtClean="0">
              <a:solidFill>
                <a:srgbClr val="F8FEDA"/>
              </a:solidFill>
            </a:rPr>
            <a:t>Financial contributions specifically assigned by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kern="1200" dirty="0" smtClean="0">
              <a:solidFill>
                <a:srgbClr val="F8FEDA"/>
              </a:solidFill>
            </a:rPr>
            <a:t>the donors to finance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000" kern="1200" dirty="0" smtClean="0">
              <a:solidFill>
                <a:srgbClr val="F8FEDA"/>
              </a:solidFill>
            </a:rPr>
            <a:t>the eligible costs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600" kern="1200" dirty="0"/>
        </a:p>
      </dsp:txBody>
      <dsp:txXfrm rot="-5400000">
        <a:off x="3730577" y="2286582"/>
        <a:ext cx="3651062" cy="1231388"/>
      </dsp:txXfrm>
    </dsp:sp>
    <dsp:sp modelId="{20637CEF-B0AB-4FD8-A01E-BE5E36615F66}">
      <dsp:nvSpPr>
        <dsp:cNvPr id="0" name=""/>
        <dsp:cNvSpPr/>
      </dsp:nvSpPr>
      <dsp:spPr>
        <a:xfrm>
          <a:off x="2645012" y="1360351"/>
          <a:ext cx="2045244" cy="801071"/>
        </a:xfrm>
        <a:prstGeom prst="roundRect">
          <a:avLst/>
        </a:prstGeom>
        <a:solidFill>
          <a:srgbClr val="F8FEDA"/>
        </a:solidFill>
        <a:ln w="25400" cap="flat" cmpd="sng" algn="ctr">
          <a:solidFill>
            <a:srgbClr val="0000FF"/>
          </a:solidFill>
          <a:prstDash val="solid"/>
        </a:ln>
        <a:effectLst>
          <a:glow rad="139700">
            <a:schemeClr val="accent6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b="1" i="1" kern="1200" dirty="0" smtClean="0">
              <a:solidFill>
                <a:srgbClr val="0000CC"/>
              </a:solidFill>
            </a:rPr>
            <a:t>Receipts</a:t>
          </a:r>
          <a:endParaRPr lang="en-GB" sz="3200" b="1" i="1" kern="1200" dirty="0">
            <a:solidFill>
              <a:srgbClr val="0000CC"/>
            </a:solidFill>
          </a:endParaRPr>
        </a:p>
      </dsp:txBody>
      <dsp:txXfrm>
        <a:off x="2684117" y="1399456"/>
        <a:ext cx="1967034" cy="7228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01" cy="496654"/>
          </a:xfrm>
          <a:prstGeom prst="rect">
            <a:avLst/>
          </a:prstGeom>
        </p:spPr>
        <p:txBody>
          <a:bodyPr vert="horz" lIns="92685" tIns="46342" rIns="92685" bIns="4634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70" y="0"/>
            <a:ext cx="2946301" cy="496654"/>
          </a:xfrm>
          <a:prstGeom prst="rect">
            <a:avLst/>
          </a:prstGeom>
        </p:spPr>
        <p:txBody>
          <a:bodyPr vert="horz" lIns="92685" tIns="46342" rIns="92685" bIns="46342" rtlCol="0"/>
          <a:lstStyle>
            <a:lvl1pPr algn="r">
              <a:defRPr sz="1200"/>
            </a:lvl1pPr>
          </a:lstStyle>
          <a:p>
            <a:fld id="{73BB12D9-7428-4195-8302-216978E7A4D3}" type="datetimeFigureOut">
              <a:rPr lang="en-GB" smtClean="0"/>
              <a:t>10/07/2014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959"/>
            <a:ext cx="2946301" cy="496654"/>
          </a:xfrm>
          <a:prstGeom prst="rect">
            <a:avLst/>
          </a:prstGeom>
        </p:spPr>
        <p:txBody>
          <a:bodyPr vert="horz" lIns="92685" tIns="46342" rIns="92685" bIns="4634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70" y="9429959"/>
            <a:ext cx="2946301" cy="496654"/>
          </a:xfrm>
          <a:prstGeom prst="rect">
            <a:avLst/>
          </a:prstGeom>
        </p:spPr>
        <p:txBody>
          <a:bodyPr vert="horz" lIns="92685" tIns="46342" rIns="92685" bIns="46342" rtlCol="0" anchor="b"/>
          <a:lstStyle>
            <a:lvl1pPr algn="r">
              <a:defRPr sz="1200"/>
            </a:lvl1pPr>
          </a:lstStyle>
          <a:p>
            <a:fld id="{49D64FDF-BCF3-4695-9278-506C7F306F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949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2685" tIns="46342" rIns="92685" bIns="4634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2685" tIns="46342" rIns="92685" bIns="46342" rtlCol="0"/>
          <a:lstStyle>
            <a:lvl1pPr algn="r">
              <a:defRPr sz="1200"/>
            </a:lvl1pPr>
          </a:lstStyle>
          <a:p>
            <a:fld id="{C45EC2AB-B81A-4426-8928-AA8DEE8B7DA0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85" tIns="46342" rIns="92685" bIns="4634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2685" tIns="46342" rIns="92685" bIns="4634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6411"/>
          </a:xfrm>
          <a:prstGeom prst="rect">
            <a:avLst/>
          </a:prstGeom>
        </p:spPr>
        <p:txBody>
          <a:bodyPr vert="horz" lIns="92685" tIns="46342" rIns="92685" bIns="4634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2"/>
            <a:ext cx="2945659" cy="496411"/>
          </a:xfrm>
          <a:prstGeom prst="rect">
            <a:avLst/>
          </a:prstGeom>
        </p:spPr>
        <p:txBody>
          <a:bodyPr vert="horz" lIns="92685" tIns="46342" rIns="92685" bIns="46342" rtlCol="0" anchor="b"/>
          <a:lstStyle>
            <a:lvl1pPr algn="r">
              <a:defRPr sz="1200"/>
            </a:lvl1pPr>
          </a:lstStyle>
          <a:p>
            <a:fld id="{99576463-3696-44A4-84BD-A3ACD2EC9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627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 Unicode MS" pitchFamily="34" charset="-128"/>
              </a:defRPr>
            </a:lvl1pPr>
            <a:lvl2pPr marL="742849" indent="-285711">
              <a:defRPr sz="1200">
                <a:solidFill>
                  <a:schemeClr val="tx1"/>
                </a:solidFill>
                <a:latin typeface="Arial Unicode MS" pitchFamily="34" charset="-128"/>
              </a:defRPr>
            </a:lvl2pPr>
            <a:lvl3pPr marL="1142845" indent="-228569">
              <a:defRPr sz="1200">
                <a:solidFill>
                  <a:schemeClr val="tx1"/>
                </a:solidFill>
                <a:latin typeface="Arial Unicode MS" pitchFamily="34" charset="-128"/>
              </a:defRPr>
            </a:lvl3pPr>
            <a:lvl4pPr marL="1599984" indent="-228569">
              <a:defRPr sz="1200">
                <a:solidFill>
                  <a:schemeClr val="tx1"/>
                </a:solidFill>
                <a:latin typeface="Arial Unicode MS" pitchFamily="34" charset="-128"/>
              </a:defRPr>
            </a:lvl4pPr>
            <a:lvl5pPr marL="2057122" indent="-228569">
              <a:defRPr sz="1200">
                <a:solidFill>
                  <a:schemeClr val="tx1"/>
                </a:solidFill>
                <a:latin typeface="Arial Unicode MS" pitchFamily="34" charset="-128"/>
              </a:defRPr>
            </a:lvl5pPr>
            <a:lvl6pPr marL="2514261" indent="-22856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6pPr>
            <a:lvl7pPr marL="2971399" indent="-22856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7pPr>
            <a:lvl8pPr marL="3428537" indent="-22856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8pPr>
            <a:lvl9pPr marL="3885676" indent="-22856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fld id="{B72C45B0-48BD-4CD3-B673-01E4C7A0A917}" type="slidenum">
              <a:rPr lang="fr-BE" altLang="en-US" smtClean="0"/>
              <a:pPr/>
              <a:t>8</a:t>
            </a:fld>
            <a:endParaRPr lang="fr-BE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 Unicode MS" pitchFamily="34" charset="-128"/>
              </a:defRPr>
            </a:lvl1pPr>
            <a:lvl2pPr marL="742849" indent="-285711">
              <a:defRPr sz="1200">
                <a:solidFill>
                  <a:schemeClr val="tx1"/>
                </a:solidFill>
                <a:latin typeface="Arial Unicode MS" pitchFamily="34" charset="-128"/>
              </a:defRPr>
            </a:lvl2pPr>
            <a:lvl3pPr marL="1142845" indent="-228569">
              <a:defRPr sz="1200">
                <a:solidFill>
                  <a:schemeClr val="tx1"/>
                </a:solidFill>
                <a:latin typeface="Arial Unicode MS" pitchFamily="34" charset="-128"/>
              </a:defRPr>
            </a:lvl3pPr>
            <a:lvl4pPr marL="1599984" indent="-228569">
              <a:defRPr sz="1200">
                <a:solidFill>
                  <a:schemeClr val="tx1"/>
                </a:solidFill>
                <a:latin typeface="Arial Unicode MS" pitchFamily="34" charset="-128"/>
              </a:defRPr>
            </a:lvl4pPr>
            <a:lvl5pPr marL="2057122" indent="-228569">
              <a:defRPr sz="1200">
                <a:solidFill>
                  <a:schemeClr val="tx1"/>
                </a:solidFill>
                <a:latin typeface="Arial Unicode MS" pitchFamily="34" charset="-128"/>
              </a:defRPr>
            </a:lvl5pPr>
            <a:lvl6pPr marL="2514261" indent="-22856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6pPr>
            <a:lvl7pPr marL="2971399" indent="-22856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7pPr>
            <a:lvl8pPr marL="3428537" indent="-22856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8pPr>
            <a:lvl9pPr marL="3885676" indent="-228569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fld id="{069A25F4-C497-466A-988E-C5FA79889BBC}" type="slidenum">
              <a:rPr lang="en-GB" altLang="en-US" smtClean="0"/>
              <a:pPr/>
              <a:t>11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36647" indent="-283326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33304" indent="-226661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586625" indent="-226661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39947" indent="-226661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493268" indent="-226661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46590" indent="-226661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399911" indent="-226661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53232" indent="-226661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eaLnBrk="1" hangingPunct="1"/>
            <a:fld id="{2969B88E-22C8-4ED8-8A47-6E51E8A0ED47}" type="slidenum">
              <a:rPr lang="en-GB" altLang="en-US" sz="1200" b="0">
                <a:solidFill>
                  <a:schemeClr val="tx1"/>
                </a:solidFill>
                <a:latin typeface="Arial" pitchFamily="34" charset="0"/>
              </a:rPr>
              <a:pPr eaLnBrk="1" hangingPunct="1"/>
              <a:t>13</a:t>
            </a:fld>
            <a:endParaRPr lang="en-GB" altLang="en-US" sz="1200" b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76463-3696-44A4-84BD-A3ACD2EC9EC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6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76463-3696-44A4-84BD-A3ACD2EC9EC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6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48BC-48C1-4208-9D1D-6B9DEBCA640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216-1FA5-49C3-A257-0B2219AE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607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48BC-48C1-4208-9D1D-6B9DEBCA640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216-1FA5-49C3-A257-0B2219AE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48BC-48C1-4208-9D1D-6B9DEBCA640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216-1FA5-49C3-A257-0B2219AE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398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5171A-F2F2-4D74-B0B2-8B961EEBECCF}" type="slidenum">
              <a:rPr lang="fr-B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B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468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FBA1B-FD81-476D-88C3-7CD39AE053F5}" type="slidenum">
              <a:rPr lang="fr-B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B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394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218FC-80BE-4E53-BC2E-27FC17CF4C28}" type="slidenum">
              <a:rPr lang="fr-B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B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895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E4007-B6C8-4C35-8393-F57CAE7AAB4A}" type="slidenum">
              <a:rPr lang="fr-B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B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2067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8B18E-4523-47EE-994E-5B3EC677E57D}" type="slidenum">
              <a:rPr lang="fr-B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B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2831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8F248-AC19-4561-971D-D5B44ADDF813}" type="slidenum">
              <a:rPr lang="fr-B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B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7004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DCCDF-1FB1-4447-975D-87918987F23D}" type="slidenum">
              <a:rPr lang="fr-B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B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9085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65B7B-1871-4AD9-9D56-4E2ED3FDAEC8}" type="slidenum">
              <a:rPr lang="fr-B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B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180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48BC-48C1-4208-9D1D-6B9DEBCA640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216-1FA5-49C3-A257-0B2219AE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569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E120D-D8D9-4924-B7FA-685C42ACE778}" type="slidenum">
              <a:rPr lang="fr-B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B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1398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01AC5-568B-4023-9726-E3796087130F}" type="slidenum">
              <a:rPr lang="fr-B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B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9366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6E9E9-9EEB-4DA5-B61F-AC653C002588}" type="slidenum">
              <a:rPr lang="fr-B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B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8942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9B3E58-494C-4CC2-A7FB-084A296D73F9}" type="slidenum">
              <a:rPr lang="fr-BE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r-B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118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48BC-48C1-4208-9D1D-6B9DEBCA640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216-1FA5-49C3-A257-0B2219AE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9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48BC-48C1-4208-9D1D-6B9DEBCA640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216-1FA5-49C3-A257-0B2219AE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077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48BC-48C1-4208-9D1D-6B9DEBCA640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216-1FA5-49C3-A257-0B2219AE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77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48BC-48C1-4208-9D1D-6B9DEBCA640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216-1FA5-49C3-A257-0B2219AE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37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48BC-48C1-4208-9D1D-6B9DEBCA640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216-1FA5-49C3-A257-0B2219AE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68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48BC-48C1-4208-9D1D-6B9DEBCA640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216-1FA5-49C3-A257-0B2219AE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235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748BC-48C1-4208-9D1D-6B9DEBCA640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25216-1FA5-49C3-A257-0B2219AE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4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748BC-48C1-4208-9D1D-6B9DEBCA640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25216-1FA5-49C3-A257-0B2219AE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24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115888"/>
            <a:ext cx="3203575" cy="83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Box 5"/>
          <p:cNvSpPr txBox="1">
            <a:spLocks noChangeArrowheads="1"/>
          </p:cNvSpPr>
          <p:nvPr/>
        </p:nvSpPr>
        <p:spPr bwMode="auto">
          <a:xfrm>
            <a:off x="2535238" y="5000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sv-SE" smtClean="0">
              <a:solidFill>
                <a:srgbClr val="000000"/>
              </a:solidFill>
            </a:endParaRPr>
          </a:p>
        </p:txBody>
      </p:sp>
      <p:pic>
        <p:nvPicPr>
          <p:cNvPr id="1028" name="Picture 6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692150"/>
            <a:ext cx="40005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7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115888"/>
            <a:ext cx="3203575" cy="83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Text Box 8"/>
          <p:cNvSpPr txBox="1">
            <a:spLocks noChangeArrowheads="1"/>
          </p:cNvSpPr>
          <p:nvPr userDrawn="1"/>
        </p:nvSpPr>
        <p:spPr bwMode="auto">
          <a:xfrm>
            <a:off x="2535238" y="5000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sv-SE" smtClean="0">
              <a:solidFill>
                <a:srgbClr val="000000"/>
              </a:solidFill>
            </a:endParaRPr>
          </a:p>
        </p:txBody>
      </p:sp>
      <p:pic>
        <p:nvPicPr>
          <p:cNvPr id="1031" name="Picture 9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692150"/>
            <a:ext cx="40005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053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A59CCB-7F7F-4020-869C-CD6875C93561}" type="slidenum">
              <a:rPr lang="fr-B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r-B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6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600" i="1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icolas.brahy@fch.europa.eu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fch-projects@fch.europa.eu" TargetMode="External"/><Relationship Id="rId2" Type="http://schemas.openxmlformats.org/officeDocument/2006/relationships/hyperlink" Target="mailto:Nicolas.brahy@fch.europa.e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 descr="FCH JU - Power Point 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4005064"/>
            <a:ext cx="7772400" cy="1470025"/>
          </a:xfrm>
        </p:spPr>
        <p:txBody>
          <a:bodyPr/>
          <a:lstStyle/>
          <a:p>
            <a:r>
              <a:rPr lang="fr-BE" b="1" dirty="0" smtClean="0">
                <a:solidFill>
                  <a:srgbClr val="00B050"/>
                </a:solidFill>
              </a:rPr>
              <a:t>FCH 2 JU </a:t>
            </a:r>
            <a:r>
              <a:rPr lang="fr-BE" b="1" dirty="0">
                <a:solidFill>
                  <a:srgbClr val="00B050"/>
                </a:solidFill>
              </a:rPr>
              <a:t>G</a:t>
            </a:r>
            <a:r>
              <a:rPr lang="fr-BE" b="1" dirty="0" smtClean="0">
                <a:solidFill>
                  <a:srgbClr val="00B050"/>
                </a:solidFill>
              </a:rPr>
              <a:t>rant Agreement 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5796261" y="5835234"/>
            <a:ext cx="3168352" cy="822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2589" tIns="41294" rIns="82589" bIns="41294">
            <a:spAutoFit/>
          </a:bodyPr>
          <a:lstStyle>
            <a:lvl1pPr defTabSz="825500">
              <a:defRPr sz="3200">
                <a:solidFill>
                  <a:srgbClr val="194C84"/>
                </a:solidFill>
                <a:latin typeface="Arial" charset="0"/>
                <a:ea typeface="ヒラギノ角ゴ Pro W3" charset="-128"/>
                <a:cs typeface="Arial" charset="0"/>
              </a:defRPr>
            </a:lvl1pPr>
            <a:lvl2pPr defTabSz="825500">
              <a:defRPr sz="2800">
                <a:solidFill>
                  <a:srgbClr val="008000"/>
                </a:solidFill>
                <a:latin typeface="Arial" charset="0"/>
                <a:ea typeface="ヒラギノ角ゴ Pro W3" charset="-128"/>
                <a:cs typeface="Arial" charset="0"/>
              </a:defRPr>
            </a:lvl2pPr>
            <a:lvl3pPr defTabSz="825500">
              <a:defRPr sz="24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3pPr>
            <a:lvl4pPr defTabSz="825500"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4pPr>
            <a:lvl5pPr defTabSz="825500"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5pPr>
            <a:lvl6pPr defTabSz="825500"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6pPr>
            <a:lvl7pPr defTabSz="825500"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7pPr>
            <a:lvl8pPr defTabSz="825500"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8pPr>
            <a:lvl9pPr defTabSz="825500">
              <a:defRPr sz="2000">
                <a:solidFill>
                  <a:schemeClr val="tx1"/>
                </a:solidFill>
                <a:latin typeface="Arial" charset="0"/>
                <a:ea typeface="ヒラギノ角ゴ Pro W3" charset="-128"/>
                <a:cs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endParaRPr lang="en-US" altLang="en-US" b="1" dirty="0">
              <a:solidFill>
                <a:srgbClr val="034EA2"/>
              </a:solidFill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600" b="1" dirty="0" smtClean="0">
                <a:solidFill>
                  <a:srgbClr val="034EA2"/>
                </a:solidFill>
                <a:latin typeface="Calibri" pitchFamily="34" charset="0"/>
                <a:cs typeface="Times New Roman" pitchFamily="18" charset="0"/>
                <a:hlinkClick r:id="rId3"/>
              </a:rPr>
              <a:t>Nicolas.brahy@fch.europa.eu</a:t>
            </a:r>
            <a:r>
              <a:rPr lang="en-US" altLang="en-US" sz="1600" b="1" dirty="0" smtClean="0">
                <a:solidFill>
                  <a:srgbClr val="034EA2"/>
                </a:solidFill>
                <a:latin typeface="Calibri" pitchFamily="34" charset="0"/>
                <a:cs typeface="Times New Roman" pitchFamily="18" charset="0"/>
              </a:rPr>
              <a:t> </a:t>
            </a:r>
            <a:endParaRPr lang="en-US" altLang="en-US" sz="1600" b="1" dirty="0">
              <a:solidFill>
                <a:srgbClr val="034EA2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07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 txBox="1">
            <a:spLocks noChangeArrowheads="1"/>
          </p:cNvSpPr>
          <p:nvPr/>
        </p:nvSpPr>
        <p:spPr bwMode="auto">
          <a:xfrm>
            <a:off x="-9503" y="-1440"/>
            <a:ext cx="9163006" cy="751602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2.B. personnel </a:t>
            </a:r>
            <a:r>
              <a:rPr lang="en-GB" altLang="en-US" sz="26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costs: </a:t>
            </a:r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special case 1</a:t>
            </a:r>
            <a:endParaRPr lang="en-GB" altLang="en-US" sz="2600" dirty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Round Same Side Corner Rectangle 4"/>
          <p:cNvSpPr/>
          <p:nvPr/>
        </p:nvSpPr>
        <p:spPr>
          <a:xfrm>
            <a:off x="125566" y="960027"/>
            <a:ext cx="8915943" cy="5166881"/>
          </a:xfrm>
          <a:prstGeom prst="round2SameRect">
            <a:avLst/>
          </a:prstGeom>
          <a:solidFill>
            <a:srgbClr val="E8E8F8">
              <a:alpha val="55294"/>
            </a:srgb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endParaRPr lang="en-GB" sz="1600" dirty="0">
              <a:solidFill>
                <a:srgbClr val="0000CC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28511" y="2472221"/>
            <a:ext cx="1278748" cy="3467156"/>
          </a:xfrm>
          <a:prstGeom prst="roundRect">
            <a:avLst/>
          </a:prstGeom>
          <a:solidFill>
            <a:srgbClr val="FFE38B"/>
          </a:solidFill>
          <a:ln>
            <a:solidFill>
              <a:srgbClr val="133176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Basic Salary</a:t>
            </a:r>
          </a:p>
        </p:txBody>
      </p:sp>
      <p:sp>
        <p:nvSpPr>
          <p:cNvPr id="7" name="Plus 6"/>
          <p:cNvSpPr/>
          <p:nvPr/>
        </p:nvSpPr>
        <p:spPr>
          <a:xfrm>
            <a:off x="1609974" y="3543468"/>
            <a:ext cx="591862" cy="643612"/>
          </a:xfrm>
          <a:prstGeom prst="mathPlus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endParaRPr lang="en-GB" sz="1600"/>
          </a:p>
        </p:txBody>
      </p:sp>
      <p:sp>
        <p:nvSpPr>
          <p:cNvPr id="8" name="Rounded Rectangle 7"/>
          <p:cNvSpPr/>
          <p:nvPr/>
        </p:nvSpPr>
        <p:spPr>
          <a:xfrm>
            <a:off x="2276499" y="2472220"/>
            <a:ext cx="3260672" cy="3467157"/>
          </a:xfrm>
          <a:prstGeom prst="roundRect">
            <a:avLst/>
          </a:prstGeom>
          <a:solidFill>
            <a:srgbClr val="FFE38B"/>
          </a:solidFill>
          <a:ln>
            <a:solidFill>
              <a:srgbClr val="133176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r>
              <a:rPr lang="en-GB" sz="1600" dirty="0">
                <a:solidFill>
                  <a:schemeClr val="accent6">
                    <a:lumMod val="50000"/>
                  </a:schemeClr>
                </a:solidFill>
              </a:rPr>
              <a:t>"</a:t>
            </a: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Mandatory extras</a:t>
            </a:r>
            <a:r>
              <a:rPr lang="en-GB" b="1" dirty="0">
                <a:solidFill>
                  <a:schemeClr val="accent6">
                    <a:lumMod val="50000"/>
                  </a:schemeClr>
                </a:solidFill>
              </a:rPr>
              <a:t>"</a:t>
            </a:r>
          </a:p>
          <a:p>
            <a:pPr marL="158625" indent="-158625" defTabSz="400736">
              <a:spcBef>
                <a:spcPts val="1578"/>
              </a:spcBef>
              <a:buFont typeface="Arial" pitchFamily="34" charset="0"/>
              <a:buChar char="•"/>
              <a:defRPr/>
            </a:pPr>
            <a:r>
              <a:rPr lang="en-GB" sz="1600" dirty="0">
                <a:solidFill>
                  <a:srgbClr val="002060"/>
                </a:solidFill>
              </a:rPr>
              <a:t>Fixed by law or by contract to remunerate the main activity of the employee</a:t>
            </a:r>
          </a:p>
          <a:p>
            <a:pPr marL="158625" indent="-158625" defTabSz="400736">
              <a:spcBef>
                <a:spcPts val="1052"/>
              </a:spcBef>
              <a:buFont typeface="Arial" pitchFamily="34" charset="0"/>
              <a:buChar char="•"/>
              <a:defRPr/>
            </a:pPr>
            <a:r>
              <a:rPr lang="en-GB" sz="1600" dirty="0">
                <a:solidFill>
                  <a:srgbClr val="002060"/>
                </a:solidFill>
              </a:rPr>
              <a:t>Payment not subject to discretion by the employer</a:t>
            </a:r>
          </a:p>
          <a:p>
            <a:pPr marL="158625" indent="-158625" defTabSz="400736">
              <a:spcBef>
                <a:spcPts val="1052"/>
              </a:spcBef>
              <a:buFont typeface="Arial" pitchFamily="34" charset="0"/>
              <a:buChar char="•"/>
              <a:defRPr/>
            </a:pPr>
            <a:r>
              <a:rPr lang="en-GB" sz="1600" dirty="0">
                <a:solidFill>
                  <a:srgbClr val="002060"/>
                </a:solidFill>
              </a:rPr>
              <a:t>Not linked to a specific project</a:t>
            </a:r>
          </a:p>
          <a:p>
            <a:pPr defTabSz="400736">
              <a:spcBef>
                <a:spcPts val="1052"/>
              </a:spcBef>
              <a:defRPr/>
            </a:pPr>
            <a:r>
              <a:rPr lang="en-GB" sz="1600" dirty="0">
                <a:solidFill>
                  <a:srgbClr val="002060"/>
                </a:solidFill>
              </a:rPr>
              <a:t>Examples: 13</a:t>
            </a:r>
            <a:r>
              <a:rPr lang="en-GB" sz="1600" baseline="30000" dirty="0">
                <a:solidFill>
                  <a:srgbClr val="002060"/>
                </a:solidFill>
              </a:rPr>
              <a:t>th</a:t>
            </a:r>
            <a:r>
              <a:rPr lang="en-GB" sz="1600" dirty="0">
                <a:solidFill>
                  <a:srgbClr val="002060"/>
                </a:solidFill>
              </a:rPr>
              <a:t> month, hazardous work allowance, etc.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56176" y="2472220"/>
            <a:ext cx="2861578" cy="3467158"/>
          </a:xfrm>
          <a:prstGeom prst="roundRect">
            <a:avLst/>
          </a:prstGeom>
          <a:solidFill>
            <a:srgbClr val="FFF0C1"/>
          </a:solidFill>
          <a:ln>
            <a:solidFill>
              <a:srgbClr val="133176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spcBef>
                <a:spcPts val="600"/>
              </a:spcBef>
              <a:defRPr/>
            </a:pP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Other </a:t>
            </a: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bonuses</a:t>
            </a:r>
          </a:p>
          <a:p>
            <a:pPr marL="158625" indent="-158625" defTabSz="400736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GB" sz="1600" dirty="0">
                <a:solidFill>
                  <a:srgbClr val="002060"/>
                </a:solidFill>
              </a:rPr>
              <a:t>Only </a:t>
            </a:r>
            <a:r>
              <a:rPr lang="en-GB" sz="1600" dirty="0" smtClean="0">
                <a:solidFill>
                  <a:srgbClr val="002060"/>
                </a:solidFill>
              </a:rPr>
              <a:t>for non-profit entities</a:t>
            </a:r>
            <a:endParaRPr lang="en-GB" sz="1600" dirty="0">
              <a:solidFill>
                <a:srgbClr val="002060"/>
              </a:solidFill>
            </a:endParaRPr>
          </a:p>
          <a:p>
            <a:pPr marL="158625" indent="-158625" defTabSz="400736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GB" sz="1600" dirty="0">
                <a:solidFill>
                  <a:srgbClr val="002060"/>
                </a:solidFill>
              </a:rPr>
              <a:t>May be triggered by participation in specific project</a:t>
            </a:r>
          </a:p>
          <a:p>
            <a:pPr marL="158625" indent="-158625" defTabSz="400736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GB" sz="1600" dirty="0" smtClean="0">
                <a:solidFill>
                  <a:srgbClr val="002060"/>
                </a:solidFill>
              </a:rPr>
              <a:t>Ceiling of</a:t>
            </a:r>
            <a:r>
              <a:rPr lang="en-GB" sz="1600" dirty="0" smtClean="0">
                <a:solidFill>
                  <a:srgbClr val="002060"/>
                </a:solidFill>
              </a:rPr>
              <a:t> </a:t>
            </a:r>
            <a:r>
              <a:rPr lang="en-GB" sz="1600" dirty="0" smtClean="0">
                <a:solidFill>
                  <a:srgbClr val="002060"/>
                </a:solidFill>
              </a:rPr>
              <a:t>8000€/</a:t>
            </a:r>
            <a:r>
              <a:rPr lang="en-GB" sz="1600" dirty="0" smtClean="0">
                <a:solidFill>
                  <a:srgbClr val="002060"/>
                </a:solidFill>
              </a:rPr>
              <a:t>year/FTE/100% in project (</a:t>
            </a:r>
            <a:r>
              <a:rPr lang="en-GB" sz="1600" dirty="0" smtClean="0">
                <a:solidFill>
                  <a:srgbClr val="002060"/>
                </a:solidFill>
              </a:rPr>
              <a:t>applied </a:t>
            </a:r>
            <a:r>
              <a:rPr lang="en-GB" sz="1600" dirty="0" smtClean="0">
                <a:solidFill>
                  <a:srgbClr val="002060"/>
                </a:solidFill>
              </a:rPr>
              <a:t>proportionally) </a:t>
            </a:r>
            <a:endParaRPr lang="en-GB" sz="1600" dirty="0" smtClean="0">
              <a:solidFill>
                <a:srgbClr val="002060"/>
              </a:solidFill>
            </a:endParaRPr>
          </a:p>
          <a:p>
            <a:pPr marL="158625" indent="-158625" defTabSz="400736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fr-BE" sz="1600" dirty="0" err="1" smtClean="0">
                <a:solidFill>
                  <a:srgbClr val="002060"/>
                </a:solidFill>
              </a:rPr>
              <a:t>same</a:t>
            </a:r>
            <a:r>
              <a:rPr lang="fr-BE" sz="1600" dirty="0" smtClean="0">
                <a:solidFill>
                  <a:srgbClr val="002060"/>
                </a:solidFill>
              </a:rPr>
              <a:t> </a:t>
            </a:r>
            <a:r>
              <a:rPr lang="fr-BE" sz="1600" dirty="0" err="1" smtClean="0">
                <a:solidFill>
                  <a:srgbClr val="002060"/>
                </a:solidFill>
              </a:rPr>
              <a:t>calculation</a:t>
            </a:r>
            <a:r>
              <a:rPr lang="fr-BE" sz="1600" dirty="0" smtClean="0">
                <a:solidFill>
                  <a:srgbClr val="002060"/>
                </a:solidFill>
              </a:rPr>
              <a:t> as </a:t>
            </a:r>
            <a:r>
              <a:rPr lang="fr-BE" sz="1600" dirty="0" err="1" smtClean="0">
                <a:solidFill>
                  <a:srgbClr val="002060"/>
                </a:solidFill>
              </a:rPr>
              <a:t>hourly</a:t>
            </a:r>
            <a:r>
              <a:rPr lang="fr-BE" sz="1600" dirty="0" smtClean="0">
                <a:solidFill>
                  <a:srgbClr val="002060"/>
                </a:solidFill>
              </a:rPr>
              <a:t> rate </a:t>
            </a:r>
            <a:endParaRPr lang="en-GB" sz="1600" dirty="0" smtClean="0">
              <a:solidFill>
                <a:srgbClr val="002060"/>
              </a:solidFill>
            </a:endParaRPr>
          </a:p>
          <a:p>
            <a:pPr algn="ctr" defTabSz="400736">
              <a:defRPr/>
            </a:pPr>
            <a:endParaRPr lang="en-GB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4825" name="Left Brace 3"/>
          <p:cNvSpPr>
            <a:spLocks/>
          </p:cNvSpPr>
          <p:nvPr/>
        </p:nvSpPr>
        <p:spPr bwMode="auto">
          <a:xfrm rot="5400000">
            <a:off x="7314341" y="988151"/>
            <a:ext cx="418996" cy="2735326"/>
          </a:xfrm>
          <a:prstGeom prst="leftBrace">
            <a:avLst>
              <a:gd name="adj1" fmla="val 100404"/>
              <a:gd name="adj2" fmla="val 50000"/>
            </a:avLst>
          </a:prstGeom>
          <a:noFill/>
          <a:ln w="19050" algn="ctr">
            <a:solidFill>
              <a:srgbClr val="13317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0147" tIns="40074" rIns="80147" bIns="40074" anchor="ctr"/>
          <a:lstStyle/>
          <a:p>
            <a:pPr marL="2783"/>
            <a:endParaRPr lang="en-US" altLang="en-US" sz="6700"/>
          </a:p>
        </p:txBody>
      </p:sp>
      <p:sp>
        <p:nvSpPr>
          <p:cNvPr id="12" name="Rectangle 11"/>
          <p:cNvSpPr/>
          <p:nvPr/>
        </p:nvSpPr>
        <p:spPr>
          <a:xfrm>
            <a:off x="5861607" y="1655827"/>
            <a:ext cx="3156147" cy="234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Additional remuneration</a:t>
            </a:r>
          </a:p>
        </p:txBody>
      </p:sp>
      <p:sp>
        <p:nvSpPr>
          <p:cNvPr id="34827" name="Left Brace 3"/>
          <p:cNvSpPr>
            <a:spLocks/>
          </p:cNvSpPr>
          <p:nvPr/>
        </p:nvSpPr>
        <p:spPr bwMode="auto">
          <a:xfrm rot="5400000">
            <a:off x="2723342" y="-420872"/>
            <a:ext cx="418996" cy="5491016"/>
          </a:xfrm>
          <a:prstGeom prst="leftBrace">
            <a:avLst>
              <a:gd name="adj1" fmla="val 100391"/>
              <a:gd name="adj2" fmla="val 50000"/>
            </a:avLst>
          </a:prstGeom>
          <a:noFill/>
          <a:ln w="19050" algn="ctr">
            <a:solidFill>
              <a:srgbClr val="13317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0147" tIns="40074" rIns="80147" bIns="40074" anchor="ctr"/>
          <a:lstStyle/>
          <a:p>
            <a:pPr marL="2783"/>
            <a:endParaRPr lang="en-US" altLang="en-US" sz="6700"/>
          </a:p>
        </p:txBody>
      </p:sp>
      <p:sp>
        <p:nvSpPr>
          <p:cNvPr id="14" name="Rectangle 13"/>
          <p:cNvSpPr/>
          <p:nvPr/>
        </p:nvSpPr>
        <p:spPr>
          <a:xfrm>
            <a:off x="1260875" y="1630121"/>
            <a:ext cx="3448174" cy="2606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Standard remuneration </a:t>
            </a:r>
          </a:p>
        </p:txBody>
      </p:sp>
      <p:sp>
        <p:nvSpPr>
          <p:cNvPr id="34831" name="Left Bracket 15"/>
          <p:cNvSpPr>
            <a:spLocks/>
          </p:cNvSpPr>
          <p:nvPr/>
        </p:nvSpPr>
        <p:spPr bwMode="auto">
          <a:xfrm rot="-5400000">
            <a:off x="2783831" y="3507407"/>
            <a:ext cx="113749" cy="5480156"/>
          </a:xfrm>
          <a:prstGeom prst="leftBracket">
            <a:avLst>
              <a:gd name="adj" fmla="val 8280"/>
            </a:avLst>
          </a:prstGeom>
          <a:noFill/>
          <a:ln w="9525" algn="ctr">
            <a:solidFill>
              <a:srgbClr val="13317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0147" tIns="40074" rIns="80147" bIns="40074" anchor="ctr"/>
          <a:lstStyle/>
          <a:p>
            <a:pPr marL="2783"/>
            <a:endParaRPr lang="en-US" altLang="en-US" sz="6700"/>
          </a:p>
        </p:txBody>
      </p:sp>
      <p:cxnSp>
        <p:nvCxnSpPr>
          <p:cNvPr id="34832" name="Straight Connector 20"/>
          <p:cNvCxnSpPr>
            <a:cxnSpLocks noChangeShapeType="1"/>
          </p:cNvCxnSpPr>
          <p:nvPr/>
        </p:nvCxnSpPr>
        <p:spPr bwMode="auto">
          <a:xfrm>
            <a:off x="157468" y="1655826"/>
            <a:ext cx="8803272" cy="0"/>
          </a:xfrm>
          <a:prstGeom prst="line">
            <a:avLst/>
          </a:prstGeom>
          <a:noFill/>
          <a:ln w="22225" algn="ctr">
            <a:solidFill>
              <a:srgbClr val="133176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833" name="TextBox 21"/>
          <p:cNvSpPr txBox="1">
            <a:spLocks noChangeArrowheads="1"/>
          </p:cNvSpPr>
          <p:nvPr/>
        </p:nvSpPr>
        <p:spPr bwMode="auto">
          <a:xfrm>
            <a:off x="328511" y="6356227"/>
            <a:ext cx="4494624" cy="35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47" tIns="40074" rIns="80147" bIns="40074">
            <a:spAutoFit/>
          </a:bodyPr>
          <a:lstStyle>
            <a:lvl1pPr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GB" altLang="en-US" sz="1800" dirty="0">
                <a:solidFill>
                  <a:srgbClr val="0000CC"/>
                </a:solidFill>
                <a:cs typeface="Arial" pitchFamily="34" charset="0"/>
              </a:rPr>
              <a:t>Hourly rate</a:t>
            </a:r>
          </a:p>
        </p:txBody>
      </p:sp>
      <p:sp>
        <p:nvSpPr>
          <p:cNvPr id="34834" name="TextBox 22"/>
          <p:cNvSpPr txBox="1">
            <a:spLocks noChangeArrowheads="1"/>
          </p:cNvSpPr>
          <p:nvPr/>
        </p:nvSpPr>
        <p:spPr bwMode="auto">
          <a:xfrm>
            <a:off x="519916" y="930142"/>
            <a:ext cx="8127245" cy="362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47" tIns="40074" rIns="80147" bIns="40074">
            <a:spAutoFit/>
          </a:bodyPr>
          <a:lstStyle>
            <a:lvl1pPr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GB" altLang="en-US" sz="1800" dirty="0">
                <a:solidFill>
                  <a:srgbClr val="0000CC"/>
                </a:solidFill>
                <a:cs typeface="Arial" pitchFamily="34" charset="0"/>
              </a:rPr>
              <a:t>TOTAL REMUNERATION</a:t>
            </a:r>
          </a:p>
        </p:txBody>
      </p:sp>
      <p:sp>
        <p:nvSpPr>
          <p:cNvPr id="34836" name="Rectangle 17"/>
          <p:cNvSpPr>
            <a:spLocks noChangeArrowheads="1"/>
          </p:cNvSpPr>
          <p:nvPr/>
        </p:nvSpPr>
        <p:spPr bwMode="auto">
          <a:xfrm>
            <a:off x="3448866" y="6683449"/>
            <a:ext cx="2892794" cy="250534"/>
          </a:xfrm>
          <a:prstGeom prst="rect">
            <a:avLst/>
          </a:prstGeom>
          <a:solidFill>
            <a:srgbClr val="FFC000">
              <a:alpha val="1215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47" tIns="40074" rIns="80147" bIns="40074">
            <a:spAutoFit/>
          </a:bodyPr>
          <a:lstStyle/>
          <a:p>
            <a:pPr algn="ctr"/>
            <a:r>
              <a:rPr lang="en-GB" altLang="en-US" sz="1100">
                <a:solidFill>
                  <a:srgbClr val="00AEEF"/>
                </a:solidFill>
                <a:latin typeface="Tahoma" pitchFamily="34" charset="0"/>
              </a:rPr>
              <a:t>Disclaimer: Information not legally binding</a:t>
            </a:r>
            <a:endParaRPr lang="en-GB" altLang="en-US" sz="1100"/>
          </a:p>
        </p:txBody>
      </p:sp>
      <p:sp>
        <p:nvSpPr>
          <p:cNvPr id="23" name="TextBox 22"/>
          <p:cNvSpPr txBox="1"/>
          <p:nvPr/>
        </p:nvSpPr>
        <p:spPr>
          <a:xfrm>
            <a:off x="6948264" y="6304360"/>
            <a:ext cx="1547664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dirty="0" smtClean="0"/>
              <a:t> </a:t>
            </a:r>
            <a:r>
              <a:rPr lang="fr-BE" sz="2400" dirty="0" smtClean="0">
                <a:solidFill>
                  <a:srgbClr val="C00000"/>
                </a:solidFill>
              </a:rPr>
              <a:t>≠</a:t>
            </a:r>
            <a:r>
              <a:rPr lang="fr-BE" dirty="0" smtClean="0">
                <a:solidFill>
                  <a:srgbClr val="C00000"/>
                </a:solidFill>
              </a:rPr>
              <a:t> </a:t>
            </a:r>
            <a:r>
              <a:rPr lang="fr-BE" b="1" dirty="0" smtClean="0">
                <a:solidFill>
                  <a:srgbClr val="C00000"/>
                </a:solidFill>
              </a:rPr>
              <a:t>FCH 1 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34835" name="Straight Connector 20"/>
          <p:cNvCxnSpPr>
            <a:cxnSpLocks noChangeShapeType="1"/>
          </p:cNvCxnSpPr>
          <p:nvPr/>
        </p:nvCxnSpPr>
        <p:spPr bwMode="auto">
          <a:xfrm>
            <a:off x="5842603" y="1655826"/>
            <a:ext cx="0" cy="4038776"/>
          </a:xfrm>
          <a:prstGeom prst="line">
            <a:avLst/>
          </a:prstGeom>
          <a:noFill/>
          <a:ln w="22225" algn="ctr">
            <a:solidFill>
              <a:srgbClr val="133176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Plus 8"/>
          <p:cNvSpPr/>
          <p:nvPr/>
        </p:nvSpPr>
        <p:spPr>
          <a:xfrm>
            <a:off x="5615904" y="3530509"/>
            <a:ext cx="442539" cy="512586"/>
          </a:xfrm>
          <a:prstGeom prst="mathPlus">
            <a:avLst/>
          </a:prstGeom>
          <a:solidFill>
            <a:srgbClr val="7297E8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1265055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60" y="1219261"/>
            <a:ext cx="2771800" cy="4799775"/>
          </a:xfrm>
          <a:prstGeom prst="rect">
            <a:avLst/>
          </a:prstGeom>
          <a:solidFill>
            <a:schemeClr val="accent5">
              <a:lumMod val="50000"/>
              <a:alpha val="13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spcAft>
                <a:spcPct val="35000"/>
              </a:spcAft>
              <a:tabLst>
                <a:tab pos="715963" algn="l"/>
              </a:tabLst>
              <a:defRPr/>
            </a:pPr>
            <a:r>
              <a:rPr lang="fr-BE" b="1" dirty="0">
                <a:solidFill>
                  <a:srgbClr val="002060"/>
                </a:solidFill>
              </a:rPr>
              <a:t>For SME </a:t>
            </a:r>
            <a:r>
              <a:rPr lang="fr-BE" b="1" dirty="0" err="1" smtClean="0">
                <a:solidFill>
                  <a:srgbClr val="002060"/>
                </a:solidFill>
              </a:rPr>
              <a:t>owner</a:t>
            </a:r>
            <a:r>
              <a:rPr lang="fr-BE" b="1" dirty="0">
                <a:solidFill>
                  <a:srgbClr val="002060"/>
                </a:solidFill>
              </a:rPr>
              <a:t> </a:t>
            </a:r>
            <a:r>
              <a:rPr lang="fr-BE" b="1" dirty="0" smtClean="0">
                <a:solidFill>
                  <a:srgbClr val="002060"/>
                </a:solidFill>
              </a:rPr>
              <a:t>or a </a:t>
            </a:r>
            <a:r>
              <a:rPr lang="fr-BE" b="1" dirty="0" err="1">
                <a:solidFill>
                  <a:srgbClr val="002060"/>
                </a:solidFill>
              </a:rPr>
              <a:t>person</a:t>
            </a:r>
            <a:r>
              <a:rPr lang="fr-BE" b="1" dirty="0">
                <a:solidFill>
                  <a:srgbClr val="002060"/>
                </a:solidFill>
              </a:rPr>
              <a:t> </a:t>
            </a:r>
            <a:r>
              <a:rPr lang="fr-BE" b="1" dirty="0" err="1">
                <a:solidFill>
                  <a:srgbClr val="002060"/>
                </a:solidFill>
              </a:rPr>
              <a:t>without</a:t>
            </a:r>
            <a:r>
              <a:rPr lang="fr-BE" b="1" dirty="0">
                <a:solidFill>
                  <a:srgbClr val="002060"/>
                </a:solidFill>
              </a:rPr>
              <a:t> </a:t>
            </a:r>
            <a:r>
              <a:rPr lang="fr-BE" b="1" dirty="0" err="1" smtClean="0">
                <a:solidFill>
                  <a:srgbClr val="002060"/>
                </a:solidFill>
              </a:rPr>
              <a:t>salary</a:t>
            </a:r>
            <a:endParaRPr lang="fr-BE" b="1" dirty="0" smtClean="0">
              <a:solidFill>
                <a:srgbClr val="002060"/>
              </a:solidFill>
            </a:endParaRPr>
          </a:p>
          <a:p>
            <a:pPr algn="ctr">
              <a:spcAft>
                <a:spcPct val="35000"/>
              </a:spcAft>
              <a:tabLst>
                <a:tab pos="715963" algn="l"/>
              </a:tabLst>
              <a:defRPr/>
            </a:pPr>
            <a:endParaRPr lang="fr-BE" b="1" dirty="0" smtClean="0">
              <a:solidFill>
                <a:srgbClr val="00B0F0"/>
              </a:solidFill>
            </a:endParaRPr>
          </a:p>
          <a:p>
            <a:pPr>
              <a:spcAft>
                <a:spcPct val="35000"/>
              </a:spcAft>
              <a:tabLst>
                <a:tab pos="715963" algn="l"/>
              </a:tabLst>
              <a:defRPr/>
            </a:pPr>
            <a:r>
              <a:rPr lang="fr-BE" b="1" dirty="0" smtClean="0">
                <a:solidFill>
                  <a:srgbClr val="00B0F0"/>
                </a:solidFill>
              </a:rPr>
              <a:t>=</a:t>
            </a:r>
            <a:r>
              <a:rPr lang="fr-BE" dirty="0" smtClean="0">
                <a:solidFill>
                  <a:srgbClr val="00B0F0"/>
                </a:solidFill>
              </a:rPr>
              <a:t>  </a:t>
            </a:r>
            <a:r>
              <a:rPr lang="fr-BE" b="1" dirty="0" smtClean="0">
                <a:solidFill>
                  <a:srgbClr val="00B0F0"/>
                </a:solidFill>
              </a:rPr>
              <a:t> unit of </a:t>
            </a:r>
            <a:r>
              <a:rPr lang="fr-BE" b="1" dirty="0" err="1" smtClean="0">
                <a:solidFill>
                  <a:srgbClr val="00B0F0"/>
                </a:solidFill>
              </a:rPr>
              <a:t>cost</a:t>
            </a:r>
            <a:endParaRPr lang="fr-BE" b="1" dirty="0" smtClean="0">
              <a:solidFill>
                <a:srgbClr val="00B0F0"/>
              </a:solidFill>
            </a:endParaRPr>
          </a:p>
          <a:p>
            <a:pPr>
              <a:spcAft>
                <a:spcPts val="600"/>
              </a:spcAft>
              <a:defRPr/>
            </a:pPr>
            <a:r>
              <a:rPr lang="fr-BE" dirty="0" err="1" smtClean="0">
                <a:solidFill>
                  <a:srgbClr val="002060"/>
                </a:solidFill>
              </a:rPr>
              <a:t>taking</a:t>
            </a:r>
            <a:r>
              <a:rPr lang="fr-BE" dirty="0" smtClean="0">
                <a:solidFill>
                  <a:srgbClr val="002060"/>
                </a:solidFill>
              </a:rPr>
              <a:t> </a:t>
            </a:r>
            <a:r>
              <a:rPr lang="fr-BE" dirty="0" err="1" smtClean="0">
                <a:solidFill>
                  <a:srgbClr val="002060"/>
                </a:solidFill>
              </a:rPr>
              <a:t>into</a:t>
            </a:r>
            <a:r>
              <a:rPr lang="fr-BE" dirty="0" smtClean="0">
                <a:solidFill>
                  <a:srgbClr val="002060"/>
                </a:solidFill>
              </a:rPr>
              <a:t> </a:t>
            </a:r>
            <a:r>
              <a:rPr lang="fr-BE" dirty="0" err="1" smtClean="0">
                <a:solidFill>
                  <a:srgbClr val="002060"/>
                </a:solidFill>
              </a:rPr>
              <a:t>account</a:t>
            </a:r>
            <a:r>
              <a:rPr lang="fr-BE" dirty="0" smtClean="0">
                <a:solidFill>
                  <a:srgbClr val="002060"/>
                </a:solidFill>
              </a:rPr>
              <a:t> </a:t>
            </a:r>
            <a:r>
              <a:rPr lang="fr-BE" dirty="0" err="1" smtClean="0">
                <a:solidFill>
                  <a:srgbClr val="002060"/>
                </a:solidFill>
              </a:rPr>
              <a:t>experience</a:t>
            </a:r>
            <a:r>
              <a:rPr lang="fr-BE" dirty="0" smtClean="0">
                <a:solidFill>
                  <a:srgbClr val="002060"/>
                </a:solidFill>
              </a:rPr>
              <a:t> and country coefficient </a:t>
            </a:r>
          </a:p>
          <a:p>
            <a:pPr>
              <a:spcAft>
                <a:spcPts val="600"/>
              </a:spcAft>
              <a:defRPr/>
            </a:pPr>
            <a:endParaRPr lang="fr-BE" dirty="0"/>
          </a:p>
          <a:p>
            <a:pPr>
              <a:spcAft>
                <a:spcPts val="600"/>
              </a:spcAft>
              <a:defRPr/>
            </a:pPr>
            <a:endParaRPr lang="fr-BE" dirty="0" smtClean="0"/>
          </a:p>
          <a:p>
            <a:pPr>
              <a:spcAft>
                <a:spcPts val="600"/>
              </a:spcAft>
              <a:defRPr/>
            </a:pPr>
            <a:endParaRPr lang="fr-BE" dirty="0"/>
          </a:p>
          <a:p>
            <a:pPr>
              <a:spcAft>
                <a:spcPts val="600"/>
              </a:spcAft>
              <a:defRPr/>
            </a:pPr>
            <a:r>
              <a:rPr lang="fr-BE" b="1" dirty="0" smtClean="0">
                <a:solidFill>
                  <a:srgbClr val="00B050"/>
                </a:solidFill>
              </a:rPr>
              <a:t>= 1720</a:t>
            </a:r>
          </a:p>
          <a:p>
            <a:pPr>
              <a:spcAft>
                <a:spcPts val="600"/>
              </a:spcAft>
              <a:defRPr/>
            </a:pPr>
            <a:endParaRPr lang="fr-BE" dirty="0"/>
          </a:p>
          <a:p>
            <a:pPr>
              <a:spcAft>
                <a:spcPts val="600"/>
              </a:spcAft>
              <a:defRPr/>
            </a:pPr>
            <a:endParaRPr lang="fr-BE" dirty="0" smtClean="0"/>
          </a:p>
          <a:p>
            <a:pPr>
              <a:spcAft>
                <a:spcPts val="600"/>
              </a:spcAft>
              <a:defRPr/>
            </a:pPr>
            <a:r>
              <a:rPr lang="fr-BE" dirty="0" smtClean="0"/>
              <a:t> </a:t>
            </a:r>
            <a:endParaRPr lang="en-GB" dirty="0"/>
          </a:p>
        </p:txBody>
      </p:sp>
      <p:sp>
        <p:nvSpPr>
          <p:cNvPr id="9219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29406" y="6338888"/>
            <a:ext cx="2133600" cy="365125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eaLnBrk="1" hangingPunct="1"/>
            <a:fld id="{E47534FC-CC68-4CB1-99E8-E706A274D6E4}" type="slidenum">
              <a:rPr lang="fr-BE" altLang="en-US" smtClean="0"/>
              <a:pPr eaLnBrk="1" hangingPunct="1"/>
              <a:t>11</a:t>
            </a:fld>
            <a:endParaRPr lang="fr-BE" altLang="en-US" dirty="0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463" y="-1588"/>
            <a:ext cx="5830887" cy="76517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/>
          </a:bodyPr>
          <a:lstStyle/>
          <a:p>
            <a:pPr algn="l" eaLnBrk="1" hangingPunct="1"/>
            <a:r>
              <a:rPr lang="fr-BE" altLang="en-US" sz="3600" smtClean="0">
                <a:solidFill>
                  <a:schemeClr val="accent2"/>
                </a:solidFill>
              </a:rPr>
              <a:t/>
            </a:r>
            <a:br>
              <a:rPr lang="fr-BE" altLang="en-US" sz="3600" smtClean="0">
                <a:solidFill>
                  <a:schemeClr val="accent2"/>
                </a:solidFill>
              </a:rPr>
            </a:br>
            <a:r>
              <a:rPr lang="fr-BE" altLang="en-US" sz="3600" smtClean="0">
                <a:solidFill>
                  <a:schemeClr val="accent2"/>
                </a:solidFill>
              </a:rPr>
              <a:t/>
            </a:r>
            <a:br>
              <a:rPr lang="fr-BE" altLang="en-US" sz="3600" smtClean="0">
                <a:solidFill>
                  <a:schemeClr val="accent2"/>
                </a:solidFill>
              </a:rPr>
            </a:br>
            <a:r>
              <a:rPr lang="fr-BE" altLang="en-US" sz="3600" smtClean="0">
                <a:solidFill>
                  <a:schemeClr val="accent2"/>
                </a:solidFill>
              </a:rPr>
              <a:t/>
            </a:r>
            <a:br>
              <a:rPr lang="fr-BE" altLang="en-US" sz="3600" smtClean="0">
                <a:solidFill>
                  <a:schemeClr val="accent2"/>
                </a:solidFill>
              </a:rPr>
            </a:br>
            <a:r>
              <a:rPr lang="fr-BE" altLang="en-US" sz="3600" smtClean="0">
                <a:solidFill>
                  <a:schemeClr val="accent2"/>
                </a:solidFill>
              </a:rPr>
              <a:t/>
            </a:r>
            <a:br>
              <a:rPr lang="fr-BE" altLang="en-US" sz="3600" smtClean="0">
                <a:solidFill>
                  <a:schemeClr val="accent2"/>
                </a:solidFill>
              </a:rPr>
            </a:br>
            <a:r>
              <a:rPr lang="fr-BE" altLang="en-US" sz="3600" smtClean="0">
                <a:solidFill>
                  <a:schemeClr val="accent2"/>
                </a:solidFill>
              </a:rPr>
              <a:t/>
            </a:r>
            <a:br>
              <a:rPr lang="fr-BE" altLang="en-US" sz="3600" smtClean="0">
                <a:solidFill>
                  <a:schemeClr val="accent2"/>
                </a:solidFill>
              </a:rPr>
            </a:br>
            <a:endParaRPr lang="en-GB" altLang="en-US" sz="2000" b="1" smtClean="0">
              <a:solidFill>
                <a:schemeClr val="accent2"/>
              </a:solidFill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" y="980728"/>
            <a:ext cx="9144000" cy="5543897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ts val="0"/>
              </a:spcBef>
              <a:spcAft>
                <a:spcPts val="600"/>
              </a:spcAft>
              <a:buNone/>
              <a:tabLst>
                <a:tab pos="715963" algn="l"/>
              </a:tabLst>
              <a:defRPr/>
            </a:pPr>
            <a:endParaRPr lang="en-GB" sz="1800" dirty="0" smtClean="0"/>
          </a:p>
          <a:p>
            <a:pPr marL="0" indent="0" eaLnBrk="1" hangingPunct="1">
              <a:spcAft>
                <a:spcPct val="35000"/>
              </a:spcAft>
              <a:buFontTx/>
              <a:buNone/>
              <a:tabLst>
                <a:tab pos="715963" algn="l"/>
              </a:tabLst>
              <a:defRPr/>
            </a:pPr>
            <a:endParaRPr lang="fr-BE" sz="2000" b="1" dirty="0" smtClean="0">
              <a:solidFill>
                <a:schemeClr val="hlink"/>
              </a:solidFill>
            </a:endParaRPr>
          </a:p>
          <a:p>
            <a:pPr marL="0" indent="0" eaLnBrk="1" hangingPunct="1">
              <a:spcAft>
                <a:spcPct val="35000"/>
              </a:spcAft>
              <a:buFontTx/>
              <a:buNone/>
              <a:tabLst>
                <a:tab pos="715963" algn="l"/>
              </a:tabLst>
              <a:defRPr/>
            </a:pPr>
            <a:r>
              <a:rPr lang="fr-BE" sz="2000" b="1" dirty="0" smtClean="0">
                <a:solidFill>
                  <a:schemeClr val="hlink"/>
                </a:solidFill>
              </a:rPr>
              <a:t> </a:t>
            </a:r>
            <a:endParaRPr lang="en-GB" sz="2000" b="1" dirty="0" smtClean="0">
              <a:solidFill>
                <a:schemeClr val="hlink"/>
              </a:solidFill>
            </a:endParaRPr>
          </a:p>
          <a:p>
            <a:pPr marL="0" indent="0" eaLnBrk="1" hangingPunct="1">
              <a:tabLst>
                <a:tab pos="715963" algn="l"/>
              </a:tabLst>
              <a:defRPr/>
            </a:pPr>
            <a:endParaRPr lang="en-GB" sz="1400" dirty="0" smtClean="0"/>
          </a:p>
          <a:p>
            <a:pPr marL="0" indent="0" eaLnBrk="1" hangingPunct="1">
              <a:buClr>
                <a:srgbClr val="FF3300"/>
              </a:buClr>
              <a:buFontTx/>
              <a:buNone/>
              <a:tabLst>
                <a:tab pos="715963" algn="l"/>
              </a:tabLst>
              <a:defRPr/>
            </a:pPr>
            <a:endParaRPr lang="en-GB" altLang="zh-CN" sz="2400" dirty="0" smtClean="0">
              <a:solidFill>
                <a:schemeClr val="accent2"/>
              </a:solidFill>
              <a:ea typeface="宋体" pitchFamily="2" charset="-122"/>
            </a:endParaRPr>
          </a:p>
          <a:p>
            <a:pPr marL="0" indent="0" eaLnBrk="1" hangingPunct="1">
              <a:buFontTx/>
              <a:buChar char="–"/>
              <a:tabLst>
                <a:tab pos="715963" algn="l"/>
              </a:tabLst>
              <a:defRPr/>
            </a:pPr>
            <a:endParaRPr lang="en-GB" altLang="zh-CN" sz="1400" dirty="0" smtClean="0">
              <a:solidFill>
                <a:schemeClr val="tx1"/>
              </a:solidFill>
              <a:ea typeface="宋体" pitchFamily="2" charset="-122"/>
            </a:endParaRPr>
          </a:p>
        </p:txBody>
      </p:sp>
      <p:sp>
        <p:nvSpPr>
          <p:cNvPr id="14" name="Rectangle 4"/>
          <p:cNvSpPr txBox="1">
            <a:spLocks noChangeArrowheads="1"/>
          </p:cNvSpPr>
          <p:nvPr/>
        </p:nvSpPr>
        <p:spPr bwMode="auto">
          <a:xfrm>
            <a:off x="0" y="0"/>
            <a:ext cx="9163006" cy="751602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2.B. personnel </a:t>
            </a:r>
            <a:r>
              <a:rPr lang="en-GB" altLang="en-US" sz="26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costs: </a:t>
            </a:r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special case 2  </a:t>
            </a:r>
            <a:endParaRPr lang="en-GB" altLang="en-US" sz="2600" dirty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9524" y="3543331"/>
            <a:ext cx="909414" cy="338554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1600" b="1" dirty="0" smtClean="0">
                <a:solidFill>
                  <a:srgbClr val="C00000"/>
                </a:solidFill>
              </a:rPr>
              <a:t>=</a:t>
            </a:r>
            <a:r>
              <a:rPr lang="fr-BE" sz="1600" dirty="0" smtClean="0"/>
              <a:t> </a:t>
            </a:r>
            <a:r>
              <a:rPr lang="fr-BE" sz="1600" dirty="0" smtClean="0">
                <a:solidFill>
                  <a:srgbClr val="C00000"/>
                </a:solidFill>
              </a:rPr>
              <a:t> </a:t>
            </a:r>
            <a:r>
              <a:rPr lang="fr-BE" sz="1600" b="1" dirty="0" smtClean="0">
                <a:solidFill>
                  <a:srgbClr val="C00000"/>
                </a:solidFill>
              </a:rPr>
              <a:t>FCH 1 </a:t>
            </a:r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8784" y="5038720"/>
            <a:ext cx="857238" cy="338554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1600" b="1" dirty="0" smtClean="0">
                <a:solidFill>
                  <a:srgbClr val="C00000"/>
                </a:solidFill>
              </a:rPr>
              <a:t>≠ FCH 1 </a:t>
            </a:r>
            <a:endParaRPr lang="en-US" sz="1600" b="1" dirty="0">
              <a:solidFill>
                <a:srgbClr val="C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960" y="2636912"/>
            <a:ext cx="6179666" cy="36217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Straight Arrow Connector 14"/>
          <p:cNvCxnSpPr/>
          <p:nvPr/>
        </p:nvCxnSpPr>
        <p:spPr>
          <a:xfrm flipH="1">
            <a:off x="659408" y="3712608"/>
            <a:ext cx="2328416" cy="758413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 flipH="1" flipV="1">
            <a:off x="1547666" y="2477548"/>
            <a:ext cx="1440158" cy="288032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193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 txBox="1">
            <a:spLocks noChangeArrowheads="1"/>
          </p:cNvSpPr>
          <p:nvPr/>
        </p:nvSpPr>
        <p:spPr bwMode="auto">
          <a:xfrm>
            <a:off x="-9503" y="-1440"/>
            <a:ext cx="9163006" cy="751602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2.C costs of large </a:t>
            </a:r>
            <a:r>
              <a:rPr lang="en-GB" altLang="en-US" sz="26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research infrastructures</a:t>
            </a:r>
          </a:p>
        </p:txBody>
      </p:sp>
      <p:sp>
        <p:nvSpPr>
          <p:cNvPr id="5" name="Rectangle 1"/>
          <p:cNvSpPr txBox="1">
            <a:spLocks noChangeArrowheads="1"/>
          </p:cNvSpPr>
          <p:nvPr/>
        </p:nvSpPr>
        <p:spPr>
          <a:xfrm>
            <a:off x="-9504" y="978370"/>
            <a:ext cx="9153504" cy="5308003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solidFill>
              <a:srgbClr val="00B050"/>
            </a:solidFill>
            <a:miter lim="800000"/>
            <a:headEnd/>
            <a:tailEnd/>
          </a:ln>
        </p:spPr>
        <p:txBody>
          <a:bodyPr wrap="square" lIns="80147" tIns="40074" rIns="80147" bIns="40074">
            <a:spAutoFit/>
          </a:bodyPr>
          <a:lstStyle>
            <a:lvl1pPr marL="388938" indent="-388938" algn="l" defTabSz="1039813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7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844550" indent="-323850" algn="l" defTabSz="1039813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300" b="1">
                <a:solidFill>
                  <a:srgbClr val="0F5494"/>
                </a:solidFill>
                <a:latin typeface="+mn-lt"/>
              </a:defRPr>
            </a:lvl2pPr>
            <a:lvl3pPr marL="1300163" indent="-258763" algn="l" defTabSz="1039813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0F5494"/>
                </a:solidFill>
                <a:latin typeface="+mn-lt"/>
              </a:defRPr>
            </a:lvl3pPr>
            <a:lvl4pPr marL="1820863" indent="-258763" algn="l" defTabSz="1039813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300">
                <a:solidFill>
                  <a:schemeClr val="tx1"/>
                </a:solidFill>
                <a:latin typeface="Arial" charset="0"/>
              </a:defRPr>
            </a:lvl4pPr>
            <a:lvl5pPr marL="2341563" indent="-258763" algn="l" defTabSz="1039813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charset="0"/>
              </a:defRPr>
            </a:lvl5pPr>
            <a:lvl6pPr marL="2509723" indent="-228158" algn="l" rtl="0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charset="0"/>
              </a:defRPr>
            </a:lvl6pPr>
            <a:lvl7pPr marL="2966037" indent="-228158" algn="l" rtl="0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2352" indent="-228158" algn="l" rtl="0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charset="0"/>
              </a:defRPr>
            </a:lvl8pPr>
            <a:lvl9pPr marL="3878663" indent="-228158" algn="l" rtl="0" fontAlgn="base">
              <a:spcBef>
                <a:spcPct val="20000"/>
              </a:spcBef>
              <a:spcAft>
                <a:spcPct val="0"/>
              </a:spcAft>
              <a:buChar char="»"/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just">
              <a:spcBef>
                <a:spcPts val="1578"/>
              </a:spcBef>
              <a:buNone/>
              <a:defRPr/>
            </a:pPr>
            <a:endParaRPr lang="en-GB" sz="1100" dirty="0">
              <a:solidFill>
                <a:srgbClr val="490092"/>
              </a:solidFill>
            </a:endParaRPr>
          </a:p>
          <a:p>
            <a:pPr marL="0" indent="0" algn="just">
              <a:spcBef>
                <a:spcPts val="526"/>
              </a:spcBef>
              <a:buNone/>
              <a:defRPr/>
            </a:pPr>
            <a:r>
              <a:rPr lang="en-GB" sz="2800" dirty="0">
                <a:solidFill>
                  <a:srgbClr val="490092"/>
                </a:solidFill>
              </a:rPr>
              <a:t>The capitalised &amp; operating costs of LRI directly used for the action if:</a:t>
            </a:r>
          </a:p>
          <a:p>
            <a:pPr algn="just">
              <a:lnSpc>
                <a:spcPct val="150000"/>
              </a:lnSpc>
              <a:spcBef>
                <a:spcPts val="1052"/>
              </a:spcBef>
              <a:defRPr/>
            </a:pPr>
            <a:endParaRPr lang="en-GB" sz="500" u="sng" kern="0" dirty="0">
              <a:solidFill>
                <a:srgbClr val="00B050"/>
              </a:solidFill>
            </a:endParaRPr>
          </a:p>
          <a:p>
            <a:pPr marL="791732" lvl="1" indent="-390996" algn="just">
              <a:spcBef>
                <a:spcPts val="526"/>
              </a:spcBef>
              <a:spcAft>
                <a:spcPts val="526"/>
              </a:spcAft>
              <a:defRPr/>
            </a:pPr>
            <a:r>
              <a:rPr lang="en-GB" sz="2400" i="1" dirty="0">
                <a:solidFill>
                  <a:srgbClr val="4B4BC5"/>
                </a:solidFill>
              </a:rPr>
              <a:t>Research Infrastructure according to FP art. 2(6)</a:t>
            </a:r>
          </a:p>
          <a:p>
            <a:pPr marL="791732" lvl="1" indent="-390996" algn="just">
              <a:spcBef>
                <a:spcPts val="1052"/>
              </a:spcBef>
              <a:spcAft>
                <a:spcPts val="526"/>
              </a:spcAft>
              <a:defRPr/>
            </a:pPr>
            <a:r>
              <a:rPr lang="en-GB" sz="2400" i="1" dirty="0">
                <a:solidFill>
                  <a:srgbClr val="4B4BC5"/>
                </a:solidFill>
              </a:rPr>
              <a:t>20M€ (large)</a:t>
            </a:r>
          </a:p>
          <a:p>
            <a:pPr marL="791732" lvl="1" indent="-390996" algn="just">
              <a:spcBef>
                <a:spcPts val="1052"/>
              </a:spcBef>
              <a:spcAft>
                <a:spcPts val="526"/>
              </a:spcAft>
              <a:defRPr/>
            </a:pPr>
            <a:r>
              <a:rPr lang="en-GB" sz="2400" i="1" dirty="0">
                <a:solidFill>
                  <a:srgbClr val="4B4BC5"/>
                </a:solidFill>
              </a:rPr>
              <a:t>75% (research as the core business)</a:t>
            </a:r>
          </a:p>
          <a:p>
            <a:pPr marL="791732" lvl="1" indent="-390996" algn="just">
              <a:spcBef>
                <a:spcPts val="1052"/>
              </a:spcBef>
              <a:spcAft>
                <a:spcPts val="526"/>
              </a:spcAft>
              <a:defRPr/>
            </a:pPr>
            <a:r>
              <a:rPr lang="en-GB" sz="2400" i="1" u="sng" dirty="0">
                <a:solidFill>
                  <a:srgbClr val="4B4BC5"/>
                </a:solidFill>
              </a:rPr>
              <a:t>Ex-ante positive assessment (legal certainty</a:t>
            </a:r>
            <a:r>
              <a:rPr lang="en-GB" sz="2400" i="1" u="sng" dirty="0">
                <a:solidFill>
                  <a:srgbClr val="4B4BC5"/>
                </a:solidFill>
              </a:rPr>
              <a:t>) </a:t>
            </a:r>
            <a:r>
              <a:rPr lang="en-GB" sz="2400" i="1" u="sng" dirty="0">
                <a:solidFill>
                  <a:srgbClr val="4B4BC5"/>
                </a:solidFill>
              </a:rPr>
              <a:t>by Commission </a:t>
            </a:r>
          </a:p>
          <a:p>
            <a:pPr marL="791732" lvl="1" indent="-390996" algn="just">
              <a:spcBef>
                <a:spcPts val="1052"/>
              </a:spcBef>
              <a:spcAft>
                <a:spcPts val="526"/>
              </a:spcAft>
              <a:defRPr/>
            </a:pPr>
            <a:endParaRPr lang="en-GB" sz="2400" u="sng" kern="0" dirty="0">
              <a:solidFill>
                <a:srgbClr val="00B050"/>
              </a:solidFill>
            </a:endParaRPr>
          </a:p>
          <a:p>
            <a:pPr marL="0" indent="0" algn="ctr">
              <a:lnSpc>
                <a:spcPct val="150000"/>
              </a:lnSpc>
              <a:spcBef>
                <a:spcPts val="1052"/>
              </a:spcBef>
              <a:spcAft>
                <a:spcPts val="0"/>
              </a:spcAft>
              <a:buNone/>
              <a:defRPr/>
            </a:pPr>
            <a:r>
              <a:rPr lang="en-GB" sz="2800" dirty="0" smtClean="0">
                <a:solidFill>
                  <a:srgbClr val="490092"/>
                </a:solidFill>
              </a:rPr>
              <a:t>Guidelines </a:t>
            </a:r>
            <a:r>
              <a:rPr lang="en-GB" sz="2800" dirty="0">
                <a:solidFill>
                  <a:srgbClr val="490092"/>
                </a:solidFill>
              </a:rPr>
              <a:t>have been adopted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GB" sz="1900" dirty="0">
              <a:solidFill>
                <a:srgbClr val="490092"/>
              </a:solidFill>
            </a:endParaRPr>
          </a:p>
        </p:txBody>
      </p:sp>
      <p:sp>
        <p:nvSpPr>
          <p:cNvPr id="38916" name="Rectangle 3"/>
          <p:cNvSpPr>
            <a:spLocks noChangeArrowheads="1"/>
          </p:cNvSpPr>
          <p:nvPr/>
        </p:nvSpPr>
        <p:spPr bwMode="auto">
          <a:xfrm>
            <a:off x="2968814" y="6532594"/>
            <a:ext cx="2892794" cy="250534"/>
          </a:xfrm>
          <a:prstGeom prst="rect">
            <a:avLst/>
          </a:prstGeom>
          <a:solidFill>
            <a:srgbClr val="FFC000">
              <a:alpha val="1215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47" tIns="40074" rIns="80147" bIns="40074">
            <a:spAutoFit/>
          </a:bodyPr>
          <a:lstStyle/>
          <a:p>
            <a:pPr algn="ctr"/>
            <a:r>
              <a:rPr lang="en-GB" altLang="en-US" sz="1100">
                <a:solidFill>
                  <a:srgbClr val="00AEEF"/>
                </a:solidFill>
                <a:latin typeface="Tahoma" pitchFamily="34" charset="0"/>
              </a:rPr>
              <a:t>Disclaimer: Information not legally binding</a:t>
            </a:r>
            <a:endParaRPr lang="en-GB" altLang="en-US" sz="1100"/>
          </a:p>
        </p:txBody>
      </p:sp>
    </p:spTree>
    <p:extLst>
      <p:ext uri="{BB962C8B-B14F-4D97-AF65-F5344CB8AC3E}">
        <p14:creationId xmlns:p14="http://schemas.microsoft.com/office/powerpoint/2010/main" val="6504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2" name="Rectangle 4"/>
          <p:cNvSpPr txBox="1">
            <a:spLocks noChangeArrowheads="1"/>
          </p:cNvSpPr>
          <p:nvPr/>
        </p:nvSpPr>
        <p:spPr bwMode="auto">
          <a:xfrm>
            <a:off x="-9503" y="-1440"/>
            <a:ext cx="9163006" cy="751602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2.D indirect costs: a single flat </a:t>
            </a:r>
            <a:r>
              <a:rPr lang="en-GB" altLang="en-US" sz="26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rate</a:t>
            </a:r>
          </a:p>
        </p:txBody>
      </p:sp>
      <p:sp>
        <p:nvSpPr>
          <p:cNvPr id="26633" name="Rectangle 13"/>
          <p:cNvSpPr>
            <a:spLocks noChangeArrowheads="1"/>
          </p:cNvSpPr>
          <p:nvPr/>
        </p:nvSpPr>
        <p:spPr bwMode="auto">
          <a:xfrm>
            <a:off x="2968814" y="6532594"/>
            <a:ext cx="2892794" cy="250534"/>
          </a:xfrm>
          <a:prstGeom prst="rect">
            <a:avLst/>
          </a:prstGeom>
          <a:solidFill>
            <a:srgbClr val="FFC000">
              <a:alpha val="1215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47" tIns="40074" rIns="80147" bIns="40074">
            <a:spAutoFit/>
          </a:bodyPr>
          <a:lstStyle/>
          <a:p>
            <a:pPr algn="ctr"/>
            <a:r>
              <a:rPr lang="en-GB" altLang="en-US" sz="1100" dirty="0">
                <a:solidFill>
                  <a:srgbClr val="00AEEF"/>
                </a:solidFill>
                <a:latin typeface="Tahoma" pitchFamily="34" charset="0"/>
              </a:rPr>
              <a:t>Disclaimer: Information not legally binding</a:t>
            </a:r>
            <a:endParaRPr lang="en-GB" altLang="en-US" sz="1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9503" y="1012162"/>
            <a:ext cx="8982596" cy="5533117"/>
          </a:xfrm>
        </p:spPr>
        <p:txBody>
          <a:bodyPr>
            <a:normAutofit/>
          </a:bodyPr>
          <a:lstStyle/>
          <a:p>
            <a:endParaRPr lang="fr-BE" dirty="0" smtClean="0"/>
          </a:p>
          <a:p>
            <a:r>
              <a:rPr lang="fr-BE" sz="2800" dirty="0" smtClean="0">
                <a:solidFill>
                  <a:srgbClr val="002060"/>
                </a:solidFill>
              </a:rPr>
              <a:t>Identification of ID : a single model (25% fl</a:t>
            </a:r>
            <a:r>
              <a:rPr lang="fr-BE" sz="2800" dirty="0">
                <a:solidFill>
                  <a:srgbClr val="002060"/>
                </a:solidFill>
              </a:rPr>
              <a:t>a</a:t>
            </a:r>
            <a:r>
              <a:rPr lang="fr-BE" sz="2800" dirty="0" smtClean="0">
                <a:solidFill>
                  <a:srgbClr val="002060"/>
                </a:solidFill>
              </a:rPr>
              <a:t>t rate) </a:t>
            </a:r>
          </a:p>
          <a:p>
            <a:pPr lvl="1"/>
            <a:r>
              <a:rPr lang="fr-BE" altLang="en-US" sz="1800" dirty="0" smtClean="0">
                <a:solidFill>
                  <a:srgbClr val="002060"/>
                </a:solidFill>
                <a:latin typeface="Calibri" pitchFamily="34" charset="0"/>
              </a:rPr>
              <a:t>Important simplification</a:t>
            </a:r>
          </a:p>
          <a:p>
            <a:pPr lvl="1"/>
            <a:r>
              <a:rPr lang="fr-BE" altLang="en-US" sz="1800" dirty="0" err="1" smtClean="0">
                <a:solidFill>
                  <a:srgbClr val="002060"/>
                </a:solidFill>
                <a:latin typeface="Calibri" pitchFamily="34" charset="0"/>
              </a:rPr>
              <a:t>Reduces</a:t>
            </a:r>
            <a:r>
              <a:rPr lang="fr-BE" altLang="en-US" sz="1800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fr-BE" altLang="en-US" sz="1800" dirty="0" err="1" smtClean="0">
                <a:solidFill>
                  <a:srgbClr val="002060"/>
                </a:solidFill>
                <a:latin typeface="Calibri" pitchFamily="34" charset="0"/>
              </a:rPr>
              <a:t>error</a:t>
            </a:r>
            <a:r>
              <a:rPr lang="fr-BE" altLang="en-US" sz="1800" dirty="0" smtClean="0">
                <a:solidFill>
                  <a:srgbClr val="002060"/>
                </a:solidFill>
                <a:latin typeface="Calibri" pitchFamily="34" charset="0"/>
              </a:rPr>
              <a:t> and </a:t>
            </a:r>
            <a:r>
              <a:rPr lang="fr-BE" altLang="en-US" sz="1800" dirty="0" err="1" smtClean="0">
                <a:solidFill>
                  <a:srgbClr val="002060"/>
                </a:solidFill>
                <a:latin typeface="Calibri" pitchFamily="34" charset="0"/>
              </a:rPr>
              <a:t>needs</a:t>
            </a:r>
            <a:r>
              <a:rPr lang="fr-BE" altLang="en-US" sz="1800" dirty="0" smtClean="0">
                <a:solidFill>
                  <a:srgbClr val="002060"/>
                </a:solidFill>
                <a:latin typeface="Calibri" pitchFamily="34" charset="0"/>
              </a:rPr>
              <a:t> of control</a:t>
            </a:r>
          </a:p>
          <a:p>
            <a:pPr marL="457200" lvl="1" indent="0">
              <a:buNone/>
            </a:pPr>
            <a:endParaRPr lang="fr-BE" altLang="en-US" sz="1800" dirty="0" smtClean="0">
              <a:solidFill>
                <a:srgbClr val="002060"/>
              </a:solidFill>
              <a:latin typeface="Calibri" pitchFamily="34" charset="0"/>
            </a:endParaRPr>
          </a:p>
          <a:p>
            <a:pPr marL="457200" lvl="1" indent="0">
              <a:buNone/>
            </a:pPr>
            <a:endParaRPr lang="fr-BE" altLang="en-US" sz="1800" dirty="0" smtClean="0">
              <a:solidFill>
                <a:srgbClr val="002060"/>
              </a:solidFill>
              <a:latin typeface="Calibri" pitchFamily="34" charset="0"/>
            </a:endParaRPr>
          </a:p>
          <a:p>
            <a:r>
              <a:rPr lang="fr-BE" sz="2800" dirty="0" smtClean="0">
                <a:solidFill>
                  <a:srgbClr val="002060"/>
                </a:solidFill>
              </a:rPr>
              <a:t>The </a:t>
            </a:r>
            <a:r>
              <a:rPr lang="fr-BE" sz="2800" dirty="0" err="1" smtClean="0">
                <a:solidFill>
                  <a:srgbClr val="002060"/>
                </a:solidFill>
              </a:rPr>
              <a:t>funding</a:t>
            </a:r>
            <a:r>
              <a:rPr lang="fr-BE" sz="2800" dirty="0" smtClean="0">
                <a:solidFill>
                  <a:srgbClr val="002060"/>
                </a:solidFill>
              </a:rPr>
              <a:t> rate </a:t>
            </a:r>
            <a:r>
              <a:rPr lang="fr-BE" sz="2800" dirty="0" err="1" smtClean="0">
                <a:solidFill>
                  <a:srgbClr val="002060"/>
                </a:solidFill>
              </a:rPr>
              <a:t>applies</a:t>
            </a:r>
            <a:r>
              <a:rPr lang="fr-BE" sz="2800" dirty="0" smtClean="0">
                <a:solidFill>
                  <a:srgbClr val="002060"/>
                </a:solidFill>
              </a:rPr>
              <a:t> </a:t>
            </a:r>
            <a:r>
              <a:rPr lang="fr-BE" sz="2800" dirty="0" err="1" smtClean="0">
                <a:solidFill>
                  <a:srgbClr val="002060"/>
                </a:solidFill>
              </a:rPr>
              <a:t>also</a:t>
            </a:r>
            <a:r>
              <a:rPr lang="fr-BE" sz="2800" dirty="0" smtClean="0">
                <a:solidFill>
                  <a:srgbClr val="002060"/>
                </a:solidFill>
              </a:rPr>
              <a:t> to indirect </a:t>
            </a:r>
            <a:r>
              <a:rPr lang="fr-BE" sz="2800" dirty="0" err="1" smtClean="0">
                <a:solidFill>
                  <a:srgbClr val="002060"/>
                </a:solidFill>
              </a:rPr>
              <a:t>costs</a:t>
            </a:r>
            <a:endParaRPr lang="fr-BE" sz="2800" dirty="0" smtClean="0">
              <a:solidFill>
                <a:srgbClr val="002060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fr-BE" dirty="0" smtClean="0">
                <a:solidFill>
                  <a:srgbClr val="00B050"/>
                </a:solidFill>
              </a:rPr>
              <a:t> </a:t>
            </a:r>
            <a:r>
              <a:rPr lang="fr-BE" sz="2400" dirty="0" smtClean="0">
                <a:solidFill>
                  <a:srgbClr val="00B050"/>
                </a:solidFill>
              </a:rPr>
              <a:t>Direct </a:t>
            </a:r>
            <a:r>
              <a:rPr lang="fr-BE" sz="2400" dirty="0" err="1" smtClean="0">
                <a:solidFill>
                  <a:srgbClr val="00B050"/>
                </a:solidFill>
              </a:rPr>
              <a:t>Costs</a:t>
            </a:r>
            <a:r>
              <a:rPr lang="fr-BE" sz="2400" dirty="0">
                <a:solidFill>
                  <a:srgbClr val="00B050"/>
                </a:solidFill>
              </a:rPr>
              <a:t> </a:t>
            </a:r>
            <a:r>
              <a:rPr lang="fr-BE" sz="2400" dirty="0" smtClean="0">
                <a:solidFill>
                  <a:srgbClr val="00B050"/>
                </a:solidFill>
              </a:rPr>
              <a:t>*1,25 * 100% </a:t>
            </a:r>
          </a:p>
          <a:p>
            <a:pPr lvl="2"/>
            <a:r>
              <a:rPr lang="fr-BE" sz="1800" dirty="0" smtClean="0">
                <a:solidFill>
                  <a:srgbClr val="002060"/>
                </a:solidFill>
              </a:rPr>
              <a:t>All </a:t>
            </a:r>
            <a:r>
              <a:rPr lang="fr-BE" sz="1800" dirty="0" err="1" smtClean="0">
                <a:solidFill>
                  <a:srgbClr val="002060"/>
                </a:solidFill>
              </a:rPr>
              <a:t>beneficiaries</a:t>
            </a:r>
            <a:r>
              <a:rPr lang="fr-BE" sz="1800" dirty="0" smtClean="0">
                <a:solidFill>
                  <a:srgbClr val="002060"/>
                </a:solidFill>
              </a:rPr>
              <a:t> in </a:t>
            </a:r>
            <a:r>
              <a:rPr lang="fr-BE" sz="1800" dirty="0" err="1" smtClean="0">
                <a:solidFill>
                  <a:srgbClr val="002060"/>
                </a:solidFill>
              </a:rPr>
              <a:t>research</a:t>
            </a:r>
            <a:r>
              <a:rPr lang="fr-BE" sz="1800" dirty="0" smtClean="0">
                <a:solidFill>
                  <a:srgbClr val="002060"/>
                </a:solidFill>
              </a:rPr>
              <a:t> actions (RIA) </a:t>
            </a:r>
            <a:endParaRPr lang="fr-BE" sz="1800" dirty="0">
              <a:solidFill>
                <a:srgbClr val="002060"/>
              </a:solidFill>
            </a:endParaRPr>
          </a:p>
          <a:p>
            <a:pPr lvl="2"/>
            <a:r>
              <a:rPr lang="fr-BE" sz="1800" dirty="0" smtClean="0">
                <a:solidFill>
                  <a:srgbClr val="002060"/>
                </a:solidFill>
              </a:rPr>
              <a:t>Non profit </a:t>
            </a:r>
            <a:r>
              <a:rPr lang="fr-BE" sz="1800" dirty="0" err="1" smtClean="0">
                <a:solidFill>
                  <a:srgbClr val="002060"/>
                </a:solidFill>
              </a:rPr>
              <a:t>beneficiaries</a:t>
            </a:r>
            <a:r>
              <a:rPr lang="fr-BE" sz="1800" dirty="0" smtClean="0">
                <a:solidFill>
                  <a:srgbClr val="002060"/>
                </a:solidFill>
              </a:rPr>
              <a:t> in innovation </a:t>
            </a:r>
            <a:r>
              <a:rPr lang="fr-BE" sz="1800" dirty="0">
                <a:solidFill>
                  <a:srgbClr val="002060"/>
                </a:solidFill>
              </a:rPr>
              <a:t>actions </a:t>
            </a:r>
            <a:r>
              <a:rPr lang="fr-BE" sz="1800" dirty="0" smtClean="0">
                <a:solidFill>
                  <a:srgbClr val="002060"/>
                </a:solidFill>
              </a:rPr>
              <a:t>(IA)</a:t>
            </a:r>
          </a:p>
          <a:p>
            <a:pPr marL="914400" lvl="2" indent="0">
              <a:buNone/>
            </a:pPr>
            <a:endParaRPr lang="fr-BE" sz="1800" dirty="0" smtClean="0">
              <a:solidFill>
                <a:srgbClr val="002060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fr-BE" sz="2400" dirty="0" smtClean="0">
                <a:solidFill>
                  <a:srgbClr val="00B050"/>
                </a:solidFill>
              </a:rPr>
              <a:t>Direct </a:t>
            </a:r>
            <a:r>
              <a:rPr lang="fr-BE" sz="2400" dirty="0" err="1" smtClean="0">
                <a:solidFill>
                  <a:srgbClr val="00B050"/>
                </a:solidFill>
              </a:rPr>
              <a:t>costs</a:t>
            </a:r>
            <a:r>
              <a:rPr lang="fr-BE" sz="2400" dirty="0" smtClean="0">
                <a:solidFill>
                  <a:srgbClr val="00B050"/>
                </a:solidFill>
              </a:rPr>
              <a:t> *1,25 * 70%</a:t>
            </a:r>
          </a:p>
          <a:p>
            <a:pPr marL="1371600" lvl="2" indent="-514350"/>
            <a:r>
              <a:rPr lang="fr-BE" sz="1800" dirty="0" smtClean="0">
                <a:solidFill>
                  <a:srgbClr val="002060"/>
                </a:solidFill>
              </a:rPr>
              <a:t>For profit </a:t>
            </a:r>
            <a:r>
              <a:rPr lang="fr-BE" sz="1800" dirty="0" err="1" smtClean="0">
                <a:solidFill>
                  <a:srgbClr val="002060"/>
                </a:solidFill>
              </a:rPr>
              <a:t>beneficiaries</a:t>
            </a:r>
            <a:r>
              <a:rPr lang="fr-BE" sz="1800" dirty="0" smtClean="0">
                <a:solidFill>
                  <a:srgbClr val="002060"/>
                </a:solidFill>
              </a:rPr>
              <a:t> in Innovation actions (IA)</a:t>
            </a:r>
          </a:p>
          <a:p>
            <a:pPr lvl="2"/>
            <a:endParaRPr lang="fr-BE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6948264" y="4567584"/>
            <a:ext cx="1080120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2400" dirty="0" smtClean="0"/>
              <a:t> </a:t>
            </a:r>
            <a:r>
              <a:rPr lang="fr-BE" sz="2400" dirty="0">
                <a:solidFill>
                  <a:srgbClr val="C00000"/>
                </a:solidFill>
              </a:rPr>
              <a:t>≠</a:t>
            </a:r>
            <a:r>
              <a:rPr lang="fr-BE" sz="2400" dirty="0" smtClean="0">
                <a:solidFill>
                  <a:srgbClr val="C00000"/>
                </a:solidFill>
              </a:rPr>
              <a:t> </a:t>
            </a:r>
            <a:r>
              <a:rPr lang="fr-BE" b="1" dirty="0" smtClean="0">
                <a:solidFill>
                  <a:srgbClr val="C00000"/>
                </a:solidFill>
              </a:rPr>
              <a:t>FCH 1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48264" y="2320320"/>
            <a:ext cx="1080120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2400" dirty="0" smtClean="0"/>
              <a:t> </a:t>
            </a:r>
            <a:r>
              <a:rPr lang="fr-BE" sz="2400" dirty="0">
                <a:solidFill>
                  <a:srgbClr val="C00000"/>
                </a:solidFill>
              </a:rPr>
              <a:t>≠</a:t>
            </a:r>
            <a:r>
              <a:rPr lang="fr-BE" sz="2400" dirty="0" smtClean="0">
                <a:solidFill>
                  <a:srgbClr val="C00000"/>
                </a:solidFill>
              </a:rPr>
              <a:t> </a:t>
            </a:r>
            <a:r>
              <a:rPr lang="fr-BE" b="1" dirty="0" smtClean="0">
                <a:solidFill>
                  <a:srgbClr val="C00000"/>
                </a:solidFill>
              </a:rPr>
              <a:t>FCH 1 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64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3573016"/>
            <a:ext cx="5328592" cy="2664296"/>
          </a:xfrm>
        </p:spPr>
        <p:txBody>
          <a:bodyPr/>
          <a:lstStyle/>
          <a:p>
            <a:r>
              <a:rPr lang="fr-BE" dirty="0" err="1" smtClean="0">
                <a:solidFill>
                  <a:srgbClr val="002060"/>
                </a:solidFill>
              </a:rPr>
              <a:t>Same</a:t>
            </a:r>
            <a:r>
              <a:rPr lang="fr-BE" dirty="0" smtClean="0">
                <a:solidFill>
                  <a:srgbClr val="002060"/>
                </a:solidFill>
              </a:rPr>
              <a:t> </a:t>
            </a:r>
            <a:r>
              <a:rPr lang="fr-BE" dirty="0" err="1" smtClean="0">
                <a:solidFill>
                  <a:srgbClr val="002060"/>
                </a:solidFill>
              </a:rPr>
              <a:t>principles</a:t>
            </a:r>
            <a:r>
              <a:rPr lang="fr-BE" dirty="0" smtClean="0">
                <a:solidFill>
                  <a:srgbClr val="002060"/>
                </a:solidFill>
              </a:rPr>
              <a:t> </a:t>
            </a:r>
            <a:r>
              <a:rPr lang="fr-BE" dirty="0" smtClean="0">
                <a:solidFill>
                  <a:srgbClr val="002060"/>
                </a:solidFill>
              </a:rPr>
              <a:t>as FCH 1 </a:t>
            </a:r>
          </a:p>
          <a:p>
            <a:r>
              <a:rPr lang="fr-BE" dirty="0" smtClean="0">
                <a:solidFill>
                  <a:srgbClr val="002060"/>
                </a:solidFill>
              </a:rPr>
              <a:t>But</a:t>
            </a:r>
            <a:endParaRPr lang="fr-BE" dirty="0" smtClean="0">
              <a:solidFill>
                <a:srgbClr val="002060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fr-BE" dirty="0" smtClean="0">
                <a:solidFill>
                  <a:srgbClr val="002060"/>
                </a:solidFill>
              </a:rPr>
              <a:t>Change of </a:t>
            </a:r>
            <a:r>
              <a:rPr lang="fr-BE" dirty="0" err="1" smtClean="0">
                <a:solidFill>
                  <a:srgbClr val="002060"/>
                </a:solidFill>
              </a:rPr>
              <a:t>vocabulary</a:t>
            </a:r>
            <a:endParaRPr lang="fr-BE" dirty="0" smtClean="0">
              <a:solidFill>
                <a:srgbClr val="002060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fr-BE" dirty="0" smtClean="0">
                <a:solidFill>
                  <a:srgbClr val="002060"/>
                </a:solidFill>
              </a:rPr>
              <a:t>Small </a:t>
            </a:r>
            <a:r>
              <a:rPr lang="fr-BE" dirty="0" err="1" smtClean="0">
                <a:solidFill>
                  <a:srgbClr val="002060"/>
                </a:solidFill>
              </a:rPr>
              <a:t>evolutions</a:t>
            </a:r>
            <a:r>
              <a:rPr lang="fr-BE" dirty="0" smtClean="0">
                <a:solidFill>
                  <a:srgbClr val="002060"/>
                </a:solidFill>
              </a:rPr>
              <a:t> </a:t>
            </a:r>
            <a:r>
              <a:rPr lang="fr-BE" dirty="0" smtClean="0">
                <a:solidFill>
                  <a:srgbClr val="002060"/>
                </a:solidFill>
              </a:rPr>
              <a:t>of the </a:t>
            </a:r>
            <a:r>
              <a:rPr lang="fr-BE" dirty="0" err="1" smtClean="0">
                <a:solidFill>
                  <a:srgbClr val="002060"/>
                </a:solidFill>
              </a:rPr>
              <a:t>rules</a:t>
            </a:r>
            <a:endParaRPr lang="fr-BE" dirty="0" smtClean="0">
              <a:solidFill>
                <a:srgbClr val="00206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-12328" y="2348880"/>
            <a:ext cx="9156328" cy="836712"/>
          </a:xfrm>
          <a:solidFill>
            <a:schemeClr val="accent1">
              <a:lumMod val="75000"/>
            </a:schemeClr>
          </a:solidFill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GB" sz="4000" b="1" dirty="0">
                <a:solidFill>
                  <a:schemeClr val="bg1"/>
                </a:solidFill>
              </a:rPr>
              <a:t>3</a:t>
            </a:r>
            <a:r>
              <a:rPr lang="en-GB" sz="4000" b="1" dirty="0" smtClean="0">
                <a:solidFill>
                  <a:schemeClr val="bg1"/>
                </a:solidFill>
              </a:rPr>
              <a:t>. Third parties &amp; other sensitive relations </a:t>
            </a:r>
          </a:p>
        </p:txBody>
      </p:sp>
    </p:spTree>
    <p:extLst>
      <p:ext uri="{BB962C8B-B14F-4D97-AF65-F5344CB8AC3E}">
        <p14:creationId xmlns:p14="http://schemas.microsoft.com/office/powerpoint/2010/main" val="207329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0" y="1484784"/>
            <a:ext cx="9144000" cy="5373216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1295400" lvl="2" indent="-381000" eaLnBrk="1" hangingPunct="1">
              <a:lnSpc>
                <a:spcPct val="80000"/>
              </a:lnSpc>
              <a:buClr>
                <a:schemeClr val="hlink"/>
              </a:buClr>
              <a:defRPr/>
            </a:pPr>
            <a:endParaRPr lang="en-GB" altLang="zh-CN" sz="1500" dirty="0" smtClean="0">
              <a:solidFill>
                <a:schemeClr val="accent2"/>
              </a:solidFill>
              <a:ea typeface="宋体" pitchFamily="2" charset="-122"/>
            </a:endParaRPr>
          </a:p>
          <a:p>
            <a:pPr>
              <a:lnSpc>
                <a:spcPct val="80000"/>
              </a:lnSpc>
              <a:buClr>
                <a:schemeClr val="hlink"/>
              </a:buClr>
              <a:defRPr/>
            </a:pPr>
            <a:r>
              <a:rPr lang="en-GB" altLang="zh-CN" b="1" u="sng" dirty="0">
                <a:solidFill>
                  <a:srgbClr val="00B050"/>
                </a:solidFill>
                <a:ea typeface="宋体" pitchFamily="2" charset="-122"/>
              </a:rPr>
              <a:t>Who ?</a:t>
            </a:r>
            <a:r>
              <a:rPr lang="en-GB" altLang="zh-CN" dirty="0">
                <a:solidFill>
                  <a:srgbClr val="00B050"/>
                </a:solidFill>
                <a:ea typeface="宋体" pitchFamily="2" charset="-122"/>
              </a:rPr>
              <a:t> </a:t>
            </a:r>
          </a:p>
          <a:p>
            <a:pPr lvl="1">
              <a:lnSpc>
                <a:spcPct val="80000"/>
              </a:lnSpc>
              <a:buClr>
                <a:schemeClr val="hlink"/>
              </a:buClr>
              <a:defRPr/>
            </a:pPr>
            <a:r>
              <a:rPr lang="en-GB" altLang="zh-CN" sz="2400" dirty="0">
                <a:solidFill>
                  <a:srgbClr val="002060"/>
                </a:solidFill>
                <a:ea typeface="宋体" pitchFamily="2" charset="-122"/>
              </a:rPr>
              <a:t>EEIG, Joint research unit, affiliates and groupings carrying out part of the work. </a:t>
            </a:r>
            <a:endParaRPr lang="en-GB" altLang="zh-CN" sz="2400" dirty="0" smtClean="0">
              <a:solidFill>
                <a:srgbClr val="002060"/>
              </a:solidFill>
              <a:ea typeface="宋体" pitchFamily="2" charset="-122"/>
            </a:endParaRPr>
          </a:p>
          <a:p>
            <a:pPr lvl="1">
              <a:lnSpc>
                <a:spcPct val="80000"/>
              </a:lnSpc>
              <a:buClr>
                <a:schemeClr val="hlink"/>
              </a:buClr>
              <a:defRPr/>
            </a:pPr>
            <a:r>
              <a:rPr lang="fr-BE" altLang="zh-CN" sz="2400" dirty="0" smtClean="0">
                <a:solidFill>
                  <a:srgbClr val="00B0F0"/>
                </a:solidFill>
                <a:ea typeface="宋体" pitchFamily="2" charset="-122"/>
              </a:rPr>
              <a:t>= </a:t>
            </a:r>
            <a:r>
              <a:rPr lang="fr-BE" altLang="zh-CN" sz="2400" dirty="0" err="1" smtClean="0">
                <a:solidFill>
                  <a:srgbClr val="00B0F0"/>
                </a:solidFill>
                <a:ea typeface="宋体" pitchFamily="2" charset="-122"/>
              </a:rPr>
              <a:t>Special</a:t>
            </a:r>
            <a:r>
              <a:rPr lang="fr-BE" altLang="zh-CN" sz="2400" dirty="0" smtClean="0">
                <a:solidFill>
                  <a:srgbClr val="00B0F0"/>
                </a:solidFill>
                <a:ea typeface="宋体" pitchFamily="2" charset="-122"/>
              </a:rPr>
              <a:t> clause 11 in FCH 1</a:t>
            </a:r>
            <a:endParaRPr lang="en-GB" altLang="zh-CN" sz="2400" dirty="0">
              <a:solidFill>
                <a:srgbClr val="00B0F0"/>
              </a:solidFill>
              <a:ea typeface="宋体" pitchFamily="2" charset="-122"/>
            </a:endParaRPr>
          </a:p>
          <a:p>
            <a:pPr marL="514350" lvl="1" indent="0">
              <a:lnSpc>
                <a:spcPct val="80000"/>
              </a:lnSpc>
              <a:buClr>
                <a:schemeClr val="hlink"/>
              </a:buClr>
              <a:buFontTx/>
              <a:buNone/>
              <a:defRPr/>
            </a:pPr>
            <a:endParaRPr lang="en-GB" altLang="zh-CN" dirty="0" smtClean="0">
              <a:solidFill>
                <a:srgbClr val="C00000"/>
              </a:solidFill>
              <a:ea typeface="宋体" pitchFamily="2" charset="-122"/>
            </a:endParaRPr>
          </a:p>
          <a:p>
            <a:pPr marL="514350" lvl="1" indent="0">
              <a:lnSpc>
                <a:spcPct val="80000"/>
              </a:lnSpc>
              <a:buClr>
                <a:schemeClr val="hlink"/>
              </a:buClr>
              <a:buFontTx/>
              <a:buNone/>
              <a:defRPr/>
            </a:pPr>
            <a:endParaRPr lang="en-GB" altLang="zh-CN" dirty="0">
              <a:solidFill>
                <a:schemeClr val="accent2"/>
              </a:solidFill>
              <a:ea typeface="宋体" pitchFamily="2" charset="-122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buClr>
                <a:schemeClr val="hlink"/>
              </a:buClr>
              <a:defRPr/>
            </a:pPr>
            <a:r>
              <a:rPr lang="en-GB" altLang="zh-CN" b="1" u="sng" dirty="0">
                <a:solidFill>
                  <a:srgbClr val="00B050"/>
                </a:solidFill>
                <a:ea typeface="宋体" pitchFamily="2" charset="-122"/>
              </a:rPr>
              <a:t>In what conditions </a:t>
            </a:r>
            <a:endParaRPr lang="en-GB" altLang="zh-CN" sz="2400" dirty="0">
              <a:solidFill>
                <a:srgbClr val="00B050"/>
              </a:solidFill>
              <a:ea typeface="宋体" pitchFamily="2" charset="-122"/>
            </a:endParaRPr>
          </a:p>
          <a:p>
            <a:pPr marL="895350" lvl="1" indent="-381000">
              <a:lnSpc>
                <a:spcPct val="80000"/>
              </a:lnSpc>
              <a:spcBef>
                <a:spcPts val="1200"/>
              </a:spcBef>
              <a:buClr>
                <a:srgbClr val="002060"/>
              </a:buClr>
              <a:defRPr/>
            </a:pPr>
            <a:r>
              <a:rPr lang="en-GB" altLang="zh-CN" sz="2200" dirty="0">
                <a:solidFill>
                  <a:srgbClr val="002060"/>
                </a:solidFill>
                <a:ea typeface="宋体" pitchFamily="2" charset="-122"/>
              </a:rPr>
              <a:t>tasks  to be indicated in </a:t>
            </a:r>
            <a:r>
              <a:rPr lang="en-GB" altLang="zh-CN" sz="2200" dirty="0" smtClean="0">
                <a:solidFill>
                  <a:srgbClr val="002060"/>
                </a:solidFill>
                <a:ea typeface="宋体" pitchFamily="2" charset="-122"/>
              </a:rPr>
              <a:t>Grant agreement</a:t>
            </a:r>
          </a:p>
          <a:p>
            <a:pPr marL="895350" lvl="1" indent="-381000">
              <a:lnSpc>
                <a:spcPct val="80000"/>
              </a:lnSpc>
              <a:spcBef>
                <a:spcPts val="1200"/>
              </a:spcBef>
              <a:buClr>
                <a:srgbClr val="002060"/>
              </a:buClr>
              <a:defRPr/>
            </a:pPr>
            <a:r>
              <a:rPr lang="en-GB" altLang="zh-CN" sz="2200" dirty="0" smtClean="0">
                <a:solidFill>
                  <a:srgbClr val="002060"/>
                </a:solidFill>
                <a:ea typeface="宋体" pitchFamily="2" charset="-122"/>
              </a:rPr>
              <a:t>Beneficiary </a:t>
            </a:r>
            <a:r>
              <a:rPr lang="en-GB" altLang="zh-CN" sz="2200" dirty="0">
                <a:solidFill>
                  <a:srgbClr val="002060"/>
                </a:solidFill>
                <a:ea typeface="宋体" pitchFamily="2" charset="-122"/>
              </a:rPr>
              <a:t>retains sole responsibility </a:t>
            </a:r>
          </a:p>
          <a:p>
            <a:pPr marL="895350" lvl="1" indent="-381000">
              <a:lnSpc>
                <a:spcPct val="80000"/>
              </a:lnSpc>
              <a:spcBef>
                <a:spcPts val="1200"/>
              </a:spcBef>
              <a:buClr>
                <a:srgbClr val="002060"/>
              </a:buClr>
              <a:defRPr/>
            </a:pPr>
            <a:r>
              <a:rPr lang="en-GB" altLang="en-US" sz="2200" dirty="0" smtClean="0">
                <a:solidFill>
                  <a:srgbClr val="C00000"/>
                </a:solidFill>
                <a:ea typeface="宋体" pitchFamily="2" charset="-122"/>
              </a:rPr>
              <a:t>NEW</a:t>
            </a:r>
            <a:r>
              <a:rPr lang="en-GB" altLang="en-US" sz="2200" dirty="0">
                <a:solidFill>
                  <a:srgbClr val="002060"/>
                </a:solidFill>
                <a:ea typeface="宋体" pitchFamily="2" charset="-122"/>
              </a:rPr>
              <a:t>: FCH JU may request them to accept joint and several liability for their EU contribution</a:t>
            </a:r>
          </a:p>
          <a:p>
            <a:pPr marL="895350" lvl="1" indent="-381000">
              <a:lnSpc>
                <a:spcPct val="80000"/>
              </a:lnSpc>
              <a:buClr>
                <a:srgbClr val="002060"/>
              </a:buClr>
              <a:defRPr/>
            </a:pPr>
            <a:r>
              <a:rPr lang="en-GB" altLang="zh-CN" sz="2200" dirty="0">
                <a:solidFill>
                  <a:srgbClr val="002060"/>
                </a:solidFill>
                <a:ea typeface="宋体" pitchFamily="2" charset="-122"/>
              </a:rPr>
              <a:t>Financially, third party treated as a beneficiary</a:t>
            </a:r>
          </a:p>
          <a:p>
            <a:pPr marL="514350" lvl="1" indent="0">
              <a:lnSpc>
                <a:spcPct val="80000"/>
              </a:lnSpc>
              <a:buClr>
                <a:srgbClr val="002060"/>
              </a:buClr>
              <a:buNone/>
              <a:defRPr/>
            </a:pPr>
            <a:endParaRPr lang="en-GB" altLang="en-US" sz="2200" dirty="0">
              <a:solidFill>
                <a:srgbClr val="002060"/>
              </a:solidFill>
              <a:ea typeface="宋体" pitchFamily="2" charset="-122"/>
            </a:endParaRPr>
          </a:p>
          <a:p>
            <a:pPr marL="514350" lvl="1" indent="0">
              <a:lnSpc>
                <a:spcPct val="80000"/>
              </a:lnSpc>
              <a:buClr>
                <a:srgbClr val="002060"/>
              </a:buClr>
              <a:buNone/>
              <a:defRPr/>
            </a:pPr>
            <a:r>
              <a:rPr lang="en-GB" altLang="en-US" sz="2000" dirty="0">
                <a:solidFill>
                  <a:srgbClr val="00B0F0"/>
                </a:solidFill>
                <a:ea typeface="宋体" pitchFamily="2" charset="-122"/>
              </a:rPr>
              <a:t>Article 14 MGA</a:t>
            </a:r>
            <a:endParaRPr lang="en-GB" altLang="zh-CN" sz="2000" dirty="0">
              <a:solidFill>
                <a:srgbClr val="00B0F0"/>
              </a:solidFill>
              <a:ea typeface="宋体" pitchFamily="2" charset="-122"/>
            </a:endParaRPr>
          </a:p>
          <a:p>
            <a:pPr marL="1295400" lvl="2" indent="-381000" eaLnBrk="1" hangingPunct="1">
              <a:lnSpc>
                <a:spcPct val="80000"/>
              </a:lnSpc>
              <a:buClr>
                <a:srgbClr val="FF3300"/>
              </a:buClr>
              <a:defRPr/>
            </a:pPr>
            <a:endParaRPr lang="en-GB" altLang="zh-CN" sz="1800" dirty="0" smtClean="0">
              <a:solidFill>
                <a:srgbClr val="002060"/>
              </a:solidFill>
              <a:ea typeface="宋体" pitchFamily="2" charset="-122"/>
            </a:endParaRPr>
          </a:p>
          <a:p>
            <a:pPr marL="914400" lvl="2" indent="0" eaLnBrk="1" hangingPunct="1">
              <a:lnSpc>
                <a:spcPct val="80000"/>
              </a:lnSpc>
              <a:buClr>
                <a:srgbClr val="FF3300"/>
              </a:buClr>
              <a:buFontTx/>
              <a:buNone/>
              <a:defRPr/>
            </a:pPr>
            <a:endParaRPr lang="en-GB" altLang="zh-CN" sz="1800" dirty="0" smtClean="0">
              <a:solidFill>
                <a:srgbClr val="FF0000"/>
              </a:solidFill>
              <a:ea typeface="宋体" pitchFamily="2" charset="-122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03976" y="6486103"/>
            <a:ext cx="2133600" cy="365125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r" eaLnBrk="1" hangingPunct="1"/>
            <a:fld id="{7BF7FA89-A602-40B0-86C0-B34DDE3D91AF}" type="slidenum">
              <a:rPr lang="fr-BE" altLang="nl-BE" smtClean="0"/>
              <a:pPr algn="r" eaLnBrk="1" hangingPunct="1"/>
              <a:t>15</a:t>
            </a:fld>
            <a:endParaRPr lang="fr-BE" altLang="nl-BE" smtClean="0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0" y="0"/>
            <a:ext cx="9144000" cy="980728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3.a </a:t>
            </a:r>
            <a:r>
              <a:rPr lang="en-GB" altLang="en-US" sz="21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GB" altLang="en-US" sz="26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Third </a:t>
            </a:r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Parties </a:t>
            </a:r>
            <a:r>
              <a:rPr lang="en-GB" altLang="en-US" sz="25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carrying </a:t>
            </a:r>
            <a:r>
              <a:rPr lang="en-GB" altLang="en-US" sz="25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out </a:t>
            </a:r>
            <a:r>
              <a:rPr lang="en-GB" altLang="en-US" sz="25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work: </a:t>
            </a:r>
          </a:p>
          <a:p>
            <a:pPr>
              <a:spcBef>
                <a:spcPts val="600"/>
              </a:spcBef>
            </a:pPr>
            <a:r>
              <a:rPr lang="en-GB" altLang="en-US" sz="25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affiliates and third parties with legal link </a:t>
            </a:r>
            <a:endParaRPr lang="en-GB" altLang="en-US" sz="2500" dirty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Isosceles Triangle 7"/>
          <p:cNvSpPr/>
          <p:nvPr/>
        </p:nvSpPr>
        <p:spPr>
          <a:xfrm>
            <a:off x="179512" y="5157192"/>
            <a:ext cx="307873" cy="326553"/>
          </a:xfrm>
          <a:prstGeom prst="triangle">
            <a:avLst/>
          </a:prstGeom>
          <a:solidFill>
            <a:srgbClr val="F6F000"/>
          </a:solidFill>
          <a:ln w="38100" cap="rnd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r>
              <a:rPr lang="fr-BE" sz="1600" dirty="0">
                <a:solidFill>
                  <a:srgbClr val="502800"/>
                </a:solidFill>
                <a:latin typeface="Georgia" panose="02040502050405020303" pitchFamily="18" charset="0"/>
                <a:sym typeface="Webdings"/>
              </a:rPr>
              <a:t>!</a:t>
            </a:r>
            <a:endParaRPr lang="en-GB" sz="1600" dirty="0">
              <a:solidFill>
                <a:srgbClr val="502800"/>
              </a:solidFill>
              <a:latin typeface="Georgia" panose="02040502050405020303" pitchFamily="18" charset="0"/>
              <a:sym typeface="Webdings"/>
            </a:endParaRPr>
          </a:p>
          <a:p>
            <a:pPr algn="ctr" defTabSz="400736">
              <a:defRPr/>
            </a:pPr>
            <a:endParaRPr lang="en-GB" sz="500" dirty="0">
              <a:solidFill>
                <a:srgbClr val="502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09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46168" y="6492875"/>
            <a:ext cx="2133600" cy="365125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r" eaLnBrk="1" hangingPunct="1"/>
            <a:fld id="{E0E36A56-B51F-4008-934B-D79827C423BE}" type="slidenum">
              <a:rPr lang="fr-BE" altLang="nl-BE" smtClean="0"/>
              <a:pPr algn="r" eaLnBrk="1" hangingPunct="1"/>
              <a:t>16</a:t>
            </a:fld>
            <a:endParaRPr lang="fr-BE" altLang="nl-BE" smtClean="0"/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62" y="1052736"/>
            <a:ext cx="9108138" cy="5805264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fr-BE" sz="1100" dirty="0" smtClean="0"/>
          </a:p>
          <a:p>
            <a:pPr>
              <a:lnSpc>
                <a:spcPct val="80000"/>
              </a:lnSpc>
              <a:defRPr/>
            </a:pPr>
            <a:r>
              <a:rPr lang="fr-BE" sz="2400" b="1" u="sng" dirty="0" err="1" smtClean="0">
                <a:solidFill>
                  <a:srgbClr val="00B050"/>
                </a:solidFill>
              </a:rPr>
              <a:t>Who</a:t>
            </a:r>
            <a:r>
              <a:rPr lang="fr-BE" sz="2400" b="1" u="sng" dirty="0" smtClean="0">
                <a:solidFill>
                  <a:srgbClr val="00B050"/>
                </a:solidFill>
              </a:rPr>
              <a:t> ?  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buClr>
                <a:srgbClr val="002060"/>
              </a:buClr>
              <a:defRPr/>
            </a:pPr>
            <a:r>
              <a:rPr lang="fr-BE" sz="1800" dirty="0" smtClean="0">
                <a:solidFill>
                  <a:srgbClr val="002060"/>
                </a:solidFill>
              </a:rPr>
              <a:t>Works </a:t>
            </a:r>
            <a:r>
              <a:rPr lang="fr-BE" sz="1800" dirty="0" err="1" smtClean="0">
                <a:solidFill>
                  <a:srgbClr val="002060"/>
                </a:solidFill>
              </a:rPr>
              <a:t>under</a:t>
            </a:r>
            <a:r>
              <a:rPr lang="fr-BE" sz="1800" dirty="0" smtClean="0">
                <a:solidFill>
                  <a:srgbClr val="002060"/>
                </a:solidFill>
              </a:rPr>
              <a:t> business conditions </a:t>
            </a:r>
            <a:r>
              <a:rPr lang="fr-BE" sz="1800" dirty="0" err="1" smtClean="0">
                <a:solidFill>
                  <a:srgbClr val="002060"/>
                </a:solidFill>
              </a:rPr>
              <a:t>with</a:t>
            </a:r>
            <a:r>
              <a:rPr lang="fr-BE" sz="1800" dirty="0" smtClean="0">
                <a:solidFill>
                  <a:srgbClr val="002060"/>
                </a:solidFill>
              </a:rPr>
              <a:t> profit </a:t>
            </a:r>
            <a:r>
              <a:rPr lang="fr-BE" sz="1800" dirty="0" err="1" smtClean="0">
                <a:solidFill>
                  <a:srgbClr val="002060"/>
                </a:solidFill>
              </a:rPr>
              <a:t>purpose</a:t>
            </a:r>
            <a:r>
              <a:rPr lang="fr-BE" sz="1800" dirty="0" smtClean="0">
                <a:solidFill>
                  <a:srgbClr val="002060"/>
                </a:solidFill>
              </a:rPr>
              <a:t> 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buClr>
                <a:srgbClr val="002060"/>
              </a:buClr>
              <a:defRPr/>
            </a:pPr>
            <a:r>
              <a:rPr lang="fr-BE" sz="1800" dirty="0" smtClean="0">
                <a:solidFill>
                  <a:srgbClr val="002060"/>
                </a:solidFill>
              </a:rPr>
              <a:t>Not </a:t>
            </a:r>
            <a:r>
              <a:rPr lang="fr-BE" sz="1800" dirty="0" err="1" smtClean="0">
                <a:solidFill>
                  <a:srgbClr val="002060"/>
                </a:solidFill>
              </a:rPr>
              <a:t>subordinated</a:t>
            </a:r>
            <a:r>
              <a:rPr lang="fr-BE" sz="1800" dirty="0" smtClean="0">
                <a:solidFill>
                  <a:srgbClr val="002060"/>
                </a:solidFill>
              </a:rPr>
              <a:t> to </a:t>
            </a:r>
            <a:r>
              <a:rPr lang="fr-BE" sz="1800" dirty="0" err="1" smtClean="0">
                <a:solidFill>
                  <a:srgbClr val="002060"/>
                </a:solidFill>
              </a:rPr>
              <a:t>nor</a:t>
            </a:r>
            <a:r>
              <a:rPr lang="fr-BE" sz="1800" dirty="0" smtClean="0">
                <a:solidFill>
                  <a:srgbClr val="002060"/>
                </a:solidFill>
              </a:rPr>
              <a:t> </a:t>
            </a:r>
            <a:r>
              <a:rPr lang="fr-BE" sz="1800" dirty="0" err="1" smtClean="0">
                <a:solidFill>
                  <a:srgbClr val="002060"/>
                </a:solidFill>
              </a:rPr>
              <a:t>under</a:t>
            </a:r>
            <a:r>
              <a:rPr lang="fr-BE" sz="1800" dirty="0" smtClean="0">
                <a:solidFill>
                  <a:srgbClr val="002060"/>
                </a:solidFill>
              </a:rPr>
              <a:t> supervision of </a:t>
            </a:r>
            <a:r>
              <a:rPr lang="fr-BE" sz="1800" dirty="0" err="1" smtClean="0">
                <a:solidFill>
                  <a:srgbClr val="002060"/>
                </a:solidFill>
              </a:rPr>
              <a:t>beneficiary</a:t>
            </a:r>
            <a:r>
              <a:rPr lang="fr-BE" sz="1800" dirty="0" smtClean="0">
                <a:solidFill>
                  <a:srgbClr val="002060"/>
                </a:solidFill>
              </a:rPr>
              <a:t> 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buClr>
                <a:srgbClr val="002060"/>
              </a:buClr>
              <a:defRPr/>
            </a:pPr>
            <a:r>
              <a:rPr lang="fr-BE" sz="1800" dirty="0" smtClean="0">
                <a:solidFill>
                  <a:srgbClr val="002060"/>
                </a:solidFill>
              </a:rPr>
              <a:t>Not </a:t>
            </a:r>
            <a:r>
              <a:rPr lang="fr-BE" sz="1800" dirty="0" err="1" smtClean="0">
                <a:solidFill>
                  <a:srgbClr val="002060"/>
                </a:solidFill>
              </a:rPr>
              <a:t>another</a:t>
            </a:r>
            <a:r>
              <a:rPr lang="fr-BE" sz="1800" dirty="0" smtClean="0">
                <a:solidFill>
                  <a:srgbClr val="002060"/>
                </a:solidFill>
              </a:rPr>
              <a:t> </a:t>
            </a:r>
            <a:r>
              <a:rPr lang="fr-BE" sz="1800" dirty="0" err="1" smtClean="0">
                <a:solidFill>
                  <a:srgbClr val="002060"/>
                </a:solidFill>
              </a:rPr>
              <a:t>beneficiary</a:t>
            </a:r>
            <a:endParaRPr lang="fr-BE" sz="1800" dirty="0" smtClean="0">
              <a:solidFill>
                <a:srgbClr val="002060"/>
              </a:solidFill>
            </a:endParaRPr>
          </a:p>
          <a:p>
            <a:pPr lvl="1">
              <a:lnSpc>
                <a:spcPct val="80000"/>
              </a:lnSpc>
              <a:spcBef>
                <a:spcPts val="600"/>
              </a:spcBef>
              <a:buClr>
                <a:srgbClr val="002060"/>
              </a:buClr>
              <a:defRPr/>
            </a:pPr>
            <a:r>
              <a:rPr lang="fr-BE" sz="1800" dirty="0" smtClean="0">
                <a:solidFill>
                  <a:srgbClr val="002060"/>
                </a:solidFill>
              </a:rPr>
              <a:t>Not an </a:t>
            </a:r>
            <a:r>
              <a:rPr lang="fr-BE" sz="1800" dirty="0" err="1" smtClean="0">
                <a:solidFill>
                  <a:srgbClr val="002060"/>
                </a:solidFill>
              </a:rPr>
              <a:t>affiliate</a:t>
            </a:r>
            <a:r>
              <a:rPr lang="fr-BE" sz="1800" dirty="0" smtClean="0">
                <a:solidFill>
                  <a:srgbClr val="002060"/>
                </a:solidFill>
              </a:rPr>
              <a:t> </a:t>
            </a:r>
            <a:endParaRPr lang="fr-BE" sz="1800" dirty="0" smtClean="0">
              <a:solidFill>
                <a:srgbClr val="002060"/>
              </a:solidFill>
            </a:endParaRPr>
          </a:p>
          <a:p>
            <a:pPr lvl="2" indent="-285750">
              <a:lnSpc>
                <a:spcPct val="80000"/>
              </a:lnSpc>
              <a:spcBef>
                <a:spcPts val="600"/>
              </a:spcBef>
              <a:buClr>
                <a:srgbClr val="002060"/>
              </a:buClr>
              <a:defRPr/>
            </a:pPr>
            <a:r>
              <a:rPr lang="en-GB" sz="1400" b="1" dirty="0" smtClean="0">
                <a:solidFill>
                  <a:srgbClr val="C00000"/>
                </a:solidFill>
              </a:rPr>
              <a:t>NEW </a:t>
            </a:r>
            <a:r>
              <a:rPr lang="en-GB" sz="1400" dirty="0" smtClean="0">
                <a:solidFill>
                  <a:srgbClr val="C00000"/>
                </a:solidFill>
              </a:rPr>
              <a:t>: </a:t>
            </a:r>
            <a:r>
              <a:rPr lang="en-GB" sz="1600" dirty="0" smtClean="0">
                <a:solidFill>
                  <a:srgbClr val="0070C0"/>
                </a:solidFill>
              </a:rPr>
              <a:t>unless framework </a:t>
            </a:r>
            <a:r>
              <a:rPr lang="en-GB" sz="1600" dirty="0">
                <a:solidFill>
                  <a:srgbClr val="0070C0"/>
                </a:solidFill>
              </a:rPr>
              <a:t>contract </a:t>
            </a:r>
            <a:r>
              <a:rPr lang="en-GB" sz="1600" dirty="0" smtClean="0">
                <a:solidFill>
                  <a:srgbClr val="0070C0"/>
                </a:solidFill>
              </a:rPr>
              <a:t>or </a:t>
            </a:r>
            <a:r>
              <a:rPr lang="en-GB" sz="1600" dirty="0">
                <a:solidFill>
                  <a:srgbClr val="0070C0"/>
                </a:solidFill>
              </a:rPr>
              <a:t>affiliate is </a:t>
            </a:r>
            <a:r>
              <a:rPr lang="en-GB" sz="1600" dirty="0" smtClean="0">
                <a:solidFill>
                  <a:srgbClr val="0070C0"/>
                </a:solidFill>
              </a:rPr>
              <a:t>usual provider  +  priced </a:t>
            </a:r>
            <a:r>
              <a:rPr lang="en-GB" sz="1600" dirty="0">
                <a:solidFill>
                  <a:srgbClr val="0070C0"/>
                </a:solidFill>
              </a:rPr>
              <a:t>at market conditions</a:t>
            </a:r>
            <a:r>
              <a:rPr lang="en-GB" sz="1600" dirty="0">
                <a:solidFill>
                  <a:srgbClr val="C00000"/>
                </a:solidFill>
              </a:rPr>
              <a:t>. </a:t>
            </a:r>
            <a:endParaRPr lang="en-GB" sz="1600" dirty="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  <a:defRPr/>
            </a:pPr>
            <a:r>
              <a:rPr lang="fr-BE" sz="2400" b="1" u="sng" dirty="0" err="1" smtClean="0">
                <a:solidFill>
                  <a:srgbClr val="00B050"/>
                </a:solidFill>
              </a:rPr>
              <a:t>What</a:t>
            </a:r>
            <a:r>
              <a:rPr lang="fr-BE" sz="2400" b="1" u="sng" dirty="0" smtClean="0">
                <a:solidFill>
                  <a:srgbClr val="00B050"/>
                </a:solidFill>
              </a:rPr>
              <a:t>?</a:t>
            </a:r>
            <a:endParaRPr lang="fr-BE" sz="2400" b="1" u="sng" dirty="0" smtClean="0">
              <a:solidFill>
                <a:srgbClr val="00B050"/>
              </a:solidFill>
            </a:endParaRPr>
          </a:p>
          <a:p>
            <a:pPr lvl="1">
              <a:lnSpc>
                <a:spcPct val="80000"/>
              </a:lnSpc>
              <a:spcBef>
                <a:spcPts val="1200"/>
              </a:spcBef>
              <a:buClr>
                <a:srgbClr val="002060"/>
              </a:buClr>
              <a:defRPr/>
            </a:pPr>
            <a:r>
              <a:rPr lang="fr-BE" sz="1800" dirty="0" smtClean="0">
                <a:solidFill>
                  <a:srgbClr val="002060"/>
                </a:solidFill>
              </a:rPr>
              <a:t>A </a:t>
            </a:r>
            <a:r>
              <a:rPr lang="fr-BE" sz="1800" dirty="0" err="1" smtClean="0">
                <a:solidFill>
                  <a:srgbClr val="002060"/>
                </a:solidFill>
              </a:rPr>
              <a:t>limited</a:t>
            </a:r>
            <a:r>
              <a:rPr lang="fr-BE" sz="1800" dirty="0" smtClean="0">
                <a:solidFill>
                  <a:srgbClr val="002060"/>
                </a:solidFill>
              </a:rPr>
              <a:t> and non </a:t>
            </a:r>
            <a:r>
              <a:rPr lang="fr-BE" sz="1800" dirty="0" err="1" smtClean="0">
                <a:solidFill>
                  <a:srgbClr val="002060"/>
                </a:solidFill>
              </a:rPr>
              <a:t>core</a:t>
            </a:r>
            <a:r>
              <a:rPr lang="fr-BE" sz="1800" dirty="0" smtClean="0">
                <a:solidFill>
                  <a:srgbClr val="002060"/>
                </a:solidFill>
              </a:rPr>
              <a:t> part of the </a:t>
            </a:r>
            <a:r>
              <a:rPr lang="fr-BE" sz="1800" dirty="0" err="1" smtClean="0">
                <a:solidFill>
                  <a:srgbClr val="002060"/>
                </a:solidFill>
              </a:rPr>
              <a:t>project</a:t>
            </a:r>
            <a:r>
              <a:rPr lang="fr-BE" sz="1800" dirty="0" smtClean="0">
                <a:solidFill>
                  <a:srgbClr val="002060"/>
                </a:solidFill>
              </a:rPr>
              <a:t> </a:t>
            </a:r>
            <a:r>
              <a:rPr lang="fr-BE" sz="1800" dirty="0" smtClean="0">
                <a:solidFill>
                  <a:srgbClr val="002060"/>
                </a:solidFill>
              </a:rPr>
              <a:t>  (</a:t>
            </a:r>
            <a:r>
              <a:rPr lang="fr-BE" sz="1800" dirty="0" err="1" smtClean="0">
                <a:solidFill>
                  <a:srgbClr val="002060"/>
                </a:solidFill>
              </a:rPr>
              <a:t>except</a:t>
            </a:r>
            <a:r>
              <a:rPr lang="fr-BE" sz="1800" dirty="0" smtClean="0">
                <a:solidFill>
                  <a:srgbClr val="002060"/>
                </a:solidFill>
              </a:rPr>
              <a:t> if PCP or PPI) </a:t>
            </a:r>
            <a:endParaRPr lang="fr-BE" sz="1800" dirty="0" smtClean="0">
              <a:solidFill>
                <a:srgbClr val="002060"/>
              </a:solidFill>
            </a:endParaRPr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002060"/>
              </a:buClr>
              <a:defRPr/>
            </a:pPr>
            <a:r>
              <a:rPr lang="fr-BE" sz="1600" dirty="0">
                <a:solidFill>
                  <a:srgbClr val="002060"/>
                </a:solidFill>
              </a:rPr>
              <a:t>Not the </a:t>
            </a:r>
            <a:r>
              <a:rPr lang="fr-BE" sz="1600" dirty="0" err="1">
                <a:solidFill>
                  <a:srgbClr val="002060"/>
                </a:solidFill>
              </a:rPr>
              <a:t>coordinator’s</a:t>
            </a:r>
            <a:r>
              <a:rPr lang="fr-BE" sz="1600" dirty="0">
                <a:solidFill>
                  <a:srgbClr val="002060"/>
                </a:solidFill>
              </a:rPr>
              <a:t> </a:t>
            </a:r>
            <a:r>
              <a:rPr lang="fr-BE" sz="1600" dirty="0" err="1">
                <a:solidFill>
                  <a:srgbClr val="002060"/>
                </a:solidFill>
              </a:rPr>
              <a:t>tasks</a:t>
            </a:r>
            <a:endParaRPr lang="fr-BE" sz="1600" dirty="0">
              <a:solidFill>
                <a:srgbClr val="002060"/>
              </a:solidFill>
            </a:endParaRPr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002060"/>
              </a:buClr>
              <a:defRPr/>
            </a:pPr>
            <a:r>
              <a:rPr lang="fr-BE" sz="1600" b="1" dirty="0" smtClean="0">
                <a:solidFill>
                  <a:srgbClr val="C00000"/>
                </a:solidFill>
              </a:rPr>
              <a:t>NEW: </a:t>
            </a:r>
            <a:r>
              <a:rPr lang="fr-BE" sz="1600" dirty="0" smtClean="0">
                <a:solidFill>
                  <a:srgbClr val="002060"/>
                </a:solidFill>
              </a:rPr>
              <a:t>May</a:t>
            </a:r>
            <a:r>
              <a:rPr lang="fr-BE" sz="1600" dirty="0" smtClean="0">
                <a:solidFill>
                  <a:srgbClr val="002060"/>
                </a:solidFill>
              </a:rPr>
              <a:t> </a:t>
            </a:r>
            <a:r>
              <a:rPr lang="fr-BE" sz="1600" dirty="0" err="1" smtClean="0">
                <a:solidFill>
                  <a:srgbClr val="002060"/>
                </a:solidFill>
              </a:rPr>
              <a:t>cover</a:t>
            </a:r>
            <a:r>
              <a:rPr lang="fr-BE" sz="1600" dirty="0" smtClean="0">
                <a:solidFill>
                  <a:srgbClr val="002060"/>
                </a:solidFill>
              </a:rPr>
              <a:t> </a:t>
            </a:r>
            <a:r>
              <a:rPr lang="fr-BE" sz="1600" dirty="0" err="1" smtClean="0">
                <a:solidFill>
                  <a:srgbClr val="002060"/>
                </a:solidFill>
              </a:rPr>
              <a:t>some</a:t>
            </a:r>
            <a:r>
              <a:rPr lang="fr-BE" sz="1600" dirty="0" smtClean="0">
                <a:solidFill>
                  <a:srgbClr val="002060"/>
                </a:solidFill>
              </a:rPr>
              <a:t> </a:t>
            </a:r>
            <a:r>
              <a:rPr lang="fr-BE" sz="1600" dirty="0" err="1" smtClean="0">
                <a:solidFill>
                  <a:srgbClr val="002060"/>
                </a:solidFill>
              </a:rPr>
              <a:t>limited</a:t>
            </a:r>
            <a:r>
              <a:rPr lang="fr-BE" sz="1600" dirty="0" smtClean="0">
                <a:solidFill>
                  <a:srgbClr val="002060"/>
                </a:solidFill>
              </a:rPr>
              <a:t> R&amp;D </a:t>
            </a:r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002060"/>
              </a:buClr>
              <a:defRPr/>
            </a:pPr>
            <a:r>
              <a:rPr lang="fr-BE" sz="1600" b="1" dirty="0" smtClean="0">
                <a:solidFill>
                  <a:srgbClr val="C00000"/>
                </a:solidFill>
              </a:rPr>
              <a:t>NEW</a:t>
            </a:r>
            <a:r>
              <a:rPr lang="fr-BE" sz="1600" dirty="0" smtClean="0">
                <a:solidFill>
                  <a:srgbClr val="002060"/>
                </a:solidFill>
              </a:rPr>
              <a:t>: </a:t>
            </a:r>
            <a:r>
              <a:rPr lang="fr-BE" sz="1600" dirty="0">
                <a:solidFill>
                  <a:srgbClr val="002060"/>
                </a:solidFill>
              </a:rPr>
              <a:t> </a:t>
            </a:r>
            <a:r>
              <a:rPr lang="fr-BE" sz="1600" dirty="0" smtClean="0">
                <a:solidFill>
                  <a:srgbClr val="002060"/>
                </a:solidFill>
              </a:rPr>
              <a:t>May </a:t>
            </a:r>
            <a:r>
              <a:rPr lang="fr-BE" sz="1600" dirty="0" err="1" smtClean="0">
                <a:solidFill>
                  <a:srgbClr val="002060"/>
                </a:solidFill>
              </a:rPr>
              <a:t>be</a:t>
            </a:r>
            <a:r>
              <a:rPr lang="fr-BE" sz="1600" dirty="0" smtClean="0">
                <a:solidFill>
                  <a:srgbClr val="002060"/>
                </a:solidFill>
              </a:rPr>
              <a:t> </a:t>
            </a:r>
            <a:r>
              <a:rPr lang="fr-BE" sz="1600" dirty="0" err="1" smtClean="0">
                <a:solidFill>
                  <a:srgbClr val="002060"/>
                </a:solidFill>
              </a:rPr>
              <a:t>core</a:t>
            </a:r>
            <a:r>
              <a:rPr lang="fr-BE" sz="1600" dirty="0" smtClean="0">
                <a:solidFill>
                  <a:srgbClr val="002060"/>
                </a:solidFill>
              </a:rPr>
              <a:t> </a:t>
            </a:r>
            <a:r>
              <a:rPr lang="fr-BE" sz="1600" dirty="0" err="1" smtClean="0">
                <a:solidFill>
                  <a:srgbClr val="002060"/>
                </a:solidFill>
              </a:rPr>
              <a:t>tasks</a:t>
            </a:r>
            <a:r>
              <a:rPr lang="fr-BE" sz="1600" dirty="0" smtClean="0">
                <a:solidFill>
                  <a:srgbClr val="002060"/>
                </a:solidFill>
              </a:rPr>
              <a:t> if PCP or PPI </a:t>
            </a:r>
            <a:endParaRPr lang="fr-BE" sz="1600" dirty="0" smtClean="0">
              <a:solidFill>
                <a:srgbClr val="002060"/>
              </a:solidFill>
            </a:endParaRPr>
          </a:p>
          <a:p>
            <a:pPr lvl="2">
              <a:lnSpc>
                <a:spcPct val="80000"/>
              </a:lnSpc>
              <a:spcBef>
                <a:spcPts val="600"/>
              </a:spcBef>
              <a:buClr>
                <a:srgbClr val="002060"/>
              </a:buClr>
              <a:defRPr/>
            </a:pPr>
            <a:r>
              <a:rPr lang="fr-BE" sz="1600" b="1" dirty="0" smtClean="0">
                <a:solidFill>
                  <a:srgbClr val="C00000"/>
                </a:solidFill>
              </a:rPr>
              <a:t>NEW</a:t>
            </a:r>
            <a:r>
              <a:rPr lang="fr-BE" sz="1600" b="1" dirty="0">
                <a:solidFill>
                  <a:srgbClr val="C00000"/>
                </a:solidFill>
              </a:rPr>
              <a:t>: </a:t>
            </a:r>
            <a:r>
              <a:rPr lang="fr-BE" sz="1600" dirty="0" err="1" smtClean="0">
                <a:solidFill>
                  <a:srgbClr val="002060"/>
                </a:solidFill>
              </a:rPr>
              <a:t>Some</a:t>
            </a:r>
            <a:r>
              <a:rPr lang="fr-BE" sz="1600" dirty="0" smtClean="0">
                <a:solidFill>
                  <a:srgbClr val="002060"/>
                </a:solidFill>
              </a:rPr>
              <a:t> </a:t>
            </a:r>
            <a:r>
              <a:rPr lang="fr-BE" sz="1600" dirty="0" err="1" smtClean="0">
                <a:solidFill>
                  <a:srgbClr val="002060"/>
                </a:solidFill>
              </a:rPr>
              <a:t>elements</a:t>
            </a:r>
            <a:r>
              <a:rPr lang="fr-BE" sz="1600" dirty="0" smtClean="0">
                <a:solidFill>
                  <a:srgbClr val="002060"/>
                </a:solidFill>
              </a:rPr>
              <a:t> no longer </a:t>
            </a:r>
            <a:r>
              <a:rPr lang="fr-BE" sz="1600" dirty="0" err="1" smtClean="0">
                <a:solidFill>
                  <a:srgbClr val="002060"/>
                </a:solidFill>
              </a:rPr>
              <a:t>sub-contract</a:t>
            </a:r>
            <a:r>
              <a:rPr lang="fr-BE" sz="1600" dirty="0" smtClean="0">
                <a:solidFill>
                  <a:srgbClr val="002060"/>
                </a:solidFill>
              </a:rPr>
              <a:t> but </a:t>
            </a:r>
            <a:r>
              <a:rPr lang="fr-BE" sz="1600" dirty="0" err="1" smtClean="0">
                <a:solidFill>
                  <a:srgbClr val="002060"/>
                </a:solidFill>
              </a:rPr>
              <a:t>contracts</a:t>
            </a:r>
            <a:r>
              <a:rPr lang="fr-BE" sz="1600" dirty="0" smtClean="0">
                <a:solidFill>
                  <a:srgbClr val="002060"/>
                </a:solidFill>
              </a:rPr>
              <a:t>:  CFS, </a:t>
            </a:r>
            <a:r>
              <a:rPr lang="fr-BE" sz="1600" dirty="0" err="1" smtClean="0">
                <a:solidFill>
                  <a:srgbClr val="002060"/>
                </a:solidFill>
              </a:rPr>
              <a:t>works</a:t>
            </a:r>
            <a:r>
              <a:rPr lang="fr-BE" sz="1600" dirty="0" smtClean="0">
                <a:solidFill>
                  <a:srgbClr val="002060"/>
                </a:solidFill>
              </a:rPr>
              <a:t>, </a:t>
            </a:r>
            <a:r>
              <a:rPr lang="fr-BE" sz="1600" dirty="0" err="1" smtClean="0">
                <a:solidFill>
                  <a:srgbClr val="002060"/>
                </a:solidFill>
              </a:rPr>
              <a:t>catering</a:t>
            </a:r>
            <a:r>
              <a:rPr lang="fr-BE" sz="1600" dirty="0" smtClean="0">
                <a:solidFill>
                  <a:srgbClr val="002060"/>
                </a:solidFill>
              </a:rPr>
              <a:t>, ... </a:t>
            </a:r>
            <a:endParaRPr lang="fr-BE" sz="1600" dirty="0" smtClean="0">
              <a:solidFill>
                <a:srgbClr val="002060"/>
              </a:solidFill>
            </a:endParaRPr>
          </a:p>
          <a:p>
            <a:pPr marL="355600" indent="-355600">
              <a:lnSpc>
                <a:spcPct val="80000"/>
              </a:lnSpc>
              <a:spcBef>
                <a:spcPts val="1200"/>
              </a:spcBef>
              <a:buClr>
                <a:srgbClr val="00B050"/>
              </a:buClr>
              <a:defRPr/>
            </a:pPr>
            <a:r>
              <a:rPr lang="fr-BE" sz="2400" b="1" u="sng" dirty="0" smtClean="0">
                <a:solidFill>
                  <a:srgbClr val="00B050"/>
                </a:solidFill>
              </a:rPr>
              <a:t>In </a:t>
            </a:r>
            <a:r>
              <a:rPr lang="fr-BE" sz="2400" b="1" u="sng" dirty="0" err="1" smtClean="0">
                <a:solidFill>
                  <a:srgbClr val="00B050"/>
                </a:solidFill>
              </a:rPr>
              <a:t>What</a:t>
            </a:r>
            <a:r>
              <a:rPr lang="fr-BE" sz="2400" b="1" u="sng" dirty="0" smtClean="0">
                <a:solidFill>
                  <a:srgbClr val="00B050"/>
                </a:solidFill>
              </a:rPr>
              <a:t> Conditions ?</a:t>
            </a:r>
          </a:p>
          <a:p>
            <a:pPr lvl="1">
              <a:lnSpc>
                <a:spcPct val="80000"/>
              </a:lnSpc>
              <a:spcBef>
                <a:spcPts val="1200"/>
              </a:spcBef>
              <a:buClr>
                <a:srgbClr val="002060"/>
              </a:buClr>
              <a:defRPr/>
            </a:pPr>
            <a:r>
              <a:rPr lang="fr-BE" sz="1800" dirty="0" err="1" smtClean="0">
                <a:solidFill>
                  <a:srgbClr val="002060"/>
                </a:solidFill>
              </a:rPr>
              <a:t>Tasks</a:t>
            </a:r>
            <a:r>
              <a:rPr lang="fr-BE" sz="1800" dirty="0" smtClean="0">
                <a:solidFill>
                  <a:srgbClr val="002060"/>
                </a:solidFill>
              </a:rPr>
              <a:t> </a:t>
            </a:r>
            <a:r>
              <a:rPr lang="fr-BE" sz="1800" dirty="0" smtClean="0">
                <a:solidFill>
                  <a:srgbClr val="002060"/>
                </a:solidFill>
              </a:rPr>
              <a:t>and </a:t>
            </a:r>
            <a:r>
              <a:rPr lang="fr-BE" sz="1800" dirty="0" err="1" smtClean="0">
                <a:solidFill>
                  <a:srgbClr val="002060"/>
                </a:solidFill>
              </a:rPr>
              <a:t>amount</a:t>
            </a:r>
            <a:r>
              <a:rPr lang="fr-BE" sz="1800" dirty="0" smtClean="0">
                <a:solidFill>
                  <a:srgbClr val="002060"/>
                </a:solidFill>
              </a:rPr>
              <a:t> </a:t>
            </a:r>
            <a:r>
              <a:rPr lang="fr-BE" sz="1800" dirty="0" err="1" smtClean="0">
                <a:solidFill>
                  <a:srgbClr val="002060"/>
                </a:solidFill>
              </a:rPr>
              <a:t>indicated</a:t>
            </a:r>
            <a:r>
              <a:rPr lang="fr-BE" sz="1800" dirty="0" smtClean="0">
                <a:solidFill>
                  <a:srgbClr val="002060"/>
                </a:solidFill>
              </a:rPr>
              <a:t> and </a:t>
            </a:r>
            <a:r>
              <a:rPr lang="fr-BE" sz="1800" dirty="0" err="1" smtClean="0">
                <a:solidFill>
                  <a:srgbClr val="002060"/>
                </a:solidFill>
              </a:rPr>
              <a:t>justified</a:t>
            </a:r>
            <a:r>
              <a:rPr lang="fr-BE" sz="1800" dirty="0" smtClean="0">
                <a:solidFill>
                  <a:srgbClr val="002060"/>
                </a:solidFill>
              </a:rPr>
              <a:t> in GA </a:t>
            </a:r>
          </a:p>
          <a:p>
            <a:pPr lvl="2">
              <a:lnSpc>
                <a:spcPct val="80000"/>
              </a:lnSpc>
              <a:spcBef>
                <a:spcPts val="1200"/>
              </a:spcBef>
              <a:buClr>
                <a:srgbClr val="002060"/>
              </a:buClr>
              <a:defRPr/>
            </a:pPr>
            <a:r>
              <a:rPr lang="en-GB" sz="1400" b="1" dirty="0" smtClean="0">
                <a:solidFill>
                  <a:srgbClr val="C00000"/>
                </a:solidFill>
              </a:rPr>
              <a:t>NEW</a:t>
            </a:r>
            <a:r>
              <a:rPr lang="en-GB" sz="1400" b="1" dirty="0">
                <a:solidFill>
                  <a:srgbClr val="002060"/>
                </a:solidFill>
              </a:rPr>
              <a:t>:</a:t>
            </a:r>
            <a:r>
              <a:rPr lang="en-GB" sz="1400" dirty="0">
                <a:solidFill>
                  <a:srgbClr val="002060"/>
                </a:solidFill>
              </a:rPr>
              <a:t> if not </a:t>
            </a:r>
            <a:r>
              <a:rPr lang="en-GB" sz="1400" dirty="0" smtClean="0">
                <a:solidFill>
                  <a:srgbClr val="002060"/>
                </a:solidFill>
              </a:rPr>
              <a:t>FCH </a:t>
            </a:r>
            <a:r>
              <a:rPr lang="en-GB" sz="1400" dirty="0">
                <a:solidFill>
                  <a:srgbClr val="002060"/>
                </a:solidFill>
              </a:rPr>
              <a:t>JU may still approve them </a:t>
            </a:r>
            <a:r>
              <a:rPr lang="en-GB" sz="1400" dirty="0" smtClean="0">
                <a:solidFill>
                  <a:srgbClr val="002060"/>
                </a:solidFill>
              </a:rPr>
              <a:t> but beneficiary </a:t>
            </a:r>
            <a:r>
              <a:rPr lang="en-GB" sz="1400" dirty="0">
                <a:solidFill>
                  <a:srgbClr val="002060"/>
                </a:solidFill>
              </a:rPr>
              <a:t>bears the risk of </a:t>
            </a:r>
            <a:r>
              <a:rPr lang="en-GB" sz="1400" dirty="0" smtClean="0">
                <a:solidFill>
                  <a:srgbClr val="002060"/>
                </a:solidFill>
              </a:rPr>
              <a:t>rejection</a:t>
            </a:r>
            <a:endParaRPr lang="fr-BE" sz="1400" dirty="0" smtClean="0">
              <a:solidFill>
                <a:srgbClr val="002060"/>
              </a:solidFill>
            </a:endParaRPr>
          </a:p>
          <a:p>
            <a:pPr lvl="1">
              <a:lnSpc>
                <a:spcPct val="80000"/>
              </a:lnSpc>
              <a:spcBef>
                <a:spcPts val="1200"/>
              </a:spcBef>
              <a:buClr>
                <a:srgbClr val="002060"/>
              </a:buClr>
              <a:defRPr/>
            </a:pPr>
            <a:r>
              <a:rPr lang="fr-BE" sz="1800" dirty="0" smtClean="0">
                <a:solidFill>
                  <a:srgbClr val="002060"/>
                </a:solidFill>
              </a:rPr>
              <a:t>Best value for money, </a:t>
            </a:r>
            <a:r>
              <a:rPr lang="fr-BE" sz="1800" dirty="0" err="1" smtClean="0">
                <a:solidFill>
                  <a:srgbClr val="002060"/>
                </a:solidFill>
              </a:rPr>
              <a:t>transparency</a:t>
            </a:r>
            <a:r>
              <a:rPr lang="fr-BE" sz="1800" dirty="0" smtClean="0">
                <a:solidFill>
                  <a:srgbClr val="002060"/>
                </a:solidFill>
              </a:rPr>
              <a:t> and </a:t>
            </a:r>
            <a:r>
              <a:rPr lang="fr-BE" sz="1800" dirty="0" err="1" smtClean="0">
                <a:solidFill>
                  <a:srgbClr val="002060"/>
                </a:solidFill>
              </a:rPr>
              <a:t>equal</a:t>
            </a:r>
            <a:r>
              <a:rPr lang="fr-BE" sz="1800" dirty="0" smtClean="0">
                <a:solidFill>
                  <a:srgbClr val="002060"/>
                </a:solidFill>
              </a:rPr>
              <a:t> </a:t>
            </a:r>
            <a:r>
              <a:rPr lang="fr-BE" sz="1800" dirty="0" err="1" smtClean="0">
                <a:solidFill>
                  <a:srgbClr val="002060"/>
                </a:solidFill>
              </a:rPr>
              <a:t>treatment</a:t>
            </a:r>
            <a:endParaRPr lang="fr-BE" sz="1800" dirty="0" smtClean="0">
              <a:solidFill>
                <a:srgbClr val="002060"/>
              </a:solidFill>
            </a:endParaRPr>
          </a:p>
          <a:p>
            <a:pPr lvl="2">
              <a:lnSpc>
                <a:spcPct val="80000"/>
              </a:lnSpc>
              <a:spcBef>
                <a:spcPts val="1200"/>
              </a:spcBef>
              <a:buClr>
                <a:srgbClr val="002060"/>
              </a:buClr>
              <a:buFont typeface="Symbol" pitchFamily="18" charset="2"/>
              <a:buChar char="Þ"/>
              <a:defRPr/>
            </a:pPr>
            <a:r>
              <a:rPr lang="fr-BE" sz="1600" dirty="0" err="1" smtClean="0">
                <a:solidFill>
                  <a:srgbClr val="002060"/>
                </a:solidFill>
              </a:rPr>
              <a:t>Several</a:t>
            </a:r>
            <a:r>
              <a:rPr lang="fr-BE" sz="1600" dirty="0" smtClean="0">
                <a:solidFill>
                  <a:srgbClr val="002060"/>
                </a:solidFill>
              </a:rPr>
              <a:t> </a:t>
            </a:r>
            <a:r>
              <a:rPr lang="fr-BE" sz="1600" dirty="0" err="1" smtClean="0">
                <a:solidFill>
                  <a:srgbClr val="002060"/>
                </a:solidFill>
              </a:rPr>
              <a:t>bids</a:t>
            </a:r>
            <a:r>
              <a:rPr lang="fr-BE" sz="1600" dirty="0" smtClean="0">
                <a:solidFill>
                  <a:srgbClr val="002060"/>
                </a:solidFill>
              </a:rPr>
              <a:t> (or public </a:t>
            </a:r>
            <a:r>
              <a:rPr lang="fr-BE" sz="1600" dirty="0" err="1" smtClean="0">
                <a:solidFill>
                  <a:srgbClr val="002060"/>
                </a:solidFill>
              </a:rPr>
              <a:t>procurement</a:t>
            </a:r>
            <a:r>
              <a:rPr lang="fr-BE" sz="1600" dirty="0" smtClean="0">
                <a:solidFill>
                  <a:srgbClr val="002060"/>
                </a:solidFill>
              </a:rPr>
              <a:t>)    OR     </a:t>
            </a:r>
            <a:r>
              <a:rPr lang="fr-BE" sz="1600" dirty="0" err="1" smtClean="0">
                <a:solidFill>
                  <a:srgbClr val="002060"/>
                </a:solidFill>
              </a:rPr>
              <a:t>pre-existing</a:t>
            </a:r>
            <a:r>
              <a:rPr lang="fr-BE" sz="1600" dirty="0" smtClean="0">
                <a:solidFill>
                  <a:srgbClr val="002060"/>
                </a:solidFill>
              </a:rPr>
              <a:t> </a:t>
            </a:r>
            <a:r>
              <a:rPr lang="fr-BE" sz="1600" dirty="0" err="1" smtClean="0">
                <a:solidFill>
                  <a:srgbClr val="002060"/>
                </a:solidFill>
              </a:rPr>
              <a:t>framework</a:t>
            </a:r>
            <a:r>
              <a:rPr lang="fr-BE" sz="1600" dirty="0" smtClean="0">
                <a:solidFill>
                  <a:srgbClr val="002060"/>
                </a:solidFill>
              </a:rPr>
              <a:t> agreement </a:t>
            </a:r>
            <a:endParaRPr lang="fr-BE" sz="1600" dirty="0">
              <a:solidFill>
                <a:srgbClr val="002060"/>
              </a:solidFill>
            </a:endParaRPr>
          </a:p>
          <a:p>
            <a:pPr lvl="2" eaLnBrk="1" hangingPunct="1">
              <a:lnSpc>
                <a:spcPct val="80000"/>
              </a:lnSpc>
              <a:spcBef>
                <a:spcPts val="900"/>
              </a:spcBef>
              <a:buFont typeface="Symbol" pitchFamily="18" charset="2"/>
              <a:buNone/>
              <a:defRPr/>
            </a:pPr>
            <a:endParaRPr lang="fr-BE" sz="1400" dirty="0" smtClean="0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-43290" y="2580"/>
            <a:ext cx="9187290" cy="1050156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altLang="en-US" sz="24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3.b Third Parties carrying out work</a:t>
            </a:r>
            <a:r>
              <a:rPr lang="en-GB" altLang="en-US" sz="25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: </a:t>
            </a:r>
          </a:p>
          <a:p>
            <a:pPr algn="ctr"/>
            <a:r>
              <a:rPr lang="en-GB" altLang="en-US" sz="28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sub-contractors</a:t>
            </a:r>
            <a:r>
              <a:rPr lang="en-GB" altLang="en-US" sz="25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 </a:t>
            </a:r>
            <a:endParaRPr lang="en-GB" altLang="en-US" sz="2500" dirty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38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1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-30960" y="935732"/>
            <a:ext cx="9113837" cy="594928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Clr>
                <a:schemeClr val="accent5">
                  <a:lumMod val="50000"/>
                </a:schemeClr>
              </a:buClr>
              <a:defRPr/>
            </a:pPr>
            <a:r>
              <a:rPr lang="fr-BE" altLang="zh-CN" sz="2600" b="1" u="sng" dirty="0" err="1" smtClean="0">
                <a:solidFill>
                  <a:srgbClr val="00B050"/>
                </a:solidFill>
                <a:ea typeface="宋体" pitchFamily="2" charset="-122"/>
              </a:rPr>
              <a:t>Terminology</a:t>
            </a:r>
            <a:endParaRPr lang="fr-BE" altLang="zh-CN" sz="2600" b="1" u="sng" dirty="0" smtClean="0">
              <a:solidFill>
                <a:srgbClr val="00B050"/>
              </a:solidFill>
              <a:ea typeface="宋体" pitchFamily="2" charset="-122"/>
            </a:endParaRPr>
          </a:p>
          <a:p>
            <a:pPr lvl="1">
              <a:lnSpc>
                <a:spcPct val="80000"/>
              </a:lnSpc>
              <a:buClr>
                <a:schemeClr val="accent5">
                  <a:lumMod val="50000"/>
                </a:schemeClr>
              </a:buClr>
              <a:defRPr/>
            </a:pPr>
            <a:r>
              <a:rPr lang="fr-BE" altLang="zh-CN" sz="1900" b="1" dirty="0">
                <a:solidFill>
                  <a:srgbClr val="00B0F0"/>
                </a:solidFill>
                <a:ea typeface="宋体" pitchFamily="2" charset="-122"/>
              </a:rPr>
              <a:t>In FCH 1 (and FP7) </a:t>
            </a:r>
            <a:r>
              <a:rPr lang="fr-BE" altLang="zh-CN" sz="1900" b="1" dirty="0" err="1">
                <a:solidFill>
                  <a:srgbClr val="00B0F0"/>
                </a:solidFill>
                <a:ea typeface="宋体" pitchFamily="2" charset="-122"/>
              </a:rPr>
              <a:t>were</a:t>
            </a:r>
            <a:r>
              <a:rPr lang="fr-BE" altLang="zh-CN" sz="1900" b="1" dirty="0">
                <a:solidFill>
                  <a:srgbClr val="00B0F0"/>
                </a:solidFill>
                <a:ea typeface="宋体" pitchFamily="2" charset="-122"/>
              </a:rPr>
              <a:t> </a:t>
            </a:r>
            <a:r>
              <a:rPr lang="fr-BE" altLang="zh-CN" sz="1900" b="1" dirty="0" err="1">
                <a:solidFill>
                  <a:srgbClr val="00B0F0"/>
                </a:solidFill>
                <a:ea typeface="宋体" pitchFamily="2" charset="-122"/>
              </a:rPr>
              <a:t>called</a:t>
            </a:r>
            <a:r>
              <a:rPr lang="fr-BE" altLang="zh-CN" sz="1900" b="1" dirty="0">
                <a:solidFill>
                  <a:srgbClr val="00B0F0"/>
                </a:solidFill>
                <a:ea typeface="宋体" pitchFamily="2" charset="-122"/>
              </a:rPr>
              <a:t> « </a:t>
            </a:r>
            <a:r>
              <a:rPr lang="en-GB" altLang="zh-CN" sz="1900" b="1" i="1" dirty="0">
                <a:solidFill>
                  <a:srgbClr val="00B0F0"/>
                </a:solidFill>
                <a:ea typeface="宋体" pitchFamily="2" charset="-122"/>
              </a:rPr>
              <a:t>Third parties making available resources</a:t>
            </a:r>
            <a:r>
              <a:rPr lang="en-GB" altLang="zh-CN" sz="1900" b="1" dirty="0">
                <a:solidFill>
                  <a:srgbClr val="00B0F0"/>
                </a:solidFill>
                <a:ea typeface="宋体" pitchFamily="2" charset="-122"/>
              </a:rPr>
              <a:t>”</a:t>
            </a:r>
          </a:p>
          <a:p>
            <a:pPr lvl="1">
              <a:lnSpc>
                <a:spcPct val="80000"/>
              </a:lnSpc>
              <a:buClr>
                <a:schemeClr val="accent5">
                  <a:lumMod val="50000"/>
                </a:schemeClr>
              </a:buClr>
              <a:defRPr/>
            </a:pPr>
            <a:r>
              <a:rPr lang="en-GB" altLang="zh-CN" sz="1900" b="1" dirty="0">
                <a:solidFill>
                  <a:srgbClr val="C00000"/>
                </a:solidFill>
                <a:ea typeface="宋体" pitchFamily="2" charset="-122"/>
              </a:rPr>
              <a:t>Do not </a:t>
            </a:r>
            <a:r>
              <a:rPr lang="en-GB" altLang="zh-CN" sz="1900" b="1" dirty="0" smtClean="0">
                <a:solidFill>
                  <a:srgbClr val="C00000"/>
                </a:solidFill>
                <a:ea typeface="宋体" pitchFamily="2" charset="-122"/>
              </a:rPr>
              <a:t>confuse </a:t>
            </a:r>
            <a:r>
              <a:rPr lang="en-GB" altLang="zh-CN" sz="1900" dirty="0" smtClean="0">
                <a:solidFill>
                  <a:srgbClr val="002060"/>
                </a:solidFill>
                <a:ea typeface="宋体" pitchFamily="2" charset="-122"/>
              </a:rPr>
              <a:t>with </a:t>
            </a:r>
            <a:r>
              <a:rPr lang="en-GB" altLang="zh-CN" sz="1900" dirty="0">
                <a:solidFill>
                  <a:srgbClr val="002060"/>
                </a:solidFill>
                <a:ea typeface="宋体" pitchFamily="2" charset="-122"/>
              </a:rPr>
              <a:t>in </a:t>
            </a:r>
            <a:r>
              <a:rPr lang="en-GB" altLang="zh-CN" sz="1900" dirty="0" smtClean="0">
                <a:solidFill>
                  <a:srgbClr val="002060"/>
                </a:solidFill>
                <a:ea typeface="宋体" pitchFamily="2" charset="-122"/>
              </a:rPr>
              <a:t>kind contribution for </a:t>
            </a:r>
            <a:r>
              <a:rPr lang="en-GB" altLang="zh-CN" sz="1900" dirty="0">
                <a:solidFill>
                  <a:srgbClr val="002060"/>
                </a:solidFill>
                <a:ea typeface="宋体" pitchFamily="2" charset="-122"/>
              </a:rPr>
              <a:t>matching purpose</a:t>
            </a:r>
          </a:p>
          <a:p>
            <a:pPr lvl="2">
              <a:lnSpc>
                <a:spcPct val="80000"/>
              </a:lnSpc>
              <a:buClr>
                <a:schemeClr val="accent5">
                  <a:lumMod val="50000"/>
                </a:schemeClr>
              </a:buClr>
              <a:defRPr/>
            </a:pPr>
            <a:r>
              <a:rPr lang="en-GB" altLang="zh-CN" sz="2200" b="1" dirty="0" smtClean="0">
                <a:solidFill>
                  <a:srgbClr val="C00000"/>
                </a:solidFill>
                <a:ea typeface="宋体" pitchFamily="2" charset="-122"/>
              </a:rPr>
              <a:t>≠ </a:t>
            </a:r>
            <a:r>
              <a:rPr lang="en-GB" altLang="zh-CN" sz="1900" dirty="0" smtClean="0">
                <a:solidFill>
                  <a:srgbClr val="002060"/>
                </a:solidFill>
                <a:ea typeface="宋体" pitchFamily="2" charset="-122"/>
              </a:rPr>
              <a:t>In </a:t>
            </a:r>
            <a:r>
              <a:rPr lang="en-GB" altLang="zh-CN" sz="1900" dirty="0">
                <a:solidFill>
                  <a:srgbClr val="002060"/>
                </a:solidFill>
                <a:ea typeface="宋体" pitchFamily="2" charset="-122"/>
              </a:rPr>
              <a:t>kind in projects</a:t>
            </a:r>
          </a:p>
          <a:p>
            <a:pPr lvl="2">
              <a:lnSpc>
                <a:spcPct val="80000"/>
              </a:lnSpc>
              <a:buClr>
                <a:schemeClr val="accent5">
                  <a:lumMod val="50000"/>
                </a:schemeClr>
              </a:buClr>
              <a:defRPr/>
            </a:pPr>
            <a:r>
              <a:rPr lang="en-GB" altLang="zh-CN" sz="2200" b="1" dirty="0">
                <a:solidFill>
                  <a:srgbClr val="C00000"/>
                </a:solidFill>
                <a:ea typeface="宋体" pitchFamily="2" charset="-122"/>
              </a:rPr>
              <a:t>≠</a:t>
            </a:r>
            <a:r>
              <a:rPr lang="en-GB" altLang="zh-CN" sz="1900" dirty="0">
                <a:solidFill>
                  <a:srgbClr val="002060"/>
                </a:solidFill>
                <a:ea typeface="宋体" pitchFamily="2" charset="-122"/>
              </a:rPr>
              <a:t> </a:t>
            </a:r>
            <a:r>
              <a:rPr lang="en-GB" altLang="zh-CN" sz="1900" dirty="0" smtClean="0">
                <a:solidFill>
                  <a:srgbClr val="002060"/>
                </a:solidFill>
                <a:ea typeface="宋体" pitchFamily="2" charset="-122"/>
              </a:rPr>
              <a:t>In </a:t>
            </a:r>
            <a:r>
              <a:rPr lang="en-GB" altLang="zh-CN" sz="1900" dirty="0">
                <a:solidFill>
                  <a:srgbClr val="002060"/>
                </a:solidFill>
                <a:ea typeface="宋体" pitchFamily="2" charset="-122"/>
              </a:rPr>
              <a:t>kind additional activities</a:t>
            </a:r>
            <a:r>
              <a:rPr lang="en-GB" altLang="zh-CN" sz="1600" dirty="0">
                <a:solidFill>
                  <a:srgbClr val="0070C0"/>
                </a:solidFill>
                <a:ea typeface="宋体" pitchFamily="2" charset="-122"/>
              </a:rPr>
              <a:t/>
            </a:r>
            <a:br>
              <a:rPr lang="en-GB" altLang="zh-CN" sz="1600" dirty="0">
                <a:solidFill>
                  <a:srgbClr val="0070C0"/>
                </a:solidFill>
                <a:ea typeface="宋体" pitchFamily="2" charset="-122"/>
              </a:rPr>
            </a:br>
            <a:endParaRPr lang="en-GB" altLang="zh-CN" sz="2400" b="1" u="sng" dirty="0">
              <a:solidFill>
                <a:schemeClr val="hlink"/>
              </a:solidFill>
              <a:ea typeface="宋体" pitchFamily="2" charset="-122"/>
            </a:endParaRPr>
          </a:p>
          <a:p>
            <a:pPr eaLnBrk="1" hangingPunct="1">
              <a:lnSpc>
                <a:spcPct val="80000"/>
              </a:lnSpc>
              <a:buClr>
                <a:schemeClr val="accent5">
                  <a:lumMod val="50000"/>
                </a:schemeClr>
              </a:buClr>
              <a:defRPr/>
            </a:pPr>
            <a:r>
              <a:rPr lang="en-GB" altLang="zh-CN" sz="2400" b="1" i="0" u="sng" dirty="0" smtClean="0">
                <a:solidFill>
                  <a:srgbClr val="00B050"/>
                </a:solidFill>
                <a:ea typeface="宋体" pitchFamily="2" charset="-122"/>
              </a:rPr>
              <a:t>Who </a:t>
            </a:r>
            <a:r>
              <a:rPr lang="en-GB" altLang="zh-CN" sz="2400" b="1" i="0" u="sng" dirty="0">
                <a:solidFill>
                  <a:srgbClr val="00B050"/>
                </a:solidFill>
                <a:ea typeface="宋体" pitchFamily="2" charset="-122"/>
              </a:rPr>
              <a:t>?</a:t>
            </a:r>
            <a:r>
              <a:rPr lang="en-GB" altLang="zh-CN" sz="2400" i="0" dirty="0">
                <a:solidFill>
                  <a:srgbClr val="00B050"/>
                </a:solidFill>
                <a:ea typeface="宋体" pitchFamily="2" charset="-122"/>
              </a:rPr>
              <a:t> </a:t>
            </a:r>
            <a:endParaRPr lang="en-GB" altLang="zh-CN" sz="2400" i="0" dirty="0" smtClean="0">
              <a:solidFill>
                <a:srgbClr val="00B050"/>
              </a:solidFill>
              <a:ea typeface="宋体" pitchFamily="2" charset="-122"/>
            </a:endParaRPr>
          </a:p>
          <a:p>
            <a:pPr lvl="1" eaLnBrk="1" hangingPunct="1">
              <a:lnSpc>
                <a:spcPct val="80000"/>
              </a:lnSpc>
              <a:buClr>
                <a:schemeClr val="accent5">
                  <a:lumMod val="50000"/>
                </a:schemeClr>
              </a:buClr>
              <a:defRPr/>
            </a:pPr>
            <a:r>
              <a:rPr lang="fr-BE" altLang="zh-CN" sz="1900" dirty="0" err="1" smtClean="0">
                <a:solidFill>
                  <a:srgbClr val="002060"/>
                </a:solidFill>
                <a:ea typeface="宋体" pitchFamily="2" charset="-122"/>
              </a:rPr>
              <a:t>Typical</a:t>
            </a:r>
            <a:r>
              <a:rPr lang="fr-BE" altLang="zh-CN" sz="1900" dirty="0" smtClean="0">
                <a:solidFill>
                  <a:srgbClr val="002060"/>
                </a:solidFill>
                <a:ea typeface="宋体" pitchFamily="2" charset="-122"/>
              </a:rPr>
              <a:t> </a:t>
            </a:r>
            <a:r>
              <a:rPr lang="fr-BE" altLang="zh-CN" sz="1900" dirty="0" err="1">
                <a:solidFill>
                  <a:srgbClr val="002060"/>
                </a:solidFill>
                <a:ea typeface="宋体" pitchFamily="2" charset="-122"/>
              </a:rPr>
              <a:t>example</a:t>
            </a:r>
            <a:r>
              <a:rPr lang="fr-BE" altLang="zh-CN" sz="1900" dirty="0">
                <a:solidFill>
                  <a:srgbClr val="002060"/>
                </a:solidFill>
                <a:ea typeface="宋体" pitchFamily="2" charset="-122"/>
              </a:rPr>
              <a:t> : a </a:t>
            </a:r>
            <a:r>
              <a:rPr lang="fr-BE" altLang="zh-CN" sz="1900" dirty="0" err="1">
                <a:solidFill>
                  <a:srgbClr val="002060"/>
                </a:solidFill>
                <a:ea typeface="宋体" pitchFamily="2" charset="-122"/>
              </a:rPr>
              <a:t>third</a:t>
            </a:r>
            <a:r>
              <a:rPr lang="fr-BE" altLang="zh-CN" sz="1900" dirty="0">
                <a:solidFill>
                  <a:srgbClr val="002060"/>
                </a:solidFill>
                <a:ea typeface="宋体" pitchFamily="2" charset="-122"/>
              </a:rPr>
              <a:t> party </a:t>
            </a:r>
            <a:r>
              <a:rPr lang="fr-BE" altLang="zh-CN" sz="1900" dirty="0" err="1">
                <a:solidFill>
                  <a:srgbClr val="002060"/>
                </a:solidFill>
                <a:ea typeface="宋体" pitchFamily="2" charset="-122"/>
              </a:rPr>
              <a:t>giving</a:t>
            </a:r>
            <a:r>
              <a:rPr lang="fr-BE" altLang="zh-CN" sz="1900" dirty="0">
                <a:solidFill>
                  <a:srgbClr val="002060"/>
                </a:solidFill>
                <a:ea typeface="宋体" pitchFamily="2" charset="-122"/>
              </a:rPr>
              <a:t> </a:t>
            </a:r>
            <a:r>
              <a:rPr lang="fr-BE" altLang="zh-CN" sz="1900" dirty="0" err="1">
                <a:solidFill>
                  <a:srgbClr val="002060"/>
                </a:solidFill>
                <a:ea typeface="宋体" pitchFamily="2" charset="-122"/>
              </a:rPr>
              <a:t>access</a:t>
            </a:r>
            <a:r>
              <a:rPr lang="fr-BE" altLang="zh-CN" sz="1900" dirty="0">
                <a:solidFill>
                  <a:srgbClr val="002060"/>
                </a:solidFill>
                <a:ea typeface="宋体" pitchFamily="2" charset="-122"/>
              </a:rPr>
              <a:t> to </a:t>
            </a:r>
            <a:r>
              <a:rPr lang="fr-BE" altLang="zh-CN" sz="1900" dirty="0" err="1">
                <a:solidFill>
                  <a:srgbClr val="002060"/>
                </a:solidFill>
                <a:ea typeface="宋体" pitchFamily="2" charset="-122"/>
              </a:rPr>
              <a:t>its</a:t>
            </a:r>
            <a:r>
              <a:rPr lang="fr-BE" altLang="zh-CN" sz="1900" dirty="0">
                <a:solidFill>
                  <a:srgbClr val="002060"/>
                </a:solidFill>
                <a:ea typeface="宋体" pitchFamily="2" charset="-122"/>
              </a:rPr>
              <a:t> </a:t>
            </a:r>
            <a:r>
              <a:rPr lang="fr-BE" altLang="zh-CN" sz="1900" dirty="0" err="1">
                <a:solidFill>
                  <a:srgbClr val="002060"/>
                </a:solidFill>
                <a:ea typeface="宋体" pitchFamily="2" charset="-122"/>
              </a:rPr>
              <a:t>lab</a:t>
            </a:r>
            <a:r>
              <a:rPr lang="fr-BE" altLang="zh-CN" sz="1900" dirty="0">
                <a:solidFill>
                  <a:srgbClr val="002060"/>
                </a:solidFill>
                <a:ea typeface="宋体" pitchFamily="2" charset="-122"/>
              </a:rPr>
              <a:t> and </a:t>
            </a:r>
            <a:r>
              <a:rPr lang="fr-BE" altLang="zh-CN" sz="1900" dirty="0" err="1">
                <a:solidFill>
                  <a:srgbClr val="002060"/>
                </a:solidFill>
                <a:ea typeface="宋体" pitchFamily="2" charset="-122"/>
              </a:rPr>
              <a:t>lab</a:t>
            </a:r>
            <a:r>
              <a:rPr lang="fr-BE" altLang="zh-CN" sz="1900" dirty="0">
                <a:solidFill>
                  <a:srgbClr val="002060"/>
                </a:solidFill>
                <a:ea typeface="宋体" pitchFamily="2" charset="-122"/>
              </a:rPr>
              <a:t> staff. </a:t>
            </a:r>
            <a:endParaRPr lang="fr-BE" altLang="zh-CN" sz="1900" dirty="0" smtClean="0">
              <a:solidFill>
                <a:srgbClr val="002060"/>
              </a:solidFill>
              <a:ea typeface="宋体" pitchFamily="2" charset="-122"/>
            </a:endParaRPr>
          </a:p>
          <a:p>
            <a:pPr lvl="1" eaLnBrk="1" hangingPunct="1">
              <a:lnSpc>
                <a:spcPct val="80000"/>
              </a:lnSpc>
              <a:buClr>
                <a:schemeClr val="accent5">
                  <a:lumMod val="50000"/>
                </a:schemeClr>
              </a:buClr>
              <a:defRPr/>
            </a:pPr>
            <a:r>
              <a:rPr lang="fr-BE" altLang="zh-CN" sz="1900" dirty="0" err="1" smtClean="0">
                <a:solidFill>
                  <a:srgbClr val="002060"/>
                </a:solidFill>
                <a:ea typeface="宋体" pitchFamily="2" charset="-122"/>
              </a:rPr>
              <a:t>Provided</a:t>
            </a:r>
            <a:r>
              <a:rPr lang="fr-BE" altLang="zh-CN" sz="1900" dirty="0" smtClean="0">
                <a:solidFill>
                  <a:srgbClr val="002060"/>
                </a:solidFill>
                <a:ea typeface="宋体" pitchFamily="2" charset="-122"/>
              </a:rPr>
              <a:t> </a:t>
            </a:r>
            <a:r>
              <a:rPr lang="fr-BE" altLang="zh-CN" sz="1900" dirty="0" err="1" smtClean="0">
                <a:solidFill>
                  <a:srgbClr val="002060"/>
                </a:solidFill>
                <a:ea typeface="宋体" pitchFamily="2" charset="-122"/>
              </a:rPr>
              <a:t>either</a:t>
            </a:r>
            <a:r>
              <a:rPr lang="fr-BE" altLang="zh-CN" sz="1900" dirty="0" smtClean="0">
                <a:solidFill>
                  <a:srgbClr val="002060"/>
                </a:solidFill>
                <a:ea typeface="宋体" pitchFamily="2" charset="-122"/>
              </a:rPr>
              <a:t> free of charge or </a:t>
            </a:r>
            <a:r>
              <a:rPr lang="fr-BE" altLang="zh-CN" sz="1900" dirty="0" err="1" smtClean="0">
                <a:solidFill>
                  <a:srgbClr val="002060"/>
                </a:solidFill>
                <a:ea typeface="宋体" pitchFamily="2" charset="-122"/>
              </a:rPr>
              <a:t>against</a:t>
            </a:r>
            <a:r>
              <a:rPr lang="fr-BE" altLang="zh-CN" sz="1900" dirty="0" smtClean="0">
                <a:solidFill>
                  <a:srgbClr val="002060"/>
                </a:solidFill>
                <a:ea typeface="宋体" pitchFamily="2" charset="-122"/>
              </a:rPr>
              <a:t> </a:t>
            </a:r>
            <a:r>
              <a:rPr lang="fr-BE" altLang="zh-CN" sz="1900" dirty="0" err="1" smtClean="0">
                <a:solidFill>
                  <a:srgbClr val="002060"/>
                </a:solidFill>
                <a:ea typeface="宋体" pitchFamily="2" charset="-122"/>
              </a:rPr>
              <a:t>reimbursement</a:t>
            </a:r>
            <a:endParaRPr lang="fr-BE" altLang="zh-CN" sz="1900" dirty="0" smtClean="0">
              <a:solidFill>
                <a:srgbClr val="002060"/>
              </a:solidFill>
              <a:ea typeface="宋体" pitchFamily="2" charset="-122"/>
            </a:endParaRPr>
          </a:p>
          <a:p>
            <a:pPr marL="457200" lvl="1" indent="0" eaLnBrk="1" hangingPunct="1">
              <a:lnSpc>
                <a:spcPct val="80000"/>
              </a:lnSpc>
              <a:buClr>
                <a:schemeClr val="accent5">
                  <a:lumMod val="50000"/>
                </a:schemeClr>
              </a:buClr>
              <a:buNone/>
              <a:defRPr/>
            </a:pPr>
            <a:endParaRPr lang="fr-BE" altLang="zh-CN" sz="1900" dirty="0" smtClean="0">
              <a:solidFill>
                <a:srgbClr val="002060"/>
              </a:solidFill>
              <a:ea typeface="宋体" pitchFamily="2" charset="-122"/>
            </a:endParaRPr>
          </a:p>
          <a:p>
            <a:pPr lvl="1" eaLnBrk="1" hangingPunct="1">
              <a:lnSpc>
                <a:spcPct val="80000"/>
              </a:lnSpc>
              <a:buClr>
                <a:schemeClr val="accent5">
                  <a:lumMod val="50000"/>
                </a:schemeClr>
              </a:buClr>
              <a:defRPr/>
            </a:pPr>
            <a:endParaRPr lang="fr-BE" altLang="zh-CN" sz="1800" dirty="0" smtClean="0">
              <a:solidFill>
                <a:srgbClr val="002060"/>
              </a:solidFill>
              <a:ea typeface="宋体" pitchFamily="2" charset="-122"/>
            </a:endParaRPr>
          </a:p>
          <a:p>
            <a:pPr marL="342900" lvl="1" indent="-342900">
              <a:lnSpc>
                <a:spcPct val="80000"/>
              </a:lnSpc>
              <a:buClr>
                <a:schemeClr val="accent5">
                  <a:lumMod val="50000"/>
                </a:schemeClr>
              </a:buClr>
              <a:buFont typeface="Arial" pitchFamily="34" charset="0"/>
              <a:buChar char="•"/>
              <a:defRPr/>
            </a:pPr>
            <a:r>
              <a:rPr lang="fr-BE" altLang="zh-CN" sz="2000" dirty="0" smtClean="0">
                <a:solidFill>
                  <a:srgbClr val="002060"/>
                </a:solidFill>
                <a:ea typeface="宋体" pitchFamily="2" charset="-122"/>
              </a:rPr>
              <a:t> </a:t>
            </a:r>
            <a:r>
              <a:rPr lang="en-GB" altLang="zh-CN" sz="2400" b="1" i="0" u="sng" dirty="0" smtClean="0">
                <a:solidFill>
                  <a:srgbClr val="00B050"/>
                </a:solidFill>
                <a:ea typeface="宋体" pitchFamily="2" charset="-122"/>
              </a:rPr>
              <a:t>In </a:t>
            </a:r>
            <a:r>
              <a:rPr lang="en-GB" altLang="zh-CN" sz="2400" b="1" i="0" u="sng" dirty="0">
                <a:solidFill>
                  <a:srgbClr val="00B050"/>
                </a:solidFill>
                <a:ea typeface="宋体" pitchFamily="2" charset="-122"/>
              </a:rPr>
              <a:t>what conditions </a:t>
            </a:r>
            <a:r>
              <a:rPr lang="en-GB" altLang="zh-CN" sz="2400" b="1" i="0" u="sng" dirty="0" smtClean="0">
                <a:solidFill>
                  <a:srgbClr val="00B050"/>
                </a:solidFill>
                <a:ea typeface="宋体" pitchFamily="2" charset="-122"/>
              </a:rPr>
              <a:t>can it be charged to the FCH JU ?</a:t>
            </a:r>
            <a:r>
              <a:rPr lang="fr-BE" altLang="en-US" sz="2300" dirty="0">
                <a:solidFill>
                  <a:srgbClr val="00B0F0"/>
                </a:solidFill>
              </a:rPr>
              <a:t> </a:t>
            </a:r>
            <a:r>
              <a:rPr lang="fr-BE" altLang="en-US" sz="2300" dirty="0" smtClean="0">
                <a:solidFill>
                  <a:srgbClr val="00B0F0"/>
                </a:solidFill>
              </a:rPr>
              <a:t>         </a:t>
            </a:r>
            <a:r>
              <a:rPr lang="fr-BE" altLang="en-US" sz="1900" dirty="0" smtClean="0">
                <a:solidFill>
                  <a:srgbClr val="00B0F0"/>
                </a:solidFill>
              </a:rPr>
              <a:t>Articles </a:t>
            </a:r>
            <a:r>
              <a:rPr lang="fr-BE" altLang="en-US" sz="1900" dirty="0">
                <a:solidFill>
                  <a:srgbClr val="00B0F0"/>
                </a:solidFill>
              </a:rPr>
              <a:t>11 &amp; 12 </a:t>
            </a:r>
            <a:r>
              <a:rPr lang="fr-BE" altLang="en-US" sz="1900" dirty="0" smtClean="0">
                <a:solidFill>
                  <a:srgbClr val="00B0F0"/>
                </a:solidFill>
              </a:rPr>
              <a:t>GA</a:t>
            </a:r>
            <a:endParaRPr lang="en-GB" sz="1900" dirty="0">
              <a:solidFill>
                <a:srgbClr val="00B0F0"/>
              </a:solidFill>
            </a:endParaRPr>
          </a:p>
          <a:p>
            <a:pPr eaLnBrk="1" hangingPunct="1">
              <a:lnSpc>
                <a:spcPct val="80000"/>
              </a:lnSpc>
              <a:buClr>
                <a:schemeClr val="accent5">
                  <a:lumMod val="50000"/>
                </a:schemeClr>
              </a:buClr>
              <a:defRPr/>
            </a:pPr>
            <a:endParaRPr lang="en-GB" altLang="zh-CN" sz="2400" i="0" dirty="0">
              <a:solidFill>
                <a:srgbClr val="00B050"/>
              </a:solidFill>
              <a:ea typeface="宋体" pitchFamily="2" charset="-122"/>
            </a:endParaRPr>
          </a:p>
          <a:p>
            <a:pPr marL="857250" lvl="1" indent="-342900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GB" sz="1900" dirty="0" smtClean="0">
                <a:solidFill>
                  <a:srgbClr val="002060"/>
                </a:solidFill>
              </a:rPr>
              <a:t>Indicated in grant agreement</a:t>
            </a:r>
          </a:p>
          <a:p>
            <a:pPr lvl="2">
              <a:lnSpc>
                <a:spcPct val="80000"/>
              </a:lnSpc>
              <a:defRPr/>
            </a:pPr>
            <a:r>
              <a:rPr lang="fr-BE" altLang="en-US" sz="1500" b="1" dirty="0" smtClean="0">
                <a:solidFill>
                  <a:srgbClr val="C00000"/>
                </a:solidFill>
              </a:rPr>
              <a:t>NEW</a:t>
            </a:r>
            <a:r>
              <a:rPr lang="fr-BE" altLang="en-US" sz="1500" dirty="0" smtClean="0">
                <a:solidFill>
                  <a:srgbClr val="002060"/>
                </a:solidFill>
              </a:rPr>
              <a:t>: </a:t>
            </a:r>
            <a:r>
              <a:rPr lang="en-GB" altLang="en-US" sz="1500" dirty="0" smtClean="0">
                <a:solidFill>
                  <a:srgbClr val="002060"/>
                </a:solidFill>
              </a:rPr>
              <a:t>if </a:t>
            </a:r>
            <a:r>
              <a:rPr lang="en-GB" altLang="en-US" sz="1500" dirty="0" smtClean="0">
                <a:solidFill>
                  <a:srgbClr val="002060"/>
                </a:solidFill>
              </a:rPr>
              <a:t>not, </a:t>
            </a:r>
            <a:r>
              <a:rPr lang="en-GB" altLang="en-US" sz="1500" dirty="0">
                <a:solidFill>
                  <a:srgbClr val="002060"/>
                </a:solidFill>
              </a:rPr>
              <a:t>FCH JU may still approve </a:t>
            </a:r>
            <a:r>
              <a:rPr lang="en-GB" altLang="en-US" sz="1500" dirty="0" smtClean="0">
                <a:solidFill>
                  <a:srgbClr val="002060"/>
                </a:solidFill>
              </a:rPr>
              <a:t>but </a:t>
            </a:r>
            <a:r>
              <a:rPr lang="en-GB" altLang="en-US" sz="1500" dirty="0" smtClean="0">
                <a:solidFill>
                  <a:srgbClr val="002060"/>
                </a:solidFill>
              </a:rPr>
              <a:t>beneficiary </a:t>
            </a:r>
            <a:r>
              <a:rPr lang="en-GB" altLang="en-US" sz="1500" dirty="0" smtClean="0">
                <a:solidFill>
                  <a:srgbClr val="002060"/>
                </a:solidFill>
              </a:rPr>
              <a:t>bears </a:t>
            </a:r>
            <a:r>
              <a:rPr lang="en-GB" altLang="en-US" sz="1500" dirty="0">
                <a:solidFill>
                  <a:srgbClr val="002060"/>
                </a:solidFill>
              </a:rPr>
              <a:t>the risk of </a:t>
            </a:r>
            <a:r>
              <a:rPr lang="en-GB" altLang="en-US" sz="1500" dirty="0" smtClean="0">
                <a:solidFill>
                  <a:srgbClr val="002060"/>
                </a:solidFill>
              </a:rPr>
              <a:t>rejection</a:t>
            </a:r>
            <a:endParaRPr lang="en-GB" altLang="en-US" sz="1500" dirty="0">
              <a:solidFill>
                <a:srgbClr val="002060"/>
              </a:solidFill>
            </a:endParaRPr>
          </a:p>
          <a:p>
            <a:pPr marL="514350" lvl="1" indent="0">
              <a:lnSpc>
                <a:spcPct val="80000"/>
              </a:lnSpc>
              <a:buNone/>
              <a:defRPr/>
            </a:pPr>
            <a:endParaRPr lang="fr-BE" altLang="en-US" sz="1900" dirty="0" smtClean="0">
              <a:solidFill>
                <a:srgbClr val="002060"/>
              </a:solidFill>
            </a:endParaRPr>
          </a:p>
          <a:p>
            <a:pPr marL="514350" lvl="1" indent="0">
              <a:lnSpc>
                <a:spcPct val="80000"/>
              </a:lnSpc>
              <a:buNone/>
              <a:defRPr/>
            </a:pPr>
            <a:r>
              <a:rPr lang="fr-BE" altLang="en-US" sz="1900" dirty="0" smtClean="0">
                <a:solidFill>
                  <a:srgbClr val="002060"/>
                </a:solidFill>
              </a:rPr>
              <a:t>2.A 	If </a:t>
            </a:r>
            <a:r>
              <a:rPr lang="fr-BE" altLang="en-US" sz="1900" dirty="0" err="1" smtClean="0">
                <a:solidFill>
                  <a:srgbClr val="002060"/>
                </a:solidFill>
              </a:rPr>
              <a:t>reimbursement</a:t>
            </a:r>
            <a:r>
              <a:rPr lang="fr-BE" altLang="en-US" sz="1900" dirty="0" smtClean="0">
                <a:solidFill>
                  <a:srgbClr val="002060"/>
                </a:solidFill>
              </a:rPr>
              <a:t> by </a:t>
            </a:r>
            <a:r>
              <a:rPr lang="fr-BE" altLang="en-US" sz="1900" dirty="0" err="1" smtClean="0">
                <a:solidFill>
                  <a:srgbClr val="002060"/>
                </a:solidFill>
              </a:rPr>
              <a:t>beneficiary</a:t>
            </a:r>
            <a:r>
              <a:rPr lang="fr-BE" altLang="en-US" sz="1900" dirty="0" smtClean="0">
                <a:solidFill>
                  <a:srgbClr val="002060"/>
                </a:solidFill>
              </a:rPr>
              <a:t> </a:t>
            </a:r>
          </a:p>
          <a:p>
            <a:pPr lvl="2">
              <a:lnSpc>
                <a:spcPct val="80000"/>
              </a:lnSpc>
              <a:buFont typeface="Symbol" pitchFamily="18" charset="2"/>
              <a:buChar char="Þ"/>
              <a:defRPr/>
            </a:pPr>
            <a:r>
              <a:rPr lang="en-GB" sz="1900" dirty="0" smtClean="0">
                <a:solidFill>
                  <a:srgbClr val="002060"/>
                </a:solidFill>
              </a:rPr>
              <a:t>recorded </a:t>
            </a:r>
            <a:r>
              <a:rPr lang="en-GB" sz="1900" dirty="0">
                <a:solidFill>
                  <a:srgbClr val="002060"/>
                </a:solidFill>
              </a:rPr>
              <a:t>in the accounts of the beneficiary </a:t>
            </a:r>
            <a:endParaRPr lang="en-GB" sz="1900" dirty="0" smtClean="0">
              <a:solidFill>
                <a:srgbClr val="002060"/>
              </a:solidFill>
            </a:endParaRPr>
          </a:p>
          <a:p>
            <a:pPr marL="914400" lvl="2" indent="0">
              <a:lnSpc>
                <a:spcPct val="80000"/>
              </a:lnSpc>
              <a:buNone/>
              <a:defRPr/>
            </a:pPr>
            <a:endParaRPr lang="en-GB" sz="1900" dirty="0" smtClean="0">
              <a:solidFill>
                <a:srgbClr val="002060"/>
              </a:solidFill>
            </a:endParaRPr>
          </a:p>
          <a:p>
            <a:pPr marL="514350" lvl="1" indent="0">
              <a:lnSpc>
                <a:spcPct val="80000"/>
              </a:lnSpc>
              <a:buNone/>
              <a:defRPr/>
            </a:pPr>
            <a:r>
              <a:rPr lang="fr-BE" altLang="en-US" sz="1900" dirty="0" smtClean="0">
                <a:solidFill>
                  <a:srgbClr val="002060"/>
                </a:solidFill>
              </a:rPr>
              <a:t>2.B If </a:t>
            </a:r>
            <a:r>
              <a:rPr lang="fr-BE" altLang="en-US" sz="1900" dirty="0" smtClean="0">
                <a:solidFill>
                  <a:srgbClr val="002060"/>
                </a:solidFill>
              </a:rPr>
              <a:t>no </a:t>
            </a:r>
            <a:r>
              <a:rPr lang="fr-BE" altLang="en-US" sz="1900" dirty="0" err="1" smtClean="0">
                <a:solidFill>
                  <a:srgbClr val="002060"/>
                </a:solidFill>
              </a:rPr>
              <a:t>reimbursement</a:t>
            </a:r>
            <a:endParaRPr lang="fr-BE" altLang="en-US" sz="1900" dirty="0" smtClean="0">
              <a:solidFill>
                <a:srgbClr val="002060"/>
              </a:solidFill>
            </a:endParaRPr>
          </a:p>
          <a:p>
            <a:pPr marL="914400" lvl="2" indent="0">
              <a:lnSpc>
                <a:spcPct val="80000"/>
              </a:lnSpc>
              <a:buNone/>
              <a:defRPr/>
            </a:pPr>
            <a:r>
              <a:rPr lang="fr-BE" altLang="en-US" sz="1900" dirty="0" smtClean="0">
                <a:solidFill>
                  <a:srgbClr val="002060"/>
                </a:solidFill>
              </a:rPr>
              <a:t> =&gt; </a:t>
            </a:r>
            <a:r>
              <a:rPr lang="en-GB" sz="1900" dirty="0">
                <a:solidFill>
                  <a:srgbClr val="002060"/>
                </a:solidFill>
              </a:rPr>
              <a:t>costs are recorded in the accounts of the 3</a:t>
            </a:r>
            <a:r>
              <a:rPr lang="en-GB" sz="1900" baseline="30000" dirty="0">
                <a:solidFill>
                  <a:srgbClr val="002060"/>
                </a:solidFill>
              </a:rPr>
              <a:t>rd</a:t>
            </a:r>
            <a:r>
              <a:rPr lang="en-GB" sz="1900" dirty="0">
                <a:solidFill>
                  <a:srgbClr val="002060"/>
                </a:solidFill>
              </a:rPr>
              <a:t> party and auditable, </a:t>
            </a:r>
          </a:p>
          <a:p>
            <a:pPr marL="914400" lvl="2" indent="0">
              <a:lnSpc>
                <a:spcPct val="80000"/>
              </a:lnSpc>
              <a:buNone/>
              <a:defRPr/>
            </a:pPr>
            <a:r>
              <a:rPr lang="en-GB" sz="1900" dirty="0" smtClean="0">
                <a:solidFill>
                  <a:srgbClr val="002060"/>
                </a:solidFill>
              </a:rPr>
              <a:t> =&gt; costs </a:t>
            </a:r>
            <a:r>
              <a:rPr lang="en-GB" sz="1900" dirty="0">
                <a:solidFill>
                  <a:srgbClr val="002060"/>
                </a:solidFill>
              </a:rPr>
              <a:t>also declared as </a:t>
            </a:r>
            <a:r>
              <a:rPr lang="en-GB" sz="1900" dirty="0" smtClean="0">
                <a:solidFill>
                  <a:srgbClr val="002060"/>
                </a:solidFill>
              </a:rPr>
              <a:t>receipt</a:t>
            </a:r>
            <a:endParaRPr lang="fr-BE" sz="1900" dirty="0">
              <a:solidFill>
                <a:srgbClr val="002060"/>
              </a:solidFill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7019903" y="6492875"/>
            <a:ext cx="2133600" cy="365125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r" eaLnBrk="1" hangingPunct="1"/>
            <a:fld id="{93309638-4A55-4C42-8E7C-A177F4A33F3F}" type="slidenum">
              <a:rPr lang="fr-BE" altLang="nl-BE" smtClean="0"/>
              <a:pPr algn="r" eaLnBrk="1" hangingPunct="1"/>
              <a:t>17</a:t>
            </a:fld>
            <a:endParaRPr lang="fr-BE" altLang="nl-BE" dirty="0" smtClean="0"/>
          </a:p>
        </p:txBody>
      </p:sp>
      <p:sp>
        <p:nvSpPr>
          <p:cNvPr id="6" name="Isosceles Triangle 5"/>
          <p:cNvSpPr/>
          <p:nvPr/>
        </p:nvSpPr>
        <p:spPr bwMode="auto">
          <a:xfrm>
            <a:off x="116382" y="1286473"/>
            <a:ext cx="307874" cy="326533"/>
          </a:xfrm>
          <a:prstGeom prst="triangle">
            <a:avLst/>
          </a:prstGeom>
          <a:solidFill>
            <a:srgbClr val="F6F000"/>
          </a:solidFill>
          <a:ln w="38100" cap="rnd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r>
              <a:rPr lang="fr-BE" sz="1600" dirty="0">
                <a:solidFill>
                  <a:srgbClr val="502800"/>
                </a:solidFill>
                <a:latin typeface="Georgia" panose="02040502050405020303" pitchFamily="18" charset="0"/>
                <a:sym typeface="Webdings"/>
              </a:rPr>
              <a:t>!</a:t>
            </a:r>
            <a:endParaRPr lang="en-GB" sz="1600" dirty="0">
              <a:solidFill>
                <a:srgbClr val="502800"/>
              </a:solidFill>
              <a:latin typeface="Georgia" panose="02040502050405020303" pitchFamily="18" charset="0"/>
              <a:sym typeface="Webdings"/>
            </a:endParaRPr>
          </a:p>
          <a:p>
            <a:pPr algn="ctr" defTabSz="400736">
              <a:defRPr/>
            </a:pPr>
            <a:endParaRPr lang="en-GB" sz="500" dirty="0">
              <a:solidFill>
                <a:srgbClr val="502800"/>
              </a:solidFill>
            </a:endParaRP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-30960" y="-99392"/>
            <a:ext cx="9174959" cy="720080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3.c</a:t>
            </a:r>
            <a:r>
              <a:rPr lang="en-GB" altLang="en-US" sz="21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  </a:t>
            </a:r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Third </a:t>
            </a:r>
            <a:r>
              <a:rPr lang="en-GB" altLang="en-US" sz="26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Parties: </a:t>
            </a:r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contributions in kind </a:t>
            </a:r>
            <a:endParaRPr lang="en-GB" altLang="en-US" sz="2600" dirty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270319" y="5301208"/>
            <a:ext cx="30787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70319" y="5751512"/>
            <a:ext cx="262775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47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eaLnBrk="1" hangingPunct="1"/>
            <a:fld id="{D64E9301-37F7-43AC-92A4-61D44C8466E4}" type="slidenum">
              <a:rPr lang="fr-BE" altLang="nl-BE" smtClean="0">
                <a:solidFill>
                  <a:srgbClr val="000000"/>
                </a:solidFill>
              </a:rPr>
              <a:pPr eaLnBrk="1" hangingPunct="1"/>
              <a:t>18</a:t>
            </a:fld>
            <a:endParaRPr lang="fr-BE" altLang="nl-BE" smtClean="0">
              <a:solidFill>
                <a:srgbClr val="000000"/>
              </a:solidFill>
            </a:endParaRP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163" y="1125538"/>
            <a:ext cx="9005887" cy="561657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fr-BE" altLang="nl-BE" sz="2400" b="1" i="0" u="sng" dirty="0" smtClean="0">
                <a:solidFill>
                  <a:srgbClr val="00B050"/>
                </a:solidFill>
              </a:rPr>
              <a:t>Notion</a:t>
            </a:r>
            <a:endParaRPr lang="fr-BE" altLang="nl-BE" sz="4800" b="1" i="0" u="sng" dirty="0" smtClean="0">
              <a:solidFill>
                <a:srgbClr val="00B050"/>
              </a:solidFill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GB" altLang="en-US" sz="1800" dirty="0">
                <a:solidFill>
                  <a:srgbClr val="00B0F0"/>
                </a:solidFill>
              </a:rPr>
              <a:t>= FCH1  purchase of equipment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fr-BE" altLang="nl-BE" sz="1800" dirty="0" smtClean="0">
                <a:solidFill>
                  <a:srgbClr val="C00000"/>
                </a:solidFill>
              </a:rPr>
              <a:t>NEW</a:t>
            </a:r>
            <a:r>
              <a:rPr lang="fr-BE" altLang="nl-BE" sz="1800" dirty="0" smtClean="0"/>
              <a:t>:  </a:t>
            </a:r>
            <a:r>
              <a:rPr lang="fr-BE" altLang="nl-BE" sz="1800" dirty="0" err="1" smtClean="0">
                <a:solidFill>
                  <a:srgbClr val="002060"/>
                </a:solidFill>
              </a:rPr>
              <a:t>includes</a:t>
            </a:r>
            <a:r>
              <a:rPr lang="fr-BE" altLang="nl-BE" sz="1800" dirty="0" smtClean="0">
                <a:solidFill>
                  <a:srgbClr val="002060"/>
                </a:solidFill>
              </a:rPr>
              <a:t> </a:t>
            </a:r>
            <a:r>
              <a:rPr lang="fr-BE" altLang="nl-BE" sz="1800" dirty="0" err="1" smtClean="0">
                <a:solidFill>
                  <a:srgbClr val="002060"/>
                </a:solidFill>
              </a:rPr>
              <a:t>now</a:t>
            </a:r>
            <a:r>
              <a:rPr lang="fr-BE" altLang="nl-BE" sz="1800" dirty="0" smtClean="0">
                <a:solidFill>
                  <a:srgbClr val="002060"/>
                </a:solidFill>
              </a:rPr>
              <a:t> </a:t>
            </a:r>
            <a:r>
              <a:rPr lang="fr-BE" altLang="nl-BE" sz="1800" dirty="0" err="1" smtClean="0">
                <a:solidFill>
                  <a:srgbClr val="002060"/>
                </a:solidFill>
              </a:rPr>
              <a:t>works</a:t>
            </a:r>
            <a:r>
              <a:rPr lang="fr-BE" altLang="nl-BE" sz="1800" dirty="0" smtClean="0">
                <a:solidFill>
                  <a:srgbClr val="002060"/>
                </a:solidFill>
              </a:rPr>
              <a:t> </a:t>
            </a:r>
            <a:r>
              <a:rPr lang="fr-BE" altLang="nl-BE" sz="1600" dirty="0" smtClean="0">
                <a:solidFill>
                  <a:srgbClr val="002060"/>
                </a:solidFill>
              </a:rPr>
              <a:t>(building) </a:t>
            </a:r>
            <a:r>
              <a:rPr lang="fr-BE" altLang="nl-BE" sz="1800" dirty="0" smtClean="0">
                <a:solidFill>
                  <a:srgbClr val="002060"/>
                </a:solidFill>
              </a:rPr>
              <a:t>and services </a:t>
            </a:r>
            <a:r>
              <a:rPr lang="fr-BE" altLang="nl-BE" sz="1600" dirty="0" smtClean="0">
                <a:solidFill>
                  <a:srgbClr val="002060"/>
                </a:solidFill>
              </a:rPr>
              <a:t>(audit </a:t>
            </a:r>
            <a:r>
              <a:rPr lang="fr-BE" altLang="nl-BE" sz="1600" dirty="0" err="1" smtClean="0">
                <a:solidFill>
                  <a:srgbClr val="002060"/>
                </a:solidFill>
              </a:rPr>
              <a:t>certificates</a:t>
            </a:r>
            <a:r>
              <a:rPr lang="fr-BE" altLang="nl-BE" sz="1600" dirty="0" smtClean="0">
                <a:solidFill>
                  <a:srgbClr val="002060"/>
                </a:solidFill>
              </a:rPr>
              <a:t>, </a:t>
            </a:r>
            <a:r>
              <a:rPr lang="fr-BE" altLang="nl-BE" sz="1600" dirty="0" err="1" smtClean="0">
                <a:solidFill>
                  <a:srgbClr val="002060"/>
                </a:solidFill>
              </a:rPr>
              <a:t>catering</a:t>
            </a:r>
            <a:r>
              <a:rPr lang="fr-BE" altLang="nl-BE" sz="1600" dirty="0" smtClean="0">
                <a:solidFill>
                  <a:srgbClr val="002060"/>
                </a:solidFill>
              </a:rPr>
              <a:t>, </a:t>
            </a:r>
            <a:r>
              <a:rPr lang="fr-BE" altLang="nl-BE" sz="1600" dirty="0" err="1" smtClean="0">
                <a:solidFill>
                  <a:srgbClr val="002060"/>
                </a:solidFill>
              </a:rPr>
              <a:t>etc</a:t>
            </a:r>
            <a:r>
              <a:rPr lang="fr-BE" altLang="nl-BE" sz="1600" dirty="0" smtClean="0">
                <a:solidFill>
                  <a:srgbClr val="002060"/>
                </a:solidFill>
              </a:rPr>
              <a:t>)</a:t>
            </a:r>
            <a:endParaRPr lang="fr-BE" altLang="nl-BE" sz="1800" dirty="0" smtClean="0">
              <a:solidFill>
                <a:srgbClr val="002060"/>
              </a:solidFill>
            </a:endParaRPr>
          </a:p>
          <a:p>
            <a:pPr lvl="1" eaLnBrk="1" hangingPunct="1">
              <a:lnSpc>
                <a:spcPct val="80000"/>
              </a:lnSpc>
              <a:defRPr/>
            </a:pPr>
            <a:endParaRPr lang="fr-BE" altLang="nl-BE" sz="1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fr-BE" altLang="nl-BE" sz="2400" b="1" i="0" u="sng" dirty="0">
                <a:solidFill>
                  <a:srgbClr val="00B050"/>
                </a:solidFill>
              </a:rPr>
              <a:t>In </a:t>
            </a:r>
            <a:r>
              <a:rPr lang="fr-BE" altLang="nl-BE" sz="2400" b="1" i="0" u="sng" dirty="0" err="1">
                <a:solidFill>
                  <a:srgbClr val="00B050"/>
                </a:solidFill>
              </a:rPr>
              <a:t>what</a:t>
            </a:r>
            <a:r>
              <a:rPr lang="fr-BE" altLang="nl-BE" sz="2400" b="1" i="0" u="sng" dirty="0">
                <a:solidFill>
                  <a:srgbClr val="00B050"/>
                </a:solidFill>
              </a:rPr>
              <a:t> conditions </a:t>
            </a:r>
            <a:endParaRPr lang="fr-BE" altLang="nl-BE" sz="2400" b="1" i="0" u="sng" dirty="0">
              <a:solidFill>
                <a:srgbClr val="00B050"/>
              </a:solidFill>
            </a:endParaRPr>
          </a:p>
          <a:p>
            <a:pPr lvl="1">
              <a:lnSpc>
                <a:spcPct val="80000"/>
              </a:lnSpc>
              <a:spcBef>
                <a:spcPts val="1200"/>
              </a:spcBef>
              <a:buClr>
                <a:srgbClr val="002060"/>
              </a:buClr>
              <a:defRPr/>
            </a:pPr>
            <a:r>
              <a:rPr lang="fr-BE" sz="1800" dirty="0">
                <a:solidFill>
                  <a:srgbClr val="002060"/>
                </a:solidFill>
              </a:rPr>
              <a:t>Best value for money, </a:t>
            </a:r>
            <a:r>
              <a:rPr lang="fr-BE" sz="1800" dirty="0" err="1">
                <a:solidFill>
                  <a:srgbClr val="002060"/>
                </a:solidFill>
              </a:rPr>
              <a:t>transparency</a:t>
            </a:r>
            <a:r>
              <a:rPr lang="fr-BE" sz="1800" dirty="0">
                <a:solidFill>
                  <a:srgbClr val="002060"/>
                </a:solidFill>
              </a:rPr>
              <a:t> and </a:t>
            </a:r>
            <a:r>
              <a:rPr lang="fr-BE" sz="1800" dirty="0" err="1">
                <a:solidFill>
                  <a:srgbClr val="002060"/>
                </a:solidFill>
              </a:rPr>
              <a:t>equal</a:t>
            </a:r>
            <a:r>
              <a:rPr lang="fr-BE" sz="1800" dirty="0">
                <a:solidFill>
                  <a:srgbClr val="002060"/>
                </a:solidFill>
              </a:rPr>
              <a:t> </a:t>
            </a:r>
            <a:r>
              <a:rPr lang="fr-BE" sz="1800" dirty="0" err="1">
                <a:solidFill>
                  <a:srgbClr val="002060"/>
                </a:solidFill>
              </a:rPr>
              <a:t>treatment</a:t>
            </a:r>
            <a:endParaRPr lang="fr-BE" sz="1800" dirty="0">
              <a:solidFill>
                <a:srgbClr val="002060"/>
              </a:solidFill>
            </a:endParaRPr>
          </a:p>
          <a:p>
            <a:pPr lvl="2">
              <a:lnSpc>
                <a:spcPct val="80000"/>
              </a:lnSpc>
              <a:spcBef>
                <a:spcPts val="1200"/>
              </a:spcBef>
              <a:buClr>
                <a:srgbClr val="002060"/>
              </a:buClr>
              <a:buFont typeface="Symbol" pitchFamily="18" charset="2"/>
              <a:buChar char="Þ"/>
              <a:defRPr/>
            </a:pPr>
            <a:r>
              <a:rPr lang="fr-BE" sz="1600" dirty="0" err="1">
                <a:solidFill>
                  <a:srgbClr val="002060"/>
                </a:solidFill>
              </a:rPr>
              <a:t>Several</a:t>
            </a:r>
            <a:r>
              <a:rPr lang="fr-BE" sz="1600" dirty="0">
                <a:solidFill>
                  <a:srgbClr val="002060"/>
                </a:solidFill>
              </a:rPr>
              <a:t> </a:t>
            </a:r>
            <a:r>
              <a:rPr lang="fr-BE" sz="1600" dirty="0" err="1">
                <a:solidFill>
                  <a:srgbClr val="002060"/>
                </a:solidFill>
              </a:rPr>
              <a:t>bids</a:t>
            </a:r>
            <a:r>
              <a:rPr lang="fr-BE" sz="1600" dirty="0">
                <a:solidFill>
                  <a:srgbClr val="002060"/>
                </a:solidFill>
              </a:rPr>
              <a:t> (or public </a:t>
            </a:r>
            <a:r>
              <a:rPr lang="fr-BE" sz="1600" dirty="0" err="1">
                <a:solidFill>
                  <a:srgbClr val="002060"/>
                </a:solidFill>
              </a:rPr>
              <a:t>procurement</a:t>
            </a:r>
            <a:r>
              <a:rPr lang="fr-BE" sz="1600" dirty="0">
                <a:solidFill>
                  <a:srgbClr val="002060"/>
                </a:solidFill>
              </a:rPr>
              <a:t>)    OR     </a:t>
            </a:r>
            <a:r>
              <a:rPr lang="fr-BE" sz="1600" dirty="0" err="1">
                <a:solidFill>
                  <a:srgbClr val="002060"/>
                </a:solidFill>
              </a:rPr>
              <a:t>pre-existing</a:t>
            </a:r>
            <a:r>
              <a:rPr lang="fr-BE" sz="1600" dirty="0">
                <a:solidFill>
                  <a:srgbClr val="002060"/>
                </a:solidFill>
              </a:rPr>
              <a:t> </a:t>
            </a:r>
            <a:r>
              <a:rPr lang="fr-BE" sz="1600" dirty="0" err="1">
                <a:solidFill>
                  <a:srgbClr val="002060"/>
                </a:solidFill>
              </a:rPr>
              <a:t>framework</a:t>
            </a:r>
            <a:r>
              <a:rPr lang="fr-BE" sz="1600" dirty="0">
                <a:solidFill>
                  <a:srgbClr val="002060"/>
                </a:solidFill>
              </a:rPr>
              <a:t> agreement </a:t>
            </a:r>
          </a:p>
          <a:p>
            <a:pPr lvl="2" eaLnBrk="1" hangingPunct="1">
              <a:lnSpc>
                <a:spcPct val="80000"/>
              </a:lnSpc>
              <a:spcBef>
                <a:spcPts val="900"/>
              </a:spcBef>
              <a:buFont typeface="Symbol" pitchFamily="18" charset="2"/>
              <a:buNone/>
              <a:defRPr/>
            </a:pPr>
            <a:endParaRPr lang="fr-BE" sz="1400" dirty="0"/>
          </a:p>
          <a:p>
            <a:pPr indent="-285750" eaLnBrk="1" hangingPunct="1">
              <a:lnSpc>
                <a:spcPct val="80000"/>
              </a:lnSpc>
              <a:defRPr/>
            </a:pPr>
            <a:endParaRPr lang="fr-BE" altLang="nl-BE" sz="18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fr-BE" altLang="nl-BE" sz="2400" i="0" dirty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fr-BE" altLang="nl-BE" sz="2400" b="1" i="0" u="sng" dirty="0">
                <a:solidFill>
                  <a:srgbClr val="00B050"/>
                </a:solidFill>
              </a:rPr>
              <a:t>How to </a:t>
            </a:r>
            <a:r>
              <a:rPr lang="fr-BE" altLang="nl-BE" sz="2400" b="1" i="0" u="sng" dirty="0" err="1">
                <a:solidFill>
                  <a:srgbClr val="00B050"/>
                </a:solidFill>
              </a:rPr>
              <a:t>declare</a:t>
            </a:r>
            <a:r>
              <a:rPr lang="fr-BE" altLang="nl-BE" sz="2400" b="1" i="0" u="sng" dirty="0">
                <a:solidFill>
                  <a:srgbClr val="00B050"/>
                </a:solidFill>
              </a:rPr>
              <a:t> the </a:t>
            </a:r>
            <a:r>
              <a:rPr lang="fr-BE" altLang="nl-BE" sz="2400" b="1" i="0" u="sng" dirty="0" err="1">
                <a:solidFill>
                  <a:srgbClr val="00B050"/>
                </a:solidFill>
              </a:rPr>
              <a:t>costs</a:t>
            </a:r>
            <a:r>
              <a:rPr lang="fr-BE" altLang="nl-BE" sz="2400" b="1" i="0" u="sng" dirty="0">
                <a:solidFill>
                  <a:srgbClr val="00B050"/>
                </a:solidFill>
              </a:rPr>
              <a:t> ?</a:t>
            </a:r>
          </a:p>
          <a:p>
            <a:pPr lvl="1" eaLnBrk="1" hangingPunct="1">
              <a:lnSpc>
                <a:spcPct val="150000"/>
              </a:lnSpc>
              <a:buClr>
                <a:srgbClr val="002060"/>
              </a:buClr>
              <a:defRPr/>
            </a:pPr>
            <a:r>
              <a:rPr lang="fr-BE" altLang="nl-BE" sz="1800" dirty="0" err="1">
                <a:solidFill>
                  <a:srgbClr val="002060"/>
                </a:solidFill>
              </a:rPr>
              <a:t>Costs</a:t>
            </a:r>
            <a:r>
              <a:rPr lang="fr-BE" altLang="nl-BE" sz="1800" dirty="0">
                <a:solidFill>
                  <a:srgbClr val="002060"/>
                </a:solidFill>
              </a:rPr>
              <a:t> to </a:t>
            </a:r>
            <a:r>
              <a:rPr lang="fr-BE" altLang="nl-BE" sz="1800" dirty="0" err="1">
                <a:solidFill>
                  <a:srgbClr val="002060"/>
                </a:solidFill>
              </a:rPr>
              <a:t>be</a:t>
            </a:r>
            <a:r>
              <a:rPr lang="fr-BE" altLang="nl-BE" sz="1800" dirty="0">
                <a:solidFill>
                  <a:srgbClr val="002060"/>
                </a:solidFill>
              </a:rPr>
              <a:t> </a:t>
            </a:r>
            <a:r>
              <a:rPr lang="fr-BE" altLang="nl-BE" sz="1800" dirty="0" err="1">
                <a:solidFill>
                  <a:srgbClr val="002060"/>
                </a:solidFill>
              </a:rPr>
              <a:t>declared</a:t>
            </a:r>
            <a:r>
              <a:rPr lang="fr-BE" altLang="nl-BE" sz="1800" dirty="0">
                <a:solidFill>
                  <a:srgbClr val="002060"/>
                </a:solidFill>
              </a:rPr>
              <a:t> by </a:t>
            </a:r>
            <a:r>
              <a:rPr lang="fr-BE" altLang="nl-BE" sz="1800" dirty="0" err="1">
                <a:solidFill>
                  <a:srgbClr val="002060"/>
                </a:solidFill>
              </a:rPr>
              <a:t>beneficiary</a:t>
            </a:r>
            <a:r>
              <a:rPr lang="fr-BE" altLang="nl-BE" sz="1800" dirty="0">
                <a:solidFill>
                  <a:srgbClr val="002060"/>
                </a:solidFill>
              </a:rPr>
              <a:t> as « </a:t>
            </a:r>
            <a:r>
              <a:rPr lang="fr-BE" altLang="nl-BE" sz="1800" dirty="0" err="1" smtClean="0">
                <a:solidFill>
                  <a:srgbClr val="002060"/>
                </a:solidFill>
              </a:rPr>
              <a:t>other</a:t>
            </a:r>
            <a:r>
              <a:rPr lang="fr-BE" altLang="nl-BE" sz="1800" dirty="0" smtClean="0">
                <a:solidFill>
                  <a:srgbClr val="002060"/>
                </a:solidFill>
              </a:rPr>
              <a:t> direct </a:t>
            </a:r>
            <a:r>
              <a:rPr lang="fr-BE" altLang="nl-BE" sz="1800" dirty="0" err="1">
                <a:solidFill>
                  <a:srgbClr val="002060"/>
                </a:solidFill>
              </a:rPr>
              <a:t>costs</a:t>
            </a:r>
            <a:r>
              <a:rPr lang="fr-BE" altLang="nl-BE" sz="1800" dirty="0">
                <a:solidFill>
                  <a:srgbClr val="002060"/>
                </a:solidFill>
              </a:rPr>
              <a:t> »</a:t>
            </a:r>
          </a:p>
          <a:p>
            <a:pPr lvl="1" eaLnBrk="1" hangingPunct="1">
              <a:lnSpc>
                <a:spcPct val="150000"/>
              </a:lnSpc>
              <a:buClr>
                <a:srgbClr val="002060"/>
              </a:buClr>
              <a:defRPr/>
            </a:pPr>
            <a:r>
              <a:rPr lang="fr-BE" altLang="nl-BE" sz="1800" dirty="0" err="1">
                <a:solidFill>
                  <a:srgbClr val="002060"/>
                </a:solidFill>
              </a:rPr>
              <a:t>Costs</a:t>
            </a:r>
            <a:r>
              <a:rPr lang="fr-BE" altLang="nl-BE" sz="1800" dirty="0">
                <a:solidFill>
                  <a:srgbClr val="002060"/>
                </a:solidFill>
              </a:rPr>
              <a:t> must </a:t>
            </a:r>
            <a:r>
              <a:rPr lang="fr-BE" altLang="nl-BE" sz="1800" dirty="0" err="1">
                <a:solidFill>
                  <a:srgbClr val="002060"/>
                </a:solidFill>
              </a:rPr>
              <a:t>reflect</a:t>
            </a:r>
            <a:r>
              <a:rPr lang="fr-BE" altLang="nl-BE" sz="1800" dirty="0">
                <a:solidFill>
                  <a:srgbClr val="002060"/>
                </a:solidFill>
              </a:rPr>
              <a:t> </a:t>
            </a:r>
            <a:r>
              <a:rPr lang="fr-BE" altLang="nl-BE" sz="1800" dirty="0" err="1">
                <a:solidFill>
                  <a:srgbClr val="002060"/>
                </a:solidFill>
              </a:rPr>
              <a:t>percentage</a:t>
            </a:r>
            <a:r>
              <a:rPr lang="fr-BE" altLang="nl-BE" sz="1800" dirty="0">
                <a:solidFill>
                  <a:srgbClr val="002060"/>
                </a:solidFill>
              </a:rPr>
              <a:t> of use in the </a:t>
            </a:r>
            <a:r>
              <a:rPr lang="fr-BE" altLang="nl-BE" sz="1800" dirty="0" err="1">
                <a:solidFill>
                  <a:srgbClr val="002060"/>
                </a:solidFill>
              </a:rPr>
              <a:t>project</a:t>
            </a:r>
            <a:endParaRPr lang="fr-BE" altLang="nl-BE" sz="1800" dirty="0">
              <a:solidFill>
                <a:srgbClr val="002060"/>
              </a:solidFill>
            </a:endParaRPr>
          </a:p>
          <a:p>
            <a:pPr lvl="1" eaLnBrk="1" hangingPunct="1">
              <a:lnSpc>
                <a:spcPct val="150000"/>
              </a:lnSpc>
              <a:buClr>
                <a:srgbClr val="002060"/>
              </a:buClr>
              <a:defRPr/>
            </a:pPr>
            <a:r>
              <a:rPr lang="fr-BE" altLang="nl-BE" sz="1800" dirty="0" err="1">
                <a:solidFill>
                  <a:srgbClr val="C00000"/>
                </a:solidFill>
              </a:rPr>
              <a:t>Costs</a:t>
            </a:r>
            <a:r>
              <a:rPr lang="fr-BE" altLang="nl-BE" sz="1800" dirty="0">
                <a:solidFill>
                  <a:srgbClr val="C00000"/>
                </a:solidFill>
              </a:rPr>
              <a:t> must </a:t>
            </a:r>
            <a:r>
              <a:rPr lang="fr-BE" altLang="nl-BE" sz="1800" dirty="0" err="1">
                <a:solidFill>
                  <a:srgbClr val="C00000"/>
                </a:solidFill>
              </a:rPr>
              <a:t>reflect</a:t>
            </a:r>
            <a:r>
              <a:rPr lang="fr-BE" altLang="nl-BE" sz="1800" dirty="0">
                <a:solidFill>
                  <a:srgbClr val="C00000"/>
                </a:solidFill>
              </a:rPr>
              <a:t> </a:t>
            </a:r>
            <a:r>
              <a:rPr lang="fr-BE" altLang="nl-BE" sz="1800" dirty="0" err="1">
                <a:solidFill>
                  <a:srgbClr val="C00000"/>
                </a:solidFill>
              </a:rPr>
              <a:t>depreciation</a:t>
            </a:r>
            <a:r>
              <a:rPr lang="fr-BE" altLang="nl-BE" sz="1800" dirty="0">
                <a:solidFill>
                  <a:srgbClr val="C00000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GB" altLang="nl-BE" sz="2000" dirty="0" smtClean="0">
              <a:solidFill>
                <a:schemeClr val="accent2"/>
              </a:solidFill>
              <a:ea typeface="SimSun" pitchFamily="2" charset="-122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-9503" y="-1440"/>
            <a:ext cx="9163006" cy="982168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3.d</a:t>
            </a:r>
            <a:r>
              <a:rPr lang="en-GB" altLang="en-US" sz="21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GB" altLang="en-US" sz="26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Third Parties: </a:t>
            </a:r>
            <a:endParaRPr lang="en-GB" altLang="en-US" sz="26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Contracts necessary for the implementation</a:t>
            </a:r>
            <a:endParaRPr lang="en-GB" altLang="en-US" sz="2600" dirty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86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95592" y="6492875"/>
            <a:ext cx="2133600" cy="365125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r" eaLnBrk="1" hangingPunct="1"/>
            <a:fld id="{343A1BF0-8051-4956-80A6-9335026541FA}" type="slidenum">
              <a:rPr lang="fr-BE" altLang="nl-BE" smtClean="0"/>
              <a:pPr algn="r" eaLnBrk="1" hangingPunct="1"/>
              <a:t>19</a:t>
            </a:fld>
            <a:endParaRPr lang="fr-BE" altLang="nl-BE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163" y="1125538"/>
            <a:ext cx="9123340" cy="5732462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indent="-285750" eaLnBrk="1" hangingPunct="1">
              <a:lnSpc>
                <a:spcPct val="80000"/>
              </a:lnSpc>
              <a:defRPr/>
            </a:pPr>
            <a:endParaRPr lang="fr-BE" altLang="nl-BE" sz="18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BE" altLang="nl-BE" sz="2000" b="1" dirty="0" smtClean="0">
                <a:solidFill>
                  <a:srgbClr val="002060"/>
                </a:solidFill>
                <a:ea typeface="SimSun" pitchFamily="2" charset="-122"/>
              </a:rPr>
              <a:t>		</a:t>
            </a:r>
            <a:r>
              <a:rPr lang="fr-BE" altLang="nl-BE" sz="2400" b="1" dirty="0" smtClean="0">
                <a:solidFill>
                  <a:schemeClr val="accent1">
                    <a:lumMod val="50000"/>
                  </a:schemeClr>
                </a:solidFill>
                <a:ea typeface="SimSun" pitchFamily="2" charset="-122"/>
              </a:rPr>
              <a:t>WARNING FOR DEMO PROJECT (IA)</a:t>
            </a:r>
            <a:endParaRPr lang="fr-BE" altLang="nl-BE" sz="1800" dirty="0" smtClean="0">
              <a:solidFill>
                <a:schemeClr val="accent1">
                  <a:lumMod val="50000"/>
                </a:schemeClr>
              </a:solidFill>
              <a:ea typeface="SimSun" pitchFamily="2" charset="-122"/>
            </a:endParaRPr>
          </a:p>
          <a:p>
            <a:pPr lvl="3">
              <a:lnSpc>
                <a:spcPct val="80000"/>
              </a:lnSpc>
              <a:defRPr/>
            </a:pPr>
            <a:r>
              <a:rPr lang="fr-BE" altLang="nl-BE" dirty="0">
                <a:solidFill>
                  <a:srgbClr val="C00000"/>
                </a:solidFill>
                <a:ea typeface="SimSun" pitchFamily="2" charset="-122"/>
              </a:rPr>
              <a:t>D</a:t>
            </a:r>
            <a:r>
              <a:rPr lang="fr-BE" altLang="nl-BE" dirty="0" smtClean="0">
                <a:solidFill>
                  <a:srgbClr val="C00000"/>
                </a:solidFill>
                <a:ea typeface="SimSun" pitchFamily="2" charset="-122"/>
              </a:rPr>
              <a:t>o not assume </a:t>
            </a:r>
            <a:r>
              <a:rPr lang="fr-BE" altLang="nl-BE" dirty="0" err="1" smtClean="0">
                <a:solidFill>
                  <a:srgbClr val="C00000"/>
                </a:solidFill>
                <a:ea typeface="SimSun" pitchFamily="2" charset="-122"/>
              </a:rPr>
              <a:t>that</a:t>
            </a:r>
            <a:r>
              <a:rPr lang="fr-BE" altLang="nl-BE" dirty="0" smtClean="0">
                <a:solidFill>
                  <a:srgbClr val="C00000"/>
                </a:solidFill>
                <a:ea typeface="SimSun" pitchFamily="2" charset="-122"/>
              </a:rPr>
              <a:t> </a:t>
            </a:r>
            <a:r>
              <a:rPr lang="fr-BE" altLang="nl-BE" dirty="0" err="1" smtClean="0">
                <a:solidFill>
                  <a:srgbClr val="C00000"/>
                </a:solidFill>
                <a:ea typeface="SimSun" pitchFamily="2" charset="-122"/>
              </a:rPr>
              <a:t>fch</a:t>
            </a:r>
            <a:r>
              <a:rPr lang="fr-BE" altLang="nl-BE" dirty="0" smtClean="0">
                <a:solidFill>
                  <a:srgbClr val="C00000"/>
                </a:solidFill>
                <a:ea typeface="SimSun" pitchFamily="2" charset="-122"/>
              </a:rPr>
              <a:t> </a:t>
            </a:r>
            <a:r>
              <a:rPr lang="fr-BE" altLang="nl-BE" dirty="0" err="1" smtClean="0">
                <a:solidFill>
                  <a:srgbClr val="C00000"/>
                </a:solidFill>
                <a:ea typeface="SimSun" pitchFamily="2" charset="-122"/>
              </a:rPr>
              <a:t>ju</a:t>
            </a:r>
            <a:r>
              <a:rPr lang="fr-BE" altLang="nl-BE" dirty="0" smtClean="0">
                <a:solidFill>
                  <a:srgbClr val="C00000"/>
                </a:solidFill>
                <a:ea typeface="SimSun" pitchFamily="2" charset="-122"/>
              </a:rPr>
              <a:t> </a:t>
            </a:r>
            <a:r>
              <a:rPr lang="fr-BE" altLang="nl-BE" dirty="0" err="1" smtClean="0">
                <a:solidFill>
                  <a:srgbClr val="C00000"/>
                </a:solidFill>
                <a:ea typeface="SimSun" pitchFamily="2" charset="-122"/>
              </a:rPr>
              <a:t>reimbursement</a:t>
            </a:r>
            <a:r>
              <a:rPr lang="fr-BE" altLang="nl-BE" dirty="0" smtClean="0">
                <a:solidFill>
                  <a:srgbClr val="C00000"/>
                </a:solidFill>
                <a:ea typeface="SimSun" pitchFamily="2" charset="-122"/>
              </a:rPr>
              <a:t> </a:t>
            </a:r>
            <a:r>
              <a:rPr lang="fr-BE" altLang="nl-BE" dirty="0" smtClean="0">
                <a:solidFill>
                  <a:srgbClr val="C00000"/>
                </a:solidFill>
                <a:ea typeface="SimSun" pitchFamily="2" charset="-122"/>
              </a:rPr>
              <a:t>=  CAPEX * FUNDING RATE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fr-BE" altLang="nl-BE" sz="2000" dirty="0" smtClean="0">
                <a:solidFill>
                  <a:schemeClr val="accent2"/>
                </a:solidFill>
                <a:ea typeface="SimSun" pitchFamily="2" charset="-122"/>
              </a:rPr>
              <a:t> </a:t>
            </a:r>
            <a:endParaRPr lang="fr-BE" altLang="nl-BE" sz="2000" dirty="0">
              <a:solidFill>
                <a:schemeClr val="accent2"/>
              </a:solidFill>
              <a:ea typeface="SimSun" pitchFamily="2" charset="-122"/>
            </a:endParaRPr>
          </a:p>
          <a:p>
            <a:pPr lvl="1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defRPr/>
            </a:pPr>
            <a:endParaRPr lang="fr-BE" altLang="nl-BE" sz="2000" b="1" dirty="0" smtClean="0">
              <a:solidFill>
                <a:srgbClr val="00B050"/>
              </a:solidFill>
              <a:ea typeface="SimSun" pitchFamily="2" charset="-122"/>
            </a:endParaRPr>
          </a:p>
          <a:p>
            <a:pPr lvl="1" indent="-342900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fr-BE" altLang="nl-BE" sz="2000" b="1" dirty="0" smtClean="0">
                <a:solidFill>
                  <a:srgbClr val="00B050"/>
                </a:solidFill>
                <a:ea typeface="SimSun" pitchFamily="2" charset="-122"/>
              </a:rPr>
              <a:t>Option A: </a:t>
            </a:r>
            <a:r>
              <a:rPr lang="fr-BE" altLang="nl-BE" sz="2000" b="1" dirty="0" err="1" smtClean="0">
                <a:solidFill>
                  <a:srgbClr val="00B050"/>
                </a:solidFill>
                <a:ea typeface="SimSun" pitchFamily="2" charset="-122"/>
              </a:rPr>
              <a:t>equipment</a:t>
            </a:r>
            <a:r>
              <a:rPr lang="fr-BE" altLang="nl-BE" sz="2000" b="1" dirty="0" smtClean="0">
                <a:solidFill>
                  <a:srgbClr val="00B050"/>
                </a:solidFill>
                <a:ea typeface="SimSun" pitchFamily="2" charset="-122"/>
              </a:rPr>
              <a:t> </a:t>
            </a:r>
            <a:r>
              <a:rPr lang="fr-BE" altLang="nl-BE" sz="2000" b="1" dirty="0" err="1" smtClean="0">
                <a:solidFill>
                  <a:srgbClr val="00B050"/>
                </a:solidFill>
                <a:ea typeface="SimSun" pitchFamily="2" charset="-122"/>
              </a:rPr>
              <a:t>is</a:t>
            </a:r>
            <a:r>
              <a:rPr lang="fr-BE" altLang="nl-BE" sz="2000" b="1" dirty="0">
                <a:solidFill>
                  <a:srgbClr val="00B050"/>
                </a:solidFill>
                <a:ea typeface="SimSun" pitchFamily="2" charset="-122"/>
              </a:rPr>
              <a:t> </a:t>
            </a:r>
            <a:r>
              <a:rPr lang="fr-BE" altLang="nl-BE" sz="2000" b="1" dirty="0" err="1" smtClean="0">
                <a:solidFill>
                  <a:srgbClr val="00B050"/>
                </a:solidFill>
                <a:ea typeface="SimSun" pitchFamily="2" charset="-122"/>
              </a:rPr>
              <a:t>built</a:t>
            </a:r>
            <a:r>
              <a:rPr lang="fr-BE" altLang="nl-BE" sz="2000" b="1" dirty="0" smtClean="0">
                <a:solidFill>
                  <a:srgbClr val="00B050"/>
                </a:solidFill>
                <a:ea typeface="SimSun" pitchFamily="2" charset="-122"/>
              </a:rPr>
              <a:t> by a </a:t>
            </a:r>
            <a:r>
              <a:rPr lang="fr-BE" altLang="nl-BE" sz="2000" b="1" dirty="0" err="1" smtClean="0">
                <a:solidFill>
                  <a:srgbClr val="00B050"/>
                </a:solidFill>
                <a:ea typeface="SimSun" pitchFamily="2" charset="-122"/>
              </a:rPr>
              <a:t>beneficiary</a:t>
            </a:r>
            <a:endParaRPr lang="fr-BE" altLang="nl-BE" sz="2000" b="1" dirty="0" smtClean="0">
              <a:solidFill>
                <a:srgbClr val="00B050"/>
              </a:solidFill>
              <a:ea typeface="SimSun" pitchFamily="2" charset="-122"/>
            </a:endParaRPr>
          </a:p>
          <a:p>
            <a:pPr marL="1085850" lvl="2">
              <a:lnSpc>
                <a:spcPct val="80000"/>
              </a:lnSpc>
              <a:defRPr/>
            </a:pPr>
            <a:r>
              <a:rPr lang="fr-BE" altLang="nl-BE" sz="1600" b="1" dirty="0" err="1" smtClean="0">
                <a:solidFill>
                  <a:srgbClr val="00B0F0"/>
                </a:solidFill>
                <a:ea typeface="SimSun" pitchFamily="2" charset="-122"/>
              </a:rPr>
              <a:t>favored</a:t>
            </a:r>
            <a:r>
              <a:rPr lang="fr-BE" altLang="nl-BE" sz="1600" b="1" dirty="0" smtClean="0">
                <a:solidFill>
                  <a:srgbClr val="00B0F0"/>
                </a:solidFill>
                <a:ea typeface="SimSun" pitchFamily="2" charset="-122"/>
              </a:rPr>
              <a:t> option</a:t>
            </a:r>
          </a:p>
          <a:p>
            <a:pPr marL="1085850" lvl="2">
              <a:lnSpc>
                <a:spcPct val="80000"/>
              </a:lnSpc>
              <a:defRPr/>
            </a:pPr>
            <a:r>
              <a:rPr lang="fr-BE" altLang="nl-BE" sz="1600" dirty="0" err="1" smtClean="0">
                <a:solidFill>
                  <a:srgbClr val="002060"/>
                </a:solidFill>
                <a:ea typeface="SimSun" pitchFamily="2" charset="-122"/>
              </a:rPr>
              <a:t>Reimbursement</a:t>
            </a:r>
            <a:r>
              <a:rPr lang="fr-BE" altLang="nl-BE" sz="16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fr-BE" altLang="nl-BE" sz="1600" dirty="0" err="1" smtClean="0">
                <a:solidFill>
                  <a:srgbClr val="002060"/>
                </a:solidFill>
                <a:ea typeface="SimSun" pitchFamily="2" charset="-122"/>
              </a:rPr>
              <a:t>based</a:t>
            </a:r>
            <a:r>
              <a:rPr lang="fr-BE" altLang="nl-BE" sz="1600" dirty="0" smtClean="0">
                <a:solidFill>
                  <a:srgbClr val="002060"/>
                </a:solidFill>
                <a:ea typeface="SimSun" pitchFamily="2" charset="-122"/>
              </a:rPr>
              <a:t> on </a:t>
            </a:r>
            <a:r>
              <a:rPr lang="fr-BE" altLang="nl-BE" sz="1600" dirty="0" err="1" smtClean="0">
                <a:solidFill>
                  <a:srgbClr val="002060"/>
                </a:solidFill>
                <a:ea typeface="SimSun" pitchFamily="2" charset="-122"/>
              </a:rPr>
              <a:t>costs</a:t>
            </a:r>
            <a:r>
              <a:rPr lang="fr-BE" altLang="nl-BE" sz="16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</a:p>
          <a:p>
            <a:pPr marL="1085850" lvl="2">
              <a:lnSpc>
                <a:spcPct val="80000"/>
              </a:lnSpc>
              <a:defRPr/>
            </a:pPr>
            <a:endParaRPr lang="fr-BE" altLang="nl-BE" sz="1600" dirty="0" smtClean="0">
              <a:solidFill>
                <a:srgbClr val="002060"/>
              </a:solidFill>
              <a:ea typeface="SimSun" pitchFamily="2" charset="-122"/>
            </a:endParaRPr>
          </a:p>
          <a:p>
            <a:pPr marL="1085850" lvl="2">
              <a:lnSpc>
                <a:spcPct val="80000"/>
              </a:lnSpc>
              <a:defRPr/>
            </a:pPr>
            <a:endParaRPr lang="fr-BE" altLang="nl-BE" sz="1600" dirty="0">
              <a:solidFill>
                <a:srgbClr val="002060"/>
              </a:solidFill>
              <a:ea typeface="SimSun" pitchFamily="2" charset="-122"/>
            </a:endParaRPr>
          </a:p>
          <a:p>
            <a:pPr marL="685800" lvl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fr-BE" altLang="nl-BE" sz="2000" b="1" dirty="0" smtClean="0">
                <a:solidFill>
                  <a:srgbClr val="00B050"/>
                </a:solidFill>
                <a:ea typeface="SimSun" pitchFamily="2" charset="-122"/>
              </a:rPr>
              <a:t>Option B: </a:t>
            </a:r>
            <a:r>
              <a:rPr lang="fr-BE" altLang="nl-BE" sz="2000" b="1" dirty="0" err="1" smtClean="0">
                <a:solidFill>
                  <a:srgbClr val="00B050"/>
                </a:solidFill>
                <a:ea typeface="SimSun" pitchFamily="2" charset="-122"/>
              </a:rPr>
              <a:t>equipment</a:t>
            </a:r>
            <a:r>
              <a:rPr lang="fr-BE" altLang="nl-BE" sz="2000" b="1" dirty="0" smtClean="0">
                <a:solidFill>
                  <a:srgbClr val="00B050"/>
                </a:solidFill>
                <a:ea typeface="SimSun" pitchFamily="2" charset="-122"/>
              </a:rPr>
              <a:t> </a:t>
            </a:r>
            <a:r>
              <a:rPr lang="fr-BE" altLang="nl-BE" sz="2000" b="1" dirty="0" err="1" smtClean="0">
                <a:solidFill>
                  <a:srgbClr val="00B050"/>
                </a:solidFill>
                <a:ea typeface="SimSun" pitchFamily="2" charset="-122"/>
              </a:rPr>
              <a:t>purchased</a:t>
            </a:r>
            <a:r>
              <a:rPr lang="fr-BE" altLang="nl-BE" sz="2000" b="1" dirty="0" smtClean="0">
                <a:solidFill>
                  <a:srgbClr val="00B050"/>
                </a:solidFill>
                <a:ea typeface="SimSun" pitchFamily="2" charset="-122"/>
              </a:rPr>
              <a:t> </a:t>
            </a:r>
            <a:r>
              <a:rPr lang="fr-BE" altLang="nl-BE" sz="2000" b="1" dirty="0" err="1" smtClean="0">
                <a:solidFill>
                  <a:srgbClr val="00B050"/>
                </a:solidFill>
                <a:ea typeface="SimSun" pitchFamily="2" charset="-122"/>
              </a:rPr>
              <a:t>from</a:t>
            </a:r>
            <a:r>
              <a:rPr lang="fr-BE" altLang="nl-BE" sz="2000" b="1" dirty="0" smtClean="0">
                <a:solidFill>
                  <a:srgbClr val="00B050"/>
                </a:solidFill>
                <a:ea typeface="SimSun" pitchFamily="2" charset="-122"/>
              </a:rPr>
              <a:t> a </a:t>
            </a:r>
            <a:r>
              <a:rPr lang="fr-BE" altLang="nl-BE" sz="2000" b="1" dirty="0" err="1" smtClean="0">
                <a:solidFill>
                  <a:srgbClr val="00B050"/>
                </a:solidFill>
                <a:ea typeface="SimSun" pitchFamily="2" charset="-122"/>
              </a:rPr>
              <a:t>third</a:t>
            </a:r>
            <a:r>
              <a:rPr lang="fr-BE" altLang="nl-BE" sz="2000" b="1" dirty="0" smtClean="0">
                <a:solidFill>
                  <a:srgbClr val="00B050"/>
                </a:solidFill>
                <a:ea typeface="SimSun" pitchFamily="2" charset="-122"/>
              </a:rPr>
              <a:t> party (</a:t>
            </a:r>
            <a:r>
              <a:rPr lang="fr-BE" altLang="nl-BE" sz="2000" b="1" dirty="0" err="1" smtClean="0">
                <a:solidFill>
                  <a:srgbClr val="00B050"/>
                </a:solidFill>
                <a:ea typeface="SimSun" pitchFamily="2" charset="-122"/>
              </a:rPr>
              <a:t>contract</a:t>
            </a:r>
            <a:r>
              <a:rPr lang="fr-BE" altLang="nl-BE" sz="2000" dirty="0" smtClean="0">
                <a:solidFill>
                  <a:srgbClr val="00B050"/>
                </a:solidFill>
                <a:ea typeface="SimSun" pitchFamily="2" charset="-122"/>
              </a:rPr>
              <a:t>)</a:t>
            </a:r>
            <a:r>
              <a:rPr lang="fr-BE" altLang="nl-BE" sz="20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</a:p>
          <a:p>
            <a:pPr marL="1085850" lvl="2">
              <a:lnSpc>
                <a:spcPct val="80000"/>
              </a:lnSpc>
              <a:spcBef>
                <a:spcPts val="600"/>
              </a:spcBef>
              <a:defRPr/>
            </a:pPr>
            <a:r>
              <a:rPr lang="fr-BE" altLang="nl-BE" sz="1800" dirty="0" err="1" smtClean="0">
                <a:solidFill>
                  <a:srgbClr val="002060"/>
                </a:solidFill>
                <a:ea typeface="SimSun" pitchFamily="2" charset="-122"/>
              </a:rPr>
              <a:t>Rembursement</a:t>
            </a:r>
            <a:r>
              <a:rPr lang="fr-BE" altLang="nl-BE" sz="18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fr-BE" altLang="nl-BE" sz="1800" dirty="0" err="1" smtClean="0">
                <a:solidFill>
                  <a:srgbClr val="002060"/>
                </a:solidFill>
                <a:ea typeface="SimSun" pitchFamily="2" charset="-122"/>
              </a:rPr>
              <a:t>based</a:t>
            </a:r>
            <a:r>
              <a:rPr lang="fr-BE" altLang="nl-BE" sz="1800" dirty="0" smtClean="0">
                <a:solidFill>
                  <a:srgbClr val="002060"/>
                </a:solidFill>
                <a:ea typeface="SimSun" pitchFamily="2" charset="-122"/>
              </a:rPr>
              <a:t> on </a:t>
            </a:r>
            <a:r>
              <a:rPr lang="fr-BE" altLang="nl-BE" sz="1800" dirty="0" err="1" smtClean="0">
                <a:solidFill>
                  <a:srgbClr val="002060"/>
                </a:solidFill>
                <a:ea typeface="SimSun" pitchFamily="2" charset="-122"/>
              </a:rPr>
              <a:t>depreciation</a:t>
            </a:r>
            <a:endParaRPr lang="fr-BE" altLang="nl-BE" sz="1800" dirty="0">
              <a:solidFill>
                <a:srgbClr val="002060"/>
              </a:solidFill>
              <a:ea typeface="SimSun" pitchFamily="2" charset="-122"/>
            </a:endParaRPr>
          </a:p>
          <a:p>
            <a:pPr marL="1085850" lvl="2">
              <a:lnSpc>
                <a:spcPct val="80000"/>
              </a:lnSpc>
              <a:spcBef>
                <a:spcPts val="600"/>
              </a:spcBef>
              <a:defRPr/>
            </a:pPr>
            <a:r>
              <a:rPr lang="fr-BE" altLang="nl-BE" sz="1800" dirty="0" err="1" smtClean="0">
                <a:solidFill>
                  <a:srgbClr val="002060"/>
                </a:solidFill>
                <a:ea typeface="SimSun" pitchFamily="2" charset="-122"/>
              </a:rPr>
              <a:t>Three</a:t>
            </a:r>
            <a:r>
              <a:rPr lang="fr-BE" altLang="nl-BE" sz="1800" dirty="0" smtClean="0">
                <a:solidFill>
                  <a:srgbClr val="002060"/>
                </a:solidFill>
                <a:ea typeface="SimSun" pitchFamily="2" charset="-122"/>
              </a:rPr>
              <a:t> scenarios</a:t>
            </a:r>
          </a:p>
          <a:p>
            <a:pPr marL="1657350" lvl="3" indent="-342900">
              <a:lnSpc>
                <a:spcPct val="8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fr-BE" altLang="nl-BE" sz="1800" dirty="0" err="1" smtClean="0">
                <a:solidFill>
                  <a:srgbClr val="002060"/>
                </a:solidFill>
                <a:ea typeface="SimSun" pitchFamily="2" charset="-122"/>
              </a:rPr>
              <a:t>Depreciation</a:t>
            </a:r>
            <a:r>
              <a:rPr lang="fr-BE" altLang="nl-BE" sz="1800" dirty="0" smtClean="0">
                <a:solidFill>
                  <a:srgbClr val="002060"/>
                </a:solidFill>
                <a:ea typeface="SimSun" pitchFamily="2" charset="-122"/>
              </a:rPr>
              <a:t> longer </a:t>
            </a:r>
            <a:r>
              <a:rPr lang="fr-BE" altLang="nl-BE" sz="1800" dirty="0" err="1" smtClean="0">
                <a:solidFill>
                  <a:srgbClr val="002060"/>
                </a:solidFill>
                <a:ea typeface="SimSun" pitchFamily="2" charset="-122"/>
              </a:rPr>
              <a:t>than</a:t>
            </a:r>
            <a:r>
              <a:rPr lang="fr-BE" altLang="nl-BE" sz="1800" dirty="0" smtClean="0">
                <a:solidFill>
                  <a:srgbClr val="002060"/>
                </a:solidFill>
                <a:ea typeface="SimSun" pitchFamily="2" charset="-122"/>
              </a:rPr>
              <a:t> the </a:t>
            </a:r>
            <a:r>
              <a:rPr lang="fr-BE" altLang="nl-BE" sz="1800" dirty="0" err="1" smtClean="0">
                <a:solidFill>
                  <a:srgbClr val="002060"/>
                </a:solidFill>
                <a:ea typeface="SimSun" pitchFamily="2" charset="-122"/>
              </a:rPr>
              <a:t>project</a:t>
            </a:r>
            <a:r>
              <a:rPr lang="fr-BE" altLang="nl-BE" sz="1800" dirty="0" smtClean="0">
                <a:solidFill>
                  <a:srgbClr val="002060"/>
                </a:solidFill>
                <a:ea typeface="SimSun" pitchFamily="2" charset="-122"/>
              </a:rPr>
              <a:t> duration</a:t>
            </a:r>
          </a:p>
          <a:p>
            <a:pPr marL="1657350" lvl="3" indent="-342900">
              <a:lnSpc>
                <a:spcPct val="8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fr-BE" altLang="nl-BE" sz="1800" dirty="0" err="1" smtClean="0">
                <a:solidFill>
                  <a:srgbClr val="002060"/>
                </a:solidFill>
                <a:ea typeface="SimSun" pitchFamily="2" charset="-122"/>
              </a:rPr>
              <a:t>Depreciaction</a:t>
            </a:r>
            <a:r>
              <a:rPr lang="fr-BE" altLang="nl-BE" sz="1800" dirty="0" smtClean="0">
                <a:solidFill>
                  <a:srgbClr val="002060"/>
                </a:solidFill>
                <a:ea typeface="SimSun" pitchFamily="2" charset="-122"/>
              </a:rPr>
              <a:t> = duration of the </a:t>
            </a:r>
            <a:r>
              <a:rPr lang="fr-BE" altLang="nl-BE" sz="1800" dirty="0" err="1" smtClean="0">
                <a:solidFill>
                  <a:srgbClr val="002060"/>
                </a:solidFill>
                <a:ea typeface="SimSun" pitchFamily="2" charset="-122"/>
              </a:rPr>
              <a:t>project</a:t>
            </a:r>
            <a:r>
              <a:rPr lang="fr-BE" altLang="nl-BE" sz="1800" dirty="0" smtClean="0">
                <a:solidFill>
                  <a:srgbClr val="002060"/>
                </a:solidFill>
                <a:ea typeface="SimSun" pitchFamily="2" charset="-122"/>
              </a:rPr>
              <a:t>		</a:t>
            </a:r>
          </a:p>
          <a:p>
            <a:pPr marL="1657350" lvl="3" indent="-342900">
              <a:lnSpc>
                <a:spcPct val="80000"/>
              </a:lnSpc>
              <a:spcBef>
                <a:spcPts val="600"/>
              </a:spcBef>
              <a:buFont typeface="+mj-lt"/>
              <a:buAutoNum type="arabicPeriod"/>
              <a:defRPr/>
            </a:pPr>
            <a:r>
              <a:rPr lang="fr-BE" altLang="nl-BE" sz="1800" dirty="0" err="1" smtClean="0">
                <a:solidFill>
                  <a:srgbClr val="002060"/>
                </a:solidFill>
                <a:ea typeface="SimSun" pitchFamily="2" charset="-122"/>
              </a:rPr>
              <a:t>Immediate</a:t>
            </a:r>
            <a:r>
              <a:rPr lang="fr-BE" altLang="nl-BE" sz="18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r>
              <a:rPr lang="fr-BE" altLang="nl-BE" sz="1800" dirty="0" err="1" smtClean="0">
                <a:solidFill>
                  <a:srgbClr val="002060"/>
                </a:solidFill>
                <a:ea typeface="SimSun" pitchFamily="2" charset="-122"/>
              </a:rPr>
              <a:t>depreciation</a:t>
            </a:r>
            <a:r>
              <a:rPr lang="fr-BE" altLang="nl-BE" sz="1800" dirty="0" smtClean="0">
                <a:solidFill>
                  <a:srgbClr val="002060"/>
                </a:solidFill>
                <a:ea typeface="SimSun" pitchFamily="2" charset="-122"/>
              </a:rPr>
              <a:t> (</a:t>
            </a:r>
            <a:r>
              <a:rPr lang="fr-BE" altLang="nl-BE" sz="1800" dirty="0" err="1" smtClean="0">
                <a:solidFill>
                  <a:srgbClr val="002060"/>
                </a:solidFill>
                <a:ea typeface="SimSun" pitchFamily="2" charset="-122"/>
              </a:rPr>
              <a:t>extreme</a:t>
            </a:r>
            <a:r>
              <a:rPr lang="fr-BE" altLang="nl-BE" sz="1800" dirty="0" smtClean="0">
                <a:solidFill>
                  <a:srgbClr val="002060"/>
                </a:solidFill>
                <a:ea typeface="SimSun" pitchFamily="2" charset="-122"/>
              </a:rPr>
              <a:t> case) </a:t>
            </a:r>
          </a:p>
          <a:p>
            <a:pPr marL="1543050" lvl="3">
              <a:lnSpc>
                <a:spcPct val="80000"/>
              </a:lnSpc>
              <a:defRPr/>
            </a:pPr>
            <a:endParaRPr lang="fr-BE" altLang="nl-BE" sz="1800" dirty="0">
              <a:solidFill>
                <a:srgbClr val="002060"/>
              </a:solidFill>
              <a:ea typeface="SimSun" pitchFamily="2" charset="-122"/>
            </a:endParaRPr>
          </a:p>
          <a:p>
            <a:pPr marL="1543050" lvl="3">
              <a:lnSpc>
                <a:spcPct val="80000"/>
              </a:lnSpc>
              <a:defRPr/>
            </a:pPr>
            <a:endParaRPr lang="fr-BE" altLang="nl-BE" sz="1800" dirty="0" smtClean="0">
              <a:solidFill>
                <a:srgbClr val="002060"/>
              </a:solidFill>
              <a:ea typeface="SimSun" pitchFamily="2" charset="-122"/>
            </a:endParaRPr>
          </a:p>
          <a:p>
            <a:pPr marL="685800" lvl="1">
              <a:lnSpc>
                <a:spcPct val="80000"/>
              </a:lnSpc>
              <a:defRPr/>
            </a:pPr>
            <a:r>
              <a:rPr lang="fr-BE" altLang="nl-BE" sz="2600" dirty="0" smtClean="0">
                <a:solidFill>
                  <a:srgbClr val="002060"/>
                </a:solidFill>
                <a:ea typeface="SimSun" pitchFamily="2" charset="-122"/>
              </a:rPr>
              <a:t>	</a:t>
            </a:r>
            <a:r>
              <a:rPr lang="fr-BE" altLang="nl-BE" sz="2400" dirty="0" err="1">
                <a:solidFill>
                  <a:srgbClr val="C00000"/>
                </a:solidFill>
                <a:ea typeface="SimSun" pitchFamily="2" charset="-122"/>
              </a:rPr>
              <a:t>Big</a:t>
            </a:r>
            <a:r>
              <a:rPr lang="fr-BE" altLang="nl-BE" sz="2400" dirty="0">
                <a:solidFill>
                  <a:srgbClr val="C00000"/>
                </a:solidFill>
                <a:ea typeface="SimSun" pitchFamily="2" charset="-122"/>
              </a:rPr>
              <a:t> impact on </a:t>
            </a:r>
            <a:r>
              <a:rPr lang="fr-BE" altLang="nl-BE" sz="2400" dirty="0" err="1">
                <a:solidFill>
                  <a:srgbClr val="C00000"/>
                </a:solidFill>
                <a:ea typeface="SimSun" pitchFamily="2" charset="-122"/>
              </a:rPr>
              <a:t>your</a:t>
            </a:r>
            <a:r>
              <a:rPr lang="fr-BE" altLang="nl-BE" sz="2400" dirty="0">
                <a:solidFill>
                  <a:srgbClr val="C00000"/>
                </a:solidFill>
                <a:ea typeface="SimSun" pitchFamily="2" charset="-122"/>
              </a:rPr>
              <a:t> </a:t>
            </a:r>
            <a:r>
              <a:rPr lang="fr-BE" altLang="nl-BE" sz="2400" dirty="0" err="1" smtClean="0">
                <a:solidFill>
                  <a:srgbClr val="C00000"/>
                </a:solidFill>
                <a:ea typeface="SimSun" pitchFamily="2" charset="-122"/>
              </a:rPr>
              <a:t>funding</a:t>
            </a:r>
            <a:r>
              <a:rPr lang="fr-BE" altLang="nl-BE" sz="2400" dirty="0" smtClean="0">
                <a:solidFill>
                  <a:srgbClr val="C00000"/>
                </a:solidFill>
                <a:ea typeface="SimSun" pitchFamily="2" charset="-122"/>
              </a:rPr>
              <a:t>  =&gt; to </a:t>
            </a:r>
            <a:r>
              <a:rPr lang="fr-BE" altLang="nl-BE" sz="2400" dirty="0" err="1">
                <a:solidFill>
                  <a:srgbClr val="C00000"/>
                </a:solidFill>
                <a:ea typeface="SimSun" pitchFamily="2" charset="-122"/>
              </a:rPr>
              <a:t>be</a:t>
            </a:r>
            <a:r>
              <a:rPr lang="fr-BE" altLang="nl-BE" sz="2400" dirty="0">
                <a:solidFill>
                  <a:srgbClr val="C00000"/>
                </a:solidFill>
                <a:ea typeface="SimSun" pitchFamily="2" charset="-122"/>
              </a:rPr>
              <a:t> </a:t>
            </a:r>
            <a:r>
              <a:rPr lang="fr-BE" altLang="nl-BE" sz="2400" dirty="0" err="1">
                <a:solidFill>
                  <a:srgbClr val="C00000"/>
                </a:solidFill>
                <a:ea typeface="SimSun" pitchFamily="2" charset="-122"/>
              </a:rPr>
              <a:t>anticipated</a:t>
            </a:r>
            <a:r>
              <a:rPr lang="fr-BE" altLang="nl-BE" sz="2400" dirty="0">
                <a:solidFill>
                  <a:srgbClr val="C00000"/>
                </a:solidFill>
                <a:ea typeface="SimSun" pitchFamily="2" charset="-122"/>
              </a:rPr>
              <a:t> </a:t>
            </a:r>
            <a:r>
              <a:rPr lang="fr-BE" altLang="nl-BE" sz="2400" dirty="0" smtClean="0">
                <a:solidFill>
                  <a:srgbClr val="C00000"/>
                </a:solidFill>
                <a:ea typeface="SimSun" pitchFamily="2" charset="-122"/>
              </a:rPr>
              <a:t>in </a:t>
            </a:r>
            <a:r>
              <a:rPr lang="fr-BE" altLang="nl-BE" sz="2400" dirty="0" err="1" smtClean="0">
                <a:solidFill>
                  <a:srgbClr val="C00000"/>
                </a:solidFill>
                <a:ea typeface="SimSun" pitchFamily="2" charset="-122"/>
              </a:rPr>
              <a:t>proposal</a:t>
            </a:r>
            <a:r>
              <a:rPr lang="fr-BE" altLang="nl-BE" sz="2400" dirty="0" smtClean="0">
                <a:solidFill>
                  <a:srgbClr val="C00000"/>
                </a:solidFill>
                <a:ea typeface="SimSun" pitchFamily="2" charset="-122"/>
              </a:rPr>
              <a:t> </a:t>
            </a:r>
            <a:endParaRPr lang="fr-BE" altLang="nl-BE" sz="2600" dirty="0" smtClean="0">
              <a:solidFill>
                <a:srgbClr val="002060"/>
              </a:solidFill>
              <a:ea typeface="SimSun" pitchFamily="2" charset="-122"/>
            </a:endParaRP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-9503" y="-1440"/>
            <a:ext cx="9163006" cy="982168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3.d</a:t>
            </a:r>
            <a:r>
              <a:rPr lang="en-GB" altLang="en-US" sz="21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GB" altLang="en-US" sz="26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Third Parties: </a:t>
            </a:r>
            <a:endParaRPr lang="en-GB" altLang="en-US" sz="26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Contracts necessary for the implementation</a:t>
            </a:r>
            <a:endParaRPr lang="en-GB" altLang="en-US" sz="2600" dirty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Isosceles Triangle 9"/>
          <p:cNvSpPr/>
          <p:nvPr/>
        </p:nvSpPr>
        <p:spPr bwMode="auto">
          <a:xfrm>
            <a:off x="170310" y="1196752"/>
            <a:ext cx="584622" cy="897911"/>
          </a:xfrm>
          <a:prstGeom prst="triangle">
            <a:avLst/>
          </a:prstGeom>
          <a:solidFill>
            <a:srgbClr val="F6F000"/>
          </a:solidFill>
          <a:ln w="38100" cap="rnd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r>
              <a:rPr lang="fr-BE" sz="2800" dirty="0">
                <a:solidFill>
                  <a:srgbClr val="502800"/>
                </a:solidFill>
                <a:latin typeface="Georgia" panose="02040502050405020303" pitchFamily="18" charset="0"/>
                <a:sym typeface="Webdings"/>
              </a:rPr>
              <a:t>!</a:t>
            </a:r>
            <a:endParaRPr lang="en-GB" sz="2800" dirty="0">
              <a:solidFill>
                <a:srgbClr val="502800"/>
              </a:solidFill>
              <a:latin typeface="Georgia" panose="02040502050405020303" pitchFamily="18" charset="0"/>
              <a:sym typeface="Webdings"/>
            </a:endParaRPr>
          </a:p>
          <a:p>
            <a:pPr algn="ctr" defTabSz="400736">
              <a:defRPr/>
            </a:pPr>
            <a:endParaRPr lang="en-GB" sz="500" dirty="0">
              <a:solidFill>
                <a:srgbClr val="502800"/>
              </a:solidFill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6336196" y="4653136"/>
            <a:ext cx="108012" cy="1080120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6650263" y="4641056"/>
            <a:ext cx="2483768" cy="10801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3" algn="ctr"/>
            <a:endParaRPr lang="fr-BE" altLang="nl-BE" dirty="0" smtClean="0">
              <a:solidFill>
                <a:schemeClr val="bg1"/>
              </a:solidFill>
              <a:ea typeface="SimSun" pitchFamily="2" charset="-122"/>
            </a:endParaRPr>
          </a:p>
          <a:p>
            <a:pPr marL="0" lvl="3" algn="ctr"/>
            <a:r>
              <a:rPr lang="fr-BE" altLang="nl-BE" dirty="0" err="1" smtClean="0">
                <a:solidFill>
                  <a:srgbClr val="0070C0"/>
                </a:solidFill>
                <a:ea typeface="SimSun" pitchFamily="2" charset="-122"/>
              </a:rPr>
              <a:t>depending</a:t>
            </a:r>
            <a:r>
              <a:rPr lang="fr-BE" altLang="nl-BE" dirty="0" smtClean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fr-BE" altLang="nl-BE" dirty="0">
                <a:solidFill>
                  <a:srgbClr val="0070C0"/>
                </a:solidFill>
                <a:ea typeface="SimSun" pitchFamily="2" charset="-122"/>
              </a:rPr>
              <a:t>on </a:t>
            </a:r>
            <a:r>
              <a:rPr lang="fr-BE" altLang="nl-BE" dirty="0" err="1">
                <a:solidFill>
                  <a:srgbClr val="0070C0"/>
                </a:solidFill>
                <a:ea typeface="SimSun" pitchFamily="2" charset="-122"/>
              </a:rPr>
              <a:t>accounting</a:t>
            </a:r>
            <a:r>
              <a:rPr lang="fr-BE" altLang="nl-BE" dirty="0">
                <a:solidFill>
                  <a:srgbClr val="0070C0"/>
                </a:solidFill>
                <a:ea typeface="SimSun" pitchFamily="2" charset="-122"/>
              </a:rPr>
              <a:t> </a:t>
            </a:r>
            <a:r>
              <a:rPr lang="fr-BE" altLang="nl-BE" dirty="0" smtClean="0">
                <a:solidFill>
                  <a:srgbClr val="0070C0"/>
                </a:solidFill>
                <a:ea typeface="SimSun" pitchFamily="2" charset="-122"/>
              </a:rPr>
              <a:t>practices </a:t>
            </a:r>
            <a:r>
              <a:rPr lang="fr-BE" altLang="nl-BE" dirty="0">
                <a:solidFill>
                  <a:srgbClr val="0070C0"/>
                </a:solidFill>
                <a:ea typeface="SimSun" pitchFamily="2" charset="-122"/>
              </a:rPr>
              <a:t>and national </a:t>
            </a:r>
            <a:r>
              <a:rPr lang="fr-BE" altLang="nl-BE" dirty="0" err="1">
                <a:solidFill>
                  <a:srgbClr val="0070C0"/>
                </a:solidFill>
                <a:ea typeface="SimSun" pitchFamily="2" charset="-122"/>
              </a:rPr>
              <a:t>rules</a:t>
            </a:r>
            <a:r>
              <a:rPr lang="fr-BE" altLang="nl-BE" dirty="0">
                <a:solidFill>
                  <a:srgbClr val="0070C0"/>
                </a:solidFill>
                <a:ea typeface="SimSun" pitchFamily="2" charset="-122"/>
              </a:rPr>
              <a:t> 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2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fr-BE" sz="3200" dirty="0" err="1" smtClean="0">
                <a:solidFill>
                  <a:schemeClr val="bg1"/>
                </a:solidFill>
              </a:rPr>
              <a:t>Why</a:t>
            </a:r>
            <a:r>
              <a:rPr lang="fr-BE" sz="3200" dirty="0" smtClean="0">
                <a:solidFill>
                  <a:schemeClr val="bg1"/>
                </a:solidFill>
              </a:rPr>
              <a:t> </a:t>
            </a:r>
            <a:r>
              <a:rPr lang="fr-BE" sz="3200" dirty="0" err="1" smtClean="0">
                <a:solidFill>
                  <a:schemeClr val="bg1"/>
                </a:solidFill>
              </a:rPr>
              <a:t>should</a:t>
            </a:r>
            <a:r>
              <a:rPr lang="fr-BE" sz="3200" dirty="0" smtClean="0">
                <a:solidFill>
                  <a:schemeClr val="bg1"/>
                </a:solidFill>
              </a:rPr>
              <a:t> I care about the GA </a:t>
            </a:r>
            <a:r>
              <a:rPr lang="fr-BE" sz="3200" dirty="0" err="1" smtClean="0">
                <a:solidFill>
                  <a:schemeClr val="bg1"/>
                </a:solidFill>
              </a:rPr>
              <a:t>at</a:t>
            </a:r>
            <a:r>
              <a:rPr lang="fr-BE" sz="3200" dirty="0" smtClean="0">
                <a:solidFill>
                  <a:schemeClr val="bg1"/>
                </a:solidFill>
              </a:rPr>
              <a:t> </a:t>
            </a:r>
            <a:r>
              <a:rPr lang="fr-BE" sz="3200" dirty="0" err="1" smtClean="0">
                <a:solidFill>
                  <a:schemeClr val="bg1"/>
                </a:solidFill>
              </a:rPr>
              <a:t>this</a:t>
            </a:r>
            <a:r>
              <a:rPr lang="fr-BE" sz="3200" dirty="0" smtClean="0">
                <a:solidFill>
                  <a:schemeClr val="bg1"/>
                </a:solidFill>
              </a:rPr>
              <a:t> stage ?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544616"/>
          </a:xfrm>
        </p:spPr>
        <p:txBody>
          <a:bodyPr>
            <a:normAutofit/>
          </a:bodyPr>
          <a:lstStyle/>
          <a:p>
            <a:r>
              <a:rPr lang="fr-BE" sz="2800" dirty="0" smtClean="0">
                <a:solidFill>
                  <a:srgbClr val="002060"/>
                </a:solidFill>
              </a:rPr>
              <a:t>Time to Grant </a:t>
            </a:r>
            <a:r>
              <a:rPr lang="fr-BE" sz="2800" dirty="0" err="1" smtClean="0">
                <a:solidFill>
                  <a:srgbClr val="002060"/>
                </a:solidFill>
              </a:rPr>
              <a:t>reduced</a:t>
            </a:r>
            <a:r>
              <a:rPr lang="fr-BE" sz="2800" dirty="0" smtClean="0">
                <a:solidFill>
                  <a:srgbClr val="002060"/>
                </a:solidFill>
              </a:rPr>
              <a:t> </a:t>
            </a:r>
          </a:p>
          <a:p>
            <a:pPr lvl="1"/>
            <a:r>
              <a:rPr lang="fr-BE" sz="2000" dirty="0" smtClean="0">
                <a:solidFill>
                  <a:srgbClr val="002060"/>
                </a:solidFill>
              </a:rPr>
              <a:t>5 </a:t>
            </a:r>
            <a:r>
              <a:rPr lang="fr-BE" sz="2000" dirty="0" err="1" smtClean="0">
                <a:solidFill>
                  <a:srgbClr val="002060"/>
                </a:solidFill>
              </a:rPr>
              <a:t>months</a:t>
            </a:r>
            <a:r>
              <a:rPr lang="fr-BE" sz="2000" dirty="0" smtClean="0">
                <a:solidFill>
                  <a:srgbClr val="002060"/>
                </a:solidFill>
              </a:rPr>
              <a:t> for </a:t>
            </a:r>
            <a:r>
              <a:rPr lang="fr-BE" sz="2000" dirty="0" err="1" smtClean="0">
                <a:solidFill>
                  <a:srgbClr val="002060"/>
                </a:solidFill>
              </a:rPr>
              <a:t>evaluation</a:t>
            </a:r>
            <a:endParaRPr lang="fr-BE" sz="2000" dirty="0" smtClean="0">
              <a:solidFill>
                <a:srgbClr val="002060"/>
              </a:solidFill>
            </a:endParaRPr>
          </a:p>
          <a:p>
            <a:pPr lvl="1"/>
            <a:r>
              <a:rPr lang="fr-BE" sz="2000" b="1" dirty="0" smtClean="0">
                <a:solidFill>
                  <a:srgbClr val="C00000"/>
                </a:solidFill>
              </a:rPr>
              <a:t>3 </a:t>
            </a:r>
            <a:r>
              <a:rPr lang="fr-BE" sz="2000" b="1" dirty="0" err="1" smtClean="0">
                <a:solidFill>
                  <a:srgbClr val="C00000"/>
                </a:solidFill>
              </a:rPr>
              <a:t>months</a:t>
            </a:r>
            <a:r>
              <a:rPr lang="fr-BE" sz="2000" b="1" dirty="0" smtClean="0">
                <a:solidFill>
                  <a:srgbClr val="C00000"/>
                </a:solidFill>
              </a:rPr>
              <a:t> for signature</a:t>
            </a:r>
          </a:p>
          <a:p>
            <a:pPr marL="457200" lvl="1" indent="0">
              <a:buNone/>
            </a:pPr>
            <a:endParaRPr lang="fr-BE" sz="2000" dirty="0" smtClean="0">
              <a:solidFill>
                <a:srgbClr val="002060"/>
              </a:solidFill>
            </a:endParaRPr>
          </a:p>
          <a:p>
            <a:pPr lvl="1">
              <a:buFont typeface="Symbol" pitchFamily="18" charset="2"/>
              <a:buChar char="Þ"/>
            </a:pPr>
            <a:r>
              <a:rPr lang="fr-BE" sz="2400" dirty="0" smtClean="0">
                <a:solidFill>
                  <a:srgbClr val="002060"/>
                </a:solidFill>
              </a:rPr>
              <a:t> no </a:t>
            </a:r>
            <a:r>
              <a:rPr lang="fr-BE" sz="2400" dirty="0" smtClean="0">
                <a:solidFill>
                  <a:srgbClr val="002060"/>
                </a:solidFill>
              </a:rPr>
              <a:t>time for </a:t>
            </a:r>
            <a:r>
              <a:rPr lang="fr-BE" sz="2400" dirty="0" smtClean="0">
                <a:solidFill>
                  <a:srgbClr val="002060"/>
                </a:solidFill>
              </a:rPr>
              <a:t>real </a:t>
            </a:r>
            <a:r>
              <a:rPr lang="fr-BE" sz="2400" dirty="0" err="1" smtClean="0">
                <a:solidFill>
                  <a:srgbClr val="002060"/>
                </a:solidFill>
              </a:rPr>
              <a:t>negotiation</a:t>
            </a:r>
            <a:endParaRPr lang="fr-BE" sz="2400" dirty="0" smtClean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endParaRPr lang="fr-BE" sz="2400" dirty="0" smtClean="0">
              <a:solidFill>
                <a:srgbClr val="002060"/>
              </a:solidFill>
            </a:endParaRPr>
          </a:p>
          <a:p>
            <a:pPr lvl="1">
              <a:buFont typeface="Symbol" pitchFamily="18" charset="2"/>
              <a:buChar char="Þ"/>
            </a:pPr>
            <a:r>
              <a:rPr lang="fr-BE" sz="2400" dirty="0" smtClean="0">
                <a:solidFill>
                  <a:srgbClr val="002060"/>
                </a:solidFill>
              </a:rPr>
              <a:t> no </a:t>
            </a:r>
            <a:r>
              <a:rPr lang="fr-BE" sz="2400" dirty="0" err="1" smtClean="0">
                <a:solidFill>
                  <a:srgbClr val="002060"/>
                </a:solidFill>
              </a:rPr>
              <a:t>possibility</a:t>
            </a:r>
            <a:r>
              <a:rPr lang="fr-BE" sz="2400" dirty="0" smtClean="0">
                <a:solidFill>
                  <a:srgbClr val="002060"/>
                </a:solidFill>
              </a:rPr>
              <a:t> to </a:t>
            </a:r>
            <a:r>
              <a:rPr lang="fr-BE" sz="2400" dirty="0" err="1" smtClean="0">
                <a:solidFill>
                  <a:srgbClr val="002060"/>
                </a:solidFill>
              </a:rPr>
              <a:t>reshuffle</a:t>
            </a:r>
            <a:r>
              <a:rPr lang="fr-BE" sz="2400" dirty="0" smtClean="0">
                <a:solidFill>
                  <a:srgbClr val="002060"/>
                </a:solidFill>
              </a:rPr>
              <a:t> the organisation </a:t>
            </a:r>
            <a:r>
              <a:rPr lang="fr-BE" sz="2400" dirty="0" smtClean="0">
                <a:solidFill>
                  <a:srgbClr val="002060"/>
                </a:solidFill>
              </a:rPr>
              <a:t>of  </a:t>
            </a:r>
            <a:r>
              <a:rPr lang="fr-BE" sz="2400" dirty="0" smtClean="0">
                <a:solidFill>
                  <a:srgbClr val="002060"/>
                </a:solidFill>
              </a:rPr>
              <a:t>the consortium and to </a:t>
            </a:r>
            <a:r>
              <a:rPr lang="fr-BE" sz="2400" dirty="0" err="1" smtClean="0">
                <a:solidFill>
                  <a:srgbClr val="002060"/>
                </a:solidFill>
              </a:rPr>
              <a:t>recalculate</a:t>
            </a:r>
            <a:r>
              <a:rPr lang="fr-BE" sz="2400" dirty="0" smtClean="0">
                <a:solidFill>
                  <a:srgbClr val="002060"/>
                </a:solidFill>
              </a:rPr>
              <a:t> the </a:t>
            </a:r>
            <a:r>
              <a:rPr lang="fr-BE" sz="2400" dirty="0" err="1" smtClean="0">
                <a:solidFill>
                  <a:srgbClr val="002060"/>
                </a:solidFill>
              </a:rPr>
              <a:t>costs</a:t>
            </a:r>
            <a:r>
              <a:rPr lang="fr-BE" sz="2400" dirty="0" smtClean="0">
                <a:solidFill>
                  <a:srgbClr val="002060"/>
                </a:solidFill>
              </a:rPr>
              <a:t> and </a:t>
            </a:r>
            <a:r>
              <a:rPr lang="fr-BE" sz="2400" dirty="0" err="1" smtClean="0">
                <a:solidFill>
                  <a:srgbClr val="002060"/>
                </a:solidFill>
              </a:rPr>
              <a:t>funding</a:t>
            </a:r>
            <a:r>
              <a:rPr lang="fr-BE" sz="2400" dirty="0" smtClean="0">
                <a:solidFill>
                  <a:srgbClr val="002060"/>
                </a:solidFill>
              </a:rPr>
              <a:t> </a:t>
            </a:r>
          </a:p>
          <a:p>
            <a:pPr marL="457200" lvl="1" indent="0">
              <a:buNone/>
            </a:pPr>
            <a:endParaRPr lang="fr-BE" sz="2400" dirty="0" smtClean="0">
              <a:solidFill>
                <a:srgbClr val="002060"/>
              </a:solidFill>
            </a:endParaRPr>
          </a:p>
          <a:p>
            <a:pPr lvl="1">
              <a:buFont typeface="Symbol" pitchFamily="18" charset="2"/>
              <a:buChar char="Þ"/>
            </a:pPr>
            <a:r>
              <a:rPr lang="fr-BE" sz="2400" dirty="0" smtClean="0">
                <a:solidFill>
                  <a:srgbClr val="002060"/>
                </a:solidFill>
              </a:rPr>
              <a:t> </a:t>
            </a:r>
            <a:r>
              <a:rPr lang="fr-BE" sz="2400" dirty="0" err="1" smtClean="0">
                <a:solidFill>
                  <a:srgbClr val="C00000"/>
                </a:solidFill>
              </a:rPr>
              <a:t>legal</a:t>
            </a:r>
            <a:r>
              <a:rPr lang="fr-BE" sz="2400" dirty="0" smtClean="0">
                <a:solidFill>
                  <a:srgbClr val="C00000"/>
                </a:solidFill>
              </a:rPr>
              <a:t>/ </a:t>
            </a:r>
            <a:r>
              <a:rPr lang="fr-BE" sz="2400" dirty="0" err="1" smtClean="0">
                <a:solidFill>
                  <a:srgbClr val="C00000"/>
                </a:solidFill>
              </a:rPr>
              <a:t>financial</a:t>
            </a:r>
            <a:r>
              <a:rPr lang="fr-BE" sz="2400" dirty="0" smtClean="0">
                <a:solidFill>
                  <a:srgbClr val="C00000"/>
                </a:solidFill>
              </a:rPr>
              <a:t> / </a:t>
            </a:r>
            <a:r>
              <a:rPr lang="fr-BE" sz="2400" dirty="0" err="1" smtClean="0">
                <a:solidFill>
                  <a:srgbClr val="C00000"/>
                </a:solidFill>
              </a:rPr>
              <a:t>Intellectual</a:t>
            </a:r>
            <a:r>
              <a:rPr lang="fr-BE" sz="2400" dirty="0" smtClean="0">
                <a:solidFill>
                  <a:srgbClr val="C00000"/>
                </a:solidFill>
              </a:rPr>
              <a:t> </a:t>
            </a:r>
            <a:r>
              <a:rPr lang="fr-BE" sz="2400" dirty="0" err="1" smtClean="0">
                <a:solidFill>
                  <a:srgbClr val="C00000"/>
                </a:solidFill>
              </a:rPr>
              <a:t>property</a:t>
            </a:r>
            <a:r>
              <a:rPr lang="fr-BE" sz="2400" dirty="0" smtClean="0">
                <a:solidFill>
                  <a:srgbClr val="C00000"/>
                </a:solidFill>
              </a:rPr>
              <a:t> aspects must </a:t>
            </a:r>
            <a:r>
              <a:rPr lang="fr-BE" sz="2400" dirty="0" err="1" smtClean="0">
                <a:solidFill>
                  <a:srgbClr val="C00000"/>
                </a:solidFill>
              </a:rPr>
              <a:t>be</a:t>
            </a:r>
            <a:r>
              <a:rPr lang="fr-BE" sz="2400" dirty="0" smtClean="0">
                <a:solidFill>
                  <a:srgbClr val="C00000"/>
                </a:solidFill>
              </a:rPr>
              <a:t> correct and stable </a:t>
            </a:r>
            <a:r>
              <a:rPr lang="fr-BE" sz="2400" dirty="0" err="1" smtClean="0">
                <a:solidFill>
                  <a:srgbClr val="C00000"/>
                </a:solidFill>
              </a:rPr>
              <a:t>already</a:t>
            </a:r>
            <a:r>
              <a:rPr lang="fr-BE" sz="2400" dirty="0" smtClean="0">
                <a:solidFill>
                  <a:srgbClr val="C00000"/>
                </a:solidFill>
              </a:rPr>
              <a:t> in the </a:t>
            </a:r>
            <a:r>
              <a:rPr lang="fr-BE" sz="2400" dirty="0" err="1" smtClean="0">
                <a:solidFill>
                  <a:srgbClr val="C00000"/>
                </a:solidFill>
              </a:rPr>
              <a:t>proposal</a:t>
            </a:r>
            <a:r>
              <a:rPr lang="fr-BE" sz="2400" dirty="0" smtClean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4" name="Isosceles Triangle 3"/>
          <p:cNvSpPr/>
          <p:nvPr/>
        </p:nvSpPr>
        <p:spPr bwMode="auto">
          <a:xfrm>
            <a:off x="107504" y="3937682"/>
            <a:ext cx="584622" cy="897911"/>
          </a:xfrm>
          <a:prstGeom prst="triangle">
            <a:avLst/>
          </a:prstGeom>
          <a:solidFill>
            <a:srgbClr val="F6F000"/>
          </a:solidFill>
          <a:ln w="38100" cap="rnd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r>
              <a:rPr lang="fr-BE" sz="2800" dirty="0">
                <a:solidFill>
                  <a:srgbClr val="502800"/>
                </a:solidFill>
                <a:latin typeface="Georgia" panose="02040502050405020303" pitchFamily="18" charset="0"/>
                <a:sym typeface="Webdings"/>
              </a:rPr>
              <a:t>!</a:t>
            </a:r>
            <a:endParaRPr lang="en-GB" sz="2800" dirty="0">
              <a:solidFill>
                <a:srgbClr val="502800"/>
              </a:solidFill>
              <a:latin typeface="Georgia" panose="02040502050405020303" pitchFamily="18" charset="0"/>
              <a:sym typeface="Webdings"/>
            </a:endParaRPr>
          </a:p>
          <a:p>
            <a:pPr algn="ctr" defTabSz="400736">
              <a:defRPr/>
            </a:pPr>
            <a:endParaRPr lang="en-GB" sz="500" dirty="0">
              <a:solidFill>
                <a:srgbClr val="5028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6243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-19874" y="1844824"/>
            <a:ext cx="9163006" cy="1512168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marL="0" indent="0" algn="ctr"/>
            <a:endParaRPr lang="en-GB" altLang="en-US" sz="26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  <a:p>
            <a:pPr marL="0" indent="0" algn="ctr"/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4</a:t>
            </a:r>
            <a:r>
              <a:rPr lang="en-GB" altLang="en-US" sz="21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fr-BE" sz="2800" dirty="0">
                <a:solidFill>
                  <a:schemeClr val="bg1"/>
                </a:solidFill>
              </a:rPr>
              <a:t>FCH JU </a:t>
            </a:r>
            <a:r>
              <a:rPr lang="fr-BE" sz="2800" dirty="0" err="1">
                <a:solidFill>
                  <a:schemeClr val="bg1"/>
                </a:solidFill>
              </a:rPr>
              <a:t>funding</a:t>
            </a:r>
            <a:r>
              <a:rPr lang="fr-BE" sz="2800" dirty="0">
                <a:solidFill>
                  <a:schemeClr val="bg1"/>
                </a:solidFill>
              </a:rPr>
              <a:t> and </a:t>
            </a:r>
            <a:r>
              <a:rPr lang="fr-BE" sz="2800" dirty="0" err="1" smtClean="0">
                <a:solidFill>
                  <a:schemeClr val="bg1"/>
                </a:solidFill>
              </a:rPr>
              <a:t>payments</a:t>
            </a:r>
            <a:endParaRPr lang="fr-BE" sz="2800" dirty="0" smtClean="0">
              <a:solidFill>
                <a:schemeClr val="bg1"/>
              </a:solidFill>
            </a:endParaRPr>
          </a:p>
          <a:p>
            <a:pPr marL="0" indent="0" algn="ctr"/>
            <a:endParaRPr lang="fr-BE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487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703842"/>
              </p:ext>
            </p:extLst>
          </p:nvPr>
        </p:nvGraphicFramePr>
        <p:xfrm>
          <a:off x="500912" y="1186436"/>
          <a:ext cx="8063445" cy="4580344"/>
        </p:xfrm>
        <a:graphic>
          <a:graphicData uri="http://schemas.openxmlformats.org/drawingml/2006/table">
            <a:tbl>
              <a:tblPr/>
              <a:tblGrid>
                <a:gridCol w="41336"/>
                <a:gridCol w="188311"/>
                <a:gridCol w="551150"/>
                <a:gridCol w="551150"/>
                <a:gridCol w="551150"/>
                <a:gridCol w="551150"/>
                <a:gridCol w="551150"/>
                <a:gridCol w="1077579"/>
                <a:gridCol w="1437669"/>
                <a:gridCol w="2562800"/>
              </a:tblGrid>
              <a:tr h="485481">
                <a:tc gridSpan="2">
                  <a:txBody>
                    <a:bodyPr/>
                    <a:lstStyle/>
                    <a:p>
                      <a:pPr algn="l" fontAlgn="b"/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68" marR="7968" marT="84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68" marR="7968" marT="84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68" marR="7968" marT="84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68" marR="7968" marT="84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68" marR="7968" marT="84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68" marR="7968" marT="84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68" marR="7968" marT="845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Time-to-Pay </a:t>
                      </a:r>
                    </a:p>
                  </a:txBody>
                  <a:tcPr marL="7968" marR="7968" marT="84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From</a:t>
                      </a:r>
                    </a:p>
                  </a:txBody>
                  <a:tcPr marL="7968" marR="7968" marT="84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FF"/>
                    </a:solidFill>
                  </a:tcPr>
                </a:tc>
              </a:tr>
              <a:tr h="690934">
                <a:tc gridSpan="8">
                  <a:txBody>
                    <a:bodyPr/>
                    <a:lstStyle/>
                    <a:p>
                      <a:pPr marL="72000" algn="l" fontAlgn="ctr"/>
                      <a:r>
                        <a:rPr lang="en-GB" sz="2200" b="1" i="0" kern="1200" dirty="0">
                          <a:solidFill>
                            <a:srgbClr val="0000EE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One Pre-financing</a:t>
                      </a:r>
                    </a:p>
                  </a:txBody>
                  <a:tcPr marL="7968" marR="7968" marT="845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800" b="1" kern="1200" dirty="0">
                          <a:solidFill>
                            <a:srgbClr val="21468F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30</a:t>
                      </a:r>
                      <a:r>
                        <a:rPr lang="en-GB" sz="1800" b="0" kern="1200" dirty="0">
                          <a:solidFill>
                            <a:srgbClr val="21468F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500" b="0" kern="1200" dirty="0">
                          <a:solidFill>
                            <a:srgbClr val="21468F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days</a:t>
                      </a:r>
                    </a:p>
                  </a:txBody>
                  <a:tcPr marL="7968" marR="7968" marT="84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9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GB" sz="1500" b="0" kern="1200" dirty="0">
                          <a:solidFill>
                            <a:srgbClr val="21468F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The latest between starting date and entry into force</a:t>
                      </a:r>
                    </a:p>
                  </a:txBody>
                  <a:tcPr marL="7968" marR="7968" marT="84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99">
                        <a:alpha val="40000"/>
                      </a:srgbClr>
                    </a:solidFill>
                  </a:tcPr>
                </a:tc>
              </a:tr>
              <a:tr h="619763">
                <a:tc gridSpan="2"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968" marR="7968" marT="84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→ </a:t>
                      </a:r>
                      <a:r>
                        <a:rPr lang="en-GB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Retention 5 % of maximum grant for the Guarantee </a:t>
                      </a:r>
                      <a:r>
                        <a:rPr lang="en-GB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Fund</a:t>
                      </a:r>
                      <a:endParaRPr lang="en-GB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968" marR="7968" marT="8452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51919">
                <a:tc gridSpan="8">
                  <a:txBody>
                    <a:bodyPr/>
                    <a:lstStyle/>
                    <a:p>
                      <a:pPr marL="72000" algn="l" defTabSz="914400" rtl="0" eaLnBrk="1" fontAlgn="ctr" latinLnBrk="0" hangingPunct="1"/>
                      <a:r>
                        <a:rPr lang="en-GB" sz="2200" b="1" i="0" kern="1200" dirty="0">
                          <a:solidFill>
                            <a:srgbClr val="0000EE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Interim Payments</a:t>
                      </a:r>
                    </a:p>
                  </a:txBody>
                  <a:tcPr marL="7968" marR="7968" marT="845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800" b="1" kern="1200" dirty="0">
                          <a:solidFill>
                            <a:srgbClr val="21468F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90</a:t>
                      </a:r>
                      <a:r>
                        <a:rPr lang="en-GB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GB" sz="1500" b="0" kern="1200" dirty="0">
                          <a:solidFill>
                            <a:srgbClr val="21468F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days</a:t>
                      </a:r>
                    </a:p>
                  </a:txBody>
                  <a:tcPr marL="7968" marR="7968" marT="84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defTabSz="914400" rtl="0" eaLnBrk="1" fontAlgn="ctr" latinLnBrk="0" hangingPunct="1"/>
                      <a:r>
                        <a:rPr lang="en-GB" sz="1500" b="0" kern="1200" dirty="0">
                          <a:solidFill>
                            <a:srgbClr val="21468F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From reception of periodic report</a:t>
                      </a:r>
                    </a:p>
                  </a:txBody>
                  <a:tcPr marL="7968" marR="7968" marT="84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>
                        <a:alpha val="40000"/>
                      </a:srgbClr>
                    </a:solidFill>
                  </a:tcPr>
                </a:tc>
              </a:tr>
              <a:tr h="769842"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968" marR="7968" marT="84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>
                        <a:alpha val="20000"/>
                      </a:srgbClr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l" fontAlgn="ctr">
                        <a:buClr>
                          <a:srgbClr val="000000"/>
                        </a:buClr>
                        <a:buSzPts val="1600"/>
                        <a:buFont typeface="Calibri"/>
                        <a:buNone/>
                      </a:pPr>
                      <a:r>
                        <a:rPr lang="en-GB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→ Based on financial statements (EU contribution= eligible costs approved * reimbursement </a:t>
                      </a:r>
                      <a:r>
                        <a:rPr lang="en-GB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       rate</a:t>
                      </a:r>
                      <a:r>
                        <a:rPr lang="en-GB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)                                                                                                  </a:t>
                      </a:r>
                    </a:p>
                  </a:txBody>
                  <a:tcPr marL="7968" marR="7968" marT="8452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>
                        <a:buClr>
                          <a:srgbClr val="000000"/>
                        </a:buClr>
                        <a:buSzPts val="1600"/>
                        <a:buFont typeface="Calibri"/>
                        <a:buNone/>
                      </a:pPr>
                      <a:endParaRPr lang="en-GB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968" marR="7968" marT="8452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2254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fr-BE" sz="16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968" marR="7968" marT="845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>
                        <a:alpha val="20000"/>
                      </a:srgbClr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Clr>
                          <a:srgbClr val="000000"/>
                        </a:buClr>
                        <a:buSzPts val="1600"/>
                        <a:buFont typeface="Calibri"/>
                        <a:buNone/>
                      </a:pPr>
                      <a:r>
                        <a:rPr lang="en-GB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→ </a:t>
                      </a:r>
                      <a:r>
                        <a:rPr lang="en-GB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Limit =  90 % of the maximum grant (Retention 10%)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en-GB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7968" marR="7968" marT="8452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buClr>
                          <a:srgbClr val="000000"/>
                        </a:buClr>
                        <a:buSzPts val="1600"/>
                        <a:buFont typeface="Calibri"/>
                        <a:buNone/>
                      </a:pPr>
                      <a:endParaRPr lang="en-GB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7968" marR="7968" marT="8452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32475">
                <a:tc gridSpan="8">
                  <a:txBody>
                    <a:bodyPr/>
                    <a:lstStyle/>
                    <a:p>
                      <a:pPr marL="72000" algn="l" defTabSz="914400" rtl="0" eaLnBrk="1" fontAlgn="ctr" latinLnBrk="0" hangingPunct="1"/>
                      <a:r>
                        <a:rPr lang="en-GB" sz="2200" b="1" i="0" kern="1200" dirty="0">
                          <a:solidFill>
                            <a:srgbClr val="0000EE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Payment of the Balance</a:t>
                      </a:r>
                    </a:p>
                  </a:txBody>
                  <a:tcPr marL="7968" marR="7968" marT="845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800" b="1" kern="1200" dirty="0">
                          <a:solidFill>
                            <a:srgbClr val="21468F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90</a:t>
                      </a:r>
                      <a:r>
                        <a:rPr lang="en-GB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GB" sz="1500" b="0" kern="1200" dirty="0">
                          <a:solidFill>
                            <a:srgbClr val="21468F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days</a:t>
                      </a:r>
                    </a:p>
                  </a:txBody>
                  <a:tcPr marL="7968" marR="7968" marT="84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GB" sz="1500" b="0" kern="1200" dirty="0">
                          <a:solidFill>
                            <a:srgbClr val="21468F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From reception of final reports</a:t>
                      </a:r>
                    </a:p>
                  </a:txBody>
                  <a:tcPr marL="7968" marR="7968" marT="845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99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6" name="Round Diagonal Corner Rectangle 5"/>
          <p:cNvSpPr/>
          <p:nvPr/>
        </p:nvSpPr>
        <p:spPr>
          <a:xfrm>
            <a:off x="501184" y="1182729"/>
            <a:ext cx="8167522" cy="4769450"/>
          </a:xfrm>
          <a:custGeom>
            <a:avLst/>
            <a:gdLst>
              <a:gd name="connsiteX0" fmla="*/ 816107 w 9429997"/>
              <a:gd name="connsiteY0" fmla="*/ 0 h 4896544"/>
              <a:gd name="connsiteX1" fmla="*/ 9429997 w 9429997"/>
              <a:gd name="connsiteY1" fmla="*/ 0 h 4896544"/>
              <a:gd name="connsiteX2" fmla="*/ 9429997 w 9429997"/>
              <a:gd name="connsiteY2" fmla="*/ 0 h 4896544"/>
              <a:gd name="connsiteX3" fmla="*/ 9429997 w 9429997"/>
              <a:gd name="connsiteY3" fmla="*/ 4080437 h 4896544"/>
              <a:gd name="connsiteX4" fmla="*/ 8613890 w 9429997"/>
              <a:gd name="connsiteY4" fmla="*/ 4896544 h 4896544"/>
              <a:gd name="connsiteX5" fmla="*/ 0 w 9429997"/>
              <a:gd name="connsiteY5" fmla="*/ 4896544 h 4896544"/>
              <a:gd name="connsiteX6" fmla="*/ 0 w 9429997"/>
              <a:gd name="connsiteY6" fmla="*/ 4896544 h 4896544"/>
              <a:gd name="connsiteX7" fmla="*/ 0 w 9429997"/>
              <a:gd name="connsiteY7" fmla="*/ 816107 h 4896544"/>
              <a:gd name="connsiteX8" fmla="*/ 816107 w 9429997"/>
              <a:gd name="connsiteY8" fmla="*/ 0 h 4896544"/>
              <a:gd name="connsiteX0" fmla="*/ 816107 w 9429997"/>
              <a:gd name="connsiteY0" fmla="*/ 0 h 4896544"/>
              <a:gd name="connsiteX1" fmla="*/ 9429997 w 9429997"/>
              <a:gd name="connsiteY1" fmla="*/ 0 h 4896544"/>
              <a:gd name="connsiteX2" fmla="*/ 9429997 w 9429997"/>
              <a:gd name="connsiteY2" fmla="*/ 0 h 4896544"/>
              <a:gd name="connsiteX3" fmla="*/ 9429997 w 9429997"/>
              <a:gd name="connsiteY3" fmla="*/ 4080437 h 4896544"/>
              <a:gd name="connsiteX4" fmla="*/ 8966315 w 9429997"/>
              <a:gd name="connsiteY4" fmla="*/ 4887019 h 4896544"/>
              <a:gd name="connsiteX5" fmla="*/ 0 w 9429997"/>
              <a:gd name="connsiteY5" fmla="*/ 4896544 h 4896544"/>
              <a:gd name="connsiteX6" fmla="*/ 0 w 9429997"/>
              <a:gd name="connsiteY6" fmla="*/ 4896544 h 4896544"/>
              <a:gd name="connsiteX7" fmla="*/ 0 w 9429997"/>
              <a:gd name="connsiteY7" fmla="*/ 816107 h 4896544"/>
              <a:gd name="connsiteX8" fmla="*/ 816107 w 9429997"/>
              <a:gd name="connsiteY8" fmla="*/ 0 h 4896544"/>
              <a:gd name="connsiteX0" fmla="*/ 816107 w 9429997"/>
              <a:gd name="connsiteY0" fmla="*/ 0 h 4896544"/>
              <a:gd name="connsiteX1" fmla="*/ 9429997 w 9429997"/>
              <a:gd name="connsiteY1" fmla="*/ 0 h 4896544"/>
              <a:gd name="connsiteX2" fmla="*/ 9429997 w 9429997"/>
              <a:gd name="connsiteY2" fmla="*/ 0 h 4896544"/>
              <a:gd name="connsiteX3" fmla="*/ 9429997 w 9429997"/>
              <a:gd name="connsiteY3" fmla="*/ 4299512 h 4896544"/>
              <a:gd name="connsiteX4" fmla="*/ 8966315 w 9429997"/>
              <a:gd name="connsiteY4" fmla="*/ 4887019 h 4896544"/>
              <a:gd name="connsiteX5" fmla="*/ 0 w 9429997"/>
              <a:gd name="connsiteY5" fmla="*/ 4896544 h 4896544"/>
              <a:gd name="connsiteX6" fmla="*/ 0 w 9429997"/>
              <a:gd name="connsiteY6" fmla="*/ 4896544 h 4896544"/>
              <a:gd name="connsiteX7" fmla="*/ 0 w 9429997"/>
              <a:gd name="connsiteY7" fmla="*/ 816107 h 4896544"/>
              <a:gd name="connsiteX8" fmla="*/ 816107 w 9429997"/>
              <a:gd name="connsiteY8" fmla="*/ 0 h 4896544"/>
              <a:gd name="connsiteX0" fmla="*/ 816107 w 9698406"/>
              <a:gd name="connsiteY0" fmla="*/ 0 h 4896544"/>
              <a:gd name="connsiteX1" fmla="*/ 9429997 w 9698406"/>
              <a:gd name="connsiteY1" fmla="*/ 0 h 4896544"/>
              <a:gd name="connsiteX2" fmla="*/ 9429997 w 9698406"/>
              <a:gd name="connsiteY2" fmla="*/ 0 h 4896544"/>
              <a:gd name="connsiteX3" fmla="*/ 9429997 w 9698406"/>
              <a:gd name="connsiteY3" fmla="*/ 4299512 h 4896544"/>
              <a:gd name="connsiteX4" fmla="*/ 9518765 w 9698406"/>
              <a:gd name="connsiteY4" fmla="*/ 4877225 h 4896544"/>
              <a:gd name="connsiteX5" fmla="*/ 0 w 9698406"/>
              <a:gd name="connsiteY5" fmla="*/ 4896544 h 4896544"/>
              <a:gd name="connsiteX6" fmla="*/ 0 w 9698406"/>
              <a:gd name="connsiteY6" fmla="*/ 4896544 h 4896544"/>
              <a:gd name="connsiteX7" fmla="*/ 0 w 9698406"/>
              <a:gd name="connsiteY7" fmla="*/ 816107 h 4896544"/>
              <a:gd name="connsiteX8" fmla="*/ 816107 w 9698406"/>
              <a:gd name="connsiteY8" fmla="*/ 0 h 4896544"/>
              <a:gd name="connsiteX0" fmla="*/ 816107 w 9713554"/>
              <a:gd name="connsiteY0" fmla="*/ 0 h 4896544"/>
              <a:gd name="connsiteX1" fmla="*/ 9429997 w 9713554"/>
              <a:gd name="connsiteY1" fmla="*/ 0 h 4896544"/>
              <a:gd name="connsiteX2" fmla="*/ 9429997 w 9713554"/>
              <a:gd name="connsiteY2" fmla="*/ 0 h 4896544"/>
              <a:gd name="connsiteX3" fmla="*/ 9429997 w 9713554"/>
              <a:gd name="connsiteY3" fmla="*/ 4299512 h 4896544"/>
              <a:gd name="connsiteX4" fmla="*/ 9537815 w 9713554"/>
              <a:gd name="connsiteY4" fmla="*/ 4887019 h 4896544"/>
              <a:gd name="connsiteX5" fmla="*/ 0 w 9713554"/>
              <a:gd name="connsiteY5" fmla="*/ 4896544 h 4896544"/>
              <a:gd name="connsiteX6" fmla="*/ 0 w 9713554"/>
              <a:gd name="connsiteY6" fmla="*/ 4896544 h 4896544"/>
              <a:gd name="connsiteX7" fmla="*/ 0 w 9713554"/>
              <a:gd name="connsiteY7" fmla="*/ 816107 h 4896544"/>
              <a:gd name="connsiteX8" fmla="*/ 816107 w 9713554"/>
              <a:gd name="connsiteY8" fmla="*/ 0 h 4896544"/>
              <a:gd name="connsiteX0" fmla="*/ 816107 w 9537815"/>
              <a:gd name="connsiteY0" fmla="*/ 0 h 4896544"/>
              <a:gd name="connsiteX1" fmla="*/ 9429997 w 9537815"/>
              <a:gd name="connsiteY1" fmla="*/ 0 h 4896544"/>
              <a:gd name="connsiteX2" fmla="*/ 9429997 w 9537815"/>
              <a:gd name="connsiteY2" fmla="*/ 0 h 4896544"/>
              <a:gd name="connsiteX3" fmla="*/ 9429997 w 9537815"/>
              <a:gd name="connsiteY3" fmla="*/ 4299512 h 4896544"/>
              <a:gd name="connsiteX4" fmla="*/ 9537815 w 9537815"/>
              <a:gd name="connsiteY4" fmla="*/ 4887019 h 4896544"/>
              <a:gd name="connsiteX5" fmla="*/ 0 w 9537815"/>
              <a:gd name="connsiteY5" fmla="*/ 4896544 h 4896544"/>
              <a:gd name="connsiteX6" fmla="*/ 0 w 9537815"/>
              <a:gd name="connsiteY6" fmla="*/ 4896544 h 4896544"/>
              <a:gd name="connsiteX7" fmla="*/ 0 w 9537815"/>
              <a:gd name="connsiteY7" fmla="*/ 816107 h 4896544"/>
              <a:gd name="connsiteX8" fmla="*/ 816107 w 9537815"/>
              <a:gd name="connsiteY8" fmla="*/ 0 h 4896544"/>
              <a:gd name="connsiteX0" fmla="*/ 816107 w 9537815"/>
              <a:gd name="connsiteY0" fmla="*/ 0 h 4896544"/>
              <a:gd name="connsiteX1" fmla="*/ 9429997 w 9537815"/>
              <a:gd name="connsiteY1" fmla="*/ 0 h 4896544"/>
              <a:gd name="connsiteX2" fmla="*/ 9429997 w 9537815"/>
              <a:gd name="connsiteY2" fmla="*/ 0 h 4896544"/>
              <a:gd name="connsiteX3" fmla="*/ 9429997 w 9537815"/>
              <a:gd name="connsiteY3" fmla="*/ 4299512 h 4896544"/>
              <a:gd name="connsiteX4" fmla="*/ 9537815 w 9537815"/>
              <a:gd name="connsiteY4" fmla="*/ 4887019 h 4896544"/>
              <a:gd name="connsiteX5" fmla="*/ 0 w 9537815"/>
              <a:gd name="connsiteY5" fmla="*/ 4896544 h 4896544"/>
              <a:gd name="connsiteX6" fmla="*/ 0 w 9537815"/>
              <a:gd name="connsiteY6" fmla="*/ 4896544 h 4896544"/>
              <a:gd name="connsiteX7" fmla="*/ 0 w 9537815"/>
              <a:gd name="connsiteY7" fmla="*/ 816107 h 4896544"/>
              <a:gd name="connsiteX8" fmla="*/ 816107 w 9537815"/>
              <a:gd name="connsiteY8" fmla="*/ 0 h 4896544"/>
              <a:gd name="connsiteX0" fmla="*/ 816107 w 9537815"/>
              <a:gd name="connsiteY0" fmla="*/ 0 h 4896544"/>
              <a:gd name="connsiteX1" fmla="*/ 9429997 w 9537815"/>
              <a:gd name="connsiteY1" fmla="*/ 0 h 4896544"/>
              <a:gd name="connsiteX2" fmla="*/ 9429997 w 9537815"/>
              <a:gd name="connsiteY2" fmla="*/ 0 h 4896544"/>
              <a:gd name="connsiteX3" fmla="*/ 9429997 w 9537815"/>
              <a:gd name="connsiteY3" fmla="*/ 4299512 h 4896544"/>
              <a:gd name="connsiteX4" fmla="*/ 9537815 w 9537815"/>
              <a:gd name="connsiteY4" fmla="*/ 4887019 h 4896544"/>
              <a:gd name="connsiteX5" fmla="*/ 0 w 9537815"/>
              <a:gd name="connsiteY5" fmla="*/ 4896544 h 4896544"/>
              <a:gd name="connsiteX6" fmla="*/ 0 w 9537815"/>
              <a:gd name="connsiteY6" fmla="*/ 4896544 h 4896544"/>
              <a:gd name="connsiteX7" fmla="*/ 0 w 9537815"/>
              <a:gd name="connsiteY7" fmla="*/ 577145 h 4896544"/>
              <a:gd name="connsiteX8" fmla="*/ 816107 w 9537815"/>
              <a:gd name="connsiteY8" fmla="*/ 0 h 4896544"/>
              <a:gd name="connsiteX0" fmla="*/ 816107 w 9551463"/>
              <a:gd name="connsiteY0" fmla="*/ 0 h 4896544"/>
              <a:gd name="connsiteX1" fmla="*/ 9429997 w 9551463"/>
              <a:gd name="connsiteY1" fmla="*/ 0 h 4896544"/>
              <a:gd name="connsiteX2" fmla="*/ 9429997 w 9551463"/>
              <a:gd name="connsiteY2" fmla="*/ 0 h 4896544"/>
              <a:gd name="connsiteX3" fmla="*/ 9429997 w 9551463"/>
              <a:gd name="connsiteY3" fmla="*/ 4299512 h 4896544"/>
              <a:gd name="connsiteX4" fmla="*/ 9551463 w 9551463"/>
              <a:gd name="connsiteY4" fmla="*/ 4879991 h 4896544"/>
              <a:gd name="connsiteX5" fmla="*/ 0 w 9551463"/>
              <a:gd name="connsiteY5" fmla="*/ 4896544 h 4896544"/>
              <a:gd name="connsiteX6" fmla="*/ 0 w 9551463"/>
              <a:gd name="connsiteY6" fmla="*/ 4896544 h 4896544"/>
              <a:gd name="connsiteX7" fmla="*/ 0 w 9551463"/>
              <a:gd name="connsiteY7" fmla="*/ 577145 h 4896544"/>
              <a:gd name="connsiteX8" fmla="*/ 816107 w 9551463"/>
              <a:gd name="connsiteY8" fmla="*/ 0 h 4896544"/>
              <a:gd name="connsiteX0" fmla="*/ 816107 w 9551463"/>
              <a:gd name="connsiteY0" fmla="*/ 0 h 5071539"/>
              <a:gd name="connsiteX1" fmla="*/ 9429997 w 9551463"/>
              <a:gd name="connsiteY1" fmla="*/ 0 h 5071539"/>
              <a:gd name="connsiteX2" fmla="*/ 9429997 w 9551463"/>
              <a:gd name="connsiteY2" fmla="*/ 0 h 5071539"/>
              <a:gd name="connsiteX3" fmla="*/ 9429997 w 9551463"/>
              <a:gd name="connsiteY3" fmla="*/ 4861777 h 5071539"/>
              <a:gd name="connsiteX4" fmla="*/ 9551463 w 9551463"/>
              <a:gd name="connsiteY4" fmla="*/ 4879991 h 5071539"/>
              <a:gd name="connsiteX5" fmla="*/ 0 w 9551463"/>
              <a:gd name="connsiteY5" fmla="*/ 4896544 h 5071539"/>
              <a:gd name="connsiteX6" fmla="*/ 0 w 9551463"/>
              <a:gd name="connsiteY6" fmla="*/ 4896544 h 5071539"/>
              <a:gd name="connsiteX7" fmla="*/ 0 w 9551463"/>
              <a:gd name="connsiteY7" fmla="*/ 577145 h 5071539"/>
              <a:gd name="connsiteX8" fmla="*/ 816107 w 9551463"/>
              <a:gd name="connsiteY8" fmla="*/ 0 h 5071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51463" h="5071539">
                <a:moveTo>
                  <a:pt x="816107" y="0"/>
                </a:moveTo>
                <a:lnTo>
                  <a:pt x="9429997" y="0"/>
                </a:lnTo>
                <a:lnTo>
                  <a:pt x="9429997" y="0"/>
                </a:lnTo>
                <a:lnTo>
                  <a:pt x="9429997" y="4861777"/>
                </a:lnTo>
                <a:cubicBezTo>
                  <a:pt x="9429997" y="5312500"/>
                  <a:pt x="9392586" y="4899579"/>
                  <a:pt x="9551463" y="4879991"/>
                </a:cubicBezTo>
                <a:lnTo>
                  <a:pt x="0" y="4896544"/>
                </a:lnTo>
                <a:lnTo>
                  <a:pt x="0" y="4896544"/>
                </a:lnTo>
                <a:lnTo>
                  <a:pt x="0" y="577145"/>
                </a:lnTo>
                <a:cubicBezTo>
                  <a:pt x="0" y="126422"/>
                  <a:pt x="365384" y="0"/>
                  <a:pt x="816107" y="0"/>
                </a:cubicBezTo>
                <a:close/>
              </a:path>
            </a:pathLst>
          </a:custGeom>
          <a:noFill/>
          <a:ln w="9525">
            <a:solidFill>
              <a:srgbClr val="133176"/>
            </a:solidFill>
          </a:ln>
          <a:effectLst>
            <a:innerShdw blurRad="673100" dist="50800" dir="168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endParaRPr lang="en-GB" sz="1600"/>
          </a:p>
        </p:txBody>
      </p:sp>
      <p:sp>
        <p:nvSpPr>
          <p:cNvPr id="42022" name="Rectangle 4"/>
          <p:cNvSpPr txBox="1">
            <a:spLocks noChangeArrowheads="1"/>
          </p:cNvSpPr>
          <p:nvPr/>
        </p:nvSpPr>
        <p:spPr bwMode="auto">
          <a:xfrm>
            <a:off x="-9503" y="-1440"/>
            <a:ext cx="9163006" cy="751602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4.b</a:t>
            </a:r>
            <a:r>
              <a:rPr lang="en-GB" altLang="en-US" sz="21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GB" altLang="en-US" sz="26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Payments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948264" y="4416524"/>
            <a:ext cx="1115616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2400" dirty="0" smtClean="0"/>
              <a:t> </a:t>
            </a:r>
            <a:r>
              <a:rPr lang="fr-BE" sz="2400" dirty="0">
                <a:solidFill>
                  <a:srgbClr val="C00000"/>
                </a:solidFill>
              </a:rPr>
              <a:t>≠</a:t>
            </a:r>
            <a:r>
              <a:rPr lang="fr-BE" sz="2400" dirty="0" smtClean="0">
                <a:solidFill>
                  <a:srgbClr val="C00000"/>
                </a:solidFill>
              </a:rPr>
              <a:t> </a:t>
            </a:r>
            <a:r>
              <a:rPr lang="fr-BE" b="1" dirty="0" smtClean="0">
                <a:solidFill>
                  <a:srgbClr val="C00000"/>
                </a:solidFill>
              </a:rPr>
              <a:t>FCH 1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8264" y="2480196"/>
            <a:ext cx="1115616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2400" dirty="0" smtClean="0"/>
              <a:t> </a:t>
            </a:r>
            <a:r>
              <a:rPr lang="fr-BE" sz="2400" dirty="0">
                <a:solidFill>
                  <a:srgbClr val="C00000"/>
                </a:solidFill>
              </a:rPr>
              <a:t>≠</a:t>
            </a:r>
            <a:r>
              <a:rPr lang="fr-BE" sz="2400" dirty="0" smtClean="0">
                <a:solidFill>
                  <a:srgbClr val="C00000"/>
                </a:solidFill>
              </a:rPr>
              <a:t> </a:t>
            </a:r>
            <a:r>
              <a:rPr lang="fr-BE" b="1" dirty="0" smtClean="0">
                <a:solidFill>
                  <a:srgbClr val="C00000"/>
                </a:solidFill>
              </a:rPr>
              <a:t>FCH 1 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270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hevron 10"/>
          <p:cNvSpPr/>
          <p:nvPr/>
        </p:nvSpPr>
        <p:spPr>
          <a:xfrm>
            <a:off x="4415211" y="2871670"/>
            <a:ext cx="211767" cy="1632788"/>
          </a:xfrm>
          <a:prstGeom prst="chevron">
            <a:avLst>
              <a:gd name="adj" fmla="val 75840"/>
            </a:avLst>
          </a:prstGeom>
          <a:solidFill>
            <a:srgbClr val="FFC000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endParaRPr lang="en-GB" sz="1600">
              <a:solidFill>
                <a:schemeClr val="tx1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65585402"/>
              </p:ext>
            </p:extLst>
          </p:nvPr>
        </p:nvGraphicFramePr>
        <p:xfrm>
          <a:off x="717525" y="1275378"/>
          <a:ext cx="7454875" cy="35217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3012" name="Rectangle 4"/>
          <p:cNvSpPr txBox="1">
            <a:spLocks noChangeArrowheads="1"/>
          </p:cNvSpPr>
          <p:nvPr/>
        </p:nvSpPr>
        <p:spPr bwMode="auto">
          <a:xfrm>
            <a:off x="-9503" y="-1440"/>
            <a:ext cx="9163006" cy="751602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4.c</a:t>
            </a:r>
            <a:r>
              <a:rPr lang="en-GB" altLang="en-US" sz="21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GB" altLang="en-US" sz="26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Receipts</a:t>
            </a:r>
          </a:p>
        </p:txBody>
      </p:sp>
      <p:sp>
        <p:nvSpPr>
          <p:cNvPr id="43014" name="TextBox 9"/>
          <p:cNvSpPr txBox="1">
            <a:spLocks noChangeArrowheads="1"/>
          </p:cNvSpPr>
          <p:nvPr/>
        </p:nvSpPr>
        <p:spPr bwMode="auto">
          <a:xfrm>
            <a:off x="372628" y="5490703"/>
            <a:ext cx="8398743" cy="911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47" tIns="40074" rIns="80147" bIns="40074">
            <a:spAutoFit/>
          </a:bodyPr>
          <a:lstStyle>
            <a:lvl1pPr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altLang="en-US" sz="1800" b="0" dirty="0">
                <a:solidFill>
                  <a:srgbClr val="002060"/>
                </a:solidFill>
              </a:rPr>
              <a:t>No-profit rule </a:t>
            </a:r>
            <a:r>
              <a:rPr lang="en-GB" altLang="en-US" sz="1800" b="0" dirty="0" smtClean="0">
                <a:solidFill>
                  <a:srgbClr val="002060"/>
                </a:solidFill>
              </a:rPr>
              <a:t>: project costs ≥  FCH JU contribution + Receipts</a:t>
            </a:r>
          </a:p>
          <a:p>
            <a:pPr eaLnBrk="1" hangingPunct="1"/>
            <a:r>
              <a:rPr lang="en-GB" altLang="en-US" sz="1800" b="0" dirty="0" smtClean="0">
                <a:solidFill>
                  <a:srgbClr val="002060"/>
                </a:solidFill>
              </a:rPr>
              <a:t> 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GB" altLang="en-US" sz="1800" b="0" dirty="0" smtClean="0">
                <a:solidFill>
                  <a:srgbClr val="C00000"/>
                </a:solidFill>
              </a:rPr>
              <a:t>NEW:</a:t>
            </a:r>
            <a:r>
              <a:rPr lang="en-GB" altLang="en-US" sz="1800" b="0" dirty="0" smtClean="0">
                <a:solidFill>
                  <a:srgbClr val="002060"/>
                </a:solidFill>
              </a:rPr>
              <a:t> applied </a:t>
            </a:r>
            <a:r>
              <a:rPr lang="en-GB" altLang="en-US" sz="1800" b="0" dirty="0">
                <a:solidFill>
                  <a:srgbClr val="002060"/>
                </a:solidFill>
              </a:rPr>
              <a:t>at project level, not per beneficiary!  </a:t>
            </a:r>
          </a:p>
        </p:txBody>
      </p:sp>
      <p:sp>
        <p:nvSpPr>
          <p:cNvPr id="43016" name="Rectangle 7"/>
          <p:cNvSpPr>
            <a:spLocks noChangeArrowheads="1"/>
          </p:cNvSpPr>
          <p:nvPr/>
        </p:nvSpPr>
        <p:spPr bwMode="auto">
          <a:xfrm>
            <a:off x="2968814" y="6532594"/>
            <a:ext cx="2892794" cy="250534"/>
          </a:xfrm>
          <a:prstGeom prst="rect">
            <a:avLst/>
          </a:prstGeom>
          <a:solidFill>
            <a:srgbClr val="FFC000">
              <a:alpha val="1215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47" tIns="40074" rIns="80147" bIns="40074">
            <a:spAutoFit/>
          </a:bodyPr>
          <a:lstStyle/>
          <a:p>
            <a:pPr algn="ctr"/>
            <a:r>
              <a:rPr lang="en-GB" altLang="en-US" sz="1100">
                <a:solidFill>
                  <a:srgbClr val="00AEEF"/>
                </a:solidFill>
                <a:latin typeface="Tahoma" pitchFamily="34" charset="0"/>
              </a:rPr>
              <a:t>Disclaimer: Information not legally binding</a:t>
            </a:r>
            <a:endParaRPr lang="en-GB" altLang="en-US" sz="1100"/>
          </a:p>
        </p:txBody>
      </p:sp>
      <p:sp>
        <p:nvSpPr>
          <p:cNvPr id="9" name="TextBox 8"/>
          <p:cNvSpPr txBox="1"/>
          <p:nvPr/>
        </p:nvSpPr>
        <p:spPr>
          <a:xfrm>
            <a:off x="1043608" y="906046"/>
            <a:ext cx="1025972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solidFill>
                  <a:srgbClr val="C00000"/>
                </a:solidFill>
              </a:rPr>
              <a:t>= FCH </a:t>
            </a:r>
            <a:r>
              <a:rPr lang="fr-BE" dirty="0">
                <a:solidFill>
                  <a:srgbClr val="C00000"/>
                </a:solidFill>
              </a:rPr>
              <a:t>1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906046"/>
            <a:ext cx="2483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u="sng" dirty="0" smtClean="0">
                <a:solidFill>
                  <a:srgbClr val="00B050"/>
                </a:solidFill>
              </a:rPr>
              <a:t>NOTION</a:t>
            </a:r>
            <a:r>
              <a:rPr lang="fr-BE" dirty="0" smtClean="0"/>
              <a:t> 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17447" y="4993408"/>
            <a:ext cx="1024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b="1" u="sng" dirty="0" smtClean="0">
                <a:solidFill>
                  <a:srgbClr val="00B050"/>
                </a:solidFill>
              </a:rPr>
              <a:t>IMPACT </a:t>
            </a:r>
            <a:r>
              <a:rPr lang="fr-BE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67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6792"/>
            <a:ext cx="9144000" cy="1152128"/>
          </a:xfrm>
          <a:solidFill>
            <a:schemeClr val="tx2"/>
          </a:solidFill>
        </p:spPr>
        <p:txBody>
          <a:bodyPr/>
          <a:lstStyle/>
          <a:p>
            <a:r>
              <a:rPr lang="fr-BE" sz="4000" dirty="0">
                <a:solidFill>
                  <a:schemeClr val="bg1"/>
                </a:solidFill>
              </a:rPr>
              <a:t>5</a:t>
            </a:r>
            <a:r>
              <a:rPr lang="fr-BE" sz="3600" dirty="0" smtClean="0">
                <a:solidFill>
                  <a:schemeClr val="bg1"/>
                </a:solidFill>
              </a:rPr>
              <a:t>. </a:t>
            </a:r>
            <a:r>
              <a:rPr lang="fr-BE" sz="3600" dirty="0" err="1" smtClean="0">
                <a:solidFill>
                  <a:schemeClr val="bg1"/>
                </a:solidFill>
              </a:rPr>
              <a:t>IPRs</a:t>
            </a:r>
            <a:r>
              <a:rPr lang="fr-BE" sz="3600" dirty="0" smtClean="0">
                <a:solidFill>
                  <a:schemeClr val="bg1"/>
                </a:solidFill>
              </a:rPr>
              <a:t>, exploitation and </a:t>
            </a:r>
            <a:r>
              <a:rPr lang="fr-BE" sz="3600" dirty="0" err="1" smtClean="0">
                <a:solidFill>
                  <a:schemeClr val="bg1"/>
                </a:solidFill>
              </a:rPr>
              <a:t>dissemination</a:t>
            </a:r>
            <a:r>
              <a:rPr lang="fr-BE" sz="3600" dirty="0" smtClean="0">
                <a:solidFill>
                  <a:schemeClr val="bg1"/>
                </a:solidFill>
              </a:rPr>
              <a:t> 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924944"/>
            <a:ext cx="8964488" cy="3744416"/>
          </a:xfrm>
        </p:spPr>
        <p:txBody>
          <a:bodyPr>
            <a:normAutofit/>
          </a:bodyPr>
          <a:lstStyle/>
          <a:p>
            <a:r>
              <a:rPr lang="fr-BE" sz="2800" dirty="0" err="1" smtClean="0">
                <a:solidFill>
                  <a:srgbClr val="002060"/>
                </a:solidFill>
              </a:rPr>
              <a:t>Same</a:t>
            </a:r>
            <a:r>
              <a:rPr lang="fr-BE" sz="2800" dirty="0" smtClean="0">
                <a:solidFill>
                  <a:srgbClr val="002060"/>
                </a:solidFill>
              </a:rPr>
              <a:t> </a:t>
            </a:r>
            <a:r>
              <a:rPr lang="fr-BE" sz="2800" dirty="0" err="1" smtClean="0">
                <a:solidFill>
                  <a:srgbClr val="002060"/>
                </a:solidFill>
              </a:rPr>
              <a:t>principles</a:t>
            </a:r>
            <a:endParaRPr lang="fr-BE" sz="2800" dirty="0" smtClean="0">
              <a:solidFill>
                <a:srgbClr val="002060"/>
              </a:solidFill>
            </a:endParaRPr>
          </a:p>
          <a:p>
            <a:r>
              <a:rPr lang="fr-BE" sz="2800" dirty="0" smtClean="0">
                <a:solidFill>
                  <a:srgbClr val="002060"/>
                </a:solidFill>
              </a:rPr>
              <a:t>But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BE" sz="2400" dirty="0" smtClean="0">
                <a:solidFill>
                  <a:srgbClr val="002060"/>
                </a:solidFill>
              </a:rPr>
              <a:t>Evolution of </a:t>
            </a:r>
            <a:r>
              <a:rPr lang="fr-BE" sz="2400" dirty="0" err="1" smtClean="0">
                <a:solidFill>
                  <a:srgbClr val="002060"/>
                </a:solidFill>
              </a:rPr>
              <a:t>vocabulary</a:t>
            </a:r>
            <a:endParaRPr lang="fr-BE" sz="2400" dirty="0" smtClean="0">
              <a:solidFill>
                <a:srgbClr val="002060"/>
              </a:solidFill>
            </a:endParaRPr>
          </a:p>
          <a:p>
            <a:pPr lvl="2"/>
            <a:r>
              <a:rPr lang="fr-BE" sz="1600" dirty="0" smtClean="0">
                <a:solidFill>
                  <a:srgbClr val="002060"/>
                </a:solidFill>
              </a:rPr>
              <a:t>Background</a:t>
            </a:r>
          </a:p>
          <a:p>
            <a:pPr lvl="2"/>
            <a:r>
              <a:rPr lang="fr-BE" sz="1600" dirty="0" err="1" smtClean="0">
                <a:solidFill>
                  <a:srgbClr val="FF0000"/>
                </a:solidFill>
              </a:rPr>
              <a:t>Results</a:t>
            </a:r>
            <a:r>
              <a:rPr lang="fr-BE" sz="1600" dirty="0" smtClean="0">
                <a:solidFill>
                  <a:srgbClr val="FF0000"/>
                </a:solidFill>
              </a:rPr>
              <a:t>   </a:t>
            </a:r>
            <a:r>
              <a:rPr lang="fr-BE" sz="1600" dirty="0" smtClean="0">
                <a:solidFill>
                  <a:srgbClr val="0070C0"/>
                </a:solidFill>
              </a:rPr>
              <a:t>(</a:t>
            </a:r>
            <a:r>
              <a:rPr lang="fr-BE" sz="1600" dirty="0" err="1" smtClean="0">
                <a:solidFill>
                  <a:srgbClr val="0070C0"/>
                </a:solidFill>
              </a:rPr>
              <a:t>instead</a:t>
            </a:r>
            <a:r>
              <a:rPr lang="fr-BE" sz="1600" dirty="0" smtClean="0">
                <a:solidFill>
                  <a:srgbClr val="0070C0"/>
                </a:solidFill>
              </a:rPr>
              <a:t> of </a:t>
            </a:r>
            <a:r>
              <a:rPr lang="fr-BE" sz="1600" dirty="0" err="1" smtClean="0">
                <a:solidFill>
                  <a:srgbClr val="0070C0"/>
                </a:solidFill>
              </a:rPr>
              <a:t>foreground</a:t>
            </a:r>
            <a:r>
              <a:rPr lang="fr-BE" sz="1600" dirty="0" smtClean="0">
                <a:solidFill>
                  <a:srgbClr val="0070C0"/>
                </a:solidFill>
              </a:rPr>
              <a:t>)</a:t>
            </a:r>
          </a:p>
          <a:p>
            <a:pPr lvl="2"/>
            <a:r>
              <a:rPr lang="fr-BE" sz="1600" dirty="0" smtClean="0">
                <a:solidFill>
                  <a:srgbClr val="002060"/>
                </a:solidFill>
              </a:rPr>
              <a:t>Access </a:t>
            </a:r>
            <a:r>
              <a:rPr lang="fr-BE" sz="1600" dirty="0" err="1" smtClean="0">
                <a:solidFill>
                  <a:srgbClr val="002060"/>
                </a:solidFill>
              </a:rPr>
              <a:t>rights</a:t>
            </a:r>
            <a:endParaRPr lang="fr-BE" sz="1600" dirty="0" smtClean="0">
              <a:solidFill>
                <a:srgbClr val="002060"/>
              </a:solidFill>
            </a:endParaRPr>
          </a:p>
          <a:p>
            <a:pPr lvl="2"/>
            <a:r>
              <a:rPr lang="fr-BE" sz="1600" dirty="0" smtClean="0">
                <a:solidFill>
                  <a:srgbClr val="FF0000"/>
                </a:solidFill>
              </a:rPr>
              <a:t>Exploitation</a:t>
            </a:r>
            <a:r>
              <a:rPr lang="fr-BE" sz="1600" dirty="0" smtClean="0"/>
              <a:t> </a:t>
            </a:r>
            <a:r>
              <a:rPr lang="fr-BE" sz="1600" dirty="0" smtClean="0">
                <a:solidFill>
                  <a:srgbClr val="0070C0"/>
                </a:solidFill>
              </a:rPr>
              <a:t>(</a:t>
            </a:r>
            <a:r>
              <a:rPr lang="fr-BE" sz="1600" dirty="0" err="1" smtClean="0">
                <a:solidFill>
                  <a:srgbClr val="0070C0"/>
                </a:solidFill>
              </a:rPr>
              <a:t>instead</a:t>
            </a:r>
            <a:r>
              <a:rPr lang="fr-BE" sz="1600" dirty="0" smtClean="0">
                <a:solidFill>
                  <a:srgbClr val="0070C0"/>
                </a:solidFill>
              </a:rPr>
              <a:t> of use)</a:t>
            </a:r>
          </a:p>
          <a:p>
            <a:pPr lvl="2"/>
            <a:r>
              <a:rPr lang="fr-BE" sz="1600" dirty="0" err="1" smtClean="0">
                <a:solidFill>
                  <a:srgbClr val="002060"/>
                </a:solidFill>
              </a:rPr>
              <a:t>Dissemination</a:t>
            </a:r>
            <a:r>
              <a:rPr lang="fr-BE" sz="1600" dirty="0" smtClean="0">
                <a:solidFill>
                  <a:srgbClr val="002060"/>
                </a:solidFill>
              </a:rPr>
              <a:t> </a:t>
            </a:r>
          </a:p>
          <a:p>
            <a:pPr marL="914400" lvl="2" indent="0">
              <a:buNone/>
            </a:pPr>
            <a:endParaRPr lang="fr-BE" sz="1600" dirty="0" smtClean="0">
              <a:solidFill>
                <a:srgbClr val="002060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fr-BE" sz="2400" dirty="0" err="1" smtClean="0">
                <a:solidFill>
                  <a:srgbClr val="002060"/>
                </a:solidFill>
              </a:rPr>
              <a:t>Some</a:t>
            </a:r>
            <a:r>
              <a:rPr lang="fr-BE" sz="2400" dirty="0" smtClean="0">
                <a:solidFill>
                  <a:srgbClr val="002060"/>
                </a:solidFill>
              </a:rPr>
              <a:t> </a:t>
            </a:r>
            <a:r>
              <a:rPr lang="fr-BE" sz="2400" dirty="0" err="1" smtClean="0">
                <a:solidFill>
                  <a:srgbClr val="002060"/>
                </a:solidFill>
              </a:rPr>
              <a:t>novelties</a:t>
            </a:r>
            <a:r>
              <a:rPr lang="fr-BE" sz="2400" dirty="0" smtClean="0">
                <a:solidFill>
                  <a:srgbClr val="002060"/>
                </a:solidFill>
              </a:rPr>
              <a:t> 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14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52578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3100" b="1" dirty="0">
                <a:solidFill>
                  <a:srgbClr val="00B050"/>
                </a:solidFill>
              </a:rPr>
              <a:t>1</a:t>
            </a:r>
            <a:r>
              <a:rPr lang="en-US" sz="3100" b="1" dirty="0" smtClean="0">
                <a:solidFill>
                  <a:srgbClr val="00B050"/>
                </a:solidFill>
              </a:rPr>
              <a:t>. Open access</a:t>
            </a:r>
            <a:r>
              <a:rPr lang="en-US" sz="3100" b="1" dirty="0">
                <a:solidFill>
                  <a:srgbClr val="00B050"/>
                </a:solidFill>
              </a:rPr>
              <a:t> </a:t>
            </a:r>
            <a:r>
              <a:rPr lang="en-US" sz="3100" b="1" dirty="0" smtClean="0">
                <a:solidFill>
                  <a:srgbClr val="00B050"/>
                </a:solidFill>
              </a:rPr>
              <a:t>to publications </a:t>
            </a:r>
            <a:endParaRPr lang="en-US" sz="3100" b="1" dirty="0" smtClean="0">
              <a:solidFill>
                <a:srgbClr val="C00000"/>
              </a:solidFill>
            </a:endParaRPr>
          </a:p>
          <a:p>
            <a:pPr lvl="1"/>
            <a:r>
              <a:rPr lang="en-US" sz="2000" dirty="0" smtClean="0">
                <a:solidFill>
                  <a:srgbClr val="002060"/>
                </a:solidFill>
              </a:rPr>
              <a:t>Obligation to provide open access to scientific publication through the deposit in a registry</a:t>
            </a:r>
          </a:p>
          <a:p>
            <a:pPr lvl="1"/>
            <a:r>
              <a:rPr lang="en-US" sz="2000" dirty="0" smtClean="0">
                <a:solidFill>
                  <a:srgbClr val="00B0F0"/>
                </a:solidFill>
              </a:rPr>
              <a:t>GA </a:t>
            </a:r>
            <a:r>
              <a:rPr lang="en-US" sz="2000" dirty="0">
                <a:solidFill>
                  <a:srgbClr val="00B0F0"/>
                </a:solidFill>
              </a:rPr>
              <a:t>Article 29.2</a:t>
            </a:r>
            <a:r>
              <a:rPr lang="en-US" sz="2000" dirty="0" smtClean="0">
                <a:solidFill>
                  <a:srgbClr val="002060"/>
                </a:solidFill>
              </a:rPr>
              <a:t>. 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pPr marL="400050" lvl="1" indent="0">
              <a:buNone/>
            </a:pPr>
            <a:r>
              <a:rPr lang="en-US" dirty="0">
                <a:solidFill>
                  <a:srgbClr val="002060"/>
                </a:solidFill>
              </a:rPr>
              <a:t> </a:t>
            </a:r>
          </a:p>
          <a:p>
            <a:pPr marL="0" lvl="0" indent="0">
              <a:buNone/>
            </a:pPr>
            <a:r>
              <a:rPr lang="en-US" sz="2800" b="1" dirty="0">
                <a:solidFill>
                  <a:srgbClr val="00B050"/>
                </a:solidFill>
              </a:rPr>
              <a:t>2</a:t>
            </a:r>
            <a:r>
              <a:rPr lang="en-US" sz="2800" b="1" dirty="0" smtClean="0">
                <a:solidFill>
                  <a:srgbClr val="00B050"/>
                </a:solidFill>
              </a:rPr>
              <a:t>. Plan </a:t>
            </a:r>
            <a:r>
              <a:rPr lang="en-US" sz="2800" b="1" dirty="0">
                <a:solidFill>
                  <a:srgbClr val="00B050"/>
                </a:solidFill>
              </a:rPr>
              <a:t>for exploitation and dissemination  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</a:rPr>
              <a:t>possibility to demand additional </a:t>
            </a:r>
            <a:r>
              <a:rPr lang="en-US" sz="2000" u="sng" dirty="0">
                <a:solidFill>
                  <a:srgbClr val="002060"/>
                </a:solidFill>
              </a:rPr>
              <a:t>dissemination</a:t>
            </a:r>
            <a:r>
              <a:rPr lang="en-US" sz="2000" dirty="0">
                <a:solidFill>
                  <a:srgbClr val="002060"/>
                </a:solidFill>
              </a:rPr>
              <a:t> obligations </a:t>
            </a:r>
            <a:endParaRPr lang="en-US" sz="2000" dirty="0" smtClean="0">
              <a:solidFill>
                <a:srgbClr val="002060"/>
              </a:solidFill>
            </a:endParaRPr>
          </a:p>
          <a:p>
            <a:pPr lvl="1"/>
            <a:r>
              <a:rPr lang="en-US" sz="2000" dirty="0" smtClean="0">
                <a:solidFill>
                  <a:srgbClr val="00B0F0"/>
                </a:solidFill>
              </a:rPr>
              <a:t>GA Article 29.1</a:t>
            </a:r>
            <a:endParaRPr lang="en-US" sz="2000" dirty="0">
              <a:solidFill>
                <a:srgbClr val="00B0F0"/>
              </a:solidFill>
            </a:endParaRPr>
          </a:p>
          <a:p>
            <a:pPr lvl="1"/>
            <a:r>
              <a:rPr lang="en-US" sz="2000" dirty="0" smtClean="0">
                <a:solidFill>
                  <a:srgbClr val="002060"/>
                </a:solidFill>
              </a:rPr>
              <a:t>Must be </a:t>
            </a:r>
            <a:r>
              <a:rPr lang="en-US" sz="2000" dirty="0">
                <a:solidFill>
                  <a:srgbClr val="002060"/>
                </a:solidFill>
              </a:rPr>
              <a:t>foreseen in the </a:t>
            </a:r>
            <a:r>
              <a:rPr lang="en-US" sz="2000" dirty="0" smtClean="0">
                <a:solidFill>
                  <a:srgbClr val="002060"/>
                </a:solidFill>
              </a:rPr>
              <a:t>AWP and </a:t>
            </a:r>
            <a:r>
              <a:rPr lang="en-US" sz="2000" dirty="0">
                <a:solidFill>
                  <a:srgbClr val="002060"/>
                </a:solidFill>
              </a:rPr>
              <a:t>detailed in Annex 1 of the GA.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</a:rPr>
              <a:t>The AWP </a:t>
            </a:r>
            <a:r>
              <a:rPr lang="en-US" sz="2000" dirty="0" smtClean="0">
                <a:solidFill>
                  <a:srgbClr val="002060"/>
                </a:solidFill>
              </a:rPr>
              <a:t>requires </a:t>
            </a:r>
            <a:r>
              <a:rPr lang="en-US" sz="2000" dirty="0">
                <a:solidFill>
                  <a:srgbClr val="002060"/>
                </a:solidFill>
              </a:rPr>
              <a:t>that proposals include a draft plan for exploitation and dissemination (</a:t>
            </a:r>
            <a:r>
              <a:rPr lang="en-US" sz="2000" dirty="0">
                <a:solidFill>
                  <a:srgbClr val="00B0F0"/>
                </a:solidFill>
              </a:rPr>
              <a:t>Article 13 </a:t>
            </a:r>
            <a:r>
              <a:rPr lang="en-US" sz="2000" dirty="0" err="1">
                <a:solidFill>
                  <a:srgbClr val="00B0F0"/>
                </a:solidFill>
              </a:rPr>
              <a:t>R</a:t>
            </a:r>
            <a:r>
              <a:rPr lang="en-US" sz="2000" dirty="0" err="1" smtClean="0">
                <a:solidFill>
                  <a:srgbClr val="00B0F0"/>
                </a:solidFill>
              </a:rPr>
              <a:t>fP</a:t>
            </a:r>
            <a:r>
              <a:rPr lang="en-US" sz="2000" dirty="0">
                <a:solidFill>
                  <a:srgbClr val="00B0F0"/>
                </a:solidFill>
              </a:rPr>
              <a:t>)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9000" y="0"/>
            <a:ext cx="9144000" cy="1196752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 smtClean="0">
                <a:solidFill>
                  <a:schemeClr val="bg1"/>
                </a:solidFill>
              </a:rPr>
              <a:t>5. </a:t>
            </a:r>
            <a:r>
              <a:rPr lang="fr-BE" sz="2400" dirty="0" err="1" smtClean="0">
                <a:solidFill>
                  <a:schemeClr val="bg1"/>
                </a:solidFill>
              </a:rPr>
              <a:t>IPRs</a:t>
            </a:r>
            <a:r>
              <a:rPr lang="fr-BE" sz="2400" dirty="0" smtClean="0">
                <a:solidFill>
                  <a:schemeClr val="bg1"/>
                </a:solidFill>
              </a:rPr>
              <a:t>, exploitation and </a:t>
            </a:r>
            <a:r>
              <a:rPr lang="fr-BE" sz="2400" dirty="0" err="1" smtClean="0">
                <a:solidFill>
                  <a:schemeClr val="bg1"/>
                </a:solidFill>
              </a:rPr>
              <a:t>dissemination</a:t>
            </a:r>
            <a:endParaRPr lang="fr-BE" sz="2400" dirty="0" smtClean="0">
              <a:solidFill>
                <a:schemeClr val="bg1"/>
              </a:solidFill>
            </a:endParaRPr>
          </a:p>
          <a:p>
            <a:r>
              <a:rPr lang="fr-BE" dirty="0" err="1" smtClean="0">
                <a:solidFill>
                  <a:schemeClr val="bg1"/>
                </a:solidFill>
              </a:rPr>
              <a:t>Novelties</a:t>
            </a:r>
            <a:r>
              <a:rPr lang="fr-BE" dirty="0" smtClean="0">
                <a:solidFill>
                  <a:schemeClr val="bg1"/>
                </a:solidFill>
              </a:rPr>
              <a:t> 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40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52578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400" b="1" dirty="0" smtClean="0">
                <a:solidFill>
                  <a:srgbClr val="00B050"/>
                </a:solidFill>
              </a:rPr>
              <a:t>3. Access rights of affiliates</a:t>
            </a:r>
          </a:p>
          <a:p>
            <a:pPr marL="800100" lvl="1" indent="-400050"/>
            <a:r>
              <a:rPr lang="fr-BE" sz="1800" dirty="0" smtClean="0">
                <a:solidFill>
                  <a:schemeClr val="tx2">
                    <a:lumMod val="50000"/>
                  </a:schemeClr>
                </a:solidFill>
              </a:rPr>
              <a:t>For exploitation by </a:t>
            </a:r>
            <a:r>
              <a:rPr lang="fr-BE" sz="1800" dirty="0" err="1" smtClean="0">
                <a:solidFill>
                  <a:schemeClr val="tx2">
                    <a:lumMod val="50000"/>
                  </a:schemeClr>
                </a:solidFill>
              </a:rPr>
              <a:t>affiliate</a:t>
            </a:r>
            <a:r>
              <a:rPr lang="fr-BE" sz="1800" dirty="0" smtClean="0">
                <a:solidFill>
                  <a:schemeClr val="tx2">
                    <a:lumMod val="50000"/>
                  </a:schemeClr>
                </a:solidFill>
              </a:rPr>
              <a:t> of the </a:t>
            </a:r>
            <a:r>
              <a:rPr lang="fr-BE" sz="1800" dirty="0" err="1" smtClean="0">
                <a:solidFill>
                  <a:schemeClr val="tx2">
                    <a:lumMod val="50000"/>
                  </a:schemeClr>
                </a:solidFill>
              </a:rPr>
              <a:t>results</a:t>
            </a:r>
            <a:r>
              <a:rPr lang="fr-BE" sz="1800" dirty="0" smtClean="0">
                <a:solidFill>
                  <a:schemeClr val="tx2">
                    <a:lumMod val="50000"/>
                  </a:schemeClr>
                </a:solidFill>
              </a:rPr>
              <a:t> of « </a:t>
            </a:r>
            <a:r>
              <a:rPr lang="fr-BE" sz="1800" dirty="0" err="1" smtClean="0">
                <a:solidFill>
                  <a:schemeClr val="tx2">
                    <a:lumMod val="50000"/>
                  </a:schemeClr>
                </a:solidFill>
              </a:rPr>
              <a:t>its</a:t>
            </a:r>
            <a:r>
              <a:rPr lang="fr-BE" sz="1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r-BE" sz="1800" dirty="0" err="1" smtClean="0">
                <a:solidFill>
                  <a:schemeClr val="tx2">
                    <a:lumMod val="50000"/>
                  </a:schemeClr>
                </a:solidFill>
              </a:rPr>
              <a:t>beneficiarcy</a:t>
            </a:r>
            <a:r>
              <a:rPr lang="fr-BE" sz="1800" dirty="0" smtClean="0">
                <a:solidFill>
                  <a:schemeClr val="tx2">
                    <a:lumMod val="50000"/>
                  </a:schemeClr>
                </a:solidFill>
              </a:rPr>
              <a:t> »</a:t>
            </a:r>
          </a:p>
          <a:p>
            <a:pPr marL="800100" lvl="1" indent="-400050"/>
            <a:r>
              <a:rPr lang="fr-BE" sz="1800" dirty="0" smtClean="0">
                <a:solidFill>
                  <a:schemeClr val="tx2">
                    <a:lumMod val="50000"/>
                  </a:schemeClr>
                </a:solidFill>
              </a:rPr>
              <a:t>Can </a:t>
            </a:r>
            <a:r>
              <a:rPr lang="fr-BE" sz="1800" dirty="0" err="1" smtClean="0">
                <a:solidFill>
                  <a:schemeClr val="tx2">
                    <a:lumMod val="50000"/>
                  </a:schemeClr>
                </a:solidFill>
              </a:rPr>
              <a:t>be</a:t>
            </a:r>
            <a:r>
              <a:rPr lang="fr-BE" sz="18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r-BE" sz="1800" dirty="0" err="1" smtClean="0">
                <a:solidFill>
                  <a:schemeClr val="tx2">
                    <a:lumMod val="50000"/>
                  </a:schemeClr>
                </a:solidFill>
              </a:rPr>
              <a:t>suppressed</a:t>
            </a:r>
            <a:r>
              <a:rPr lang="fr-BE" sz="1800" dirty="0" smtClean="0">
                <a:solidFill>
                  <a:schemeClr val="tx2">
                    <a:lumMod val="50000"/>
                  </a:schemeClr>
                </a:solidFill>
              </a:rPr>
              <a:t> by consortium</a:t>
            </a:r>
          </a:p>
          <a:p>
            <a:pPr marL="800100" lvl="1" indent="-400050"/>
            <a:endParaRPr lang="fr-BE" sz="18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BE" sz="2400" b="1" dirty="0" smtClean="0">
                <a:solidFill>
                  <a:srgbClr val="00B050"/>
                </a:solidFill>
              </a:rPr>
              <a:t>4. Access right of the EU institutions </a:t>
            </a:r>
          </a:p>
          <a:p>
            <a:pPr lvl="1"/>
            <a:r>
              <a:rPr lang="fr-BE" sz="1800" dirty="0" smtClean="0">
                <a:solidFill>
                  <a:srgbClr val="002060"/>
                </a:solidFill>
              </a:rPr>
              <a:t>for </a:t>
            </a:r>
            <a:r>
              <a:rPr lang="fr-BE" sz="1800" dirty="0" err="1" smtClean="0">
                <a:solidFill>
                  <a:srgbClr val="002060"/>
                </a:solidFill>
              </a:rPr>
              <a:t>developping</a:t>
            </a:r>
            <a:r>
              <a:rPr lang="fr-BE" sz="1800" dirty="0" smtClean="0">
                <a:solidFill>
                  <a:srgbClr val="002060"/>
                </a:solidFill>
              </a:rPr>
              <a:t> or </a:t>
            </a:r>
            <a:r>
              <a:rPr lang="fr-BE" sz="1800" dirty="0" err="1" smtClean="0">
                <a:solidFill>
                  <a:srgbClr val="002060"/>
                </a:solidFill>
              </a:rPr>
              <a:t>implementing</a:t>
            </a:r>
            <a:r>
              <a:rPr lang="fr-BE" sz="1800" dirty="0" smtClean="0">
                <a:solidFill>
                  <a:srgbClr val="002060"/>
                </a:solidFill>
              </a:rPr>
              <a:t> </a:t>
            </a:r>
            <a:r>
              <a:rPr lang="fr-BE" sz="1800" dirty="0" err="1" smtClean="0">
                <a:solidFill>
                  <a:srgbClr val="002060"/>
                </a:solidFill>
              </a:rPr>
              <a:t>policies</a:t>
            </a:r>
            <a:r>
              <a:rPr lang="fr-BE" sz="1800" dirty="0" smtClean="0">
                <a:solidFill>
                  <a:srgbClr val="002060"/>
                </a:solidFill>
              </a:rPr>
              <a:t>/programmes</a:t>
            </a:r>
          </a:p>
          <a:p>
            <a:pPr lvl="1"/>
            <a:r>
              <a:rPr lang="fr-BE" sz="1800" dirty="0" smtClean="0">
                <a:solidFill>
                  <a:srgbClr val="002060"/>
                </a:solidFill>
              </a:rPr>
              <a:t>Free, non exclusive and for non commercial </a:t>
            </a:r>
            <a:r>
              <a:rPr lang="fr-BE" sz="1800" dirty="0" err="1" smtClean="0">
                <a:solidFill>
                  <a:srgbClr val="002060"/>
                </a:solidFill>
              </a:rPr>
              <a:t>purpose</a:t>
            </a:r>
            <a:r>
              <a:rPr lang="fr-BE" sz="1800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fr-BE" sz="2400" b="1" dirty="0">
                <a:solidFill>
                  <a:srgbClr val="00B050"/>
                </a:solidFill>
              </a:rPr>
              <a:t>	</a:t>
            </a:r>
            <a:endParaRPr lang="fr-BE" sz="22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BE" sz="2400" b="1" dirty="0" smtClean="0">
                <a:solidFill>
                  <a:srgbClr val="00B050"/>
                </a:solidFill>
              </a:rPr>
              <a:t>5. Access right of </a:t>
            </a:r>
            <a:r>
              <a:rPr lang="fr-BE" sz="2400" b="1" dirty="0" err="1" smtClean="0">
                <a:solidFill>
                  <a:srgbClr val="00B050"/>
                </a:solidFill>
              </a:rPr>
              <a:t>third</a:t>
            </a:r>
            <a:r>
              <a:rPr lang="fr-BE" sz="2400" b="1" dirty="0" smtClean="0">
                <a:solidFill>
                  <a:srgbClr val="00B050"/>
                </a:solidFill>
              </a:rPr>
              <a:t> parties </a:t>
            </a:r>
          </a:p>
          <a:p>
            <a:pPr lvl="1"/>
            <a:r>
              <a:rPr lang="fr-BE" sz="1800" dirty="0" smtClean="0">
                <a:solidFill>
                  <a:srgbClr val="002060"/>
                </a:solidFill>
              </a:rPr>
              <a:t>For </a:t>
            </a:r>
            <a:r>
              <a:rPr lang="fr-BE" sz="1800" dirty="0" err="1" smtClean="0">
                <a:solidFill>
                  <a:srgbClr val="FF0000"/>
                </a:solidFill>
              </a:rPr>
              <a:t>complementary</a:t>
            </a:r>
            <a:r>
              <a:rPr lang="fr-BE" sz="1800" dirty="0" smtClean="0">
                <a:solidFill>
                  <a:srgbClr val="FF0000"/>
                </a:solidFill>
              </a:rPr>
              <a:t> </a:t>
            </a:r>
            <a:r>
              <a:rPr lang="fr-BE" sz="1800" dirty="0" err="1" smtClean="0">
                <a:solidFill>
                  <a:srgbClr val="FF0000"/>
                </a:solidFill>
              </a:rPr>
              <a:t>grant</a:t>
            </a:r>
            <a:endParaRPr lang="fr-BE" sz="1800" dirty="0" smtClean="0">
              <a:solidFill>
                <a:srgbClr val="FF0000"/>
              </a:solidFill>
            </a:endParaRPr>
          </a:p>
          <a:p>
            <a:pPr lvl="1"/>
            <a:r>
              <a:rPr lang="fr-BE" sz="1800" dirty="0" smtClean="0">
                <a:solidFill>
                  <a:srgbClr val="002060"/>
                </a:solidFill>
              </a:rPr>
              <a:t>If </a:t>
            </a:r>
            <a:r>
              <a:rPr lang="fr-BE" sz="1800" dirty="0" err="1" smtClean="0">
                <a:solidFill>
                  <a:srgbClr val="002060"/>
                </a:solidFill>
              </a:rPr>
              <a:t>foreseen</a:t>
            </a:r>
            <a:r>
              <a:rPr lang="fr-BE" sz="1800" dirty="0" smtClean="0">
                <a:solidFill>
                  <a:srgbClr val="002060"/>
                </a:solidFill>
              </a:rPr>
              <a:t> in AWP  </a:t>
            </a:r>
            <a:r>
              <a:rPr lang="fr-BE" sz="1800" b="1" dirty="0" smtClean="0">
                <a:solidFill>
                  <a:srgbClr val="002060"/>
                </a:solidFill>
              </a:rPr>
              <a:t>: </a:t>
            </a:r>
            <a:r>
              <a:rPr lang="fr-BE" sz="1800" b="1" dirty="0" smtClean="0">
                <a:solidFill>
                  <a:srgbClr val="00B0F0"/>
                </a:solidFill>
              </a:rPr>
              <a:t>NOT IN THIS CALL </a:t>
            </a:r>
          </a:p>
          <a:p>
            <a:pPr lvl="1"/>
            <a:r>
              <a:rPr lang="fr-BE" sz="1800" dirty="0" err="1" smtClean="0">
                <a:solidFill>
                  <a:srgbClr val="002060"/>
                </a:solidFill>
              </a:rPr>
              <a:t>Possibility</a:t>
            </a:r>
            <a:r>
              <a:rPr lang="fr-BE" sz="1800" dirty="0" smtClean="0">
                <a:solidFill>
                  <a:srgbClr val="002060"/>
                </a:solidFill>
              </a:rPr>
              <a:t> to </a:t>
            </a:r>
            <a:r>
              <a:rPr lang="fr-BE" sz="1800" dirty="0" err="1" smtClean="0">
                <a:solidFill>
                  <a:srgbClr val="002060"/>
                </a:solidFill>
              </a:rPr>
              <a:t>request</a:t>
            </a:r>
            <a:r>
              <a:rPr lang="fr-BE" sz="1800" dirty="0" smtClean="0">
                <a:solidFill>
                  <a:srgbClr val="002060"/>
                </a:solidFill>
              </a:rPr>
              <a:t> a « </a:t>
            </a:r>
            <a:r>
              <a:rPr lang="fr-BE" sz="1800" dirty="0" err="1" smtClean="0">
                <a:solidFill>
                  <a:srgbClr val="002060"/>
                </a:solidFill>
              </a:rPr>
              <a:t>coordinating</a:t>
            </a:r>
            <a:r>
              <a:rPr lang="fr-BE" sz="1800" dirty="0" smtClean="0">
                <a:solidFill>
                  <a:srgbClr val="002060"/>
                </a:solidFill>
              </a:rPr>
              <a:t> agreement »  </a:t>
            </a:r>
          </a:p>
          <a:p>
            <a:pPr marL="457200" lvl="1" indent="0">
              <a:buNone/>
            </a:pPr>
            <a:endParaRPr lang="fr-BE" sz="1800" dirty="0" smtClean="0">
              <a:solidFill>
                <a:srgbClr val="002060"/>
              </a:solidFill>
            </a:endParaRPr>
          </a:p>
          <a:p>
            <a:pPr marL="1200150" lvl="2" indent="-400050"/>
            <a:endParaRPr lang="fr-BE" sz="1800" dirty="0">
              <a:solidFill>
                <a:schemeClr val="tx2">
                  <a:lumMod val="50000"/>
                </a:schemeClr>
              </a:solidFill>
            </a:endParaRPr>
          </a:p>
          <a:p>
            <a:pPr marL="400050" indent="-400050"/>
            <a:endParaRPr lang="fr-BE" sz="22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chemeClr val="tx2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dirty="0">
                <a:solidFill>
                  <a:schemeClr val="bg1"/>
                </a:solidFill>
              </a:rPr>
              <a:t>5</a:t>
            </a:r>
            <a:r>
              <a:rPr lang="fr-BE" sz="2400" dirty="0" smtClean="0">
                <a:solidFill>
                  <a:schemeClr val="bg1"/>
                </a:solidFill>
              </a:rPr>
              <a:t>. </a:t>
            </a:r>
            <a:r>
              <a:rPr lang="fr-BE" sz="2400" dirty="0" err="1" smtClean="0">
                <a:solidFill>
                  <a:schemeClr val="bg1"/>
                </a:solidFill>
              </a:rPr>
              <a:t>IPRs</a:t>
            </a:r>
            <a:r>
              <a:rPr lang="fr-BE" sz="2400" dirty="0" smtClean="0">
                <a:solidFill>
                  <a:schemeClr val="bg1"/>
                </a:solidFill>
              </a:rPr>
              <a:t>, exploitation and </a:t>
            </a:r>
            <a:r>
              <a:rPr lang="fr-BE" sz="2400" dirty="0" err="1" smtClean="0">
                <a:solidFill>
                  <a:schemeClr val="bg1"/>
                </a:solidFill>
              </a:rPr>
              <a:t>dissemination</a:t>
            </a:r>
            <a:endParaRPr lang="fr-BE" sz="2400" dirty="0" smtClean="0">
              <a:solidFill>
                <a:schemeClr val="bg1"/>
              </a:solidFill>
            </a:endParaRPr>
          </a:p>
          <a:p>
            <a:r>
              <a:rPr lang="fr-BE" dirty="0" err="1" smtClean="0">
                <a:solidFill>
                  <a:schemeClr val="bg1"/>
                </a:solidFill>
              </a:rPr>
              <a:t>Novelties</a:t>
            </a:r>
            <a:r>
              <a:rPr lang="fr-BE" dirty="0" smtClean="0">
                <a:solidFill>
                  <a:schemeClr val="bg1"/>
                </a:solidFill>
              </a:rPr>
              <a:t> 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33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548680"/>
            <a:ext cx="8229600" cy="6120680"/>
          </a:xfrm>
        </p:spPr>
        <p:txBody>
          <a:bodyPr>
            <a:normAutofit fontScale="92500" lnSpcReduction="10000"/>
          </a:bodyPr>
          <a:lstStyle/>
          <a:p>
            <a:endParaRPr lang="fr-BE" dirty="0" smtClean="0"/>
          </a:p>
          <a:p>
            <a:endParaRPr lang="fr-BE" dirty="0"/>
          </a:p>
          <a:p>
            <a:pPr marL="0" indent="0" algn="ctr">
              <a:buNone/>
            </a:pPr>
            <a:endParaRPr lang="fr-BE" sz="4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fr-BE" sz="4400" b="1" dirty="0" smtClean="0">
                <a:solidFill>
                  <a:srgbClr val="00B0F0"/>
                </a:solidFill>
              </a:rPr>
              <a:t>Questions ?</a:t>
            </a:r>
          </a:p>
          <a:p>
            <a:pPr marL="0" indent="0" algn="ctr">
              <a:buNone/>
            </a:pPr>
            <a:endParaRPr lang="fr-BE" sz="3600" b="1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endParaRPr lang="fr-BE" sz="36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endParaRPr lang="fr-BE" sz="3600" b="1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endParaRPr lang="fr-BE" sz="36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endParaRPr lang="fr-BE" sz="3600" b="1" dirty="0">
              <a:solidFill>
                <a:srgbClr val="00B0F0"/>
              </a:solidFill>
            </a:endParaRPr>
          </a:p>
          <a:p>
            <a:pPr marL="0" indent="0" algn="r">
              <a:buNone/>
            </a:pPr>
            <a:r>
              <a:rPr lang="fr-BE" sz="1800" b="1" dirty="0" smtClean="0">
                <a:solidFill>
                  <a:srgbClr val="00B0F0"/>
                </a:solidFill>
                <a:hlinkClick r:id="rId2"/>
              </a:rPr>
              <a:t>Nicolas.brahy@fch.europa.eu</a:t>
            </a:r>
            <a:endParaRPr lang="fr-BE" sz="1800" b="1" dirty="0" smtClean="0">
              <a:solidFill>
                <a:srgbClr val="00B0F0"/>
              </a:solidFill>
            </a:endParaRPr>
          </a:p>
          <a:p>
            <a:pPr marL="0" indent="0" algn="r">
              <a:buNone/>
            </a:pPr>
            <a:r>
              <a:rPr lang="fr-BE" sz="1800" b="1" smtClean="0">
                <a:solidFill>
                  <a:srgbClr val="002060"/>
                </a:solidFill>
              </a:rPr>
              <a:t>Or </a:t>
            </a:r>
            <a:r>
              <a:rPr lang="fr-BE" sz="1800" b="1" smtClean="0">
                <a:solidFill>
                  <a:srgbClr val="002060"/>
                </a:solidFill>
                <a:hlinkClick r:id="rId3"/>
              </a:rPr>
              <a:t>fch-projects@fch.europa.eu</a:t>
            </a:r>
            <a:endParaRPr lang="fr-BE" sz="1800" b="1" dirty="0">
              <a:solidFill>
                <a:srgbClr val="002060"/>
              </a:solidFill>
            </a:endParaRPr>
          </a:p>
          <a:p>
            <a:pPr marL="0" indent="0" algn="r">
              <a:buNone/>
            </a:pPr>
            <a:endParaRPr lang="en-GB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003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56"/>
            <a:ext cx="9144000" cy="690240"/>
          </a:xfrm>
          <a:solidFill>
            <a:schemeClr val="accent1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fr-BE" dirty="0" smtClean="0">
                <a:solidFill>
                  <a:schemeClr val="bg1"/>
                </a:solidFill>
              </a:rPr>
              <a:t>The FCH 2 JU GA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76064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BE" sz="3400" dirty="0" smtClean="0">
                <a:solidFill>
                  <a:srgbClr val="002060"/>
                </a:solidFill>
              </a:rPr>
              <a:t>Structure of the </a:t>
            </a:r>
            <a:r>
              <a:rPr lang="fr-BE" sz="3400" dirty="0" err="1" smtClean="0">
                <a:solidFill>
                  <a:srgbClr val="002060"/>
                </a:solidFill>
              </a:rPr>
              <a:t>grant</a:t>
            </a:r>
            <a:r>
              <a:rPr lang="fr-BE" sz="3400" dirty="0" smtClean="0">
                <a:solidFill>
                  <a:srgbClr val="002060"/>
                </a:solidFill>
              </a:rPr>
              <a:t> agreement</a:t>
            </a:r>
          </a:p>
          <a:p>
            <a:pPr marL="3143250" lvl="6" indent="-514350">
              <a:buFont typeface="+mj-lt"/>
              <a:buAutoNum type="arabicPeriod"/>
            </a:pPr>
            <a:endParaRPr lang="fr-BE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BE" sz="3400" dirty="0" smtClean="0">
                <a:solidFill>
                  <a:srgbClr val="002060"/>
                </a:solidFill>
              </a:rPr>
              <a:t>How to budget </a:t>
            </a:r>
            <a:r>
              <a:rPr lang="fr-BE" sz="3400" dirty="0" err="1" smtClean="0">
                <a:solidFill>
                  <a:srgbClr val="002060"/>
                </a:solidFill>
              </a:rPr>
              <a:t>your</a:t>
            </a:r>
            <a:r>
              <a:rPr lang="fr-BE" sz="3400" dirty="0" smtClean="0">
                <a:solidFill>
                  <a:srgbClr val="002060"/>
                </a:solidFill>
              </a:rPr>
              <a:t> </a:t>
            </a:r>
            <a:r>
              <a:rPr lang="fr-BE" sz="3400" dirty="0" err="1" smtClean="0">
                <a:solidFill>
                  <a:srgbClr val="002060"/>
                </a:solidFill>
              </a:rPr>
              <a:t>costs</a:t>
            </a:r>
            <a:r>
              <a:rPr lang="fr-BE" sz="3400" dirty="0" smtClean="0">
                <a:solidFill>
                  <a:srgbClr val="002060"/>
                </a:solidFill>
              </a:rPr>
              <a:t>?</a:t>
            </a:r>
          </a:p>
          <a:p>
            <a:pPr marL="914400" lvl="1" indent="-514350">
              <a:buClr>
                <a:srgbClr val="00B0F0"/>
              </a:buClr>
              <a:buFont typeface="+mj-lt"/>
              <a:buAutoNum type="alphaLcParenR"/>
            </a:pPr>
            <a:r>
              <a:rPr lang="fr-BE" sz="2300" dirty="0" err="1" smtClean="0">
                <a:solidFill>
                  <a:srgbClr val="002060"/>
                </a:solidFill>
              </a:rPr>
              <a:t>Forms</a:t>
            </a:r>
            <a:r>
              <a:rPr lang="fr-BE" sz="2300" dirty="0" smtClean="0">
                <a:solidFill>
                  <a:srgbClr val="002060"/>
                </a:solidFill>
              </a:rPr>
              <a:t> of </a:t>
            </a:r>
            <a:r>
              <a:rPr lang="fr-BE" sz="2300" dirty="0" err="1" smtClean="0">
                <a:solidFill>
                  <a:srgbClr val="002060"/>
                </a:solidFill>
              </a:rPr>
              <a:t>costs</a:t>
            </a:r>
            <a:endParaRPr lang="en-US" sz="2300" dirty="0" smtClean="0">
              <a:solidFill>
                <a:srgbClr val="002060"/>
              </a:solidFill>
            </a:endParaRPr>
          </a:p>
          <a:p>
            <a:pPr marL="914400" lvl="1" indent="-514350">
              <a:buClr>
                <a:srgbClr val="00B0F0"/>
              </a:buClr>
              <a:buFont typeface="+mj-lt"/>
              <a:buAutoNum type="alphaLcParenR"/>
            </a:pPr>
            <a:r>
              <a:rPr lang="fr-BE" sz="2300" dirty="0" smtClean="0">
                <a:solidFill>
                  <a:srgbClr val="002060"/>
                </a:solidFill>
              </a:rPr>
              <a:t>Personnel </a:t>
            </a:r>
            <a:r>
              <a:rPr lang="fr-BE" sz="2300" dirty="0" err="1" smtClean="0">
                <a:solidFill>
                  <a:srgbClr val="002060"/>
                </a:solidFill>
              </a:rPr>
              <a:t>costs</a:t>
            </a:r>
            <a:endParaRPr lang="fr-BE" sz="2300" dirty="0" smtClean="0">
              <a:solidFill>
                <a:srgbClr val="002060"/>
              </a:solidFill>
            </a:endParaRPr>
          </a:p>
          <a:p>
            <a:pPr marL="914400" lvl="1" indent="-514350">
              <a:buClr>
                <a:srgbClr val="00B0F0"/>
              </a:buClr>
              <a:buFont typeface="+mj-lt"/>
              <a:buAutoNum type="alphaLcParenR"/>
            </a:pPr>
            <a:r>
              <a:rPr lang="fr-BE" sz="2300" dirty="0" smtClean="0">
                <a:solidFill>
                  <a:srgbClr val="002060"/>
                </a:solidFill>
              </a:rPr>
              <a:t>Infrastructure</a:t>
            </a:r>
          </a:p>
          <a:p>
            <a:pPr marL="914400" lvl="1" indent="-514350">
              <a:buClr>
                <a:srgbClr val="00B0F0"/>
              </a:buClr>
              <a:buFont typeface="+mj-lt"/>
              <a:buAutoNum type="alphaLcParenR"/>
            </a:pPr>
            <a:r>
              <a:rPr lang="fr-BE" sz="2300" dirty="0" smtClean="0">
                <a:solidFill>
                  <a:srgbClr val="002060"/>
                </a:solidFill>
              </a:rPr>
              <a:t>Indirect </a:t>
            </a:r>
            <a:r>
              <a:rPr lang="fr-BE" sz="2300" dirty="0" err="1" smtClean="0">
                <a:solidFill>
                  <a:srgbClr val="002060"/>
                </a:solidFill>
              </a:rPr>
              <a:t>costs</a:t>
            </a:r>
            <a:endParaRPr lang="fr-BE" sz="2300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BE" sz="2700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BE" sz="3400" dirty="0" err="1" smtClean="0">
                <a:solidFill>
                  <a:srgbClr val="002060"/>
                </a:solidFill>
              </a:rPr>
              <a:t>Third</a:t>
            </a:r>
            <a:r>
              <a:rPr lang="fr-BE" sz="3400" dirty="0" smtClean="0">
                <a:solidFill>
                  <a:srgbClr val="002060"/>
                </a:solidFill>
              </a:rPr>
              <a:t> parties and </a:t>
            </a:r>
            <a:r>
              <a:rPr lang="fr-BE" sz="3400" dirty="0" err="1" smtClean="0">
                <a:solidFill>
                  <a:srgbClr val="002060"/>
                </a:solidFill>
              </a:rPr>
              <a:t>their</a:t>
            </a:r>
            <a:r>
              <a:rPr lang="fr-BE" sz="3400" dirty="0" smtClean="0">
                <a:solidFill>
                  <a:srgbClr val="002060"/>
                </a:solidFill>
              </a:rPr>
              <a:t> </a:t>
            </a:r>
            <a:r>
              <a:rPr lang="fr-BE" sz="3400" dirty="0" err="1" smtClean="0">
                <a:solidFill>
                  <a:srgbClr val="002060"/>
                </a:solidFill>
              </a:rPr>
              <a:t>costs</a:t>
            </a:r>
            <a:r>
              <a:rPr lang="fr-BE" sz="3400" dirty="0" smtClean="0">
                <a:solidFill>
                  <a:srgbClr val="002060"/>
                </a:solidFill>
              </a:rPr>
              <a:t> </a:t>
            </a:r>
          </a:p>
          <a:p>
            <a:pPr marL="857250" lvl="1" indent="-457200">
              <a:buClr>
                <a:srgbClr val="00B0F0"/>
              </a:buClr>
              <a:buFont typeface="+mj-lt"/>
              <a:buAutoNum type="alphaLcParenR"/>
            </a:pPr>
            <a:r>
              <a:rPr lang="fr-BE" sz="2300" dirty="0" err="1" smtClean="0">
                <a:solidFill>
                  <a:srgbClr val="002060"/>
                </a:solidFill>
              </a:rPr>
              <a:t>Affiliated</a:t>
            </a:r>
            <a:r>
              <a:rPr lang="fr-BE" sz="2300" dirty="0" smtClean="0">
                <a:solidFill>
                  <a:srgbClr val="002060"/>
                </a:solidFill>
              </a:rPr>
              <a:t> and </a:t>
            </a:r>
            <a:r>
              <a:rPr lang="fr-BE" sz="2300" dirty="0" err="1" smtClean="0">
                <a:solidFill>
                  <a:srgbClr val="002060"/>
                </a:solidFill>
              </a:rPr>
              <a:t>linked</a:t>
            </a:r>
            <a:r>
              <a:rPr lang="fr-BE" sz="2300" dirty="0" smtClean="0">
                <a:solidFill>
                  <a:srgbClr val="002060"/>
                </a:solidFill>
              </a:rPr>
              <a:t> </a:t>
            </a:r>
            <a:r>
              <a:rPr lang="fr-BE" sz="2300" dirty="0" err="1" smtClean="0">
                <a:solidFill>
                  <a:srgbClr val="002060"/>
                </a:solidFill>
              </a:rPr>
              <a:t>entities</a:t>
            </a:r>
            <a:endParaRPr lang="fr-BE" sz="2300" dirty="0" smtClean="0">
              <a:solidFill>
                <a:srgbClr val="002060"/>
              </a:solidFill>
            </a:endParaRPr>
          </a:p>
          <a:p>
            <a:pPr marL="857250" lvl="1" indent="-457200">
              <a:buClr>
                <a:srgbClr val="00B0F0"/>
              </a:buClr>
              <a:buFont typeface="+mj-lt"/>
              <a:buAutoNum type="alphaLcParenR"/>
            </a:pPr>
            <a:r>
              <a:rPr lang="fr-BE" sz="2300" dirty="0" err="1">
                <a:solidFill>
                  <a:srgbClr val="002060"/>
                </a:solidFill>
              </a:rPr>
              <a:t>Subcontracting</a:t>
            </a:r>
            <a:endParaRPr lang="fr-BE" sz="2300" dirty="0">
              <a:solidFill>
                <a:srgbClr val="002060"/>
              </a:solidFill>
            </a:endParaRPr>
          </a:p>
          <a:p>
            <a:pPr marL="857250" lvl="1" indent="-457200">
              <a:buClr>
                <a:srgbClr val="00B0F0"/>
              </a:buClr>
              <a:buFont typeface="+mj-lt"/>
              <a:buAutoNum type="alphaLcParenR"/>
            </a:pPr>
            <a:r>
              <a:rPr lang="fr-BE" sz="2300" dirty="0" smtClean="0">
                <a:solidFill>
                  <a:srgbClr val="002060"/>
                </a:solidFill>
              </a:rPr>
              <a:t>In </a:t>
            </a:r>
            <a:r>
              <a:rPr lang="fr-BE" sz="2300" dirty="0" err="1" smtClean="0">
                <a:solidFill>
                  <a:srgbClr val="002060"/>
                </a:solidFill>
              </a:rPr>
              <a:t>kind</a:t>
            </a:r>
            <a:r>
              <a:rPr lang="fr-BE" sz="2300" dirty="0" smtClean="0">
                <a:solidFill>
                  <a:srgbClr val="002060"/>
                </a:solidFill>
              </a:rPr>
              <a:t> contributions</a:t>
            </a:r>
          </a:p>
          <a:p>
            <a:pPr marL="857250" lvl="1" indent="-457200">
              <a:buClr>
                <a:srgbClr val="00B0F0"/>
              </a:buClr>
              <a:buFont typeface="+mj-lt"/>
              <a:buAutoNum type="alphaLcParenR"/>
            </a:pPr>
            <a:r>
              <a:rPr lang="fr-BE" sz="2300" dirty="0" err="1" smtClean="0">
                <a:solidFill>
                  <a:srgbClr val="002060"/>
                </a:solidFill>
              </a:rPr>
              <a:t>Contracts</a:t>
            </a:r>
            <a:r>
              <a:rPr lang="fr-BE" sz="2300" dirty="0" smtClean="0">
                <a:solidFill>
                  <a:srgbClr val="002060"/>
                </a:solidFill>
              </a:rPr>
              <a:t> (</a:t>
            </a:r>
            <a:r>
              <a:rPr lang="fr-BE" sz="2300" dirty="0" err="1" smtClean="0">
                <a:solidFill>
                  <a:srgbClr val="002060"/>
                </a:solidFill>
              </a:rPr>
              <a:t>Purchase</a:t>
            </a:r>
            <a:r>
              <a:rPr lang="fr-BE" sz="2300" dirty="0" smtClean="0">
                <a:solidFill>
                  <a:srgbClr val="002060"/>
                </a:solidFill>
              </a:rPr>
              <a:t> of </a:t>
            </a:r>
            <a:r>
              <a:rPr lang="fr-BE" sz="2300" dirty="0" err="1" smtClean="0">
                <a:solidFill>
                  <a:srgbClr val="002060"/>
                </a:solidFill>
              </a:rPr>
              <a:t>equipment</a:t>
            </a:r>
            <a:r>
              <a:rPr lang="fr-BE" sz="2300" dirty="0" smtClean="0">
                <a:solidFill>
                  <a:srgbClr val="002060"/>
                </a:solidFill>
              </a:rPr>
              <a:t>)</a:t>
            </a:r>
          </a:p>
          <a:p>
            <a:pPr marL="400050" lvl="1" indent="0">
              <a:buNone/>
            </a:pPr>
            <a:endParaRPr lang="fr-BE" sz="2300" dirty="0" smtClean="0">
              <a:solidFill>
                <a:srgbClr val="002060"/>
              </a:solidFill>
            </a:endParaRPr>
          </a:p>
          <a:p>
            <a:pPr marL="1771650" lvl="3" indent="-514350">
              <a:buFont typeface="+mj-lt"/>
              <a:buAutoNum type="alphaLcParenR"/>
            </a:pPr>
            <a:endParaRPr lang="fr-BE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BE" sz="3400" dirty="0" smtClean="0">
                <a:solidFill>
                  <a:srgbClr val="002060"/>
                </a:solidFill>
              </a:rPr>
              <a:t>FCH </a:t>
            </a:r>
            <a:r>
              <a:rPr lang="fr-BE" sz="3400" dirty="0" smtClean="0">
                <a:solidFill>
                  <a:srgbClr val="002060"/>
                </a:solidFill>
              </a:rPr>
              <a:t>JU </a:t>
            </a:r>
            <a:r>
              <a:rPr lang="fr-BE" sz="3400" dirty="0" err="1" smtClean="0">
                <a:solidFill>
                  <a:srgbClr val="002060"/>
                </a:solidFill>
              </a:rPr>
              <a:t>funding</a:t>
            </a:r>
            <a:r>
              <a:rPr lang="fr-BE" sz="3400" dirty="0" smtClean="0">
                <a:solidFill>
                  <a:srgbClr val="002060"/>
                </a:solidFill>
              </a:rPr>
              <a:t> and </a:t>
            </a:r>
            <a:r>
              <a:rPr lang="fr-BE" sz="3400" dirty="0" err="1" smtClean="0">
                <a:solidFill>
                  <a:srgbClr val="002060"/>
                </a:solidFill>
              </a:rPr>
              <a:t>payment</a:t>
            </a:r>
            <a:r>
              <a:rPr lang="fr-BE" sz="3400" dirty="0" err="1">
                <a:solidFill>
                  <a:srgbClr val="002060"/>
                </a:solidFill>
              </a:rPr>
              <a:t>s</a:t>
            </a:r>
            <a:endParaRPr lang="fr-BE" sz="3400" dirty="0" smtClean="0">
              <a:solidFill>
                <a:srgbClr val="002060"/>
              </a:solidFill>
            </a:endParaRPr>
          </a:p>
          <a:p>
            <a:pPr marL="914400" lvl="1" indent="-514350">
              <a:buClr>
                <a:srgbClr val="00B0F0"/>
              </a:buClr>
              <a:buFont typeface="+mj-lt"/>
              <a:buAutoNum type="alphaLcParenR"/>
            </a:pPr>
            <a:r>
              <a:rPr lang="fr-BE" sz="2300" dirty="0" err="1" smtClean="0">
                <a:solidFill>
                  <a:srgbClr val="002060"/>
                </a:solidFill>
              </a:rPr>
              <a:t>Funding</a:t>
            </a:r>
            <a:r>
              <a:rPr lang="fr-BE" sz="2300" dirty="0" smtClean="0">
                <a:solidFill>
                  <a:srgbClr val="002060"/>
                </a:solidFill>
              </a:rPr>
              <a:t> rates </a:t>
            </a:r>
          </a:p>
          <a:p>
            <a:pPr marL="914400" lvl="1" indent="-514350">
              <a:buClr>
                <a:srgbClr val="00B0F0"/>
              </a:buClr>
              <a:buFont typeface="+mj-lt"/>
              <a:buAutoNum type="alphaLcParenR"/>
            </a:pPr>
            <a:r>
              <a:rPr lang="fr-BE" sz="2300" dirty="0" err="1" smtClean="0">
                <a:solidFill>
                  <a:srgbClr val="002060"/>
                </a:solidFill>
              </a:rPr>
              <a:t>Payments</a:t>
            </a:r>
            <a:endParaRPr lang="fr-BE" sz="2300" dirty="0">
              <a:solidFill>
                <a:srgbClr val="002060"/>
              </a:solidFill>
            </a:endParaRPr>
          </a:p>
          <a:p>
            <a:pPr marL="914400" lvl="1" indent="-514350">
              <a:buClr>
                <a:srgbClr val="00B0F0"/>
              </a:buClr>
              <a:buFont typeface="+mj-lt"/>
              <a:buAutoNum type="alphaLcParenR"/>
            </a:pPr>
            <a:r>
              <a:rPr lang="fr-BE" sz="2300" dirty="0" err="1" smtClean="0">
                <a:solidFill>
                  <a:srgbClr val="002060"/>
                </a:solidFill>
              </a:rPr>
              <a:t>Receipts</a:t>
            </a:r>
            <a:r>
              <a:rPr lang="fr-BE" sz="2300" dirty="0" smtClean="0">
                <a:solidFill>
                  <a:srgbClr val="002060"/>
                </a:solidFill>
              </a:rPr>
              <a:t> </a:t>
            </a:r>
          </a:p>
          <a:p>
            <a:pPr marL="2686050" lvl="5" indent="-514350">
              <a:buFont typeface="+mj-lt"/>
              <a:buAutoNum type="arabicPeriod"/>
            </a:pPr>
            <a:endParaRPr lang="fr-BE" sz="1500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BE" dirty="0" smtClean="0">
                <a:solidFill>
                  <a:srgbClr val="002060"/>
                </a:solidFill>
              </a:rPr>
              <a:t>IPR &amp; </a:t>
            </a:r>
            <a:r>
              <a:rPr lang="fr-BE" dirty="0" err="1" smtClean="0">
                <a:solidFill>
                  <a:srgbClr val="002060"/>
                </a:solidFill>
              </a:rPr>
              <a:t>dissemination</a:t>
            </a:r>
            <a:endParaRPr lang="fr-BE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85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95716" y="6492875"/>
            <a:ext cx="2133600" cy="365125"/>
          </a:xfrm>
        </p:spPr>
        <p:txBody>
          <a:bodyPr/>
          <a:lstStyle/>
          <a:p>
            <a:pPr algn="r"/>
            <a:fld id="{E5A58EDE-9BAD-403D-AC7C-25A99568452D}" type="slidenum">
              <a:rPr lang="fr-BE"/>
              <a:pPr algn="r"/>
              <a:t>4</a:t>
            </a:fld>
            <a:endParaRPr lang="fr-BE"/>
          </a:p>
        </p:txBody>
      </p:sp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"/>
            <a:ext cx="9144000" cy="692696"/>
          </a:xfrm>
          <a:solidFill>
            <a:schemeClr val="accent1">
              <a:lumMod val="75000"/>
            </a:schemeClr>
          </a:solidFill>
          <a:ln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GB" sz="4000" b="1" dirty="0">
                <a:solidFill>
                  <a:schemeClr val="bg1"/>
                </a:solidFill>
              </a:rPr>
              <a:t>1. Structure of the GA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922412"/>
            <a:ext cx="4270649" cy="587727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indent="0" algn="ctr">
              <a:buClr>
                <a:srgbClr val="FF3300"/>
              </a:buClr>
              <a:buNone/>
            </a:pPr>
            <a:r>
              <a:rPr lang="en-GB" sz="3200" b="1" dirty="0" smtClean="0">
                <a:solidFill>
                  <a:schemeClr val="hlink"/>
                </a:solidFill>
              </a:rPr>
              <a:t>FCH 1 GA </a:t>
            </a:r>
            <a:r>
              <a:rPr lang="en-GB" sz="3200" dirty="0" smtClean="0">
                <a:solidFill>
                  <a:schemeClr val="tx1"/>
                </a:solidFill>
              </a:rPr>
              <a:t>  </a:t>
            </a:r>
          </a:p>
          <a:p>
            <a:pPr>
              <a:buClr>
                <a:srgbClr val="C00000"/>
              </a:buClr>
            </a:pPr>
            <a:r>
              <a:rPr lang="en-GB" sz="2000" dirty="0" smtClean="0">
                <a:solidFill>
                  <a:srgbClr val="C00000"/>
                </a:solidFill>
              </a:rPr>
              <a:t>Core </a:t>
            </a:r>
            <a:r>
              <a:rPr lang="en-GB" sz="2000" dirty="0">
                <a:solidFill>
                  <a:srgbClr val="C00000"/>
                </a:solidFill>
              </a:rPr>
              <a:t>part: GA parameters </a:t>
            </a:r>
          </a:p>
          <a:p>
            <a:pPr>
              <a:buClr>
                <a:srgbClr val="C00000"/>
              </a:buClr>
            </a:pPr>
            <a:r>
              <a:rPr lang="en-GB" sz="2000" dirty="0" smtClean="0">
                <a:solidFill>
                  <a:srgbClr val="C00000"/>
                </a:solidFill>
              </a:rPr>
              <a:t>Annex 2 : General Conditions</a:t>
            </a:r>
          </a:p>
          <a:p>
            <a:pPr>
              <a:buClr>
                <a:srgbClr val="C00000"/>
              </a:buClr>
            </a:pPr>
            <a:r>
              <a:rPr lang="en-GB" sz="2000" dirty="0" smtClean="0">
                <a:solidFill>
                  <a:srgbClr val="C00000"/>
                </a:solidFill>
              </a:rPr>
              <a:t>Special clauses</a:t>
            </a:r>
          </a:p>
          <a:p>
            <a:pPr marL="0" indent="0">
              <a:buClr>
                <a:srgbClr val="FF3300"/>
              </a:buClr>
              <a:buNone/>
            </a:pPr>
            <a:endParaRPr lang="en-GB" sz="2000" dirty="0" smtClean="0">
              <a:solidFill>
                <a:srgbClr val="C00000"/>
              </a:solidFill>
            </a:endParaRPr>
          </a:p>
          <a:p>
            <a:pPr>
              <a:buClr>
                <a:srgbClr val="00B050"/>
              </a:buClr>
            </a:pPr>
            <a:r>
              <a:rPr lang="en-GB" sz="2000" dirty="0" smtClean="0">
                <a:solidFill>
                  <a:srgbClr val="00B050"/>
                </a:solidFill>
              </a:rPr>
              <a:t>Annex 1: </a:t>
            </a:r>
            <a:r>
              <a:rPr lang="en-GB" sz="2000" dirty="0" err="1">
                <a:solidFill>
                  <a:srgbClr val="00B050"/>
                </a:solidFill>
              </a:rPr>
              <a:t>DoW</a:t>
            </a:r>
            <a:r>
              <a:rPr lang="en-GB" sz="2000" dirty="0">
                <a:solidFill>
                  <a:srgbClr val="00B050"/>
                </a:solidFill>
              </a:rPr>
              <a:t> </a:t>
            </a:r>
          </a:p>
          <a:p>
            <a:pPr>
              <a:buClr>
                <a:srgbClr val="FF3300"/>
              </a:buClr>
            </a:pPr>
            <a:endParaRPr lang="en-GB" sz="2000" dirty="0" smtClean="0">
              <a:solidFill>
                <a:schemeClr val="accent2"/>
              </a:solidFill>
            </a:endParaRPr>
          </a:p>
          <a:p>
            <a:pPr>
              <a:buClr>
                <a:srgbClr val="002060"/>
              </a:buClr>
            </a:pPr>
            <a:r>
              <a:rPr lang="en-GB" sz="2000" dirty="0" smtClean="0">
                <a:solidFill>
                  <a:srgbClr val="002060"/>
                </a:solidFill>
              </a:rPr>
              <a:t>Annex </a:t>
            </a:r>
            <a:r>
              <a:rPr lang="en-GB" sz="2000" dirty="0">
                <a:solidFill>
                  <a:srgbClr val="002060"/>
                </a:solidFill>
              </a:rPr>
              <a:t>3</a:t>
            </a:r>
            <a:r>
              <a:rPr lang="en-GB" sz="2000" dirty="0" smtClean="0">
                <a:solidFill>
                  <a:srgbClr val="002060"/>
                </a:solidFill>
              </a:rPr>
              <a:t> </a:t>
            </a:r>
            <a:r>
              <a:rPr lang="en-GB" sz="2000" dirty="0">
                <a:solidFill>
                  <a:srgbClr val="002060"/>
                </a:solidFill>
              </a:rPr>
              <a:t>(form A): </a:t>
            </a:r>
            <a:r>
              <a:rPr lang="en-GB" sz="2000" dirty="0" smtClean="0">
                <a:solidFill>
                  <a:srgbClr val="002060"/>
                </a:solidFill>
              </a:rPr>
              <a:t>accession</a:t>
            </a:r>
          </a:p>
          <a:p>
            <a:pPr>
              <a:buClr>
                <a:srgbClr val="002060"/>
              </a:buClr>
            </a:pPr>
            <a:r>
              <a:rPr lang="en-GB" sz="2000" dirty="0" smtClean="0">
                <a:solidFill>
                  <a:srgbClr val="002060"/>
                </a:solidFill>
              </a:rPr>
              <a:t>Annex </a:t>
            </a:r>
            <a:r>
              <a:rPr lang="en-GB" sz="2000" dirty="0">
                <a:solidFill>
                  <a:srgbClr val="002060"/>
                </a:solidFill>
              </a:rPr>
              <a:t>4</a:t>
            </a:r>
            <a:r>
              <a:rPr lang="en-GB" sz="2000" dirty="0" smtClean="0">
                <a:solidFill>
                  <a:srgbClr val="002060"/>
                </a:solidFill>
              </a:rPr>
              <a:t>(form </a:t>
            </a:r>
            <a:r>
              <a:rPr lang="en-GB" sz="2000" dirty="0">
                <a:solidFill>
                  <a:srgbClr val="002060"/>
                </a:solidFill>
              </a:rPr>
              <a:t>B): new beneficiary accession</a:t>
            </a:r>
          </a:p>
          <a:p>
            <a:pPr>
              <a:buClr>
                <a:srgbClr val="FF3300"/>
              </a:buClr>
            </a:pPr>
            <a:endParaRPr lang="en-GB" sz="2000" dirty="0" smtClean="0">
              <a:solidFill>
                <a:srgbClr val="002060"/>
              </a:solidFill>
            </a:endParaRPr>
          </a:p>
          <a:p>
            <a:pPr>
              <a:buClr>
                <a:srgbClr val="FF3300"/>
              </a:buClr>
            </a:pPr>
            <a:r>
              <a:rPr lang="en-GB" sz="2000" dirty="0" smtClean="0">
                <a:solidFill>
                  <a:srgbClr val="FF0000"/>
                </a:solidFill>
              </a:rPr>
              <a:t>Annex 5 </a:t>
            </a:r>
            <a:r>
              <a:rPr lang="en-GB" sz="2000" dirty="0">
                <a:solidFill>
                  <a:srgbClr val="FF0000"/>
                </a:solidFill>
              </a:rPr>
              <a:t>(form C): financial </a:t>
            </a:r>
            <a:r>
              <a:rPr lang="en-GB" sz="2000" dirty="0" smtClean="0">
                <a:solidFill>
                  <a:srgbClr val="FF0000"/>
                </a:solidFill>
              </a:rPr>
              <a:t>statements</a:t>
            </a:r>
          </a:p>
          <a:p>
            <a:pPr marL="0" indent="0">
              <a:buClr>
                <a:srgbClr val="FF3300"/>
              </a:buClr>
              <a:buNone/>
            </a:pPr>
            <a:endParaRPr lang="en-GB" sz="2000" dirty="0">
              <a:solidFill>
                <a:srgbClr val="002060"/>
              </a:solidFill>
            </a:endParaRPr>
          </a:p>
          <a:p>
            <a:pPr>
              <a:buClr>
                <a:srgbClr val="00B0F0"/>
              </a:buClr>
            </a:pPr>
            <a:r>
              <a:rPr lang="en-GB" sz="2000" dirty="0">
                <a:solidFill>
                  <a:srgbClr val="00B0F0"/>
                </a:solidFill>
              </a:rPr>
              <a:t>Annex 6</a:t>
            </a:r>
            <a:r>
              <a:rPr lang="en-GB" sz="2000" dirty="0" smtClean="0">
                <a:solidFill>
                  <a:srgbClr val="00B0F0"/>
                </a:solidFill>
              </a:rPr>
              <a:t> </a:t>
            </a:r>
            <a:r>
              <a:rPr lang="en-GB" sz="2000" dirty="0">
                <a:solidFill>
                  <a:srgbClr val="00B0F0"/>
                </a:solidFill>
              </a:rPr>
              <a:t>(form D and E):</a:t>
            </a:r>
          </a:p>
          <a:p>
            <a:pPr lvl="1">
              <a:buClr>
                <a:srgbClr val="00B0F0"/>
              </a:buClr>
            </a:pPr>
            <a:r>
              <a:rPr lang="en-GB" sz="2000" dirty="0" smtClean="0">
                <a:solidFill>
                  <a:srgbClr val="00B0F0"/>
                </a:solidFill>
              </a:rPr>
              <a:t>Form D: terms of ref. CFS</a:t>
            </a:r>
          </a:p>
          <a:p>
            <a:pPr lvl="1">
              <a:buClr>
                <a:srgbClr val="00B0F0"/>
              </a:buClr>
            </a:pPr>
            <a:r>
              <a:rPr lang="en-GB" sz="2000" dirty="0" smtClean="0">
                <a:solidFill>
                  <a:srgbClr val="00B0F0"/>
                </a:solidFill>
              </a:rPr>
              <a:t>Form </a:t>
            </a:r>
            <a:r>
              <a:rPr lang="en-GB" sz="2000" dirty="0">
                <a:solidFill>
                  <a:srgbClr val="00B0F0"/>
                </a:solidFill>
              </a:rPr>
              <a:t>E: terms of </a:t>
            </a:r>
            <a:r>
              <a:rPr lang="en-GB" sz="2000" dirty="0" smtClean="0">
                <a:solidFill>
                  <a:srgbClr val="00B0F0"/>
                </a:solidFill>
              </a:rPr>
              <a:t>ref. </a:t>
            </a:r>
            <a:r>
              <a:rPr lang="en-GB" sz="2000" dirty="0">
                <a:solidFill>
                  <a:srgbClr val="00B0F0"/>
                </a:solidFill>
              </a:rPr>
              <a:t>for </a:t>
            </a:r>
            <a:r>
              <a:rPr lang="en-GB" sz="2000" dirty="0" smtClean="0">
                <a:solidFill>
                  <a:srgbClr val="00B0F0"/>
                </a:solidFill>
              </a:rPr>
              <a:t>cert. </a:t>
            </a:r>
            <a:r>
              <a:rPr lang="en-GB" sz="2000" dirty="0">
                <a:solidFill>
                  <a:srgbClr val="00B0F0"/>
                </a:solidFill>
              </a:rPr>
              <a:t>on methodology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44008" y="908720"/>
            <a:ext cx="4499992" cy="583264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FF3300"/>
              </a:buClr>
              <a:buNone/>
            </a:pPr>
            <a:r>
              <a:rPr lang="en-GB" sz="3000" b="1" dirty="0" smtClean="0">
                <a:solidFill>
                  <a:schemeClr val="hlink"/>
                </a:solidFill>
              </a:rPr>
              <a:t>FCH 2  GA</a:t>
            </a:r>
            <a:r>
              <a:rPr lang="en-GB" b="1" dirty="0" smtClean="0">
                <a:solidFill>
                  <a:schemeClr val="hlink"/>
                </a:solidFill>
              </a:rPr>
              <a:t> </a:t>
            </a:r>
          </a:p>
          <a:p>
            <a:pPr lvl="0" defTabSz="1346200"/>
            <a:r>
              <a:rPr lang="en-GB" sz="2000" b="1" dirty="0" smtClean="0">
                <a:solidFill>
                  <a:srgbClr val="C00000"/>
                </a:solidFill>
              </a:rPr>
              <a:t>GA </a:t>
            </a:r>
          </a:p>
          <a:p>
            <a:pPr marL="0" lvl="0" indent="0" defTabSz="1346200">
              <a:buNone/>
            </a:pPr>
            <a:endParaRPr lang="en-GB" sz="2000" b="0" dirty="0" smtClean="0">
              <a:solidFill>
                <a:srgbClr val="00B050"/>
              </a:solidFill>
            </a:endParaRPr>
          </a:p>
          <a:p>
            <a:pPr lvl="0" defTabSz="1346200"/>
            <a:r>
              <a:rPr lang="en-GB" sz="2000" b="1" dirty="0" smtClean="0">
                <a:solidFill>
                  <a:srgbClr val="00B050"/>
                </a:solidFill>
              </a:rPr>
              <a:t>Annex 1</a:t>
            </a:r>
            <a:r>
              <a:rPr lang="en-GB" sz="2000" b="0" dirty="0" smtClean="0">
                <a:solidFill>
                  <a:srgbClr val="00B050"/>
                </a:solidFill>
              </a:rPr>
              <a:t>: </a:t>
            </a:r>
            <a:r>
              <a:rPr lang="en-GB" sz="2000" dirty="0" smtClean="0">
                <a:solidFill>
                  <a:srgbClr val="00B050"/>
                </a:solidFill>
              </a:rPr>
              <a:t>Description of the action </a:t>
            </a:r>
          </a:p>
          <a:p>
            <a:pPr lvl="0">
              <a:tabLst>
                <a:tab pos="1346200" algn="l"/>
              </a:tabLst>
            </a:pPr>
            <a:r>
              <a:rPr lang="en-GB" sz="2000" b="1" dirty="0" smtClean="0">
                <a:solidFill>
                  <a:srgbClr val="00B050"/>
                </a:solidFill>
              </a:rPr>
              <a:t>Annex 2</a:t>
            </a:r>
            <a:r>
              <a:rPr lang="en-GB" sz="2000" dirty="0" smtClean="0">
                <a:solidFill>
                  <a:srgbClr val="00B050"/>
                </a:solidFill>
              </a:rPr>
              <a:t>:	Estimated budget </a:t>
            </a:r>
          </a:p>
          <a:p>
            <a:pPr lvl="0" defTabSz="1346200"/>
            <a:endParaRPr lang="en-GB" sz="2000" dirty="0" smtClean="0">
              <a:solidFill>
                <a:srgbClr val="490092"/>
              </a:solidFill>
            </a:endParaRPr>
          </a:p>
          <a:p>
            <a:pPr lvl="0" defTabSz="1346200"/>
            <a:r>
              <a:rPr lang="en-GB" sz="2000" b="1" dirty="0" smtClean="0">
                <a:solidFill>
                  <a:srgbClr val="002060"/>
                </a:solidFill>
              </a:rPr>
              <a:t>Annex 3:</a:t>
            </a:r>
            <a:r>
              <a:rPr lang="en-GB" sz="2000" dirty="0" smtClean="0">
                <a:solidFill>
                  <a:srgbClr val="002060"/>
                </a:solidFill>
              </a:rPr>
              <a:t> Accession Forms, 3a &amp; 3b </a:t>
            </a:r>
          </a:p>
          <a:p>
            <a:pPr lvl="0">
              <a:tabLst>
                <a:tab pos="1346200" algn="l"/>
              </a:tabLst>
            </a:pPr>
            <a:endParaRPr lang="en-GB" sz="2000" dirty="0" smtClean="0">
              <a:solidFill>
                <a:srgbClr val="002060"/>
              </a:solidFill>
            </a:endParaRPr>
          </a:p>
          <a:p>
            <a:pPr lvl="0">
              <a:tabLst>
                <a:tab pos="1346200" algn="l"/>
              </a:tabLst>
            </a:pPr>
            <a:endParaRPr lang="en-GB" sz="2000" dirty="0" smtClean="0">
              <a:solidFill>
                <a:srgbClr val="002060"/>
              </a:solidFill>
            </a:endParaRPr>
          </a:p>
          <a:p>
            <a:pPr lvl="0">
              <a:tabLst>
                <a:tab pos="1346200" algn="l"/>
              </a:tabLst>
            </a:pPr>
            <a:r>
              <a:rPr lang="en-GB" sz="2000" b="1" dirty="0" smtClean="0">
                <a:solidFill>
                  <a:srgbClr val="FF0000"/>
                </a:solidFill>
              </a:rPr>
              <a:t>Annex 4</a:t>
            </a:r>
            <a:r>
              <a:rPr lang="en-GB" sz="2000" dirty="0" smtClean="0">
                <a:solidFill>
                  <a:srgbClr val="FF0000"/>
                </a:solidFill>
              </a:rPr>
              <a:t>:Financial statements </a:t>
            </a:r>
          </a:p>
          <a:p>
            <a:pPr lvl="0">
              <a:tabLst>
                <a:tab pos="1346200" algn="l"/>
              </a:tabLst>
            </a:pPr>
            <a:endParaRPr lang="en-GB" sz="2000" dirty="0" smtClean="0">
              <a:solidFill>
                <a:srgbClr val="002060"/>
              </a:solidFill>
            </a:endParaRPr>
          </a:p>
          <a:p>
            <a:pPr defTabSz="1346200"/>
            <a:r>
              <a:rPr lang="en-GB" sz="2000" b="1" dirty="0" smtClean="0">
                <a:solidFill>
                  <a:srgbClr val="00B0F0"/>
                </a:solidFill>
              </a:rPr>
              <a:t>Annex 5</a:t>
            </a:r>
            <a:r>
              <a:rPr lang="en-GB" sz="2000" dirty="0" smtClean="0">
                <a:solidFill>
                  <a:srgbClr val="00B0F0"/>
                </a:solidFill>
              </a:rPr>
              <a:t>: terms of ref. CFS</a:t>
            </a:r>
          </a:p>
          <a:p>
            <a:pPr lvl="0" defTabSz="1346200"/>
            <a:r>
              <a:rPr lang="en-GB" sz="2000" b="1" dirty="0" smtClean="0">
                <a:solidFill>
                  <a:srgbClr val="00B0F0"/>
                </a:solidFill>
              </a:rPr>
              <a:t>Annex 6</a:t>
            </a:r>
            <a:r>
              <a:rPr lang="en-GB" sz="2000" dirty="0" smtClean="0">
                <a:solidFill>
                  <a:srgbClr val="00B0F0"/>
                </a:solidFill>
              </a:rPr>
              <a:t>: terms of ref. for cert. on methodology  </a:t>
            </a:r>
          </a:p>
        </p:txBody>
      </p:sp>
      <p:sp>
        <p:nvSpPr>
          <p:cNvPr id="6" name="Left-Right Arrow 5"/>
          <p:cNvSpPr/>
          <p:nvPr/>
        </p:nvSpPr>
        <p:spPr>
          <a:xfrm>
            <a:off x="3513801" y="1699251"/>
            <a:ext cx="1216152" cy="242316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13" name="Left-Right Arrow 12"/>
          <p:cNvSpPr/>
          <p:nvPr/>
        </p:nvSpPr>
        <p:spPr>
          <a:xfrm>
            <a:off x="3559910" y="2492896"/>
            <a:ext cx="1216152" cy="242316"/>
          </a:xfrm>
          <a:prstGeom prst="left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-Right Arrow 13"/>
          <p:cNvSpPr/>
          <p:nvPr/>
        </p:nvSpPr>
        <p:spPr>
          <a:xfrm>
            <a:off x="3523920" y="3406142"/>
            <a:ext cx="1216152" cy="242316"/>
          </a:xfrm>
          <a:prstGeom prst="left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3523920" y="4788640"/>
            <a:ext cx="1216152" cy="242316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Left-Right Arrow 16"/>
          <p:cNvSpPr/>
          <p:nvPr/>
        </p:nvSpPr>
        <p:spPr>
          <a:xfrm>
            <a:off x="3476636" y="5373216"/>
            <a:ext cx="1216152" cy="242316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66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 txBox="1">
            <a:spLocks noChangeArrowheads="1"/>
          </p:cNvSpPr>
          <p:nvPr/>
        </p:nvSpPr>
        <p:spPr bwMode="auto">
          <a:xfrm>
            <a:off x="-8145" y="0"/>
            <a:ext cx="9163005" cy="684815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2.a </a:t>
            </a:r>
            <a:r>
              <a:rPr lang="en-GB" altLang="en-US" sz="26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Forms of costs</a:t>
            </a: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150563923"/>
              </p:ext>
            </p:extLst>
          </p:nvPr>
        </p:nvGraphicFramePr>
        <p:xfrm>
          <a:off x="261783" y="833664"/>
          <a:ext cx="8743584" cy="5763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557" name="Freeform 12"/>
          <p:cNvSpPr>
            <a:spLocks/>
          </p:cNvSpPr>
          <p:nvPr/>
        </p:nvSpPr>
        <p:spPr bwMode="auto">
          <a:xfrm>
            <a:off x="3502304" y="1599673"/>
            <a:ext cx="308149" cy="283650"/>
          </a:xfrm>
          <a:custGeom>
            <a:avLst/>
            <a:gdLst>
              <a:gd name="T0" fmla="*/ 2147483647 w 222"/>
              <a:gd name="T1" fmla="*/ 2147483647 h 222"/>
              <a:gd name="T2" fmla="*/ 2147483647 w 222"/>
              <a:gd name="T3" fmla="*/ 2147483647 h 222"/>
              <a:gd name="T4" fmla="*/ 2147483647 w 222"/>
              <a:gd name="T5" fmla="*/ 2147483647 h 222"/>
              <a:gd name="T6" fmla="*/ 2147483647 w 222"/>
              <a:gd name="T7" fmla="*/ 2147483647 h 222"/>
              <a:gd name="T8" fmla="*/ 2147483647 w 222"/>
              <a:gd name="T9" fmla="*/ 2147483647 h 222"/>
              <a:gd name="T10" fmla="*/ 2147483647 w 222"/>
              <a:gd name="T11" fmla="*/ 2147483647 h 222"/>
              <a:gd name="T12" fmla="*/ 2147483647 w 222"/>
              <a:gd name="T13" fmla="*/ 2147483647 h 222"/>
              <a:gd name="T14" fmla="*/ 2147483647 w 222"/>
              <a:gd name="T15" fmla="*/ 2147483647 h 222"/>
              <a:gd name="T16" fmla="*/ 2147483647 w 222"/>
              <a:gd name="T17" fmla="*/ 2147483647 h 222"/>
              <a:gd name="T18" fmla="*/ 2147483647 w 222"/>
              <a:gd name="T19" fmla="*/ 2147483647 h 222"/>
              <a:gd name="T20" fmla="*/ 2147483647 w 222"/>
              <a:gd name="T21" fmla="*/ 2147483647 h 222"/>
              <a:gd name="T22" fmla="*/ 2147483647 w 222"/>
              <a:gd name="T23" fmla="*/ 2147483647 h 222"/>
              <a:gd name="T24" fmla="*/ 2147483647 w 222"/>
              <a:gd name="T25" fmla="*/ 2147483647 h 222"/>
              <a:gd name="T26" fmla="*/ 2147483647 w 222"/>
              <a:gd name="T27" fmla="*/ 2147483647 h 222"/>
              <a:gd name="T28" fmla="*/ 2147483647 w 222"/>
              <a:gd name="T29" fmla="*/ 2147483647 h 222"/>
              <a:gd name="T30" fmla="*/ 2147483647 w 222"/>
              <a:gd name="T31" fmla="*/ 2147483647 h 222"/>
              <a:gd name="T32" fmla="*/ 2147483647 w 222"/>
              <a:gd name="T33" fmla="*/ 2147483647 h 222"/>
              <a:gd name="T34" fmla="*/ 2147483647 w 222"/>
              <a:gd name="T35" fmla="*/ 2147483647 h 222"/>
              <a:gd name="T36" fmla="*/ 2147483647 w 222"/>
              <a:gd name="T37" fmla="*/ 2147483647 h 222"/>
              <a:gd name="T38" fmla="*/ 2147483647 w 222"/>
              <a:gd name="T39" fmla="*/ 2147483647 h 222"/>
              <a:gd name="T40" fmla="*/ 2147483647 w 222"/>
              <a:gd name="T41" fmla="*/ 2147483647 h 222"/>
              <a:gd name="T42" fmla="*/ 2147483647 w 222"/>
              <a:gd name="T43" fmla="*/ 2147483647 h 222"/>
              <a:gd name="T44" fmla="*/ 2147483647 w 222"/>
              <a:gd name="T45" fmla="*/ 2147483647 h 222"/>
              <a:gd name="T46" fmla="*/ 2147483647 w 222"/>
              <a:gd name="T47" fmla="*/ 2147483647 h 222"/>
              <a:gd name="T48" fmla="*/ 2147483647 w 222"/>
              <a:gd name="T49" fmla="*/ 2147483647 h 222"/>
              <a:gd name="T50" fmla="*/ 2147483647 w 222"/>
              <a:gd name="T51" fmla="*/ 2147483647 h 222"/>
              <a:gd name="T52" fmla="*/ 2147483647 w 222"/>
              <a:gd name="T53" fmla="*/ 2147483647 h 222"/>
              <a:gd name="T54" fmla="*/ 2147483647 w 222"/>
              <a:gd name="T55" fmla="*/ 2147483647 h 222"/>
              <a:gd name="T56" fmla="*/ 2147483647 w 222"/>
              <a:gd name="T57" fmla="*/ 2147483647 h 222"/>
              <a:gd name="T58" fmla="*/ 2147483647 w 222"/>
              <a:gd name="T59" fmla="*/ 2147483647 h 222"/>
              <a:gd name="T60" fmla="*/ 2147483647 w 222"/>
              <a:gd name="T61" fmla="*/ 2147483647 h 222"/>
              <a:gd name="T62" fmla="*/ 2147483647 w 222"/>
              <a:gd name="T63" fmla="*/ 2147483647 h 222"/>
              <a:gd name="T64" fmla="*/ 2147483647 w 222"/>
              <a:gd name="T65" fmla="*/ 2147483647 h 222"/>
              <a:gd name="T66" fmla="*/ 2147483647 w 222"/>
              <a:gd name="T67" fmla="*/ 2147483647 h 222"/>
              <a:gd name="T68" fmla="*/ 2147483647 w 222"/>
              <a:gd name="T69" fmla="*/ 2147483647 h 222"/>
              <a:gd name="T70" fmla="*/ 2147483647 w 222"/>
              <a:gd name="T71" fmla="*/ 2147483647 h 222"/>
              <a:gd name="T72" fmla="*/ 2147483647 w 222"/>
              <a:gd name="T73" fmla="*/ 2147483647 h 222"/>
              <a:gd name="T74" fmla="*/ 2147483647 w 222"/>
              <a:gd name="T75" fmla="*/ 2147483647 h 222"/>
              <a:gd name="T76" fmla="*/ 2147483647 w 222"/>
              <a:gd name="T77" fmla="*/ 2147483647 h 222"/>
              <a:gd name="T78" fmla="*/ 2147483647 w 222"/>
              <a:gd name="T79" fmla="*/ 2147483647 h 222"/>
              <a:gd name="T80" fmla="*/ 2147483647 w 222"/>
              <a:gd name="T81" fmla="*/ 2147483647 h 222"/>
              <a:gd name="T82" fmla="*/ 2147483647 w 222"/>
              <a:gd name="T83" fmla="*/ 2147483647 h 222"/>
              <a:gd name="T84" fmla="*/ 2147483647 w 222"/>
              <a:gd name="T85" fmla="*/ 2147483647 h 222"/>
              <a:gd name="T86" fmla="*/ 2147483647 w 222"/>
              <a:gd name="T87" fmla="*/ 2147483647 h 222"/>
              <a:gd name="T88" fmla="*/ 2147483647 w 222"/>
              <a:gd name="T89" fmla="*/ 2147483647 h 222"/>
              <a:gd name="T90" fmla="*/ 2147483647 w 222"/>
              <a:gd name="T91" fmla="*/ 0 h 222"/>
              <a:gd name="T92" fmla="*/ 2147483647 w 222"/>
              <a:gd name="T93" fmla="*/ 0 h 222"/>
              <a:gd name="T94" fmla="*/ 2147483647 w 222"/>
              <a:gd name="T95" fmla="*/ 2147483647 h 222"/>
              <a:gd name="T96" fmla="*/ 2147483647 w 222"/>
              <a:gd name="T97" fmla="*/ 2147483647 h 222"/>
              <a:gd name="T98" fmla="*/ 2147483647 w 222"/>
              <a:gd name="T99" fmla="*/ 2147483647 h 222"/>
              <a:gd name="T100" fmla="*/ 2147483647 w 222"/>
              <a:gd name="T101" fmla="*/ 2147483647 h 222"/>
              <a:gd name="T102" fmla="*/ 2147483647 w 222"/>
              <a:gd name="T103" fmla="*/ 2147483647 h 222"/>
              <a:gd name="T104" fmla="*/ 2147483647 w 222"/>
              <a:gd name="T105" fmla="*/ 2147483647 h 222"/>
              <a:gd name="T106" fmla="*/ 2147483647 w 222"/>
              <a:gd name="T107" fmla="*/ 2147483647 h 222"/>
              <a:gd name="T108" fmla="*/ 2147483647 w 222"/>
              <a:gd name="T109" fmla="*/ 2147483647 h 222"/>
              <a:gd name="T110" fmla="*/ 2147483647 w 222"/>
              <a:gd name="T111" fmla="*/ 2147483647 h 222"/>
              <a:gd name="T112" fmla="*/ 2147483647 w 222"/>
              <a:gd name="T113" fmla="*/ 2147483647 h 222"/>
              <a:gd name="T114" fmla="*/ 2147483647 w 222"/>
              <a:gd name="T115" fmla="*/ 2147483647 h 222"/>
              <a:gd name="T116" fmla="*/ 2147483647 w 222"/>
              <a:gd name="T117" fmla="*/ 2147483647 h 22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222" h="222">
                <a:moveTo>
                  <a:pt x="161" y="12"/>
                </a:moveTo>
                <a:lnTo>
                  <a:pt x="168" y="15"/>
                </a:lnTo>
                <a:lnTo>
                  <a:pt x="175" y="19"/>
                </a:lnTo>
                <a:lnTo>
                  <a:pt x="181" y="24"/>
                </a:lnTo>
                <a:lnTo>
                  <a:pt x="186" y="29"/>
                </a:lnTo>
                <a:lnTo>
                  <a:pt x="192" y="34"/>
                </a:lnTo>
                <a:lnTo>
                  <a:pt x="197" y="40"/>
                </a:lnTo>
                <a:lnTo>
                  <a:pt x="201" y="46"/>
                </a:lnTo>
                <a:lnTo>
                  <a:pt x="205" y="52"/>
                </a:lnTo>
                <a:lnTo>
                  <a:pt x="209" y="59"/>
                </a:lnTo>
                <a:lnTo>
                  <a:pt x="212" y="65"/>
                </a:lnTo>
                <a:lnTo>
                  <a:pt x="215" y="72"/>
                </a:lnTo>
                <a:lnTo>
                  <a:pt x="218" y="80"/>
                </a:lnTo>
                <a:lnTo>
                  <a:pt x="220" y="87"/>
                </a:lnTo>
                <a:lnTo>
                  <a:pt x="221" y="95"/>
                </a:lnTo>
                <a:lnTo>
                  <a:pt x="222" y="103"/>
                </a:lnTo>
                <a:lnTo>
                  <a:pt x="222" y="111"/>
                </a:lnTo>
                <a:lnTo>
                  <a:pt x="222" y="122"/>
                </a:lnTo>
                <a:lnTo>
                  <a:pt x="220" y="133"/>
                </a:lnTo>
                <a:lnTo>
                  <a:pt x="217" y="144"/>
                </a:lnTo>
                <a:lnTo>
                  <a:pt x="213" y="154"/>
                </a:lnTo>
                <a:lnTo>
                  <a:pt x="209" y="164"/>
                </a:lnTo>
                <a:lnTo>
                  <a:pt x="203" y="173"/>
                </a:lnTo>
                <a:lnTo>
                  <a:pt x="197" y="181"/>
                </a:lnTo>
                <a:lnTo>
                  <a:pt x="190" y="189"/>
                </a:lnTo>
                <a:lnTo>
                  <a:pt x="182" y="196"/>
                </a:lnTo>
                <a:lnTo>
                  <a:pt x="173" y="203"/>
                </a:lnTo>
                <a:lnTo>
                  <a:pt x="164" y="209"/>
                </a:lnTo>
                <a:lnTo>
                  <a:pt x="154" y="213"/>
                </a:lnTo>
                <a:lnTo>
                  <a:pt x="144" y="217"/>
                </a:lnTo>
                <a:lnTo>
                  <a:pt x="134" y="220"/>
                </a:lnTo>
                <a:lnTo>
                  <a:pt x="123" y="221"/>
                </a:lnTo>
                <a:lnTo>
                  <a:pt x="111" y="222"/>
                </a:lnTo>
                <a:lnTo>
                  <a:pt x="100" y="221"/>
                </a:lnTo>
                <a:lnTo>
                  <a:pt x="89" y="220"/>
                </a:lnTo>
                <a:lnTo>
                  <a:pt x="78" y="217"/>
                </a:lnTo>
                <a:lnTo>
                  <a:pt x="68" y="213"/>
                </a:lnTo>
                <a:lnTo>
                  <a:pt x="59" y="209"/>
                </a:lnTo>
                <a:lnTo>
                  <a:pt x="49" y="203"/>
                </a:lnTo>
                <a:lnTo>
                  <a:pt x="41" y="196"/>
                </a:lnTo>
                <a:lnTo>
                  <a:pt x="33" y="189"/>
                </a:lnTo>
                <a:lnTo>
                  <a:pt x="26" y="181"/>
                </a:lnTo>
                <a:lnTo>
                  <a:pt x="19" y="173"/>
                </a:lnTo>
                <a:lnTo>
                  <a:pt x="14" y="164"/>
                </a:lnTo>
                <a:lnTo>
                  <a:pt x="9" y="154"/>
                </a:lnTo>
                <a:lnTo>
                  <a:pt x="6" y="144"/>
                </a:lnTo>
                <a:lnTo>
                  <a:pt x="3" y="133"/>
                </a:lnTo>
                <a:lnTo>
                  <a:pt x="1" y="122"/>
                </a:lnTo>
                <a:lnTo>
                  <a:pt x="0" y="111"/>
                </a:lnTo>
                <a:lnTo>
                  <a:pt x="1" y="103"/>
                </a:lnTo>
                <a:lnTo>
                  <a:pt x="1" y="96"/>
                </a:lnTo>
                <a:lnTo>
                  <a:pt x="3" y="88"/>
                </a:lnTo>
                <a:lnTo>
                  <a:pt x="5" y="81"/>
                </a:lnTo>
                <a:lnTo>
                  <a:pt x="7" y="74"/>
                </a:lnTo>
                <a:lnTo>
                  <a:pt x="10" y="67"/>
                </a:lnTo>
                <a:lnTo>
                  <a:pt x="13" y="60"/>
                </a:lnTo>
                <a:lnTo>
                  <a:pt x="16" y="54"/>
                </a:lnTo>
                <a:lnTo>
                  <a:pt x="20" y="48"/>
                </a:lnTo>
                <a:lnTo>
                  <a:pt x="24" y="42"/>
                </a:lnTo>
                <a:lnTo>
                  <a:pt x="29" y="37"/>
                </a:lnTo>
                <a:lnTo>
                  <a:pt x="34" y="31"/>
                </a:lnTo>
                <a:lnTo>
                  <a:pt x="39" y="27"/>
                </a:lnTo>
                <a:lnTo>
                  <a:pt x="45" y="22"/>
                </a:lnTo>
                <a:lnTo>
                  <a:pt x="51" y="18"/>
                </a:lnTo>
                <a:lnTo>
                  <a:pt x="57" y="14"/>
                </a:lnTo>
                <a:lnTo>
                  <a:pt x="95" y="79"/>
                </a:lnTo>
                <a:lnTo>
                  <a:pt x="94" y="80"/>
                </a:lnTo>
                <a:lnTo>
                  <a:pt x="92" y="81"/>
                </a:lnTo>
                <a:lnTo>
                  <a:pt x="90" y="82"/>
                </a:lnTo>
                <a:lnTo>
                  <a:pt x="89" y="83"/>
                </a:lnTo>
                <a:lnTo>
                  <a:pt x="87" y="85"/>
                </a:lnTo>
                <a:lnTo>
                  <a:pt x="85" y="86"/>
                </a:lnTo>
                <a:lnTo>
                  <a:pt x="84" y="87"/>
                </a:lnTo>
                <a:lnTo>
                  <a:pt x="82" y="89"/>
                </a:lnTo>
                <a:lnTo>
                  <a:pt x="81" y="90"/>
                </a:lnTo>
                <a:lnTo>
                  <a:pt x="79" y="93"/>
                </a:lnTo>
                <a:lnTo>
                  <a:pt x="76" y="95"/>
                </a:lnTo>
                <a:lnTo>
                  <a:pt x="74" y="98"/>
                </a:lnTo>
                <a:lnTo>
                  <a:pt x="72" y="100"/>
                </a:lnTo>
                <a:lnTo>
                  <a:pt x="70" y="103"/>
                </a:lnTo>
                <a:lnTo>
                  <a:pt x="68" y="106"/>
                </a:lnTo>
                <a:lnTo>
                  <a:pt x="68" y="108"/>
                </a:lnTo>
                <a:lnTo>
                  <a:pt x="68" y="109"/>
                </a:lnTo>
                <a:lnTo>
                  <a:pt x="69" y="110"/>
                </a:lnTo>
                <a:lnTo>
                  <a:pt x="70" y="111"/>
                </a:lnTo>
                <a:lnTo>
                  <a:pt x="71" y="111"/>
                </a:lnTo>
                <a:lnTo>
                  <a:pt x="73" y="110"/>
                </a:lnTo>
                <a:lnTo>
                  <a:pt x="75" y="108"/>
                </a:lnTo>
                <a:lnTo>
                  <a:pt x="78" y="106"/>
                </a:lnTo>
                <a:lnTo>
                  <a:pt x="81" y="102"/>
                </a:lnTo>
                <a:lnTo>
                  <a:pt x="84" y="99"/>
                </a:lnTo>
                <a:lnTo>
                  <a:pt x="88" y="97"/>
                </a:lnTo>
                <a:lnTo>
                  <a:pt x="91" y="95"/>
                </a:lnTo>
                <a:lnTo>
                  <a:pt x="95" y="94"/>
                </a:lnTo>
                <a:lnTo>
                  <a:pt x="96" y="95"/>
                </a:lnTo>
                <a:lnTo>
                  <a:pt x="97" y="96"/>
                </a:lnTo>
                <a:lnTo>
                  <a:pt x="98" y="98"/>
                </a:lnTo>
                <a:lnTo>
                  <a:pt x="97" y="101"/>
                </a:lnTo>
                <a:lnTo>
                  <a:pt x="82" y="140"/>
                </a:lnTo>
                <a:lnTo>
                  <a:pt x="81" y="143"/>
                </a:lnTo>
                <a:lnTo>
                  <a:pt x="80" y="146"/>
                </a:lnTo>
                <a:lnTo>
                  <a:pt x="78" y="151"/>
                </a:lnTo>
                <a:lnTo>
                  <a:pt x="76" y="156"/>
                </a:lnTo>
                <a:lnTo>
                  <a:pt x="74" y="162"/>
                </a:lnTo>
                <a:lnTo>
                  <a:pt x="73" y="167"/>
                </a:lnTo>
                <a:lnTo>
                  <a:pt x="72" y="173"/>
                </a:lnTo>
                <a:lnTo>
                  <a:pt x="72" y="178"/>
                </a:lnTo>
                <a:lnTo>
                  <a:pt x="72" y="181"/>
                </a:lnTo>
                <a:lnTo>
                  <a:pt x="73" y="184"/>
                </a:lnTo>
                <a:lnTo>
                  <a:pt x="74" y="187"/>
                </a:lnTo>
                <a:lnTo>
                  <a:pt x="76" y="189"/>
                </a:lnTo>
                <a:lnTo>
                  <a:pt x="78" y="190"/>
                </a:lnTo>
                <a:lnTo>
                  <a:pt x="81" y="191"/>
                </a:lnTo>
                <a:lnTo>
                  <a:pt x="84" y="192"/>
                </a:lnTo>
                <a:lnTo>
                  <a:pt x="87" y="192"/>
                </a:lnTo>
                <a:lnTo>
                  <a:pt x="92" y="192"/>
                </a:lnTo>
                <a:lnTo>
                  <a:pt x="97" y="191"/>
                </a:lnTo>
                <a:lnTo>
                  <a:pt x="102" y="189"/>
                </a:lnTo>
                <a:lnTo>
                  <a:pt x="107" y="187"/>
                </a:lnTo>
                <a:lnTo>
                  <a:pt x="111" y="184"/>
                </a:lnTo>
                <a:lnTo>
                  <a:pt x="116" y="182"/>
                </a:lnTo>
                <a:lnTo>
                  <a:pt x="121" y="178"/>
                </a:lnTo>
                <a:lnTo>
                  <a:pt x="125" y="175"/>
                </a:lnTo>
                <a:lnTo>
                  <a:pt x="129" y="172"/>
                </a:lnTo>
                <a:lnTo>
                  <a:pt x="132" y="168"/>
                </a:lnTo>
                <a:lnTo>
                  <a:pt x="135" y="165"/>
                </a:lnTo>
                <a:lnTo>
                  <a:pt x="138" y="162"/>
                </a:lnTo>
                <a:lnTo>
                  <a:pt x="140" y="159"/>
                </a:lnTo>
                <a:lnTo>
                  <a:pt x="142" y="157"/>
                </a:lnTo>
                <a:lnTo>
                  <a:pt x="143" y="155"/>
                </a:lnTo>
                <a:lnTo>
                  <a:pt x="143" y="153"/>
                </a:lnTo>
                <a:lnTo>
                  <a:pt x="143" y="151"/>
                </a:lnTo>
                <a:lnTo>
                  <a:pt x="142" y="150"/>
                </a:lnTo>
                <a:lnTo>
                  <a:pt x="141" y="149"/>
                </a:lnTo>
                <a:lnTo>
                  <a:pt x="140" y="149"/>
                </a:lnTo>
                <a:lnTo>
                  <a:pt x="138" y="150"/>
                </a:lnTo>
                <a:lnTo>
                  <a:pt x="136" y="151"/>
                </a:lnTo>
                <a:lnTo>
                  <a:pt x="133" y="154"/>
                </a:lnTo>
                <a:lnTo>
                  <a:pt x="130" y="156"/>
                </a:lnTo>
                <a:lnTo>
                  <a:pt x="126" y="159"/>
                </a:lnTo>
                <a:lnTo>
                  <a:pt x="123" y="162"/>
                </a:lnTo>
                <a:lnTo>
                  <a:pt x="119" y="163"/>
                </a:lnTo>
                <a:lnTo>
                  <a:pt x="116" y="164"/>
                </a:lnTo>
                <a:lnTo>
                  <a:pt x="115" y="164"/>
                </a:lnTo>
                <a:lnTo>
                  <a:pt x="114" y="163"/>
                </a:lnTo>
                <a:lnTo>
                  <a:pt x="114" y="162"/>
                </a:lnTo>
                <a:lnTo>
                  <a:pt x="113" y="161"/>
                </a:lnTo>
                <a:lnTo>
                  <a:pt x="114" y="157"/>
                </a:lnTo>
                <a:lnTo>
                  <a:pt x="115" y="153"/>
                </a:lnTo>
                <a:lnTo>
                  <a:pt x="116" y="150"/>
                </a:lnTo>
                <a:lnTo>
                  <a:pt x="118" y="146"/>
                </a:lnTo>
                <a:lnTo>
                  <a:pt x="134" y="103"/>
                </a:lnTo>
                <a:lnTo>
                  <a:pt x="137" y="95"/>
                </a:lnTo>
                <a:lnTo>
                  <a:pt x="137" y="88"/>
                </a:lnTo>
                <a:lnTo>
                  <a:pt x="137" y="82"/>
                </a:lnTo>
                <a:lnTo>
                  <a:pt x="135" y="78"/>
                </a:lnTo>
                <a:lnTo>
                  <a:pt x="132" y="75"/>
                </a:lnTo>
                <a:lnTo>
                  <a:pt x="129" y="73"/>
                </a:lnTo>
                <a:lnTo>
                  <a:pt x="125" y="72"/>
                </a:lnTo>
                <a:lnTo>
                  <a:pt x="121" y="72"/>
                </a:lnTo>
                <a:lnTo>
                  <a:pt x="117" y="72"/>
                </a:lnTo>
                <a:lnTo>
                  <a:pt x="114" y="72"/>
                </a:lnTo>
                <a:lnTo>
                  <a:pt x="110" y="73"/>
                </a:lnTo>
                <a:lnTo>
                  <a:pt x="107" y="74"/>
                </a:lnTo>
                <a:lnTo>
                  <a:pt x="104" y="75"/>
                </a:lnTo>
                <a:lnTo>
                  <a:pt x="101" y="76"/>
                </a:lnTo>
                <a:lnTo>
                  <a:pt x="98" y="77"/>
                </a:lnTo>
                <a:lnTo>
                  <a:pt x="95" y="79"/>
                </a:lnTo>
                <a:lnTo>
                  <a:pt x="57" y="14"/>
                </a:lnTo>
                <a:lnTo>
                  <a:pt x="60" y="12"/>
                </a:lnTo>
                <a:lnTo>
                  <a:pt x="63" y="11"/>
                </a:lnTo>
                <a:lnTo>
                  <a:pt x="66" y="9"/>
                </a:lnTo>
                <a:lnTo>
                  <a:pt x="69" y="8"/>
                </a:lnTo>
                <a:lnTo>
                  <a:pt x="73" y="7"/>
                </a:lnTo>
                <a:lnTo>
                  <a:pt x="76" y="5"/>
                </a:lnTo>
                <a:lnTo>
                  <a:pt x="79" y="4"/>
                </a:lnTo>
                <a:lnTo>
                  <a:pt x="83" y="3"/>
                </a:lnTo>
                <a:lnTo>
                  <a:pt x="86" y="3"/>
                </a:lnTo>
                <a:lnTo>
                  <a:pt x="90" y="2"/>
                </a:lnTo>
                <a:lnTo>
                  <a:pt x="93" y="1"/>
                </a:lnTo>
                <a:lnTo>
                  <a:pt x="97" y="1"/>
                </a:lnTo>
                <a:lnTo>
                  <a:pt x="100" y="0"/>
                </a:lnTo>
                <a:lnTo>
                  <a:pt x="104" y="0"/>
                </a:lnTo>
                <a:lnTo>
                  <a:pt x="107" y="0"/>
                </a:lnTo>
                <a:lnTo>
                  <a:pt x="111" y="0"/>
                </a:lnTo>
                <a:lnTo>
                  <a:pt x="114" y="0"/>
                </a:lnTo>
                <a:lnTo>
                  <a:pt x="118" y="0"/>
                </a:lnTo>
                <a:lnTo>
                  <a:pt x="121" y="0"/>
                </a:lnTo>
                <a:lnTo>
                  <a:pt x="125" y="0"/>
                </a:lnTo>
                <a:lnTo>
                  <a:pt x="128" y="1"/>
                </a:lnTo>
                <a:lnTo>
                  <a:pt x="131" y="1"/>
                </a:lnTo>
                <a:lnTo>
                  <a:pt x="134" y="2"/>
                </a:lnTo>
                <a:lnTo>
                  <a:pt x="138" y="3"/>
                </a:lnTo>
                <a:lnTo>
                  <a:pt x="141" y="4"/>
                </a:lnTo>
                <a:lnTo>
                  <a:pt x="144" y="4"/>
                </a:lnTo>
                <a:lnTo>
                  <a:pt x="147" y="5"/>
                </a:lnTo>
                <a:lnTo>
                  <a:pt x="150" y="6"/>
                </a:lnTo>
                <a:lnTo>
                  <a:pt x="153" y="8"/>
                </a:lnTo>
                <a:lnTo>
                  <a:pt x="156" y="9"/>
                </a:lnTo>
                <a:lnTo>
                  <a:pt x="159" y="10"/>
                </a:lnTo>
                <a:lnTo>
                  <a:pt x="161" y="12"/>
                </a:lnTo>
                <a:lnTo>
                  <a:pt x="145" y="28"/>
                </a:lnTo>
                <a:lnTo>
                  <a:pt x="144" y="27"/>
                </a:lnTo>
                <a:lnTo>
                  <a:pt x="143" y="26"/>
                </a:lnTo>
                <a:lnTo>
                  <a:pt x="142" y="26"/>
                </a:lnTo>
                <a:lnTo>
                  <a:pt x="140" y="25"/>
                </a:lnTo>
                <a:lnTo>
                  <a:pt x="139" y="25"/>
                </a:lnTo>
                <a:lnTo>
                  <a:pt x="138" y="25"/>
                </a:lnTo>
                <a:lnTo>
                  <a:pt x="136" y="25"/>
                </a:lnTo>
                <a:lnTo>
                  <a:pt x="135" y="25"/>
                </a:lnTo>
                <a:lnTo>
                  <a:pt x="130" y="25"/>
                </a:lnTo>
                <a:lnTo>
                  <a:pt x="127" y="26"/>
                </a:lnTo>
                <a:lnTo>
                  <a:pt x="123" y="28"/>
                </a:lnTo>
                <a:lnTo>
                  <a:pt x="120" y="31"/>
                </a:lnTo>
                <a:lnTo>
                  <a:pt x="117" y="34"/>
                </a:lnTo>
                <a:lnTo>
                  <a:pt x="115" y="37"/>
                </a:lnTo>
                <a:lnTo>
                  <a:pt x="114" y="41"/>
                </a:lnTo>
                <a:lnTo>
                  <a:pt x="113" y="45"/>
                </a:lnTo>
                <a:lnTo>
                  <a:pt x="114" y="49"/>
                </a:lnTo>
                <a:lnTo>
                  <a:pt x="115" y="52"/>
                </a:lnTo>
                <a:lnTo>
                  <a:pt x="116" y="55"/>
                </a:lnTo>
                <a:lnTo>
                  <a:pt x="118" y="58"/>
                </a:lnTo>
                <a:lnTo>
                  <a:pt x="121" y="60"/>
                </a:lnTo>
                <a:lnTo>
                  <a:pt x="124" y="61"/>
                </a:lnTo>
                <a:lnTo>
                  <a:pt x="127" y="62"/>
                </a:lnTo>
                <a:lnTo>
                  <a:pt x="131" y="62"/>
                </a:lnTo>
                <a:lnTo>
                  <a:pt x="135" y="62"/>
                </a:lnTo>
                <a:lnTo>
                  <a:pt x="139" y="61"/>
                </a:lnTo>
                <a:lnTo>
                  <a:pt x="143" y="59"/>
                </a:lnTo>
                <a:lnTo>
                  <a:pt x="146" y="56"/>
                </a:lnTo>
                <a:lnTo>
                  <a:pt x="149" y="53"/>
                </a:lnTo>
                <a:lnTo>
                  <a:pt x="150" y="50"/>
                </a:lnTo>
                <a:lnTo>
                  <a:pt x="152" y="46"/>
                </a:lnTo>
                <a:lnTo>
                  <a:pt x="152" y="42"/>
                </a:lnTo>
                <a:lnTo>
                  <a:pt x="152" y="37"/>
                </a:lnTo>
                <a:lnTo>
                  <a:pt x="150" y="34"/>
                </a:lnTo>
                <a:lnTo>
                  <a:pt x="148" y="30"/>
                </a:lnTo>
                <a:lnTo>
                  <a:pt x="145" y="28"/>
                </a:lnTo>
                <a:lnTo>
                  <a:pt x="161" y="12"/>
                </a:lnTo>
                <a:close/>
              </a:path>
            </a:pathLst>
          </a:custGeom>
          <a:solidFill>
            <a:srgbClr val="00AA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0147" tIns="40074" rIns="80147" bIns="40074"/>
          <a:lstStyle/>
          <a:p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3923928" y="5517232"/>
            <a:ext cx="2808312" cy="108012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923928" y="5445224"/>
            <a:ext cx="2808312" cy="115212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44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4"/>
          <p:cNvSpPr txBox="1">
            <a:spLocks noChangeArrowheads="1"/>
          </p:cNvSpPr>
          <p:nvPr/>
        </p:nvSpPr>
        <p:spPr bwMode="auto">
          <a:xfrm>
            <a:off x="-9503" y="-1440"/>
            <a:ext cx="9163006" cy="751602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r>
              <a:rPr lang="en-GB" altLang="en-US" sz="26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  2.a </a:t>
            </a:r>
            <a:r>
              <a:rPr lang="en-GB" altLang="en-US" sz="26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Forms of costs and Budget categories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901522"/>
              </p:ext>
            </p:extLst>
          </p:nvPr>
        </p:nvGraphicFramePr>
        <p:xfrm>
          <a:off x="179513" y="1340768"/>
          <a:ext cx="8496945" cy="504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9389"/>
                <a:gridCol w="1699389"/>
                <a:gridCol w="1699389"/>
                <a:gridCol w="1699389"/>
                <a:gridCol w="1699389"/>
              </a:tblGrid>
              <a:tr h="365761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000" b="1" dirty="0" err="1" smtClean="0">
                          <a:solidFill>
                            <a:schemeClr val="bg1"/>
                          </a:solidFill>
                        </a:rPr>
                        <a:t>Form</a:t>
                      </a:r>
                      <a:r>
                        <a:rPr lang="fr-BE" sz="2000" b="1" dirty="0" smtClean="0">
                          <a:solidFill>
                            <a:schemeClr val="bg1"/>
                          </a:solidFill>
                        </a:rPr>
                        <a:t> of </a:t>
                      </a:r>
                      <a:r>
                        <a:rPr lang="fr-BE" sz="2000" b="1" dirty="0" err="1" smtClean="0">
                          <a:solidFill>
                            <a:schemeClr val="bg1"/>
                          </a:solidFill>
                        </a:rPr>
                        <a:t>costs</a:t>
                      </a:r>
                      <a:endParaRPr lang="fr-BE" sz="2000" b="1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fr-BE" b="1" dirty="0" smtClean="0">
                          <a:solidFill>
                            <a:srgbClr val="002060"/>
                          </a:solidFill>
                        </a:rPr>
                        <a:t>Direct </a:t>
                      </a:r>
                      <a:r>
                        <a:rPr lang="fr-BE" b="1" dirty="0" err="1" smtClean="0">
                          <a:solidFill>
                            <a:srgbClr val="002060"/>
                          </a:solidFill>
                        </a:rPr>
                        <a:t>costs</a:t>
                      </a:r>
                      <a:r>
                        <a:rPr lang="fr-BE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pPr algn="ctr"/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fr-BE" b="1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fr-BE" b="1" dirty="0" smtClean="0">
                          <a:solidFill>
                            <a:srgbClr val="002060"/>
                          </a:solidFill>
                        </a:rPr>
                        <a:t>Indirect</a:t>
                      </a:r>
                      <a:r>
                        <a:rPr lang="fr-BE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fr-BE" b="1" baseline="0" dirty="0" err="1" smtClean="0">
                          <a:solidFill>
                            <a:srgbClr val="002060"/>
                          </a:solidFill>
                        </a:rPr>
                        <a:t>costs</a:t>
                      </a:r>
                      <a:r>
                        <a:rPr lang="fr-BE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51888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b="1" dirty="0" err="1" smtClean="0">
                          <a:solidFill>
                            <a:srgbClr val="002060"/>
                          </a:solidFill>
                        </a:rPr>
                        <a:t>Personnnel</a:t>
                      </a:r>
                      <a:r>
                        <a:rPr lang="fr-BE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fr-BE" b="1" baseline="0" dirty="0" err="1" smtClean="0">
                          <a:solidFill>
                            <a:srgbClr val="002060"/>
                          </a:solidFill>
                        </a:rPr>
                        <a:t>costs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b="1" dirty="0" err="1" smtClean="0">
                          <a:solidFill>
                            <a:srgbClr val="002060"/>
                          </a:solidFill>
                        </a:rPr>
                        <a:t>Subcontracting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b="1" dirty="0" err="1" smtClean="0">
                          <a:solidFill>
                            <a:srgbClr val="002060"/>
                          </a:solidFill>
                        </a:rPr>
                        <a:t>Other</a:t>
                      </a:r>
                      <a:r>
                        <a:rPr lang="fr-BE" b="1" dirty="0" smtClean="0">
                          <a:solidFill>
                            <a:srgbClr val="002060"/>
                          </a:solidFill>
                        </a:rPr>
                        <a:t> direct </a:t>
                      </a:r>
                      <a:r>
                        <a:rPr lang="fr-BE" b="1" dirty="0" err="1" smtClean="0">
                          <a:solidFill>
                            <a:srgbClr val="002060"/>
                          </a:solidFill>
                        </a:rPr>
                        <a:t>costs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51888">
                <a:tc>
                  <a:txBody>
                    <a:bodyPr/>
                    <a:lstStyle/>
                    <a:p>
                      <a:r>
                        <a:rPr lang="fr-BE" b="1" dirty="0" err="1" smtClean="0">
                          <a:solidFill>
                            <a:srgbClr val="002060"/>
                          </a:solidFill>
                        </a:rPr>
                        <a:t>Actual</a:t>
                      </a:r>
                      <a:r>
                        <a:rPr lang="fr-BE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fr-BE" b="1" dirty="0" err="1" smtClean="0">
                          <a:solidFill>
                            <a:srgbClr val="002060"/>
                          </a:solidFill>
                        </a:rPr>
                        <a:t>costs</a:t>
                      </a:r>
                      <a:r>
                        <a:rPr lang="fr-BE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  <a:p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dirty="0" smtClean="0"/>
                        <a:t>  </a:t>
                      </a:r>
                      <a:r>
                        <a:rPr lang="fr-BE" baseline="0" dirty="0" smtClean="0"/>
                        <a:t>        </a:t>
                      </a:r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551888">
                <a:tc>
                  <a:txBody>
                    <a:bodyPr/>
                    <a:lstStyle/>
                    <a:p>
                      <a:r>
                        <a:rPr lang="fr-BE" b="1" dirty="0" smtClean="0">
                          <a:solidFill>
                            <a:srgbClr val="002060"/>
                          </a:solidFill>
                        </a:rPr>
                        <a:t>Unit</a:t>
                      </a:r>
                      <a:r>
                        <a:rPr lang="fr-BE" b="1" baseline="0" dirty="0" smtClean="0">
                          <a:solidFill>
                            <a:srgbClr val="002060"/>
                          </a:solidFill>
                        </a:rPr>
                        <a:t> of </a:t>
                      </a:r>
                      <a:r>
                        <a:rPr lang="fr-BE" b="1" baseline="0" dirty="0" err="1" smtClean="0">
                          <a:solidFill>
                            <a:srgbClr val="002060"/>
                          </a:solidFill>
                        </a:rPr>
                        <a:t>costs</a:t>
                      </a:r>
                      <a:endParaRPr lang="fr-BE" b="1" baseline="0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b="1" err="1" smtClean="0"/>
                        <a:t>Yes</a:t>
                      </a:r>
                      <a:r>
                        <a:rPr lang="fr-BE" b="1" smtClean="0"/>
                        <a:t> for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fr-BE" smtClean="0"/>
                        <a:t>-</a:t>
                      </a:r>
                      <a:r>
                        <a:rPr lang="fr-BE" sz="1600" smtClean="0"/>
                        <a:t>SME</a:t>
                      </a:r>
                      <a:r>
                        <a:rPr lang="fr-BE" sz="1600" baseline="0" smtClean="0"/>
                        <a:t> owner and natural person without salary</a:t>
                      </a:r>
                    </a:p>
                    <a:p>
                      <a:endParaRPr lang="fr-BE" baseline="0" dirty="0" smtClean="0"/>
                    </a:p>
                    <a:p>
                      <a:r>
                        <a:rPr lang="fr-BE" smtClean="0"/>
                        <a:t>-</a:t>
                      </a:r>
                      <a:r>
                        <a:rPr lang="fr-BE" sz="1600" smtClean="0"/>
                        <a:t>average personnel</a:t>
                      </a:r>
                      <a:r>
                        <a:rPr lang="fr-BE" sz="1600" baseline="0" smtClean="0"/>
                        <a:t> costs</a:t>
                      </a:r>
                      <a:r>
                        <a:rPr lang="fr-BE" baseline="0" smtClean="0"/>
                        <a:t> </a:t>
                      </a:r>
                      <a:endParaRPr lang="en-GB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635456">
                <a:tc>
                  <a:txBody>
                    <a:bodyPr/>
                    <a:lstStyle/>
                    <a:p>
                      <a:r>
                        <a:rPr lang="fr-BE" b="1" dirty="0" smtClean="0">
                          <a:solidFill>
                            <a:srgbClr val="002060"/>
                          </a:solidFill>
                        </a:rPr>
                        <a:t>Flat rate</a:t>
                      </a:r>
                    </a:p>
                    <a:p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 smtClean="0">
                          <a:solidFill>
                            <a:srgbClr val="002060"/>
                          </a:solidFill>
                        </a:rPr>
                        <a:t>25% of DC 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29520">
                <a:tc>
                  <a:txBody>
                    <a:bodyPr/>
                    <a:lstStyle/>
                    <a:p>
                      <a:r>
                        <a:rPr lang="fr-BE" b="1" dirty="0" smtClean="0">
                          <a:solidFill>
                            <a:srgbClr val="002060"/>
                          </a:solidFill>
                        </a:rPr>
                        <a:t>Lump </a:t>
                      </a:r>
                      <a:r>
                        <a:rPr lang="fr-BE" b="1" dirty="0" err="1" smtClean="0">
                          <a:solidFill>
                            <a:srgbClr val="002060"/>
                          </a:solidFill>
                        </a:rPr>
                        <a:t>sum</a:t>
                      </a:r>
                      <a:r>
                        <a:rPr lang="fr-BE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2609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199550" y="1897721"/>
            <a:ext cx="8805987" cy="4179881"/>
          </a:xfrm>
          <a:prstGeom prst="roundRect">
            <a:avLst/>
          </a:prstGeom>
          <a:solidFill>
            <a:srgbClr val="EAF0FC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endParaRPr lang="en-GB" sz="1600" dirty="0"/>
          </a:p>
        </p:txBody>
      </p:sp>
      <p:sp>
        <p:nvSpPr>
          <p:cNvPr id="7" name="Flowchart: Alternate Process 6"/>
          <p:cNvSpPr/>
          <p:nvPr/>
        </p:nvSpPr>
        <p:spPr>
          <a:xfrm>
            <a:off x="338014" y="2234645"/>
            <a:ext cx="2462473" cy="3693212"/>
          </a:xfrm>
          <a:prstGeom prst="flowChartAlternateProcess">
            <a:avLst/>
          </a:prstGeom>
          <a:solidFill>
            <a:srgbClr val="FFCC99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r>
              <a:rPr lang="en-GB" sz="1900" b="1" dirty="0">
                <a:solidFill>
                  <a:schemeClr val="accent6"/>
                </a:solidFill>
              </a:rPr>
              <a:t>ACTUAL PERSONNEL COSTS</a:t>
            </a:r>
          </a:p>
          <a:p>
            <a:pPr algn="ctr" defTabSz="400736">
              <a:defRPr/>
            </a:pPr>
            <a:endParaRPr lang="en-GB" dirty="0">
              <a:solidFill>
                <a:schemeClr val="accent6"/>
              </a:solidFill>
            </a:endParaRPr>
          </a:p>
          <a:p>
            <a:pPr algn="just" defTabSz="400736">
              <a:defRPr/>
            </a:pPr>
            <a:endParaRPr lang="en-GB" dirty="0">
              <a:solidFill>
                <a:schemeClr val="accent6"/>
              </a:solidFill>
            </a:endParaRPr>
          </a:p>
          <a:p>
            <a:pPr defTabSz="400736">
              <a:defRPr/>
            </a:pPr>
            <a:r>
              <a:rPr lang="en-GB" sz="1700" dirty="0">
                <a:solidFill>
                  <a:srgbClr val="002060"/>
                </a:solidFill>
              </a:rPr>
              <a:t>Calculation method defined in the model GA</a:t>
            </a:r>
          </a:p>
          <a:p>
            <a:pPr algn="ctr" defTabSz="400736">
              <a:defRPr/>
            </a:pPr>
            <a:endParaRPr lang="en-GB" sz="1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3061123" y="3377885"/>
            <a:ext cx="3139856" cy="2549973"/>
          </a:xfrm>
          <a:prstGeom prst="flowChartAlternateProcess">
            <a:avLst/>
          </a:prstGeom>
          <a:solidFill>
            <a:srgbClr val="CCCCFF">
              <a:alpha val="85000"/>
            </a:srgbClr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r>
              <a:rPr lang="en-GB" dirty="0">
                <a:solidFill>
                  <a:srgbClr val="002060"/>
                </a:solidFill>
              </a:rPr>
              <a:t>Calculated by the beneficiary in accordance to its usual accounting practices </a:t>
            </a:r>
          </a:p>
          <a:p>
            <a:pPr defTabSz="400736">
              <a:defRPr/>
            </a:pPr>
            <a:endParaRPr lang="en-GB" dirty="0">
              <a:solidFill>
                <a:srgbClr val="002060"/>
              </a:solidFill>
            </a:endParaRPr>
          </a:p>
          <a:p>
            <a:pPr defTabSz="400736">
              <a:defRPr/>
            </a:pPr>
            <a:r>
              <a:rPr lang="en-GB" sz="1700" i="1" dirty="0">
                <a:solidFill>
                  <a:srgbClr val="002060"/>
                </a:solidFill>
              </a:rPr>
              <a:t>(Average personnel costs)</a:t>
            </a:r>
          </a:p>
        </p:txBody>
      </p:sp>
      <p:sp>
        <p:nvSpPr>
          <p:cNvPr id="9" name="Flowchart: Alternate Process 8"/>
          <p:cNvSpPr/>
          <p:nvPr/>
        </p:nvSpPr>
        <p:spPr>
          <a:xfrm>
            <a:off x="6352684" y="3353220"/>
            <a:ext cx="2463831" cy="2539893"/>
          </a:xfrm>
          <a:prstGeom prst="flowChartAlternateProcess">
            <a:avLst/>
          </a:prstGeom>
          <a:solidFill>
            <a:srgbClr val="CCCCF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Fixed by the Commission</a:t>
            </a:r>
          </a:p>
          <a:p>
            <a:pPr algn="ctr" defTabSz="400736">
              <a:defRPr/>
            </a:pP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defTabSz="400736">
              <a:defRPr/>
            </a:pPr>
            <a:r>
              <a:rPr lang="en-GB" sz="1700" dirty="0">
                <a:solidFill>
                  <a:srgbClr val="002060"/>
                </a:solidFill>
              </a:rPr>
              <a:t>for the owners of SME beneficiaries  without a salary and natural persons without a salary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122209" y="2234645"/>
            <a:ext cx="5727218" cy="522666"/>
          </a:xfrm>
          <a:prstGeom prst="roundRect">
            <a:avLst/>
          </a:prstGeom>
          <a:solidFill>
            <a:srgbClr val="CCCCFF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r>
              <a:rPr lang="en-GB" b="1" dirty="0">
                <a:solidFill>
                  <a:schemeClr val="accent6">
                    <a:lumMod val="75000"/>
                  </a:schemeClr>
                </a:solidFill>
              </a:rPr>
              <a:t>UNIT COSTS</a:t>
            </a:r>
          </a:p>
        </p:txBody>
      </p:sp>
      <p:sp>
        <p:nvSpPr>
          <p:cNvPr id="11" name="Chevron 10"/>
          <p:cNvSpPr/>
          <p:nvPr/>
        </p:nvSpPr>
        <p:spPr>
          <a:xfrm rot="5400000">
            <a:off x="4381280" y="2811878"/>
            <a:ext cx="450673" cy="517200"/>
          </a:xfrm>
          <a:prstGeom prst="chevron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2" name="Chevron 11"/>
          <p:cNvSpPr/>
          <p:nvPr/>
        </p:nvSpPr>
        <p:spPr>
          <a:xfrm rot="5400000">
            <a:off x="7392607" y="2800586"/>
            <a:ext cx="459312" cy="548423"/>
          </a:xfrm>
          <a:prstGeom prst="chevron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7" name="Down Arrow Callout 16"/>
          <p:cNvSpPr/>
          <p:nvPr/>
        </p:nvSpPr>
        <p:spPr>
          <a:xfrm>
            <a:off x="1646627" y="1012214"/>
            <a:ext cx="6127675" cy="816394"/>
          </a:xfrm>
          <a:prstGeom prst="downArrowCallou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0147" tIns="40074" rIns="80147" bIns="40074" anchor="ctr"/>
          <a:lstStyle/>
          <a:p>
            <a:pPr algn="ctr" defTabSz="400736">
              <a:defRPr/>
            </a:pPr>
            <a:r>
              <a:rPr lang="fr-BE" sz="2100" dirty="0"/>
              <a:t>CALCULATING PERSONNEL COSTS </a:t>
            </a:r>
            <a:endParaRPr lang="en-GB" sz="2100" dirty="0"/>
          </a:p>
        </p:txBody>
      </p:sp>
      <p:sp>
        <p:nvSpPr>
          <p:cNvPr id="32778" name="Rectangle 4"/>
          <p:cNvSpPr txBox="1">
            <a:spLocks noChangeArrowheads="1"/>
          </p:cNvSpPr>
          <p:nvPr/>
        </p:nvSpPr>
        <p:spPr bwMode="auto">
          <a:xfrm>
            <a:off x="-9503" y="-1440"/>
            <a:ext cx="9163006" cy="751602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2.B. </a:t>
            </a:r>
            <a:r>
              <a:rPr lang="en-GB" altLang="en-US" sz="26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Personnel costs: overview</a:t>
            </a:r>
          </a:p>
        </p:txBody>
      </p:sp>
      <p:sp>
        <p:nvSpPr>
          <p:cNvPr id="32779" name="Rectangle 12"/>
          <p:cNvSpPr>
            <a:spLocks noChangeArrowheads="1"/>
          </p:cNvSpPr>
          <p:nvPr/>
        </p:nvSpPr>
        <p:spPr bwMode="auto">
          <a:xfrm>
            <a:off x="2968814" y="6532594"/>
            <a:ext cx="2892794" cy="250534"/>
          </a:xfrm>
          <a:prstGeom prst="rect">
            <a:avLst/>
          </a:prstGeom>
          <a:solidFill>
            <a:srgbClr val="FFC000">
              <a:alpha val="1215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47" tIns="40074" rIns="80147" bIns="40074">
            <a:spAutoFit/>
          </a:bodyPr>
          <a:lstStyle/>
          <a:p>
            <a:pPr algn="ctr"/>
            <a:r>
              <a:rPr lang="en-GB" altLang="en-US" sz="1100">
                <a:solidFill>
                  <a:srgbClr val="00AEEF"/>
                </a:solidFill>
                <a:latin typeface="Tahoma" pitchFamily="34" charset="0"/>
              </a:rPr>
              <a:t>Disclaimer: Information not legally binding</a:t>
            </a:r>
            <a:endParaRPr lang="en-GB" altLang="en-US" sz="1100"/>
          </a:p>
        </p:txBody>
      </p:sp>
    </p:spTree>
    <p:extLst>
      <p:ext uri="{BB962C8B-B14F-4D97-AF65-F5344CB8AC3E}">
        <p14:creationId xmlns:p14="http://schemas.microsoft.com/office/powerpoint/2010/main" val="3852743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9"/>
          <p:cNvSpPr>
            <a:spLocks noChangeArrowheads="1"/>
          </p:cNvSpPr>
          <p:nvPr/>
        </p:nvSpPr>
        <p:spPr bwMode="auto">
          <a:xfrm>
            <a:off x="4011613" y="1439863"/>
            <a:ext cx="1889125" cy="6477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>
                <a:latin typeface="Arial" pitchFamily="34" charset="0"/>
                <a:cs typeface="Arial" pitchFamily="34" charset="0"/>
              </a:rPr>
              <a:t>	</a:t>
            </a:r>
          </a:p>
          <a:p>
            <a:pPr algn="ctr"/>
            <a:endParaRPr lang="en-GB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197" name="Text Box 17"/>
          <p:cNvSpPr txBox="1">
            <a:spLocks noChangeArrowheads="1"/>
          </p:cNvSpPr>
          <p:nvPr/>
        </p:nvSpPr>
        <p:spPr bwMode="auto">
          <a:xfrm>
            <a:off x="4011613" y="1579563"/>
            <a:ext cx="1811337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ctr" eaLnBrk="1" hangingPunct="1"/>
            <a:r>
              <a:rPr lang="en-GB" altLang="en-US" b="1" dirty="0">
                <a:latin typeface="Estrangelo Edessa" pitchFamily="66" charset="0"/>
                <a:cs typeface="Estrangelo Edessa" pitchFamily="66" charset="0"/>
              </a:rPr>
              <a:t>Hourly rate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546715" y="1440171"/>
            <a:ext cx="42511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668338" y="1763713"/>
            <a:ext cx="2846387" cy="0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nnual productive hours"/>
          <p:cNvSpPr/>
          <p:nvPr/>
        </p:nvSpPr>
        <p:spPr>
          <a:xfrm>
            <a:off x="1230313" y="4683125"/>
            <a:ext cx="2605087" cy="560388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 err="1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b="1" dirty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b="1" dirty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22" name="Annual productive hours"/>
          <p:cNvSpPr/>
          <p:nvPr/>
        </p:nvSpPr>
        <p:spPr>
          <a:xfrm>
            <a:off x="695325" y="1125538"/>
            <a:ext cx="2603500" cy="558800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 err="1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Estimated</a:t>
            </a:r>
            <a:r>
              <a:rPr lang="es-ES" b="1" dirty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b="1" dirty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costs</a:t>
            </a:r>
            <a:endParaRPr lang="en-GB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8202" name="Personnel costs"/>
          <p:cNvGrpSpPr>
            <a:grpSpLocks/>
          </p:cNvGrpSpPr>
          <p:nvPr/>
        </p:nvGrpSpPr>
        <p:grpSpPr bwMode="auto">
          <a:xfrm>
            <a:off x="5457825" y="2662238"/>
            <a:ext cx="1847850" cy="609600"/>
            <a:chOff x="484094" y="2489656"/>
            <a:chExt cx="2552794" cy="3363726"/>
          </a:xfrm>
        </p:grpSpPr>
        <p:sp>
          <p:nvSpPr>
            <p:cNvPr id="8224" name="AutoShape 16"/>
            <p:cNvSpPr>
              <a:spLocks noChangeArrowheads="1"/>
            </p:cNvSpPr>
            <p:nvPr/>
          </p:nvSpPr>
          <p:spPr bwMode="auto">
            <a:xfrm>
              <a:off x="484094" y="2489656"/>
              <a:ext cx="2552794" cy="3363726"/>
            </a:xfrm>
            <a:prstGeom prst="flowChartProcess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8225" name="Text Box 17"/>
            <p:cNvSpPr txBox="1">
              <a:spLocks noChangeArrowheads="1"/>
            </p:cNvSpPr>
            <p:nvPr/>
          </p:nvSpPr>
          <p:spPr bwMode="auto">
            <a:xfrm>
              <a:off x="484094" y="3008620"/>
              <a:ext cx="2483691" cy="20373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ctr" eaLnBrk="1" hangingPunct="1"/>
              <a:r>
                <a:rPr lang="en-GB" altLang="en-US" b="1">
                  <a:latin typeface="Estrangelo Edessa" pitchFamily="66" charset="0"/>
                  <a:cs typeface="Estrangelo Edessa" pitchFamily="66" charset="0"/>
                </a:rPr>
                <a:t>Staff costs</a:t>
              </a:r>
            </a:p>
          </p:txBody>
        </p:sp>
      </p:grpSp>
      <p:sp>
        <p:nvSpPr>
          <p:cNvPr id="8203" name="AutoShape 9"/>
          <p:cNvSpPr>
            <a:spLocks noChangeArrowheads="1"/>
          </p:cNvSpPr>
          <p:nvPr/>
        </p:nvSpPr>
        <p:spPr bwMode="auto">
          <a:xfrm>
            <a:off x="695325" y="2662238"/>
            <a:ext cx="1889125" cy="6477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>
                <a:latin typeface="Arial" pitchFamily="34" charset="0"/>
                <a:cs typeface="Arial" pitchFamily="34" charset="0"/>
              </a:rPr>
              <a:t>	</a:t>
            </a:r>
          </a:p>
          <a:p>
            <a:pPr algn="ctr"/>
            <a:endParaRPr lang="en-GB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204" name="Text Box 17"/>
          <p:cNvSpPr txBox="1">
            <a:spLocks noChangeArrowheads="1"/>
          </p:cNvSpPr>
          <p:nvPr/>
        </p:nvSpPr>
        <p:spPr bwMode="auto">
          <a:xfrm>
            <a:off x="760413" y="2795588"/>
            <a:ext cx="180975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ctr" eaLnBrk="1" hangingPunct="1"/>
            <a:r>
              <a:rPr lang="en-GB" altLang="en-US" b="1">
                <a:latin typeface="Estrangelo Edessa" pitchFamily="66" charset="0"/>
                <a:cs typeface="Estrangelo Edessa" pitchFamily="66" charset="0"/>
              </a:rPr>
              <a:t>Hourly rate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968747" y="2676168"/>
            <a:ext cx="42511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</a:p>
        </p:txBody>
      </p:sp>
      <p:sp>
        <p:nvSpPr>
          <p:cNvPr id="42" name="X"/>
          <p:cNvSpPr/>
          <p:nvPr/>
        </p:nvSpPr>
        <p:spPr>
          <a:xfrm>
            <a:off x="2533162" y="2656046"/>
            <a:ext cx="47513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</a:t>
            </a:r>
          </a:p>
        </p:txBody>
      </p:sp>
      <p:sp>
        <p:nvSpPr>
          <p:cNvPr id="8207" name="AutoShape 9"/>
          <p:cNvSpPr>
            <a:spLocks noChangeArrowheads="1"/>
          </p:cNvSpPr>
          <p:nvPr/>
        </p:nvSpPr>
        <p:spPr bwMode="auto">
          <a:xfrm>
            <a:off x="3024188" y="2624138"/>
            <a:ext cx="1889125" cy="6477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>
                <a:latin typeface="Arial" pitchFamily="34" charset="0"/>
                <a:cs typeface="Arial" pitchFamily="34" charset="0"/>
              </a:rPr>
              <a:t>	</a:t>
            </a:r>
          </a:p>
          <a:p>
            <a:pPr algn="ctr"/>
            <a:endParaRPr lang="en-GB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208" name="Text Box 17"/>
          <p:cNvSpPr txBox="1">
            <a:spLocks noChangeArrowheads="1"/>
          </p:cNvSpPr>
          <p:nvPr/>
        </p:nvSpPr>
        <p:spPr bwMode="auto">
          <a:xfrm>
            <a:off x="3055938" y="2624138"/>
            <a:ext cx="18097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ctr" eaLnBrk="1" hangingPunct="1"/>
            <a:r>
              <a:rPr lang="en-GB" altLang="en-US" b="1" dirty="0">
                <a:latin typeface="Estrangelo Edessa" pitchFamily="66" charset="0"/>
                <a:cs typeface="Estrangelo Edessa" pitchFamily="66" charset="0"/>
              </a:rPr>
              <a:t>Estimated hours to the project</a:t>
            </a:r>
          </a:p>
        </p:txBody>
      </p:sp>
      <p:sp>
        <p:nvSpPr>
          <p:cNvPr id="8209" name="AutoShape 9"/>
          <p:cNvSpPr>
            <a:spLocks noChangeArrowheads="1"/>
          </p:cNvSpPr>
          <p:nvPr/>
        </p:nvSpPr>
        <p:spPr bwMode="auto">
          <a:xfrm>
            <a:off x="1627188" y="3852863"/>
            <a:ext cx="1887537" cy="6477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altLang="en-US">
                <a:latin typeface="Arial" pitchFamily="34" charset="0"/>
                <a:cs typeface="Arial" pitchFamily="34" charset="0"/>
              </a:rPr>
              <a:t>	</a:t>
            </a:r>
          </a:p>
          <a:p>
            <a:pPr algn="ctr"/>
            <a:endParaRPr lang="en-GB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210" name="Text Box 17"/>
          <p:cNvSpPr txBox="1">
            <a:spLocks noChangeArrowheads="1"/>
          </p:cNvSpPr>
          <p:nvPr/>
        </p:nvSpPr>
        <p:spPr bwMode="auto">
          <a:xfrm>
            <a:off x="1627188" y="3862388"/>
            <a:ext cx="1811337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algn="ctr" eaLnBrk="1" hangingPunct="1"/>
            <a:r>
              <a:rPr lang="en-GB" altLang="en-US" b="1">
                <a:latin typeface="Estrangelo Edessa" pitchFamily="66" charset="0"/>
                <a:cs typeface="Estrangelo Edessa" pitchFamily="66" charset="0"/>
              </a:rPr>
              <a:t>Estimated hours to the project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1320800" y="4605338"/>
            <a:ext cx="2441575" cy="0"/>
          </a:xfrm>
          <a:prstGeom prst="line">
            <a:avLst/>
          </a:prstGeom>
          <a:ln w="25400"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X"/>
          <p:cNvSpPr/>
          <p:nvPr/>
        </p:nvSpPr>
        <p:spPr>
          <a:xfrm>
            <a:off x="3855408" y="4332327"/>
            <a:ext cx="106231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X 12</a:t>
            </a:r>
          </a:p>
        </p:txBody>
      </p:sp>
      <p:sp>
        <p:nvSpPr>
          <p:cNvPr id="49" name="Rectangle 48"/>
          <p:cNvSpPr/>
          <p:nvPr/>
        </p:nvSpPr>
        <p:spPr>
          <a:xfrm>
            <a:off x="4968747" y="4317841"/>
            <a:ext cx="42511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</a:t>
            </a:r>
          </a:p>
        </p:txBody>
      </p:sp>
      <p:grpSp>
        <p:nvGrpSpPr>
          <p:cNvPr id="8214" name="Personnel costs"/>
          <p:cNvGrpSpPr>
            <a:grpSpLocks/>
          </p:cNvGrpSpPr>
          <p:nvPr/>
        </p:nvGrpSpPr>
        <p:grpSpPr bwMode="auto">
          <a:xfrm>
            <a:off x="5457825" y="4370388"/>
            <a:ext cx="1847850" cy="609600"/>
            <a:chOff x="484094" y="2489656"/>
            <a:chExt cx="2552794" cy="3363726"/>
          </a:xfrm>
        </p:grpSpPr>
        <p:sp>
          <p:nvSpPr>
            <p:cNvPr id="8222" name="AutoShape 16"/>
            <p:cNvSpPr>
              <a:spLocks noChangeArrowheads="1"/>
            </p:cNvSpPr>
            <p:nvPr/>
          </p:nvSpPr>
          <p:spPr bwMode="auto">
            <a:xfrm>
              <a:off x="484094" y="2489656"/>
              <a:ext cx="2552794" cy="3363726"/>
            </a:xfrm>
            <a:prstGeom prst="flowChartProcess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8223" name="Text Box 17"/>
            <p:cNvSpPr txBox="1">
              <a:spLocks noChangeArrowheads="1"/>
            </p:cNvSpPr>
            <p:nvPr/>
          </p:nvSpPr>
          <p:spPr bwMode="auto">
            <a:xfrm>
              <a:off x="484094" y="3008620"/>
              <a:ext cx="2483691" cy="20373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ctr" eaLnBrk="1" hangingPunct="1"/>
              <a:r>
                <a:rPr lang="en-GB" altLang="en-US" b="1">
                  <a:latin typeface="Estrangelo Edessa" pitchFamily="66" charset="0"/>
                  <a:cs typeface="Estrangelo Edessa" pitchFamily="66" charset="0"/>
                </a:rPr>
                <a:t>Effort in PM</a:t>
              </a:r>
            </a:p>
          </p:txBody>
        </p:sp>
      </p:grpSp>
      <p:sp>
        <p:nvSpPr>
          <p:cNvPr id="53" name="Annual productive hours"/>
          <p:cNvSpPr/>
          <p:nvPr/>
        </p:nvSpPr>
        <p:spPr>
          <a:xfrm>
            <a:off x="695325" y="1804988"/>
            <a:ext cx="2603500" cy="561975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 err="1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b="1" dirty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b="1" dirty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grpSp>
        <p:nvGrpSpPr>
          <p:cNvPr id="8216" name="Personnel costs"/>
          <p:cNvGrpSpPr>
            <a:grpSpLocks/>
          </p:cNvGrpSpPr>
          <p:nvPr/>
        </p:nvGrpSpPr>
        <p:grpSpPr bwMode="auto">
          <a:xfrm>
            <a:off x="8204200" y="3630613"/>
            <a:ext cx="831850" cy="463550"/>
            <a:chOff x="484094" y="2489656"/>
            <a:chExt cx="2552794" cy="3363726"/>
          </a:xfrm>
        </p:grpSpPr>
        <p:sp>
          <p:nvSpPr>
            <p:cNvPr id="8220" name="AutoShape 16"/>
            <p:cNvSpPr>
              <a:spLocks noChangeArrowheads="1"/>
            </p:cNvSpPr>
            <p:nvPr/>
          </p:nvSpPr>
          <p:spPr bwMode="auto">
            <a:xfrm>
              <a:off x="484094" y="2489656"/>
              <a:ext cx="2552794" cy="3363726"/>
            </a:xfrm>
            <a:prstGeom prst="flowChartProcess">
              <a:avLst/>
            </a:prstGeom>
            <a:solidFill>
              <a:srgbClr val="00B05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8221" name="Text Box 17"/>
            <p:cNvSpPr txBox="1">
              <a:spLocks noChangeArrowheads="1"/>
            </p:cNvSpPr>
            <p:nvPr/>
          </p:nvSpPr>
          <p:spPr bwMode="auto">
            <a:xfrm>
              <a:off x="484094" y="3008620"/>
              <a:ext cx="2483691" cy="20373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 Unicode MS" pitchFamily="34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Unicode MS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Unicode MS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Unicode MS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Unicode MS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Unicode MS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Unicode MS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Unicode MS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Unicode MS" pitchFamily="34" charset="-128"/>
                </a:defRPr>
              </a:lvl9pPr>
            </a:lstStyle>
            <a:p>
              <a:pPr algn="ctr" eaLnBrk="1" hangingPunct="1"/>
              <a:r>
                <a:rPr lang="en-GB" altLang="en-US" b="1">
                  <a:latin typeface="Estrangelo Edessa" pitchFamily="66" charset="0"/>
                  <a:cs typeface="Estrangelo Edessa" pitchFamily="66" charset="0"/>
                </a:rPr>
                <a:t>DoW</a:t>
              </a:r>
            </a:p>
          </p:txBody>
        </p:sp>
      </p:grpSp>
      <p:sp>
        <p:nvSpPr>
          <p:cNvPr id="9" name="Bent-Up Arrow 8"/>
          <p:cNvSpPr/>
          <p:nvPr/>
        </p:nvSpPr>
        <p:spPr>
          <a:xfrm flipV="1">
            <a:off x="7405688" y="2795588"/>
            <a:ext cx="1317625" cy="52705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BE"/>
          </a:p>
        </p:txBody>
      </p:sp>
      <p:sp>
        <p:nvSpPr>
          <p:cNvPr id="57" name="Bent-Up Arrow 56"/>
          <p:cNvSpPr/>
          <p:nvPr/>
        </p:nvSpPr>
        <p:spPr>
          <a:xfrm>
            <a:off x="7405688" y="4294188"/>
            <a:ext cx="1317625" cy="574675"/>
          </a:xfrm>
          <a:prstGeom prst="bentUpArrow">
            <a:avLst>
              <a:gd name="adj1" fmla="val 25000"/>
              <a:gd name="adj2" fmla="val 25779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BE"/>
          </a:p>
        </p:txBody>
      </p:sp>
      <p:sp>
        <p:nvSpPr>
          <p:cNvPr id="8218" name="TextBox 2"/>
          <p:cNvSpPr txBox="1">
            <a:spLocks noChangeArrowheads="1"/>
          </p:cNvSpPr>
          <p:nvPr/>
        </p:nvSpPr>
        <p:spPr bwMode="auto">
          <a:xfrm>
            <a:off x="57150" y="5970519"/>
            <a:ext cx="512415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pPr marL="285750" lvl="2" indent="-28575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fr-BE" sz="1600" b="1" dirty="0" err="1" smtClean="0">
                <a:solidFill>
                  <a:srgbClr val="C00000"/>
                </a:solidFill>
                <a:cs typeface="Estrangelo Edessa" pitchFamily="66" charset="0"/>
              </a:rPr>
              <a:t>Estimated</a:t>
            </a:r>
            <a:r>
              <a:rPr lang="fr-BE" sz="1600" b="1" dirty="0" smtClean="0">
                <a:solidFill>
                  <a:srgbClr val="C00000"/>
                </a:solidFill>
                <a:cs typeface="Estrangelo Edessa" pitchFamily="66" charset="0"/>
              </a:rPr>
              <a:t> </a:t>
            </a:r>
            <a:r>
              <a:rPr lang="fr-BE" sz="1600" b="1" dirty="0" err="1" smtClean="0">
                <a:solidFill>
                  <a:srgbClr val="C00000"/>
                </a:solidFill>
                <a:cs typeface="Estrangelo Edessa" pitchFamily="66" charset="0"/>
              </a:rPr>
              <a:t>hours</a:t>
            </a:r>
            <a:r>
              <a:rPr lang="fr-BE" sz="1600" dirty="0" smtClean="0">
                <a:solidFill>
                  <a:schemeClr val="accent5">
                    <a:lumMod val="50000"/>
                  </a:schemeClr>
                </a:solidFill>
                <a:cs typeface="Estrangelo Edessa" pitchFamily="66" charset="0"/>
              </a:rPr>
              <a:t>: as </a:t>
            </a:r>
            <a:r>
              <a:rPr lang="fr-BE" sz="1600" dirty="0" err="1" smtClean="0">
                <a:solidFill>
                  <a:schemeClr val="accent5">
                    <a:lumMod val="50000"/>
                  </a:schemeClr>
                </a:solidFill>
                <a:cs typeface="Estrangelo Edessa" pitchFamily="66" charset="0"/>
              </a:rPr>
              <a:t>realistic</a:t>
            </a:r>
            <a:r>
              <a:rPr lang="fr-BE" sz="1600" dirty="0" smtClean="0">
                <a:solidFill>
                  <a:schemeClr val="accent5">
                    <a:lumMod val="50000"/>
                  </a:schemeClr>
                </a:solidFill>
                <a:cs typeface="Estrangelo Edessa" pitchFamily="66" charset="0"/>
              </a:rPr>
              <a:t> as possible </a:t>
            </a:r>
            <a:endParaRPr lang="en-GB" sz="1600" dirty="0" smtClean="0">
              <a:solidFill>
                <a:schemeClr val="accent5">
                  <a:lumMod val="50000"/>
                </a:schemeClr>
              </a:solidFill>
              <a:cs typeface="Estrangelo Edessa" pitchFamily="66" charset="0"/>
            </a:endParaRPr>
          </a:p>
          <a:p>
            <a:pPr marL="285750" lvl="2" indent="-28575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1600" b="1" dirty="0" smtClean="0">
                <a:solidFill>
                  <a:srgbClr val="C00000"/>
                </a:solidFill>
                <a:cs typeface="Estrangelo Edessa" pitchFamily="66" charset="0"/>
              </a:rPr>
              <a:t>Number of productive hours </a:t>
            </a:r>
            <a:r>
              <a:rPr lang="en-GB" sz="1600" dirty="0" smtClean="0">
                <a:solidFill>
                  <a:schemeClr val="accent5">
                    <a:lumMod val="50000"/>
                  </a:schemeClr>
                </a:solidFill>
                <a:cs typeface="Estrangelo Edessa" pitchFamily="66" charset="0"/>
              </a:rPr>
              <a:t>= see following slides </a:t>
            </a:r>
            <a:endParaRPr lang="en-GB" altLang="en-US" dirty="0" smtClean="0"/>
          </a:p>
        </p:txBody>
      </p:sp>
      <p:sp>
        <p:nvSpPr>
          <p:cNvPr id="34" name="Rectangle 4"/>
          <p:cNvSpPr txBox="1">
            <a:spLocks noChangeArrowheads="1"/>
          </p:cNvSpPr>
          <p:nvPr/>
        </p:nvSpPr>
        <p:spPr bwMode="auto">
          <a:xfrm>
            <a:off x="0" y="0"/>
            <a:ext cx="9163006" cy="751602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altLang="en-US" sz="26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2.B. how to budget personnel costs</a:t>
            </a:r>
            <a:endParaRPr lang="en-GB" altLang="en-US" sz="2600" dirty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438012" y="1439863"/>
            <a:ext cx="1285301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sz="2400" dirty="0" smtClean="0"/>
              <a:t> </a:t>
            </a:r>
            <a:r>
              <a:rPr lang="fr-BE" sz="2400" dirty="0" smtClean="0">
                <a:solidFill>
                  <a:srgbClr val="C00000"/>
                </a:solidFill>
              </a:rPr>
              <a:t>= </a:t>
            </a:r>
            <a:r>
              <a:rPr lang="fr-BE" b="1" dirty="0" smtClean="0">
                <a:solidFill>
                  <a:srgbClr val="C00000"/>
                </a:solidFill>
              </a:rPr>
              <a:t>FCH 1 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612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112538029"/>
              </p:ext>
            </p:extLst>
          </p:nvPr>
        </p:nvGraphicFramePr>
        <p:xfrm>
          <a:off x="662017" y="1688899"/>
          <a:ext cx="7819966" cy="5094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7891" name="Rectangle 4"/>
          <p:cNvSpPr txBox="1">
            <a:spLocks noChangeArrowheads="1"/>
          </p:cNvSpPr>
          <p:nvPr/>
        </p:nvSpPr>
        <p:spPr bwMode="auto">
          <a:xfrm>
            <a:off x="-9503" y="-1440"/>
            <a:ext cx="9163006" cy="982168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2" rIns="91424" bIns="45712" anchor="ctr"/>
          <a:lstStyle>
            <a:lvl1pPr marL="409575" indent="36513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altLang="en-US" sz="24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2.B.</a:t>
            </a:r>
            <a:r>
              <a:rPr lang="en-GB" altLang="en-US" sz="20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GB" altLang="en-US" sz="20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Actual personnel costs</a:t>
            </a:r>
            <a:r>
              <a:rPr lang="en-GB" altLang="en-US" sz="21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r>
              <a:rPr lang="en-GB" altLang="en-US" sz="21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n-GB" altLang="en-US" sz="2600" dirty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annual productive hours</a:t>
            </a:r>
          </a:p>
        </p:txBody>
      </p:sp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2968814" y="6532594"/>
            <a:ext cx="2892794" cy="250534"/>
          </a:xfrm>
          <a:prstGeom prst="rect">
            <a:avLst/>
          </a:prstGeom>
          <a:solidFill>
            <a:srgbClr val="FFC000">
              <a:alpha val="1215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47" tIns="40074" rIns="80147" bIns="40074">
            <a:spAutoFit/>
          </a:bodyPr>
          <a:lstStyle/>
          <a:p>
            <a:pPr algn="ctr"/>
            <a:r>
              <a:rPr lang="en-GB" altLang="en-US" sz="1100">
                <a:solidFill>
                  <a:srgbClr val="00AEEF"/>
                </a:solidFill>
                <a:latin typeface="Tahoma" pitchFamily="34" charset="0"/>
              </a:rPr>
              <a:t>Disclaimer: Information not legally binding</a:t>
            </a:r>
            <a:endParaRPr lang="en-GB" altLang="en-US" sz="1100"/>
          </a:p>
        </p:txBody>
      </p:sp>
      <p:sp>
        <p:nvSpPr>
          <p:cNvPr id="5" name="TextBox 4"/>
          <p:cNvSpPr txBox="1"/>
          <p:nvPr/>
        </p:nvSpPr>
        <p:spPr>
          <a:xfrm>
            <a:off x="6289510" y="2276872"/>
            <a:ext cx="1547664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BE" dirty="0" smtClean="0"/>
              <a:t> </a:t>
            </a:r>
            <a:r>
              <a:rPr lang="fr-BE" sz="2400" dirty="0" smtClean="0">
                <a:solidFill>
                  <a:srgbClr val="C00000"/>
                </a:solidFill>
              </a:rPr>
              <a:t>≠</a:t>
            </a:r>
            <a:r>
              <a:rPr lang="fr-BE" dirty="0" smtClean="0">
                <a:solidFill>
                  <a:srgbClr val="C00000"/>
                </a:solidFill>
              </a:rPr>
              <a:t> </a:t>
            </a:r>
            <a:r>
              <a:rPr lang="fr-BE" b="1" dirty="0" smtClean="0">
                <a:solidFill>
                  <a:srgbClr val="C00000"/>
                </a:solidFill>
              </a:rPr>
              <a:t>FCH 1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7" name="Annual productive hours"/>
          <p:cNvSpPr/>
          <p:nvPr/>
        </p:nvSpPr>
        <p:spPr>
          <a:xfrm>
            <a:off x="23168" y="1193802"/>
            <a:ext cx="2694518" cy="561975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 err="1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Annual</a:t>
            </a:r>
            <a:r>
              <a:rPr lang="es-ES" b="1" dirty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productive</a:t>
            </a:r>
            <a:r>
              <a:rPr lang="es-ES" b="1" dirty="0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 </a:t>
            </a:r>
            <a:r>
              <a:rPr lang="es-ES" b="1" dirty="0" err="1">
                <a:solidFill>
                  <a:schemeClr val="bg1"/>
                </a:solidFill>
                <a:latin typeface="Estrangelo Edessa" pitchFamily="66" charset="0"/>
                <a:cs typeface="Estrangelo Edessa" pitchFamily="66" charset="0"/>
              </a:rPr>
              <a:t>hours</a:t>
            </a:r>
            <a:endParaRPr lang="en-GB" b="1" dirty="0">
              <a:solidFill>
                <a:schemeClr val="bg1"/>
              </a:solidFill>
              <a:latin typeface="Estrangelo Edessa" pitchFamily="66" charset="0"/>
              <a:cs typeface="Estrangelo Edess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31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CH JU calls for proposals">
  <a:themeElements>
    <a:clrScheme name="1_FCH JU calls for proposal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CH JU calls for proposals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CH JU calls for proposal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CH JU calls for proposal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CH JU calls for proposal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CH JU calls for proposal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CH JU calls for proposal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CH JU calls for proposal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CH JU calls for proposal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CH JU calls for proposal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CH JU calls for proposal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CH JU calls for proposal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CH JU calls for proposal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CH JU calls for proposal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2001</TotalTime>
  <Words>1486</Words>
  <Application>Microsoft Office PowerPoint</Application>
  <PresentationFormat>On-screen Show (4:3)</PresentationFormat>
  <Paragraphs>409</Paragraphs>
  <Slides>26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Office Theme</vt:lpstr>
      <vt:lpstr>1_FCH JU calls for proposals</vt:lpstr>
      <vt:lpstr>FCH 2 JU Grant Agreement </vt:lpstr>
      <vt:lpstr>Why should I care about the GA at this stage ?</vt:lpstr>
      <vt:lpstr>The FCH 2 JU GA </vt:lpstr>
      <vt:lpstr>1. Structure of the GA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</vt:lpstr>
      <vt:lpstr>PowerPoint Presentation</vt:lpstr>
      <vt:lpstr>PowerPoint Presentation</vt:lpstr>
      <vt:lpstr>3. Third parties &amp; other sensitive relations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IPRs, exploitation and dissemination </vt:lpstr>
      <vt:lpstr>PowerPoint Presentation</vt:lpstr>
      <vt:lpstr>PowerPoint Presentation</vt:lpstr>
      <vt:lpstr>PowerPoint Presentation</vt:lpstr>
    </vt:vector>
  </TitlesOfParts>
  <Company>JTI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Nicolas Brahy</dc:creator>
  <cp:lastModifiedBy>Nicolas Brahy</cp:lastModifiedBy>
  <cp:revision>67</cp:revision>
  <cp:lastPrinted>2014-07-10T10:59:40Z</cp:lastPrinted>
  <dcterms:created xsi:type="dcterms:W3CDTF">2014-06-05T12:58:17Z</dcterms:created>
  <dcterms:modified xsi:type="dcterms:W3CDTF">2014-07-10T12:45:19Z</dcterms:modified>
</cp:coreProperties>
</file>