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7.xml" ContentType="application/vnd.openxmlformats-officedocument.presentationml.notesSlide+xml"/>
  <Override PartName="/ppt/charts/chart5.xml" ContentType="application/vnd.openxmlformats-officedocument.drawingml.char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1" r:id="rId1"/>
    <p:sldMasterId id="2147483946" r:id="rId2"/>
  </p:sldMasterIdLst>
  <p:notesMasterIdLst>
    <p:notesMasterId r:id="rId14"/>
  </p:notesMasterIdLst>
  <p:handoutMasterIdLst>
    <p:handoutMasterId r:id="rId15"/>
  </p:handoutMasterIdLst>
  <p:sldIdLst>
    <p:sldId id="470" r:id="rId3"/>
    <p:sldId id="457" r:id="rId4"/>
    <p:sldId id="475" r:id="rId5"/>
    <p:sldId id="471" r:id="rId6"/>
    <p:sldId id="486" r:id="rId7"/>
    <p:sldId id="472" r:id="rId8"/>
    <p:sldId id="473" r:id="rId9"/>
    <p:sldId id="478" r:id="rId10"/>
    <p:sldId id="483" r:id="rId11"/>
    <p:sldId id="487" r:id="rId12"/>
    <p:sldId id="488" r:id="rId13"/>
  </p:sldIdLst>
  <p:sldSz cx="9144000" cy="6858000" type="screen4x3"/>
  <p:notesSz cx="6797675" cy="99282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ヒラギノ角ゴ Pro W3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ヒラギノ角ゴ Pro W3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ヒラギノ角ゴ Pro W3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ヒラギノ角ゴ Pro W3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ヒラギノ角ゴ Pro W3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ヒラギノ角ゴ Pro W3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ヒラギノ角ゴ Pro W3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ヒラギノ角ゴ Pro W3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ヒラギノ角ゴ Pro W3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  <a:srgbClr val="79AFFF"/>
    <a:srgbClr val="C55B98"/>
    <a:srgbClr val="800080"/>
    <a:srgbClr val="CC9900"/>
    <a:srgbClr val="FF9900"/>
    <a:srgbClr val="FFFFFF"/>
    <a:srgbClr val="FFFF66"/>
    <a:srgbClr val="1520AB"/>
    <a:srgbClr val="194C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06" autoAdjust="0"/>
    <p:restoredTop sz="96529" autoAdjust="0"/>
  </p:normalViewPr>
  <p:slideViewPr>
    <p:cSldViewPr snapToGrid="0" snapToObjects="1">
      <p:cViewPr>
        <p:scale>
          <a:sx n="100" d="100"/>
          <a:sy n="100" d="100"/>
        </p:scale>
        <p:origin x="-72" y="-1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15" d="100"/>
          <a:sy n="115" d="100"/>
        </p:scale>
        <p:origin x="-258" y="-102"/>
      </p:cViewPr>
      <p:guideLst>
        <p:guide orient="horz" pos="3127"/>
        <p:guide pos="214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tanami\AppData\Local\Microsoft\Windows\Temporary%20Internet%20Files\Content.Outlook\4PJ01JB4\Projects%20portfolio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tanami\AppData\Local\Microsoft\Windows\Temporary%20Internet%20Files\Content.Outlook\4PJ01JB4\Projects%20portfolio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tanami\AppData\Local\Microsoft\Windows\Temporary%20Internet%20Files\Content.Outlook\4PJ01JB4\Projects%20portfolio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tanami\Desktop\Copy%20of%20Projects%20portfolio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tanami\AppData\Local\Microsoft\Windows\Temporary%20Internet%20Files\Content.Outlook\4PJ01JB4\Projects%20portfolio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8652462148124344E-2"/>
          <c:y val="8.4951169721670966E-2"/>
          <c:w val="0.71369179881245803"/>
          <c:h val="0.84311688681191277"/>
        </c:manualLayout>
      </c:layout>
      <c:pieChart>
        <c:varyColors val="1"/>
        <c:ser>
          <c:idx val="0"/>
          <c:order val="0"/>
          <c:explosion val="25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b="1" dirty="0" smtClean="0"/>
                      <a:t>Industrial</a:t>
                    </a:r>
                    <a:r>
                      <a:rPr lang="en-US" b="1" baseline="0" dirty="0" smtClean="0"/>
                      <a:t> </a:t>
                    </a:r>
                    <a:r>
                      <a:rPr lang="en-US" b="1" dirty="0" smtClean="0"/>
                      <a:t>CHP </a:t>
                    </a:r>
                  </a:p>
                  <a:p>
                    <a:r>
                      <a:rPr lang="en-US" dirty="0" smtClean="0"/>
                      <a:t>16.2 mill EUR</a:t>
                    </a:r>
                    <a:endParaRPr lang="en-US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0.17679242017824695"/>
                  <c:y val="-0.13835221816785098"/>
                </c:manualLayout>
              </c:layout>
              <c:tx>
                <c:rich>
                  <a:bodyPr/>
                  <a:lstStyle/>
                  <a:p>
                    <a:r>
                      <a:rPr lang="en-US" b="1" dirty="0" smtClean="0"/>
                      <a:t>Micro-CHP </a:t>
                    </a:r>
                  </a:p>
                  <a:p>
                    <a:r>
                      <a:rPr lang="en-US" dirty="0" smtClean="0"/>
                      <a:t>29.9 mill EUR</a:t>
                    </a:r>
                    <a:endParaRPr lang="en-US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Back-up Power </a:t>
                    </a:r>
                  </a:p>
                  <a:p>
                    <a:r>
                      <a:rPr lang="en-US" smtClean="0"/>
                      <a:t>17.5 mill EUR</a:t>
                    </a:r>
                    <a:endParaRPr lang="en-US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.12579875747854752"/>
                  <c:y val="-7.9693005853943052E-2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Electrolysers </a:t>
                    </a:r>
                  </a:p>
                  <a:p>
                    <a:r>
                      <a:rPr lang="en-US" smtClean="0"/>
                      <a:t>5.1</a:t>
                    </a:r>
                    <a:r>
                      <a:rPr lang="en-US" baseline="0" smtClean="0"/>
                      <a:t> mill EUR</a:t>
                    </a:r>
                    <a:endParaRPr lang="en-US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b="1" dirty="0" smtClean="0"/>
                      <a:t>Proof of Concept, incl. Components </a:t>
                    </a:r>
                  </a:p>
                  <a:p>
                    <a:r>
                      <a:rPr lang="en-US" dirty="0" smtClean="0"/>
                      <a:t>30.1 mill EUR</a:t>
                    </a:r>
                    <a:endParaRPr lang="en-US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showLegendKey val="0"/>
            <c:showVal val="1"/>
            <c:showCatName val="1"/>
            <c:showSerName val="0"/>
            <c:showPercent val="0"/>
            <c:showBubbleSize val="0"/>
            <c:showLeaderLines val="1"/>
          </c:dLbls>
          <c:cat>
            <c:strRef>
              <c:f>'Raw data'!$B$235:$B$239</c:f>
              <c:strCache>
                <c:ptCount val="5"/>
                <c:pt idx="0">
                  <c:v>CHP</c:v>
                </c:pt>
                <c:pt idx="1">
                  <c:v>MCHP</c:v>
                </c:pt>
                <c:pt idx="2">
                  <c:v>BAP</c:v>
                </c:pt>
                <c:pt idx="3">
                  <c:v>EL</c:v>
                </c:pt>
                <c:pt idx="4">
                  <c:v>POC</c:v>
                </c:pt>
              </c:strCache>
            </c:strRef>
          </c:cat>
          <c:val>
            <c:numRef>
              <c:f>'Raw data'!$I$235:$I$239</c:f>
              <c:numCache>
                <c:formatCode>#,##0</c:formatCode>
                <c:ptCount val="5"/>
                <c:pt idx="0">
                  <c:v>16204090</c:v>
                </c:pt>
                <c:pt idx="1">
                  <c:v>29922498</c:v>
                </c:pt>
                <c:pt idx="2">
                  <c:v>17461941</c:v>
                </c:pt>
                <c:pt idx="3">
                  <c:v>5059863</c:v>
                </c:pt>
                <c:pt idx="4">
                  <c:v>30118014.030000001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0694444444444443"/>
          <c:y val="0.13657407407407407"/>
          <c:w val="0.51388888888888884"/>
          <c:h val="0.85648148148148151"/>
        </c:manualLayout>
      </c:layout>
      <c:pieChart>
        <c:varyColors val="1"/>
        <c:ser>
          <c:idx val="0"/>
          <c:order val="0"/>
          <c:explosion val="25"/>
          <c:dLbls>
            <c:dLbl>
              <c:idx val="0"/>
              <c:layout>
                <c:manualLayout>
                  <c:x val="-9.0113188976377948E-2"/>
                  <c:y val="4.2824074074074077E-2"/>
                </c:manualLayout>
              </c:layout>
              <c:tx>
                <c:rich>
                  <a:bodyPr/>
                  <a:lstStyle/>
                  <a:p>
                    <a:r>
                      <a:rPr lang="en-US" b="1" dirty="0" smtClean="0"/>
                      <a:t>Industrial  CHP </a:t>
                    </a:r>
                    <a:r>
                      <a:rPr lang="en-US" dirty="0" smtClean="0"/>
                      <a:t>3 projects</a:t>
                    </a:r>
                    <a:endParaRPr lang="en-US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0.10873676727909011"/>
                  <c:y val="0.13234798775153106"/>
                </c:manualLayout>
              </c:layout>
              <c:tx>
                <c:rich>
                  <a:bodyPr/>
                  <a:lstStyle/>
                  <a:p>
                    <a:r>
                      <a:rPr lang="en-US" b="1" dirty="0" smtClean="0"/>
                      <a:t>Micro-CHP</a:t>
                    </a:r>
                  </a:p>
                  <a:p>
                    <a:r>
                      <a:rPr lang="en-US" dirty="0" smtClean="0"/>
                      <a:t>2 projects</a:t>
                    </a:r>
                    <a:endParaRPr lang="en-US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0.15138254593175854"/>
                  <c:y val="-3.2167906095071447E-2"/>
                </c:manualLayout>
              </c:layout>
              <c:tx>
                <c:rich>
                  <a:bodyPr/>
                  <a:lstStyle/>
                  <a:p>
                    <a:r>
                      <a:rPr lang="en-US" b="1" dirty="0" smtClean="0"/>
                      <a:t>Back-up Power </a:t>
                    </a:r>
                  </a:p>
                  <a:p>
                    <a:r>
                      <a:rPr lang="en-US" dirty="0" smtClean="0"/>
                      <a:t>5 projects</a:t>
                    </a:r>
                    <a:endParaRPr lang="en-US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0.10471511373578303"/>
                  <c:y val="-0.11365230387868183"/>
                </c:manualLayout>
              </c:layout>
              <c:tx>
                <c:rich>
                  <a:bodyPr/>
                  <a:lstStyle/>
                  <a:p>
                    <a:r>
                      <a:rPr lang="en-US" b="1" smtClean="0"/>
                      <a:t>Electrlolysers</a:t>
                    </a:r>
                  </a:p>
                  <a:p>
                    <a:r>
                      <a:rPr lang="en-US" smtClean="0"/>
                      <a:t>2 projects</a:t>
                    </a:r>
                    <a:endParaRPr lang="en-US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b="1" dirty="0" smtClean="0"/>
                      <a:t>Proof of Concept, incl. Components </a:t>
                    </a:r>
                  </a:p>
                  <a:p>
                    <a:r>
                      <a:rPr lang="en-US" dirty="0" smtClean="0"/>
                      <a:t>15 projects</a:t>
                    </a:r>
                    <a:endParaRPr lang="en-US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showLegendKey val="0"/>
            <c:showVal val="1"/>
            <c:showCatName val="1"/>
            <c:showSerName val="0"/>
            <c:showPercent val="0"/>
            <c:showBubbleSize val="0"/>
            <c:showLeaderLines val="1"/>
          </c:dLbls>
          <c:cat>
            <c:strRef>
              <c:f>'Raw data'!$B$307:$B$311</c:f>
              <c:strCache>
                <c:ptCount val="5"/>
                <c:pt idx="0">
                  <c:v>CHP</c:v>
                </c:pt>
                <c:pt idx="1">
                  <c:v>MCHP</c:v>
                </c:pt>
                <c:pt idx="2">
                  <c:v>BAP</c:v>
                </c:pt>
                <c:pt idx="3">
                  <c:v>EL</c:v>
                </c:pt>
                <c:pt idx="4">
                  <c:v>POC</c:v>
                </c:pt>
              </c:strCache>
            </c:strRef>
          </c:cat>
          <c:val>
            <c:numRef>
              <c:f>'Raw data'!$I$307:$I$311</c:f>
              <c:numCache>
                <c:formatCode>General</c:formatCode>
                <c:ptCount val="5"/>
                <c:pt idx="0">
                  <c:v>3</c:v>
                </c:pt>
                <c:pt idx="1">
                  <c:v>2</c:v>
                </c:pt>
                <c:pt idx="2">
                  <c:v>5</c:v>
                </c:pt>
                <c:pt idx="3">
                  <c:v>2</c:v>
                </c:pt>
                <c:pt idx="4">
                  <c:v>15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'Raw data'!$C$379</c:f>
              <c:strCache>
                <c:ptCount val="1"/>
                <c:pt idx="0">
                  <c:v>EU/FCH contribution</c:v>
                </c:pt>
              </c:strCache>
            </c:strRef>
          </c:tx>
          <c:invertIfNegative val="0"/>
          <c:cat>
            <c:strRef>
              <c:f>'Raw data'!$B$380:$B$384</c:f>
              <c:strCache>
                <c:ptCount val="5"/>
                <c:pt idx="0">
                  <c:v>Industrial CHP</c:v>
                </c:pt>
                <c:pt idx="1">
                  <c:v>Micro-CHP</c:v>
                </c:pt>
                <c:pt idx="2">
                  <c:v>Back-up Power</c:v>
                </c:pt>
                <c:pt idx="3">
                  <c:v>Electrolysers</c:v>
                </c:pt>
                <c:pt idx="4">
                  <c:v>Proof-of Concept (incl. compon)</c:v>
                </c:pt>
              </c:strCache>
            </c:strRef>
          </c:cat>
          <c:val>
            <c:numRef>
              <c:f>'Raw data'!$C$380:$C$384</c:f>
              <c:numCache>
                <c:formatCode>General</c:formatCode>
                <c:ptCount val="5"/>
                <c:pt idx="0">
                  <c:v>16204090</c:v>
                </c:pt>
                <c:pt idx="1">
                  <c:v>29922498</c:v>
                </c:pt>
                <c:pt idx="2">
                  <c:v>17461941</c:v>
                </c:pt>
                <c:pt idx="3">
                  <c:v>5059863</c:v>
                </c:pt>
                <c:pt idx="4">
                  <c:v>30118014.030000001</c:v>
                </c:pt>
              </c:numCache>
            </c:numRef>
          </c:val>
        </c:ser>
        <c:ser>
          <c:idx val="1"/>
          <c:order val="1"/>
          <c:tx>
            <c:strRef>
              <c:f>'Raw data'!$D$379</c:f>
              <c:strCache>
                <c:ptCount val="1"/>
                <c:pt idx="0">
                  <c:v>In-kind contribution</c:v>
                </c:pt>
              </c:strCache>
            </c:strRef>
          </c:tx>
          <c:invertIfNegative val="0"/>
          <c:cat>
            <c:strRef>
              <c:f>'Raw data'!$B$380:$B$384</c:f>
              <c:strCache>
                <c:ptCount val="5"/>
                <c:pt idx="0">
                  <c:v>Industrial CHP</c:v>
                </c:pt>
                <c:pt idx="1">
                  <c:v>Micro-CHP</c:v>
                </c:pt>
                <c:pt idx="2">
                  <c:v>Back-up Power</c:v>
                </c:pt>
                <c:pt idx="3">
                  <c:v>Electrolysers</c:v>
                </c:pt>
                <c:pt idx="4">
                  <c:v>Proof-of Concept (incl. compon)</c:v>
                </c:pt>
              </c:strCache>
            </c:strRef>
          </c:cat>
          <c:val>
            <c:numRef>
              <c:f>'Raw data'!$D$380:$D$384</c:f>
              <c:numCache>
                <c:formatCode>General</c:formatCode>
                <c:ptCount val="5"/>
                <c:pt idx="0">
                  <c:v>16386175.4</c:v>
                </c:pt>
                <c:pt idx="1">
                  <c:v>33341348.600000001</c:v>
                </c:pt>
                <c:pt idx="2">
                  <c:v>20467506.52</c:v>
                </c:pt>
                <c:pt idx="3">
                  <c:v>3639031.8</c:v>
                </c:pt>
                <c:pt idx="4">
                  <c:v>29896957.210000001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75528064"/>
        <c:axId val="75529600"/>
        <c:axId val="0"/>
      </c:bar3DChart>
      <c:catAx>
        <c:axId val="7552806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600"/>
            </a:pPr>
            <a:endParaRPr lang="en-US"/>
          </a:p>
        </c:txPr>
        <c:crossAx val="75529600"/>
        <c:crosses val="autoZero"/>
        <c:auto val="1"/>
        <c:lblAlgn val="ctr"/>
        <c:lblOffset val="100"/>
        <c:noMultiLvlLbl val="0"/>
      </c:catAx>
      <c:valAx>
        <c:axId val="75529600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Budget, mill EUR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75528064"/>
        <c:crosses val="autoZero"/>
        <c:crossBetween val="between"/>
        <c:dispUnits>
          <c:builtInUnit val="millions"/>
        </c:dispUnits>
      </c:valAx>
    </c:plotArea>
    <c:legend>
      <c:legendPos val="r"/>
      <c:layout>
        <c:manualLayout>
          <c:xMode val="edge"/>
          <c:yMode val="edge"/>
          <c:x val="0.65549838783163039"/>
          <c:y val="0.73754082294180856"/>
          <c:w val="0.32306603501643072"/>
          <c:h val="0.22552830136994639"/>
        </c:manualLayout>
      </c:layout>
      <c:overlay val="0"/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2973132244479801"/>
          <c:y val="3.9423066976044814E-2"/>
          <c:w val="0.74596911137403166"/>
          <c:h val="0.871622979911017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'Raw data'!$B$235</c:f>
              <c:strCache>
                <c:ptCount val="1"/>
                <c:pt idx="0">
                  <c:v>CHP</c:v>
                </c:pt>
              </c:strCache>
            </c:strRef>
          </c:tx>
          <c:invertIfNegative val="0"/>
          <c:cat>
            <c:numRef>
              <c:f>'Raw data'!$C$234:$H$234</c:f>
              <c:numCache>
                <c:formatCode>General</c:formatCode>
                <c:ptCount val="6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</c:numCache>
            </c:numRef>
          </c:cat>
          <c:val>
            <c:numRef>
              <c:f>'Raw data'!$C$235:$H$235</c:f>
              <c:numCache>
                <c:formatCode>General</c:formatCode>
                <c:ptCount val="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4600000</c:v>
                </c:pt>
                <c:pt idx="4">
                  <c:v>6137565</c:v>
                </c:pt>
                <c:pt idx="5">
                  <c:v>5466525</c:v>
                </c:pt>
              </c:numCache>
            </c:numRef>
          </c:val>
        </c:ser>
        <c:ser>
          <c:idx val="1"/>
          <c:order val="1"/>
          <c:tx>
            <c:strRef>
              <c:f>'Raw data'!$B$236</c:f>
              <c:strCache>
                <c:ptCount val="1"/>
                <c:pt idx="0">
                  <c:v>MCHP</c:v>
                </c:pt>
              </c:strCache>
            </c:strRef>
          </c:tx>
          <c:invertIfNegative val="0"/>
          <c:cat>
            <c:numRef>
              <c:f>'Raw data'!$C$234:$H$234</c:f>
              <c:numCache>
                <c:formatCode>General</c:formatCode>
                <c:ptCount val="6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</c:numCache>
            </c:numRef>
          </c:cat>
          <c:val>
            <c:numRef>
              <c:f>'Raw data'!$C$236:$H$236</c:f>
              <c:numCache>
                <c:formatCode>General</c:formatCode>
                <c:ptCount val="6"/>
                <c:pt idx="0">
                  <c:v>0</c:v>
                </c:pt>
                <c:pt idx="1">
                  <c:v>0</c:v>
                </c:pt>
                <c:pt idx="2">
                  <c:v>3950893</c:v>
                </c:pt>
                <c:pt idx="3">
                  <c:v>25971605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</c:ser>
        <c:ser>
          <c:idx val="2"/>
          <c:order val="2"/>
          <c:tx>
            <c:strRef>
              <c:f>'Raw data'!$B$237</c:f>
              <c:strCache>
                <c:ptCount val="1"/>
                <c:pt idx="0">
                  <c:v>BAP</c:v>
                </c:pt>
              </c:strCache>
            </c:strRef>
          </c:tx>
          <c:invertIfNegative val="0"/>
          <c:cat>
            <c:numRef>
              <c:f>'Raw data'!$C$234:$H$234</c:f>
              <c:numCache>
                <c:formatCode>General</c:formatCode>
                <c:ptCount val="6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</c:numCache>
            </c:numRef>
          </c:cat>
          <c:val>
            <c:numRef>
              <c:f>'Raw data'!$C$237:$H$237</c:f>
              <c:numCache>
                <c:formatCode>General</c:formatCode>
                <c:ptCount val="6"/>
                <c:pt idx="0">
                  <c:v>0</c:v>
                </c:pt>
                <c:pt idx="1">
                  <c:v>5530340</c:v>
                </c:pt>
                <c:pt idx="2">
                  <c:v>9157901</c:v>
                </c:pt>
                <c:pt idx="3">
                  <c:v>2773700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</c:ser>
        <c:ser>
          <c:idx val="3"/>
          <c:order val="3"/>
          <c:tx>
            <c:strRef>
              <c:f>'Raw data'!$B$238</c:f>
              <c:strCache>
                <c:ptCount val="1"/>
                <c:pt idx="0">
                  <c:v>EL</c:v>
                </c:pt>
              </c:strCache>
            </c:strRef>
          </c:tx>
          <c:invertIfNegative val="0"/>
          <c:cat>
            <c:numRef>
              <c:f>'Raw data'!$C$234:$H$234</c:f>
              <c:numCache>
                <c:formatCode>General</c:formatCode>
                <c:ptCount val="6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</c:numCache>
            </c:numRef>
          </c:cat>
          <c:val>
            <c:numRef>
              <c:f>'Raw data'!$C$238:$H$238</c:f>
              <c:numCache>
                <c:formatCode>General</c:formatCode>
                <c:ptCount val="6"/>
                <c:pt idx="0">
                  <c:v>0</c:v>
                </c:pt>
                <c:pt idx="1">
                  <c:v>0</c:v>
                </c:pt>
                <c:pt idx="2">
                  <c:v>2105017</c:v>
                </c:pt>
                <c:pt idx="3">
                  <c:v>2954846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</c:ser>
        <c:ser>
          <c:idx val="4"/>
          <c:order val="4"/>
          <c:tx>
            <c:strRef>
              <c:f>'Raw data'!$B$239</c:f>
              <c:strCache>
                <c:ptCount val="1"/>
                <c:pt idx="0">
                  <c:v>POC</c:v>
                </c:pt>
              </c:strCache>
            </c:strRef>
          </c:tx>
          <c:invertIfNegative val="0"/>
          <c:cat>
            <c:numRef>
              <c:f>'Raw data'!$C$234:$H$234</c:f>
              <c:numCache>
                <c:formatCode>General</c:formatCode>
                <c:ptCount val="6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</c:numCache>
            </c:numRef>
          </c:cat>
          <c:val>
            <c:numRef>
              <c:f>'Raw data'!$C$239:$H$239</c:f>
              <c:numCache>
                <c:formatCode>General</c:formatCode>
                <c:ptCount val="6"/>
                <c:pt idx="0">
                  <c:v>4022460</c:v>
                </c:pt>
                <c:pt idx="1">
                  <c:v>8539853.8300000001</c:v>
                </c:pt>
                <c:pt idx="2">
                  <c:v>5794964</c:v>
                </c:pt>
                <c:pt idx="3">
                  <c:v>1481391</c:v>
                </c:pt>
                <c:pt idx="4">
                  <c:v>1745140.6</c:v>
                </c:pt>
                <c:pt idx="5">
                  <c:v>8534204.5999999996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75554176"/>
        <c:axId val="92931200"/>
        <c:axId val="0"/>
      </c:bar3DChart>
      <c:catAx>
        <c:axId val="755541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92931200"/>
        <c:crosses val="autoZero"/>
        <c:auto val="1"/>
        <c:lblAlgn val="ctr"/>
        <c:lblOffset val="100"/>
        <c:noMultiLvlLbl val="0"/>
      </c:catAx>
      <c:valAx>
        <c:axId val="9293120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75554176"/>
        <c:crosses val="autoZero"/>
        <c:crossBetween val="between"/>
        <c:dispUnits>
          <c:builtInUnit val="millions"/>
          <c:dispUnitsLbl>
            <c:layout/>
          </c:dispUnitsLbl>
        </c:dispUnits>
      </c:valAx>
    </c:plotArea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5416666666666667"/>
          <c:y val="4.8611111111111112E-2"/>
          <c:w val="0.56944444444444442"/>
          <c:h val="0.94907407407407407"/>
        </c:manualLayout>
      </c:layout>
      <c:pieChart>
        <c:varyColors val="1"/>
        <c:ser>
          <c:idx val="0"/>
          <c:order val="0"/>
          <c:explosion val="25"/>
          <c:dLbls>
            <c:dLbl>
              <c:idx val="0"/>
              <c:layout>
                <c:manualLayout>
                  <c:x val="-9.0113188976377948E-2"/>
                  <c:y val="4.2824074074074077E-2"/>
                </c:manualLayout>
              </c:layout>
              <c:tx>
                <c:rich>
                  <a:bodyPr/>
                  <a:lstStyle/>
                  <a:p>
                    <a:r>
                      <a:rPr lang="en-US" b="1" dirty="0" smtClean="0"/>
                      <a:t>Industrial  CHP </a:t>
                    </a:r>
                    <a:r>
                      <a:rPr lang="en-US" dirty="0" smtClean="0"/>
                      <a:t>3 projects</a:t>
                    </a:r>
                    <a:endParaRPr lang="en-US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0.10873676727909011"/>
                  <c:y val="0.13234798775153106"/>
                </c:manualLayout>
              </c:layout>
              <c:tx>
                <c:rich>
                  <a:bodyPr/>
                  <a:lstStyle/>
                  <a:p>
                    <a:r>
                      <a:rPr lang="en-US" b="1" dirty="0" smtClean="0"/>
                      <a:t>Micro-CHP</a:t>
                    </a:r>
                  </a:p>
                  <a:p>
                    <a:r>
                      <a:rPr lang="en-US" dirty="0" smtClean="0"/>
                      <a:t>2 projects</a:t>
                    </a:r>
                    <a:endParaRPr lang="en-US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0.15138254593175854"/>
                  <c:y val="-3.2167906095071447E-2"/>
                </c:manualLayout>
              </c:layout>
              <c:tx>
                <c:rich>
                  <a:bodyPr/>
                  <a:lstStyle/>
                  <a:p>
                    <a:r>
                      <a:rPr lang="en-US" b="1" dirty="0" smtClean="0"/>
                      <a:t>Back-up Power </a:t>
                    </a:r>
                  </a:p>
                  <a:p>
                    <a:r>
                      <a:rPr lang="en-US" dirty="0" smtClean="0"/>
                      <a:t>5 projects</a:t>
                    </a:r>
                    <a:endParaRPr lang="en-US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0.10471511373578303"/>
                  <c:y val="-0.11365230387868183"/>
                </c:manualLayout>
              </c:layout>
              <c:tx>
                <c:rich>
                  <a:bodyPr/>
                  <a:lstStyle/>
                  <a:p>
                    <a:r>
                      <a:rPr lang="en-US" b="1" smtClean="0"/>
                      <a:t>Electrlolysers</a:t>
                    </a:r>
                  </a:p>
                  <a:p>
                    <a:r>
                      <a:rPr lang="en-US" smtClean="0"/>
                      <a:t>2 projects</a:t>
                    </a:r>
                    <a:endParaRPr lang="en-US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b="1" dirty="0" smtClean="0"/>
                      <a:t>Proof of Concept, incl. Components </a:t>
                    </a:r>
                  </a:p>
                  <a:p>
                    <a:r>
                      <a:rPr lang="en-US" dirty="0" smtClean="0"/>
                      <a:t>15 projects</a:t>
                    </a:r>
                    <a:endParaRPr lang="en-US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showLegendKey val="0"/>
            <c:showVal val="1"/>
            <c:showCatName val="1"/>
            <c:showSerName val="0"/>
            <c:showPercent val="0"/>
            <c:showBubbleSize val="0"/>
            <c:showLeaderLines val="1"/>
          </c:dLbls>
          <c:cat>
            <c:strRef>
              <c:f>'Raw data'!$B$307:$B$311</c:f>
              <c:strCache>
                <c:ptCount val="5"/>
                <c:pt idx="0">
                  <c:v>CHP</c:v>
                </c:pt>
                <c:pt idx="1">
                  <c:v>MCHP</c:v>
                </c:pt>
                <c:pt idx="2">
                  <c:v>BAP</c:v>
                </c:pt>
                <c:pt idx="3">
                  <c:v>EL</c:v>
                </c:pt>
                <c:pt idx="4">
                  <c:v>POC</c:v>
                </c:pt>
              </c:strCache>
            </c:strRef>
          </c:cat>
          <c:val>
            <c:numRef>
              <c:f>'Raw data'!$I$307:$I$311</c:f>
              <c:numCache>
                <c:formatCode>General</c:formatCode>
                <c:ptCount val="5"/>
                <c:pt idx="0">
                  <c:v>3</c:v>
                </c:pt>
                <c:pt idx="1">
                  <c:v>2</c:v>
                </c:pt>
                <c:pt idx="2">
                  <c:v>5</c:v>
                </c:pt>
                <c:pt idx="3">
                  <c:v>2</c:v>
                </c:pt>
                <c:pt idx="4">
                  <c:v>15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2"/>
            <a:ext cx="2946674" cy="496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81" tIns="46041" rIns="92081" bIns="46041" numCol="1" anchor="t" anchorCtr="0" compatLnSpc="1">
            <a:prstTxWarp prst="textNoShape">
              <a:avLst/>
            </a:prstTxWarp>
          </a:bodyPr>
          <a:lstStyle>
            <a:lvl1pPr defTabSz="920671" eaLnBrk="1" hangingPunct="1"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915" y="2"/>
            <a:ext cx="2946674" cy="496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81" tIns="46041" rIns="92081" bIns="46041" numCol="1" anchor="t" anchorCtr="0" compatLnSpc="1">
            <a:prstTxWarp prst="textNoShape">
              <a:avLst/>
            </a:prstTxWarp>
          </a:bodyPr>
          <a:lstStyle>
            <a:lvl1pPr algn="r" defTabSz="920671" eaLnBrk="1" hangingPunct="1"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29730"/>
            <a:ext cx="2946674" cy="496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81" tIns="46041" rIns="92081" bIns="46041" numCol="1" anchor="b" anchorCtr="0" compatLnSpc="1">
            <a:prstTxWarp prst="textNoShape">
              <a:avLst/>
            </a:prstTxWarp>
          </a:bodyPr>
          <a:lstStyle>
            <a:lvl1pPr defTabSz="920671" eaLnBrk="1" hangingPunct="1"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915" y="9429730"/>
            <a:ext cx="2946674" cy="496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81" tIns="46041" rIns="92081" bIns="46041" numCol="1" anchor="b" anchorCtr="0" compatLnSpc="1">
            <a:prstTxWarp prst="textNoShape">
              <a:avLst/>
            </a:prstTxWarp>
          </a:bodyPr>
          <a:lstStyle>
            <a:lvl1pPr algn="r" defTabSz="920671" eaLnBrk="1" hangingPunct="1"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fld id="{B72E1F16-CAD0-4B54-936D-4CE350D7575B}" type="slidenum">
              <a:rPr lang="de-CH"/>
              <a:pPr>
                <a:defRPr/>
              </a:pPr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0457820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2"/>
            <a:ext cx="2946674" cy="496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81" tIns="46041" rIns="92081" bIns="46041" numCol="1" anchor="t" anchorCtr="0" compatLnSpc="1">
            <a:prstTxWarp prst="textNoShape">
              <a:avLst/>
            </a:prstTxWarp>
          </a:bodyPr>
          <a:lstStyle>
            <a:lvl1pPr defTabSz="920671" eaLnBrk="1" hangingPunct="1"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915" y="2"/>
            <a:ext cx="2946674" cy="496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81" tIns="46041" rIns="92081" bIns="46041" numCol="1" anchor="t" anchorCtr="0" compatLnSpc="1">
            <a:prstTxWarp prst="textNoShape">
              <a:avLst/>
            </a:prstTxWarp>
          </a:bodyPr>
          <a:lstStyle>
            <a:lvl1pPr algn="r" defTabSz="920671" eaLnBrk="1" hangingPunct="1"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184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334" y="4716025"/>
            <a:ext cx="5439010" cy="4467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81" tIns="46041" rIns="92081" bIns="4604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CH" noProof="0" smtClean="0"/>
              <a:t>Textmasterformate durch Klicken bearbeiten</a:t>
            </a:r>
          </a:p>
          <a:p>
            <a:pPr lvl="1"/>
            <a:r>
              <a:rPr lang="de-CH" noProof="0" smtClean="0"/>
              <a:t>Zweite Ebene</a:t>
            </a:r>
          </a:p>
          <a:p>
            <a:pPr lvl="2"/>
            <a:r>
              <a:rPr lang="de-CH" noProof="0" smtClean="0"/>
              <a:t>Dritte Ebene</a:t>
            </a:r>
          </a:p>
          <a:p>
            <a:pPr lvl="3"/>
            <a:r>
              <a:rPr lang="de-CH" noProof="0" smtClean="0"/>
              <a:t>Vierte Ebene</a:t>
            </a:r>
          </a:p>
          <a:p>
            <a:pPr lvl="4"/>
            <a:r>
              <a:rPr lang="de-CH" noProof="0" smtClean="0"/>
              <a:t>Fünfte Ebene</a:t>
            </a:r>
          </a:p>
        </p:txBody>
      </p:sp>
      <p:sp>
        <p:nvSpPr>
          <p:cNvPr id="327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29730"/>
            <a:ext cx="2946674" cy="496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81" tIns="46041" rIns="92081" bIns="46041" numCol="1" anchor="b" anchorCtr="0" compatLnSpc="1">
            <a:prstTxWarp prst="textNoShape">
              <a:avLst/>
            </a:prstTxWarp>
          </a:bodyPr>
          <a:lstStyle>
            <a:lvl1pPr defTabSz="920671" eaLnBrk="1" hangingPunct="1"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327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915" y="9429730"/>
            <a:ext cx="2946674" cy="496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81" tIns="46041" rIns="92081" bIns="46041" numCol="1" anchor="b" anchorCtr="0" compatLnSpc="1">
            <a:prstTxWarp prst="textNoShape">
              <a:avLst/>
            </a:prstTxWarp>
          </a:bodyPr>
          <a:lstStyle>
            <a:lvl1pPr algn="r" defTabSz="920671" eaLnBrk="1" hangingPunct="1"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fld id="{932C7099-BCC2-4FE7-B948-7574184EFC4F}" type="slidenum">
              <a:rPr lang="de-CH"/>
              <a:pPr>
                <a:defRPr/>
              </a:pPr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25388204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2C7099-BCC2-4FE7-B948-7574184EFC4F}" type="slidenum">
              <a:rPr lang="de-CH" smtClean="0"/>
              <a:pPr>
                <a:defRPr/>
              </a:pPr>
              <a:t>1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2305304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2C7099-BCC2-4FE7-B948-7574184EFC4F}" type="slidenum">
              <a:rPr lang="de-CH" smtClean="0"/>
              <a:pPr>
                <a:defRPr/>
              </a:pPr>
              <a:t>10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5758923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2C7099-BCC2-4FE7-B948-7574184EFC4F}" type="slidenum">
              <a:rPr lang="de-CH" smtClean="0"/>
              <a:pPr>
                <a:defRPr/>
              </a:pPr>
              <a:t>11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0490117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2C7099-BCC2-4FE7-B948-7574184EFC4F}" type="slidenum">
              <a:rPr lang="de-CH" smtClean="0"/>
              <a:pPr>
                <a:defRPr/>
              </a:pPr>
              <a:t>2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8580732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2C7099-BCC2-4FE7-B948-7574184EFC4F}" type="slidenum">
              <a:rPr lang="de-CH" smtClean="0"/>
              <a:pPr>
                <a:defRPr/>
              </a:pPr>
              <a:t>3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6670903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2C7099-BCC2-4FE7-B948-7574184EFC4F}" type="slidenum">
              <a:rPr lang="de-CH" smtClean="0"/>
              <a:pPr>
                <a:defRPr/>
              </a:pPr>
              <a:t>4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0846079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2C7099-BCC2-4FE7-B948-7574184EFC4F}" type="slidenum">
              <a:rPr lang="de-CH" smtClean="0"/>
              <a:pPr>
                <a:defRPr/>
              </a:pPr>
              <a:t>5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2748074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2C7099-BCC2-4FE7-B948-7574184EFC4F}" type="slidenum">
              <a:rPr lang="de-CH" smtClean="0"/>
              <a:pPr>
                <a:defRPr/>
              </a:pPr>
              <a:t>6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1632067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2C7099-BCC2-4FE7-B948-7574184EFC4F}" type="slidenum">
              <a:rPr lang="de-CH" smtClean="0"/>
              <a:pPr>
                <a:defRPr/>
              </a:pPr>
              <a:t>7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5196713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2C7099-BCC2-4FE7-B948-7574184EFC4F}" type="slidenum">
              <a:rPr lang="de-CH" smtClean="0"/>
              <a:pPr>
                <a:defRPr/>
              </a:pPr>
              <a:t>8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6583396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2C7099-BCC2-4FE7-B948-7574184EFC4F}" type="slidenum">
              <a:rPr lang="de-CH" smtClean="0"/>
              <a:pPr>
                <a:defRPr/>
              </a:pPr>
              <a:t>9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6704720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501C78-4B0E-4C93-996B-D1D22667E287}" type="datetime1">
              <a:rPr lang="en-US"/>
              <a:pPr>
                <a:defRPr/>
              </a:pPr>
              <a:t>11/14/2013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98EE09-F7F9-4747-9201-F1D378550D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4540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BF08D4-56B0-456A-B679-1DB4ADBA7B99}" type="datetime1">
              <a:rPr lang="en-US"/>
              <a:pPr>
                <a:defRPr/>
              </a:pPr>
              <a:t>11/14/2013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F22F3F-AD6E-45C8-9F66-6F20192C47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4065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-98425"/>
            <a:ext cx="2057400" cy="62245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-98425"/>
            <a:ext cx="6019800" cy="62245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695F92-6A24-4459-9865-339459DC6581}" type="datetime1">
              <a:rPr lang="en-US"/>
              <a:pPr>
                <a:defRPr/>
              </a:pPr>
              <a:t>11/14/2013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826C1F-C94A-42FF-B0FC-E022C249B1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2083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9675" y="-98425"/>
            <a:ext cx="7477125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3D1747-A1DC-4621-B988-F058FF498A59}" type="datetime1">
              <a:rPr lang="en-US"/>
              <a:pPr>
                <a:defRPr/>
              </a:pPr>
              <a:t>11/14/2013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7312F7-EB0F-422F-9E8B-2B824E4E9F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3465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1209186" y="-365050"/>
            <a:ext cx="7477614" cy="1143000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idx="1"/>
          </p:nvPr>
        </p:nvSpPr>
        <p:spPr>
          <a:xfrm>
            <a:off x="457200" y="2426063"/>
            <a:ext cx="8229600" cy="37001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194C84"/>
              </a:buClr>
              <a:buSzTx/>
              <a:buFont typeface="Arial"/>
              <a:buChar char="•"/>
              <a:tabLst/>
              <a:defRPr/>
            </a:lvl1pPr>
          </a:lstStyle>
          <a:p>
            <a:pPr lvl="0"/>
            <a:endParaRPr lang="en-US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754445-2A7C-48C1-9666-BF57420D0FB9}" type="datetime1">
              <a:rPr lang="en-US"/>
              <a:pPr>
                <a:defRPr/>
              </a:pPr>
              <a:t>11/14/2013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834269-314F-4B69-8B4F-16127814C5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546C0E-D575-4549-99B2-DD788E63941B}" type="datetime1">
              <a:rPr lang="en-US"/>
              <a:pPr>
                <a:defRPr/>
              </a:pPr>
              <a:t>11/14/2013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BE3D66-2058-48F0-AC8A-DBD697057B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9677" y="-98425"/>
            <a:ext cx="7477125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25704"/>
            <a:ext cx="8229600" cy="37004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9E65DA-79BD-4A53-99A9-EFD96C39406D}" type="datetime1">
              <a:rPr lang="en-US"/>
              <a:pPr>
                <a:defRPr/>
              </a:pPr>
              <a:t>11/14/2013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183351-E52E-4E38-AADA-C315B62D97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9677" y="-98425"/>
            <a:ext cx="7477125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2425704"/>
            <a:ext cx="8229600" cy="37004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2F2608-AC23-4053-8552-D85A0F95C3A0}" type="datetime1">
              <a:rPr lang="en-US"/>
              <a:pPr>
                <a:defRPr/>
              </a:pPr>
              <a:t>11/14/2013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A5162D-4413-46B8-B4DD-286C824740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-98425"/>
            <a:ext cx="8229600" cy="622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912833-18D5-4565-8F40-89D9743DA409}" type="datetime1">
              <a:rPr lang="en-US"/>
              <a:pPr>
                <a:defRPr/>
              </a:pPr>
              <a:t>11/14/2013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45A284-028C-481F-819A-EB01C52CE3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14058D-EE2B-49FF-B67C-0A970DE55CC9}" type="datetime1">
              <a:rPr lang="en-US"/>
              <a:pPr>
                <a:defRPr/>
              </a:pPr>
              <a:t>11/14/2013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ACB560-A35E-449F-9B6B-9E42268F6D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0546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6B7886-D627-44F6-8FB7-DCBA02DC848E}" type="datetime1">
              <a:rPr lang="en-US"/>
              <a:pPr>
                <a:defRPr/>
              </a:pPr>
              <a:t>11/14/2013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36E277-923D-41CC-9742-758B61768E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7719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425700"/>
            <a:ext cx="4038600" cy="37004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425700"/>
            <a:ext cx="4038600" cy="37004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57E839-D21A-4573-B19C-47BEB57B5046}" type="datetime1">
              <a:rPr lang="en-US"/>
              <a:pPr>
                <a:defRPr/>
              </a:pPr>
              <a:t>11/14/2013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684443-5719-4B04-8794-990CC17DD1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3256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07862A-C978-465E-8DBF-0D3A474FAF32}" type="datetime1">
              <a:rPr lang="en-US"/>
              <a:pPr>
                <a:defRPr/>
              </a:pPr>
              <a:t>11/14/2013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72AABE-8D66-4E4D-B6D0-D90F9EE305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2398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7B9BEA-8030-49D0-9373-1E9ECBEA7B0A}" type="datetime1">
              <a:rPr lang="en-US"/>
              <a:pPr>
                <a:defRPr/>
              </a:pPr>
              <a:t>11/14/2013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BAD095-255F-4873-AC90-ECDE232DA4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5419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3FDC3E-A2A7-4438-9603-66FB4ADE51B0}" type="datetime1">
              <a:rPr lang="en-US"/>
              <a:pPr>
                <a:defRPr/>
              </a:pPr>
              <a:t>11/14/2013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24B603-09D4-4EEF-90E9-CF58FEA98E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8971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787F1F-9FAA-4450-9484-66908B7AC4B0}" type="datetime1">
              <a:rPr lang="en-US"/>
              <a:pPr>
                <a:defRPr/>
              </a:pPr>
              <a:t>11/14/2013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90A182-5A6B-4F8B-AB36-0B4A206D00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6811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6569FA-FC63-4B90-BCA1-D5F08E319498}" type="datetime1">
              <a:rPr lang="en-US"/>
              <a:pPr>
                <a:defRPr/>
              </a:pPr>
              <a:t>11/14/2013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CD2498-B561-45ED-8243-AF6C6E25B4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5538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FCH JU - Power Point2.jpg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1209675" y="-98425"/>
            <a:ext cx="74771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fr-FR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2425700"/>
            <a:ext cx="8229600" cy="370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86BC824D-6311-4FB8-8AD6-355AAFD3E2B9}" type="datetime1">
              <a:rPr lang="en-US"/>
              <a:pPr>
                <a:defRPr/>
              </a:pPr>
              <a:t>11/14/2013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D1C8A576-8684-416C-847F-8056360940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2" r:id="rId1"/>
    <p:sldLayoutId id="2147483933" r:id="rId2"/>
    <p:sldLayoutId id="2147483934" r:id="rId3"/>
    <p:sldLayoutId id="2147483935" r:id="rId4"/>
    <p:sldLayoutId id="2147483936" r:id="rId5"/>
    <p:sldLayoutId id="2147483937" r:id="rId6"/>
    <p:sldLayoutId id="2147483938" r:id="rId7"/>
    <p:sldLayoutId id="2147483939" r:id="rId8"/>
    <p:sldLayoutId id="2147483940" r:id="rId9"/>
    <p:sldLayoutId id="2147483941" r:id="rId10"/>
    <p:sldLayoutId id="2147483942" r:id="rId11"/>
    <p:sldLayoutId id="2147483943" r:id="rId12"/>
  </p:sldLayoutIdLst>
  <p:txStyles>
    <p:titleStyle>
      <a:lvl1pPr marL="342900" indent="-342900" algn="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+mj-lt"/>
          <a:ea typeface="+mj-ea"/>
          <a:cs typeface="+mj-cs"/>
        </a:defRPr>
      </a:lvl1pPr>
      <a:lvl2pPr marL="342900" indent="-342900" algn="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Arial" pitchFamily="34" charset="0"/>
          <a:ea typeface="ヒラギノ角ゴ Pro W3" charset="-128"/>
          <a:cs typeface="Arial" pitchFamily="34" charset="0"/>
        </a:defRPr>
      </a:lvl2pPr>
      <a:lvl3pPr marL="342900" indent="-342900" algn="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Arial" pitchFamily="34" charset="0"/>
          <a:ea typeface="ヒラギノ角ゴ Pro W3" charset="-128"/>
          <a:cs typeface="Arial" pitchFamily="34" charset="0"/>
        </a:defRPr>
      </a:lvl3pPr>
      <a:lvl4pPr marL="342900" indent="-342900" algn="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Arial" pitchFamily="34" charset="0"/>
          <a:ea typeface="ヒラギノ角ゴ Pro W3" charset="-128"/>
          <a:cs typeface="Arial" pitchFamily="34" charset="0"/>
        </a:defRPr>
      </a:lvl4pPr>
      <a:lvl5pPr marL="342900" indent="-342900" algn="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Arial" pitchFamily="34" charset="0"/>
          <a:ea typeface="ヒラギノ角ゴ Pro W3" charset="-128"/>
          <a:cs typeface="Arial" pitchFamily="34" charset="0"/>
        </a:defRPr>
      </a:lvl5pPr>
      <a:lvl6pPr marL="800100" indent="-342900" algn="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Arial" pitchFamily="34" charset="0"/>
          <a:ea typeface="ヒラギノ角ゴ Pro W3" charset="-128"/>
          <a:cs typeface="Arial" pitchFamily="34" charset="0"/>
        </a:defRPr>
      </a:lvl6pPr>
      <a:lvl7pPr marL="1257300" indent="-342900" algn="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Arial" pitchFamily="34" charset="0"/>
          <a:ea typeface="ヒラギノ角ゴ Pro W3" charset="-128"/>
          <a:cs typeface="Arial" pitchFamily="34" charset="0"/>
        </a:defRPr>
      </a:lvl7pPr>
      <a:lvl8pPr marL="1714500" indent="-342900" algn="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Arial" pitchFamily="34" charset="0"/>
          <a:ea typeface="ヒラギノ角ゴ Pro W3" charset="-128"/>
          <a:cs typeface="Arial" pitchFamily="34" charset="0"/>
        </a:defRPr>
      </a:lvl8pPr>
      <a:lvl9pPr marL="2171700" indent="-342900" algn="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Arial" pitchFamily="34" charset="0"/>
          <a:ea typeface="ヒラギノ角ゴ Pro W3" charset="-128"/>
          <a:cs typeface="Arial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Clr>
          <a:srgbClr val="194C84"/>
        </a:buClr>
        <a:buFont typeface="Arial" pitchFamily="34" charset="0"/>
        <a:buChar char="•"/>
        <a:defRPr sz="3200">
          <a:solidFill>
            <a:srgbClr val="194C84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Clr>
          <a:srgbClr val="008000"/>
        </a:buClr>
        <a:buFont typeface="Arial" pitchFamily="34" charset="0"/>
        <a:buChar char="–"/>
        <a:defRPr sz="2800">
          <a:solidFill>
            <a:srgbClr val="008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7" descr="FCH JU - Power Point2.jpg"/>
          <p:cNvPicPr>
            <a:picLocks noChangeAspect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23" name="Title Placeholder 1"/>
          <p:cNvSpPr>
            <a:spLocks noGrp="1"/>
          </p:cNvSpPr>
          <p:nvPr>
            <p:ph type="title"/>
          </p:nvPr>
        </p:nvSpPr>
        <p:spPr bwMode="auto">
          <a:xfrm>
            <a:off x="1209675" y="-98425"/>
            <a:ext cx="74771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fr-FR" smtClean="0"/>
          </a:p>
        </p:txBody>
      </p:sp>
      <p:sp>
        <p:nvSpPr>
          <p:cNvPr id="56324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2425700"/>
            <a:ext cx="8229600" cy="370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pPr defTabSz="457200">
              <a:defRPr/>
            </a:pPr>
            <a:fld id="{0BC4B77B-9611-4892-87D6-8775F51162DC}" type="datetime1">
              <a:rPr lang="en-US"/>
              <a:pPr defTabSz="457200">
                <a:defRPr/>
              </a:pPr>
              <a:t>11/14/2013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pPr defTabSz="457200">
              <a:defRPr/>
            </a:pPr>
            <a:fld id="{7576F2A8-8FA5-4F5C-963E-9241BB92EF73}" type="slidenum">
              <a:rPr lang="en-US"/>
              <a:pPr defTabSz="457200"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7" r:id="rId1"/>
    <p:sldLayoutId id="2147483948" r:id="rId2"/>
    <p:sldLayoutId id="2147483949" r:id="rId3"/>
    <p:sldLayoutId id="2147483950" r:id="rId4"/>
    <p:sldLayoutId id="2147483951" r:id="rId5"/>
  </p:sldLayoutIdLst>
  <p:txStyles>
    <p:titleStyle>
      <a:lvl1pPr marL="342900" indent="-342900" algn="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bg2"/>
          </a:solidFill>
          <a:latin typeface="Arial"/>
          <a:ea typeface="ヒラギノ角ゴ Pro W3" charset="-128"/>
          <a:cs typeface="Arial"/>
        </a:defRPr>
      </a:lvl1pPr>
      <a:lvl2pPr marL="342900" indent="-342900" algn="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Arial" charset="0"/>
          <a:ea typeface="ヒラギノ角ゴ Pro W3" charset="-128"/>
          <a:cs typeface="Arial" charset="0"/>
        </a:defRPr>
      </a:lvl2pPr>
      <a:lvl3pPr marL="342900" indent="-342900" algn="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Arial" charset="0"/>
          <a:ea typeface="ヒラギノ角ゴ Pro W3" charset="-128"/>
          <a:cs typeface="Arial" charset="0"/>
        </a:defRPr>
      </a:lvl3pPr>
      <a:lvl4pPr marL="342900" indent="-342900" algn="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Arial" charset="0"/>
          <a:ea typeface="ヒラギノ角ゴ Pro W3" charset="-128"/>
          <a:cs typeface="Arial" charset="0"/>
        </a:defRPr>
      </a:lvl4pPr>
      <a:lvl5pPr marL="342900" indent="-342900" algn="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Arial" charset="0"/>
          <a:ea typeface="ヒラギノ角ゴ Pro W3" charset="-128"/>
          <a:cs typeface="Arial" charset="0"/>
        </a:defRPr>
      </a:lvl5pPr>
      <a:lvl6pPr marL="800100" indent="-342900" algn="r" defTabSz="457200" rtl="0" fontAlgn="base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Arial" charset="0"/>
          <a:ea typeface="ヒラギノ角ゴ Pro W3" charset="-128"/>
        </a:defRPr>
      </a:lvl6pPr>
      <a:lvl7pPr marL="1257300" indent="-342900" algn="r" defTabSz="457200" rtl="0" fontAlgn="base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Arial" charset="0"/>
          <a:ea typeface="ヒラギノ角ゴ Pro W3" charset="-128"/>
        </a:defRPr>
      </a:lvl7pPr>
      <a:lvl8pPr marL="1714500" indent="-342900" algn="r" defTabSz="457200" rtl="0" fontAlgn="base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Arial" charset="0"/>
          <a:ea typeface="ヒラギノ角ゴ Pro W3" charset="-128"/>
        </a:defRPr>
      </a:lvl8pPr>
      <a:lvl9pPr marL="2171700" indent="-342900" algn="r" defTabSz="457200" rtl="0" fontAlgn="base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Arial" charset="0"/>
          <a:ea typeface="ヒラギノ角ゴ Pro W3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Clr>
          <a:srgbClr val="194C84"/>
        </a:buClr>
        <a:buFont typeface="Arial" charset="0"/>
        <a:buChar char="•"/>
        <a:defRPr sz="3200" kern="1200">
          <a:solidFill>
            <a:srgbClr val="194C84"/>
          </a:solidFill>
          <a:latin typeface="Arial"/>
          <a:ea typeface="ヒラギノ角ゴ Pro W3" charset="-128"/>
          <a:cs typeface="Arial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Clr>
          <a:srgbClr val="008000"/>
        </a:buClr>
        <a:buFont typeface="Arial" charset="0"/>
        <a:buChar char="–"/>
        <a:defRPr sz="2800" kern="1200">
          <a:solidFill>
            <a:srgbClr val="008000"/>
          </a:solidFill>
          <a:latin typeface="Arial"/>
          <a:ea typeface="ヒラギノ角ゴ Pro W3" charset="-128"/>
          <a:cs typeface="Arial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"/>
          <a:ea typeface="ヒラギノ角ゴ Pro W3" charset="-128"/>
          <a:cs typeface="Arial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/>
          <a:ea typeface="ヒラギノ角ゴ Pro W3" charset="-128"/>
          <a:cs typeface="Arial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/>
          <a:ea typeface="ヒラギノ角ゴ Pro W3" charset="-128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fch-ju.eu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Relationship Id="rId5" Type="http://schemas.openxmlformats.org/officeDocument/2006/relationships/hyperlink" Target="http://www.nerghy.eu/" TargetMode="External"/><Relationship Id="rId4" Type="http://schemas.openxmlformats.org/officeDocument/2006/relationships/hyperlink" Target="http://www.new-ig.eu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emf"/><Relationship Id="rId9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13" Type="http://schemas.openxmlformats.org/officeDocument/2006/relationships/image" Target="../media/image21.png"/><Relationship Id="rId3" Type="http://schemas.openxmlformats.org/officeDocument/2006/relationships/image" Target="../media/image12.jpeg"/><Relationship Id="rId7" Type="http://schemas.openxmlformats.org/officeDocument/2006/relationships/image" Target="../media/image15.png"/><Relationship Id="rId12" Type="http://schemas.openxmlformats.org/officeDocument/2006/relationships/image" Target="../media/image20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4.png"/><Relationship Id="rId11" Type="http://schemas.openxmlformats.org/officeDocument/2006/relationships/image" Target="../media/image19.jpeg"/><Relationship Id="rId5" Type="http://schemas.openxmlformats.org/officeDocument/2006/relationships/image" Target="../media/image13.png"/><Relationship Id="rId15" Type="http://schemas.openxmlformats.org/officeDocument/2006/relationships/image" Target="../media/image23.wmf"/><Relationship Id="rId10" Type="http://schemas.openxmlformats.org/officeDocument/2006/relationships/image" Target="../media/image18.png"/><Relationship Id="rId4" Type="http://schemas.openxmlformats.org/officeDocument/2006/relationships/chart" Target="../charts/chart5.xml"/><Relationship Id="rId9" Type="http://schemas.openxmlformats.org/officeDocument/2006/relationships/image" Target="../media/image17.png"/><Relationship Id="rId1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13" Type="http://schemas.openxmlformats.org/officeDocument/2006/relationships/image" Target="https://gallery.mailchimp.com/4f2cf878a38d152a781d97560/images/IMG_8577_4_Small.jpg" TargetMode="External"/><Relationship Id="rId3" Type="http://schemas.openxmlformats.org/officeDocument/2006/relationships/image" Target="../media/image24.emf"/><Relationship Id="rId7" Type="http://schemas.openxmlformats.org/officeDocument/2006/relationships/image" Target="../media/image27.png"/><Relationship Id="rId12" Type="http://schemas.openxmlformats.org/officeDocument/2006/relationships/image" Target="../media/image32.jpe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35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6.jpeg"/><Relationship Id="rId11" Type="http://schemas.openxmlformats.org/officeDocument/2006/relationships/image" Target="../media/image31.jpeg"/><Relationship Id="rId5" Type="http://schemas.openxmlformats.org/officeDocument/2006/relationships/image" Target="../media/image25.jpeg"/><Relationship Id="rId15" Type="http://schemas.openxmlformats.org/officeDocument/2006/relationships/image" Target="../media/image34.jpeg"/><Relationship Id="rId10" Type="http://schemas.openxmlformats.org/officeDocument/2006/relationships/image" Target="../media/image30.png"/><Relationship Id="rId4" Type="http://schemas.openxmlformats.org/officeDocument/2006/relationships/hyperlink" Target="http://cogeneurope.us4.list-manage1.com/track/click?u=4f2cf878a38d152a781d97560&amp;id=3a2b62de2f&amp;e=5e62290ac6" TargetMode="External"/><Relationship Id="rId9" Type="http://schemas.openxmlformats.org/officeDocument/2006/relationships/image" Target="../media/image29.png"/><Relationship Id="rId14" Type="http://schemas.openxmlformats.org/officeDocument/2006/relationships/image" Target="../media/image3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58371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58372" name="Picture 3" descr="FCH JU - Power Point 0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3" name="Rectangle 5"/>
          <p:cNvSpPr>
            <a:spLocks/>
          </p:cNvSpPr>
          <p:nvPr/>
        </p:nvSpPr>
        <p:spPr bwMode="auto">
          <a:xfrm>
            <a:off x="3563938" y="3716338"/>
            <a:ext cx="3240087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342900" indent="-342900" algn="r" defTabSz="457200">
              <a:spcBef>
                <a:spcPct val="0"/>
              </a:spcBef>
              <a:buClrTx/>
              <a:buFontTx/>
              <a:buNone/>
            </a:pPr>
            <a:r>
              <a:rPr lang="fr-BE" sz="4400">
                <a:solidFill>
                  <a:schemeClr val="bg2"/>
                </a:solidFill>
                <a:latin typeface="Arial" pitchFamily="34" charset="0"/>
              </a:rPr>
              <a:t/>
            </a:r>
            <a:br>
              <a:rPr lang="fr-BE" sz="4400">
                <a:solidFill>
                  <a:schemeClr val="bg2"/>
                </a:solidFill>
                <a:latin typeface="Arial" pitchFamily="34" charset="0"/>
              </a:rPr>
            </a:br>
            <a:endParaRPr lang="en-GB" sz="2000">
              <a:solidFill>
                <a:srgbClr val="3366CC"/>
              </a:solidFill>
              <a:latin typeface="Arial" pitchFamily="34" charset="0"/>
            </a:endParaRPr>
          </a:p>
        </p:txBody>
      </p:sp>
      <p:sp>
        <p:nvSpPr>
          <p:cNvPr id="58374" name="Rectangle 6"/>
          <p:cNvSpPr>
            <a:spLocks/>
          </p:cNvSpPr>
          <p:nvPr/>
        </p:nvSpPr>
        <p:spPr bwMode="auto">
          <a:xfrm>
            <a:off x="2484438" y="4724400"/>
            <a:ext cx="64008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ctr" defTabSz="457200">
              <a:buClr>
                <a:srgbClr val="194C84"/>
              </a:buClr>
              <a:buFont typeface="Arial" pitchFamily="34" charset="0"/>
              <a:buNone/>
            </a:pPr>
            <a:endParaRPr lang="en-US">
              <a:solidFill>
                <a:srgbClr val="000099"/>
              </a:solidFill>
              <a:latin typeface="Arial" pitchFamily="34" charset="0"/>
            </a:endParaRPr>
          </a:p>
        </p:txBody>
      </p:sp>
      <p:sp>
        <p:nvSpPr>
          <p:cNvPr id="58375" name="Rectangle 7"/>
          <p:cNvSpPr>
            <a:spLocks noChangeArrowheads="1"/>
          </p:cNvSpPr>
          <p:nvPr/>
        </p:nvSpPr>
        <p:spPr bwMode="auto">
          <a:xfrm>
            <a:off x="611188" y="6308725"/>
            <a:ext cx="1563687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sz="1200">
                <a:solidFill>
                  <a:srgbClr val="3366CC"/>
                </a:solidFill>
                <a:latin typeface="Arial" pitchFamily="34" charset="0"/>
              </a:rPr>
              <a:t>http://www.fch-ju.eu/</a:t>
            </a:r>
          </a:p>
        </p:txBody>
      </p:sp>
      <p:sp>
        <p:nvSpPr>
          <p:cNvPr id="58376" name="Rectangle 3"/>
          <p:cNvSpPr txBox="1">
            <a:spLocks/>
          </p:cNvSpPr>
          <p:nvPr/>
        </p:nvSpPr>
        <p:spPr bwMode="auto">
          <a:xfrm>
            <a:off x="395288" y="3405188"/>
            <a:ext cx="8353425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defRPr>
                <a:solidFill>
                  <a:schemeClr val="tx1"/>
                </a:solidFill>
                <a:latin typeface="Tahoma" pitchFamily="34" charset="0"/>
                <a:ea typeface="ヒラギノ角ゴ Pro W3"/>
                <a:cs typeface="ヒラギノ角ゴ Pro W3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Tahoma" pitchFamily="34" charset="0"/>
                <a:ea typeface="ヒラギノ角ゴ Pro W3"/>
                <a:cs typeface="ヒラギノ角ゴ Pro W3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Tahoma" pitchFamily="34" charset="0"/>
                <a:ea typeface="ヒラギノ角ゴ Pro W3"/>
                <a:cs typeface="ヒラギノ角ゴ Pro W3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Tahoma" pitchFamily="34" charset="0"/>
                <a:ea typeface="ヒラギノ角ゴ Pro W3"/>
                <a:cs typeface="ヒラギノ角ゴ Pro W3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Tahoma" pitchFamily="34" charset="0"/>
                <a:ea typeface="ヒラギノ角ゴ Pro W3"/>
                <a:cs typeface="ヒラギノ角ゴ Pro W3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buFont typeface="Monotype Sorts" pitchFamily="2" charset="2"/>
              <a:defRPr>
                <a:solidFill>
                  <a:schemeClr val="tx1"/>
                </a:solidFill>
                <a:latin typeface="Tahoma" pitchFamily="34" charset="0"/>
                <a:ea typeface="ヒラギノ角ゴ Pro W3"/>
                <a:cs typeface="ヒラギノ角ゴ Pro W3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buFont typeface="Monotype Sorts" pitchFamily="2" charset="2"/>
              <a:defRPr>
                <a:solidFill>
                  <a:schemeClr val="tx1"/>
                </a:solidFill>
                <a:latin typeface="Tahoma" pitchFamily="34" charset="0"/>
                <a:ea typeface="ヒラギノ角ゴ Pro W3"/>
                <a:cs typeface="ヒラギノ角ゴ Pro W3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buFont typeface="Monotype Sorts" pitchFamily="2" charset="2"/>
              <a:defRPr>
                <a:solidFill>
                  <a:schemeClr val="tx1"/>
                </a:solidFill>
                <a:latin typeface="Tahoma" pitchFamily="34" charset="0"/>
                <a:ea typeface="ヒラギノ角ゴ Pro W3"/>
                <a:cs typeface="ヒラギノ角ゴ Pro W3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buFont typeface="Monotype Sorts" pitchFamily="2" charset="2"/>
              <a:defRPr>
                <a:solidFill>
                  <a:schemeClr val="tx1"/>
                </a:solidFill>
                <a:latin typeface="Tahoma" pitchFamily="34" charset="0"/>
                <a:ea typeface="ヒラギノ角ゴ Pro W3"/>
                <a:cs typeface="ヒラギノ角ゴ Pro W3"/>
              </a:defRPr>
            </a:lvl9pPr>
          </a:lstStyle>
          <a:p>
            <a:pPr algn="r">
              <a:lnSpc>
                <a:spcPct val="80000"/>
              </a:lnSpc>
              <a:buClr>
                <a:srgbClr val="33CC33"/>
              </a:buClr>
              <a:buFont typeface="Arial" pitchFamily="34" charset="0"/>
              <a:buNone/>
            </a:pPr>
            <a:endParaRPr lang="en-GB" sz="3200" b="1">
              <a:latin typeface="Arial" pitchFamily="34" charset="0"/>
            </a:endParaRPr>
          </a:p>
          <a:p>
            <a:pPr algn="r">
              <a:lnSpc>
                <a:spcPct val="80000"/>
              </a:lnSpc>
              <a:buClr>
                <a:srgbClr val="33CC33"/>
              </a:buClr>
              <a:buFont typeface="Arial" pitchFamily="34" charset="0"/>
              <a:buNone/>
            </a:pPr>
            <a:endParaRPr lang="en-GB" sz="3200" b="1">
              <a:latin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11188" y="4001989"/>
            <a:ext cx="8137525" cy="230832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sz="3600" b="1" i="1" dirty="0" smtClean="0">
                <a:solidFill>
                  <a:srgbClr val="194C84"/>
                </a:solidFill>
                <a:latin typeface="Calibri" panose="020F0502020204030204" pitchFamily="34" charset="0"/>
                <a:cs typeface="Arial" charset="0"/>
              </a:rPr>
              <a:t>Program Review Days 2013 </a:t>
            </a:r>
          </a:p>
          <a:p>
            <a:pPr>
              <a:defRPr/>
            </a:pPr>
            <a:r>
              <a:rPr lang="en-US" sz="2400" i="1" dirty="0">
                <a:solidFill>
                  <a:srgbClr val="194C84"/>
                </a:solidFill>
                <a:latin typeface="Calibri" panose="020F0502020204030204" pitchFamily="34" charset="0"/>
                <a:cs typeface="Arial" charset="0"/>
              </a:rPr>
              <a:t>Introduction to portfolio of </a:t>
            </a:r>
            <a:r>
              <a:rPr lang="en-US" sz="2400" i="1" dirty="0" smtClean="0">
                <a:solidFill>
                  <a:srgbClr val="194C84"/>
                </a:solidFill>
                <a:latin typeface="Calibri" panose="020F0502020204030204" pitchFamily="34" charset="0"/>
                <a:cs typeface="Arial" charset="0"/>
              </a:rPr>
              <a:t>Energy </a:t>
            </a:r>
            <a:r>
              <a:rPr lang="en-US" sz="2400" i="1" dirty="0">
                <a:solidFill>
                  <a:srgbClr val="194C84"/>
                </a:solidFill>
                <a:latin typeface="Calibri" panose="020F0502020204030204" pitchFamily="34" charset="0"/>
                <a:cs typeface="Arial" charset="0"/>
              </a:rPr>
              <a:t>Demonstration projects</a:t>
            </a:r>
            <a:endParaRPr lang="en-GB" sz="2400" i="1" dirty="0" smtClean="0">
              <a:solidFill>
                <a:srgbClr val="194C8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MS PGothic" pitchFamily="34" charset="-128"/>
              <a:cs typeface="Arial" charset="0"/>
            </a:endParaRPr>
          </a:p>
          <a:p>
            <a:pPr algn="r">
              <a:defRPr/>
            </a:pPr>
            <a:endParaRPr lang="en-GB" sz="3200" i="1" dirty="0" smtClean="0">
              <a:solidFill>
                <a:srgbClr val="194C8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MS PGothic" pitchFamily="34" charset="-128"/>
              <a:cs typeface="Arial" charset="0"/>
            </a:endParaRPr>
          </a:p>
          <a:p>
            <a:pPr algn="r">
              <a:defRPr/>
            </a:pPr>
            <a:endParaRPr lang="en-GB" sz="3200" i="1" dirty="0" smtClean="0">
              <a:solidFill>
                <a:srgbClr val="194C8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MS PGothic" pitchFamily="34" charset="-128"/>
              <a:cs typeface="Arial" charset="0"/>
            </a:endParaRPr>
          </a:p>
          <a:p>
            <a:pPr algn="r">
              <a:defRPr/>
            </a:pPr>
            <a:r>
              <a:rPr lang="en-GB" sz="2000" i="1" dirty="0" smtClean="0">
                <a:solidFill>
                  <a:srgbClr val="194C8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MS PGothic" pitchFamily="34" charset="-128"/>
                <a:cs typeface="Arial" charset="0"/>
              </a:rPr>
              <a:t>Mirela Atanasiu, Project Manager</a:t>
            </a:r>
            <a:endParaRPr lang="en-GB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MS PGothic" pitchFamily="34" charset="-128"/>
              <a:cs typeface="ヒラギノ角ゴ Pro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7072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6"/>
          <p:cNvSpPr txBox="1">
            <a:spLocks noChangeArrowheads="1"/>
          </p:cNvSpPr>
          <p:nvPr/>
        </p:nvSpPr>
        <p:spPr bwMode="auto">
          <a:xfrm>
            <a:off x="1000125" y="77788"/>
            <a:ext cx="8020049" cy="1508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defTabSz="457200"/>
            <a:r>
              <a:rPr lang="en-US" sz="3200" b="1" dirty="0" smtClean="0">
                <a:solidFill>
                  <a:srgbClr val="EEECE1"/>
                </a:solidFill>
                <a:latin typeface="+mn-lt"/>
                <a:cs typeface="Arial" charset="0"/>
              </a:rPr>
              <a:t>FCH studies</a:t>
            </a:r>
          </a:p>
          <a:p>
            <a:pPr algn="r" defTabSz="457200"/>
            <a:r>
              <a:rPr lang="fr-BE" sz="2000" b="1" i="1" dirty="0" err="1">
                <a:solidFill>
                  <a:srgbClr val="EEECE1"/>
                </a:solidFill>
                <a:latin typeface="+mn-lt"/>
                <a:cs typeface="Arial" charset="0"/>
              </a:rPr>
              <a:t>Additional</a:t>
            </a:r>
            <a:r>
              <a:rPr lang="fr-BE" sz="2000" b="1" i="1" dirty="0">
                <a:solidFill>
                  <a:srgbClr val="EEECE1"/>
                </a:solidFill>
                <a:latin typeface="+mn-lt"/>
                <a:cs typeface="Arial" charset="0"/>
              </a:rPr>
              <a:t> </a:t>
            </a:r>
            <a:r>
              <a:rPr lang="fr-BE" sz="2000" b="1" i="1" dirty="0" smtClean="0">
                <a:solidFill>
                  <a:srgbClr val="EEECE1"/>
                </a:solidFill>
                <a:latin typeface="+mn-lt"/>
                <a:cs typeface="Arial" charset="0"/>
              </a:rPr>
              <a:t>2-3 </a:t>
            </a:r>
            <a:r>
              <a:rPr lang="fr-BE" sz="2000" b="1" i="1" dirty="0" err="1">
                <a:solidFill>
                  <a:srgbClr val="EEECE1"/>
                </a:solidFill>
                <a:latin typeface="+mn-lt"/>
                <a:cs typeface="Arial" charset="0"/>
              </a:rPr>
              <a:t>mill</a:t>
            </a:r>
            <a:r>
              <a:rPr lang="fr-BE" sz="2000" b="1" i="1" dirty="0">
                <a:solidFill>
                  <a:srgbClr val="EEECE1"/>
                </a:solidFill>
                <a:latin typeface="+mn-lt"/>
                <a:cs typeface="Arial" charset="0"/>
              </a:rPr>
              <a:t> EUR </a:t>
            </a:r>
            <a:endParaRPr lang="fr-BE" sz="2000" b="1" i="1" dirty="0" smtClean="0">
              <a:solidFill>
                <a:srgbClr val="EEECE1"/>
              </a:solidFill>
              <a:latin typeface="+mn-lt"/>
              <a:cs typeface="Arial" charset="0"/>
            </a:endParaRPr>
          </a:p>
          <a:p>
            <a:pPr algn="r" defTabSz="457200"/>
            <a:r>
              <a:rPr lang="fr-BE" sz="2000" b="1" i="1" dirty="0" smtClean="0">
                <a:solidFill>
                  <a:srgbClr val="EEECE1"/>
                </a:solidFill>
                <a:latin typeface="+mn-lt"/>
                <a:cs typeface="Arial" charset="0"/>
              </a:rPr>
              <a:t>to </a:t>
            </a:r>
            <a:r>
              <a:rPr lang="fr-BE" sz="2000" b="1" i="1" dirty="0">
                <a:solidFill>
                  <a:srgbClr val="EEECE1"/>
                </a:solidFill>
                <a:latin typeface="+mn-lt"/>
                <a:cs typeface="Arial" charset="0"/>
              </a:rPr>
              <a:t>support programme </a:t>
            </a:r>
            <a:r>
              <a:rPr lang="fr-BE" sz="2000" b="1" i="1" dirty="0" smtClean="0">
                <a:solidFill>
                  <a:srgbClr val="EEECE1"/>
                </a:solidFill>
                <a:latin typeface="+mn-lt"/>
                <a:cs typeface="Arial" charset="0"/>
              </a:rPr>
              <a:t>planning/</a:t>
            </a:r>
            <a:r>
              <a:rPr lang="fr-BE" sz="2000" b="1" i="1" dirty="0" err="1" smtClean="0">
                <a:solidFill>
                  <a:srgbClr val="EEECE1"/>
                </a:solidFill>
                <a:latin typeface="+mn-lt"/>
                <a:cs typeface="Arial" charset="0"/>
              </a:rPr>
              <a:t>strategy</a:t>
            </a:r>
            <a:endParaRPr lang="en-US" sz="2000" b="1" i="1" dirty="0">
              <a:solidFill>
                <a:srgbClr val="EEECE1"/>
              </a:solidFill>
              <a:latin typeface="+mn-lt"/>
              <a:cs typeface="Arial" charset="0"/>
            </a:endParaRPr>
          </a:p>
          <a:p>
            <a:pPr algn="r" defTabSz="457200"/>
            <a:endParaRPr lang="en-US" sz="2000" b="1" i="1" dirty="0">
              <a:solidFill>
                <a:srgbClr val="EEECE1"/>
              </a:solidFill>
              <a:latin typeface="+mn-lt"/>
              <a:cs typeface="Arial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0975" y="2047874"/>
            <a:ext cx="86868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+mn-lt"/>
              </a:rPr>
              <a:t>Studies </a:t>
            </a:r>
            <a:r>
              <a:rPr lang="en-US" sz="1600" dirty="0">
                <a:latin typeface="+mn-lt"/>
              </a:rPr>
              <a:t>on the </a:t>
            </a:r>
            <a:r>
              <a:rPr lang="en-US" sz="1600" dirty="0" smtClean="0">
                <a:latin typeface="+mn-lt"/>
              </a:rPr>
              <a:t>commercialization </a:t>
            </a:r>
            <a:r>
              <a:rPr lang="en-US" sz="1600" dirty="0">
                <a:latin typeface="+mn-lt"/>
              </a:rPr>
              <a:t>of fuel cells and hydrogen technologies and competing </a:t>
            </a:r>
            <a:r>
              <a:rPr lang="en-US" sz="1600" dirty="0" smtClean="0">
                <a:latin typeface="+mn-lt"/>
              </a:rPr>
              <a:t>technologies </a:t>
            </a:r>
            <a:r>
              <a:rPr lang="en-US" b="1" dirty="0" smtClean="0">
                <a:latin typeface="+mn-lt"/>
              </a:rPr>
              <a:t>– ENERGY related studies:</a:t>
            </a:r>
            <a:endParaRPr lang="en-US" b="1" dirty="0">
              <a:latin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3849" y="2895600"/>
            <a:ext cx="811568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u="sng" dirty="0" err="1" smtClean="0">
                <a:latin typeface="+mn-lt"/>
              </a:rPr>
              <a:t>Electrolysers</a:t>
            </a:r>
            <a:r>
              <a:rPr lang="en-US" sz="1600" dirty="0" smtClean="0">
                <a:latin typeface="+mn-lt"/>
              </a:rPr>
              <a:t> techno-economic </a:t>
            </a:r>
            <a:r>
              <a:rPr lang="en-US" sz="1600" dirty="0" err="1" smtClean="0">
                <a:latin typeface="+mn-lt"/>
              </a:rPr>
              <a:t>assessement</a:t>
            </a:r>
            <a:r>
              <a:rPr lang="en-US" sz="1600" dirty="0">
                <a:latin typeface="+mn-lt"/>
              </a:rPr>
              <a:t> </a:t>
            </a:r>
            <a:r>
              <a:rPr lang="en-US" sz="1600" dirty="0" smtClean="0">
                <a:latin typeface="+mn-lt"/>
              </a:rPr>
              <a:t>– </a:t>
            </a:r>
            <a:r>
              <a:rPr lang="en-US" sz="1600" u="sng" dirty="0" smtClean="0">
                <a:latin typeface="+mn-lt"/>
              </a:rPr>
              <a:t>on-going study </a:t>
            </a:r>
            <a:r>
              <a:rPr lang="en-US" sz="1600" dirty="0" smtClean="0">
                <a:latin typeface="+mn-lt"/>
              </a:rPr>
              <a:t>by E4tech</a:t>
            </a:r>
          </a:p>
          <a:p>
            <a:endParaRPr lang="fr-BE" sz="1600" dirty="0">
              <a:latin typeface="+mn-lt"/>
            </a:endParaRPr>
          </a:p>
          <a:p>
            <a:r>
              <a:rPr lang="fr-BE" sz="1600" b="1" u="sng" dirty="0" err="1" smtClean="0">
                <a:latin typeface="+mn-lt"/>
              </a:rPr>
              <a:t>Distributed</a:t>
            </a:r>
            <a:r>
              <a:rPr lang="fr-BE" sz="1600" b="1" u="sng" dirty="0" smtClean="0">
                <a:latin typeface="+mn-lt"/>
              </a:rPr>
              <a:t> </a:t>
            </a:r>
            <a:r>
              <a:rPr lang="fr-BE" sz="1600" b="1" u="sng" dirty="0" err="1" smtClean="0">
                <a:latin typeface="+mn-lt"/>
              </a:rPr>
              <a:t>Generation</a:t>
            </a:r>
            <a:r>
              <a:rPr lang="fr-BE" sz="1600" b="1" u="sng" dirty="0" smtClean="0">
                <a:latin typeface="+mn-lt"/>
              </a:rPr>
              <a:t> </a:t>
            </a:r>
            <a:r>
              <a:rPr lang="fr-BE" sz="1600" dirty="0" smtClean="0">
                <a:latin typeface="+mn-lt"/>
              </a:rPr>
              <a:t>technologies and </a:t>
            </a:r>
            <a:r>
              <a:rPr lang="fr-BE" sz="1600" dirty="0" err="1" smtClean="0">
                <a:latin typeface="+mn-lt"/>
              </a:rPr>
              <a:t>role</a:t>
            </a:r>
            <a:r>
              <a:rPr lang="fr-BE" sz="1600" dirty="0" smtClean="0">
                <a:latin typeface="+mn-lt"/>
              </a:rPr>
              <a:t> of Fuel </a:t>
            </a:r>
            <a:r>
              <a:rPr lang="fr-BE" sz="1600" dirty="0" err="1" smtClean="0">
                <a:latin typeface="+mn-lt"/>
              </a:rPr>
              <a:t>Cells</a:t>
            </a:r>
            <a:r>
              <a:rPr lang="fr-BE" sz="1600" dirty="0" smtClean="0">
                <a:latin typeface="+mn-lt"/>
              </a:rPr>
              <a:t> – </a:t>
            </a:r>
            <a:r>
              <a:rPr lang="fr-BE" sz="1600" u="sng" dirty="0" err="1" smtClean="0">
                <a:latin typeface="+mn-lt"/>
              </a:rPr>
              <a:t>industry</a:t>
            </a:r>
            <a:r>
              <a:rPr lang="fr-BE" sz="1600" u="sng" dirty="0" smtClean="0">
                <a:latin typeface="+mn-lt"/>
              </a:rPr>
              <a:t> coalition building stage !!!</a:t>
            </a:r>
          </a:p>
          <a:p>
            <a:endParaRPr lang="fr-BE" sz="1600" dirty="0">
              <a:latin typeface="+mn-lt"/>
            </a:endParaRPr>
          </a:p>
          <a:p>
            <a:r>
              <a:rPr lang="fr-BE" sz="1600" b="1" u="sng" dirty="0" smtClean="0">
                <a:latin typeface="+mn-lt"/>
              </a:rPr>
              <a:t>Energy Storage </a:t>
            </a:r>
            <a:r>
              <a:rPr lang="fr-BE" sz="1600" dirty="0" smtClean="0">
                <a:latin typeface="+mn-lt"/>
              </a:rPr>
              <a:t>and </a:t>
            </a:r>
            <a:r>
              <a:rPr lang="fr-BE" sz="1600" dirty="0" err="1" smtClean="0">
                <a:latin typeface="+mn-lt"/>
              </a:rPr>
              <a:t>role</a:t>
            </a:r>
            <a:r>
              <a:rPr lang="fr-BE" sz="1600" dirty="0" smtClean="0">
                <a:latin typeface="+mn-lt"/>
              </a:rPr>
              <a:t> of </a:t>
            </a:r>
            <a:r>
              <a:rPr lang="fr-BE" sz="1600" dirty="0" err="1" smtClean="0">
                <a:latin typeface="+mn-lt"/>
              </a:rPr>
              <a:t>Hydrogen</a:t>
            </a:r>
            <a:r>
              <a:rPr lang="fr-BE" sz="1600" dirty="0" smtClean="0">
                <a:latin typeface="+mn-lt"/>
              </a:rPr>
              <a:t> – </a:t>
            </a:r>
            <a:r>
              <a:rPr lang="fr-BE" sz="1600" u="sng" dirty="0" err="1" smtClean="0">
                <a:latin typeface="+mn-lt"/>
              </a:rPr>
              <a:t>industry</a:t>
            </a:r>
            <a:r>
              <a:rPr lang="fr-BE" sz="1600" u="sng" dirty="0" smtClean="0">
                <a:latin typeface="+mn-lt"/>
              </a:rPr>
              <a:t> coalition building stage !!!</a:t>
            </a:r>
            <a:endParaRPr lang="en-US" sz="1600" u="sng" dirty="0" smtClean="0">
              <a:latin typeface="+mn-lt"/>
            </a:endParaRPr>
          </a:p>
          <a:p>
            <a:endParaRPr lang="en-US" sz="1600" dirty="0"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0975" y="4781550"/>
            <a:ext cx="875347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Calibri" panose="020F0502020204030204" pitchFamily="34" charset="0"/>
              </a:rPr>
              <a:t>Recommendations to help stimulate the policy and investment climate – </a:t>
            </a:r>
            <a:r>
              <a:rPr lang="en-GB" sz="1600" u="sng" dirty="0">
                <a:solidFill>
                  <a:srgbClr val="FF0000"/>
                </a:solidFill>
                <a:latin typeface="Calibri" panose="020F0502020204030204" pitchFamily="34" charset="0"/>
              </a:rPr>
              <a:t>what needs to happen to achieve the cost and volume targets required for </a:t>
            </a:r>
            <a:r>
              <a:rPr lang="en-GB" sz="1600" u="sng" dirty="0" smtClean="0">
                <a:solidFill>
                  <a:srgbClr val="FF0000"/>
                </a:solidFill>
                <a:latin typeface="Calibri" panose="020F0502020204030204" pitchFamily="34" charset="0"/>
              </a:rPr>
              <a:t>commercialisation</a:t>
            </a:r>
            <a:endParaRPr lang="en-GB" sz="1600" dirty="0">
              <a:latin typeface="Calibri" panose="020F0502020204030204" pitchFamily="34" charset="0"/>
            </a:endParaRPr>
          </a:p>
          <a:p>
            <a:r>
              <a:rPr lang="en-GB" sz="1600" dirty="0" smtClean="0">
                <a:latin typeface="Calibri" panose="020F0502020204030204" pitchFamily="34" charset="0"/>
              </a:rPr>
              <a:t>		- as input to the next FCH2 programming !!!</a:t>
            </a:r>
          </a:p>
          <a:p>
            <a:endParaRPr lang="en-GB" sz="1600" dirty="0">
              <a:latin typeface="Calibri" panose="020F0502020204030204" pitchFamily="34" charset="0"/>
            </a:endParaRPr>
          </a:p>
          <a:p>
            <a:pPr marL="0" lvl="1"/>
            <a:r>
              <a:rPr lang="en-GB" sz="1600" u="sng" dirty="0">
                <a:latin typeface="Calibri" panose="020F0502020204030204" pitchFamily="34" charset="0"/>
              </a:rPr>
              <a:t>For industry, </a:t>
            </a:r>
            <a:r>
              <a:rPr lang="en-GB" sz="1600" dirty="0">
                <a:latin typeface="Calibri" panose="020F0502020204030204" pitchFamily="34" charset="0"/>
              </a:rPr>
              <a:t>next steps will include focus on tackling the remaining technical and cost-related barriers to achieve full commercialisation of mass market technologies</a:t>
            </a:r>
            <a:r>
              <a:rPr lang="en-GB" sz="1600" dirty="0" smtClean="0">
                <a:latin typeface="Calibri" panose="020F0502020204030204" pitchFamily="34" charset="0"/>
              </a:rPr>
              <a:t>.</a:t>
            </a:r>
            <a:endParaRPr lang="en-GB" sz="1600" dirty="0">
              <a:latin typeface="Calibri" panose="020F0502020204030204" pitchFamily="34" charset="0"/>
            </a:endParaRPr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184796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381000" y="2639910"/>
            <a:ext cx="8305800" cy="379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94C84"/>
              </a:buClr>
              <a:buFont typeface="Arial" charset="0"/>
              <a:buChar char="•"/>
              <a:defRPr sz="3200" kern="1200">
                <a:solidFill>
                  <a:srgbClr val="194C84"/>
                </a:solidFill>
                <a:latin typeface="Arial"/>
                <a:ea typeface="ヒラギノ角ゴ Pro W3" charset="-128"/>
                <a:cs typeface="Arial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Font typeface="Arial" charset="0"/>
              <a:buChar char="–"/>
              <a:defRPr sz="2800" kern="1200">
                <a:solidFill>
                  <a:srgbClr val="008000"/>
                </a:solidFill>
                <a:latin typeface="Arial"/>
                <a:ea typeface="ヒラギノ角ゴ Pro W3" charset="-128"/>
                <a:cs typeface="Arial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Arial"/>
                <a:ea typeface="ヒラギノ角ゴ Pro W3" charset="-128"/>
                <a:cs typeface="Arial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Arial"/>
                <a:ea typeface="ヒラギノ角ゴ Pro W3" charset="-128"/>
                <a:cs typeface="Arial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Arial"/>
                <a:ea typeface="ヒラギノ角ゴ Pro W3" charset="-128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791" indent="-342791" defTabSz="457056" eaLnBrk="1" hangingPunct="1">
              <a:lnSpc>
                <a:spcPct val="90000"/>
              </a:lnSpc>
              <a:buFont typeface="Wingdings" charset="0"/>
              <a:buNone/>
              <a:defRPr/>
            </a:pPr>
            <a:endParaRPr lang="fr-BE" dirty="0" smtClean="0">
              <a:solidFill>
                <a:srgbClr val="17375E"/>
              </a:solidFill>
              <a:latin typeface="Calibri" panose="020F0502020204030204" pitchFamily="34" charset="0"/>
            </a:endParaRPr>
          </a:p>
          <a:p>
            <a:pPr marL="342791" indent="-342791" defTabSz="457056" eaLnBrk="1" hangingPunct="1">
              <a:lnSpc>
                <a:spcPct val="90000"/>
              </a:lnSpc>
              <a:buFont typeface="Wingdings" charset="0"/>
              <a:buNone/>
              <a:defRPr/>
            </a:pPr>
            <a:r>
              <a:rPr lang="fr-BE" sz="4000" dirty="0" err="1" smtClean="0">
                <a:solidFill>
                  <a:srgbClr val="17375E"/>
                </a:solidFill>
                <a:latin typeface="Calibri" panose="020F0502020204030204" pitchFamily="34" charset="0"/>
              </a:rPr>
              <a:t>Thank</a:t>
            </a:r>
            <a:r>
              <a:rPr lang="fr-BE" sz="4000" dirty="0" smtClean="0">
                <a:solidFill>
                  <a:srgbClr val="17375E"/>
                </a:solidFill>
                <a:latin typeface="Calibri" panose="020F0502020204030204" pitchFamily="34" charset="0"/>
              </a:rPr>
              <a:t> </a:t>
            </a:r>
            <a:r>
              <a:rPr lang="fr-BE" sz="4000" dirty="0" err="1" smtClean="0">
                <a:solidFill>
                  <a:srgbClr val="17375E"/>
                </a:solidFill>
                <a:latin typeface="Calibri" panose="020F0502020204030204" pitchFamily="34" charset="0"/>
              </a:rPr>
              <a:t>you</a:t>
            </a:r>
            <a:r>
              <a:rPr lang="fr-BE" sz="4000" dirty="0" smtClean="0">
                <a:solidFill>
                  <a:srgbClr val="17375E"/>
                </a:solidFill>
                <a:latin typeface="Calibri" panose="020F0502020204030204" pitchFamily="34" charset="0"/>
              </a:rPr>
              <a:t> for </a:t>
            </a:r>
            <a:r>
              <a:rPr lang="fr-BE" sz="4000" dirty="0" err="1" smtClean="0">
                <a:solidFill>
                  <a:srgbClr val="17375E"/>
                </a:solidFill>
                <a:latin typeface="Calibri" panose="020F0502020204030204" pitchFamily="34" charset="0"/>
              </a:rPr>
              <a:t>your</a:t>
            </a:r>
            <a:r>
              <a:rPr lang="fr-BE" sz="4000" dirty="0" smtClean="0">
                <a:solidFill>
                  <a:srgbClr val="17375E"/>
                </a:solidFill>
                <a:latin typeface="Calibri" panose="020F0502020204030204" pitchFamily="34" charset="0"/>
              </a:rPr>
              <a:t> attention !</a:t>
            </a:r>
          </a:p>
          <a:p>
            <a:pPr marL="342791" indent="-342791" defTabSz="457056" eaLnBrk="1" hangingPunct="1">
              <a:lnSpc>
                <a:spcPct val="90000"/>
              </a:lnSpc>
              <a:buFont typeface="Wingdings" charset="0"/>
              <a:buNone/>
              <a:defRPr/>
            </a:pPr>
            <a:endParaRPr lang="fr-BE" sz="4000" dirty="0" smtClean="0">
              <a:solidFill>
                <a:srgbClr val="17375E"/>
              </a:solidFill>
              <a:latin typeface="Calibri" panose="020F0502020204030204" pitchFamily="34" charset="0"/>
            </a:endParaRPr>
          </a:p>
          <a:p>
            <a:pPr marL="342791" indent="-342791" defTabSz="457056" eaLnBrk="1" hangingPunct="1">
              <a:lnSpc>
                <a:spcPct val="90000"/>
              </a:lnSpc>
              <a:buFont typeface="Wingdings" charset="0"/>
              <a:buNone/>
              <a:defRPr/>
            </a:pPr>
            <a:r>
              <a:rPr lang="fr-BE" sz="1400" dirty="0" err="1" smtClean="0">
                <a:solidFill>
                  <a:srgbClr val="17375E"/>
                </a:solidFill>
                <a:latin typeface="Calibri" panose="020F0502020204030204" pitchFamily="34" charset="0"/>
              </a:rPr>
              <a:t>Further</a:t>
            </a:r>
            <a:r>
              <a:rPr lang="fr-BE" sz="1400" dirty="0" smtClean="0">
                <a:solidFill>
                  <a:srgbClr val="17375E"/>
                </a:solidFill>
                <a:latin typeface="Calibri" panose="020F0502020204030204" pitchFamily="34" charset="0"/>
              </a:rPr>
              <a:t> info : </a:t>
            </a:r>
          </a:p>
          <a:p>
            <a:pPr marL="342791" indent="-342791" defTabSz="457056">
              <a:lnSpc>
                <a:spcPct val="90000"/>
              </a:lnSpc>
              <a:defRPr/>
            </a:pPr>
            <a:r>
              <a:rPr lang="fr-BE" sz="1800" b="1" dirty="0" smtClean="0">
                <a:solidFill>
                  <a:srgbClr val="17375E"/>
                </a:solidFill>
                <a:latin typeface="Calibri" panose="020F0502020204030204" pitchFamily="34" charset="0"/>
              </a:rPr>
              <a:t>FCH JU (Programme Office) </a:t>
            </a:r>
            <a:r>
              <a:rPr lang="fr-BE" sz="1800" b="1" u="sng" dirty="0" smtClean="0">
                <a:solidFill>
                  <a:srgbClr val="17375E"/>
                </a:solidFill>
                <a:latin typeface="Calibri" panose="020F0502020204030204" pitchFamily="34" charset="0"/>
                <a:hlinkClick r:id="rId3"/>
              </a:rPr>
              <a:t>http://fch-ju.eu</a:t>
            </a:r>
            <a:r>
              <a:rPr lang="fr-BE" sz="1800" b="1" u="sng" dirty="0" smtClean="0">
                <a:solidFill>
                  <a:srgbClr val="17375E"/>
                </a:solidFill>
                <a:latin typeface="Calibri" panose="020F0502020204030204" pitchFamily="34" charset="0"/>
              </a:rPr>
              <a:t> </a:t>
            </a:r>
          </a:p>
          <a:p>
            <a:pPr marL="342791" indent="-342791" defTabSz="457056">
              <a:lnSpc>
                <a:spcPct val="90000"/>
              </a:lnSpc>
              <a:defRPr/>
            </a:pPr>
            <a:r>
              <a:rPr lang="fr-BE" sz="1800" b="1" dirty="0" smtClean="0">
                <a:solidFill>
                  <a:srgbClr val="17375E"/>
                </a:solidFill>
                <a:latin typeface="Calibri" panose="020F0502020204030204" pitchFamily="34" charset="0"/>
              </a:rPr>
              <a:t>NEW-IG </a:t>
            </a:r>
            <a:r>
              <a:rPr lang="fr-BE" sz="1800" b="1" u="sng" dirty="0" smtClean="0">
                <a:solidFill>
                  <a:srgbClr val="17375E"/>
                </a:solidFill>
                <a:latin typeface="Calibri" panose="020F0502020204030204" pitchFamily="34" charset="0"/>
                <a:hlinkClick r:id="rId4"/>
              </a:rPr>
              <a:t>http://www.new-ig.eu</a:t>
            </a:r>
            <a:endParaRPr lang="fr-BE" sz="1800" b="1" u="sng" dirty="0" smtClean="0">
              <a:solidFill>
                <a:srgbClr val="17375E"/>
              </a:solidFill>
              <a:latin typeface="Calibri" panose="020F0502020204030204" pitchFamily="34" charset="0"/>
            </a:endParaRPr>
          </a:p>
          <a:p>
            <a:pPr marL="342791" indent="-342791" defTabSz="457056">
              <a:lnSpc>
                <a:spcPct val="90000"/>
              </a:lnSpc>
              <a:defRPr/>
            </a:pPr>
            <a:r>
              <a:rPr lang="fr-BE" sz="1800" b="1" dirty="0" smtClean="0">
                <a:solidFill>
                  <a:srgbClr val="17375E"/>
                </a:solidFill>
                <a:latin typeface="Calibri" panose="020F0502020204030204" pitchFamily="34" charset="0"/>
              </a:rPr>
              <a:t>N.ERGHY </a:t>
            </a:r>
            <a:r>
              <a:rPr lang="fr-BE" sz="1800" b="1" u="sng" dirty="0" smtClean="0">
                <a:solidFill>
                  <a:srgbClr val="17375E"/>
                </a:solidFill>
                <a:latin typeface="Calibri" panose="020F0502020204030204" pitchFamily="34" charset="0"/>
                <a:hlinkClick r:id="rId5"/>
              </a:rPr>
              <a:t>http://www.nerghy.eu</a:t>
            </a:r>
            <a:endParaRPr lang="fr-BE" sz="1800" b="1" u="sng" dirty="0">
              <a:solidFill>
                <a:srgbClr val="17375E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4961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Oval 48"/>
          <p:cNvSpPr>
            <a:spLocks noChangeArrowheads="1"/>
          </p:cNvSpPr>
          <p:nvPr/>
        </p:nvSpPr>
        <p:spPr bwMode="auto">
          <a:xfrm>
            <a:off x="3199606" y="4062415"/>
            <a:ext cx="2906712" cy="623588"/>
          </a:xfrm>
          <a:prstGeom prst="ellipse">
            <a:avLst/>
          </a:prstGeom>
          <a:solidFill>
            <a:srgbClr val="00B0F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en-GB" altLang="en-US" sz="1600">
              <a:latin typeface="Calibri" pitchFamily="34" charset="0"/>
            </a:endParaRPr>
          </a:p>
        </p:txBody>
      </p:sp>
      <p:sp>
        <p:nvSpPr>
          <p:cNvPr id="33" name="Oval 48"/>
          <p:cNvSpPr>
            <a:spLocks noChangeArrowheads="1"/>
          </p:cNvSpPr>
          <p:nvPr/>
        </p:nvSpPr>
        <p:spPr bwMode="auto">
          <a:xfrm>
            <a:off x="1812533" y="5232400"/>
            <a:ext cx="2906712" cy="49284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accent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en-GB" altLang="en-US" sz="1600">
              <a:latin typeface="Calibri" pitchFamily="34" charset="0"/>
            </a:endParaRPr>
          </a:p>
        </p:txBody>
      </p:sp>
      <p:sp>
        <p:nvSpPr>
          <p:cNvPr id="29" name="Oval 48"/>
          <p:cNvSpPr>
            <a:spLocks noChangeArrowheads="1"/>
          </p:cNvSpPr>
          <p:nvPr/>
        </p:nvSpPr>
        <p:spPr bwMode="auto">
          <a:xfrm>
            <a:off x="1088231" y="5549433"/>
            <a:ext cx="2906712" cy="66086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accent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en-GB" altLang="en-US" sz="1600">
              <a:latin typeface="Calibri" pitchFamily="34" charset="0"/>
            </a:endParaRPr>
          </a:p>
        </p:txBody>
      </p:sp>
      <p:sp>
        <p:nvSpPr>
          <p:cNvPr id="59395" name="TextBox 6"/>
          <p:cNvSpPr txBox="1">
            <a:spLocks noChangeArrowheads="1"/>
          </p:cNvSpPr>
          <p:nvPr/>
        </p:nvSpPr>
        <p:spPr bwMode="auto">
          <a:xfrm>
            <a:off x="2541588" y="-25399"/>
            <a:ext cx="6513512" cy="1354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defTabSz="457200"/>
            <a:r>
              <a:rPr lang="en-US" sz="3200" b="1" dirty="0" smtClean="0">
                <a:solidFill>
                  <a:srgbClr val="EEECE1"/>
                </a:solidFill>
                <a:latin typeface="+mn-lt"/>
                <a:cs typeface="Arial" charset="0"/>
              </a:rPr>
              <a:t>FCH for ENERGY: 89 projects</a:t>
            </a:r>
          </a:p>
          <a:p>
            <a:pPr algn="r" defTabSz="457200"/>
            <a:r>
              <a:rPr lang="fr-BE" b="1" i="1" dirty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221 </a:t>
            </a:r>
            <a:r>
              <a:rPr lang="fr-BE" b="1" i="1" dirty="0" err="1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mill</a:t>
            </a:r>
            <a:r>
              <a:rPr lang="fr-BE" b="1" i="1" dirty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 </a:t>
            </a:r>
            <a:r>
              <a:rPr lang="fr-BE" b="1" i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EUR </a:t>
            </a:r>
            <a:r>
              <a:rPr lang="fr-BE" b="1" i="1" dirty="0" err="1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committed</a:t>
            </a:r>
            <a:r>
              <a:rPr lang="fr-BE" b="1" i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 by EU/FCH</a:t>
            </a:r>
            <a:endParaRPr lang="en-US" b="1" i="1" dirty="0">
              <a:solidFill>
                <a:srgbClr val="CC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  <a:p>
            <a:pPr algn="r" defTabSz="457200"/>
            <a:r>
              <a:rPr lang="en-US" sz="3200" b="1" dirty="0" smtClean="0">
                <a:solidFill>
                  <a:srgbClr val="EEECE1"/>
                </a:solidFill>
                <a:latin typeface="+mn-lt"/>
                <a:cs typeface="Arial" charset="0"/>
              </a:rPr>
              <a:t> 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211931" y="2905125"/>
            <a:ext cx="8932069" cy="3567590"/>
            <a:chOff x="211931" y="2905125"/>
            <a:chExt cx="8932069" cy="3567590"/>
          </a:xfrm>
        </p:grpSpPr>
        <p:sp>
          <p:nvSpPr>
            <p:cNvPr id="8" name="Text Box 42"/>
            <p:cNvSpPr txBox="1">
              <a:spLocks noChangeArrowheads="1"/>
            </p:cNvSpPr>
            <p:nvPr/>
          </p:nvSpPr>
          <p:spPr bwMode="auto">
            <a:xfrm>
              <a:off x="5829602" y="6103383"/>
              <a:ext cx="3270191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b="1" i="1" dirty="0" smtClean="0">
                  <a:latin typeface="Calibri" pitchFamily="34" charset="0"/>
                </a:rPr>
                <a:t>Technology Readiness Level, TRL</a:t>
              </a:r>
              <a:endParaRPr lang="en-US" altLang="en-US" b="1" i="1" dirty="0">
                <a:latin typeface="Calibri" pitchFamily="34" charset="0"/>
              </a:endParaRPr>
            </a:p>
          </p:txBody>
        </p:sp>
        <p:sp>
          <p:nvSpPr>
            <p:cNvPr id="9" name="Oval 45"/>
            <p:cNvSpPr>
              <a:spLocks noChangeArrowheads="1"/>
            </p:cNvSpPr>
            <p:nvPr/>
          </p:nvSpPr>
          <p:spPr bwMode="auto">
            <a:xfrm>
              <a:off x="211931" y="4642346"/>
              <a:ext cx="2432050" cy="769441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Text Box 46"/>
            <p:cNvSpPr txBox="1">
              <a:spLocks noChangeArrowheads="1"/>
            </p:cNvSpPr>
            <p:nvPr/>
          </p:nvSpPr>
          <p:spPr bwMode="auto">
            <a:xfrm>
              <a:off x="597408" y="4686003"/>
              <a:ext cx="1661096" cy="7694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en-US" sz="1600" b="1" i="1" dirty="0">
                  <a:solidFill>
                    <a:srgbClr val="FFFF99"/>
                  </a:solidFill>
                  <a:latin typeface="Calibri" pitchFamily="34" charset="0"/>
                </a:rPr>
                <a:t>Fundamentals of </a:t>
              </a:r>
            </a:p>
            <a:p>
              <a:pPr algn="ctr"/>
              <a:r>
                <a:rPr lang="en-US" altLang="en-US" sz="1600" b="1" i="1" dirty="0" smtClean="0">
                  <a:solidFill>
                    <a:srgbClr val="FFFF99"/>
                  </a:solidFill>
                  <a:latin typeface="Calibri" pitchFamily="34" charset="0"/>
                </a:rPr>
                <a:t>Degradation</a:t>
              </a:r>
            </a:p>
            <a:p>
              <a:pPr algn="ctr"/>
              <a:r>
                <a:rPr lang="fr-BE" altLang="en-US" sz="1200" i="1" dirty="0" smtClean="0">
                  <a:solidFill>
                    <a:srgbClr val="FFFF99"/>
                  </a:solidFill>
                  <a:latin typeface="Calibri" pitchFamily="34" charset="0"/>
                </a:rPr>
                <a:t>9 </a:t>
              </a:r>
              <a:r>
                <a:rPr lang="fr-BE" altLang="en-US" sz="1200" i="1" dirty="0" err="1" smtClean="0">
                  <a:solidFill>
                    <a:srgbClr val="FFFF99"/>
                  </a:solidFill>
                  <a:latin typeface="Calibri" pitchFamily="34" charset="0"/>
                </a:rPr>
                <a:t>projects</a:t>
              </a:r>
              <a:endParaRPr lang="en-US" altLang="en-US" sz="1200" i="1" dirty="0">
                <a:solidFill>
                  <a:srgbClr val="FFFF99"/>
                </a:solidFill>
                <a:latin typeface="Calibri" pitchFamily="34" charset="0"/>
              </a:endParaRPr>
            </a:p>
          </p:txBody>
        </p:sp>
        <p:sp>
          <p:nvSpPr>
            <p:cNvPr id="11" name="Oval 48"/>
            <p:cNvSpPr>
              <a:spLocks noChangeArrowheads="1"/>
            </p:cNvSpPr>
            <p:nvPr/>
          </p:nvSpPr>
          <p:spPr bwMode="auto">
            <a:xfrm>
              <a:off x="808037" y="3933426"/>
              <a:ext cx="2906712" cy="798513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GB" altLang="en-US" sz="1600">
                <a:latin typeface="Calibri" pitchFamily="34" charset="0"/>
              </a:endParaRPr>
            </a:p>
          </p:txBody>
        </p:sp>
        <p:sp>
          <p:nvSpPr>
            <p:cNvPr id="12" name="Text Box 49"/>
            <p:cNvSpPr txBox="1">
              <a:spLocks noChangeArrowheads="1"/>
            </p:cNvSpPr>
            <p:nvPr/>
          </p:nvSpPr>
          <p:spPr bwMode="auto">
            <a:xfrm>
              <a:off x="1279907" y="3962498"/>
              <a:ext cx="2213426" cy="7694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en-US" sz="1600" b="1" i="1" dirty="0">
                  <a:latin typeface="Calibri" pitchFamily="34" charset="0"/>
                </a:rPr>
                <a:t>Materials development</a:t>
              </a:r>
              <a:r>
                <a:rPr lang="en-US" altLang="en-US" sz="1600" dirty="0">
                  <a:latin typeface="Calibri" pitchFamily="34" charset="0"/>
                </a:rPr>
                <a:t> </a:t>
              </a:r>
            </a:p>
            <a:p>
              <a:pPr algn="ctr"/>
              <a:r>
                <a:rPr lang="en-US" altLang="en-US" sz="1600" i="1" dirty="0">
                  <a:latin typeface="Calibri" pitchFamily="34" charset="0"/>
                </a:rPr>
                <a:t>for cells, stacks and </a:t>
              </a:r>
              <a:r>
                <a:rPr lang="en-US" altLang="en-US" sz="1600" i="1" dirty="0" err="1" smtClean="0">
                  <a:latin typeface="Calibri" pitchFamily="34" charset="0"/>
                </a:rPr>
                <a:t>BoP</a:t>
              </a:r>
              <a:endParaRPr lang="en-US" altLang="en-US" sz="1600" i="1" dirty="0" smtClean="0">
                <a:latin typeface="Calibri" pitchFamily="34" charset="0"/>
              </a:endParaRPr>
            </a:p>
            <a:p>
              <a:pPr algn="ctr"/>
              <a:r>
                <a:rPr lang="fr-BE" altLang="en-US" sz="1200" i="1" dirty="0" smtClean="0">
                  <a:latin typeface="Calibri" pitchFamily="34" charset="0"/>
                </a:rPr>
                <a:t>21 </a:t>
              </a:r>
              <a:r>
                <a:rPr lang="fr-BE" altLang="en-US" sz="1200" i="1" dirty="0" err="1" smtClean="0">
                  <a:latin typeface="Calibri" pitchFamily="34" charset="0"/>
                </a:rPr>
                <a:t>projects</a:t>
              </a:r>
              <a:endParaRPr lang="en-US" altLang="en-US" sz="1200" i="1" dirty="0">
                <a:latin typeface="Calibri" pitchFamily="34" charset="0"/>
              </a:endParaRPr>
            </a:p>
          </p:txBody>
        </p:sp>
        <p:sp>
          <p:nvSpPr>
            <p:cNvPr id="13" name="Oval 51"/>
            <p:cNvSpPr>
              <a:spLocks noChangeArrowheads="1"/>
            </p:cNvSpPr>
            <p:nvPr/>
          </p:nvSpPr>
          <p:spPr bwMode="auto">
            <a:xfrm>
              <a:off x="4792663" y="5303092"/>
              <a:ext cx="2271712" cy="677862"/>
            </a:xfrm>
            <a:prstGeom prst="ellipse">
              <a:avLst/>
            </a:prstGeom>
            <a:solidFill>
              <a:srgbClr val="80008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Text Box 52"/>
            <p:cNvSpPr txBox="1">
              <a:spLocks noChangeArrowheads="1"/>
            </p:cNvSpPr>
            <p:nvPr/>
          </p:nvSpPr>
          <p:spPr bwMode="auto">
            <a:xfrm>
              <a:off x="5039117" y="5265680"/>
              <a:ext cx="1804988" cy="7694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en-US" sz="1600" b="1" i="1" dirty="0">
                  <a:solidFill>
                    <a:schemeClr val="bg1"/>
                  </a:solidFill>
                  <a:latin typeface="Calibri" pitchFamily="34" charset="0"/>
                </a:rPr>
                <a:t>Components</a:t>
              </a:r>
            </a:p>
            <a:p>
              <a:pPr algn="ctr"/>
              <a:r>
                <a:rPr lang="en-US" altLang="en-US" sz="1600" dirty="0" smtClean="0">
                  <a:solidFill>
                    <a:schemeClr val="bg1"/>
                  </a:solidFill>
                  <a:latin typeface="Calibri" pitchFamily="34" charset="0"/>
                </a:rPr>
                <a:t>Improvement</a:t>
              </a:r>
            </a:p>
            <a:p>
              <a:pPr algn="ctr"/>
              <a:r>
                <a:rPr lang="fr-BE" altLang="en-US" sz="1200" i="1" dirty="0" smtClean="0">
                  <a:solidFill>
                    <a:schemeClr val="bg1"/>
                  </a:solidFill>
                  <a:latin typeface="Calibri" pitchFamily="34" charset="0"/>
                </a:rPr>
                <a:t>6 </a:t>
              </a:r>
              <a:r>
                <a:rPr lang="fr-BE" altLang="en-US" sz="1200" i="1" dirty="0" err="1" smtClean="0">
                  <a:solidFill>
                    <a:schemeClr val="bg1"/>
                  </a:solidFill>
                  <a:latin typeface="Calibri" pitchFamily="34" charset="0"/>
                </a:rPr>
                <a:t>projects</a:t>
              </a:r>
              <a:endParaRPr lang="en-US" altLang="en-US" sz="1200" i="1" dirty="0">
                <a:solidFill>
                  <a:schemeClr val="bg1"/>
                </a:solidFill>
                <a:latin typeface="Calibri" pitchFamily="34" charset="0"/>
              </a:endParaRPr>
            </a:p>
          </p:txBody>
        </p:sp>
        <p:sp>
          <p:nvSpPr>
            <p:cNvPr id="15" name="Oval 55"/>
            <p:cNvSpPr>
              <a:spLocks noChangeArrowheads="1"/>
            </p:cNvSpPr>
            <p:nvPr/>
          </p:nvSpPr>
          <p:spPr bwMode="auto">
            <a:xfrm>
              <a:off x="4471194" y="4525168"/>
              <a:ext cx="2654300" cy="720725"/>
            </a:xfrm>
            <a:prstGeom prst="ellipse">
              <a:avLst/>
            </a:prstGeom>
            <a:solidFill>
              <a:srgbClr val="FF99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Text Box 56"/>
            <p:cNvSpPr txBox="1">
              <a:spLocks noChangeArrowheads="1"/>
            </p:cNvSpPr>
            <p:nvPr/>
          </p:nvSpPr>
          <p:spPr bwMode="auto">
            <a:xfrm>
              <a:off x="4719245" y="4540250"/>
              <a:ext cx="2077235" cy="7694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en-US" sz="1600" dirty="0">
                  <a:latin typeface="Calibri" pitchFamily="34" charset="0"/>
                </a:rPr>
                <a:t>Operation </a:t>
              </a:r>
              <a:r>
                <a:rPr lang="en-US" altLang="en-US" sz="1600" b="1" i="1" dirty="0">
                  <a:latin typeface="Calibri" pitchFamily="34" charset="0"/>
                </a:rPr>
                <a:t>diagnostics </a:t>
              </a:r>
            </a:p>
            <a:p>
              <a:pPr algn="ctr"/>
              <a:r>
                <a:rPr lang="en-US" altLang="en-US" sz="1600" dirty="0">
                  <a:latin typeface="Calibri" pitchFamily="34" charset="0"/>
                </a:rPr>
                <a:t>and </a:t>
              </a:r>
              <a:r>
                <a:rPr lang="en-US" altLang="en-US" sz="1600" dirty="0" smtClean="0">
                  <a:latin typeface="Calibri" pitchFamily="34" charset="0"/>
                </a:rPr>
                <a:t>control</a:t>
              </a:r>
            </a:p>
            <a:p>
              <a:pPr algn="ctr"/>
              <a:r>
                <a:rPr lang="fr-BE" altLang="en-US" sz="1200" i="1" dirty="0" smtClean="0">
                  <a:latin typeface="Calibri" pitchFamily="34" charset="0"/>
                </a:rPr>
                <a:t>5 </a:t>
              </a:r>
              <a:r>
                <a:rPr lang="fr-BE" altLang="en-US" sz="1200" i="1" dirty="0" err="1" smtClean="0">
                  <a:latin typeface="Calibri" pitchFamily="34" charset="0"/>
                </a:rPr>
                <a:t>projects</a:t>
              </a:r>
              <a:endParaRPr lang="en-US" altLang="en-US" sz="1200" i="1" dirty="0">
                <a:latin typeface="Calibri" pitchFamily="34" charset="0"/>
              </a:endParaRPr>
            </a:p>
          </p:txBody>
        </p:sp>
        <p:sp>
          <p:nvSpPr>
            <p:cNvPr id="17" name="Oval 58"/>
            <p:cNvSpPr>
              <a:spLocks noChangeArrowheads="1"/>
            </p:cNvSpPr>
            <p:nvPr/>
          </p:nvSpPr>
          <p:spPr bwMode="auto">
            <a:xfrm>
              <a:off x="7050088" y="4538663"/>
              <a:ext cx="2093912" cy="693737"/>
            </a:xfrm>
            <a:prstGeom prst="ellipse">
              <a:avLst/>
            </a:prstGeom>
            <a:solidFill>
              <a:srgbClr val="9933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Text Box 59"/>
            <p:cNvSpPr txBox="1">
              <a:spLocks noChangeArrowheads="1"/>
            </p:cNvSpPr>
            <p:nvPr/>
          </p:nvSpPr>
          <p:spPr bwMode="auto">
            <a:xfrm>
              <a:off x="7273392" y="4529385"/>
              <a:ext cx="1660006" cy="7694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en-US" sz="1600" b="1" i="1" dirty="0">
                  <a:solidFill>
                    <a:schemeClr val="bg1"/>
                  </a:solidFill>
                  <a:latin typeface="Calibri" pitchFamily="34" charset="0"/>
                </a:rPr>
                <a:t>Proof-of- concept</a:t>
              </a:r>
            </a:p>
            <a:p>
              <a:pPr algn="ctr"/>
              <a:r>
                <a:rPr lang="en-US" altLang="en-US" sz="1600" dirty="0" smtClean="0">
                  <a:solidFill>
                    <a:schemeClr val="bg1"/>
                  </a:solidFill>
                  <a:latin typeface="Calibri" pitchFamily="34" charset="0"/>
                </a:rPr>
                <a:t>Systems</a:t>
              </a:r>
            </a:p>
            <a:p>
              <a:pPr algn="ctr"/>
              <a:r>
                <a:rPr lang="fr-BE" altLang="en-US" sz="1200" dirty="0" smtClean="0">
                  <a:solidFill>
                    <a:schemeClr val="bg1"/>
                  </a:solidFill>
                  <a:latin typeface="Calibri" pitchFamily="34" charset="0"/>
                </a:rPr>
                <a:t>4 </a:t>
              </a:r>
              <a:r>
                <a:rPr lang="fr-BE" altLang="en-US" sz="1200" dirty="0" err="1" smtClean="0">
                  <a:solidFill>
                    <a:schemeClr val="bg1"/>
                  </a:solidFill>
                  <a:latin typeface="Calibri" pitchFamily="34" charset="0"/>
                </a:rPr>
                <a:t>projects</a:t>
              </a:r>
              <a:endParaRPr lang="en-US" altLang="en-US" sz="1200" dirty="0">
                <a:solidFill>
                  <a:schemeClr val="bg1"/>
                </a:solidFill>
                <a:latin typeface="Calibri" pitchFamily="34" charset="0"/>
              </a:endParaRPr>
            </a:p>
          </p:txBody>
        </p:sp>
        <p:sp>
          <p:nvSpPr>
            <p:cNvPr id="19" name="Oval 61"/>
            <p:cNvSpPr>
              <a:spLocks noChangeArrowheads="1"/>
            </p:cNvSpPr>
            <p:nvPr/>
          </p:nvSpPr>
          <p:spPr bwMode="auto">
            <a:xfrm>
              <a:off x="6532563" y="3773488"/>
              <a:ext cx="2611437" cy="766762"/>
            </a:xfrm>
            <a:prstGeom prst="ellipse">
              <a:avLst/>
            </a:prstGeom>
            <a:solidFill>
              <a:srgbClr val="9933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Text Box 62"/>
            <p:cNvSpPr txBox="1">
              <a:spLocks noChangeArrowheads="1"/>
            </p:cNvSpPr>
            <p:nvPr/>
          </p:nvSpPr>
          <p:spPr bwMode="auto">
            <a:xfrm>
              <a:off x="6741770" y="3806825"/>
              <a:ext cx="2185085" cy="7694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en-US" sz="1600" dirty="0">
                  <a:solidFill>
                    <a:schemeClr val="bg1"/>
                  </a:solidFill>
                  <a:latin typeface="Calibri" pitchFamily="34" charset="0"/>
                </a:rPr>
                <a:t>Validation of integrated </a:t>
              </a:r>
            </a:p>
            <a:p>
              <a:pPr algn="ctr"/>
              <a:r>
                <a:rPr lang="en-US" altLang="en-US" sz="1600" b="1" i="1" dirty="0">
                  <a:solidFill>
                    <a:schemeClr val="bg1"/>
                  </a:solidFill>
                  <a:latin typeface="Calibri" pitchFamily="34" charset="0"/>
                </a:rPr>
                <a:t>systems </a:t>
              </a:r>
              <a:r>
                <a:rPr lang="en-US" altLang="en-US" sz="1600" b="1" i="1" dirty="0" smtClean="0">
                  <a:solidFill>
                    <a:schemeClr val="bg1"/>
                  </a:solidFill>
                  <a:latin typeface="Calibri" pitchFamily="34" charset="0"/>
                </a:rPr>
                <a:t>readiness</a:t>
              </a:r>
            </a:p>
            <a:p>
              <a:pPr algn="ctr"/>
              <a:r>
                <a:rPr lang="fr-BE" altLang="en-US" sz="1200" i="1" dirty="0" smtClean="0">
                  <a:solidFill>
                    <a:schemeClr val="bg1"/>
                  </a:solidFill>
                  <a:latin typeface="Calibri" pitchFamily="34" charset="0"/>
                </a:rPr>
                <a:t>5 </a:t>
              </a:r>
              <a:r>
                <a:rPr lang="fr-BE" altLang="en-US" sz="1200" i="1" dirty="0" err="1" smtClean="0">
                  <a:solidFill>
                    <a:schemeClr val="bg1"/>
                  </a:solidFill>
                  <a:latin typeface="Calibri" pitchFamily="34" charset="0"/>
                </a:rPr>
                <a:t>projects</a:t>
              </a:r>
              <a:endParaRPr lang="en-US" altLang="en-US" sz="1200" i="1" dirty="0">
                <a:solidFill>
                  <a:schemeClr val="bg1"/>
                </a:solidFill>
                <a:latin typeface="Calibri" pitchFamily="34" charset="0"/>
              </a:endParaRPr>
            </a:p>
          </p:txBody>
        </p:sp>
        <p:sp>
          <p:nvSpPr>
            <p:cNvPr id="21" name="Oval 64"/>
            <p:cNvSpPr>
              <a:spLocks noChangeArrowheads="1"/>
            </p:cNvSpPr>
            <p:nvPr/>
          </p:nvSpPr>
          <p:spPr bwMode="auto">
            <a:xfrm>
              <a:off x="6696075" y="2905125"/>
              <a:ext cx="2447925" cy="677863"/>
            </a:xfrm>
            <a:prstGeom prst="ellipse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Text Box 65"/>
            <p:cNvSpPr txBox="1">
              <a:spLocks noChangeArrowheads="1"/>
            </p:cNvSpPr>
            <p:nvPr/>
          </p:nvSpPr>
          <p:spPr bwMode="auto">
            <a:xfrm>
              <a:off x="6964975" y="3052763"/>
              <a:ext cx="1895840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en-US" sz="1600" b="1" i="1" dirty="0">
                  <a:latin typeface="Calibri" pitchFamily="34" charset="0"/>
                </a:rPr>
                <a:t>Field </a:t>
              </a:r>
              <a:r>
                <a:rPr lang="en-US" altLang="en-US" sz="1600" b="1" i="1" dirty="0" smtClean="0">
                  <a:latin typeface="Calibri" pitchFamily="34" charset="0"/>
                </a:rPr>
                <a:t>demonstration</a:t>
              </a:r>
            </a:p>
            <a:p>
              <a:pPr algn="ctr"/>
              <a:r>
                <a:rPr lang="fr-BE" altLang="en-US" sz="1200" i="1" dirty="0" smtClean="0">
                  <a:latin typeface="Calibri" pitchFamily="34" charset="0"/>
                </a:rPr>
                <a:t>7 </a:t>
              </a:r>
              <a:r>
                <a:rPr lang="fr-BE" altLang="en-US" sz="1200" i="1" dirty="0" err="1" smtClean="0">
                  <a:latin typeface="Calibri" pitchFamily="34" charset="0"/>
                </a:rPr>
                <a:t>projects</a:t>
              </a:r>
              <a:endParaRPr lang="en-US" altLang="en-US" sz="1200" i="1" dirty="0" smtClean="0">
                <a:latin typeface="Calibri" pitchFamily="34" charset="0"/>
              </a:endParaRPr>
            </a:p>
          </p:txBody>
        </p:sp>
      </p:grpSp>
      <p:cxnSp>
        <p:nvCxnSpPr>
          <p:cNvPr id="4" name="Straight Arrow Connector 3"/>
          <p:cNvCxnSpPr/>
          <p:nvPr/>
        </p:nvCxnSpPr>
        <p:spPr>
          <a:xfrm flipV="1">
            <a:off x="250825" y="6103383"/>
            <a:ext cx="8804275" cy="10691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Line 44"/>
          <p:cNvSpPr>
            <a:spLocks noChangeShapeType="1"/>
          </p:cNvSpPr>
          <p:nvPr/>
        </p:nvSpPr>
        <p:spPr bwMode="auto">
          <a:xfrm>
            <a:off x="5059363" y="2676525"/>
            <a:ext cx="14287" cy="3483768"/>
          </a:xfrm>
          <a:prstGeom prst="line">
            <a:avLst/>
          </a:prstGeom>
          <a:noFill/>
          <a:ln w="9525">
            <a:solidFill>
              <a:schemeClr val="tx1"/>
            </a:solidFill>
            <a:prstDash val="dash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8" name="Picture 4" descr="P20_Graph"/>
          <p:cNvPicPr>
            <a:picLocks noChangeAspect="1" noChangeArrowheads="1"/>
          </p:cNvPicPr>
          <p:nvPr/>
        </p:nvPicPr>
        <p:blipFill>
          <a:blip r:embed="rId3" cstate="print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62" y="452319"/>
            <a:ext cx="4856163" cy="3321169"/>
          </a:xfrm>
          <a:prstGeom prst="rect">
            <a:avLst/>
          </a:prstGeom>
          <a:solidFill>
            <a:schemeClr val="accent1"/>
          </a:solidFill>
          <a:ln w="9525">
            <a:solidFill>
              <a:srgbClr val="800080"/>
            </a:solidFill>
            <a:miter lim="800000"/>
            <a:headEnd/>
            <a:tailEnd/>
          </a:ln>
        </p:spPr>
      </p:pic>
      <p:sp>
        <p:nvSpPr>
          <p:cNvPr id="25" name="Oval 24"/>
          <p:cNvSpPr/>
          <p:nvPr/>
        </p:nvSpPr>
        <p:spPr>
          <a:xfrm>
            <a:off x="1503362" y="1266825"/>
            <a:ext cx="2211387" cy="542925"/>
          </a:xfrm>
          <a:prstGeom prst="ellipse">
            <a:avLst/>
          </a:prstGeom>
          <a:noFill/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3688953" y="1243011"/>
            <a:ext cx="858043" cy="271463"/>
          </a:xfrm>
          <a:prstGeom prst="ellipse">
            <a:avLst/>
          </a:prstGeom>
          <a:noFill/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1503363" y="2447925"/>
            <a:ext cx="3331368" cy="352426"/>
          </a:xfrm>
          <a:prstGeom prst="ellipse">
            <a:avLst/>
          </a:prstGeom>
          <a:noFill/>
          <a:ln w="38100">
            <a:solidFill>
              <a:srgbClr val="80008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7126288" y="1941949"/>
            <a:ext cx="1928812" cy="646331"/>
          </a:xfrm>
          <a:prstGeom prst="rect">
            <a:avLst/>
          </a:prstGeom>
          <a:solidFill>
            <a:srgbClr val="C55B98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BE" b="1" u="sng" dirty="0" smtClean="0"/>
              <a:t>DEMO: </a:t>
            </a:r>
          </a:p>
          <a:p>
            <a:pPr algn="ctr"/>
            <a:r>
              <a:rPr lang="fr-BE" b="1" u="sng" dirty="0" smtClean="0"/>
              <a:t>27 </a:t>
            </a:r>
            <a:r>
              <a:rPr lang="fr-BE" b="1" u="sng" dirty="0" err="1" smtClean="0"/>
              <a:t>projects</a:t>
            </a:r>
            <a:endParaRPr lang="en-US" b="1" u="sng" dirty="0"/>
          </a:p>
        </p:txBody>
      </p:sp>
      <p:sp>
        <p:nvSpPr>
          <p:cNvPr id="30" name="Text Box 49"/>
          <p:cNvSpPr txBox="1">
            <a:spLocks noChangeArrowheads="1"/>
          </p:cNvSpPr>
          <p:nvPr/>
        </p:nvSpPr>
        <p:spPr bwMode="auto">
          <a:xfrm>
            <a:off x="1284340" y="5616108"/>
            <a:ext cx="243040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1600" b="1" i="1" dirty="0" smtClean="0">
                <a:latin typeface="Calibri" pitchFamily="34" charset="0"/>
              </a:rPr>
              <a:t>Sustainable H2 production</a:t>
            </a:r>
            <a:endParaRPr lang="en-US" altLang="en-US" sz="1600" dirty="0">
              <a:latin typeface="Calibri" pitchFamily="34" charset="0"/>
            </a:endParaRPr>
          </a:p>
          <a:p>
            <a:pPr algn="ctr"/>
            <a:r>
              <a:rPr lang="fr-BE" altLang="en-US" sz="1200" i="1" dirty="0" smtClean="0">
                <a:latin typeface="Calibri" pitchFamily="34" charset="0"/>
              </a:rPr>
              <a:t>22 </a:t>
            </a:r>
            <a:r>
              <a:rPr lang="fr-BE" altLang="en-US" sz="1200" i="1" dirty="0" err="1" smtClean="0">
                <a:latin typeface="Calibri" pitchFamily="34" charset="0"/>
              </a:rPr>
              <a:t>projects</a:t>
            </a:r>
            <a:endParaRPr lang="en-US" altLang="en-US" sz="1200" i="1" dirty="0">
              <a:latin typeface="Calibri" pitchFamily="34" charset="0"/>
            </a:endParaRPr>
          </a:p>
        </p:txBody>
      </p:sp>
      <p:sp>
        <p:nvSpPr>
          <p:cNvPr id="34" name="Text Box 49"/>
          <p:cNvSpPr txBox="1">
            <a:spLocks noChangeArrowheads="1"/>
          </p:cNvSpPr>
          <p:nvPr/>
        </p:nvSpPr>
        <p:spPr bwMode="auto">
          <a:xfrm>
            <a:off x="2710192" y="5232400"/>
            <a:ext cx="111139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1600" b="1" i="1" dirty="0" smtClean="0">
                <a:latin typeface="Calibri" pitchFamily="34" charset="0"/>
              </a:rPr>
              <a:t>H2 storage</a:t>
            </a:r>
            <a:endParaRPr lang="en-US" altLang="en-US" sz="1600" dirty="0">
              <a:latin typeface="Calibri" pitchFamily="34" charset="0"/>
            </a:endParaRPr>
          </a:p>
          <a:p>
            <a:pPr algn="ctr"/>
            <a:r>
              <a:rPr lang="fr-BE" altLang="en-US" sz="1200" i="1" dirty="0" smtClean="0">
                <a:latin typeface="Calibri" pitchFamily="34" charset="0"/>
              </a:rPr>
              <a:t>3 </a:t>
            </a:r>
            <a:r>
              <a:rPr lang="fr-BE" altLang="en-US" sz="1200" i="1" dirty="0" err="1" smtClean="0">
                <a:latin typeface="Calibri" pitchFamily="34" charset="0"/>
              </a:rPr>
              <a:t>projects</a:t>
            </a:r>
            <a:endParaRPr lang="en-US" altLang="en-US" sz="1200" i="1" dirty="0">
              <a:latin typeface="Calibri" pitchFamily="34" charset="0"/>
            </a:endParaRPr>
          </a:p>
        </p:txBody>
      </p:sp>
      <p:sp>
        <p:nvSpPr>
          <p:cNvPr id="36" name="Text Box 49"/>
          <p:cNvSpPr txBox="1">
            <a:spLocks noChangeArrowheads="1"/>
          </p:cNvSpPr>
          <p:nvPr/>
        </p:nvSpPr>
        <p:spPr bwMode="auto">
          <a:xfrm>
            <a:off x="4198831" y="4085608"/>
            <a:ext cx="90826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1600" b="1" i="1" dirty="0" smtClean="0">
                <a:latin typeface="Calibri" pitchFamily="34" charset="0"/>
              </a:rPr>
              <a:t>Portable</a:t>
            </a:r>
            <a:endParaRPr lang="en-US" altLang="en-US" sz="1600" dirty="0">
              <a:latin typeface="Calibri" pitchFamily="34" charset="0"/>
            </a:endParaRPr>
          </a:p>
          <a:p>
            <a:pPr algn="ctr"/>
            <a:r>
              <a:rPr lang="fr-BE" altLang="en-US" sz="1200" i="1" dirty="0" smtClean="0">
                <a:latin typeface="Calibri" pitchFamily="34" charset="0"/>
              </a:rPr>
              <a:t>7 </a:t>
            </a:r>
            <a:r>
              <a:rPr lang="fr-BE" altLang="en-US" sz="1200" i="1" dirty="0" err="1" smtClean="0">
                <a:latin typeface="Calibri" pitchFamily="34" charset="0"/>
              </a:rPr>
              <a:t>projects</a:t>
            </a:r>
            <a:endParaRPr lang="en-US" altLang="en-US" sz="1200" i="1" dirty="0">
              <a:latin typeface="Calibri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899174" y="1949232"/>
            <a:ext cx="2058687" cy="64633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BE" b="1" u="sng" dirty="0" smtClean="0"/>
              <a:t>RTD: </a:t>
            </a:r>
          </a:p>
          <a:p>
            <a:pPr algn="ctr"/>
            <a:r>
              <a:rPr lang="fr-BE" b="1" u="sng" dirty="0" smtClean="0"/>
              <a:t>62 </a:t>
            </a:r>
            <a:r>
              <a:rPr lang="fr-BE" b="1" u="sng" dirty="0" err="1" smtClean="0"/>
              <a:t>projects</a:t>
            </a:r>
            <a:endParaRPr lang="en-US" b="1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TextBox 6"/>
          <p:cNvSpPr txBox="1">
            <a:spLocks noChangeArrowheads="1"/>
          </p:cNvSpPr>
          <p:nvPr/>
        </p:nvSpPr>
        <p:spPr bwMode="auto">
          <a:xfrm>
            <a:off x="2527686" y="77788"/>
            <a:ext cx="6513512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defTabSz="457200"/>
            <a:r>
              <a:rPr lang="en-US" sz="3200" b="1" dirty="0">
                <a:solidFill>
                  <a:srgbClr val="EEECE1"/>
                </a:solidFill>
                <a:latin typeface="+mn-lt"/>
                <a:cs typeface="Arial" charset="0"/>
              </a:rPr>
              <a:t>MAIP </a:t>
            </a:r>
            <a:r>
              <a:rPr lang="en-US" sz="3200" b="1" dirty="0" smtClean="0">
                <a:solidFill>
                  <a:srgbClr val="EEECE1"/>
                </a:solidFill>
                <a:latin typeface="+mn-lt"/>
                <a:cs typeface="Arial" charset="0"/>
              </a:rPr>
              <a:t>objectives (1)</a:t>
            </a:r>
          </a:p>
          <a:p>
            <a:pPr algn="r" defTabSz="457200"/>
            <a:r>
              <a:rPr lang="fr-BE" sz="3200" b="1" i="1" dirty="0" err="1" smtClean="0">
                <a:solidFill>
                  <a:srgbClr val="EEECE1"/>
                </a:solidFill>
                <a:latin typeface="+mn-lt"/>
                <a:cs typeface="Arial" charset="0"/>
              </a:rPr>
              <a:t>Planned</a:t>
            </a:r>
            <a:r>
              <a:rPr lang="fr-BE" sz="3200" b="1" i="1" dirty="0" smtClean="0">
                <a:solidFill>
                  <a:srgbClr val="EEECE1"/>
                </a:solidFill>
                <a:latin typeface="+mn-lt"/>
                <a:cs typeface="Arial" charset="0"/>
              </a:rPr>
              <a:t> Budget</a:t>
            </a:r>
            <a:endParaRPr lang="en-US" sz="3200" b="1" i="1" dirty="0">
              <a:solidFill>
                <a:srgbClr val="EEECE1"/>
              </a:solidFill>
              <a:latin typeface="+mn-lt"/>
              <a:cs typeface="Arial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0125" y="1946791"/>
            <a:ext cx="5109156" cy="110799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fr-BE" dirty="0" err="1" smtClean="0">
                <a:latin typeface="+mn-lt"/>
              </a:rPr>
              <a:t>Currently</a:t>
            </a:r>
            <a:r>
              <a:rPr lang="fr-BE" dirty="0" smtClean="0">
                <a:latin typeface="+mn-lt"/>
              </a:rPr>
              <a:t> </a:t>
            </a:r>
            <a:r>
              <a:rPr lang="fr-BE" dirty="0" err="1" smtClean="0">
                <a:latin typeface="+mn-lt"/>
              </a:rPr>
              <a:t>distributed</a:t>
            </a:r>
            <a:r>
              <a:rPr lang="fr-BE" dirty="0" smtClean="0">
                <a:latin typeface="+mn-lt"/>
              </a:rPr>
              <a:t> in 3 </a:t>
            </a:r>
            <a:r>
              <a:rPr lang="fr-BE" dirty="0" err="1" smtClean="0">
                <a:latin typeface="+mn-lt"/>
              </a:rPr>
              <a:t>different</a:t>
            </a:r>
            <a:r>
              <a:rPr lang="fr-BE" dirty="0" smtClean="0">
                <a:latin typeface="+mn-lt"/>
              </a:rPr>
              <a:t> application areas:</a:t>
            </a:r>
          </a:p>
          <a:p>
            <a:pPr marL="285750" indent="-285750">
              <a:buFontTx/>
              <a:buChar char="-"/>
            </a:pPr>
            <a:r>
              <a:rPr lang="fr-BE" sz="1600" i="1" dirty="0" err="1" smtClean="0">
                <a:latin typeface="+mn-lt"/>
              </a:rPr>
              <a:t>Hydrogen</a:t>
            </a:r>
            <a:r>
              <a:rPr lang="fr-BE" sz="1600" i="1" dirty="0" smtClean="0">
                <a:latin typeface="+mn-lt"/>
              </a:rPr>
              <a:t> Production and Storage</a:t>
            </a:r>
          </a:p>
          <a:p>
            <a:pPr marL="285750" indent="-285750">
              <a:buFontTx/>
              <a:buChar char="-"/>
            </a:pPr>
            <a:r>
              <a:rPr lang="fr-BE" sz="1600" i="1" dirty="0" err="1" smtClean="0">
                <a:latin typeface="+mn-lt"/>
              </a:rPr>
              <a:t>Stationary</a:t>
            </a:r>
            <a:r>
              <a:rPr lang="fr-BE" sz="1600" i="1" dirty="0" smtClean="0">
                <a:latin typeface="+mn-lt"/>
              </a:rPr>
              <a:t> applications and Micro-CHP</a:t>
            </a:r>
          </a:p>
          <a:p>
            <a:pPr marL="285750" indent="-285750">
              <a:buFontTx/>
              <a:buChar char="-"/>
            </a:pPr>
            <a:r>
              <a:rPr lang="fr-BE" sz="1600" i="1" dirty="0" err="1" smtClean="0">
                <a:latin typeface="+mn-lt"/>
              </a:rPr>
              <a:t>Early</a:t>
            </a:r>
            <a:r>
              <a:rPr lang="fr-BE" sz="1600" i="1" dirty="0" smtClean="0">
                <a:latin typeface="+mn-lt"/>
              </a:rPr>
              <a:t> </a:t>
            </a:r>
            <a:r>
              <a:rPr lang="fr-BE" sz="1600" i="1" dirty="0" err="1" smtClean="0">
                <a:latin typeface="+mn-lt"/>
              </a:rPr>
              <a:t>markets</a:t>
            </a:r>
            <a:r>
              <a:rPr lang="fr-BE" sz="1600" i="1" dirty="0" smtClean="0">
                <a:latin typeface="+mn-lt"/>
              </a:rPr>
              <a:t> – Back-up power and off-</a:t>
            </a:r>
            <a:r>
              <a:rPr lang="fr-BE" sz="1600" i="1" dirty="0" err="1" smtClean="0">
                <a:latin typeface="+mn-lt"/>
              </a:rPr>
              <a:t>grid</a:t>
            </a:r>
            <a:r>
              <a:rPr lang="fr-BE" sz="1600" i="1" dirty="0" smtClean="0">
                <a:latin typeface="+mn-lt"/>
              </a:rPr>
              <a:t> </a:t>
            </a:r>
            <a:r>
              <a:rPr lang="fr-BE" sz="1600" i="1" dirty="0" err="1" smtClean="0">
                <a:latin typeface="+mn-lt"/>
              </a:rPr>
              <a:t>systems</a:t>
            </a:r>
            <a:endParaRPr lang="en-US" sz="1600" i="1" dirty="0">
              <a:latin typeface="+mn-lt"/>
            </a:endParaRPr>
          </a:p>
        </p:txBody>
      </p:sp>
      <p:grpSp>
        <p:nvGrpSpPr>
          <p:cNvPr id="19" name="Group 21"/>
          <p:cNvGrpSpPr>
            <a:grpSpLocks/>
          </p:cNvGrpSpPr>
          <p:nvPr/>
        </p:nvGrpSpPr>
        <p:grpSpPr bwMode="auto">
          <a:xfrm>
            <a:off x="2618978" y="3652838"/>
            <a:ext cx="4584700" cy="2905125"/>
            <a:chOff x="139" y="765"/>
            <a:chExt cx="2888" cy="1830"/>
          </a:xfrm>
        </p:grpSpPr>
        <p:pic>
          <p:nvPicPr>
            <p:cNvPr id="20" name="Picture 4" descr="P21_Graph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9" y="932"/>
              <a:ext cx="1948" cy="1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" name="Rectangle 7"/>
            <p:cNvSpPr>
              <a:spLocks noChangeArrowheads="1"/>
            </p:cNvSpPr>
            <p:nvPr/>
          </p:nvSpPr>
          <p:spPr bwMode="auto">
            <a:xfrm>
              <a:off x="158" y="968"/>
              <a:ext cx="777" cy="2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54864" tIns="27432" rIns="54864" bIns="27432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/>
              <a:r>
                <a:rPr lang="en-GB" altLang="en-US" sz="1200" b="1" dirty="0">
                  <a:solidFill>
                    <a:schemeClr val="accent6">
                      <a:lumMod val="75000"/>
                    </a:schemeClr>
                  </a:solidFill>
                  <a:latin typeface="Calibri" pitchFamily="34" charset="0"/>
                </a:rPr>
                <a:t>Early Markets</a:t>
              </a:r>
            </a:p>
            <a:p>
              <a:pPr algn="ctr"/>
              <a:r>
                <a:rPr lang="en-GB" altLang="en-US" sz="1200" b="1" dirty="0">
                  <a:solidFill>
                    <a:schemeClr val="accent6">
                      <a:lumMod val="75000"/>
                    </a:schemeClr>
                  </a:solidFill>
                  <a:latin typeface="Calibri" pitchFamily="34" charset="0"/>
                </a:rPr>
                <a:t>(12-14%)</a:t>
              </a:r>
              <a:endParaRPr lang="en-GB" altLang="en-US" sz="12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endParaRPr>
            </a:p>
          </p:txBody>
        </p:sp>
        <p:sp>
          <p:nvSpPr>
            <p:cNvPr id="22" name="Rectangle 6"/>
            <p:cNvSpPr>
              <a:spLocks noChangeArrowheads="1"/>
            </p:cNvSpPr>
            <p:nvPr/>
          </p:nvSpPr>
          <p:spPr bwMode="auto">
            <a:xfrm>
              <a:off x="953" y="765"/>
              <a:ext cx="888" cy="2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54864" tIns="27432" rIns="54864" bIns="27432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/>
              <a:r>
                <a:rPr lang="en-GB" altLang="en-US" sz="1200" b="1">
                  <a:solidFill>
                    <a:srgbClr val="184B8A"/>
                  </a:solidFill>
                  <a:latin typeface="Calibri" pitchFamily="34" charset="0"/>
                </a:rPr>
                <a:t>Cross-Cutting</a:t>
              </a:r>
            </a:p>
            <a:p>
              <a:pPr algn="ctr"/>
              <a:r>
                <a:rPr lang="en-GB" altLang="en-US" sz="1200" b="1">
                  <a:solidFill>
                    <a:srgbClr val="184B8A"/>
                  </a:solidFill>
                  <a:latin typeface="Calibri" pitchFamily="34" charset="0"/>
                </a:rPr>
                <a:t>Activities (6-8%)</a:t>
              </a:r>
            </a:p>
          </p:txBody>
        </p:sp>
        <p:sp>
          <p:nvSpPr>
            <p:cNvPr id="23" name="Rectangle 8"/>
            <p:cNvSpPr>
              <a:spLocks noChangeArrowheads="1"/>
            </p:cNvSpPr>
            <p:nvPr/>
          </p:nvSpPr>
          <p:spPr bwMode="auto">
            <a:xfrm>
              <a:off x="1859" y="1045"/>
              <a:ext cx="1168" cy="3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54864" tIns="27432" rIns="54864" bIns="27432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/>
              <a:r>
                <a:rPr lang="en-GB" altLang="en-US" sz="1200" b="1">
                  <a:solidFill>
                    <a:srgbClr val="184B8A"/>
                  </a:solidFill>
                  <a:latin typeface="Calibri" pitchFamily="34" charset="0"/>
                </a:rPr>
                <a:t>Transportation &amp; Refuelling  infrastructure</a:t>
              </a:r>
            </a:p>
            <a:p>
              <a:pPr algn="ctr"/>
              <a:r>
                <a:rPr lang="en-GB" altLang="en-US" sz="1200" b="1">
                  <a:solidFill>
                    <a:srgbClr val="184B8A"/>
                  </a:solidFill>
                  <a:latin typeface="Calibri" pitchFamily="34" charset="0"/>
                </a:rPr>
                <a:t> (32-36%)</a:t>
              </a:r>
              <a:endParaRPr lang="en-GB" altLang="en-US" sz="1200">
                <a:solidFill>
                  <a:srgbClr val="184B8A"/>
                </a:solidFill>
                <a:latin typeface="Calibri" pitchFamily="34" charset="0"/>
              </a:endParaRPr>
            </a:p>
          </p:txBody>
        </p:sp>
        <p:sp>
          <p:nvSpPr>
            <p:cNvPr id="24" name="Rectangle 9"/>
            <p:cNvSpPr>
              <a:spLocks noChangeArrowheads="1"/>
            </p:cNvSpPr>
            <p:nvPr/>
          </p:nvSpPr>
          <p:spPr bwMode="auto">
            <a:xfrm>
              <a:off x="1599" y="2307"/>
              <a:ext cx="1087" cy="2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54864" tIns="27432" rIns="54864" bIns="27432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/>
              <a:r>
                <a:rPr lang="en-GB" altLang="en-US" sz="1200" b="1" dirty="0">
                  <a:solidFill>
                    <a:schemeClr val="accent6">
                      <a:lumMod val="75000"/>
                    </a:schemeClr>
                  </a:solidFill>
                  <a:latin typeface="Calibri" pitchFamily="34" charset="0"/>
                </a:rPr>
                <a:t>Hydrogen Production &amp; Distribution  (10-12%)</a:t>
              </a:r>
              <a:endParaRPr lang="en-GB" altLang="en-US" sz="12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endParaRPr>
            </a:p>
          </p:txBody>
        </p:sp>
        <p:sp>
          <p:nvSpPr>
            <p:cNvPr id="25" name="Rectangle 10"/>
            <p:cNvSpPr>
              <a:spLocks noChangeArrowheads="1"/>
            </p:cNvSpPr>
            <p:nvPr/>
          </p:nvSpPr>
          <p:spPr bwMode="auto">
            <a:xfrm>
              <a:off x="139" y="2327"/>
              <a:ext cx="1245" cy="2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54864" tIns="27432" rIns="54864" bIns="27432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/>
              <a:r>
                <a:rPr lang="en-GB" altLang="en-US" sz="1200" b="1" dirty="0">
                  <a:solidFill>
                    <a:schemeClr val="accent6">
                      <a:lumMod val="75000"/>
                    </a:schemeClr>
                  </a:solidFill>
                  <a:latin typeface="Calibri" pitchFamily="34" charset="0"/>
                </a:rPr>
                <a:t>Stationary  Power Generation &amp; CHP (34-37%)</a:t>
              </a:r>
            </a:p>
          </p:txBody>
        </p:sp>
      </p:grpSp>
      <p:pic>
        <p:nvPicPr>
          <p:cNvPr id="26" name="Picture 2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" y="5915025"/>
            <a:ext cx="1248675" cy="79883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Picture 26" descr="\\u-dom1.u-ssi.net.\DFSRoot02185\TEAM\NT\2\Z\Share\00 Monitoring\Bluegen\04 - Delivery (project specific)\Site Pictures\S Payne\IMG_0065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386" y="5914231"/>
            <a:ext cx="1054417" cy="852488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28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2350" y="5963935"/>
            <a:ext cx="1668848" cy="802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pic>
      <p:pic>
        <p:nvPicPr>
          <p:cNvPr id="29" name="Picture 47" descr="Nedstack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" y="4803776"/>
            <a:ext cx="1432311" cy="953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10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237" y="3436144"/>
            <a:ext cx="768350" cy="1077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pic>
      <p:pic>
        <p:nvPicPr>
          <p:cNvPr id="32" name="Picture 7" descr="C:\Users\Ilaria\Documents\COMUNICAZIONE\DSCN0864_CPR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4172" y="3448845"/>
            <a:ext cx="972628" cy="1296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10" descr="fyllestasjon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2341" y="4803776"/>
            <a:ext cx="2027526" cy="1031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799534" y="2452509"/>
            <a:ext cx="3001566" cy="923330"/>
          </a:xfrm>
          <a:prstGeom prst="rect">
            <a:avLst/>
          </a:prstGeom>
          <a:solidFill>
            <a:srgbClr val="79AFFF"/>
          </a:solidFill>
        </p:spPr>
        <p:txBody>
          <a:bodyPr wrap="square" rtlCol="0">
            <a:spAutoFit/>
          </a:bodyPr>
          <a:lstStyle/>
          <a:p>
            <a:r>
              <a:rPr lang="fr-BE" b="1" u="sng" dirty="0" smtClean="0">
                <a:latin typeface="+mn-lt"/>
              </a:rPr>
              <a:t>More </a:t>
            </a:r>
            <a:r>
              <a:rPr lang="fr-BE" b="1" u="sng" dirty="0" err="1" smtClean="0">
                <a:latin typeface="+mn-lt"/>
              </a:rPr>
              <a:t>than</a:t>
            </a:r>
            <a:r>
              <a:rPr lang="fr-BE" b="1" u="sng" dirty="0" smtClean="0">
                <a:latin typeface="+mn-lt"/>
              </a:rPr>
              <a:t> 50% </a:t>
            </a:r>
            <a:r>
              <a:rPr lang="fr-BE" dirty="0" smtClean="0">
                <a:latin typeface="+mn-lt"/>
              </a:rPr>
              <a:t>of initial budget to </a:t>
            </a:r>
            <a:r>
              <a:rPr lang="fr-BE" dirty="0" err="1" smtClean="0">
                <a:latin typeface="+mn-lt"/>
              </a:rPr>
              <a:t>be</a:t>
            </a:r>
            <a:r>
              <a:rPr lang="fr-BE" dirty="0" smtClean="0">
                <a:latin typeface="+mn-lt"/>
              </a:rPr>
              <a:t> </a:t>
            </a:r>
            <a:r>
              <a:rPr lang="fr-BE" dirty="0" err="1" smtClean="0">
                <a:latin typeface="+mn-lt"/>
              </a:rPr>
              <a:t>allocated</a:t>
            </a:r>
            <a:r>
              <a:rPr lang="fr-BE" dirty="0" smtClean="0">
                <a:latin typeface="+mn-lt"/>
              </a:rPr>
              <a:t> to </a:t>
            </a:r>
            <a:r>
              <a:rPr lang="fr-BE" b="1" u="sng" dirty="0" smtClean="0">
                <a:latin typeface="+mn-lt"/>
              </a:rPr>
              <a:t>ENERGY </a:t>
            </a:r>
            <a:r>
              <a:rPr lang="fr-BE" b="1" u="sng" dirty="0" err="1" smtClean="0">
                <a:latin typeface="+mn-lt"/>
              </a:rPr>
              <a:t>oriented</a:t>
            </a:r>
            <a:r>
              <a:rPr lang="fr-BE" b="1" u="sng" dirty="0" smtClean="0">
                <a:latin typeface="+mn-lt"/>
              </a:rPr>
              <a:t> </a:t>
            </a:r>
            <a:r>
              <a:rPr lang="fr-BE" b="1" u="sng" dirty="0" err="1" smtClean="0">
                <a:latin typeface="+mn-lt"/>
              </a:rPr>
              <a:t>projects</a:t>
            </a:r>
            <a:endParaRPr lang="en-US" b="1" u="sng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46305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6"/>
          <p:cNvSpPr txBox="1">
            <a:spLocks noChangeArrowheads="1"/>
          </p:cNvSpPr>
          <p:nvPr/>
        </p:nvSpPr>
        <p:spPr bwMode="auto">
          <a:xfrm>
            <a:off x="2527686" y="77788"/>
            <a:ext cx="6513512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defTabSz="457200"/>
            <a:r>
              <a:rPr lang="en-US" sz="3200" b="1" dirty="0">
                <a:solidFill>
                  <a:srgbClr val="EEECE1"/>
                </a:solidFill>
                <a:latin typeface="+mn-lt"/>
                <a:cs typeface="Arial" charset="0"/>
              </a:rPr>
              <a:t>MAIP </a:t>
            </a:r>
            <a:r>
              <a:rPr lang="en-US" sz="3200" b="1" dirty="0" smtClean="0">
                <a:solidFill>
                  <a:srgbClr val="EEECE1"/>
                </a:solidFill>
                <a:latin typeface="+mn-lt"/>
                <a:cs typeface="Arial" charset="0"/>
              </a:rPr>
              <a:t>objectives (2)</a:t>
            </a:r>
          </a:p>
          <a:p>
            <a:pPr algn="r" defTabSz="457200"/>
            <a:r>
              <a:rPr lang="fr-BE" sz="3200" b="1" i="1" dirty="0" err="1" smtClean="0">
                <a:solidFill>
                  <a:srgbClr val="EEECE1"/>
                </a:solidFill>
                <a:latin typeface="+mn-lt"/>
                <a:cs typeface="Arial" charset="0"/>
              </a:rPr>
              <a:t>Technical</a:t>
            </a:r>
            <a:r>
              <a:rPr lang="fr-BE" sz="3200" b="1" i="1" dirty="0" smtClean="0">
                <a:solidFill>
                  <a:srgbClr val="EEECE1"/>
                </a:solidFill>
                <a:latin typeface="+mn-lt"/>
                <a:cs typeface="Arial" charset="0"/>
              </a:rPr>
              <a:t> </a:t>
            </a:r>
            <a:r>
              <a:rPr lang="fr-BE" sz="3200" b="1" i="1" dirty="0" err="1" smtClean="0">
                <a:solidFill>
                  <a:srgbClr val="EEECE1"/>
                </a:solidFill>
                <a:latin typeface="+mn-lt"/>
                <a:cs typeface="Arial" charset="0"/>
              </a:rPr>
              <a:t>targets</a:t>
            </a:r>
            <a:endParaRPr lang="en-US" sz="3200" b="1" i="1" dirty="0">
              <a:solidFill>
                <a:srgbClr val="EEECE1"/>
              </a:solidFill>
              <a:latin typeface="+mn-lt"/>
              <a:cs typeface="Arial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2480734"/>
              </p:ext>
            </p:extLst>
          </p:nvPr>
        </p:nvGraphicFramePr>
        <p:xfrm>
          <a:off x="3733800" y="2965060"/>
          <a:ext cx="5307396" cy="36576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62050"/>
                <a:gridCol w="1514475"/>
                <a:gridCol w="933450"/>
                <a:gridCol w="819150"/>
                <a:gridCol w="878271"/>
              </a:tblGrid>
              <a:tr h="164592">
                <a:tc rowSpan="10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="1" dirty="0" smtClean="0">
                          <a:effectLst/>
                        </a:rPr>
                        <a:t>Hydrogen</a:t>
                      </a:r>
                      <a:r>
                        <a:rPr lang="en-GB" sz="1400" b="1" baseline="0" dirty="0" smtClean="0">
                          <a:effectLst/>
                        </a:rPr>
                        <a:t> </a:t>
                      </a:r>
                      <a:r>
                        <a:rPr lang="en-GB" sz="1400" b="1" dirty="0" smtClean="0">
                          <a:effectLst/>
                        </a:rPr>
                        <a:t>Production and Storage</a:t>
                      </a:r>
                      <a:endParaRPr lang="en-US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253" marR="5925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Hydrogen delivered to retail station</a:t>
                      </a:r>
                      <a:endParaRPr lang="en-US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253" marR="5925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-</a:t>
                      </a:r>
                      <a:endParaRPr lang="en-US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253" marR="5925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5 €/kg</a:t>
                      </a:r>
                      <a:endParaRPr lang="en-US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253" marR="5925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816610" algn="l"/>
                        </a:tabLst>
                      </a:pPr>
                      <a:r>
                        <a:rPr lang="en-GB" sz="1000" dirty="0">
                          <a:effectLst/>
                        </a:rPr>
                        <a:t>5 €/kg</a:t>
                      </a:r>
                      <a:endParaRPr lang="en-US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253" marR="59253" marT="0" marB="0" anchor="ctr"/>
                </a:tc>
              </a:tr>
              <a:tr h="28968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Distributed production of hydrogen by water electrolysis </a:t>
                      </a:r>
                      <a:endParaRPr lang="en-US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253" marR="59253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</a:rPr>
                        <a:t>1.5 t/d cap. |  65% </a:t>
                      </a:r>
                      <a:r>
                        <a:rPr lang="fr-FR" sz="1000" dirty="0" err="1">
                          <a:effectLst/>
                        </a:rPr>
                        <a:t>eff</a:t>
                      </a:r>
                      <a:r>
                        <a:rPr lang="fr-FR" sz="1000" dirty="0">
                          <a:effectLst/>
                        </a:rPr>
                        <a:t>. | </a:t>
                      </a:r>
                      <a:br>
                        <a:rPr lang="fr-FR" sz="1000" dirty="0">
                          <a:effectLst/>
                        </a:rPr>
                      </a:br>
                      <a:r>
                        <a:rPr lang="fr-FR" sz="1000" dirty="0">
                          <a:effectLst/>
                        </a:rPr>
                        <a:t>3.1 M€/(t/d)</a:t>
                      </a:r>
                      <a:endParaRPr lang="en-US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253" marR="59253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</a:rPr>
                        <a:t>1.5 t/d cap. |  68% </a:t>
                      </a:r>
                      <a:r>
                        <a:rPr lang="fr-FR" sz="1000" dirty="0" err="1">
                          <a:effectLst/>
                        </a:rPr>
                        <a:t>eff</a:t>
                      </a:r>
                      <a:r>
                        <a:rPr lang="fr-FR" sz="1000" dirty="0">
                          <a:effectLst/>
                        </a:rPr>
                        <a:t>. | </a:t>
                      </a:r>
                      <a:br>
                        <a:rPr lang="fr-FR" sz="1000" dirty="0">
                          <a:effectLst/>
                        </a:rPr>
                      </a:br>
                      <a:r>
                        <a:rPr lang="fr-FR" sz="1000" dirty="0">
                          <a:effectLst/>
                        </a:rPr>
                        <a:t>2.8 M€/(t/d)</a:t>
                      </a:r>
                      <a:endParaRPr lang="en-US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253" marR="59253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</a:rPr>
                        <a:t>3.0 t/d cap. |  70% </a:t>
                      </a:r>
                      <a:r>
                        <a:rPr lang="fr-FR" sz="1000" dirty="0" err="1">
                          <a:effectLst/>
                        </a:rPr>
                        <a:t>eff</a:t>
                      </a:r>
                      <a:r>
                        <a:rPr lang="fr-FR" sz="1000" dirty="0">
                          <a:effectLst/>
                        </a:rPr>
                        <a:t>. | </a:t>
                      </a:r>
                      <a:br>
                        <a:rPr lang="fr-FR" sz="1000" dirty="0">
                          <a:effectLst/>
                        </a:rPr>
                      </a:br>
                      <a:r>
                        <a:rPr lang="fr-FR" sz="1000" dirty="0">
                          <a:effectLst/>
                        </a:rPr>
                        <a:t>1.9 M€/(t/d)</a:t>
                      </a:r>
                      <a:endParaRPr lang="en-US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253" marR="59253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28968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Distributed production by reforming of biogas SMR (incl. purification)</a:t>
                      </a:r>
                      <a:endParaRPr lang="en-US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253" marR="5925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1.5 t/d cap. |  64% eff. | </a:t>
                      </a:r>
                      <a:br>
                        <a:rPr lang="fr-FR" sz="1000">
                          <a:effectLst/>
                        </a:rPr>
                      </a:br>
                      <a:r>
                        <a:rPr lang="fr-FR" sz="1000">
                          <a:effectLst/>
                        </a:rPr>
                        <a:t>4.2 M€/(t/d)</a:t>
                      </a:r>
                      <a:endParaRPr lang="en-US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253" marR="5925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1.5 t/d cap. |  64% eff. | </a:t>
                      </a:r>
                      <a:br>
                        <a:rPr lang="fr-FR" sz="1000">
                          <a:effectLst/>
                        </a:rPr>
                      </a:br>
                      <a:r>
                        <a:rPr lang="fr-FR" sz="1000">
                          <a:effectLst/>
                        </a:rPr>
                        <a:t>3.8 M€/(t/d)</a:t>
                      </a:r>
                      <a:endParaRPr lang="en-US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253" marR="5925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</a:rPr>
                        <a:t>3.0 t/d cap. |  67% </a:t>
                      </a:r>
                      <a:r>
                        <a:rPr lang="fr-FR" sz="1000" dirty="0" err="1">
                          <a:effectLst/>
                        </a:rPr>
                        <a:t>eff</a:t>
                      </a:r>
                      <a:r>
                        <a:rPr lang="fr-FR" sz="1000" dirty="0">
                          <a:effectLst/>
                        </a:rPr>
                        <a:t>. |</a:t>
                      </a:r>
                      <a:br>
                        <a:rPr lang="fr-FR" sz="1000" dirty="0">
                          <a:effectLst/>
                        </a:rPr>
                      </a:br>
                      <a:r>
                        <a:rPr lang="fr-FR" sz="1000" dirty="0">
                          <a:effectLst/>
                        </a:rPr>
                        <a:t> 2.5 M€/(t/d)</a:t>
                      </a:r>
                      <a:endParaRPr lang="en-US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253" marR="59253" marT="0" marB="0" anchor="ctr"/>
                </a:tc>
              </a:tr>
              <a:tr h="28968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Total installed production capacity from renewables</a:t>
                      </a:r>
                      <a:endParaRPr lang="en-US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253" marR="59253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-</a:t>
                      </a:r>
                      <a:endParaRPr lang="en-US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253" marR="59253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-</a:t>
                      </a:r>
                      <a:endParaRPr lang="en-US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253" marR="59253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103 t/d</a:t>
                      </a:r>
                      <a:endParaRPr lang="en-US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253" marR="59253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28968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Centralized production of hydrogen by water electrolysis</a:t>
                      </a:r>
                      <a:endParaRPr lang="en-US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253" marR="5925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-</a:t>
                      </a:r>
                      <a:endParaRPr lang="en-US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253" marR="5925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-</a:t>
                      </a:r>
                      <a:endParaRPr lang="en-US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253" marR="5925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50 t/d cap. |  70% eff. | </a:t>
                      </a:r>
                      <a:br>
                        <a:rPr lang="fr-FR" sz="1000">
                          <a:effectLst/>
                        </a:rPr>
                      </a:br>
                      <a:r>
                        <a:rPr lang="fr-FR" sz="1000">
                          <a:effectLst/>
                        </a:rPr>
                        <a:t>1.5 M€/(t/d)</a:t>
                      </a:r>
                      <a:endParaRPr lang="en-US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253" marR="59253" marT="0" marB="0" anchor="ctr"/>
                </a:tc>
              </a:tr>
              <a:tr h="28968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Centralized underground storage of hydrogen </a:t>
                      </a:r>
                      <a:endParaRPr lang="en-US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253" marR="59253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-</a:t>
                      </a:r>
                      <a:endParaRPr lang="en-US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253" marR="59253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-</a:t>
                      </a:r>
                      <a:endParaRPr lang="en-US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253" marR="59253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4000 t cap.  |  0.006 M€/t</a:t>
                      </a:r>
                      <a:endParaRPr lang="en-US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253" marR="59253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28968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Distributed storage of gaseous hydrogen</a:t>
                      </a:r>
                      <a:endParaRPr lang="en-US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253" marR="5925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0.8 t cap.  |  </a:t>
                      </a:r>
                      <a:endParaRPr lang="en-GB" sz="1000" dirty="0" smtClean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dirty="0" smtClean="0">
                          <a:effectLst/>
                        </a:rPr>
                        <a:t>0.5 </a:t>
                      </a:r>
                      <a:r>
                        <a:rPr lang="en-GB" sz="1000" dirty="0">
                          <a:effectLst/>
                        </a:rPr>
                        <a:t>M€/t</a:t>
                      </a:r>
                      <a:endParaRPr lang="en-US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253" marR="5925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5 t cap.  |  </a:t>
                      </a:r>
                      <a:endParaRPr lang="en-GB" sz="1000" dirty="0" smtClean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dirty="0" smtClean="0">
                          <a:effectLst/>
                        </a:rPr>
                        <a:t>0.45 </a:t>
                      </a:r>
                      <a:r>
                        <a:rPr lang="en-GB" sz="1000" dirty="0">
                          <a:effectLst/>
                        </a:rPr>
                        <a:t>M€/t</a:t>
                      </a:r>
                      <a:endParaRPr lang="en-US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253" marR="5925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10 t cap.  </a:t>
                      </a:r>
                      <a:r>
                        <a:rPr lang="en-GB" sz="1000" dirty="0" smtClean="0">
                          <a:effectLst/>
                        </a:rPr>
                        <a:t>|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dirty="0" smtClean="0">
                          <a:effectLst/>
                        </a:rPr>
                        <a:t>  </a:t>
                      </a:r>
                      <a:r>
                        <a:rPr lang="en-GB" sz="1000" dirty="0">
                          <a:effectLst/>
                        </a:rPr>
                        <a:t>0.4 M€/t</a:t>
                      </a:r>
                      <a:endParaRPr lang="en-US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253" marR="59253" marT="0" marB="0" anchor="ctr"/>
                </a:tc>
              </a:tr>
              <a:tr h="16459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Storage of hydrogen in solid materials</a:t>
                      </a:r>
                      <a:endParaRPr lang="en-US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253" marR="59253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3 t cap. |  </a:t>
                      </a:r>
                      <a:endParaRPr lang="en-GB" sz="1000" dirty="0" smtClean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dirty="0" smtClean="0">
                          <a:effectLst/>
                        </a:rPr>
                        <a:t>5 </a:t>
                      </a:r>
                      <a:r>
                        <a:rPr lang="en-GB" sz="1000" dirty="0">
                          <a:effectLst/>
                        </a:rPr>
                        <a:t>M€/t</a:t>
                      </a:r>
                      <a:endParaRPr lang="en-US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253" marR="59253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5 t cap.  |  </a:t>
                      </a:r>
                      <a:endParaRPr lang="en-GB" sz="1000" dirty="0" smtClean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dirty="0" smtClean="0">
                          <a:effectLst/>
                        </a:rPr>
                        <a:t>1.5 </a:t>
                      </a:r>
                      <a:r>
                        <a:rPr lang="en-GB" sz="1000" dirty="0">
                          <a:effectLst/>
                        </a:rPr>
                        <a:t>M€/t</a:t>
                      </a:r>
                      <a:endParaRPr lang="en-US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253" marR="59253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10 t cap.  | </a:t>
                      </a:r>
                      <a:endParaRPr lang="en-GB" sz="1000" dirty="0" smtClean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dirty="0" smtClean="0">
                          <a:effectLst/>
                        </a:rPr>
                        <a:t> </a:t>
                      </a:r>
                      <a:r>
                        <a:rPr lang="en-GB" sz="1000" dirty="0">
                          <a:effectLst/>
                        </a:rPr>
                        <a:t>0.85 M€/t</a:t>
                      </a:r>
                      <a:endParaRPr lang="en-US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253" marR="59253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28968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Total installed storage capacity of H2 produced from grid</a:t>
                      </a:r>
                      <a:endParaRPr lang="en-US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253" marR="5925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-</a:t>
                      </a:r>
                      <a:endParaRPr lang="en-US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253" marR="5925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-</a:t>
                      </a:r>
                      <a:endParaRPr lang="en-US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253" marR="5925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129 t</a:t>
                      </a:r>
                      <a:endParaRPr lang="en-US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253" marR="59253" marT="0" marB="0" anchor="ctr"/>
                </a:tc>
              </a:tr>
              <a:tr h="17282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High capacity compressed H2 trailer</a:t>
                      </a:r>
                      <a:endParaRPr lang="en-US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253" marR="59253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0.6 t cap. | </a:t>
                      </a:r>
                      <a:endParaRPr lang="en-GB" sz="1000" dirty="0" smtClean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dirty="0" smtClean="0">
                          <a:effectLst/>
                        </a:rPr>
                        <a:t>0,55 </a:t>
                      </a:r>
                      <a:r>
                        <a:rPr lang="en-GB" sz="1000" dirty="0">
                          <a:effectLst/>
                        </a:rPr>
                        <a:t>M€/t</a:t>
                      </a:r>
                      <a:endParaRPr lang="en-US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253" marR="59253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1.3 t cap. | </a:t>
                      </a:r>
                      <a:endParaRPr lang="en-GB" sz="1000" dirty="0" smtClean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dirty="0" smtClean="0">
                          <a:effectLst/>
                        </a:rPr>
                        <a:t>0,55 </a:t>
                      </a:r>
                      <a:r>
                        <a:rPr lang="en-GB" sz="1000" dirty="0">
                          <a:effectLst/>
                        </a:rPr>
                        <a:t>M€/t</a:t>
                      </a:r>
                      <a:endParaRPr lang="en-US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253" marR="59253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1.6 t cap. | </a:t>
                      </a:r>
                      <a:endParaRPr lang="en-GB" sz="1000" dirty="0" smtClean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dirty="0" smtClean="0">
                          <a:effectLst/>
                        </a:rPr>
                        <a:t>0,4 </a:t>
                      </a:r>
                      <a:r>
                        <a:rPr lang="en-GB" sz="1000" dirty="0">
                          <a:effectLst/>
                        </a:rPr>
                        <a:t>M€/t</a:t>
                      </a:r>
                      <a:endParaRPr lang="en-US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253" marR="59253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0018747"/>
              </p:ext>
            </p:extLst>
          </p:nvPr>
        </p:nvGraphicFramePr>
        <p:xfrm>
          <a:off x="3733800" y="2255715"/>
          <a:ext cx="5307398" cy="6400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71575"/>
                <a:gridCol w="1495425"/>
                <a:gridCol w="942975"/>
                <a:gridCol w="828675"/>
                <a:gridCol w="868748"/>
              </a:tblGrid>
              <a:tr h="15800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253" marR="59253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253" marR="59253" marT="0" marB="0" anchor="b"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1" dirty="0">
                          <a:effectLst/>
                        </a:rPr>
                        <a:t>Volume &amp; cost</a:t>
                      </a:r>
                      <a:endParaRPr lang="en-US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253" marR="59253" marT="0" marB="0" anchor="b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8968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Application </a:t>
                      </a:r>
                      <a:br>
                        <a:rPr lang="en-GB" sz="1200" b="1" dirty="0">
                          <a:effectLst/>
                        </a:rPr>
                      </a:br>
                      <a:r>
                        <a:rPr lang="en-GB" sz="1200" b="1" dirty="0">
                          <a:effectLst/>
                        </a:rPr>
                        <a:t>Area</a:t>
                      </a:r>
                      <a:endParaRPr lang="en-US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253" marR="59253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Market </a:t>
                      </a:r>
                      <a:br>
                        <a:rPr lang="en-GB" sz="1200" b="1" dirty="0">
                          <a:effectLst/>
                        </a:rPr>
                      </a:br>
                      <a:r>
                        <a:rPr lang="en-GB" sz="1200" b="1" dirty="0">
                          <a:effectLst/>
                        </a:rPr>
                        <a:t>application</a:t>
                      </a:r>
                      <a:endParaRPr lang="en-US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253" marR="59253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</a:rPr>
                        <a:t>2010 </a:t>
                      </a:r>
                      <a:r>
                        <a:rPr lang="en-GB" sz="1200" dirty="0">
                          <a:effectLst/>
                        </a:rPr>
                        <a:t/>
                      </a:r>
                      <a:br>
                        <a:rPr lang="en-GB" sz="1200" dirty="0">
                          <a:effectLst/>
                        </a:rPr>
                      </a:br>
                      <a:r>
                        <a:rPr lang="en-GB" sz="1200" dirty="0">
                          <a:effectLst/>
                        </a:rPr>
                        <a:t>baseline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253" marR="59253" marT="0" marB="0" anchor="b"/>
                </a:tc>
                <a:tc>
                  <a:txBody>
                    <a:bodyPr/>
                    <a:lstStyle/>
                    <a:p>
                      <a:pPr marL="60960" algn="ctr"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</a:rPr>
                        <a:t>2015</a:t>
                      </a:r>
                      <a:br>
                        <a:rPr lang="en-GB" sz="1400" b="1" dirty="0">
                          <a:effectLst/>
                        </a:rPr>
                      </a:br>
                      <a:r>
                        <a:rPr lang="en-GB" sz="1200" dirty="0">
                          <a:effectLst/>
                        </a:rPr>
                        <a:t>mid-term 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253" marR="59253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</a:rPr>
                        <a:t>2020</a:t>
                      </a:r>
                      <a:br>
                        <a:rPr lang="en-GB" sz="1400" b="1" dirty="0">
                          <a:effectLst/>
                        </a:rPr>
                      </a:br>
                      <a:r>
                        <a:rPr lang="en-GB" sz="1200" dirty="0">
                          <a:effectLst/>
                        </a:rPr>
                        <a:t>long-term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253" marR="59253" marT="0" marB="0" anchor="b"/>
                </a:tc>
              </a:tr>
            </a:tbl>
          </a:graphicData>
        </a:graphic>
      </p:graphicFrame>
      <p:sp>
        <p:nvSpPr>
          <p:cNvPr id="11" name="Oval 5"/>
          <p:cNvSpPr/>
          <p:nvPr/>
        </p:nvSpPr>
        <p:spPr>
          <a:xfrm>
            <a:off x="82632" y="216347"/>
            <a:ext cx="2803443" cy="938659"/>
          </a:xfrm>
          <a:custGeom>
            <a:avLst/>
            <a:gdLst>
              <a:gd name="connsiteX0" fmla="*/ 0 w 2522863"/>
              <a:gd name="connsiteY0" fmla="*/ 1008044 h 2016087"/>
              <a:gd name="connsiteX1" fmla="*/ 1261432 w 2522863"/>
              <a:gd name="connsiteY1" fmla="*/ 0 h 2016087"/>
              <a:gd name="connsiteX2" fmla="*/ 2522864 w 2522863"/>
              <a:gd name="connsiteY2" fmla="*/ 1008044 h 2016087"/>
              <a:gd name="connsiteX3" fmla="*/ 1261432 w 2522863"/>
              <a:gd name="connsiteY3" fmla="*/ 2016088 h 2016087"/>
              <a:gd name="connsiteX4" fmla="*/ 0 w 2522863"/>
              <a:gd name="connsiteY4" fmla="*/ 1008044 h 2016087"/>
              <a:gd name="connsiteX0" fmla="*/ 51124 w 2573988"/>
              <a:gd name="connsiteY0" fmla="*/ 1031159 h 2039203"/>
              <a:gd name="connsiteX1" fmla="*/ 350417 w 2573988"/>
              <a:gd name="connsiteY1" fmla="*/ 381163 h 2039203"/>
              <a:gd name="connsiteX2" fmla="*/ 1312556 w 2573988"/>
              <a:gd name="connsiteY2" fmla="*/ 23115 h 2039203"/>
              <a:gd name="connsiteX3" fmla="*/ 2573988 w 2573988"/>
              <a:gd name="connsiteY3" fmla="*/ 1031159 h 2039203"/>
              <a:gd name="connsiteX4" fmla="*/ 1312556 w 2573988"/>
              <a:gd name="connsiteY4" fmla="*/ 2039203 h 2039203"/>
              <a:gd name="connsiteX5" fmla="*/ 51124 w 2573988"/>
              <a:gd name="connsiteY5" fmla="*/ 1031159 h 2039203"/>
              <a:gd name="connsiteX0" fmla="*/ 51124 w 2599224"/>
              <a:gd name="connsiteY0" fmla="*/ 1008102 h 2016146"/>
              <a:gd name="connsiteX1" fmla="*/ 350417 w 2599224"/>
              <a:gd name="connsiteY1" fmla="*/ 358106 h 2016146"/>
              <a:gd name="connsiteX2" fmla="*/ 1312556 w 2599224"/>
              <a:gd name="connsiteY2" fmla="*/ 58 h 2016146"/>
              <a:gd name="connsiteX3" fmla="*/ 2091081 w 2599224"/>
              <a:gd name="connsiteY3" fmla="*/ 336072 h 2016146"/>
              <a:gd name="connsiteX4" fmla="*/ 2573988 w 2599224"/>
              <a:gd name="connsiteY4" fmla="*/ 1008102 h 2016146"/>
              <a:gd name="connsiteX5" fmla="*/ 1312556 w 2599224"/>
              <a:gd name="connsiteY5" fmla="*/ 2016146 h 2016146"/>
              <a:gd name="connsiteX6" fmla="*/ 51124 w 2599224"/>
              <a:gd name="connsiteY6" fmla="*/ 1008102 h 2016146"/>
              <a:gd name="connsiteX0" fmla="*/ 51124 w 2599224"/>
              <a:gd name="connsiteY0" fmla="*/ 1008102 h 2067078"/>
              <a:gd name="connsiteX1" fmla="*/ 350417 w 2599224"/>
              <a:gd name="connsiteY1" fmla="*/ 358106 h 2067078"/>
              <a:gd name="connsiteX2" fmla="*/ 1312556 w 2599224"/>
              <a:gd name="connsiteY2" fmla="*/ 58 h 2067078"/>
              <a:gd name="connsiteX3" fmla="*/ 2091081 w 2599224"/>
              <a:gd name="connsiteY3" fmla="*/ 336072 h 2067078"/>
              <a:gd name="connsiteX4" fmla="*/ 2573988 w 2599224"/>
              <a:gd name="connsiteY4" fmla="*/ 1008102 h 2067078"/>
              <a:gd name="connsiteX5" fmla="*/ 1312556 w 2599224"/>
              <a:gd name="connsiteY5" fmla="*/ 2016146 h 2067078"/>
              <a:gd name="connsiteX6" fmla="*/ 548720 w 2599224"/>
              <a:gd name="connsiteY6" fmla="*/ 1823349 h 2067078"/>
              <a:gd name="connsiteX7" fmla="*/ 51124 w 2599224"/>
              <a:gd name="connsiteY7" fmla="*/ 1008102 h 2067078"/>
              <a:gd name="connsiteX0" fmla="*/ 51124 w 2574299"/>
              <a:gd name="connsiteY0" fmla="*/ 1008102 h 2029850"/>
              <a:gd name="connsiteX1" fmla="*/ 350417 w 2574299"/>
              <a:gd name="connsiteY1" fmla="*/ 358106 h 2029850"/>
              <a:gd name="connsiteX2" fmla="*/ 1312556 w 2574299"/>
              <a:gd name="connsiteY2" fmla="*/ 58 h 2029850"/>
              <a:gd name="connsiteX3" fmla="*/ 2091081 w 2574299"/>
              <a:gd name="connsiteY3" fmla="*/ 336072 h 2029850"/>
              <a:gd name="connsiteX4" fmla="*/ 2573988 w 2574299"/>
              <a:gd name="connsiteY4" fmla="*/ 1008102 h 2029850"/>
              <a:gd name="connsiteX5" fmla="*/ 2024980 w 2574299"/>
              <a:gd name="connsiteY5" fmla="*/ 1547927 h 2029850"/>
              <a:gd name="connsiteX6" fmla="*/ 1312556 w 2574299"/>
              <a:gd name="connsiteY6" fmla="*/ 2016146 h 2029850"/>
              <a:gd name="connsiteX7" fmla="*/ 548720 w 2574299"/>
              <a:gd name="connsiteY7" fmla="*/ 1823349 h 2029850"/>
              <a:gd name="connsiteX8" fmla="*/ 51124 w 2574299"/>
              <a:gd name="connsiteY8" fmla="*/ 1008102 h 2029850"/>
              <a:gd name="connsiteX0" fmla="*/ 29513 w 2552688"/>
              <a:gd name="connsiteY0" fmla="*/ 1008102 h 2029850"/>
              <a:gd name="connsiteX1" fmla="*/ 328806 w 2552688"/>
              <a:gd name="connsiteY1" fmla="*/ 358106 h 2029850"/>
              <a:gd name="connsiteX2" fmla="*/ 1290945 w 2552688"/>
              <a:gd name="connsiteY2" fmla="*/ 58 h 2029850"/>
              <a:gd name="connsiteX3" fmla="*/ 2069470 w 2552688"/>
              <a:gd name="connsiteY3" fmla="*/ 336072 h 2029850"/>
              <a:gd name="connsiteX4" fmla="*/ 2552377 w 2552688"/>
              <a:gd name="connsiteY4" fmla="*/ 1008102 h 2029850"/>
              <a:gd name="connsiteX5" fmla="*/ 2003369 w 2552688"/>
              <a:gd name="connsiteY5" fmla="*/ 1547927 h 2029850"/>
              <a:gd name="connsiteX6" fmla="*/ 1290945 w 2552688"/>
              <a:gd name="connsiteY6" fmla="*/ 2016146 h 2029850"/>
              <a:gd name="connsiteX7" fmla="*/ 527109 w 2552688"/>
              <a:gd name="connsiteY7" fmla="*/ 1823349 h 2029850"/>
              <a:gd name="connsiteX8" fmla="*/ 29513 w 2552688"/>
              <a:gd name="connsiteY8" fmla="*/ 1008102 h 2029850"/>
              <a:gd name="connsiteX0" fmla="*/ 29513 w 2552688"/>
              <a:gd name="connsiteY0" fmla="*/ 1008102 h 1928580"/>
              <a:gd name="connsiteX1" fmla="*/ 328806 w 2552688"/>
              <a:gd name="connsiteY1" fmla="*/ 358106 h 1928580"/>
              <a:gd name="connsiteX2" fmla="*/ 1290945 w 2552688"/>
              <a:gd name="connsiteY2" fmla="*/ 58 h 1928580"/>
              <a:gd name="connsiteX3" fmla="*/ 2069470 w 2552688"/>
              <a:gd name="connsiteY3" fmla="*/ 336072 h 1928580"/>
              <a:gd name="connsiteX4" fmla="*/ 2552377 w 2552688"/>
              <a:gd name="connsiteY4" fmla="*/ 1008102 h 1928580"/>
              <a:gd name="connsiteX5" fmla="*/ 2003369 w 2552688"/>
              <a:gd name="connsiteY5" fmla="*/ 1547927 h 1928580"/>
              <a:gd name="connsiteX6" fmla="*/ 1290945 w 2552688"/>
              <a:gd name="connsiteY6" fmla="*/ 1872927 h 1928580"/>
              <a:gd name="connsiteX7" fmla="*/ 527109 w 2552688"/>
              <a:gd name="connsiteY7" fmla="*/ 1823349 h 1928580"/>
              <a:gd name="connsiteX8" fmla="*/ 29513 w 2552688"/>
              <a:gd name="connsiteY8" fmla="*/ 1008102 h 1928580"/>
              <a:gd name="connsiteX0" fmla="*/ 9519 w 2532694"/>
              <a:gd name="connsiteY0" fmla="*/ 1008102 h 1876862"/>
              <a:gd name="connsiteX1" fmla="*/ 308812 w 2532694"/>
              <a:gd name="connsiteY1" fmla="*/ 358106 h 1876862"/>
              <a:gd name="connsiteX2" fmla="*/ 1270951 w 2532694"/>
              <a:gd name="connsiteY2" fmla="*/ 58 h 1876862"/>
              <a:gd name="connsiteX3" fmla="*/ 2049476 w 2532694"/>
              <a:gd name="connsiteY3" fmla="*/ 336072 h 1876862"/>
              <a:gd name="connsiteX4" fmla="*/ 2532383 w 2532694"/>
              <a:gd name="connsiteY4" fmla="*/ 1008102 h 1876862"/>
              <a:gd name="connsiteX5" fmla="*/ 1983375 w 2532694"/>
              <a:gd name="connsiteY5" fmla="*/ 1547927 h 1876862"/>
              <a:gd name="connsiteX6" fmla="*/ 1270951 w 2532694"/>
              <a:gd name="connsiteY6" fmla="*/ 1872927 h 1876862"/>
              <a:gd name="connsiteX7" fmla="*/ 595250 w 2532694"/>
              <a:gd name="connsiteY7" fmla="*/ 1669112 h 1876862"/>
              <a:gd name="connsiteX8" fmla="*/ 9519 w 2532694"/>
              <a:gd name="connsiteY8" fmla="*/ 1008102 h 1876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32694" h="1876862">
                <a:moveTo>
                  <a:pt x="9519" y="1008102"/>
                </a:moveTo>
                <a:cubicBezTo>
                  <a:pt x="-38221" y="789601"/>
                  <a:pt x="98573" y="526113"/>
                  <a:pt x="308812" y="358106"/>
                </a:cubicBezTo>
                <a:cubicBezTo>
                  <a:pt x="519051" y="190099"/>
                  <a:pt x="980840" y="3730"/>
                  <a:pt x="1270951" y="58"/>
                </a:cubicBezTo>
                <a:cubicBezTo>
                  <a:pt x="1561062" y="-3614"/>
                  <a:pt x="1839237" y="168065"/>
                  <a:pt x="2049476" y="336072"/>
                </a:cubicBezTo>
                <a:cubicBezTo>
                  <a:pt x="2259715" y="504079"/>
                  <a:pt x="2543400" y="806126"/>
                  <a:pt x="2532383" y="1008102"/>
                </a:cubicBezTo>
                <a:cubicBezTo>
                  <a:pt x="2521366" y="1210078"/>
                  <a:pt x="2193614" y="1379920"/>
                  <a:pt x="1983375" y="1547927"/>
                </a:cubicBezTo>
                <a:cubicBezTo>
                  <a:pt x="1773136" y="1715934"/>
                  <a:pt x="1502305" y="1852730"/>
                  <a:pt x="1270951" y="1872927"/>
                </a:cubicBezTo>
                <a:cubicBezTo>
                  <a:pt x="1039597" y="1893125"/>
                  <a:pt x="805489" y="1837119"/>
                  <a:pt x="595250" y="1669112"/>
                </a:cubicBezTo>
                <a:cubicBezTo>
                  <a:pt x="385011" y="1501105"/>
                  <a:pt x="57259" y="1226603"/>
                  <a:pt x="9519" y="1008102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Price of H2 </a:t>
            </a:r>
          </a:p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delivered to station</a:t>
            </a:r>
            <a:r>
              <a:rPr lang="en-US" sz="1600" dirty="0">
                <a:solidFill>
                  <a:schemeClr val="tx1"/>
                </a:solidFill>
              </a:rPr>
              <a:t>: 5</a:t>
            </a:r>
            <a:r>
              <a:rPr lang="en-US" sz="1600" dirty="0" smtClean="0">
                <a:solidFill>
                  <a:schemeClr val="tx1"/>
                </a:solidFill>
              </a:rPr>
              <a:t>€/kg</a:t>
            </a:r>
          </a:p>
        </p:txBody>
      </p:sp>
      <p:sp>
        <p:nvSpPr>
          <p:cNvPr id="13" name="Oval 5"/>
          <p:cNvSpPr/>
          <p:nvPr/>
        </p:nvSpPr>
        <p:spPr>
          <a:xfrm>
            <a:off x="-1" y="1355031"/>
            <a:ext cx="4822745" cy="1469521"/>
          </a:xfrm>
          <a:custGeom>
            <a:avLst/>
            <a:gdLst>
              <a:gd name="connsiteX0" fmla="*/ 0 w 2522863"/>
              <a:gd name="connsiteY0" fmla="*/ 1008044 h 2016087"/>
              <a:gd name="connsiteX1" fmla="*/ 1261432 w 2522863"/>
              <a:gd name="connsiteY1" fmla="*/ 0 h 2016087"/>
              <a:gd name="connsiteX2" fmla="*/ 2522864 w 2522863"/>
              <a:gd name="connsiteY2" fmla="*/ 1008044 h 2016087"/>
              <a:gd name="connsiteX3" fmla="*/ 1261432 w 2522863"/>
              <a:gd name="connsiteY3" fmla="*/ 2016088 h 2016087"/>
              <a:gd name="connsiteX4" fmla="*/ 0 w 2522863"/>
              <a:gd name="connsiteY4" fmla="*/ 1008044 h 2016087"/>
              <a:gd name="connsiteX0" fmla="*/ 51124 w 2573988"/>
              <a:gd name="connsiteY0" fmla="*/ 1031159 h 2039203"/>
              <a:gd name="connsiteX1" fmla="*/ 350417 w 2573988"/>
              <a:gd name="connsiteY1" fmla="*/ 381163 h 2039203"/>
              <a:gd name="connsiteX2" fmla="*/ 1312556 w 2573988"/>
              <a:gd name="connsiteY2" fmla="*/ 23115 h 2039203"/>
              <a:gd name="connsiteX3" fmla="*/ 2573988 w 2573988"/>
              <a:gd name="connsiteY3" fmla="*/ 1031159 h 2039203"/>
              <a:gd name="connsiteX4" fmla="*/ 1312556 w 2573988"/>
              <a:gd name="connsiteY4" fmla="*/ 2039203 h 2039203"/>
              <a:gd name="connsiteX5" fmla="*/ 51124 w 2573988"/>
              <a:gd name="connsiteY5" fmla="*/ 1031159 h 2039203"/>
              <a:gd name="connsiteX0" fmla="*/ 51124 w 2599224"/>
              <a:gd name="connsiteY0" fmla="*/ 1008102 h 2016146"/>
              <a:gd name="connsiteX1" fmla="*/ 350417 w 2599224"/>
              <a:gd name="connsiteY1" fmla="*/ 358106 h 2016146"/>
              <a:gd name="connsiteX2" fmla="*/ 1312556 w 2599224"/>
              <a:gd name="connsiteY2" fmla="*/ 58 h 2016146"/>
              <a:gd name="connsiteX3" fmla="*/ 2091081 w 2599224"/>
              <a:gd name="connsiteY3" fmla="*/ 336072 h 2016146"/>
              <a:gd name="connsiteX4" fmla="*/ 2573988 w 2599224"/>
              <a:gd name="connsiteY4" fmla="*/ 1008102 h 2016146"/>
              <a:gd name="connsiteX5" fmla="*/ 1312556 w 2599224"/>
              <a:gd name="connsiteY5" fmla="*/ 2016146 h 2016146"/>
              <a:gd name="connsiteX6" fmla="*/ 51124 w 2599224"/>
              <a:gd name="connsiteY6" fmla="*/ 1008102 h 2016146"/>
              <a:gd name="connsiteX0" fmla="*/ 51124 w 2599224"/>
              <a:gd name="connsiteY0" fmla="*/ 1008102 h 2067078"/>
              <a:gd name="connsiteX1" fmla="*/ 350417 w 2599224"/>
              <a:gd name="connsiteY1" fmla="*/ 358106 h 2067078"/>
              <a:gd name="connsiteX2" fmla="*/ 1312556 w 2599224"/>
              <a:gd name="connsiteY2" fmla="*/ 58 h 2067078"/>
              <a:gd name="connsiteX3" fmla="*/ 2091081 w 2599224"/>
              <a:gd name="connsiteY3" fmla="*/ 336072 h 2067078"/>
              <a:gd name="connsiteX4" fmla="*/ 2573988 w 2599224"/>
              <a:gd name="connsiteY4" fmla="*/ 1008102 h 2067078"/>
              <a:gd name="connsiteX5" fmla="*/ 1312556 w 2599224"/>
              <a:gd name="connsiteY5" fmla="*/ 2016146 h 2067078"/>
              <a:gd name="connsiteX6" fmla="*/ 548720 w 2599224"/>
              <a:gd name="connsiteY6" fmla="*/ 1823349 h 2067078"/>
              <a:gd name="connsiteX7" fmla="*/ 51124 w 2599224"/>
              <a:gd name="connsiteY7" fmla="*/ 1008102 h 2067078"/>
              <a:gd name="connsiteX0" fmla="*/ 51124 w 2574299"/>
              <a:gd name="connsiteY0" fmla="*/ 1008102 h 2029850"/>
              <a:gd name="connsiteX1" fmla="*/ 350417 w 2574299"/>
              <a:gd name="connsiteY1" fmla="*/ 358106 h 2029850"/>
              <a:gd name="connsiteX2" fmla="*/ 1312556 w 2574299"/>
              <a:gd name="connsiteY2" fmla="*/ 58 h 2029850"/>
              <a:gd name="connsiteX3" fmla="*/ 2091081 w 2574299"/>
              <a:gd name="connsiteY3" fmla="*/ 336072 h 2029850"/>
              <a:gd name="connsiteX4" fmla="*/ 2573988 w 2574299"/>
              <a:gd name="connsiteY4" fmla="*/ 1008102 h 2029850"/>
              <a:gd name="connsiteX5" fmla="*/ 2024980 w 2574299"/>
              <a:gd name="connsiteY5" fmla="*/ 1547927 h 2029850"/>
              <a:gd name="connsiteX6" fmla="*/ 1312556 w 2574299"/>
              <a:gd name="connsiteY6" fmla="*/ 2016146 h 2029850"/>
              <a:gd name="connsiteX7" fmla="*/ 548720 w 2574299"/>
              <a:gd name="connsiteY7" fmla="*/ 1823349 h 2029850"/>
              <a:gd name="connsiteX8" fmla="*/ 51124 w 2574299"/>
              <a:gd name="connsiteY8" fmla="*/ 1008102 h 2029850"/>
              <a:gd name="connsiteX0" fmla="*/ 29513 w 2552688"/>
              <a:gd name="connsiteY0" fmla="*/ 1008102 h 2029850"/>
              <a:gd name="connsiteX1" fmla="*/ 328806 w 2552688"/>
              <a:gd name="connsiteY1" fmla="*/ 358106 h 2029850"/>
              <a:gd name="connsiteX2" fmla="*/ 1290945 w 2552688"/>
              <a:gd name="connsiteY2" fmla="*/ 58 h 2029850"/>
              <a:gd name="connsiteX3" fmla="*/ 2069470 w 2552688"/>
              <a:gd name="connsiteY3" fmla="*/ 336072 h 2029850"/>
              <a:gd name="connsiteX4" fmla="*/ 2552377 w 2552688"/>
              <a:gd name="connsiteY4" fmla="*/ 1008102 h 2029850"/>
              <a:gd name="connsiteX5" fmla="*/ 2003369 w 2552688"/>
              <a:gd name="connsiteY5" fmla="*/ 1547927 h 2029850"/>
              <a:gd name="connsiteX6" fmla="*/ 1290945 w 2552688"/>
              <a:gd name="connsiteY6" fmla="*/ 2016146 h 2029850"/>
              <a:gd name="connsiteX7" fmla="*/ 527109 w 2552688"/>
              <a:gd name="connsiteY7" fmla="*/ 1823349 h 2029850"/>
              <a:gd name="connsiteX8" fmla="*/ 29513 w 2552688"/>
              <a:gd name="connsiteY8" fmla="*/ 1008102 h 2029850"/>
              <a:gd name="connsiteX0" fmla="*/ 29513 w 2552688"/>
              <a:gd name="connsiteY0" fmla="*/ 1008102 h 1928580"/>
              <a:gd name="connsiteX1" fmla="*/ 328806 w 2552688"/>
              <a:gd name="connsiteY1" fmla="*/ 358106 h 1928580"/>
              <a:gd name="connsiteX2" fmla="*/ 1290945 w 2552688"/>
              <a:gd name="connsiteY2" fmla="*/ 58 h 1928580"/>
              <a:gd name="connsiteX3" fmla="*/ 2069470 w 2552688"/>
              <a:gd name="connsiteY3" fmla="*/ 336072 h 1928580"/>
              <a:gd name="connsiteX4" fmla="*/ 2552377 w 2552688"/>
              <a:gd name="connsiteY4" fmla="*/ 1008102 h 1928580"/>
              <a:gd name="connsiteX5" fmla="*/ 2003369 w 2552688"/>
              <a:gd name="connsiteY5" fmla="*/ 1547927 h 1928580"/>
              <a:gd name="connsiteX6" fmla="*/ 1290945 w 2552688"/>
              <a:gd name="connsiteY6" fmla="*/ 1872927 h 1928580"/>
              <a:gd name="connsiteX7" fmla="*/ 527109 w 2552688"/>
              <a:gd name="connsiteY7" fmla="*/ 1823349 h 1928580"/>
              <a:gd name="connsiteX8" fmla="*/ 29513 w 2552688"/>
              <a:gd name="connsiteY8" fmla="*/ 1008102 h 1928580"/>
              <a:gd name="connsiteX0" fmla="*/ 9519 w 2532694"/>
              <a:gd name="connsiteY0" fmla="*/ 1008102 h 1876862"/>
              <a:gd name="connsiteX1" fmla="*/ 308812 w 2532694"/>
              <a:gd name="connsiteY1" fmla="*/ 358106 h 1876862"/>
              <a:gd name="connsiteX2" fmla="*/ 1270951 w 2532694"/>
              <a:gd name="connsiteY2" fmla="*/ 58 h 1876862"/>
              <a:gd name="connsiteX3" fmla="*/ 2049476 w 2532694"/>
              <a:gd name="connsiteY3" fmla="*/ 336072 h 1876862"/>
              <a:gd name="connsiteX4" fmla="*/ 2532383 w 2532694"/>
              <a:gd name="connsiteY4" fmla="*/ 1008102 h 1876862"/>
              <a:gd name="connsiteX5" fmla="*/ 1983375 w 2532694"/>
              <a:gd name="connsiteY5" fmla="*/ 1547927 h 1876862"/>
              <a:gd name="connsiteX6" fmla="*/ 1270951 w 2532694"/>
              <a:gd name="connsiteY6" fmla="*/ 1872927 h 1876862"/>
              <a:gd name="connsiteX7" fmla="*/ 595250 w 2532694"/>
              <a:gd name="connsiteY7" fmla="*/ 1669112 h 1876862"/>
              <a:gd name="connsiteX8" fmla="*/ 9519 w 2532694"/>
              <a:gd name="connsiteY8" fmla="*/ 1008102 h 1876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32694" h="1876862">
                <a:moveTo>
                  <a:pt x="9519" y="1008102"/>
                </a:moveTo>
                <a:cubicBezTo>
                  <a:pt x="-38221" y="789601"/>
                  <a:pt x="98573" y="526113"/>
                  <a:pt x="308812" y="358106"/>
                </a:cubicBezTo>
                <a:cubicBezTo>
                  <a:pt x="519051" y="190099"/>
                  <a:pt x="980840" y="3730"/>
                  <a:pt x="1270951" y="58"/>
                </a:cubicBezTo>
                <a:cubicBezTo>
                  <a:pt x="1561062" y="-3614"/>
                  <a:pt x="1839237" y="168065"/>
                  <a:pt x="2049476" y="336072"/>
                </a:cubicBezTo>
                <a:cubicBezTo>
                  <a:pt x="2259715" y="504079"/>
                  <a:pt x="2543400" y="806126"/>
                  <a:pt x="2532383" y="1008102"/>
                </a:cubicBezTo>
                <a:cubicBezTo>
                  <a:pt x="2521366" y="1210078"/>
                  <a:pt x="2193614" y="1379920"/>
                  <a:pt x="1983375" y="1547927"/>
                </a:cubicBezTo>
                <a:cubicBezTo>
                  <a:pt x="1773136" y="1715934"/>
                  <a:pt x="1502305" y="1852730"/>
                  <a:pt x="1270951" y="1872927"/>
                </a:cubicBezTo>
                <a:cubicBezTo>
                  <a:pt x="1039597" y="1893125"/>
                  <a:pt x="805489" y="1837119"/>
                  <a:pt x="595250" y="1669112"/>
                </a:cubicBezTo>
                <a:cubicBezTo>
                  <a:pt x="385011" y="1501105"/>
                  <a:pt x="57259" y="1226603"/>
                  <a:pt x="9519" y="1008102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H2 production by electrolysis</a:t>
            </a:r>
          </a:p>
          <a:p>
            <a:pPr algn="ctr"/>
            <a:r>
              <a:rPr lang="fr-BE" sz="1400" dirty="0" err="1" smtClean="0">
                <a:solidFill>
                  <a:schemeClr val="tx1"/>
                </a:solidFill>
              </a:rPr>
              <a:t>Increase</a:t>
            </a:r>
            <a:r>
              <a:rPr lang="fr-BE" sz="1400" dirty="0" smtClean="0">
                <a:solidFill>
                  <a:schemeClr val="tx1"/>
                </a:solidFill>
              </a:rPr>
              <a:t> </a:t>
            </a:r>
            <a:r>
              <a:rPr lang="fr-BE" sz="1400" dirty="0" err="1" smtClean="0">
                <a:solidFill>
                  <a:schemeClr val="tx1"/>
                </a:solidFill>
              </a:rPr>
              <a:t>capacity</a:t>
            </a:r>
            <a:r>
              <a:rPr lang="fr-BE" sz="1400" dirty="0" smtClean="0">
                <a:solidFill>
                  <a:schemeClr val="tx1"/>
                </a:solidFill>
              </a:rPr>
              <a:t> to 3,0 t/d </a:t>
            </a:r>
            <a:r>
              <a:rPr lang="fr-BE" sz="1400" dirty="0" err="1" smtClean="0">
                <a:solidFill>
                  <a:schemeClr val="tx1"/>
                </a:solidFill>
              </a:rPr>
              <a:t>decentralised</a:t>
            </a:r>
            <a:r>
              <a:rPr lang="fr-BE" sz="1400" dirty="0" smtClean="0">
                <a:solidFill>
                  <a:schemeClr val="tx1"/>
                </a:solidFill>
              </a:rPr>
              <a:t> and </a:t>
            </a:r>
          </a:p>
          <a:p>
            <a:pPr algn="ctr"/>
            <a:r>
              <a:rPr lang="fr-BE" sz="1400" dirty="0" smtClean="0">
                <a:solidFill>
                  <a:schemeClr val="tx1"/>
                </a:solidFill>
              </a:rPr>
              <a:t>50 t/d </a:t>
            </a:r>
            <a:r>
              <a:rPr lang="fr-BE" sz="1400" dirty="0" err="1" smtClean="0">
                <a:solidFill>
                  <a:schemeClr val="tx1"/>
                </a:solidFill>
              </a:rPr>
              <a:t>centralised</a:t>
            </a:r>
            <a:endParaRPr lang="fr-BE" sz="1400" dirty="0" smtClean="0">
              <a:solidFill>
                <a:schemeClr val="tx1"/>
              </a:solidFill>
            </a:endParaRPr>
          </a:p>
          <a:p>
            <a:pPr algn="ctr"/>
            <a:r>
              <a:rPr lang="fr-BE" sz="1400" dirty="0" err="1" smtClean="0">
                <a:solidFill>
                  <a:schemeClr val="tx1"/>
                </a:solidFill>
              </a:rPr>
              <a:t>Increase</a:t>
            </a:r>
            <a:r>
              <a:rPr lang="fr-BE" sz="1400" dirty="0" smtClean="0">
                <a:solidFill>
                  <a:schemeClr val="tx1"/>
                </a:solidFill>
              </a:rPr>
              <a:t> </a:t>
            </a:r>
            <a:r>
              <a:rPr lang="fr-BE" sz="1400" dirty="0" err="1" smtClean="0">
                <a:solidFill>
                  <a:schemeClr val="tx1"/>
                </a:solidFill>
              </a:rPr>
              <a:t>efficiency</a:t>
            </a:r>
            <a:r>
              <a:rPr lang="fr-BE" sz="1400" dirty="0" smtClean="0">
                <a:solidFill>
                  <a:schemeClr val="tx1"/>
                </a:solidFill>
              </a:rPr>
              <a:t> to 68-70%</a:t>
            </a:r>
          </a:p>
          <a:p>
            <a:pPr algn="ctr"/>
            <a:r>
              <a:rPr lang="fr-BE" sz="1400" dirty="0" err="1" smtClean="0">
                <a:solidFill>
                  <a:schemeClr val="tx1"/>
                </a:solidFill>
              </a:rPr>
              <a:t>Decrease</a:t>
            </a:r>
            <a:r>
              <a:rPr lang="fr-BE" sz="1400" dirty="0" smtClean="0">
                <a:solidFill>
                  <a:schemeClr val="tx1"/>
                </a:solidFill>
              </a:rPr>
              <a:t> </a:t>
            </a:r>
            <a:r>
              <a:rPr lang="fr-BE" sz="1400" dirty="0" err="1" smtClean="0">
                <a:solidFill>
                  <a:schemeClr val="tx1"/>
                </a:solidFill>
              </a:rPr>
              <a:t>price</a:t>
            </a:r>
            <a:r>
              <a:rPr lang="fr-BE" sz="1400" dirty="0" smtClean="0">
                <a:solidFill>
                  <a:schemeClr val="tx1"/>
                </a:solidFill>
              </a:rPr>
              <a:t> to 1,5-1,9 M</a:t>
            </a:r>
            <a:r>
              <a:rPr lang="en-US" sz="1400" dirty="0" smtClean="0">
                <a:solidFill>
                  <a:schemeClr val="tx1"/>
                </a:solidFill>
              </a:rPr>
              <a:t>€/(t/d)</a:t>
            </a:r>
            <a:endParaRPr lang="fr-BE" sz="1400" dirty="0" smtClean="0">
              <a:solidFill>
                <a:schemeClr val="tx1"/>
              </a:solidFill>
            </a:endParaRPr>
          </a:p>
        </p:txBody>
      </p:sp>
      <p:sp>
        <p:nvSpPr>
          <p:cNvPr id="14" name="Oval 5"/>
          <p:cNvSpPr/>
          <p:nvPr/>
        </p:nvSpPr>
        <p:spPr>
          <a:xfrm>
            <a:off x="0" y="5267520"/>
            <a:ext cx="4822745" cy="1590480"/>
          </a:xfrm>
          <a:custGeom>
            <a:avLst/>
            <a:gdLst>
              <a:gd name="connsiteX0" fmla="*/ 0 w 2522863"/>
              <a:gd name="connsiteY0" fmla="*/ 1008044 h 2016087"/>
              <a:gd name="connsiteX1" fmla="*/ 1261432 w 2522863"/>
              <a:gd name="connsiteY1" fmla="*/ 0 h 2016087"/>
              <a:gd name="connsiteX2" fmla="*/ 2522864 w 2522863"/>
              <a:gd name="connsiteY2" fmla="*/ 1008044 h 2016087"/>
              <a:gd name="connsiteX3" fmla="*/ 1261432 w 2522863"/>
              <a:gd name="connsiteY3" fmla="*/ 2016088 h 2016087"/>
              <a:gd name="connsiteX4" fmla="*/ 0 w 2522863"/>
              <a:gd name="connsiteY4" fmla="*/ 1008044 h 2016087"/>
              <a:gd name="connsiteX0" fmla="*/ 51124 w 2573988"/>
              <a:gd name="connsiteY0" fmla="*/ 1031159 h 2039203"/>
              <a:gd name="connsiteX1" fmla="*/ 350417 w 2573988"/>
              <a:gd name="connsiteY1" fmla="*/ 381163 h 2039203"/>
              <a:gd name="connsiteX2" fmla="*/ 1312556 w 2573988"/>
              <a:gd name="connsiteY2" fmla="*/ 23115 h 2039203"/>
              <a:gd name="connsiteX3" fmla="*/ 2573988 w 2573988"/>
              <a:gd name="connsiteY3" fmla="*/ 1031159 h 2039203"/>
              <a:gd name="connsiteX4" fmla="*/ 1312556 w 2573988"/>
              <a:gd name="connsiteY4" fmla="*/ 2039203 h 2039203"/>
              <a:gd name="connsiteX5" fmla="*/ 51124 w 2573988"/>
              <a:gd name="connsiteY5" fmla="*/ 1031159 h 2039203"/>
              <a:gd name="connsiteX0" fmla="*/ 51124 w 2599224"/>
              <a:gd name="connsiteY0" fmla="*/ 1008102 h 2016146"/>
              <a:gd name="connsiteX1" fmla="*/ 350417 w 2599224"/>
              <a:gd name="connsiteY1" fmla="*/ 358106 h 2016146"/>
              <a:gd name="connsiteX2" fmla="*/ 1312556 w 2599224"/>
              <a:gd name="connsiteY2" fmla="*/ 58 h 2016146"/>
              <a:gd name="connsiteX3" fmla="*/ 2091081 w 2599224"/>
              <a:gd name="connsiteY3" fmla="*/ 336072 h 2016146"/>
              <a:gd name="connsiteX4" fmla="*/ 2573988 w 2599224"/>
              <a:gd name="connsiteY4" fmla="*/ 1008102 h 2016146"/>
              <a:gd name="connsiteX5" fmla="*/ 1312556 w 2599224"/>
              <a:gd name="connsiteY5" fmla="*/ 2016146 h 2016146"/>
              <a:gd name="connsiteX6" fmla="*/ 51124 w 2599224"/>
              <a:gd name="connsiteY6" fmla="*/ 1008102 h 2016146"/>
              <a:gd name="connsiteX0" fmla="*/ 51124 w 2599224"/>
              <a:gd name="connsiteY0" fmla="*/ 1008102 h 2067078"/>
              <a:gd name="connsiteX1" fmla="*/ 350417 w 2599224"/>
              <a:gd name="connsiteY1" fmla="*/ 358106 h 2067078"/>
              <a:gd name="connsiteX2" fmla="*/ 1312556 w 2599224"/>
              <a:gd name="connsiteY2" fmla="*/ 58 h 2067078"/>
              <a:gd name="connsiteX3" fmla="*/ 2091081 w 2599224"/>
              <a:gd name="connsiteY3" fmla="*/ 336072 h 2067078"/>
              <a:gd name="connsiteX4" fmla="*/ 2573988 w 2599224"/>
              <a:gd name="connsiteY4" fmla="*/ 1008102 h 2067078"/>
              <a:gd name="connsiteX5" fmla="*/ 1312556 w 2599224"/>
              <a:gd name="connsiteY5" fmla="*/ 2016146 h 2067078"/>
              <a:gd name="connsiteX6" fmla="*/ 548720 w 2599224"/>
              <a:gd name="connsiteY6" fmla="*/ 1823349 h 2067078"/>
              <a:gd name="connsiteX7" fmla="*/ 51124 w 2599224"/>
              <a:gd name="connsiteY7" fmla="*/ 1008102 h 2067078"/>
              <a:gd name="connsiteX0" fmla="*/ 51124 w 2574299"/>
              <a:gd name="connsiteY0" fmla="*/ 1008102 h 2029850"/>
              <a:gd name="connsiteX1" fmla="*/ 350417 w 2574299"/>
              <a:gd name="connsiteY1" fmla="*/ 358106 h 2029850"/>
              <a:gd name="connsiteX2" fmla="*/ 1312556 w 2574299"/>
              <a:gd name="connsiteY2" fmla="*/ 58 h 2029850"/>
              <a:gd name="connsiteX3" fmla="*/ 2091081 w 2574299"/>
              <a:gd name="connsiteY3" fmla="*/ 336072 h 2029850"/>
              <a:gd name="connsiteX4" fmla="*/ 2573988 w 2574299"/>
              <a:gd name="connsiteY4" fmla="*/ 1008102 h 2029850"/>
              <a:gd name="connsiteX5" fmla="*/ 2024980 w 2574299"/>
              <a:gd name="connsiteY5" fmla="*/ 1547927 h 2029850"/>
              <a:gd name="connsiteX6" fmla="*/ 1312556 w 2574299"/>
              <a:gd name="connsiteY6" fmla="*/ 2016146 h 2029850"/>
              <a:gd name="connsiteX7" fmla="*/ 548720 w 2574299"/>
              <a:gd name="connsiteY7" fmla="*/ 1823349 h 2029850"/>
              <a:gd name="connsiteX8" fmla="*/ 51124 w 2574299"/>
              <a:gd name="connsiteY8" fmla="*/ 1008102 h 2029850"/>
              <a:gd name="connsiteX0" fmla="*/ 29513 w 2552688"/>
              <a:gd name="connsiteY0" fmla="*/ 1008102 h 2029850"/>
              <a:gd name="connsiteX1" fmla="*/ 328806 w 2552688"/>
              <a:gd name="connsiteY1" fmla="*/ 358106 h 2029850"/>
              <a:gd name="connsiteX2" fmla="*/ 1290945 w 2552688"/>
              <a:gd name="connsiteY2" fmla="*/ 58 h 2029850"/>
              <a:gd name="connsiteX3" fmla="*/ 2069470 w 2552688"/>
              <a:gd name="connsiteY3" fmla="*/ 336072 h 2029850"/>
              <a:gd name="connsiteX4" fmla="*/ 2552377 w 2552688"/>
              <a:gd name="connsiteY4" fmla="*/ 1008102 h 2029850"/>
              <a:gd name="connsiteX5" fmla="*/ 2003369 w 2552688"/>
              <a:gd name="connsiteY5" fmla="*/ 1547927 h 2029850"/>
              <a:gd name="connsiteX6" fmla="*/ 1290945 w 2552688"/>
              <a:gd name="connsiteY6" fmla="*/ 2016146 h 2029850"/>
              <a:gd name="connsiteX7" fmla="*/ 527109 w 2552688"/>
              <a:gd name="connsiteY7" fmla="*/ 1823349 h 2029850"/>
              <a:gd name="connsiteX8" fmla="*/ 29513 w 2552688"/>
              <a:gd name="connsiteY8" fmla="*/ 1008102 h 2029850"/>
              <a:gd name="connsiteX0" fmla="*/ 29513 w 2552688"/>
              <a:gd name="connsiteY0" fmla="*/ 1008102 h 1928580"/>
              <a:gd name="connsiteX1" fmla="*/ 328806 w 2552688"/>
              <a:gd name="connsiteY1" fmla="*/ 358106 h 1928580"/>
              <a:gd name="connsiteX2" fmla="*/ 1290945 w 2552688"/>
              <a:gd name="connsiteY2" fmla="*/ 58 h 1928580"/>
              <a:gd name="connsiteX3" fmla="*/ 2069470 w 2552688"/>
              <a:gd name="connsiteY3" fmla="*/ 336072 h 1928580"/>
              <a:gd name="connsiteX4" fmla="*/ 2552377 w 2552688"/>
              <a:gd name="connsiteY4" fmla="*/ 1008102 h 1928580"/>
              <a:gd name="connsiteX5" fmla="*/ 2003369 w 2552688"/>
              <a:gd name="connsiteY5" fmla="*/ 1547927 h 1928580"/>
              <a:gd name="connsiteX6" fmla="*/ 1290945 w 2552688"/>
              <a:gd name="connsiteY6" fmla="*/ 1872927 h 1928580"/>
              <a:gd name="connsiteX7" fmla="*/ 527109 w 2552688"/>
              <a:gd name="connsiteY7" fmla="*/ 1823349 h 1928580"/>
              <a:gd name="connsiteX8" fmla="*/ 29513 w 2552688"/>
              <a:gd name="connsiteY8" fmla="*/ 1008102 h 1928580"/>
              <a:gd name="connsiteX0" fmla="*/ 9519 w 2532694"/>
              <a:gd name="connsiteY0" fmla="*/ 1008102 h 1876862"/>
              <a:gd name="connsiteX1" fmla="*/ 308812 w 2532694"/>
              <a:gd name="connsiteY1" fmla="*/ 358106 h 1876862"/>
              <a:gd name="connsiteX2" fmla="*/ 1270951 w 2532694"/>
              <a:gd name="connsiteY2" fmla="*/ 58 h 1876862"/>
              <a:gd name="connsiteX3" fmla="*/ 2049476 w 2532694"/>
              <a:gd name="connsiteY3" fmla="*/ 336072 h 1876862"/>
              <a:gd name="connsiteX4" fmla="*/ 2532383 w 2532694"/>
              <a:gd name="connsiteY4" fmla="*/ 1008102 h 1876862"/>
              <a:gd name="connsiteX5" fmla="*/ 1983375 w 2532694"/>
              <a:gd name="connsiteY5" fmla="*/ 1547927 h 1876862"/>
              <a:gd name="connsiteX6" fmla="*/ 1270951 w 2532694"/>
              <a:gd name="connsiteY6" fmla="*/ 1872927 h 1876862"/>
              <a:gd name="connsiteX7" fmla="*/ 595250 w 2532694"/>
              <a:gd name="connsiteY7" fmla="*/ 1669112 h 1876862"/>
              <a:gd name="connsiteX8" fmla="*/ 9519 w 2532694"/>
              <a:gd name="connsiteY8" fmla="*/ 1008102 h 1876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32694" h="1876862">
                <a:moveTo>
                  <a:pt x="9519" y="1008102"/>
                </a:moveTo>
                <a:cubicBezTo>
                  <a:pt x="-38221" y="789601"/>
                  <a:pt x="98573" y="526113"/>
                  <a:pt x="308812" y="358106"/>
                </a:cubicBezTo>
                <a:cubicBezTo>
                  <a:pt x="519051" y="190099"/>
                  <a:pt x="980840" y="3730"/>
                  <a:pt x="1270951" y="58"/>
                </a:cubicBezTo>
                <a:cubicBezTo>
                  <a:pt x="1561062" y="-3614"/>
                  <a:pt x="1839237" y="168065"/>
                  <a:pt x="2049476" y="336072"/>
                </a:cubicBezTo>
                <a:cubicBezTo>
                  <a:pt x="2259715" y="504079"/>
                  <a:pt x="2543400" y="806126"/>
                  <a:pt x="2532383" y="1008102"/>
                </a:cubicBezTo>
                <a:cubicBezTo>
                  <a:pt x="2521366" y="1210078"/>
                  <a:pt x="2193614" y="1379920"/>
                  <a:pt x="1983375" y="1547927"/>
                </a:cubicBezTo>
                <a:cubicBezTo>
                  <a:pt x="1773136" y="1715934"/>
                  <a:pt x="1502305" y="1852730"/>
                  <a:pt x="1270951" y="1872927"/>
                </a:cubicBezTo>
                <a:cubicBezTo>
                  <a:pt x="1039597" y="1893125"/>
                  <a:pt x="805489" y="1837119"/>
                  <a:pt x="595250" y="1669112"/>
                </a:cubicBezTo>
                <a:cubicBezTo>
                  <a:pt x="385011" y="1501105"/>
                  <a:pt x="57259" y="1226603"/>
                  <a:pt x="9519" y="1008102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H2 storage</a:t>
            </a:r>
          </a:p>
          <a:p>
            <a:pPr algn="ctr"/>
            <a:r>
              <a:rPr lang="fr-BE" sz="1400" dirty="0" err="1" smtClean="0">
                <a:solidFill>
                  <a:schemeClr val="tx1"/>
                </a:solidFill>
              </a:rPr>
              <a:t>Increase</a:t>
            </a:r>
            <a:r>
              <a:rPr lang="fr-BE" sz="1400" dirty="0" smtClean="0">
                <a:solidFill>
                  <a:schemeClr val="tx1"/>
                </a:solidFill>
              </a:rPr>
              <a:t> </a:t>
            </a:r>
            <a:r>
              <a:rPr lang="fr-BE" sz="1400" dirty="0" err="1" smtClean="0">
                <a:solidFill>
                  <a:schemeClr val="tx1"/>
                </a:solidFill>
              </a:rPr>
              <a:t>capacity</a:t>
            </a:r>
            <a:r>
              <a:rPr lang="fr-BE" sz="1400" dirty="0" smtClean="0">
                <a:solidFill>
                  <a:schemeClr val="tx1"/>
                </a:solidFill>
              </a:rPr>
              <a:t>  </a:t>
            </a:r>
            <a:r>
              <a:rPr lang="fr-BE" sz="1400" dirty="0" err="1" smtClean="0">
                <a:solidFill>
                  <a:schemeClr val="tx1"/>
                </a:solidFill>
              </a:rPr>
              <a:t>while</a:t>
            </a:r>
            <a:r>
              <a:rPr lang="fr-BE" sz="1400" dirty="0" smtClean="0">
                <a:solidFill>
                  <a:schemeClr val="tx1"/>
                </a:solidFill>
              </a:rPr>
              <a:t> </a:t>
            </a:r>
            <a:r>
              <a:rPr lang="fr-BE" sz="1400" dirty="0" err="1" smtClean="0">
                <a:solidFill>
                  <a:schemeClr val="tx1"/>
                </a:solidFill>
              </a:rPr>
              <a:t>decreasing</a:t>
            </a:r>
            <a:r>
              <a:rPr lang="fr-BE" sz="1400" dirty="0" smtClean="0">
                <a:solidFill>
                  <a:schemeClr val="tx1"/>
                </a:solidFill>
              </a:rPr>
              <a:t> </a:t>
            </a:r>
            <a:r>
              <a:rPr lang="fr-BE" sz="1400" dirty="0" err="1" smtClean="0">
                <a:solidFill>
                  <a:schemeClr val="tx1"/>
                </a:solidFill>
              </a:rPr>
              <a:t>price</a:t>
            </a:r>
            <a:r>
              <a:rPr lang="fr-BE" sz="1400" dirty="0">
                <a:solidFill>
                  <a:schemeClr val="tx1"/>
                </a:solidFill>
              </a:rPr>
              <a:t>:</a:t>
            </a:r>
            <a:endParaRPr lang="fr-BE" sz="1400" dirty="0" smtClean="0">
              <a:solidFill>
                <a:schemeClr val="tx1"/>
              </a:solidFill>
            </a:endParaRPr>
          </a:p>
          <a:p>
            <a:pPr algn="ctr"/>
            <a:r>
              <a:rPr lang="fr-BE" sz="1400" dirty="0" smtClean="0">
                <a:solidFill>
                  <a:schemeClr val="tx1"/>
                </a:solidFill>
              </a:rPr>
              <a:t>- Underground: 4000 t and 0,006M</a:t>
            </a:r>
            <a:r>
              <a:rPr lang="en-US" sz="1400" dirty="0" smtClean="0">
                <a:solidFill>
                  <a:schemeClr val="tx1"/>
                </a:solidFill>
              </a:rPr>
              <a:t>€/t</a:t>
            </a:r>
            <a:endParaRPr lang="fr-BE" sz="1400" dirty="0" smtClean="0">
              <a:solidFill>
                <a:schemeClr val="tx1"/>
              </a:solidFill>
            </a:endParaRPr>
          </a:p>
          <a:p>
            <a:pPr algn="ctr"/>
            <a:r>
              <a:rPr lang="fr-BE" sz="1400" dirty="0" smtClean="0">
                <a:solidFill>
                  <a:schemeClr val="tx1"/>
                </a:solidFill>
              </a:rPr>
              <a:t>- </a:t>
            </a:r>
            <a:r>
              <a:rPr lang="fr-BE" sz="1400" dirty="0" err="1" smtClean="0">
                <a:solidFill>
                  <a:schemeClr val="tx1"/>
                </a:solidFill>
              </a:rPr>
              <a:t>Gaseous</a:t>
            </a:r>
            <a:r>
              <a:rPr lang="fr-BE" sz="1400" dirty="0" smtClean="0">
                <a:solidFill>
                  <a:schemeClr val="tx1"/>
                </a:solidFill>
              </a:rPr>
              <a:t> H2: 10 t and 0,4M</a:t>
            </a:r>
            <a:r>
              <a:rPr lang="en-US" sz="1400" dirty="0" smtClean="0">
                <a:solidFill>
                  <a:schemeClr val="tx1"/>
                </a:solidFill>
              </a:rPr>
              <a:t>€/t</a:t>
            </a:r>
            <a:endParaRPr lang="fr-BE" sz="1400" dirty="0" smtClean="0">
              <a:solidFill>
                <a:schemeClr val="tx1"/>
              </a:solidFill>
            </a:endParaRPr>
          </a:p>
          <a:p>
            <a:pPr marL="285750" indent="-285750" algn="ctr">
              <a:buFontTx/>
              <a:buChar char="-"/>
            </a:pPr>
            <a:r>
              <a:rPr lang="fr-BE" sz="1400" dirty="0" smtClean="0">
                <a:solidFill>
                  <a:schemeClr val="tx1"/>
                </a:solidFill>
              </a:rPr>
              <a:t>Solid </a:t>
            </a:r>
            <a:r>
              <a:rPr lang="fr-BE" sz="1400" dirty="0" err="1" smtClean="0">
                <a:solidFill>
                  <a:schemeClr val="tx1"/>
                </a:solidFill>
              </a:rPr>
              <a:t>materials</a:t>
            </a:r>
            <a:r>
              <a:rPr lang="fr-BE" sz="1400" dirty="0" smtClean="0">
                <a:solidFill>
                  <a:schemeClr val="tx1"/>
                </a:solidFill>
              </a:rPr>
              <a:t>: 10 t and 0,85</a:t>
            </a:r>
            <a:r>
              <a:rPr lang="en-US" sz="1400" dirty="0" smtClean="0">
                <a:solidFill>
                  <a:schemeClr val="tx1"/>
                </a:solidFill>
              </a:rPr>
              <a:t>€/t</a:t>
            </a:r>
            <a:endParaRPr lang="fr-BE" sz="1400" dirty="0">
              <a:solidFill>
                <a:schemeClr val="tx1"/>
              </a:solidFill>
            </a:endParaRPr>
          </a:p>
          <a:p>
            <a:pPr algn="ctr"/>
            <a:r>
              <a:rPr lang="fr-BE" sz="1400" dirty="0" smtClean="0">
                <a:solidFill>
                  <a:schemeClr val="tx1"/>
                </a:solidFill>
              </a:rPr>
              <a:t>- Compressed H2: 1,6 t and 0,4 M</a:t>
            </a:r>
            <a:r>
              <a:rPr lang="en-US" sz="1400" dirty="0" smtClean="0">
                <a:solidFill>
                  <a:schemeClr val="tx1"/>
                </a:solidFill>
              </a:rPr>
              <a:t>€/t</a:t>
            </a:r>
          </a:p>
        </p:txBody>
      </p:sp>
      <p:sp>
        <p:nvSpPr>
          <p:cNvPr id="15" name="Oval 5"/>
          <p:cNvSpPr/>
          <p:nvPr/>
        </p:nvSpPr>
        <p:spPr>
          <a:xfrm>
            <a:off x="0" y="2895795"/>
            <a:ext cx="4822745" cy="1469521"/>
          </a:xfrm>
          <a:custGeom>
            <a:avLst/>
            <a:gdLst>
              <a:gd name="connsiteX0" fmla="*/ 0 w 2522863"/>
              <a:gd name="connsiteY0" fmla="*/ 1008044 h 2016087"/>
              <a:gd name="connsiteX1" fmla="*/ 1261432 w 2522863"/>
              <a:gd name="connsiteY1" fmla="*/ 0 h 2016087"/>
              <a:gd name="connsiteX2" fmla="*/ 2522864 w 2522863"/>
              <a:gd name="connsiteY2" fmla="*/ 1008044 h 2016087"/>
              <a:gd name="connsiteX3" fmla="*/ 1261432 w 2522863"/>
              <a:gd name="connsiteY3" fmla="*/ 2016088 h 2016087"/>
              <a:gd name="connsiteX4" fmla="*/ 0 w 2522863"/>
              <a:gd name="connsiteY4" fmla="*/ 1008044 h 2016087"/>
              <a:gd name="connsiteX0" fmla="*/ 51124 w 2573988"/>
              <a:gd name="connsiteY0" fmla="*/ 1031159 h 2039203"/>
              <a:gd name="connsiteX1" fmla="*/ 350417 w 2573988"/>
              <a:gd name="connsiteY1" fmla="*/ 381163 h 2039203"/>
              <a:gd name="connsiteX2" fmla="*/ 1312556 w 2573988"/>
              <a:gd name="connsiteY2" fmla="*/ 23115 h 2039203"/>
              <a:gd name="connsiteX3" fmla="*/ 2573988 w 2573988"/>
              <a:gd name="connsiteY3" fmla="*/ 1031159 h 2039203"/>
              <a:gd name="connsiteX4" fmla="*/ 1312556 w 2573988"/>
              <a:gd name="connsiteY4" fmla="*/ 2039203 h 2039203"/>
              <a:gd name="connsiteX5" fmla="*/ 51124 w 2573988"/>
              <a:gd name="connsiteY5" fmla="*/ 1031159 h 2039203"/>
              <a:gd name="connsiteX0" fmla="*/ 51124 w 2599224"/>
              <a:gd name="connsiteY0" fmla="*/ 1008102 h 2016146"/>
              <a:gd name="connsiteX1" fmla="*/ 350417 w 2599224"/>
              <a:gd name="connsiteY1" fmla="*/ 358106 h 2016146"/>
              <a:gd name="connsiteX2" fmla="*/ 1312556 w 2599224"/>
              <a:gd name="connsiteY2" fmla="*/ 58 h 2016146"/>
              <a:gd name="connsiteX3" fmla="*/ 2091081 w 2599224"/>
              <a:gd name="connsiteY3" fmla="*/ 336072 h 2016146"/>
              <a:gd name="connsiteX4" fmla="*/ 2573988 w 2599224"/>
              <a:gd name="connsiteY4" fmla="*/ 1008102 h 2016146"/>
              <a:gd name="connsiteX5" fmla="*/ 1312556 w 2599224"/>
              <a:gd name="connsiteY5" fmla="*/ 2016146 h 2016146"/>
              <a:gd name="connsiteX6" fmla="*/ 51124 w 2599224"/>
              <a:gd name="connsiteY6" fmla="*/ 1008102 h 2016146"/>
              <a:gd name="connsiteX0" fmla="*/ 51124 w 2599224"/>
              <a:gd name="connsiteY0" fmla="*/ 1008102 h 2067078"/>
              <a:gd name="connsiteX1" fmla="*/ 350417 w 2599224"/>
              <a:gd name="connsiteY1" fmla="*/ 358106 h 2067078"/>
              <a:gd name="connsiteX2" fmla="*/ 1312556 w 2599224"/>
              <a:gd name="connsiteY2" fmla="*/ 58 h 2067078"/>
              <a:gd name="connsiteX3" fmla="*/ 2091081 w 2599224"/>
              <a:gd name="connsiteY3" fmla="*/ 336072 h 2067078"/>
              <a:gd name="connsiteX4" fmla="*/ 2573988 w 2599224"/>
              <a:gd name="connsiteY4" fmla="*/ 1008102 h 2067078"/>
              <a:gd name="connsiteX5" fmla="*/ 1312556 w 2599224"/>
              <a:gd name="connsiteY5" fmla="*/ 2016146 h 2067078"/>
              <a:gd name="connsiteX6" fmla="*/ 548720 w 2599224"/>
              <a:gd name="connsiteY6" fmla="*/ 1823349 h 2067078"/>
              <a:gd name="connsiteX7" fmla="*/ 51124 w 2599224"/>
              <a:gd name="connsiteY7" fmla="*/ 1008102 h 2067078"/>
              <a:gd name="connsiteX0" fmla="*/ 51124 w 2574299"/>
              <a:gd name="connsiteY0" fmla="*/ 1008102 h 2029850"/>
              <a:gd name="connsiteX1" fmla="*/ 350417 w 2574299"/>
              <a:gd name="connsiteY1" fmla="*/ 358106 h 2029850"/>
              <a:gd name="connsiteX2" fmla="*/ 1312556 w 2574299"/>
              <a:gd name="connsiteY2" fmla="*/ 58 h 2029850"/>
              <a:gd name="connsiteX3" fmla="*/ 2091081 w 2574299"/>
              <a:gd name="connsiteY3" fmla="*/ 336072 h 2029850"/>
              <a:gd name="connsiteX4" fmla="*/ 2573988 w 2574299"/>
              <a:gd name="connsiteY4" fmla="*/ 1008102 h 2029850"/>
              <a:gd name="connsiteX5" fmla="*/ 2024980 w 2574299"/>
              <a:gd name="connsiteY5" fmla="*/ 1547927 h 2029850"/>
              <a:gd name="connsiteX6" fmla="*/ 1312556 w 2574299"/>
              <a:gd name="connsiteY6" fmla="*/ 2016146 h 2029850"/>
              <a:gd name="connsiteX7" fmla="*/ 548720 w 2574299"/>
              <a:gd name="connsiteY7" fmla="*/ 1823349 h 2029850"/>
              <a:gd name="connsiteX8" fmla="*/ 51124 w 2574299"/>
              <a:gd name="connsiteY8" fmla="*/ 1008102 h 2029850"/>
              <a:gd name="connsiteX0" fmla="*/ 29513 w 2552688"/>
              <a:gd name="connsiteY0" fmla="*/ 1008102 h 2029850"/>
              <a:gd name="connsiteX1" fmla="*/ 328806 w 2552688"/>
              <a:gd name="connsiteY1" fmla="*/ 358106 h 2029850"/>
              <a:gd name="connsiteX2" fmla="*/ 1290945 w 2552688"/>
              <a:gd name="connsiteY2" fmla="*/ 58 h 2029850"/>
              <a:gd name="connsiteX3" fmla="*/ 2069470 w 2552688"/>
              <a:gd name="connsiteY3" fmla="*/ 336072 h 2029850"/>
              <a:gd name="connsiteX4" fmla="*/ 2552377 w 2552688"/>
              <a:gd name="connsiteY4" fmla="*/ 1008102 h 2029850"/>
              <a:gd name="connsiteX5" fmla="*/ 2003369 w 2552688"/>
              <a:gd name="connsiteY5" fmla="*/ 1547927 h 2029850"/>
              <a:gd name="connsiteX6" fmla="*/ 1290945 w 2552688"/>
              <a:gd name="connsiteY6" fmla="*/ 2016146 h 2029850"/>
              <a:gd name="connsiteX7" fmla="*/ 527109 w 2552688"/>
              <a:gd name="connsiteY7" fmla="*/ 1823349 h 2029850"/>
              <a:gd name="connsiteX8" fmla="*/ 29513 w 2552688"/>
              <a:gd name="connsiteY8" fmla="*/ 1008102 h 2029850"/>
              <a:gd name="connsiteX0" fmla="*/ 29513 w 2552688"/>
              <a:gd name="connsiteY0" fmla="*/ 1008102 h 1928580"/>
              <a:gd name="connsiteX1" fmla="*/ 328806 w 2552688"/>
              <a:gd name="connsiteY1" fmla="*/ 358106 h 1928580"/>
              <a:gd name="connsiteX2" fmla="*/ 1290945 w 2552688"/>
              <a:gd name="connsiteY2" fmla="*/ 58 h 1928580"/>
              <a:gd name="connsiteX3" fmla="*/ 2069470 w 2552688"/>
              <a:gd name="connsiteY3" fmla="*/ 336072 h 1928580"/>
              <a:gd name="connsiteX4" fmla="*/ 2552377 w 2552688"/>
              <a:gd name="connsiteY4" fmla="*/ 1008102 h 1928580"/>
              <a:gd name="connsiteX5" fmla="*/ 2003369 w 2552688"/>
              <a:gd name="connsiteY5" fmla="*/ 1547927 h 1928580"/>
              <a:gd name="connsiteX6" fmla="*/ 1290945 w 2552688"/>
              <a:gd name="connsiteY6" fmla="*/ 1872927 h 1928580"/>
              <a:gd name="connsiteX7" fmla="*/ 527109 w 2552688"/>
              <a:gd name="connsiteY7" fmla="*/ 1823349 h 1928580"/>
              <a:gd name="connsiteX8" fmla="*/ 29513 w 2552688"/>
              <a:gd name="connsiteY8" fmla="*/ 1008102 h 1928580"/>
              <a:gd name="connsiteX0" fmla="*/ 9519 w 2532694"/>
              <a:gd name="connsiteY0" fmla="*/ 1008102 h 1876862"/>
              <a:gd name="connsiteX1" fmla="*/ 308812 w 2532694"/>
              <a:gd name="connsiteY1" fmla="*/ 358106 h 1876862"/>
              <a:gd name="connsiteX2" fmla="*/ 1270951 w 2532694"/>
              <a:gd name="connsiteY2" fmla="*/ 58 h 1876862"/>
              <a:gd name="connsiteX3" fmla="*/ 2049476 w 2532694"/>
              <a:gd name="connsiteY3" fmla="*/ 336072 h 1876862"/>
              <a:gd name="connsiteX4" fmla="*/ 2532383 w 2532694"/>
              <a:gd name="connsiteY4" fmla="*/ 1008102 h 1876862"/>
              <a:gd name="connsiteX5" fmla="*/ 1983375 w 2532694"/>
              <a:gd name="connsiteY5" fmla="*/ 1547927 h 1876862"/>
              <a:gd name="connsiteX6" fmla="*/ 1270951 w 2532694"/>
              <a:gd name="connsiteY6" fmla="*/ 1872927 h 1876862"/>
              <a:gd name="connsiteX7" fmla="*/ 595250 w 2532694"/>
              <a:gd name="connsiteY7" fmla="*/ 1669112 h 1876862"/>
              <a:gd name="connsiteX8" fmla="*/ 9519 w 2532694"/>
              <a:gd name="connsiteY8" fmla="*/ 1008102 h 1876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32694" h="1876862">
                <a:moveTo>
                  <a:pt x="9519" y="1008102"/>
                </a:moveTo>
                <a:cubicBezTo>
                  <a:pt x="-38221" y="789601"/>
                  <a:pt x="98573" y="526113"/>
                  <a:pt x="308812" y="358106"/>
                </a:cubicBezTo>
                <a:cubicBezTo>
                  <a:pt x="519051" y="190099"/>
                  <a:pt x="980840" y="3730"/>
                  <a:pt x="1270951" y="58"/>
                </a:cubicBezTo>
                <a:cubicBezTo>
                  <a:pt x="1561062" y="-3614"/>
                  <a:pt x="1839237" y="168065"/>
                  <a:pt x="2049476" y="336072"/>
                </a:cubicBezTo>
                <a:cubicBezTo>
                  <a:pt x="2259715" y="504079"/>
                  <a:pt x="2543400" y="806126"/>
                  <a:pt x="2532383" y="1008102"/>
                </a:cubicBezTo>
                <a:cubicBezTo>
                  <a:pt x="2521366" y="1210078"/>
                  <a:pt x="2193614" y="1379920"/>
                  <a:pt x="1983375" y="1547927"/>
                </a:cubicBezTo>
                <a:cubicBezTo>
                  <a:pt x="1773136" y="1715934"/>
                  <a:pt x="1502305" y="1852730"/>
                  <a:pt x="1270951" y="1872927"/>
                </a:cubicBezTo>
                <a:cubicBezTo>
                  <a:pt x="1039597" y="1893125"/>
                  <a:pt x="805489" y="1837119"/>
                  <a:pt x="595250" y="1669112"/>
                </a:cubicBezTo>
                <a:cubicBezTo>
                  <a:pt x="385011" y="1501105"/>
                  <a:pt x="57259" y="1226603"/>
                  <a:pt x="9519" y="1008102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H2 production by biogas reforming</a:t>
            </a:r>
          </a:p>
          <a:p>
            <a:pPr algn="ctr"/>
            <a:r>
              <a:rPr lang="fr-BE" sz="1400" dirty="0" err="1" smtClean="0">
                <a:solidFill>
                  <a:schemeClr val="tx1"/>
                </a:solidFill>
              </a:rPr>
              <a:t>Increase</a:t>
            </a:r>
            <a:r>
              <a:rPr lang="fr-BE" sz="1400" dirty="0" smtClean="0">
                <a:solidFill>
                  <a:schemeClr val="tx1"/>
                </a:solidFill>
              </a:rPr>
              <a:t> </a:t>
            </a:r>
            <a:r>
              <a:rPr lang="fr-BE" sz="1400" dirty="0" err="1" smtClean="0">
                <a:solidFill>
                  <a:schemeClr val="tx1"/>
                </a:solidFill>
              </a:rPr>
              <a:t>capacity</a:t>
            </a:r>
            <a:r>
              <a:rPr lang="fr-BE" sz="1400" dirty="0" smtClean="0">
                <a:solidFill>
                  <a:schemeClr val="tx1"/>
                </a:solidFill>
              </a:rPr>
              <a:t> to 3,0 t/d </a:t>
            </a:r>
          </a:p>
          <a:p>
            <a:pPr algn="ctr"/>
            <a:r>
              <a:rPr lang="fr-BE" sz="1400" dirty="0" err="1" smtClean="0">
                <a:solidFill>
                  <a:schemeClr val="tx1"/>
                </a:solidFill>
              </a:rPr>
              <a:t>Increase</a:t>
            </a:r>
            <a:r>
              <a:rPr lang="fr-BE" sz="1400" dirty="0" smtClean="0">
                <a:solidFill>
                  <a:schemeClr val="tx1"/>
                </a:solidFill>
              </a:rPr>
              <a:t> </a:t>
            </a:r>
            <a:r>
              <a:rPr lang="fr-BE" sz="1400" dirty="0" err="1" smtClean="0">
                <a:solidFill>
                  <a:schemeClr val="tx1"/>
                </a:solidFill>
              </a:rPr>
              <a:t>efficiency</a:t>
            </a:r>
            <a:r>
              <a:rPr lang="fr-BE" sz="1400" dirty="0" smtClean="0">
                <a:solidFill>
                  <a:schemeClr val="tx1"/>
                </a:solidFill>
              </a:rPr>
              <a:t> to 67%</a:t>
            </a:r>
          </a:p>
          <a:p>
            <a:pPr algn="ctr"/>
            <a:r>
              <a:rPr lang="fr-BE" sz="1400" dirty="0" err="1" smtClean="0">
                <a:solidFill>
                  <a:schemeClr val="tx1"/>
                </a:solidFill>
              </a:rPr>
              <a:t>Decrease</a:t>
            </a:r>
            <a:r>
              <a:rPr lang="fr-BE" sz="1400" dirty="0" smtClean="0">
                <a:solidFill>
                  <a:schemeClr val="tx1"/>
                </a:solidFill>
              </a:rPr>
              <a:t> </a:t>
            </a:r>
            <a:r>
              <a:rPr lang="fr-BE" sz="1400" dirty="0" err="1" smtClean="0">
                <a:solidFill>
                  <a:schemeClr val="tx1"/>
                </a:solidFill>
              </a:rPr>
              <a:t>price</a:t>
            </a:r>
            <a:r>
              <a:rPr lang="fr-BE" sz="1400" dirty="0" smtClean="0">
                <a:solidFill>
                  <a:schemeClr val="tx1"/>
                </a:solidFill>
              </a:rPr>
              <a:t> to 2,5 M</a:t>
            </a:r>
            <a:r>
              <a:rPr lang="en-US" sz="1400" dirty="0" smtClean="0">
                <a:solidFill>
                  <a:schemeClr val="tx1"/>
                </a:solidFill>
              </a:rPr>
              <a:t>€/(t/d)</a:t>
            </a:r>
            <a:endParaRPr lang="fr-BE" sz="1400" dirty="0" smtClean="0">
              <a:solidFill>
                <a:schemeClr val="tx1"/>
              </a:solidFill>
            </a:endParaRPr>
          </a:p>
        </p:txBody>
      </p:sp>
      <p:sp>
        <p:nvSpPr>
          <p:cNvPr id="16" name="Oval 5"/>
          <p:cNvSpPr/>
          <p:nvPr/>
        </p:nvSpPr>
        <p:spPr>
          <a:xfrm>
            <a:off x="158831" y="4462161"/>
            <a:ext cx="2803443" cy="800099"/>
          </a:xfrm>
          <a:custGeom>
            <a:avLst/>
            <a:gdLst>
              <a:gd name="connsiteX0" fmla="*/ 0 w 2522863"/>
              <a:gd name="connsiteY0" fmla="*/ 1008044 h 2016087"/>
              <a:gd name="connsiteX1" fmla="*/ 1261432 w 2522863"/>
              <a:gd name="connsiteY1" fmla="*/ 0 h 2016087"/>
              <a:gd name="connsiteX2" fmla="*/ 2522864 w 2522863"/>
              <a:gd name="connsiteY2" fmla="*/ 1008044 h 2016087"/>
              <a:gd name="connsiteX3" fmla="*/ 1261432 w 2522863"/>
              <a:gd name="connsiteY3" fmla="*/ 2016088 h 2016087"/>
              <a:gd name="connsiteX4" fmla="*/ 0 w 2522863"/>
              <a:gd name="connsiteY4" fmla="*/ 1008044 h 2016087"/>
              <a:gd name="connsiteX0" fmla="*/ 51124 w 2573988"/>
              <a:gd name="connsiteY0" fmla="*/ 1031159 h 2039203"/>
              <a:gd name="connsiteX1" fmla="*/ 350417 w 2573988"/>
              <a:gd name="connsiteY1" fmla="*/ 381163 h 2039203"/>
              <a:gd name="connsiteX2" fmla="*/ 1312556 w 2573988"/>
              <a:gd name="connsiteY2" fmla="*/ 23115 h 2039203"/>
              <a:gd name="connsiteX3" fmla="*/ 2573988 w 2573988"/>
              <a:gd name="connsiteY3" fmla="*/ 1031159 h 2039203"/>
              <a:gd name="connsiteX4" fmla="*/ 1312556 w 2573988"/>
              <a:gd name="connsiteY4" fmla="*/ 2039203 h 2039203"/>
              <a:gd name="connsiteX5" fmla="*/ 51124 w 2573988"/>
              <a:gd name="connsiteY5" fmla="*/ 1031159 h 2039203"/>
              <a:gd name="connsiteX0" fmla="*/ 51124 w 2599224"/>
              <a:gd name="connsiteY0" fmla="*/ 1008102 h 2016146"/>
              <a:gd name="connsiteX1" fmla="*/ 350417 w 2599224"/>
              <a:gd name="connsiteY1" fmla="*/ 358106 h 2016146"/>
              <a:gd name="connsiteX2" fmla="*/ 1312556 w 2599224"/>
              <a:gd name="connsiteY2" fmla="*/ 58 h 2016146"/>
              <a:gd name="connsiteX3" fmla="*/ 2091081 w 2599224"/>
              <a:gd name="connsiteY3" fmla="*/ 336072 h 2016146"/>
              <a:gd name="connsiteX4" fmla="*/ 2573988 w 2599224"/>
              <a:gd name="connsiteY4" fmla="*/ 1008102 h 2016146"/>
              <a:gd name="connsiteX5" fmla="*/ 1312556 w 2599224"/>
              <a:gd name="connsiteY5" fmla="*/ 2016146 h 2016146"/>
              <a:gd name="connsiteX6" fmla="*/ 51124 w 2599224"/>
              <a:gd name="connsiteY6" fmla="*/ 1008102 h 2016146"/>
              <a:gd name="connsiteX0" fmla="*/ 51124 w 2599224"/>
              <a:gd name="connsiteY0" fmla="*/ 1008102 h 2067078"/>
              <a:gd name="connsiteX1" fmla="*/ 350417 w 2599224"/>
              <a:gd name="connsiteY1" fmla="*/ 358106 h 2067078"/>
              <a:gd name="connsiteX2" fmla="*/ 1312556 w 2599224"/>
              <a:gd name="connsiteY2" fmla="*/ 58 h 2067078"/>
              <a:gd name="connsiteX3" fmla="*/ 2091081 w 2599224"/>
              <a:gd name="connsiteY3" fmla="*/ 336072 h 2067078"/>
              <a:gd name="connsiteX4" fmla="*/ 2573988 w 2599224"/>
              <a:gd name="connsiteY4" fmla="*/ 1008102 h 2067078"/>
              <a:gd name="connsiteX5" fmla="*/ 1312556 w 2599224"/>
              <a:gd name="connsiteY5" fmla="*/ 2016146 h 2067078"/>
              <a:gd name="connsiteX6" fmla="*/ 548720 w 2599224"/>
              <a:gd name="connsiteY6" fmla="*/ 1823349 h 2067078"/>
              <a:gd name="connsiteX7" fmla="*/ 51124 w 2599224"/>
              <a:gd name="connsiteY7" fmla="*/ 1008102 h 2067078"/>
              <a:gd name="connsiteX0" fmla="*/ 51124 w 2574299"/>
              <a:gd name="connsiteY0" fmla="*/ 1008102 h 2029850"/>
              <a:gd name="connsiteX1" fmla="*/ 350417 w 2574299"/>
              <a:gd name="connsiteY1" fmla="*/ 358106 h 2029850"/>
              <a:gd name="connsiteX2" fmla="*/ 1312556 w 2574299"/>
              <a:gd name="connsiteY2" fmla="*/ 58 h 2029850"/>
              <a:gd name="connsiteX3" fmla="*/ 2091081 w 2574299"/>
              <a:gd name="connsiteY3" fmla="*/ 336072 h 2029850"/>
              <a:gd name="connsiteX4" fmla="*/ 2573988 w 2574299"/>
              <a:gd name="connsiteY4" fmla="*/ 1008102 h 2029850"/>
              <a:gd name="connsiteX5" fmla="*/ 2024980 w 2574299"/>
              <a:gd name="connsiteY5" fmla="*/ 1547927 h 2029850"/>
              <a:gd name="connsiteX6" fmla="*/ 1312556 w 2574299"/>
              <a:gd name="connsiteY6" fmla="*/ 2016146 h 2029850"/>
              <a:gd name="connsiteX7" fmla="*/ 548720 w 2574299"/>
              <a:gd name="connsiteY7" fmla="*/ 1823349 h 2029850"/>
              <a:gd name="connsiteX8" fmla="*/ 51124 w 2574299"/>
              <a:gd name="connsiteY8" fmla="*/ 1008102 h 2029850"/>
              <a:gd name="connsiteX0" fmla="*/ 29513 w 2552688"/>
              <a:gd name="connsiteY0" fmla="*/ 1008102 h 2029850"/>
              <a:gd name="connsiteX1" fmla="*/ 328806 w 2552688"/>
              <a:gd name="connsiteY1" fmla="*/ 358106 h 2029850"/>
              <a:gd name="connsiteX2" fmla="*/ 1290945 w 2552688"/>
              <a:gd name="connsiteY2" fmla="*/ 58 h 2029850"/>
              <a:gd name="connsiteX3" fmla="*/ 2069470 w 2552688"/>
              <a:gd name="connsiteY3" fmla="*/ 336072 h 2029850"/>
              <a:gd name="connsiteX4" fmla="*/ 2552377 w 2552688"/>
              <a:gd name="connsiteY4" fmla="*/ 1008102 h 2029850"/>
              <a:gd name="connsiteX5" fmla="*/ 2003369 w 2552688"/>
              <a:gd name="connsiteY5" fmla="*/ 1547927 h 2029850"/>
              <a:gd name="connsiteX6" fmla="*/ 1290945 w 2552688"/>
              <a:gd name="connsiteY6" fmla="*/ 2016146 h 2029850"/>
              <a:gd name="connsiteX7" fmla="*/ 527109 w 2552688"/>
              <a:gd name="connsiteY7" fmla="*/ 1823349 h 2029850"/>
              <a:gd name="connsiteX8" fmla="*/ 29513 w 2552688"/>
              <a:gd name="connsiteY8" fmla="*/ 1008102 h 2029850"/>
              <a:gd name="connsiteX0" fmla="*/ 29513 w 2552688"/>
              <a:gd name="connsiteY0" fmla="*/ 1008102 h 1928580"/>
              <a:gd name="connsiteX1" fmla="*/ 328806 w 2552688"/>
              <a:gd name="connsiteY1" fmla="*/ 358106 h 1928580"/>
              <a:gd name="connsiteX2" fmla="*/ 1290945 w 2552688"/>
              <a:gd name="connsiteY2" fmla="*/ 58 h 1928580"/>
              <a:gd name="connsiteX3" fmla="*/ 2069470 w 2552688"/>
              <a:gd name="connsiteY3" fmla="*/ 336072 h 1928580"/>
              <a:gd name="connsiteX4" fmla="*/ 2552377 w 2552688"/>
              <a:gd name="connsiteY4" fmla="*/ 1008102 h 1928580"/>
              <a:gd name="connsiteX5" fmla="*/ 2003369 w 2552688"/>
              <a:gd name="connsiteY5" fmla="*/ 1547927 h 1928580"/>
              <a:gd name="connsiteX6" fmla="*/ 1290945 w 2552688"/>
              <a:gd name="connsiteY6" fmla="*/ 1872927 h 1928580"/>
              <a:gd name="connsiteX7" fmla="*/ 527109 w 2552688"/>
              <a:gd name="connsiteY7" fmla="*/ 1823349 h 1928580"/>
              <a:gd name="connsiteX8" fmla="*/ 29513 w 2552688"/>
              <a:gd name="connsiteY8" fmla="*/ 1008102 h 1928580"/>
              <a:gd name="connsiteX0" fmla="*/ 9519 w 2532694"/>
              <a:gd name="connsiteY0" fmla="*/ 1008102 h 1876862"/>
              <a:gd name="connsiteX1" fmla="*/ 308812 w 2532694"/>
              <a:gd name="connsiteY1" fmla="*/ 358106 h 1876862"/>
              <a:gd name="connsiteX2" fmla="*/ 1270951 w 2532694"/>
              <a:gd name="connsiteY2" fmla="*/ 58 h 1876862"/>
              <a:gd name="connsiteX3" fmla="*/ 2049476 w 2532694"/>
              <a:gd name="connsiteY3" fmla="*/ 336072 h 1876862"/>
              <a:gd name="connsiteX4" fmla="*/ 2532383 w 2532694"/>
              <a:gd name="connsiteY4" fmla="*/ 1008102 h 1876862"/>
              <a:gd name="connsiteX5" fmla="*/ 1983375 w 2532694"/>
              <a:gd name="connsiteY5" fmla="*/ 1547927 h 1876862"/>
              <a:gd name="connsiteX6" fmla="*/ 1270951 w 2532694"/>
              <a:gd name="connsiteY6" fmla="*/ 1872927 h 1876862"/>
              <a:gd name="connsiteX7" fmla="*/ 595250 w 2532694"/>
              <a:gd name="connsiteY7" fmla="*/ 1669112 h 1876862"/>
              <a:gd name="connsiteX8" fmla="*/ 9519 w 2532694"/>
              <a:gd name="connsiteY8" fmla="*/ 1008102 h 1876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32694" h="1876862">
                <a:moveTo>
                  <a:pt x="9519" y="1008102"/>
                </a:moveTo>
                <a:cubicBezTo>
                  <a:pt x="-38221" y="789601"/>
                  <a:pt x="98573" y="526113"/>
                  <a:pt x="308812" y="358106"/>
                </a:cubicBezTo>
                <a:cubicBezTo>
                  <a:pt x="519051" y="190099"/>
                  <a:pt x="980840" y="3730"/>
                  <a:pt x="1270951" y="58"/>
                </a:cubicBezTo>
                <a:cubicBezTo>
                  <a:pt x="1561062" y="-3614"/>
                  <a:pt x="1839237" y="168065"/>
                  <a:pt x="2049476" y="336072"/>
                </a:cubicBezTo>
                <a:cubicBezTo>
                  <a:pt x="2259715" y="504079"/>
                  <a:pt x="2543400" y="806126"/>
                  <a:pt x="2532383" y="1008102"/>
                </a:cubicBezTo>
                <a:cubicBezTo>
                  <a:pt x="2521366" y="1210078"/>
                  <a:pt x="2193614" y="1379920"/>
                  <a:pt x="1983375" y="1547927"/>
                </a:cubicBezTo>
                <a:cubicBezTo>
                  <a:pt x="1773136" y="1715934"/>
                  <a:pt x="1502305" y="1852730"/>
                  <a:pt x="1270951" y="1872927"/>
                </a:cubicBezTo>
                <a:cubicBezTo>
                  <a:pt x="1039597" y="1893125"/>
                  <a:pt x="805489" y="1837119"/>
                  <a:pt x="595250" y="1669112"/>
                </a:cubicBezTo>
                <a:cubicBezTo>
                  <a:pt x="385011" y="1501105"/>
                  <a:pt x="57259" y="1226603"/>
                  <a:pt x="9519" y="1008102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Installed storage capacity H2 from grid: 129 t</a:t>
            </a:r>
            <a:endParaRPr lang="en-US" sz="16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1512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6"/>
          <p:cNvSpPr txBox="1">
            <a:spLocks noChangeArrowheads="1"/>
          </p:cNvSpPr>
          <p:nvPr/>
        </p:nvSpPr>
        <p:spPr bwMode="auto">
          <a:xfrm>
            <a:off x="2527686" y="77788"/>
            <a:ext cx="6513512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defTabSz="457200"/>
            <a:r>
              <a:rPr lang="en-US" sz="3200" b="1" dirty="0">
                <a:solidFill>
                  <a:srgbClr val="EEECE1"/>
                </a:solidFill>
                <a:latin typeface="+mn-lt"/>
                <a:cs typeface="Arial" charset="0"/>
              </a:rPr>
              <a:t>MAIP </a:t>
            </a:r>
            <a:r>
              <a:rPr lang="en-US" sz="3200" b="1" dirty="0" smtClean="0">
                <a:solidFill>
                  <a:srgbClr val="EEECE1"/>
                </a:solidFill>
                <a:latin typeface="+mn-lt"/>
                <a:cs typeface="Arial" charset="0"/>
              </a:rPr>
              <a:t>objectives (3)</a:t>
            </a:r>
          </a:p>
          <a:p>
            <a:pPr algn="r" defTabSz="457200"/>
            <a:r>
              <a:rPr lang="fr-BE" sz="3200" b="1" i="1" dirty="0" err="1" smtClean="0">
                <a:solidFill>
                  <a:srgbClr val="EEECE1"/>
                </a:solidFill>
                <a:latin typeface="+mn-lt"/>
                <a:cs typeface="Arial" charset="0"/>
              </a:rPr>
              <a:t>Technical</a:t>
            </a:r>
            <a:r>
              <a:rPr lang="fr-BE" sz="3200" b="1" i="1" dirty="0" smtClean="0">
                <a:solidFill>
                  <a:srgbClr val="EEECE1"/>
                </a:solidFill>
                <a:latin typeface="+mn-lt"/>
                <a:cs typeface="Arial" charset="0"/>
              </a:rPr>
              <a:t> </a:t>
            </a:r>
            <a:r>
              <a:rPr lang="fr-BE" sz="3200" b="1" i="1" dirty="0" err="1" smtClean="0">
                <a:solidFill>
                  <a:srgbClr val="EEECE1"/>
                </a:solidFill>
                <a:latin typeface="+mn-lt"/>
                <a:cs typeface="Arial" charset="0"/>
              </a:rPr>
              <a:t>targets</a:t>
            </a:r>
            <a:endParaRPr lang="en-US" sz="3200" b="1" i="1" dirty="0">
              <a:solidFill>
                <a:srgbClr val="EEECE1"/>
              </a:solidFill>
              <a:latin typeface="+mn-lt"/>
              <a:cs typeface="Arial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8672162"/>
              </p:ext>
            </p:extLst>
          </p:nvPr>
        </p:nvGraphicFramePr>
        <p:xfrm>
          <a:off x="3733801" y="2609850"/>
          <a:ext cx="5307397" cy="34655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52524"/>
                <a:gridCol w="1219200"/>
                <a:gridCol w="923925"/>
                <a:gridCol w="1143000"/>
                <a:gridCol w="868748"/>
              </a:tblGrid>
              <a:tr h="1636712">
                <a:tc rowSpan="3">
                  <a:txBody>
                    <a:bodyPr/>
                    <a:lstStyle/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1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Stationary applications and CHP</a:t>
                      </a:r>
                      <a:endParaRPr lang="en-US" sz="14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9253" marR="5925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Micro-CHP (residential), natural gas based</a:t>
                      </a:r>
                      <a:endParaRPr lang="en-US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253" marR="5925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 </a:t>
                      </a:r>
                      <a:endParaRPr lang="en-US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253" marR="5925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1,000 units / 10,000 € per system (1kWe + household heat) Assuming supported deployment from 2013+</a:t>
                      </a:r>
                      <a:endParaRPr lang="en-US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253" marR="5925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50,000 units / 5,000 € per system (1kWe + household heat) Anticipating commercial introduction beyond 2020</a:t>
                      </a:r>
                      <a:endParaRPr lang="en-US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253" marR="59253" marT="0" marB="0" anchor="ctr"/>
                </a:tc>
              </a:tr>
              <a:tr h="57936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Industrial/commercial, H2 based</a:t>
                      </a:r>
                      <a:endParaRPr lang="en-US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253" marR="59253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1 MW / 4,500 €/kW</a:t>
                      </a:r>
                      <a:endParaRPr lang="en-US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253" marR="59253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&gt;5 MW / 3,000 €/kW                                                                Assuming supported deployment from 2013+</a:t>
                      </a:r>
                      <a:endParaRPr lang="en-US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253" marR="59253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&gt;50 MW / 1,500 €/kW                                                  Anticipating commercial introduction beyond 2018</a:t>
                      </a:r>
                      <a:endParaRPr lang="en-US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253" marR="59253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57936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Industrial/commercial, natural gas based</a:t>
                      </a:r>
                      <a:endParaRPr lang="en-US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253" marR="5925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253" marR="5925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&gt;5 MW / 4,000 €/kW                                                        Assuming supported deployment from 2013+</a:t>
                      </a:r>
                      <a:endParaRPr lang="en-US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253" marR="5925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&gt;100 MW / 2,000 €/kW                                                    Anticipating commercial introduction beyond 2018</a:t>
                      </a:r>
                      <a:endParaRPr lang="en-US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253" marR="59253" marT="0" marB="0" anchor="ctr"/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0931707"/>
              </p:ext>
            </p:extLst>
          </p:nvPr>
        </p:nvGraphicFramePr>
        <p:xfrm>
          <a:off x="3733800" y="6140986"/>
          <a:ext cx="5307398" cy="6096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81100"/>
                <a:gridCol w="1190625"/>
                <a:gridCol w="933450"/>
                <a:gridCol w="1143000"/>
                <a:gridCol w="859223"/>
              </a:tblGrid>
              <a:tr h="437356"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1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Early </a:t>
                      </a:r>
                      <a:r>
                        <a:rPr lang="en-GB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</a:t>
                      </a:r>
                      <a:r>
                        <a:rPr lang="en-GB" sz="1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arkets</a:t>
                      </a:r>
                      <a:endParaRPr lang="en-US" sz="14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9253" marR="5925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Back-up power systems</a:t>
                      </a:r>
                      <a:endParaRPr lang="en-US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253" marR="59253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150 units | 5,000€/kW fuel cell system</a:t>
                      </a:r>
                      <a:endParaRPr lang="en-US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253" marR="59253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9.000 units | &lt;1.500€/kW fuel cell system</a:t>
                      </a:r>
                      <a:endParaRPr lang="en-US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253" marR="59253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20.000 units | &lt;800€/kW fuel cell system</a:t>
                      </a:r>
                      <a:endParaRPr lang="en-US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253" marR="59253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117245"/>
              </p:ext>
            </p:extLst>
          </p:nvPr>
        </p:nvGraphicFramePr>
        <p:xfrm>
          <a:off x="3733800" y="1897575"/>
          <a:ext cx="5307398" cy="6400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71575"/>
                <a:gridCol w="1171575"/>
                <a:gridCol w="952500"/>
                <a:gridCol w="1143000"/>
                <a:gridCol w="868748"/>
              </a:tblGrid>
              <a:tr h="15800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253" marR="59253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253" marR="59253" marT="0" marB="0" anchor="b"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1" dirty="0">
                          <a:effectLst/>
                        </a:rPr>
                        <a:t>Volume &amp; cost</a:t>
                      </a:r>
                      <a:endParaRPr lang="en-US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253" marR="59253" marT="0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8968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Application </a:t>
                      </a:r>
                      <a:br>
                        <a:rPr lang="en-GB" sz="1200" b="1" dirty="0">
                          <a:effectLst/>
                        </a:rPr>
                      </a:br>
                      <a:r>
                        <a:rPr lang="en-GB" sz="1200" b="1" dirty="0">
                          <a:effectLst/>
                        </a:rPr>
                        <a:t>Area</a:t>
                      </a:r>
                      <a:endParaRPr lang="en-US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253" marR="59253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Market </a:t>
                      </a:r>
                      <a:br>
                        <a:rPr lang="en-GB" sz="1200" b="1" dirty="0">
                          <a:effectLst/>
                        </a:rPr>
                      </a:br>
                      <a:r>
                        <a:rPr lang="en-GB" sz="1200" b="1" dirty="0">
                          <a:effectLst/>
                        </a:rPr>
                        <a:t>application</a:t>
                      </a:r>
                      <a:endParaRPr lang="en-US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253" marR="59253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</a:rPr>
                        <a:t>2010 </a:t>
                      </a:r>
                      <a:r>
                        <a:rPr lang="en-GB" sz="1200" dirty="0">
                          <a:effectLst/>
                        </a:rPr>
                        <a:t/>
                      </a:r>
                      <a:br>
                        <a:rPr lang="en-GB" sz="1200" dirty="0">
                          <a:effectLst/>
                        </a:rPr>
                      </a:br>
                      <a:r>
                        <a:rPr lang="en-GB" sz="1200" dirty="0">
                          <a:effectLst/>
                        </a:rPr>
                        <a:t>baseline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253" marR="59253" marT="0" marB="0" anchor="b"/>
                </a:tc>
                <a:tc>
                  <a:txBody>
                    <a:bodyPr/>
                    <a:lstStyle/>
                    <a:p>
                      <a:pPr marL="60960" algn="ctr"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</a:rPr>
                        <a:t>2015</a:t>
                      </a:r>
                      <a:br>
                        <a:rPr lang="en-GB" sz="1400" b="1" dirty="0">
                          <a:effectLst/>
                        </a:rPr>
                      </a:br>
                      <a:r>
                        <a:rPr lang="en-GB" sz="1200" dirty="0">
                          <a:effectLst/>
                        </a:rPr>
                        <a:t>mid-term 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253" marR="59253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</a:rPr>
                        <a:t>2020</a:t>
                      </a:r>
                      <a:br>
                        <a:rPr lang="en-GB" sz="1400" b="1" dirty="0">
                          <a:effectLst/>
                        </a:rPr>
                      </a:br>
                      <a:r>
                        <a:rPr lang="en-GB" sz="1200" dirty="0">
                          <a:effectLst/>
                        </a:rPr>
                        <a:t>long-term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253" marR="59253" marT="0" marB="0" anchor="b"/>
                </a:tc>
              </a:tr>
            </a:tbl>
          </a:graphicData>
        </a:graphic>
      </p:graphicFrame>
      <p:sp>
        <p:nvSpPr>
          <p:cNvPr id="7" name="Oval 1"/>
          <p:cNvSpPr/>
          <p:nvPr/>
        </p:nvSpPr>
        <p:spPr>
          <a:xfrm>
            <a:off x="-1426" y="523876"/>
            <a:ext cx="5058223" cy="1924050"/>
          </a:xfrm>
          <a:custGeom>
            <a:avLst/>
            <a:gdLst>
              <a:gd name="connsiteX0" fmla="*/ 0 w 2522863"/>
              <a:gd name="connsiteY0" fmla="*/ 1008044 h 2016087"/>
              <a:gd name="connsiteX1" fmla="*/ 1261432 w 2522863"/>
              <a:gd name="connsiteY1" fmla="*/ 0 h 2016087"/>
              <a:gd name="connsiteX2" fmla="*/ 2522864 w 2522863"/>
              <a:gd name="connsiteY2" fmla="*/ 1008044 h 2016087"/>
              <a:gd name="connsiteX3" fmla="*/ 1261432 w 2522863"/>
              <a:gd name="connsiteY3" fmla="*/ 2016088 h 2016087"/>
              <a:gd name="connsiteX4" fmla="*/ 0 w 2522863"/>
              <a:gd name="connsiteY4" fmla="*/ 1008044 h 2016087"/>
              <a:gd name="connsiteX0" fmla="*/ 9166 w 2532030"/>
              <a:gd name="connsiteY0" fmla="*/ 1083526 h 2091570"/>
              <a:gd name="connsiteX1" fmla="*/ 729375 w 2532030"/>
              <a:gd name="connsiteY1" fmla="*/ 185651 h 2091570"/>
              <a:gd name="connsiteX2" fmla="*/ 1270598 w 2532030"/>
              <a:gd name="connsiteY2" fmla="*/ 75482 h 2091570"/>
              <a:gd name="connsiteX3" fmla="*/ 2532030 w 2532030"/>
              <a:gd name="connsiteY3" fmla="*/ 1083526 h 2091570"/>
              <a:gd name="connsiteX4" fmla="*/ 1270598 w 2532030"/>
              <a:gd name="connsiteY4" fmla="*/ 2091570 h 2091570"/>
              <a:gd name="connsiteX5" fmla="*/ 9166 w 2532030"/>
              <a:gd name="connsiteY5" fmla="*/ 1083526 h 2091570"/>
              <a:gd name="connsiteX0" fmla="*/ 9166 w 2544896"/>
              <a:gd name="connsiteY0" fmla="*/ 1029607 h 2037651"/>
              <a:gd name="connsiteX1" fmla="*/ 729375 w 2544896"/>
              <a:gd name="connsiteY1" fmla="*/ 131732 h 2037651"/>
              <a:gd name="connsiteX2" fmla="*/ 1270598 w 2544896"/>
              <a:gd name="connsiteY2" fmla="*/ 21563 h 2037651"/>
              <a:gd name="connsiteX3" fmla="*/ 1886145 w 2544896"/>
              <a:gd name="connsiteY3" fmla="*/ 296984 h 2037651"/>
              <a:gd name="connsiteX4" fmla="*/ 2532030 w 2544896"/>
              <a:gd name="connsiteY4" fmla="*/ 1029607 h 2037651"/>
              <a:gd name="connsiteX5" fmla="*/ 1270598 w 2544896"/>
              <a:gd name="connsiteY5" fmla="*/ 2037651 h 2037651"/>
              <a:gd name="connsiteX6" fmla="*/ 9166 w 2544896"/>
              <a:gd name="connsiteY6" fmla="*/ 1029607 h 2037651"/>
              <a:gd name="connsiteX0" fmla="*/ 9166 w 2534791"/>
              <a:gd name="connsiteY0" fmla="*/ 1029607 h 2058973"/>
              <a:gd name="connsiteX1" fmla="*/ 729375 w 2534791"/>
              <a:gd name="connsiteY1" fmla="*/ 131732 h 2058973"/>
              <a:gd name="connsiteX2" fmla="*/ 1270598 w 2534791"/>
              <a:gd name="connsiteY2" fmla="*/ 21563 h 2058973"/>
              <a:gd name="connsiteX3" fmla="*/ 1886145 w 2534791"/>
              <a:gd name="connsiteY3" fmla="*/ 296984 h 2058973"/>
              <a:gd name="connsiteX4" fmla="*/ 2532030 w 2534791"/>
              <a:gd name="connsiteY4" fmla="*/ 1029607 h 2058973"/>
              <a:gd name="connsiteX5" fmla="*/ 2084448 w 2534791"/>
              <a:gd name="connsiteY5" fmla="*/ 1663076 h 2058973"/>
              <a:gd name="connsiteX6" fmla="*/ 1270598 w 2534791"/>
              <a:gd name="connsiteY6" fmla="*/ 2037651 h 2058973"/>
              <a:gd name="connsiteX7" fmla="*/ 9166 w 2534791"/>
              <a:gd name="connsiteY7" fmla="*/ 1029607 h 2058973"/>
              <a:gd name="connsiteX0" fmla="*/ 17953 w 2543578"/>
              <a:gd name="connsiteY0" fmla="*/ 1029607 h 2037663"/>
              <a:gd name="connsiteX1" fmla="*/ 738162 w 2543578"/>
              <a:gd name="connsiteY1" fmla="*/ 131732 h 2037663"/>
              <a:gd name="connsiteX2" fmla="*/ 1279385 w 2543578"/>
              <a:gd name="connsiteY2" fmla="*/ 21563 h 2037663"/>
              <a:gd name="connsiteX3" fmla="*/ 1894932 w 2543578"/>
              <a:gd name="connsiteY3" fmla="*/ 296984 h 2037663"/>
              <a:gd name="connsiteX4" fmla="*/ 2540817 w 2543578"/>
              <a:gd name="connsiteY4" fmla="*/ 1029607 h 2037663"/>
              <a:gd name="connsiteX5" fmla="*/ 2093235 w 2543578"/>
              <a:gd name="connsiteY5" fmla="*/ 1663076 h 2037663"/>
              <a:gd name="connsiteX6" fmla="*/ 1279385 w 2543578"/>
              <a:gd name="connsiteY6" fmla="*/ 2037651 h 2037663"/>
              <a:gd name="connsiteX7" fmla="*/ 308504 w 2543578"/>
              <a:gd name="connsiteY7" fmla="*/ 1652059 h 2037663"/>
              <a:gd name="connsiteX8" fmla="*/ 17953 w 2543578"/>
              <a:gd name="connsiteY8" fmla="*/ 1029607 h 2037663"/>
              <a:gd name="connsiteX0" fmla="*/ 7 w 2525632"/>
              <a:gd name="connsiteY0" fmla="*/ 1029607 h 2037663"/>
              <a:gd name="connsiteX1" fmla="*/ 720216 w 2525632"/>
              <a:gd name="connsiteY1" fmla="*/ 131732 h 2037663"/>
              <a:gd name="connsiteX2" fmla="*/ 1261439 w 2525632"/>
              <a:gd name="connsiteY2" fmla="*/ 21563 h 2037663"/>
              <a:gd name="connsiteX3" fmla="*/ 1876986 w 2525632"/>
              <a:gd name="connsiteY3" fmla="*/ 296984 h 2037663"/>
              <a:gd name="connsiteX4" fmla="*/ 2522871 w 2525632"/>
              <a:gd name="connsiteY4" fmla="*/ 1029607 h 2037663"/>
              <a:gd name="connsiteX5" fmla="*/ 2075289 w 2525632"/>
              <a:gd name="connsiteY5" fmla="*/ 1663076 h 2037663"/>
              <a:gd name="connsiteX6" fmla="*/ 1261439 w 2525632"/>
              <a:gd name="connsiteY6" fmla="*/ 2037651 h 2037663"/>
              <a:gd name="connsiteX7" fmla="*/ 290558 w 2525632"/>
              <a:gd name="connsiteY7" fmla="*/ 1652059 h 2037663"/>
              <a:gd name="connsiteX8" fmla="*/ 7 w 2525632"/>
              <a:gd name="connsiteY8" fmla="*/ 1029607 h 2037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25632" h="2037663">
                <a:moveTo>
                  <a:pt x="7" y="1029607"/>
                </a:moveTo>
                <a:cubicBezTo>
                  <a:pt x="-2062" y="678904"/>
                  <a:pt x="509977" y="299739"/>
                  <a:pt x="720216" y="131732"/>
                </a:cubicBezTo>
                <a:cubicBezTo>
                  <a:pt x="930455" y="-36275"/>
                  <a:pt x="1068644" y="-5979"/>
                  <a:pt x="1261439" y="21563"/>
                </a:cubicBezTo>
                <a:cubicBezTo>
                  <a:pt x="1454234" y="49105"/>
                  <a:pt x="1666747" y="128977"/>
                  <a:pt x="1876986" y="296984"/>
                </a:cubicBezTo>
                <a:cubicBezTo>
                  <a:pt x="2087225" y="464991"/>
                  <a:pt x="2489821" y="801925"/>
                  <a:pt x="2522871" y="1029607"/>
                </a:cubicBezTo>
                <a:cubicBezTo>
                  <a:pt x="2555921" y="1257289"/>
                  <a:pt x="2285528" y="1495069"/>
                  <a:pt x="2075289" y="1663076"/>
                </a:cubicBezTo>
                <a:cubicBezTo>
                  <a:pt x="1865050" y="1831083"/>
                  <a:pt x="1558894" y="2039487"/>
                  <a:pt x="1261439" y="2037651"/>
                </a:cubicBezTo>
                <a:cubicBezTo>
                  <a:pt x="963984" y="2035815"/>
                  <a:pt x="500797" y="1820066"/>
                  <a:pt x="290558" y="1652059"/>
                </a:cubicBezTo>
                <a:cubicBezTo>
                  <a:pt x="80319" y="1484052"/>
                  <a:pt x="2076" y="1380310"/>
                  <a:pt x="7" y="1029607"/>
                </a:cubicBezTo>
                <a:close/>
              </a:path>
            </a:pathLst>
          </a:cu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 smtClean="0"/>
              <a:t>Micro-CHP:</a:t>
            </a:r>
          </a:p>
          <a:p>
            <a:pPr algn="ctr"/>
            <a:r>
              <a:rPr lang="en-US" sz="1400" dirty="0" smtClean="0"/>
              <a:t>Demonstrate at least 1,000 units </a:t>
            </a:r>
          </a:p>
          <a:p>
            <a:pPr algn="ctr"/>
            <a:r>
              <a:rPr lang="fr-BE" sz="1400" dirty="0" err="1" smtClean="0"/>
              <a:t>Decrease</a:t>
            </a:r>
            <a:r>
              <a:rPr lang="fr-BE" sz="1400" dirty="0" smtClean="0"/>
              <a:t> </a:t>
            </a:r>
            <a:r>
              <a:rPr lang="fr-BE" sz="1400" dirty="0" err="1" smtClean="0"/>
              <a:t>cost</a:t>
            </a:r>
            <a:r>
              <a:rPr lang="fr-BE" sz="1400" dirty="0" smtClean="0"/>
              <a:t> to </a:t>
            </a:r>
            <a:r>
              <a:rPr lang="fr-BE" sz="1400" dirty="0"/>
              <a:t>10,000 </a:t>
            </a:r>
            <a:r>
              <a:rPr lang="fr-BE" sz="1400" dirty="0" smtClean="0"/>
              <a:t>€/</a:t>
            </a:r>
            <a:r>
              <a:rPr lang="fr-BE" sz="1400" dirty="0" err="1" smtClean="0"/>
              <a:t>kWe</a:t>
            </a:r>
            <a:r>
              <a:rPr lang="fr-BE" sz="1400" dirty="0" smtClean="0"/>
              <a:t> by 2015</a:t>
            </a:r>
          </a:p>
          <a:p>
            <a:pPr algn="ctr"/>
            <a:r>
              <a:rPr lang="fr-BE" sz="1400" dirty="0" err="1" smtClean="0"/>
              <a:t>Increase</a:t>
            </a:r>
            <a:r>
              <a:rPr lang="fr-BE" sz="1400" dirty="0" smtClean="0"/>
              <a:t> </a:t>
            </a:r>
            <a:r>
              <a:rPr lang="fr-BE" sz="1400" dirty="0" err="1" smtClean="0"/>
              <a:t>durability</a:t>
            </a:r>
            <a:r>
              <a:rPr lang="fr-BE" sz="1400" dirty="0" smtClean="0"/>
              <a:t> to 40,000 h</a:t>
            </a:r>
          </a:p>
          <a:p>
            <a:pPr algn="ctr"/>
            <a:r>
              <a:rPr lang="fr-BE" sz="1400" dirty="0" smtClean="0"/>
              <a:t>Total </a:t>
            </a:r>
            <a:r>
              <a:rPr lang="fr-BE" sz="1400" dirty="0" err="1" smtClean="0"/>
              <a:t>efficiency</a:t>
            </a:r>
            <a:r>
              <a:rPr lang="fr-BE" sz="1400" dirty="0" smtClean="0"/>
              <a:t> &gt; 80%</a:t>
            </a:r>
          </a:p>
          <a:p>
            <a:pPr algn="ctr"/>
            <a:r>
              <a:rPr lang="en-US" sz="1400" dirty="0" smtClean="0"/>
              <a:t>Electrical </a:t>
            </a:r>
            <a:r>
              <a:rPr lang="en-US" sz="1400" dirty="0"/>
              <a:t>efficiencies </a:t>
            </a:r>
            <a:r>
              <a:rPr lang="en-US" sz="1400" dirty="0" smtClean="0"/>
              <a:t>&gt;</a:t>
            </a:r>
            <a:r>
              <a:rPr lang="en-US" sz="1400" dirty="0"/>
              <a:t>45% for power only units </a:t>
            </a:r>
            <a:endParaRPr lang="en-US" sz="1400" dirty="0" smtClean="0"/>
          </a:p>
          <a:p>
            <a:pPr algn="ctr"/>
            <a:endParaRPr lang="en-US" dirty="0"/>
          </a:p>
        </p:txBody>
      </p:sp>
      <p:sp>
        <p:nvSpPr>
          <p:cNvPr id="8" name="Oval 1"/>
          <p:cNvSpPr/>
          <p:nvPr/>
        </p:nvSpPr>
        <p:spPr>
          <a:xfrm>
            <a:off x="0" y="2943226"/>
            <a:ext cx="4086672" cy="1687106"/>
          </a:xfrm>
          <a:custGeom>
            <a:avLst/>
            <a:gdLst>
              <a:gd name="connsiteX0" fmla="*/ 0 w 2522863"/>
              <a:gd name="connsiteY0" fmla="*/ 1008044 h 2016087"/>
              <a:gd name="connsiteX1" fmla="*/ 1261432 w 2522863"/>
              <a:gd name="connsiteY1" fmla="*/ 0 h 2016087"/>
              <a:gd name="connsiteX2" fmla="*/ 2522864 w 2522863"/>
              <a:gd name="connsiteY2" fmla="*/ 1008044 h 2016087"/>
              <a:gd name="connsiteX3" fmla="*/ 1261432 w 2522863"/>
              <a:gd name="connsiteY3" fmla="*/ 2016088 h 2016087"/>
              <a:gd name="connsiteX4" fmla="*/ 0 w 2522863"/>
              <a:gd name="connsiteY4" fmla="*/ 1008044 h 2016087"/>
              <a:gd name="connsiteX0" fmla="*/ 9166 w 2532030"/>
              <a:gd name="connsiteY0" fmla="*/ 1083526 h 2091570"/>
              <a:gd name="connsiteX1" fmla="*/ 729375 w 2532030"/>
              <a:gd name="connsiteY1" fmla="*/ 185651 h 2091570"/>
              <a:gd name="connsiteX2" fmla="*/ 1270598 w 2532030"/>
              <a:gd name="connsiteY2" fmla="*/ 75482 h 2091570"/>
              <a:gd name="connsiteX3" fmla="*/ 2532030 w 2532030"/>
              <a:gd name="connsiteY3" fmla="*/ 1083526 h 2091570"/>
              <a:gd name="connsiteX4" fmla="*/ 1270598 w 2532030"/>
              <a:gd name="connsiteY4" fmla="*/ 2091570 h 2091570"/>
              <a:gd name="connsiteX5" fmla="*/ 9166 w 2532030"/>
              <a:gd name="connsiteY5" fmla="*/ 1083526 h 2091570"/>
              <a:gd name="connsiteX0" fmla="*/ 9166 w 2544896"/>
              <a:gd name="connsiteY0" fmla="*/ 1029607 h 2037651"/>
              <a:gd name="connsiteX1" fmla="*/ 729375 w 2544896"/>
              <a:gd name="connsiteY1" fmla="*/ 131732 h 2037651"/>
              <a:gd name="connsiteX2" fmla="*/ 1270598 w 2544896"/>
              <a:gd name="connsiteY2" fmla="*/ 21563 h 2037651"/>
              <a:gd name="connsiteX3" fmla="*/ 1886145 w 2544896"/>
              <a:gd name="connsiteY3" fmla="*/ 296984 h 2037651"/>
              <a:gd name="connsiteX4" fmla="*/ 2532030 w 2544896"/>
              <a:gd name="connsiteY4" fmla="*/ 1029607 h 2037651"/>
              <a:gd name="connsiteX5" fmla="*/ 1270598 w 2544896"/>
              <a:gd name="connsiteY5" fmla="*/ 2037651 h 2037651"/>
              <a:gd name="connsiteX6" fmla="*/ 9166 w 2544896"/>
              <a:gd name="connsiteY6" fmla="*/ 1029607 h 2037651"/>
              <a:gd name="connsiteX0" fmla="*/ 9166 w 2534791"/>
              <a:gd name="connsiteY0" fmla="*/ 1029607 h 2058973"/>
              <a:gd name="connsiteX1" fmla="*/ 729375 w 2534791"/>
              <a:gd name="connsiteY1" fmla="*/ 131732 h 2058973"/>
              <a:gd name="connsiteX2" fmla="*/ 1270598 w 2534791"/>
              <a:gd name="connsiteY2" fmla="*/ 21563 h 2058973"/>
              <a:gd name="connsiteX3" fmla="*/ 1886145 w 2534791"/>
              <a:gd name="connsiteY3" fmla="*/ 296984 h 2058973"/>
              <a:gd name="connsiteX4" fmla="*/ 2532030 w 2534791"/>
              <a:gd name="connsiteY4" fmla="*/ 1029607 h 2058973"/>
              <a:gd name="connsiteX5" fmla="*/ 2084448 w 2534791"/>
              <a:gd name="connsiteY5" fmla="*/ 1663076 h 2058973"/>
              <a:gd name="connsiteX6" fmla="*/ 1270598 w 2534791"/>
              <a:gd name="connsiteY6" fmla="*/ 2037651 h 2058973"/>
              <a:gd name="connsiteX7" fmla="*/ 9166 w 2534791"/>
              <a:gd name="connsiteY7" fmla="*/ 1029607 h 2058973"/>
              <a:gd name="connsiteX0" fmla="*/ 17953 w 2543578"/>
              <a:gd name="connsiteY0" fmla="*/ 1029607 h 2037663"/>
              <a:gd name="connsiteX1" fmla="*/ 738162 w 2543578"/>
              <a:gd name="connsiteY1" fmla="*/ 131732 h 2037663"/>
              <a:gd name="connsiteX2" fmla="*/ 1279385 w 2543578"/>
              <a:gd name="connsiteY2" fmla="*/ 21563 h 2037663"/>
              <a:gd name="connsiteX3" fmla="*/ 1894932 w 2543578"/>
              <a:gd name="connsiteY3" fmla="*/ 296984 h 2037663"/>
              <a:gd name="connsiteX4" fmla="*/ 2540817 w 2543578"/>
              <a:gd name="connsiteY4" fmla="*/ 1029607 h 2037663"/>
              <a:gd name="connsiteX5" fmla="*/ 2093235 w 2543578"/>
              <a:gd name="connsiteY5" fmla="*/ 1663076 h 2037663"/>
              <a:gd name="connsiteX6" fmla="*/ 1279385 w 2543578"/>
              <a:gd name="connsiteY6" fmla="*/ 2037651 h 2037663"/>
              <a:gd name="connsiteX7" fmla="*/ 308504 w 2543578"/>
              <a:gd name="connsiteY7" fmla="*/ 1652059 h 2037663"/>
              <a:gd name="connsiteX8" fmla="*/ 17953 w 2543578"/>
              <a:gd name="connsiteY8" fmla="*/ 1029607 h 2037663"/>
              <a:gd name="connsiteX0" fmla="*/ 7 w 2525632"/>
              <a:gd name="connsiteY0" fmla="*/ 1029607 h 2037663"/>
              <a:gd name="connsiteX1" fmla="*/ 720216 w 2525632"/>
              <a:gd name="connsiteY1" fmla="*/ 131732 h 2037663"/>
              <a:gd name="connsiteX2" fmla="*/ 1261439 w 2525632"/>
              <a:gd name="connsiteY2" fmla="*/ 21563 h 2037663"/>
              <a:gd name="connsiteX3" fmla="*/ 1876986 w 2525632"/>
              <a:gd name="connsiteY3" fmla="*/ 296984 h 2037663"/>
              <a:gd name="connsiteX4" fmla="*/ 2522871 w 2525632"/>
              <a:gd name="connsiteY4" fmla="*/ 1029607 h 2037663"/>
              <a:gd name="connsiteX5" fmla="*/ 2075289 w 2525632"/>
              <a:gd name="connsiteY5" fmla="*/ 1663076 h 2037663"/>
              <a:gd name="connsiteX6" fmla="*/ 1261439 w 2525632"/>
              <a:gd name="connsiteY6" fmla="*/ 2037651 h 2037663"/>
              <a:gd name="connsiteX7" fmla="*/ 290558 w 2525632"/>
              <a:gd name="connsiteY7" fmla="*/ 1652059 h 2037663"/>
              <a:gd name="connsiteX8" fmla="*/ 7 w 2525632"/>
              <a:gd name="connsiteY8" fmla="*/ 1029607 h 2037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25632" h="2037663">
                <a:moveTo>
                  <a:pt x="7" y="1029607"/>
                </a:moveTo>
                <a:cubicBezTo>
                  <a:pt x="-2062" y="678904"/>
                  <a:pt x="509977" y="299739"/>
                  <a:pt x="720216" y="131732"/>
                </a:cubicBezTo>
                <a:cubicBezTo>
                  <a:pt x="930455" y="-36275"/>
                  <a:pt x="1068644" y="-5979"/>
                  <a:pt x="1261439" y="21563"/>
                </a:cubicBezTo>
                <a:cubicBezTo>
                  <a:pt x="1454234" y="49105"/>
                  <a:pt x="1666747" y="128977"/>
                  <a:pt x="1876986" y="296984"/>
                </a:cubicBezTo>
                <a:cubicBezTo>
                  <a:pt x="2087225" y="464991"/>
                  <a:pt x="2489821" y="801925"/>
                  <a:pt x="2522871" y="1029607"/>
                </a:cubicBezTo>
                <a:cubicBezTo>
                  <a:pt x="2555921" y="1257289"/>
                  <a:pt x="2285528" y="1495069"/>
                  <a:pt x="2075289" y="1663076"/>
                </a:cubicBezTo>
                <a:cubicBezTo>
                  <a:pt x="1865050" y="1831083"/>
                  <a:pt x="1558894" y="2039487"/>
                  <a:pt x="1261439" y="2037651"/>
                </a:cubicBezTo>
                <a:cubicBezTo>
                  <a:pt x="963984" y="2035815"/>
                  <a:pt x="500797" y="1820066"/>
                  <a:pt x="290558" y="1652059"/>
                </a:cubicBezTo>
                <a:cubicBezTo>
                  <a:pt x="80319" y="1484052"/>
                  <a:pt x="2076" y="1380310"/>
                  <a:pt x="7" y="1029607"/>
                </a:cubicBezTo>
                <a:close/>
              </a:path>
            </a:pathLst>
          </a:cu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 smtClean="0"/>
              <a:t>Large CHP:</a:t>
            </a:r>
          </a:p>
          <a:p>
            <a:pPr algn="ctr"/>
            <a:r>
              <a:rPr lang="en-US" sz="1400" dirty="0" smtClean="0"/>
              <a:t>Demonstrate at least 5 MW  </a:t>
            </a:r>
          </a:p>
          <a:p>
            <a:pPr algn="ctr"/>
            <a:r>
              <a:rPr lang="fr-BE" sz="1400" dirty="0" err="1" smtClean="0"/>
              <a:t>Decrease</a:t>
            </a:r>
            <a:r>
              <a:rPr lang="fr-BE" sz="1400" dirty="0" smtClean="0"/>
              <a:t> </a:t>
            </a:r>
            <a:r>
              <a:rPr lang="fr-BE" sz="1400" dirty="0" err="1" smtClean="0"/>
              <a:t>cost</a:t>
            </a:r>
            <a:r>
              <a:rPr lang="fr-BE" sz="1400" dirty="0" smtClean="0"/>
              <a:t> to 3,000-4,000 €/kW by 2015</a:t>
            </a:r>
          </a:p>
          <a:p>
            <a:pPr algn="ctr"/>
            <a:r>
              <a:rPr lang="fr-BE" sz="1400" dirty="0" err="1" smtClean="0"/>
              <a:t>Increase</a:t>
            </a:r>
            <a:r>
              <a:rPr lang="fr-BE" sz="1400" dirty="0" smtClean="0"/>
              <a:t> </a:t>
            </a:r>
            <a:r>
              <a:rPr lang="fr-BE" sz="1400" dirty="0" err="1" smtClean="0"/>
              <a:t>durability</a:t>
            </a:r>
            <a:r>
              <a:rPr lang="fr-BE" sz="1400" dirty="0" smtClean="0"/>
              <a:t> to 40,000 h</a:t>
            </a:r>
          </a:p>
          <a:p>
            <a:pPr algn="ctr"/>
            <a:r>
              <a:rPr lang="en-US" sz="1400" dirty="0" smtClean="0"/>
              <a:t>On-stream </a:t>
            </a:r>
            <a:r>
              <a:rPr lang="en-US" sz="1400" dirty="0"/>
              <a:t>availability of 95% or higher</a:t>
            </a:r>
            <a:endParaRPr lang="en-US" sz="1400" dirty="0" smtClean="0"/>
          </a:p>
          <a:p>
            <a:pPr algn="ctr"/>
            <a:endParaRPr lang="en-US" dirty="0"/>
          </a:p>
        </p:txBody>
      </p:sp>
      <p:sp>
        <p:nvSpPr>
          <p:cNvPr id="9" name="Oval 1"/>
          <p:cNvSpPr/>
          <p:nvPr/>
        </p:nvSpPr>
        <p:spPr>
          <a:xfrm>
            <a:off x="104328" y="5133613"/>
            <a:ext cx="4086672" cy="1408976"/>
          </a:xfrm>
          <a:custGeom>
            <a:avLst/>
            <a:gdLst>
              <a:gd name="connsiteX0" fmla="*/ 0 w 2522863"/>
              <a:gd name="connsiteY0" fmla="*/ 1008044 h 2016087"/>
              <a:gd name="connsiteX1" fmla="*/ 1261432 w 2522863"/>
              <a:gd name="connsiteY1" fmla="*/ 0 h 2016087"/>
              <a:gd name="connsiteX2" fmla="*/ 2522864 w 2522863"/>
              <a:gd name="connsiteY2" fmla="*/ 1008044 h 2016087"/>
              <a:gd name="connsiteX3" fmla="*/ 1261432 w 2522863"/>
              <a:gd name="connsiteY3" fmla="*/ 2016088 h 2016087"/>
              <a:gd name="connsiteX4" fmla="*/ 0 w 2522863"/>
              <a:gd name="connsiteY4" fmla="*/ 1008044 h 2016087"/>
              <a:gd name="connsiteX0" fmla="*/ 9166 w 2532030"/>
              <a:gd name="connsiteY0" fmla="*/ 1083526 h 2091570"/>
              <a:gd name="connsiteX1" fmla="*/ 729375 w 2532030"/>
              <a:gd name="connsiteY1" fmla="*/ 185651 h 2091570"/>
              <a:gd name="connsiteX2" fmla="*/ 1270598 w 2532030"/>
              <a:gd name="connsiteY2" fmla="*/ 75482 h 2091570"/>
              <a:gd name="connsiteX3" fmla="*/ 2532030 w 2532030"/>
              <a:gd name="connsiteY3" fmla="*/ 1083526 h 2091570"/>
              <a:gd name="connsiteX4" fmla="*/ 1270598 w 2532030"/>
              <a:gd name="connsiteY4" fmla="*/ 2091570 h 2091570"/>
              <a:gd name="connsiteX5" fmla="*/ 9166 w 2532030"/>
              <a:gd name="connsiteY5" fmla="*/ 1083526 h 2091570"/>
              <a:gd name="connsiteX0" fmla="*/ 9166 w 2544896"/>
              <a:gd name="connsiteY0" fmla="*/ 1029607 h 2037651"/>
              <a:gd name="connsiteX1" fmla="*/ 729375 w 2544896"/>
              <a:gd name="connsiteY1" fmla="*/ 131732 h 2037651"/>
              <a:gd name="connsiteX2" fmla="*/ 1270598 w 2544896"/>
              <a:gd name="connsiteY2" fmla="*/ 21563 h 2037651"/>
              <a:gd name="connsiteX3" fmla="*/ 1886145 w 2544896"/>
              <a:gd name="connsiteY3" fmla="*/ 296984 h 2037651"/>
              <a:gd name="connsiteX4" fmla="*/ 2532030 w 2544896"/>
              <a:gd name="connsiteY4" fmla="*/ 1029607 h 2037651"/>
              <a:gd name="connsiteX5" fmla="*/ 1270598 w 2544896"/>
              <a:gd name="connsiteY5" fmla="*/ 2037651 h 2037651"/>
              <a:gd name="connsiteX6" fmla="*/ 9166 w 2544896"/>
              <a:gd name="connsiteY6" fmla="*/ 1029607 h 2037651"/>
              <a:gd name="connsiteX0" fmla="*/ 9166 w 2534791"/>
              <a:gd name="connsiteY0" fmla="*/ 1029607 h 2058973"/>
              <a:gd name="connsiteX1" fmla="*/ 729375 w 2534791"/>
              <a:gd name="connsiteY1" fmla="*/ 131732 h 2058973"/>
              <a:gd name="connsiteX2" fmla="*/ 1270598 w 2534791"/>
              <a:gd name="connsiteY2" fmla="*/ 21563 h 2058973"/>
              <a:gd name="connsiteX3" fmla="*/ 1886145 w 2534791"/>
              <a:gd name="connsiteY3" fmla="*/ 296984 h 2058973"/>
              <a:gd name="connsiteX4" fmla="*/ 2532030 w 2534791"/>
              <a:gd name="connsiteY4" fmla="*/ 1029607 h 2058973"/>
              <a:gd name="connsiteX5" fmla="*/ 2084448 w 2534791"/>
              <a:gd name="connsiteY5" fmla="*/ 1663076 h 2058973"/>
              <a:gd name="connsiteX6" fmla="*/ 1270598 w 2534791"/>
              <a:gd name="connsiteY6" fmla="*/ 2037651 h 2058973"/>
              <a:gd name="connsiteX7" fmla="*/ 9166 w 2534791"/>
              <a:gd name="connsiteY7" fmla="*/ 1029607 h 2058973"/>
              <a:gd name="connsiteX0" fmla="*/ 17953 w 2543578"/>
              <a:gd name="connsiteY0" fmla="*/ 1029607 h 2037663"/>
              <a:gd name="connsiteX1" fmla="*/ 738162 w 2543578"/>
              <a:gd name="connsiteY1" fmla="*/ 131732 h 2037663"/>
              <a:gd name="connsiteX2" fmla="*/ 1279385 w 2543578"/>
              <a:gd name="connsiteY2" fmla="*/ 21563 h 2037663"/>
              <a:gd name="connsiteX3" fmla="*/ 1894932 w 2543578"/>
              <a:gd name="connsiteY3" fmla="*/ 296984 h 2037663"/>
              <a:gd name="connsiteX4" fmla="*/ 2540817 w 2543578"/>
              <a:gd name="connsiteY4" fmla="*/ 1029607 h 2037663"/>
              <a:gd name="connsiteX5" fmla="*/ 2093235 w 2543578"/>
              <a:gd name="connsiteY5" fmla="*/ 1663076 h 2037663"/>
              <a:gd name="connsiteX6" fmla="*/ 1279385 w 2543578"/>
              <a:gd name="connsiteY6" fmla="*/ 2037651 h 2037663"/>
              <a:gd name="connsiteX7" fmla="*/ 308504 w 2543578"/>
              <a:gd name="connsiteY7" fmla="*/ 1652059 h 2037663"/>
              <a:gd name="connsiteX8" fmla="*/ 17953 w 2543578"/>
              <a:gd name="connsiteY8" fmla="*/ 1029607 h 2037663"/>
              <a:gd name="connsiteX0" fmla="*/ 7 w 2525632"/>
              <a:gd name="connsiteY0" fmla="*/ 1029607 h 2037663"/>
              <a:gd name="connsiteX1" fmla="*/ 720216 w 2525632"/>
              <a:gd name="connsiteY1" fmla="*/ 131732 h 2037663"/>
              <a:gd name="connsiteX2" fmla="*/ 1261439 w 2525632"/>
              <a:gd name="connsiteY2" fmla="*/ 21563 h 2037663"/>
              <a:gd name="connsiteX3" fmla="*/ 1876986 w 2525632"/>
              <a:gd name="connsiteY3" fmla="*/ 296984 h 2037663"/>
              <a:gd name="connsiteX4" fmla="*/ 2522871 w 2525632"/>
              <a:gd name="connsiteY4" fmla="*/ 1029607 h 2037663"/>
              <a:gd name="connsiteX5" fmla="*/ 2075289 w 2525632"/>
              <a:gd name="connsiteY5" fmla="*/ 1663076 h 2037663"/>
              <a:gd name="connsiteX6" fmla="*/ 1261439 w 2525632"/>
              <a:gd name="connsiteY6" fmla="*/ 2037651 h 2037663"/>
              <a:gd name="connsiteX7" fmla="*/ 290558 w 2525632"/>
              <a:gd name="connsiteY7" fmla="*/ 1652059 h 2037663"/>
              <a:gd name="connsiteX8" fmla="*/ 7 w 2525632"/>
              <a:gd name="connsiteY8" fmla="*/ 1029607 h 2037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25632" h="2037663">
                <a:moveTo>
                  <a:pt x="7" y="1029607"/>
                </a:moveTo>
                <a:cubicBezTo>
                  <a:pt x="-2062" y="678904"/>
                  <a:pt x="509977" y="299739"/>
                  <a:pt x="720216" y="131732"/>
                </a:cubicBezTo>
                <a:cubicBezTo>
                  <a:pt x="930455" y="-36275"/>
                  <a:pt x="1068644" y="-5979"/>
                  <a:pt x="1261439" y="21563"/>
                </a:cubicBezTo>
                <a:cubicBezTo>
                  <a:pt x="1454234" y="49105"/>
                  <a:pt x="1666747" y="128977"/>
                  <a:pt x="1876986" y="296984"/>
                </a:cubicBezTo>
                <a:cubicBezTo>
                  <a:pt x="2087225" y="464991"/>
                  <a:pt x="2489821" y="801925"/>
                  <a:pt x="2522871" y="1029607"/>
                </a:cubicBezTo>
                <a:cubicBezTo>
                  <a:pt x="2555921" y="1257289"/>
                  <a:pt x="2285528" y="1495069"/>
                  <a:pt x="2075289" y="1663076"/>
                </a:cubicBezTo>
                <a:cubicBezTo>
                  <a:pt x="1865050" y="1831083"/>
                  <a:pt x="1558894" y="2039487"/>
                  <a:pt x="1261439" y="2037651"/>
                </a:cubicBezTo>
                <a:cubicBezTo>
                  <a:pt x="963984" y="2035815"/>
                  <a:pt x="500797" y="1820066"/>
                  <a:pt x="290558" y="1652059"/>
                </a:cubicBezTo>
                <a:cubicBezTo>
                  <a:pt x="80319" y="1484052"/>
                  <a:pt x="2076" y="1380310"/>
                  <a:pt x="7" y="1029607"/>
                </a:cubicBezTo>
                <a:close/>
              </a:path>
            </a:pathLst>
          </a:cu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 smtClean="0"/>
              <a:t>Back-up power:</a:t>
            </a:r>
          </a:p>
          <a:p>
            <a:pPr algn="ctr"/>
            <a:r>
              <a:rPr lang="en-US" sz="1400" dirty="0" smtClean="0"/>
              <a:t>Demonstrate at least 9,000 units</a:t>
            </a:r>
          </a:p>
          <a:p>
            <a:pPr algn="ctr"/>
            <a:r>
              <a:rPr lang="fr-BE" sz="1400" dirty="0" err="1" smtClean="0"/>
              <a:t>Decrease</a:t>
            </a:r>
            <a:r>
              <a:rPr lang="fr-BE" sz="1400" dirty="0" smtClean="0"/>
              <a:t> </a:t>
            </a:r>
            <a:r>
              <a:rPr lang="fr-BE" sz="1400" dirty="0" err="1" smtClean="0"/>
              <a:t>cost</a:t>
            </a:r>
            <a:r>
              <a:rPr lang="fr-BE" sz="1400" dirty="0" smtClean="0"/>
              <a:t> to 1,500 €/kW by 2015</a:t>
            </a:r>
          </a:p>
        </p:txBody>
      </p:sp>
    </p:spTree>
    <p:extLst>
      <p:ext uri="{BB962C8B-B14F-4D97-AF65-F5344CB8AC3E}">
        <p14:creationId xmlns:p14="http://schemas.microsoft.com/office/powerpoint/2010/main" val="666768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TextBox 6"/>
          <p:cNvSpPr txBox="1">
            <a:spLocks noChangeArrowheads="1"/>
          </p:cNvSpPr>
          <p:nvPr/>
        </p:nvSpPr>
        <p:spPr bwMode="auto">
          <a:xfrm>
            <a:off x="2572544" y="77143"/>
            <a:ext cx="6513512" cy="2431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defTabSz="457200"/>
            <a:r>
              <a:rPr lang="en-US" sz="3200" b="1" dirty="0">
                <a:solidFill>
                  <a:srgbClr val="EEECE1"/>
                </a:solidFill>
                <a:latin typeface="+mn-lt"/>
                <a:cs typeface="Arial" charset="0"/>
              </a:rPr>
              <a:t>MAIP </a:t>
            </a:r>
            <a:r>
              <a:rPr lang="en-US" sz="3200" b="1" dirty="0" smtClean="0">
                <a:solidFill>
                  <a:srgbClr val="EEECE1"/>
                </a:solidFill>
                <a:latin typeface="+mn-lt"/>
                <a:cs typeface="Arial" charset="0"/>
              </a:rPr>
              <a:t>Coverage</a:t>
            </a:r>
          </a:p>
          <a:p>
            <a:pPr algn="r" defTabSz="457200"/>
            <a:r>
              <a:rPr lang="fr-BE" sz="2000" b="1" i="1" dirty="0" smtClean="0">
                <a:solidFill>
                  <a:srgbClr val="EEECE1"/>
                </a:solidFill>
                <a:latin typeface="+mn-lt"/>
                <a:cs typeface="Arial" charset="0"/>
              </a:rPr>
              <a:t>Budget </a:t>
            </a:r>
            <a:r>
              <a:rPr lang="fr-BE" sz="2000" b="1" i="1" dirty="0" err="1" smtClean="0">
                <a:solidFill>
                  <a:srgbClr val="EEECE1"/>
                </a:solidFill>
                <a:latin typeface="+mn-lt"/>
                <a:cs typeface="Arial" charset="0"/>
              </a:rPr>
              <a:t>committed</a:t>
            </a:r>
            <a:r>
              <a:rPr lang="fr-BE" sz="2000" b="1" i="1" dirty="0" smtClean="0">
                <a:solidFill>
                  <a:srgbClr val="EEECE1"/>
                </a:solidFill>
                <a:latin typeface="+mn-lt"/>
                <a:cs typeface="Arial" charset="0"/>
              </a:rPr>
              <a:t> 2008-2013</a:t>
            </a:r>
            <a:endParaRPr lang="fr-BE" sz="2000" b="1" i="1" dirty="0">
              <a:solidFill>
                <a:srgbClr val="EEECE1"/>
              </a:solidFill>
              <a:latin typeface="+mn-lt"/>
              <a:cs typeface="Arial" charset="0"/>
            </a:endParaRPr>
          </a:p>
          <a:p>
            <a:pPr algn="r" defTabSz="457200"/>
            <a:endParaRPr lang="fr-BE" sz="2000" b="1" i="1" dirty="0" smtClean="0">
              <a:solidFill>
                <a:srgbClr val="EEECE1"/>
              </a:solidFill>
              <a:latin typeface="+mn-lt"/>
              <a:cs typeface="Arial" charset="0"/>
            </a:endParaRPr>
          </a:p>
          <a:p>
            <a:pPr algn="r" defTabSz="457200"/>
            <a:endParaRPr lang="fr-BE" sz="2000" b="1" i="1" dirty="0">
              <a:solidFill>
                <a:srgbClr val="EEECE1"/>
              </a:solidFill>
              <a:latin typeface="+mn-lt"/>
              <a:cs typeface="Arial" charset="0"/>
            </a:endParaRPr>
          </a:p>
          <a:p>
            <a:pPr algn="r" defTabSz="457200"/>
            <a:endParaRPr lang="fr-BE" sz="2000" b="1" i="1" dirty="0" smtClean="0">
              <a:solidFill>
                <a:srgbClr val="EEECE1"/>
              </a:solidFill>
              <a:latin typeface="+mn-lt"/>
              <a:cs typeface="Arial" charset="0"/>
            </a:endParaRPr>
          </a:p>
          <a:p>
            <a:pPr algn="r" defTabSz="457200"/>
            <a:endParaRPr lang="en-US" sz="2000" b="1" i="1" dirty="0" smtClean="0">
              <a:solidFill>
                <a:srgbClr val="FF0000"/>
              </a:solidFill>
              <a:latin typeface="+mn-lt"/>
              <a:cs typeface="Arial" charset="0"/>
            </a:endParaRPr>
          </a:p>
          <a:p>
            <a:pPr algn="r" defTabSz="457200"/>
            <a:r>
              <a:rPr lang="en-US" sz="2000" b="1" i="1" dirty="0" smtClean="0">
                <a:solidFill>
                  <a:srgbClr val="FF0000"/>
                </a:solidFill>
                <a:latin typeface="+mn-lt"/>
                <a:cs typeface="Arial" charset="0"/>
              </a:rPr>
              <a:t>Total </a:t>
            </a:r>
            <a:r>
              <a:rPr lang="en-US" sz="2000" b="1" i="1" dirty="0">
                <a:solidFill>
                  <a:srgbClr val="FF0000"/>
                </a:solidFill>
                <a:latin typeface="+mn-lt"/>
                <a:cs typeface="Arial" charset="0"/>
              </a:rPr>
              <a:t>costs: 203 mill EUR</a:t>
            </a:r>
            <a:r>
              <a:rPr lang="fr-BE" sz="2000" b="1" i="1" dirty="0" smtClean="0">
                <a:solidFill>
                  <a:srgbClr val="FF0000"/>
                </a:solidFill>
                <a:latin typeface="+mn-lt"/>
                <a:cs typeface="Arial" charset="0"/>
              </a:rPr>
              <a:t> </a:t>
            </a:r>
          </a:p>
        </p:txBody>
      </p:sp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27025985"/>
              </p:ext>
            </p:extLst>
          </p:nvPr>
        </p:nvGraphicFramePr>
        <p:xfrm>
          <a:off x="48420" y="3257550"/>
          <a:ext cx="4152106" cy="3514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60776724"/>
              </p:ext>
            </p:extLst>
          </p:nvPr>
        </p:nvGraphicFramePr>
        <p:xfrm>
          <a:off x="2286002" y="403860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78177" y="2690336"/>
            <a:ext cx="8987653" cy="646331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pPr algn="ctr"/>
            <a:r>
              <a:rPr lang="fr-BE" sz="1600" b="1" dirty="0" smtClean="0">
                <a:solidFill>
                  <a:srgbClr val="FF0000"/>
                </a:solidFill>
                <a:latin typeface="+mn-lt"/>
              </a:rPr>
              <a:t>FCH contribution </a:t>
            </a:r>
            <a:r>
              <a:rPr lang="fr-BE" sz="1600" b="1" dirty="0" smtClean="0">
                <a:latin typeface="+mn-lt"/>
              </a:rPr>
              <a:t>to ENERGY </a:t>
            </a:r>
            <a:r>
              <a:rPr lang="fr-BE" sz="1600" b="1" u="sng" dirty="0" smtClean="0">
                <a:latin typeface="+mn-lt"/>
              </a:rPr>
              <a:t>DEMONSTRATION </a:t>
            </a:r>
            <a:r>
              <a:rPr lang="fr-BE" sz="1600" b="1" dirty="0" err="1" smtClean="0">
                <a:latin typeface="+mn-lt"/>
              </a:rPr>
              <a:t>Projects</a:t>
            </a:r>
            <a:r>
              <a:rPr lang="fr-BE" sz="1600" b="1" dirty="0" smtClean="0">
                <a:latin typeface="+mn-lt"/>
              </a:rPr>
              <a:t> (</a:t>
            </a:r>
            <a:r>
              <a:rPr lang="fr-BE" sz="1600" b="1" dirty="0" err="1" smtClean="0">
                <a:latin typeface="+mn-lt"/>
              </a:rPr>
              <a:t>incl</a:t>
            </a:r>
            <a:r>
              <a:rPr lang="fr-BE" sz="1600" b="1" dirty="0" smtClean="0">
                <a:latin typeface="+mn-lt"/>
              </a:rPr>
              <a:t> validation/proof-of-concept/components):</a:t>
            </a:r>
          </a:p>
          <a:p>
            <a:pPr algn="ctr"/>
            <a:r>
              <a:rPr lang="fr-BE" b="1" dirty="0" smtClean="0">
                <a:latin typeface="+mn-lt"/>
              </a:rPr>
              <a:t> </a:t>
            </a:r>
            <a:r>
              <a:rPr lang="fr-BE" sz="2000" b="1" u="sng" dirty="0" smtClean="0">
                <a:solidFill>
                  <a:srgbClr val="FF0000"/>
                </a:solidFill>
                <a:latin typeface="+mn-lt"/>
              </a:rPr>
              <a:t>98,8 </a:t>
            </a:r>
            <a:r>
              <a:rPr lang="fr-BE" sz="2000" b="1" u="sng" dirty="0" err="1" smtClean="0">
                <a:solidFill>
                  <a:srgbClr val="FF0000"/>
                </a:solidFill>
                <a:latin typeface="+mn-lt"/>
              </a:rPr>
              <a:t>mill</a:t>
            </a:r>
            <a:r>
              <a:rPr lang="fr-BE" sz="2000" b="1" u="sng" dirty="0" smtClean="0">
                <a:solidFill>
                  <a:srgbClr val="FF0000"/>
                </a:solidFill>
                <a:latin typeface="+mn-lt"/>
              </a:rPr>
              <a:t> EUR </a:t>
            </a:r>
            <a:endParaRPr lang="en-US" sz="20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57525" y="3538061"/>
            <a:ext cx="1676400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BE" b="1" u="sng" dirty="0" smtClean="0"/>
              <a:t>27 </a:t>
            </a:r>
            <a:r>
              <a:rPr lang="fr-BE" b="1" u="sng" dirty="0" err="1" smtClean="0"/>
              <a:t>projects</a:t>
            </a:r>
            <a:endParaRPr lang="en-US" b="1" u="sng" dirty="0"/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57482716"/>
              </p:ext>
            </p:extLst>
          </p:nvPr>
        </p:nvGraphicFramePr>
        <p:xfrm>
          <a:off x="69447" y="290513"/>
          <a:ext cx="4923631" cy="23098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40298113"/>
              </p:ext>
            </p:extLst>
          </p:nvPr>
        </p:nvGraphicFramePr>
        <p:xfrm>
          <a:off x="5581650" y="3907394"/>
          <a:ext cx="3484180" cy="28648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3099350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 descr="Logo DCod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7975" y="6543218"/>
            <a:ext cx="3305175" cy="326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6"/>
          <p:cNvSpPr txBox="1">
            <a:spLocks noChangeArrowheads="1"/>
          </p:cNvSpPr>
          <p:nvPr/>
        </p:nvSpPr>
        <p:spPr bwMode="auto">
          <a:xfrm>
            <a:off x="2585077" y="50801"/>
            <a:ext cx="651351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defTabSz="457200"/>
            <a:r>
              <a:rPr lang="en-US" sz="3200" b="1" dirty="0">
                <a:solidFill>
                  <a:srgbClr val="EEECE1"/>
                </a:solidFill>
                <a:latin typeface="+mn-lt"/>
                <a:cs typeface="Arial" charset="0"/>
              </a:rPr>
              <a:t>MAIP </a:t>
            </a:r>
            <a:r>
              <a:rPr lang="en-US" sz="3200" b="1" dirty="0" smtClean="0">
                <a:solidFill>
                  <a:srgbClr val="EEECE1"/>
                </a:solidFill>
                <a:latin typeface="+mn-lt"/>
                <a:cs typeface="Arial" charset="0"/>
              </a:rPr>
              <a:t>Coverage</a:t>
            </a:r>
          </a:p>
          <a:p>
            <a:pPr algn="r" defTabSz="457200"/>
            <a:r>
              <a:rPr lang="fr-BE" sz="2000" b="1" i="1" dirty="0" err="1" smtClean="0">
                <a:solidFill>
                  <a:srgbClr val="EEECE1"/>
                </a:solidFill>
                <a:latin typeface="+mn-lt"/>
                <a:cs typeface="Arial" charset="0"/>
              </a:rPr>
              <a:t>Technology</a:t>
            </a:r>
            <a:r>
              <a:rPr lang="fr-BE" sz="2000" b="1" i="1" dirty="0" smtClean="0">
                <a:solidFill>
                  <a:srgbClr val="EEECE1"/>
                </a:solidFill>
                <a:latin typeface="+mn-lt"/>
                <a:cs typeface="Arial" charset="0"/>
              </a:rPr>
              <a:t>/</a:t>
            </a:r>
            <a:r>
              <a:rPr lang="fr-BE" sz="2000" b="1" i="1" dirty="0" err="1" smtClean="0">
                <a:solidFill>
                  <a:srgbClr val="EEECE1"/>
                </a:solidFill>
                <a:latin typeface="+mn-lt"/>
                <a:cs typeface="Arial" charset="0"/>
              </a:rPr>
              <a:t>Activities</a:t>
            </a:r>
            <a:r>
              <a:rPr lang="fr-BE" sz="2000" b="1" i="1" dirty="0" smtClean="0">
                <a:solidFill>
                  <a:srgbClr val="EEECE1"/>
                </a:solidFill>
                <a:latin typeface="+mn-lt"/>
                <a:cs typeface="Arial" charset="0"/>
              </a:rPr>
              <a:t> </a:t>
            </a:r>
          </a:p>
          <a:p>
            <a:pPr algn="r" defTabSz="457200"/>
            <a:r>
              <a:rPr lang="fr-BE" sz="2000" b="1" i="1" dirty="0" err="1" smtClean="0">
                <a:solidFill>
                  <a:srgbClr val="EEECE1"/>
                </a:solidFill>
                <a:latin typeface="+mn-lt"/>
                <a:cs typeface="Arial" charset="0"/>
              </a:rPr>
              <a:t>Projects</a:t>
            </a:r>
            <a:r>
              <a:rPr lang="fr-BE" sz="2000" b="1" i="1" dirty="0" smtClean="0">
                <a:solidFill>
                  <a:srgbClr val="EEECE1"/>
                </a:solidFill>
                <a:latin typeface="+mn-lt"/>
                <a:cs typeface="Arial" charset="0"/>
              </a:rPr>
              <a:t> </a:t>
            </a:r>
            <a:r>
              <a:rPr lang="fr-BE" sz="2000" b="1" i="1" dirty="0" err="1" smtClean="0">
                <a:solidFill>
                  <a:srgbClr val="EEECE1"/>
                </a:solidFill>
                <a:latin typeface="+mn-lt"/>
                <a:cs typeface="Arial" charset="0"/>
              </a:rPr>
              <a:t>examples</a:t>
            </a:r>
            <a:endParaRPr lang="en-US" sz="2000" b="1" i="1" dirty="0">
              <a:solidFill>
                <a:srgbClr val="EEECE1"/>
              </a:solidFill>
              <a:latin typeface="+mn-lt"/>
              <a:cs typeface="Arial" charset="0"/>
            </a:endParaRPr>
          </a:p>
        </p:txBody>
      </p:sp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06399492"/>
              </p:ext>
            </p:extLst>
          </p:nvPr>
        </p:nvGraphicFramePr>
        <p:xfrm>
          <a:off x="3071813" y="4126659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66674" y="1562100"/>
            <a:ext cx="31598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latin typeface="+mn-lt"/>
              </a:rPr>
              <a:t>ASSENT: </a:t>
            </a:r>
            <a:r>
              <a:rPr lang="en-US" sz="1400" dirty="0" smtClean="0">
                <a:latin typeface="+mn-lt"/>
              </a:rPr>
              <a:t>development </a:t>
            </a:r>
            <a:r>
              <a:rPr lang="en-US" sz="1400" dirty="0">
                <a:latin typeface="+mn-lt"/>
              </a:rPr>
              <a:t>of </a:t>
            </a:r>
            <a:r>
              <a:rPr lang="en-US" sz="1400" b="1" u="sng" dirty="0">
                <a:latin typeface="+mn-lt"/>
              </a:rPr>
              <a:t>fuel and water </a:t>
            </a:r>
            <a:endParaRPr lang="en-US" sz="1400" b="1" u="sng" dirty="0" smtClean="0">
              <a:latin typeface="+mn-lt"/>
            </a:endParaRPr>
          </a:p>
          <a:p>
            <a:r>
              <a:rPr lang="en-US" sz="1400" b="1" u="sng" dirty="0" smtClean="0">
                <a:latin typeface="+mn-lt"/>
              </a:rPr>
              <a:t>management </a:t>
            </a:r>
            <a:r>
              <a:rPr lang="en-US" sz="1400" dirty="0">
                <a:latin typeface="+mn-lt"/>
              </a:rPr>
              <a:t>for SOFC </a:t>
            </a:r>
            <a:r>
              <a:rPr lang="en-US" sz="1400" dirty="0" smtClean="0">
                <a:latin typeface="+mn-lt"/>
              </a:rPr>
              <a:t>systems</a:t>
            </a:r>
            <a:endParaRPr lang="en-US" sz="1400" dirty="0">
              <a:latin typeface="+mn-lt"/>
            </a:endParaRPr>
          </a:p>
        </p:txBody>
      </p:sp>
      <p:pic>
        <p:nvPicPr>
          <p:cNvPr id="7" name="Picture 6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8496" y="676275"/>
            <a:ext cx="1031306" cy="859938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999999"/>
            </a:prstShdw>
          </a:effectLst>
          <a:extLst/>
        </p:spPr>
      </p:pic>
      <p:sp>
        <p:nvSpPr>
          <p:cNvPr id="5" name="TextBox 4"/>
          <p:cNvSpPr txBox="1"/>
          <p:nvPr/>
        </p:nvSpPr>
        <p:spPr>
          <a:xfrm>
            <a:off x="66674" y="2101392"/>
            <a:ext cx="381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>
                <a:latin typeface="+mn-lt"/>
              </a:rPr>
              <a:t>CATION: </a:t>
            </a:r>
            <a:r>
              <a:rPr lang="en-GB" sz="1400" dirty="0" smtClean="0">
                <a:latin typeface="+mn-lt"/>
              </a:rPr>
              <a:t>optimal </a:t>
            </a:r>
            <a:r>
              <a:rPr lang="en-GB" sz="1400" dirty="0">
                <a:latin typeface="+mn-lt"/>
              </a:rPr>
              <a:t>process and mechanical </a:t>
            </a:r>
            <a:r>
              <a:rPr lang="en-GB" sz="1400" b="1" u="sng" dirty="0">
                <a:latin typeface="+mn-lt"/>
              </a:rPr>
              <a:t>solutions for the cathode </a:t>
            </a:r>
            <a:r>
              <a:rPr lang="en-GB" sz="1400" dirty="0">
                <a:latin typeface="+mn-lt"/>
              </a:rPr>
              <a:t>and stacks subsystems </a:t>
            </a:r>
            <a:endParaRPr lang="en-US" sz="1400" dirty="0">
              <a:latin typeface="+mn-lt"/>
            </a:endParaRPr>
          </a:p>
        </p:txBody>
      </p:sp>
      <p:grpSp>
        <p:nvGrpSpPr>
          <p:cNvPr id="10" name="Group 9"/>
          <p:cNvGrpSpPr/>
          <p:nvPr/>
        </p:nvGrpSpPr>
        <p:grpSpPr bwMode="auto">
          <a:xfrm>
            <a:off x="66674" y="146712"/>
            <a:ext cx="971551" cy="1415388"/>
            <a:chOff x="0" y="0"/>
            <a:chExt cx="3744467" cy="4968619"/>
          </a:xfrm>
        </p:grpSpPr>
        <p:pic>
          <p:nvPicPr>
            <p:cNvPr id="11" name="Picture 10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" y="0"/>
              <a:ext cx="3744466" cy="24963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" name="Picture 11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472308"/>
              <a:ext cx="3744467" cy="24963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030" name="Picture 6" descr="http://reforcell.eu/images/logo_reforcell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" y="2766086"/>
            <a:ext cx="1285876" cy="661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352551" y="2727260"/>
            <a:ext cx="343852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+mn-lt"/>
              </a:rPr>
              <a:t>new </a:t>
            </a:r>
            <a:r>
              <a:rPr lang="en-US" sz="1400" b="1" u="sng" dirty="0">
                <a:latin typeface="+mn-lt"/>
              </a:rPr>
              <a:t>multi-fuel membrane reformer </a:t>
            </a:r>
            <a:r>
              <a:rPr lang="en-US" sz="1400" dirty="0">
                <a:latin typeface="+mn-lt"/>
              </a:rPr>
              <a:t>for pure hydrogen production (5 Nm3/h) based on Catalytic Membrane Reactors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91075" y="2181310"/>
            <a:ext cx="430751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u="sng" dirty="0" smtClean="0">
                <a:latin typeface="+mn-lt"/>
              </a:rPr>
              <a:t>proof-of-concept CCHP plants </a:t>
            </a:r>
            <a:r>
              <a:rPr lang="en-US" sz="1400" dirty="0">
                <a:latin typeface="+mn-lt"/>
              </a:rPr>
              <a:t>based on SOFC fed by different typologies of </a:t>
            </a:r>
            <a:r>
              <a:rPr lang="en-US" sz="1400" dirty="0" err="1">
                <a:latin typeface="+mn-lt"/>
              </a:rPr>
              <a:t>biogenous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smtClean="0">
                <a:latin typeface="+mn-lt"/>
              </a:rPr>
              <a:t>primary </a:t>
            </a:r>
            <a:r>
              <a:rPr lang="en-US" sz="1400" dirty="0">
                <a:latin typeface="+mn-lt"/>
              </a:rPr>
              <a:t>fuels (locally produced), integrated by a process for the </a:t>
            </a:r>
            <a:r>
              <a:rPr lang="en-US" sz="1400" dirty="0" smtClean="0">
                <a:latin typeface="+mn-lt"/>
              </a:rPr>
              <a:t>CO2 recovery</a:t>
            </a:r>
            <a:endParaRPr lang="en-US" sz="1400" dirty="0">
              <a:latin typeface="+mn-lt"/>
            </a:endParaRPr>
          </a:p>
        </p:txBody>
      </p:sp>
      <p:pic>
        <p:nvPicPr>
          <p:cNvPr id="1032" name="Picture 8" descr="http://www.es.mw.tum.de/uploads/pics/sofcomlogo_01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5888" y="1347460"/>
            <a:ext cx="25527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0" y="6067354"/>
            <a:ext cx="417195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u="sng" dirty="0">
                <a:latin typeface="+mn-lt"/>
              </a:rPr>
              <a:t>new DC/DC converter </a:t>
            </a:r>
            <a:r>
              <a:rPr lang="en-US" sz="1400" dirty="0">
                <a:latin typeface="+mn-lt"/>
              </a:rPr>
              <a:t>to use on-line electrochemical impedance spectroscopy (EIS) </a:t>
            </a:r>
            <a:r>
              <a:rPr lang="en-US" sz="1400" dirty="0" smtClean="0">
                <a:latin typeface="+mn-lt"/>
              </a:rPr>
              <a:t>as </a:t>
            </a:r>
            <a:r>
              <a:rPr lang="en-US" sz="1400" b="1" u="sng" dirty="0" smtClean="0">
                <a:latin typeface="+mn-lt"/>
              </a:rPr>
              <a:t>diagnostic tool </a:t>
            </a:r>
            <a:r>
              <a:rPr lang="en-US" sz="1400" dirty="0" smtClean="0">
                <a:latin typeface="+mn-lt"/>
              </a:rPr>
              <a:t>for back-up power and CHP applications</a:t>
            </a:r>
            <a:endParaRPr lang="en-US" sz="1400" dirty="0">
              <a:latin typeface="+mn-lt"/>
            </a:endParaRPr>
          </a:p>
        </p:txBody>
      </p:sp>
      <p:pic>
        <p:nvPicPr>
          <p:cNvPr id="19" name="Picture 18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6513" y="1168443"/>
            <a:ext cx="1840787" cy="106500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999999"/>
            </a:prstShdw>
          </a:effectLst>
          <a:extLst/>
        </p:spPr>
      </p:pic>
      <p:pic>
        <p:nvPicPr>
          <p:cNvPr id="20" name="Picture 12" descr="logo color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2290" y="3502910"/>
            <a:ext cx="1416845" cy="504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66674" y="3570761"/>
            <a:ext cx="315983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2"/>
            <a:r>
              <a:rPr lang="en-US" altLang="en-US" sz="1400" dirty="0">
                <a:latin typeface="+mn-lt"/>
              </a:rPr>
              <a:t>CHP system </a:t>
            </a:r>
            <a:r>
              <a:rPr lang="en-US" altLang="en-US" sz="1400" dirty="0" smtClean="0">
                <a:latin typeface="+mn-lt"/>
              </a:rPr>
              <a:t>based </a:t>
            </a:r>
            <a:r>
              <a:rPr lang="en-US" altLang="en-US" sz="1400" dirty="0">
                <a:latin typeface="+mn-lt"/>
              </a:rPr>
              <a:t>on ASC </a:t>
            </a:r>
            <a:r>
              <a:rPr lang="en-US" altLang="en-US" sz="1400" dirty="0" smtClean="0">
                <a:latin typeface="+mn-lt"/>
              </a:rPr>
              <a:t>technology, </a:t>
            </a:r>
            <a:r>
              <a:rPr lang="en-US" altLang="en-US" sz="1400" dirty="0">
                <a:latin typeface="+mn-lt"/>
              </a:rPr>
              <a:t>at reduced stack-temperature of </a:t>
            </a:r>
            <a:r>
              <a:rPr lang="en-US" altLang="en-US" sz="1400" dirty="0" smtClean="0">
                <a:latin typeface="+mn-lt"/>
              </a:rPr>
              <a:t>650C and high </a:t>
            </a:r>
            <a:r>
              <a:rPr lang="en-US" altLang="en-US" sz="1400" dirty="0">
                <a:latin typeface="+mn-lt"/>
              </a:rPr>
              <a:t>electrical efficiency (min. 45%)</a:t>
            </a:r>
            <a:endParaRPr lang="en-US" sz="1400" dirty="0">
              <a:latin typeface="+mn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6674" y="4428160"/>
            <a:ext cx="265747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u="sng" dirty="0">
                <a:latin typeface="+mn-lt"/>
              </a:rPr>
              <a:t>SAPPHIRE: </a:t>
            </a:r>
            <a:r>
              <a:rPr lang="en-US" sz="1400" dirty="0">
                <a:latin typeface="+mn-lt"/>
              </a:rPr>
              <a:t>System Automation of PEMFCs with </a:t>
            </a:r>
            <a:r>
              <a:rPr lang="en-US" sz="1400" u="sng" dirty="0" smtClean="0">
                <a:latin typeface="+mn-lt"/>
              </a:rPr>
              <a:t>Prognostics </a:t>
            </a:r>
            <a:r>
              <a:rPr lang="en-US" sz="1400" u="sng" dirty="0">
                <a:latin typeface="+mn-lt"/>
              </a:rPr>
              <a:t>and </a:t>
            </a:r>
            <a:r>
              <a:rPr lang="en-US" sz="1400" u="sng" dirty="0" smtClean="0">
                <a:latin typeface="+mn-lt"/>
              </a:rPr>
              <a:t>Health management</a:t>
            </a:r>
            <a:endParaRPr lang="en-US" sz="1400" u="sng" dirty="0">
              <a:latin typeface="+mn-lt"/>
            </a:endParaRPr>
          </a:p>
        </p:txBody>
      </p:sp>
      <p:pic>
        <p:nvPicPr>
          <p:cNvPr id="26" name="Picture 25"/>
          <p:cNvPicPr/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" y="5175179"/>
            <a:ext cx="2249805" cy="892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6" name="Picture 12" descr="Flumaback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5049" y="2919973"/>
            <a:ext cx="4284650" cy="1389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6076950" y="4033633"/>
            <a:ext cx="299085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u="sng" dirty="0" err="1" smtClean="0">
                <a:latin typeface="+mn-lt"/>
              </a:rPr>
              <a:t>FluMaBack</a:t>
            </a:r>
            <a:r>
              <a:rPr lang="en-US" sz="1400" b="1" u="sng" dirty="0" smtClean="0">
                <a:latin typeface="+mn-lt"/>
              </a:rPr>
              <a:t>: </a:t>
            </a:r>
            <a:r>
              <a:rPr lang="en-US" sz="1400" dirty="0" smtClean="0">
                <a:latin typeface="+mn-lt"/>
              </a:rPr>
              <a:t>Fluid </a:t>
            </a:r>
            <a:r>
              <a:rPr lang="en-US" sz="1400" dirty="0">
                <a:latin typeface="+mn-lt"/>
              </a:rPr>
              <a:t>Management </a:t>
            </a:r>
            <a:r>
              <a:rPr lang="en-US" sz="1400" u="sng" dirty="0">
                <a:latin typeface="+mn-lt"/>
              </a:rPr>
              <a:t>component improvement for </a:t>
            </a:r>
            <a:endParaRPr lang="en-US" sz="1400" u="sng" dirty="0" smtClean="0">
              <a:latin typeface="+mn-lt"/>
            </a:endParaRPr>
          </a:p>
          <a:p>
            <a:pPr algn="r"/>
            <a:r>
              <a:rPr lang="en-US" sz="1400" u="sng" dirty="0" smtClean="0">
                <a:latin typeface="+mn-lt"/>
              </a:rPr>
              <a:t>Back-up </a:t>
            </a:r>
            <a:r>
              <a:rPr lang="en-US" sz="1400" dirty="0">
                <a:latin typeface="+mn-lt"/>
              </a:rPr>
              <a:t>fuel cell systems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677025" y="5830528"/>
            <a:ext cx="242411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u="sng" dirty="0" err="1" smtClean="0">
                <a:latin typeface="+mn-lt"/>
              </a:rPr>
              <a:t>TriSOFC</a:t>
            </a:r>
            <a:r>
              <a:rPr lang="en-US" sz="1400" b="1" u="sng" dirty="0" smtClean="0">
                <a:latin typeface="+mn-lt"/>
              </a:rPr>
              <a:t>:</a:t>
            </a:r>
            <a:r>
              <a:rPr lang="en-US" sz="1400" dirty="0" smtClean="0">
                <a:latin typeface="+mn-lt"/>
              </a:rPr>
              <a:t> low-cost </a:t>
            </a:r>
            <a:r>
              <a:rPr lang="en-US" sz="1400" dirty="0">
                <a:latin typeface="+mn-lt"/>
              </a:rPr>
              <a:t>durable </a:t>
            </a:r>
            <a:r>
              <a:rPr lang="en-US" sz="1400" u="sng" dirty="0">
                <a:latin typeface="+mn-lt"/>
              </a:rPr>
              <a:t>low temperature (LT) SOFC tri-generation</a:t>
            </a:r>
            <a:r>
              <a:rPr lang="en-US" sz="1400" dirty="0">
                <a:latin typeface="+mn-lt"/>
              </a:rPr>
              <a:t> (cooling, heating and power) </a:t>
            </a:r>
            <a:r>
              <a:rPr lang="en-US" sz="1400" u="sng" dirty="0">
                <a:latin typeface="+mn-lt"/>
              </a:rPr>
              <a:t>prototype</a:t>
            </a:r>
          </a:p>
        </p:txBody>
      </p:sp>
      <p:pic>
        <p:nvPicPr>
          <p:cNvPr id="1038" name="Picture 14" descr="Creative Energy Homes Project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9574" y="4951380"/>
            <a:ext cx="2421564" cy="879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4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343066" y="3376878"/>
            <a:ext cx="1175803" cy="2348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5678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8" name="Right Arrow 59397"/>
          <p:cNvSpPr/>
          <p:nvPr/>
        </p:nvSpPr>
        <p:spPr>
          <a:xfrm>
            <a:off x="1823004" y="6419850"/>
            <a:ext cx="7119420" cy="548538"/>
          </a:xfrm>
          <a:prstGeom prst="rightArrow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b="1" i="1" dirty="0" err="1" smtClean="0">
                <a:solidFill>
                  <a:schemeClr val="accent3">
                    <a:lumMod val="75000"/>
                  </a:schemeClr>
                </a:solidFill>
              </a:rPr>
              <a:t>Research</a:t>
            </a:r>
            <a:endParaRPr lang="en-US" b="1" i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59395" name="TextBox 6"/>
          <p:cNvSpPr txBox="1">
            <a:spLocks noChangeArrowheads="1"/>
          </p:cNvSpPr>
          <p:nvPr/>
        </p:nvSpPr>
        <p:spPr bwMode="auto">
          <a:xfrm>
            <a:off x="2585077" y="50801"/>
            <a:ext cx="6513512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defTabSz="457200"/>
            <a:r>
              <a:rPr lang="en-US" sz="3200" b="1" dirty="0">
                <a:solidFill>
                  <a:srgbClr val="EEECE1"/>
                </a:solidFill>
                <a:latin typeface="+mn-lt"/>
                <a:cs typeface="Arial" charset="0"/>
              </a:rPr>
              <a:t>MAIP </a:t>
            </a:r>
            <a:r>
              <a:rPr lang="en-US" sz="3200" b="1" dirty="0" smtClean="0">
                <a:solidFill>
                  <a:srgbClr val="EEECE1"/>
                </a:solidFill>
                <a:latin typeface="+mn-lt"/>
                <a:cs typeface="Arial" charset="0"/>
              </a:rPr>
              <a:t>Coverage</a:t>
            </a:r>
          </a:p>
          <a:p>
            <a:pPr algn="r" defTabSz="457200"/>
            <a:r>
              <a:rPr lang="fr-BE" sz="3200" b="1" i="1" dirty="0" smtClean="0">
                <a:solidFill>
                  <a:srgbClr val="EEECE1"/>
                </a:solidFill>
                <a:latin typeface="+mn-lt"/>
                <a:cs typeface="Arial" charset="0"/>
              </a:rPr>
              <a:t>Volumes</a:t>
            </a:r>
            <a:endParaRPr lang="en-US" sz="3200" b="1" i="1" dirty="0">
              <a:solidFill>
                <a:srgbClr val="EEECE1"/>
              </a:solidFill>
              <a:latin typeface="+mn-lt"/>
              <a:cs typeface="Arial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1001234" y="5424309"/>
            <a:ext cx="74676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 flipV="1">
            <a:off x="1855788" y="2309634"/>
            <a:ext cx="1" cy="310551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59392" idx="0"/>
          </p:cNvCxnSpPr>
          <p:nvPr/>
        </p:nvCxnSpPr>
        <p:spPr>
          <a:xfrm flipV="1">
            <a:off x="2664024" y="2328685"/>
            <a:ext cx="0" cy="2863963"/>
          </a:xfrm>
          <a:prstGeom prst="line">
            <a:avLst/>
          </a:prstGeom>
          <a:ln w="63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 flipV="1">
            <a:off x="6705204" y="2328685"/>
            <a:ext cx="31876" cy="2863963"/>
          </a:xfrm>
          <a:prstGeom prst="line">
            <a:avLst/>
          </a:prstGeom>
          <a:ln w="63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 flipV="1">
            <a:off x="3472260" y="2328685"/>
            <a:ext cx="23410" cy="2863963"/>
          </a:xfrm>
          <a:prstGeom prst="line">
            <a:avLst/>
          </a:prstGeom>
          <a:ln w="63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4280496" y="2328685"/>
            <a:ext cx="0" cy="2863963"/>
          </a:xfrm>
          <a:prstGeom prst="line">
            <a:avLst/>
          </a:prstGeom>
          <a:ln w="63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41" idx="0"/>
          </p:cNvCxnSpPr>
          <p:nvPr/>
        </p:nvCxnSpPr>
        <p:spPr>
          <a:xfrm flipV="1">
            <a:off x="5079206" y="2328685"/>
            <a:ext cx="9526" cy="2839966"/>
          </a:xfrm>
          <a:prstGeom prst="line">
            <a:avLst/>
          </a:prstGeom>
          <a:ln w="63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5896968" y="2328685"/>
            <a:ext cx="0" cy="2863963"/>
          </a:xfrm>
          <a:prstGeom prst="line">
            <a:avLst/>
          </a:prstGeom>
          <a:ln w="63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42" idx="0"/>
          </p:cNvCxnSpPr>
          <p:nvPr/>
        </p:nvCxnSpPr>
        <p:spPr>
          <a:xfrm flipV="1">
            <a:off x="7513440" y="2328685"/>
            <a:ext cx="0" cy="2839966"/>
          </a:xfrm>
          <a:prstGeom prst="line">
            <a:avLst/>
          </a:prstGeom>
          <a:ln w="63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8321675" y="2309635"/>
            <a:ext cx="0" cy="288301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2255143" y="5292864"/>
            <a:ext cx="0" cy="108000"/>
          </a:xfrm>
          <a:prstGeom prst="line">
            <a:avLst/>
          </a:prstGeom>
          <a:ln w="31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3063379" y="5292864"/>
            <a:ext cx="0" cy="108000"/>
          </a:xfrm>
          <a:prstGeom prst="line">
            <a:avLst/>
          </a:prstGeom>
          <a:ln w="31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3871615" y="5292864"/>
            <a:ext cx="0" cy="108000"/>
          </a:xfrm>
          <a:prstGeom prst="line">
            <a:avLst/>
          </a:prstGeom>
          <a:ln w="31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4679851" y="5290483"/>
            <a:ext cx="0" cy="108000"/>
          </a:xfrm>
          <a:prstGeom prst="line">
            <a:avLst/>
          </a:prstGeom>
          <a:ln w="31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5488087" y="5296198"/>
            <a:ext cx="0" cy="108000"/>
          </a:xfrm>
          <a:prstGeom prst="line">
            <a:avLst/>
          </a:prstGeom>
          <a:ln w="31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6296323" y="5296198"/>
            <a:ext cx="0" cy="108000"/>
          </a:xfrm>
          <a:prstGeom prst="line">
            <a:avLst/>
          </a:prstGeom>
          <a:ln w="31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7104559" y="5303342"/>
            <a:ext cx="0" cy="108000"/>
          </a:xfrm>
          <a:prstGeom prst="line">
            <a:avLst/>
          </a:prstGeom>
          <a:ln w="31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7912795" y="5307151"/>
            <a:ext cx="0" cy="108000"/>
          </a:xfrm>
          <a:prstGeom prst="line">
            <a:avLst/>
          </a:prstGeom>
          <a:ln w="31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ounded Rectangle 24"/>
          <p:cNvSpPr/>
          <p:nvPr/>
        </p:nvSpPr>
        <p:spPr>
          <a:xfrm>
            <a:off x="3462735" y="2396345"/>
            <a:ext cx="3471465" cy="27018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38" name="Rounded Rectangle 37"/>
          <p:cNvSpPr/>
          <p:nvPr/>
        </p:nvSpPr>
        <p:spPr>
          <a:xfrm>
            <a:off x="4616600" y="2831742"/>
            <a:ext cx="4240960" cy="27018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39" name="Rounded Rectangle 38"/>
          <p:cNvSpPr/>
          <p:nvPr/>
        </p:nvSpPr>
        <p:spPr>
          <a:xfrm>
            <a:off x="3495670" y="4592680"/>
            <a:ext cx="3200009" cy="27018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59392" name="TextBox 59391"/>
          <p:cNvSpPr txBox="1"/>
          <p:nvPr/>
        </p:nvSpPr>
        <p:spPr>
          <a:xfrm>
            <a:off x="2401772" y="5192648"/>
            <a:ext cx="5245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 smtClean="0"/>
              <a:t>2010</a:t>
            </a:r>
            <a:endParaRPr lang="nl-BE" sz="1200" dirty="0"/>
          </a:p>
        </p:txBody>
      </p:sp>
      <p:sp>
        <p:nvSpPr>
          <p:cNvPr id="41" name="TextBox 40"/>
          <p:cNvSpPr txBox="1"/>
          <p:nvPr/>
        </p:nvSpPr>
        <p:spPr>
          <a:xfrm>
            <a:off x="4816954" y="5168651"/>
            <a:ext cx="5245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 smtClean="0"/>
              <a:t>2013</a:t>
            </a:r>
            <a:endParaRPr lang="nl-BE" sz="1200" dirty="0"/>
          </a:p>
        </p:txBody>
      </p:sp>
      <p:sp>
        <p:nvSpPr>
          <p:cNvPr id="42" name="TextBox 41"/>
          <p:cNvSpPr txBox="1"/>
          <p:nvPr/>
        </p:nvSpPr>
        <p:spPr>
          <a:xfrm>
            <a:off x="7251188" y="5168651"/>
            <a:ext cx="5245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 smtClean="0"/>
              <a:t>2016</a:t>
            </a:r>
            <a:endParaRPr lang="nl-BE" sz="1200" dirty="0"/>
          </a:p>
        </p:txBody>
      </p:sp>
      <p:sp>
        <p:nvSpPr>
          <p:cNvPr id="59393" name="Striped Right Arrow 59392"/>
          <p:cNvSpPr/>
          <p:nvPr/>
        </p:nvSpPr>
        <p:spPr>
          <a:xfrm>
            <a:off x="4826740" y="5850781"/>
            <a:ext cx="4098184" cy="302370"/>
          </a:xfrm>
          <a:prstGeom prst="stripedRightArrow">
            <a:avLst>
              <a:gd name="adj1" fmla="val 71698"/>
              <a:gd name="adj2" fmla="val 146438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Increased volumes</a:t>
            </a:r>
            <a:endParaRPr lang="en-US" dirty="0"/>
          </a:p>
        </p:txBody>
      </p:sp>
      <p:sp>
        <p:nvSpPr>
          <p:cNvPr id="45" name="Striped Right Arrow 44"/>
          <p:cNvSpPr/>
          <p:nvPr/>
        </p:nvSpPr>
        <p:spPr>
          <a:xfrm>
            <a:off x="3472261" y="5512214"/>
            <a:ext cx="5452664" cy="336136"/>
          </a:xfrm>
          <a:prstGeom prst="stripedRightArrow">
            <a:avLst>
              <a:gd name="adj1" fmla="val 71698"/>
              <a:gd name="adj2" fmla="val 146438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Different climates/technologies/routes-to-market</a:t>
            </a:r>
            <a:endParaRPr lang="en-US" dirty="0"/>
          </a:p>
        </p:txBody>
      </p:sp>
      <p:sp>
        <p:nvSpPr>
          <p:cNvPr id="46" name="Striped Right Arrow 45"/>
          <p:cNvSpPr/>
          <p:nvPr/>
        </p:nvSpPr>
        <p:spPr>
          <a:xfrm>
            <a:off x="3495670" y="6174129"/>
            <a:ext cx="5429254" cy="312396"/>
          </a:xfrm>
          <a:prstGeom prst="stripedRightArrow">
            <a:avLst>
              <a:gd name="adj1" fmla="val 71698"/>
              <a:gd name="adj2" fmla="val 146438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Cost reduction/Increased durability</a:t>
            </a:r>
            <a:endParaRPr lang="en-US" dirty="0"/>
          </a:p>
        </p:txBody>
      </p:sp>
      <p:sp>
        <p:nvSpPr>
          <p:cNvPr id="59394" name="TextBox 59393"/>
          <p:cNvSpPr txBox="1"/>
          <p:nvPr/>
        </p:nvSpPr>
        <p:spPr>
          <a:xfrm>
            <a:off x="3472260" y="2377546"/>
            <a:ext cx="35759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b="1" dirty="0">
                <a:latin typeface="+mn-lt"/>
              </a:rPr>
              <a:t>100 micro-CHP </a:t>
            </a:r>
            <a:r>
              <a:rPr lang="es-ES" sz="1400" b="1" dirty="0" err="1" smtClean="0">
                <a:latin typeface="+mn-lt"/>
              </a:rPr>
              <a:t>units</a:t>
            </a:r>
            <a:r>
              <a:rPr lang="es-ES" sz="1400" b="1" dirty="0" smtClean="0">
                <a:latin typeface="+mn-lt"/>
              </a:rPr>
              <a:t> </a:t>
            </a:r>
            <a:r>
              <a:rPr lang="es-ES" sz="1200" i="1" dirty="0" smtClean="0">
                <a:latin typeface="+mn-lt"/>
              </a:rPr>
              <a:t>(1 </a:t>
            </a:r>
            <a:r>
              <a:rPr lang="es-ES" sz="1200" i="1" dirty="0" err="1" smtClean="0">
                <a:latin typeface="+mn-lt"/>
              </a:rPr>
              <a:t>manufacturer</a:t>
            </a:r>
            <a:r>
              <a:rPr lang="es-ES" sz="1200" i="1" dirty="0" smtClean="0">
                <a:latin typeface="+mn-lt"/>
              </a:rPr>
              <a:t>, 4 </a:t>
            </a:r>
            <a:r>
              <a:rPr lang="es-ES" sz="1200" i="1" dirty="0" err="1" smtClean="0">
                <a:latin typeface="+mn-lt"/>
              </a:rPr>
              <a:t>countries</a:t>
            </a:r>
            <a:r>
              <a:rPr lang="es-ES" sz="1200" i="1" dirty="0" smtClean="0">
                <a:latin typeface="+mn-lt"/>
              </a:rPr>
              <a:t>) </a:t>
            </a:r>
            <a:endParaRPr lang="nl-BE" sz="1200" i="1" dirty="0">
              <a:latin typeface="+mn-lt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4880634" y="2812943"/>
            <a:ext cx="37003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b="1" dirty="0" smtClean="0">
                <a:latin typeface="+mn-lt"/>
              </a:rPr>
              <a:t>960 micro-CHP </a:t>
            </a:r>
            <a:r>
              <a:rPr lang="es-ES" sz="1400" b="1" dirty="0" err="1" smtClean="0">
                <a:latin typeface="+mn-lt"/>
              </a:rPr>
              <a:t>units</a:t>
            </a:r>
            <a:r>
              <a:rPr lang="es-ES" sz="1400" b="1" dirty="0" smtClean="0">
                <a:latin typeface="+mn-lt"/>
              </a:rPr>
              <a:t> </a:t>
            </a:r>
            <a:r>
              <a:rPr lang="es-ES" sz="1200" i="1" dirty="0" smtClean="0">
                <a:latin typeface="+mn-lt"/>
              </a:rPr>
              <a:t>(9 </a:t>
            </a:r>
            <a:r>
              <a:rPr lang="es-ES" sz="1200" i="1" dirty="0" err="1" smtClean="0">
                <a:latin typeface="+mn-lt"/>
              </a:rPr>
              <a:t>manufacturers</a:t>
            </a:r>
            <a:r>
              <a:rPr lang="es-ES" sz="1200" i="1" dirty="0" smtClean="0">
                <a:latin typeface="+mn-lt"/>
              </a:rPr>
              <a:t>, 12 </a:t>
            </a:r>
            <a:r>
              <a:rPr lang="es-ES" sz="1200" i="1" dirty="0" err="1" smtClean="0">
                <a:latin typeface="+mn-lt"/>
              </a:rPr>
              <a:t>countries</a:t>
            </a:r>
            <a:r>
              <a:rPr lang="es-ES" sz="1200" i="1" dirty="0" smtClean="0">
                <a:latin typeface="+mn-lt"/>
              </a:rPr>
              <a:t>)</a:t>
            </a:r>
            <a:endParaRPr lang="nl-BE" sz="1200" i="1" dirty="0">
              <a:latin typeface="+mn-lt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3495670" y="4555083"/>
            <a:ext cx="29006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b="1" dirty="0">
                <a:latin typeface="+mn-lt"/>
              </a:rPr>
              <a:t>19 </a:t>
            </a:r>
            <a:r>
              <a:rPr lang="es-ES" sz="1400" b="1" dirty="0" smtClean="0">
                <a:latin typeface="+mn-lt"/>
              </a:rPr>
              <a:t>back-up and UPS </a:t>
            </a:r>
            <a:r>
              <a:rPr lang="es-ES" sz="1400" b="1" dirty="0" err="1" smtClean="0">
                <a:latin typeface="+mn-lt"/>
              </a:rPr>
              <a:t>units</a:t>
            </a:r>
            <a:r>
              <a:rPr lang="es-ES" sz="1400" b="1" dirty="0" smtClean="0">
                <a:latin typeface="+mn-lt"/>
              </a:rPr>
              <a:t> </a:t>
            </a:r>
            <a:r>
              <a:rPr lang="es-ES" sz="1200" i="1" dirty="0" smtClean="0">
                <a:latin typeface="+mn-lt"/>
              </a:rPr>
              <a:t>(3 </a:t>
            </a:r>
            <a:r>
              <a:rPr lang="es-ES" sz="1200" i="1" dirty="0" err="1" smtClean="0">
                <a:latin typeface="+mn-lt"/>
              </a:rPr>
              <a:t>countries</a:t>
            </a:r>
            <a:r>
              <a:rPr lang="es-ES" sz="1200" i="1" dirty="0" smtClean="0">
                <a:latin typeface="+mn-lt"/>
              </a:rPr>
              <a:t>)</a:t>
            </a:r>
            <a:endParaRPr lang="nl-BE" sz="1200" i="1" dirty="0">
              <a:latin typeface="+mn-lt"/>
            </a:endParaRPr>
          </a:p>
        </p:txBody>
      </p:sp>
      <p:pic>
        <p:nvPicPr>
          <p:cNvPr id="44" name="Picture 4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895" y="2330458"/>
            <a:ext cx="1650365" cy="440055"/>
          </a:xfrm>
          <a:prstGeom prst="rect">
            <a:avLst/>
          </a:prstGeom>
          <a:noFill/>
          <a:ln>
            <a:noFill/>
          </a:ln>
        </p:spPr>
      </p:pic>
      <p:pic>
        <p:nvPicPr>
          <p:cNvPr id="47" name="Picture 46" descr="ene.field">
            <a:hlinkClick r:id="rId4" tgtFrame="_blank"/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169" y="2852739"/>
            <a:ext cx="1640199" cy="312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098" name="Picture 2" descr="http://www.h2it.org/wp-content/uploads/2011/07/FITUP-project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265" y="4493416"/>
            <a:ext cx="1253623" cy="357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Content Placeholder 4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6925" y="1592538"/>
            <a:ext cx="1389500" cy="1313188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52" name="Picture 51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4028" y="1128019"/>
            <a:ext cx="1021715" cy="1327785"/>
          </a:xfrm>
          <a:prstGeom prst="rect">
            <a:avLst/>
          </a:prstGeom>
          <a:noFill/>
        </p:spPr>
      </p:pic>
      <p:pic>
        <p:nvPicPr>
          <p:cNvPr id="53" name="Immagine 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5373" y="4311613"/>
            <a:ext cx="1036366" cy="668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 descr="fcpoweredrbs.eu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895" y="4862303"/>
            <a:ext cx="1709110" cy="444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" name="Rounded Rectangle 53"/>
          <p:cNvSpPr/>
          <p:nvPr/>
        </p:nvSpPr>
        <p:spPr>
          <a:xfrm>
            <a:off x="4051179" y="4928508"/>
            <a:ext cx="3200009" cy="27018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55" name="TextBox 54"/>
          <p:cNvSpPr txBox="1"/>
          <p:nvPr/>
        </p:nvSpPr>
        <p:spPr>
          <a:xfrm>
            <a:off x="4147509" y="4909710"/>
            <a:ext cx="30196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+mn-lt"/>
              </a:rPr>
              <a:t>18 live Radio </a:t>
            </a:r>
            <a:r>
              <a:rPr lang="en-US" sz="1400" b="1" dirty="0" smtClean="0">
                <a:latin typeface="+mn-lt"/>
              </a:rPr>
              <a:t>stations (off-grid) </a:t>
            </a:r>
            <a:r>
              <a:rPr lang="en-US" sz="1200" i="1" dirty="0">
                <a:latin typeface="+mn-lt"/>
              </a:rPr>
              <a:t>in Italy</a:t>
            </a:r>
            <a:endParaRPr lang="nl-BE" sz="1200" i="1" dirty="0">
              <a:latin typeface="+mn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39614" y="3260164"/>
            <a:ext cx="16836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err="1">
                <a:latin typeface="+mn-lt"/>
              </a:rPr>
              <a:t>CLEARgen</a:t>
            </a:r>
            <a:r>
              <a:rPr lang="en-US" sz="1600" b="1" dirty="0" err="1" smtClean="0">
                <a:latin typeface="+mn-lt"/>
              </a:rPr>
              <a:t>™Demo</a:t>
            </a:r>
            <a:endParaRPr lang="en-US" sz="1600" b="1" dirty="0">
              <a:latin typeface="+mn-lt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4280496" y="3271388"/>
            <a:ext cx="4577064" cy="27018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56" name="TextBox 55"/>
          <p:cNvSpPr txBox="1"/>
          <p:nvPr/>
        </p:nvSpPr>
        <p:spPr>
          <a:xfrm>
            <a:off x="4422605" y="3261863"/>
            <a:ext cx="44299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b="1" dirty="0" smtClean="0">
                <a:latin typeface="+mn-lt"/>
              </a:rPr>
              <a:t>1 MW industrial CHP </a:t>
            </a:r>
            <a:r>
              <a:rPr lang="es-ES" sz="1400" b="1" dirty="0" err="1" smtClean="0">
                <a:latin typeface="+mn-lt"/>
              </a:rPr>
              <a:t>unit</a:t>
            </a:r>
            <a:r>
              <a:rPr lang="es-ES" sz="1400" b="1" dirty="0" smtClean="0">
                <a:latin typeface="+mn-lt"/>
              </a:rPr>
              <a:t> /PEM </a:t>
            </a:r>
            <a:r>
              <a:rPr lang="es-ES" sz="1400" b="1" dirty="0" err="1" smtClean="0">
                <a:latin typeface="+mn-lt"/>
              </a:rPr>
              <a:t>based</a:t>
            </a:r>
            <a:r>
              <a:rPr lang="es-ES" sz="1400" b="1" dirty="0" smtClean="0">
                <a:latin typeface="+mn-lt"/>
              </a:rPr>
              <a:t> </a:t>
            </a:r>
            <a:r>
              <a:rPr lang="es-ES" sz="1200" i="1" dirty="0" smtClean="0">
                <a:latin typeface="+mn-lt"/>
              </a:rPr>
              <a:t>(in </a:t>
            </a:r>
            <a:r>
              <a:rPr lang="es-ES" sz="1200" i="1" dirty="0" err="1" smtClean="0">
                <a:latin typeface="+mn-lt"/>
              </a:rPr>
              <a:t>Europe</a:t>
            </a:r>
            <a:r>
              <a:rPr lang="es-ES" sz="1200" i="1" dirty="0" smtClean="0">
                <a:latin typeface="+mn-lt"/>
              </a:rPr>
              <a:t> – place </a:t>
            </a:r>
            <a:r>
              <a:rPr lang="es-ES" sz="1200" i="1" dirty="0" err="1" smtClean="0">
                <a:latin typeface="+mn-lt"/>
              </a:rPr>
              <a:t>tbc</a:t>
            </a:r>
            <a:r>
              <a:rPr lang="es-ES" sz="1200" i="1" dirty="0" smtClean="0">
                <a:latin typeface="+mn-lt"/>
              </a:rPr>
              <a:t>) </a:t>
            </a:r>
            <a:endParaRPr lang="nl-BE" sz="1200" i="1" dirty="0">
              <a:latin typeface="+mn-lt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135608" y="3624205"/>
            <a:ext cx="11375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latin typeface="+mn-lt"/>
              </a:rPr>
              <a:t>POWER-UP</a:t>
            </a:r>
            <a:endParaRPr lang="en-US" sz="1600" b="1" dirty="0">
              <a:latin typeface="+mn-lt"/>
            </a:endParaRPr>
          </a:p>
        </p:txBody>
      </p:sp>
      <p:sp>
        <p:nvSpPr>
          <p:cNvPr id="58" name="Rounded Rectangle 57"/>
          <p:cNvSpPr/>
          <p:nvPr/>
        </p:nvSpPr>
        <p:spPr>
          <a:xfrm>
            <a:off x="4566936" y="3661921"/>
            <a:ext cx="4290624" cy="27018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59" name="TextBox 58"/>
          <p:cNvSpPr txBox="1"/>
          <p:nvPr/>
        </p:nvSpPr>
        <p:spPr>
          <a:xfrm>
            <a:off x="4691756" y="3661921"/>
            <a:ext cx="42049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b="1" dirty="0" smtClean="0">
                <a:latin typeface="+mn-lt"/>
              </a:rPr>
              <a:t>500 kW industrial CHP </a:t>
            </a:r>
            <a:r>
              <a:rPr lang="es-ES" sz="1400" b="1" dirty="0" err="1" smtClean="0">
                <a:latin typeface="+mn-lt"/>
              </a:rPr>
              <a:t>unit</a:t>
            </a:r>
            <a:r>
              <a:rPr lang="es-ES" sz="1400" b="1" dirty="0" smtClean="0">
                <a:latin typeface="+mn-lt"/>
              </a:rPr>
              <a:t>/</a:t>
            </a:r>
            <a:r>
              <a:rPr lang="es-ES" sz="1400" b="1" dirty="0" err="1" smtClean="0">
                <a:latin typeface="+mn-lt"/>
              </a:rPr>
              <a:t>alkaline</a:t>
            </a:r>
            <a:r>
              <a:rPr lang="es-ES" sz="1400" b="1" dirty="0" smtClean="0">
                <a:latin typeface="+mn-lt"/>
              </a:rPr>
              <a:t> </a:t>
            </a:r>
            <a:r>
              <a:rPr lang="es-ES" sz="1400" b="1" dirty="0" err="1" smtClean="0">
                <a:latin typeface="+mn-lt"/>
              </a:rPr>
              <a:t>based</a:t>
            </a:r>
            <a:r>
              <a:rPr lang="es-ES" sz="1400" b="1" dirty="0" smtClean="0">
                <a:latin typeface="+mn-lt"/>
              </a:rPr>
              <a:t> </a:t>
            </a:r>
            <a:r>
              <a:rPr lang="es-ES" sz="1200" i="1" dirty="0" smtClean="0">
                <a:latin typeface="+mn-lt"/>
              </a:rPr>
              <a:t>(in </a:t>
            </a:r>
            <a:r>
              <a:rPr lang="es-ES" sz="1200" i="1" dirty="0" err="1" smtClean="0">
                <a:latin typeface="+mn-lt"/>
              </a:rPr>
              <a:t>Germany</a:t>
            </a:r>
            <a:r>
              <a:rPr lang="es-ES" sz="1200" i="1" dirty="0" smtClean="0">
                <a:latin typeface="+mn-lt"/>
              </a:rPr>
              <a:t>) </a:t>
            </a:r>
            <a:endParaRPr lang="nl-BE" sz="1200" i="1" dirty="0">
              <a:latin typeface="+mn-lt"/>
            </a:endParaRPr>
          </a:p>
        </p:txBody>
      </p:sp>
      <p:sp>
        <p:nvSpPr>
          <p:cNvPr id="61" name="Rounded Rectangle 60"/>
          <p:cNvSpPr/>
          <p:nvPr/>
        </p:nvSpPr>
        <p:spPr>
          <a:xfrm>
            <a:off x="4575830" y="4051168"/>
            <a:ext cx="4290624" cy="27018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1026" name="Picture 2" descr="Elygrid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169" y="3953686"/>
            <a:ext cx="1640199" cy="431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2" name="TextBox 61"/>
          <p:cNvSpPr txBox="1"/>
          <p:nvPr/>
        </p:nvSpPr>
        <p:spPr>
          <a:xfrm>
            <a:off x="4539015" y="4032369"/>
            <a:ext cx="45595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 smtClean="0">
                <a:latin typeface="+mn-lt"/>
              </a:rPr>
              <a:t>1 MW </a:t>
            </a:r>
            <a:r>
              <a:rPr lang="es-ES" sz="1400" b="1" dirty="0" err="1" smtClean="0">
                <a:latin typeface="+mn-lt"/>
              </a:rPr>
              <a:t>alkaline</a:t>
            </a:r>
            <a:r>
              <a:rPr lang="es-ES" sz="1400" b="1" dirty="0" smtClean="0">
                <a:latin typeface="+mn-lt"/>
              </a:rPr>
              <a:t> </a:t>
            </a:r>
            <a:r>
              <a:rPr lang="es-ES" sz="1400" b="1" dirty="0" err="1" smtClean="0">
                <a:latin typeface="+mn-lt"/>
              </a:rPr>
              <a:t>electrolyser</a:t>
            </a:r>
            <a:r>
              <a:rPr lang="es-ES" sz="1400" b="1" dirty="0" smtClean="0">
                <a:latin typeface="+mn-lt"/>
              </a:rPr>
              <a:t> </a:t>
            </a:r>
            <a:r>
              <a:rPr lang="es-ES" sz="1200" i="1" dirty="0">
                <a:latin typeface="+mn-lt"/>
              </a:rPr>
              <a:t>(</a:t>
            </a:r>
            <a:r>
              <a:rPr lang="es-ES" sz="1200" i="1" dirty="0" err="1">
                <a:latin typeface="+mn-lt"/>
              </a:rPr>
              <a:t>coupled</a:t>
            </a:r>
            <a:r>
              <a:rPr lang="es-ES" sz="1200" i="1" dirty="0">
                <a:latin typeface="+mn-lt"/>
              </a:rPr>
              <a:t> </a:t>
            </a:r>
            <a:r>
              <a:rPr lang="es-ES" sz="1200" i="1" dirty="0" err="1">
                <a:latin typeface="+mn-lt"/>
              </a:rPr>
              <a:t>with</a:t>
            </a:r>
            <a:r>
              <a:rPr lang="es-ES" sz="1200" i="1" dirty="0">
                <a:latin typeface="+mn-lt"/>
              </a:rPr>
              <a:t> </a:t>
            </a:r>
            <a:r>
              <a:rPr lang="es-ES" sz="1200" i="1" dirty="0" err="1">
                <a:latin typeface="+mn-lt"/>
              </a:rPr>
              <a:t>wind</a:t>
            </a:r>
            <a:r>
              <a:rPr lang="es-ES" sz="1200" i="1" dirty="0">
                <a:latin typeface="+mn-lt"/>
              </a:rPr>
              <a:t> </a:t>
            </a:r>
            <a:r>
              <a:rPr lang="es-ES" sz="1200" i="1" dirty="0" err="1" smtClean="0">
                <a:latin typeface="+mn-lt"/>
              </a:rPr>
              <a:t>energy</a:t>
            </a:r>
            <a:r>
              <a:rPr lang="es-ES" sz="1200" i="1" dirty="0" smtClean="0">
                <a:latin typeface="+mn-lt"/>
              </a:rPr>
              <a:t>, </a:t>
            </a:r>
            <a:r>
              <a:rPr lang="es-ES" sz="1200" i="1" dirty="0">
                <a:latin typeface="+mn-lt"/>
              </a:rPr>
              <a:t>in </a:t>
            </a:r>
            <a:r>
              <a:rPr lang="es-ES" sz="1200" i="1" dirty="0" err="1">
                <a:latin typeface="+mn-lt"/>
              </a:rPr>
              <a:t>Spain</a:t>
            </a:r>
            <a:r>
              <a:rPr lang="es-ES" sz="1200" i="1" dirty="0">
                <a:latin typeface="+mn-lt"/>
              </a:rPr>
              <a:t>) </a:t>
            </a:r>
            <a:endParaRPr lang="nl-BE" sz="1200" i="1" dirty="0">
              <a:latin typeface="+mn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639888" y="3470436"/>
            <a:ext cx="2373311" cy="923330"/>
          </a:xfrm>
          <a:prstGeom prst="rect">
            <a:avLst/>
          </a:prstGeom>
          <a:noFill/>
        </p:spPr>
        <p:txBody>
          <a:bodyPr wrap="none" lIns="91440" tIns="45720" rIns="91440" bIns="45720">
            <a:norm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/>
                <a:solidFill>
                  <a:schemeClr val="accent3"/>
                </a:solidFill>
                <a:effectLst/>
              </a:rPr>
              <a:t>Research</a:t>
            </a:r>
            <a:endParaRPr lang="en-US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pic>
        <p:nvPicPr>
          <p:cNvPr id="63" name="Picture 62"/>
          <p:cNvPicPr/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83475" y="95768"/>
            <a:ext cx="1069049" cy="1496769"/>
          </a:xfrm>
          <a:prstGeom prst="rect">
            <a:avLst/>
          </a:prstGeom>
          <a:ln w="12700" cap="sq">
            <a:solidFill>
              <a:schemeClr val="tx1">
                <a:lumMod val="50000"/>
                <a:lumOff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4" name="Picture 3" descr="https://gallery.mailchimp.com/4f2cf878a38d152a781d97560/images/IMG_8577_4_Small.jpg"/>
          <p:cNvPicPr>
            <a:picLocks noChangeAspect="1" noChangeArrowheads="1"/>
          </p:cNvPicPr>
          <p:nvPr/>
        </p:nvPicPr>
        <p:blipFill>
          <a:blip r:link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9978" y="821636"/>
            <a:ext cx="1273130" cy="951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" name="Picture 64" descr="\\u-dom1.u-ssi.net.\DFSRoot02185\TEAM\NT\2\Z\Share\00 Monitoring\Bluegen\04 - Delivery (project specific)\Site Pictures\HAUC\IMG_1418.JPG"/>
          <p:cNvPicPr/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00"/>
          <a:stretch>
            <a:fillRect/>
          </a:stretch>
        </p:blipFill>
        <p:spPr bwMode="auto">
          <a:xfrm>
            <a:off x="535900" y="1479892"/>
            <a:ext cx="1749406" cy="829742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2052" name="Picture 4" descr="Alkaline Electrolysis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8346" y="182444"/>
            <a:ext cx="1561337" cy="2162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n Davos, the participants at the World Economic Forum 2012 were enabled to take part in mobile phone communication with the highest degree of grid availability. A powerful Jupiter fuel cell system provided by Nürtingen-based FutureE Fuel Cell Solutions GmbH successfully protected Swisscom’s mobile communication network against power cuts and grid failures.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89" y="5309555"/>
            <a:ext cx="1930035" cy="1439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5549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93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93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9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3" grpId="0" animBg="1"/>
      <p:bldP spid="45" grpId="0" animBg="1"/>
      <p:bldP spid="46" grpId="0" animBg="1"/>
      <p:bldP spid="59394" grpId="0"/>
      <p:bldP spid="48" grpId="0"/>
      <p:bldP spid="49" grpId="0"/>
      <p:bldP spid="55" grpId="0"/>
      <p:bldP spid="56" grpId="0"/>
      <p:bldP spid="59" grpId="0"/>
      <p:bldP spid="6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TextBox 6"/>
          <p:cNvSpPr txBox="1">
            <a:spLocks noChangeArrowheads="1"/>
          </p:cNvSpPr>
          <p:nvPr/>
        </p:nvSpPr>
        <p:spPr bwMode="auto">
          <a:xfrm>
            <a:off x="1000125" y="77788"/>
            <a:ext cx="8020049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defTabSz="457200"/>
            <a:r>
              <a:rPr lang="en-US" sz="3200" b="1" dirty="0" smtClean="0">
                <a:solidFill>
                  <a:srgbClr val="EEECE1"/>
                </a:solidFill>
                <a:latin typeface="+mn-lt"/>
                <a:cs typeface="Arial" charset="0"/>
              </a:rPr>
              <a:t>Future expectation</a:t>
            </a:r>
          </a:p>
          <a:p>
            <a:pPr algn="r" defTabSz="457200"/>
            <a:r>
              <a:rPr lang="en-US" sz="2000" b="1" i="1" dirty="0">
                <a:solidFill>
                  <a:srgbClr val="EEECE1"/>
                </a:solidFill>
                <a:latin typeface="+mn-lt"/>
                <a:cs typeface="Arial" charset="0"/>
              </a:rPr>
              <a:t>Proposal for </a:t>
            </a:r>
            <a:r>
              <a:rPr lang="en-US" sz="2000" b="1" i="1" dirty="0" smtClean="0">
                <a:solidFill>
                  <a:srgbClr val="EEECE1"/>
                </a:solidFill>
                <a:latin typeface="+mn-lt"/>
                <a:cs typeface="Arial" charset="0"/>
              </a:rPr>
              <a:t>a COUNCIL </a:t>
            </a:r>
            <a:r>
              <a:rPr lang="en-US" sz="2000" b="1" i="1" dirty="0">
                <a:solidFill>
                  <a:srgbClr val="EEECE1"/>
                </a:solidFill>
                <a:latin typeface="+mn-lt"/>
                <a:cs typeface="Arial" charset="0"/>
              </a:rPr>
              <a:t>REGULATION</a:t>
            </a:r>
          </a:p>
          <a:p>
            <a:pPr algn="r" defTabSz="457200"/>
            <a:r>
              <a:rPr lang="en-US" sz="2000" b="1" i="1" dirty="0">
                <a:solidFill>
                  <a:srgbClr val="EEECE1"/>
                </a:solidFill>
                <a:latin typeface="+mn-lt"/>
                <a:cs typeface="Arial" charset="0"/>
              </a:rPr>
              <a:t>on the Fuel Cells and Hydrogen 2 </a:t>
            </a:r>
            <a:r>
              <a:rPr lang="en-US" sz="2000" b="1" i="1" dirty="0" smtClean="0">
                <a:solidFill>
                  <a:srgbClr val="EEECE1"/>
                </a:solidFill>
                <a:latin typeface="+mn-lt"/>
                <a:cs typeface="Arial" charset="0"/>
              </a:rPr>
              <a:t>Joint Undertaking</a:t>
            </a:r>
            <a:endParaRPr lang="en-US" sz="2000" b="1" i="1" dirty="0">
              <a:solidFill>
                <a:srgbClr val="EEECE1"/>
              </a:solidFill>
              <a:latin typeface="+mn-lt"/>
              <a:cs typeface="Arial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0999" y="3026137"/>
            <a:ext cx="8543925" cy="3441337"/>
          </a:xfrm>
        </p:spPr>
        <p:txBody>
          <a:bodyPr>
            <a:normAutofit/>
          </a:bodyPr>
          <a:lstStyle/>
          <a:p>
            <a:r>
              <a:rPr lang="en-US" sz="1600" i="1" u="sng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reduce the production cost of fuel cell systems to be used in transport </a:t>
            </a:r>
            <a:r>
              <a:rPr lang="en-US" sz="1600" i="1" u="sng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applications</a:t>
            </a:r>
            <a:r>
              <a:rPr lang="en-US" sz="1600" i="1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, while </a:t>
            </a:r>
            <a:r>
              <a:rPr lang="en-US" sz="1600" i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increasing their lifetime to levels competitive with conventional </a:t>
            </a:r>
            <a:r>
              <a:rPr lang="en-US" sz="1600" i="1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technologies</a:t>
            </a:r>
          </a:p>
          <a:p>
            <a:endParaRPr lang="en-US" sz="1600" dirty="0" smtClean="0">
              <a:solidFill>
                <a:schemeClr val="tx1"/>
              </a:solidFill>
              <a:latin typeface="+mn-lt"/>
            </a:endParaRPr>
          </a:p>
          <a:p>
            <a:r>
              <a:rPr lang="en-US" sz="1600" u="sng" dirty="0" smtClean="0">
                <a:solidFill>
                  <a:schemeClr val="tx1"/>
                </a:solidFill>
                <a:latin typeface="+mn-lt"/>
              </a:rPr>
              <a:t>increase </a:t>
            </a:r>
            <a:r>
              <a:rPr lang="en-US" sz="1600" u="sng" dirty="0">
                <a:solidFill>
                  <a:schemeClr val="tx1"/>
                </a:solidFill>
                <a:latin typeface="+mn-lt"/>
              </a:rPr>
              <a:t>the electrical efficiency and the durability </a:t>
            </a:r>
            <a:r>
              <a:rPr lang="en-US" sz="1600" dirty="0">
                <a:solidFill>
                  <a:schemeClr val="tx1"/>
                </a:solidFill>
                <a:latin typeface="+mn-lt"/>
              </a:rPr>
              <a:t>of the different </a:t>
            </a:r>
            <a:r>
              <a:rPr lang="en-US" sz="1600" b="1" u="sng" dirty="0">
                <a:solidFill>
                  <a:schemeClr val="tx1"/>
                </a:solidFill>
                <a:latin typeface="+mn-lt"/>
              </a:rPr>
              <a:t>fuel cells used </a:t>
            </a:r>
            <a:r>
              <a:rPr lang="en-US" sz="1600" b="1" u="sng" dirty="0" smtClean="0">
                <a:solidFill>
                  <a:schemeClr val="tx1"/>
                </a:solidFill>
                <a:latin typeface="+mn-lt"/>
              </a:rPr>
              <a:t>for power </a:t>
            </a:r>
            <a:r>
              <a:rPr lang="en-US" sz="1600" b="1" u="sng" dirty="0">
                <a:solidFill>
                  <a:schemeClr val="tx1"/>
                </a:solidFill>
                <a:latin typeface="+mn-lt"/>
              </a:rPr>
              <a:t>production</a:t>
            </a:r>
            <a:r>
              <a:rPr lang="en-US" sz="1600" dirty="0">
                <a:solidFill>
                  <a:schemeClr val="tx1"/>
                </a:solidFill>
                <a:latin typeface="+mn-lt"/>
              </a:rPr>
              <a:t>, while </a:t>
            </a:r>
            <a:r>
              <a:rPr lang="en-US" sz="1600" u="sng" dirty="0">
                <a:solidFill>
                  <a:schemeClr val="tx1"/>
                </a:solidFill>
                <a:latin typeface="+mn-lt"/>
              </a:rPr>
              <a:t>reducing costs</a:t>
            </a:r>
            <a:r>
              <a:rPr lang="en-US" sz="1600" dirty="0">
                <a:solidFill>
                  <a:schemeClr val="tx1"/>
                </a:solidFill>
                <a:latin typeface="+mn-lt"/>
              </a:rPr>
              <a:t>, to levels competitive with </a:t>
            </a:r>
            <a:r>
              <a:rPr lang="en-US" sz="1600" dirty="0" smtClean="0">
                <a:solidFill>
                  <a:schemeClr val="tx1"/>
                </a:solidFill>
                <a:latin typeface="+mn-lt"/>
              </a:rPr>
              <a:t>conventional technologies</a:t>
            </a:r>
          </a:p>
          <a:p>
            <a:endParaRPr lang="en-US" sz="1600" dirty="0">
              <a:solidFill>
                <a:schemeClr val="tx1"/>
              </a:solidFill>
              <a:latin typeface="+mn-lt"/>
            </a:endParaRPr>
          </a:p>
          <a:p>
            <a:r>
              <a:rPr lang="en-US" sz="1600" u="sng" dirty="0" smtClean="0">
                <a:solidFill>
                  <a:schemeClr val="tx1"/>
                </a:solidFill>
                <a:latin typeface="+mn-lt"/>
              </a:rPr>
              <a:t>increase </a:t>
            </a:r>
            <a:r>
              <a:rPr lang="en-US" sz="1600" u="sng" dirty="0">
                <a:solidFill>
                  <a:schemeClr val="tx1"/>
                </a:solidFill>
                <a:latin typeface="+mn-lt"/>
              </a:rPr>
              <a:t>the energy efficiency </a:t>
            </a:r>
            <a:r>
              <a:rPr lang="en-US" sz="1600" dirty="0">
                <a:solidFill>
                  <a:schemeClr val="tx1"/>
                </a:solidFill>
                <a:latin typeface="+mn-lt"/>
              </a:rPr>
              <a:t>of </a:t>
            </a:r>
            <a:r>
              <a:rPr lang="en-US" sz="1600" b="1" u="sng" dirty="0">
                <a:solidFill>
                  <a:schemeClr val="tx1"/>
                </a:solidFill>
                <a:latin typeface="+mn-lt"/>
              </a:rPr>
              <a:t>production of hydrogen from water electrolysis </a:t>
            </a:r>
            <a:r>
              <a:rPr lang="en-US" sz="1600" dirty="0" smtClean="0">
                <a:solidFill>
                  <a:schemeClr val="tx1"/>
                </a:solidFill>
                <a:latin typeface="+mn-lt"/>
              </a:rPr>
              <a:t>while </a:t>
            </a:r>
            <a:r>
              <a:rPr lang="en-US" sz="1600" u="sng" dirty="0" smtClean="0">
                <a:solidFill>
                  <a:schemeClr val="tx1"/>
                </a:solidFill>
                <a:latin typeface="+mn-lt"/>
              </a:rPr>
              <a:t>reducing </a:t>
            </a:r>
            <a:r>
              <a:rPr lang="en-US" sz="1600" u="sng" dirty="0">
                <a:solidFill>
                  <a:schemeClr val="tx1"/>
                </a:solidFill>
                <a:latin typeface="+mn-lt"/>
              </a:rPr>
              <a:t>capital costs</a:t>
            </a:r>
            <a:r>
              <a:rPr lang="en-US" sz="1600" dirty="0">
                <a:solidFill>
                  <a:schemeClr val="tx1"/>
                </a:solidFill>
                <a:latin typeface="+mn-lt"/>
              </a:rPr>
              <a:t>, so that the combination of the hydrogen and the fuel cell system </a:t>
            </a:r>
            <a:r>
              <a:rPr lang="en-US" sz="1600" dirty="0" smtClean="0">
                <a:solidFill>
                  <a:schemeClr val="tx1"/>
                </a:solidFill>
                <a:latin typeface="+mn-lt"/>
              </a:rPr>
              <a:t>is competitive </a:t>
            </a:r>
            <a:r>
              <a:rPr lang="en-US" sz="1600" dirty="0">
                <a:solidFill>
                  <a:schemeClr val="tx1"/>
                </a:solidFill>
                <a:latin typeface="+mn-lt"/>
              </a:rPr>
              <a:t>with the alternatives available in the </a:t>
            </a:r>
            <a:r>
              <a:rPr lang="en-US" sz="1600" dirty="0" smtClean="0">
                <a:solidFill>
                  <a:schemeClr val="tx1"/>
                </a:solidFill>
                <a:latin typeface="+mn-lt"/>
              </a:rPr>
              <a:t>marketplace</a:t>
            </a:r>
          </a:p>
          <a:p>
            <a:endParaRPr lang="en-US" sz="1600" dirty="0">
              <a:solidFill>
                <a:schemeClr val="tx1"/>
              </a:solidFill>
              <a:latin typeface="+mn-lt"/>
            </a:endParaRPr>
          </a:p>
          <a:p>
            <a:r>
              <a:rPr lang="en-US" sz="1600" dirty="0" smtClean="0">
                <a:solidFill>
                  <a:schemeClr val="tx1"/>
                </a:solidFill>
                <a:latin typeface="+mn-lt"/>
              </a:rPr>
              <a:t>demonstrate </a:t>
            </a:r>
            <a:r>
              <a:rPr lang="en-US" sz="1600" dirty="0">
                <a:solidFill>
                  <a:schemeClr val="tx1"/>
                </a:solidFill>
                <a:latin typeface="+mn-lt"/>
              </a:rPr>
              <a:t>on a large scale the </a:t>
            </a:r>
            <a:r>
              <a:rPr lang="en-US" sz="1600" b="1" u="sng" dirty="0">
                <a:solidFill>
                  <a:schemeClr val="tx1"/>
                </a:solidFill>
                <a:latin typeface="+mn-lt"/>
              </a:rPr>
              <a:t>feasibility of using hydrogen as a competitive </a:t>
            </a:r>
            <a:r>
              <a:rPr lang="en-US" sz="1600" b="1" u="sng" dirty="0" smtClean="0">
                <a:solidFill>
                  <a:schemeClr val="tx1"/>
                </a:solidFill>
                <a:latin typeface="+mn-lt"/>
              </a:rPr>
              <a:t>energy storage </a:t>
            </a:r>
            <a:r>
              <a:rPr lang="en-US" sz="1600" dirty="0">
                <a:solidFill>
                  <a:schemeClr val="tx1"/>
                </a:solidFill>
                <a:latin typeface="+mn-lt"/>
              </a:rPr>
              <a:t>medium </a:t>
            </a:r>
            <a:r>
              <a:rPr lang="en-US" sz="1600" u="sng" dirty="0">
                <a:solidFill>
                  <a:schemeClr val="tx1"/>
                </a:solidFill>
                <a:latin typeface="+mn-lt"/>
              </a:rPr>
              <a:t>for electricity produced from renewable energy </a:t>
            </a:r>
            <a:r>
              <a:rPr lang="en-US" sz="1600" u="sng" dirty="0" smtClean="0">
                <a:solidFill>
                  <a:schemeClr val="tx1"/>
                </a:solidFill>
                <a:latin typeface="+mn-lt"/>
              </a:rPr>
              <a:t>sources</a:t>
            </a:r>
            <a:endParaRPr lang="en-US" sz="1600" u="sng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90498" y="2127588"/>
            <a:ext cx="882967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+mn-lt"/>
              </a:rPr>
              <a:t>The </a:t>
            </a:r>
            <a:r>
              <a:rPr lang="en-US" sz="1600" u="sng" dirty="0">
                <a:latin typeface="+mn-lt"/>
              </a:rPr>
              <a:t>general </a:t>
            </a:r>
            <a:r>
              <a:rPr lang="en-US" sz="1600" b="1" u="sng" dirty="0">
                <a:latin typeface="+mn-lt"/>
              </a:rPr>
              <a:t>objective of the FCH 2 Joint Undertaking for the period of 2014-2024 </a:t>
            </a:r>
            <a:r>
              <a:rPr lang="en-US" sz="1600" u="sng" dirty="0">
                <a:latin typeface="+mn-lt"/>
              </a:rPr>
              <a:t>is to develop </a:t>
            </a:r>
            <a:r>
              <a:rPr lang="en-US" sz="1600" u="sng" dirty="0" smtClean="0">
                <a:latin typeface="+mn-lt"/>
              </a:rPr>
              <a:t>a strong</a:t>
            </a:r>
            <a:r>
              <a:rPr lang="en-US" sz="1600" u="sng" dirty="0">
                <a:latin typeface="+mn-lt"/>
              </a:rPr>
              <a:t>, sustainable and globally competitive fuel cells and hydrogen sector in the Union</a:t>
            </a:r>
            <a:r>
              <a:rPr lang="en-US" sz="1600" dirty="0">
                <a:latin typeface="+mn-lt"/>
              </a:rPr>
              <a:t>, </a:t>
            </a:r>
            <a:r>
              <a:rPr lang="en-US" sz="1600" dirty="0" smtClean="0">
                <a:latin typeface="+mn-lt"/>
              </a:rPr>
              <a:t>in particular </a:t>
            </a:r>
            <a:r>
              <a:rPr lang="en-US" sz="1600" dirty="0">
                <a:latin typeface="+mn-lt"/>
              </a:rPr>
              <a:t>to:</a:t>
            </a:r>
          </a:p>
        </p:txBody>
      </p:sp>
    </p:spTree>
    <p:extLst>
      <p:ext uri="{BB962C8B-B14F-4D97-AF65-F5344CB8AC3E}">
        <p14:creationId xmlns:p14="http://schemas.microsoft.com/office/powerpoint/2010/main" val="3124016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 Theme">
      <a:majorFont>
        <a:latin typeface="Arial"/>
        <a:ea typeface="ヒラギノ角ゴ Pro W3"/>
        <a:cs typeface="Arial"/>
      </a:majorFont>
      <a:minorFont>
        <a:latin typeface="Arial"/>
        <a:ea typeface="ヒラギノ角ゴ Pro W3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ヒラギノ角ゴ Pro W3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ヒラギノ角ゴ Pro W3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FCH JU for JUs v3.0</Template>
  <TotalTime>5301</TotalTime>
  <Words>1473</Words>
  <Application>Microsoft Office PowerPoint</Application>
  <PresentationFormat>On-screen Show (4:3)</PresentationFormat>
  <Paragraphs>290</Paragraphs>
  <Slides>11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Kellen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Project presentation</dc:title>
  <dc:subject>European Hydrogen &amp; Fuel Cell Week | HFP General Stakeholder Assembly, Exhibition and Drive&amp;Ride</dc:subject>
  <dc:creator>Silvia Vaghi</dc:creator>
  <cp:keywords>HFP, GSA'08, EC, JTI</cp:keywords>
  <cp:lastModifiedBy>MUSOGLU Zeynep ( FCH )</cp:lastModifiedBy>
  <cp:revision>427</cp:revision>
  <cp:lastPrinted>2013-11-08T15:28:12Z</cp:lastPrinted>
  <dcterms:created xsi:type="dcterms:W3CDTF">2008-07-29T15:49:23Z</dcterms:created>
  <dcterms:modified xsi:type="dcterms:W3CDTF">2013-11-14T11:01:50Z</dcterms:modified>
  <cp:category>Presentation</cp:category>
</cp:coreProperties>
</file>