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  <p:sldMasterId id="2147483946" r:id="rId2"/>
  </p:sldMasterIdLst>
  <p:notesMasterIdLst>
    <p:notesMasterId r:id="rId14"/>
  </p:notesMasterIdLst>
  <p:handoutMasterIdLst>
    <p:handoutMasterId r:id="rId15"/>
  </p:handoutMasterIdLst>
  <p:sldIdLst>
    <p:sldId id="470" r:id="rId3"/>
    <p:sldId id="457" r:id="rId4"/>
    <p:sldId id="475" r:id="rId5"/>
    <p:sldId id="471" r:id="rId6"/>
    <p:sldId id="486" r:id="rId7"/>
    <p:sldId id="472" r:id="rId8"/>
    <p:sldId id="473" r:id="rId9"/>
    <p:sldId id="478" r:id="rId10"/>
    <p:sldId id="483" r:id="rId11"/>
    <p:sldId id="487" r:id="rId12"/>
    <p:sldId id="488" r:id="rId1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79AFFF"/>
    <a:srgbClr val="C55B98"/>
    <a:srgbClr val="800080"/>
    <a:srgbClr val="CC9900"/>
    <a:srgbClr val="FF9900"/>
    <a:srgbClr val="FFFFFF"/>
    <a:srgbClr val="FFFF66"/>
    <a:srgbClr val="1520AB"/>
    <a:srgbClr val="194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06" autoAdjust="0"/>
    <p:restoredTop sz="96529" autoAdjust="0"/>
  </p:normalViewPr>
  <p:slideViewPr>
    <p:cSldViewPr snapToGrid="0" snapToObjects="1">
      <p:cViewPr>
        <p:scale>
          <a:sx n="100" d="100"/>
          <a:sy n="100" d="100"/>
        </p:scale>
        <p:origin x="-72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5" d="100"/>
          <a:sy n="115" d="100"/>
        </p:scale>
        <p:origin x="-258" y="-102"/>
      </p:cViewPr>
      <p:guideLst>
        <p:guide orient="horz" pos="3127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tanami\AppData\Local\Microsoft\Windows\Temporary%20Internet%20Files\Content.Outlook\4PJ01JB4\Projects%20portfoli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tanami\AppData\Local\Microsoft\Windows\Temporary%20Internet%20Files\Content.Outlook\4PJ01JB4\Projects%20portfoli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tanami\AppData\Local\Microsoft\Windows\Temporary%20Internet%20Files\Content.Outlook\4PJ01JB4\Projects%20portfoli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tanami\Desktop\Copy%20of%20Projects%20portfoli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tanami\AppData\Local\Microsoft\Windows\Temporary%20Internet%20Files\Content.Outlook\4PJ01JB4\Projects%20portfoli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8652462148124344E-2"/>
          <c:y val="8.4951169721670966E-2"/>
          <c:w val="0.71369179881245803"/>
          <c:h val="0.84311688681191277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Industrial</a:t>
                    </a:r>
                    <a:r>
                      <a:rPr lang="en-US" b="1" baseline="0" dirty="0" smtClean="0"/>
                      <a:t> </a:t>
                    </a:r>
                    <a:r>
                      <a:rPr lang="en-US" b="1" dirty="0" smtClean="0"/>
                      <a:t>CHP </a:t>
                    </a:r>
                  </a:p>
                  <a:p>
                    <a:r>
                      <a:rPr lang="en-US" dirty="0" smtClean="0"/>
                      <a:t>16.2 mill EUR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7679242017824695"/>
                  <c:y val="-0.13835221816785098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Micro-CHP </a:t>
                    </a:r>
                  </a:p>
                  <a:p>
                    <a:r>
                      <a:rPr lang="en-US" dirty="0" smtClean="0"/>
                      <a:t>29.9 mill EUR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Back-up Power </a:t>
                    </a:r>
                  </a:p>
                  <a:p>
                    <a:r>
                      <a:rPr lang="en-US" smtClean="0"/>
                      <a:t>17.5 mill EUR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2579875747854752"/>
                  <c:y val="-7.9693005853943052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Electrolysers </a:t>
                    </a:r>
                  </a:p>
                  <a:p>
                    <a:r>
                      <a:rPr lang="en-US" smtClean="0"/>
                      <a:t>5.1</a:t>
                    </a:r>
                    <a:r>
                      <a:rPr lang="en-US" baseline="0" smtClean="0"/>
                      <a:t> mill EUR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Proof of Concept, incl. Components </a:t>
                    </a:r>
                  </a:p>
                  <a:p>
                    <a:r>
                      <a:rPr lang="en-US" dirty="0" smtClean="0"/>
                      <a:t>30.1 mill EUR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'Raw data'!$B$235:$B$239</c:f>
              <c:strCache>
                <c:ptCount val="5"/>
                <c:pt idx="0">
                  <c:v>CHP</c:v>
                </c:pt>
                <c:pt idx="1">
                  <c:v>MCHP</c:v>
                </c:pt>
                <c:pt idx="2">
                  <c:v>BAP</c:v>
                </c:pt>
                <c:pt idx="3">
                  <c:v>EL</c:v>
                </c:pt>
                <c:pt idx="4">
                  <c:v>POC</c:v>
                </c:pt>
              </c:strCache>
            </c:strRef>
          </c:cat>
          <c:val>
            <c:numRef>
              <c:f>'Raw data'!$I$235:$I$239</c:f>
              <c:numCache>
                <c:formatCode>#,##0</c:formatCode>
                <c:ptCount val="5"/>
                <c:pt idx="0">
                  <c:v>16204090</c:v>
                </c:pt>
                <c:pt idx="1">
                  <c:v>29922498</c:v>
                </c:pt>
                <c:pt idx="2">
                  <c:v>17461941</c:v>
                </c:pt>
                <c:pt idx="3">
                  <c:v>5059863</c:v>
                </c:pt>
                <c:pt idx="4">
                  <c:v>30118014.030000001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694444444444443"/>
          <c:y val="0.13657407407407407"/>
          <c:w val="0.51388888888888884"/>
          <c:h val="0.85648148148148151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9.0113188976377948E-2"/>
                  <c:y val="4.282407407407407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Industrial  CHP </a:t>
                    </a:r>
                    <a:r>
                      <a:rPr lang="en-US" dirty="0" smtClean="0"/>
                      <a:t>3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873676727909011"/>
                  <c:y val="0.13234798775153106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Micro-CHP</a:t>
                    </a:r>
                  </a:p>
                  <a:p>
                    <a:r>
                      <a:rPr lang="en-US" dirty="0" smtClean="0"/>
                      <a:t>2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5138254593175854"/>
                  <c:y val="-3.216790609507144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Back-up Power </a:t>
                    </a:r>
                  </a:p>
                  <a:p>
                    <a:r>
                      <a:rPr lang="en-US" dirty="0" smtClean="0"/>
                      <a:t>5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471511373578303"/>
                  <c:y val="-0.1136523038786818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Electrlolysers</a:t>
                    </a:r>
                  </a:p>
                  <a:p>
                    <a:r>
                      <a:rPr lang="en-US" smtClean="0"/>
                      <a:t>2 projects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Proof of Concept, incl. Components </a:t>
                    </a:r>
                  </a:p>
                  <a:p>
                    <a:r>
                      <a:rPr lang="en-US" dirty="0" smtClean="0"/>
                      <a:t>15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'Raw data'!$B$307:$B$311</c:f>
              <c:strCache>
                <c:ptCount val="5"/>
                <c:pt idx="0">
                  <c:v>CHP</c:v>
                </c:pt>
                <c:pt idx="1">
                  <c:v>MCHP</c:v>
                </c:pt>
                <c:pt idx="2">
                  <c:v>BAP</c:v>
                </c:pt>
                <c:pt idx="3">
                  <c:v>EL</c:v>
                </c:pt>
                <c:pt idx="4">
                  <c:v>POC</c:v>
                </c:pt>
              </c:strCache>
            </c:strRef>
          </c:cat>
          <c:val>
            <c:numRef>
              <c:f>'Raw data'!$I$307:$I$311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5</c:v>
                </c:pt>
                <c:pt idx="3">
                  <c:v>2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'Raw data'!$C$379</c:f>
              <c:strCache>
                <c:ptCount val="1"/>
                <c:pt idx="0">
                  <c:v>EU/FCH contribution</c:v>
                </c:pt>
              </c:strCache>
            </c:strRef>
          </c:tx>
          <c:invertIfNegative val="0"/>
          <c:cat>
            <c:strRef>
              <c:f>'Raw data'!$B$380:$B$384</c:f>
              <c:strCache>
                <c:ptCount val="5"/>
                <c:pt idx="0">
                  <c:v>Industrial CHP</c:v>
                </c:pt>
                <c:pt idx="1">
                  <c:v>Micro-CHP</c:v>
                </c:pt>
                <c:pt idx="2">
                  <c:v>Back-up Power</c:v>
                </c:pt>
                <c:pt idx="3">
                  <c:v>Electrolysers</c:v>
                </c:pt>
                <c:pt idx="4">
                  <c:v>Proof-of Concept (incl. compon)</c:v>
                </c:pt>
              </c:strCache>
            </c:strRef>
          </c:cat>
          <c:val>
            <c:numRef>
              <c:f>'Raw data'!$C$380:$C$384</c:f>
              <c:numCache>
                <c:formatCode>General</c:formatCode>
                <c:ptCount val="5"/>
                <c:pt idx="0">
                  <c:v>16204090</c:v>
                </c:pt>
                <c:pt idx="1">
                  <c:v>29922498</c:v>
                </c:pt>
                <c:pt idx="2">
                  <c:v>17461941</c:v>
                </c:pt>
                <c:pt idx="3">
                  <c:v>5059863</c:v>
                </c:pt>
                <c:pt idx="4">
                  <c:v>30118014.030000001</c:v>
                </c:pt>
              </c:numCache>
            </c:numRef>
          </c:val>
        </c:ser>
        <c:ser>
          <c:idx val="1"/>
          <c:order val="1"/>
          <c:tx>
            <c:strRef>
              <c:f>'Raw data'!$D$379</c:f>
              <c:strCache>
                <c:ptCount val="1"/>
                <c:pt idx="0">
                  <c:v>In-kind contribution</c:v>
                </c:pt>
              </c:strCache>
            </c:strRef>
          </c:tx>
          <c:invertIfNegative val="0"/>
          <c:cat>
            <c:strRef>
              <c:f>'Raw data'!$B$380:$B$384</c:f>
              <c:strCache>
                <c:ptCount val="5"/>
                <c:pt idx="0">
                  <c:v>Industrial CHP</c:v>
                </c:pt>
                <c:pt idx="1">
                  <c:v>Micro-CHP</c:v>
                </c:pt>
                <c:pt idx="2">
                  <c:v>Back-up Power</c:v>
                </c:pt>
                <c:pt idx="3">
                  <c:v>Electrolysers</c:v>
                </c:pt>
                <c:pt idx="4">
                  <c:v>Proof-of Concept (incl. compon)</c:v>
                </c:pt>
              </c:strCache>
            </c:strRef>
          </c:cat>
          <c:val>
            <c:numRef>
              <c:f>'Raw data'!$D$380:$D$384</c:f>
              <c:numCache>
                <c:formatCode>General</c:formatCode>
                <c:ptCount val="5"/>
                <c:pt idx="0">
                  <c:v>16386175.4</c:v>
                </c:pt>
                <c:pt idx="1">
                  <c:v>33341348.600000001</c:v>
                </c:pt>
                <c:pt idx="2">
                  <c:v>20467506.52</c:v>
                </c:pt>
                <c:pt idx="3">
                  <c:v>3639031.8</c:v>
                </c:pt>
                <c:pt idx="4">
                  <c:v>29896957.210000001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528064"/>
        <c:axId val="75529600"/>
        <c:axId val="0"/>
      </c:bar3DChart>
      <c:catAx>
        <c:axId val="755280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en-US"/>
          </a:p>
        </c:txPr>
        <c:crossAx val="75529600"/>
        <c:crosses val="autoZero"/>
        <c:auto val="1"/>
        <c:lblAlgn val="ctr"/>
        <c:lblOffset val="100"/>
        <c:noMultiLvlLbl val="0"/>
      </c:catAx>
      <c:valAx>
        <c:axId val="755296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Budget, mill EUR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5528064"/>
        <c:crosses val="autoZero"/>
        <c:crossBetween val="between"/>
        <c:dispUnits>
          <c:builtInUnit val="millions"/>
        </c:dispUnits>
      </c:valAx>
    </c:plotArea>
    <c:legend>
      <c:legendPos val="r"/>
      <c:layout>
        <c:manualLayout>
          <c:xMode val="edge"/>
          <c:yMode val="edge"/>
          <c:x val="0.65549838783163039"/>
          <c:y val="0.73754082294180856"/>
          <c:w val="0.32306603501643072"/>
          <c:h val="0.22552830136994639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973132244479801"/>
          <c:y val="3.9423066976044814E-2"/>
          <c:w val="0.74596911137403166"/>
          <c:h val="0.87162297991101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'Raw data'!$B$235</c:f>
              <c:strCache>
                <c:ptCount val="1"/>
                <c:pt idx="0">
                  <c:v>CHP</c:v>
                </c:pt>
              </c:strCache>
            </c:strRef>
          </c:tx>
          <c:invertIfNegative val="0"/>
          <c:cat>
            <c:numRef>
              <c:f>'Raw data'!$C$234:$H$234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data'!$C$235:$H$235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4600000</c:v>
                </c:pt>
                <c:pt idx="4">
                  <c:v>6137565</c:v>
                </c:pt>
                <c:pt idx="5">
                  <c:v>5466525</c:v>
                </c:pt>
              </c:numCache>
            </c:numRef>
          </c:val>
        </c:ser>
        <c:ser>
          <c:idx val="1"/>
          <c:order val="1"/>
          <c:tx>
            <c:strRef>
              <c:f>'Raw data'!$B$236</c:f>
              <c:strCache>
                <c:ptCount val="1"/>
                <c:pt idx="0">
                  <c:v>MCHP</c:v>
                </c:pt>
              </c:strCache>
            </c:strRef>
          </c:tx>
          <c:invertIfNegative val="0"/>
          <c:cat>
            <c:numRef>
              <c:f>'Raw data'!$C$234:$H$234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data'!$C$236:$H$236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3950893</c:v>
                </c:pt>
                <c:pt idx="3">
                  <c:v>25971605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'Raw data'!$B$237</c:f>
              <c:strCache>
                <c:ptCount val="1"/>
                <c:pt idx="0">
                  <c:v>BAP</c:v>
                </c:pt>
              </c:strCache>
            </c:strRef>
          </c:tx>
          <c:invertIfNegative val="0"/>
          <c:cat>
            <c:numRef>
              <c:f>'Raw data'!$C$234:$H$234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data'!$C$237:$H$237</c:f>
              <c:numCache>
                <c:formatCode>General</c:formatCode>
                <c:ptCount val="6"/>
                <c:pt idx="0">
                  <c:v>0</c:v>
                </c:pt>
                <c:pt idx="1">
                  <c:v>5530340</c:v>
                </c:pt>
                <c:pt idx="2">
                  <c:v>9157901</c:v>
                </c:pt>
                <c:pt idx="3">
                  <c:v>2773700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'Raw data'!$B$238</c:f>
              <c:strCache>
                <c:ptCount val="1"/>
                <c:pt idx="0">
                  <c:v>EL</c:v>
                </c:pt>
              </c:strCache>
            </c:strRef>
          </c:tx>
          <c:invertIfNegative val="0"/>
          <c:cat>
            <c:numRef>
              <c:f>'Raw data'!$C$234:$H$234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data'!$C$238:$H$238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2105017</c:v>
                </c:pt>
                <c:pt idx="3">
                  <c:v>2954846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4"/>
          <c:order val="4"/>
          <c:tx>
            <c:strRef>
              <c:f>'Raw data'!$B$239</c:f>
              <c:strCache>
                <c:ptCount val="1"/>
                <c:pt idx="0">
                  <c:v>POC</c:v>
                </c:pt>
              </c:strCache>
            </c:strRef>
          </c:tx>
          <c:invertIfNegative val="0"/>
          <c:cat>
            <c:numRef>
              <c:f>'Raw data'!$C$234:$H$234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'Raw data'!$C$239:$H$239</c:f>
              <c:numCache>
                <c:formatCode>General</c:formatCode>
                <c:ptCount val="6"/>
                <c:pt idx="0">
                  <c:v>4022460</c:v>
                </c:pt>
                <c:pt idx="1">
                  <c:v>8539853.8300000001</c:v>
                </c:pt>
                <c:pt idx="2">
                  <c:v>5794964</c:v>
                </c:pt>
                <c:pt idx="3">
                  <c:v>1481391</c:v>
                </c:pt>
                <c:pt idx="4">
                  <c:v>1745140.6</c:v>
                </c:pt>
                <c:pt idx="5">
                  <c:v>8534204.5999999996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5554176"/>
        <c:axId val="92931200"/>
        <c:axId val="0"/>
      </c:bar3DChart>
      <c:catAx>
        <c:axId val="75554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2931200"/>
        <c:crosses val="autoZero"/>
        <c:auto val="1"/>
        <c:lblAlgn val="ctr"/>
        <c:lblOffset val="100"/>
        <c:noMultiLvlLbl val="0"/>
      </c:catAx>
      <c:valAx>
        <c:axId val="92931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554176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16666666666667"/>
          <c:y val="4.8611111111111112E-2"/>
          <c:w val="0.56944444444444442"/>
          <c:h val="0.94907407407407407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9.0113188976377948E-2"/>
                  <c:y val="4.282407407407407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Industrial  CHP </a:t>
                    </a:r>
                    <a:r>
                      <a:rPr lang="en-US" dirty="0" smtClean="0"/>
                      <a:t>3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873676727909011"/>
                  <c:y val="0.13234798775153106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Micro-CHP</a:t>
                    </a:r>
                  </a:p>
                  <a:p>
                    <a:r>
                      <a:rPr lang="en-US" dirty="0" smtClean="0"/>
                      <a:t>2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5138254593175854"/>
                  <c:y val="-3.216790609507144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Back-up Power </a:t>
                    </a:r>
                  </a:p>
                  <a:p>
                    <a:r>
                      <a:rPr lang="en-US" dirty="0" smtClean="0"/>
                      <a:t>5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471511373578303"/>
                  <c:y val="-0.1136523038786818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Electrlolysers</a:t>
                    </a:r>
                  </a:p>
                  <a:p>
                    <a:r>
                      <a:rPr lang="en-US" smtClean="0"/>
                      <a:t>2 projects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Proof of Concept, incl. Components </a:t>
                    </a:r>
                  </a:p>
                  <a:p>
                    <a:r>
                      <a:rPr lang="en-US" dirty="0" smtClean="0"/>
                      <a:t>15 projects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'Raw data'!$B$307:$B$311</c:f>
              <c:strCache>
                <c:ptCount val="5"/>
                <c:pt idx="0">
                  <c:v>CHP</c:v>
                </c:pt>
                <c:pt idx="1">
                  <c:v>MCHP</c:v>
                </c:pt>
                <c:pt idx="2">
                  <c:v>BAP</c:v>
                </c:pt>
                <c:pt idx="3">
                  <c:v>EL</c:v>
                </c:pt>
                <c:pt idx="4">
                  <c:v>POC</c:v>
                </c:pt>
              </c:strCache>
            </c:strRef>
          </c:cat>
          <c:val>
            <c:numRef>
              <c:f>'Raw data'!$I$307:$I$311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5</c:v>
                </c:pt>
                <c:pt idx="3">
                  <c:v>2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5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5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72E1F16-CAD0-4B54-936D-4CE350D7575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578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5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334" y="4716025"/>
            <a:ext cx="5439010" cy="446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5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32C7099-BCC2-4FE7-B948-7574184EFC4F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3882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0530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5892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9011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8073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7090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84607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74807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63206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9671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8339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0472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C78-4B0E-4C93-996B-D1D22667E287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8EE09-F7F9-4747-9201-F1D378550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5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08D4-56B0-456A-B679-1DB4ADBA7B9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22F3F-AD6E-45C8-9F66-6F20192C4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5F92-6A24-4459-9865-339459DC6581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6C1F-C94A-42FF-B0FC-E022C249B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0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5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1747-A1DC-4621-B988-F058FF498A5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12F7-EB0F-422F-9E8B-2B824E4E9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4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09186" y="-365050"/>
            <a:ext cx="7477614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2426063"/>
            <a:ext cx="82296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4445-2A7C-48C1-9666-BF57420D0FB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34269-314F-4B69-8B4F-16127814C5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6C0E-D575-4549-99B2-DD788E63941B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E3D66-2058-48F0-AC8A-DBD697057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E65DA-79BD-4A53-99A9-EFD96C39406D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3351-E52E-4E38-AADA-C315B62D9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2608-AC23-4053-8552-D85A0F95C3A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162D-4413-46B8-B4DD-286C82474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-98425"/>
            <a:ext cx="8229600" cy="622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12833-18D5-4565-8F40-89D9743DA40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A284-028C-481F-819A-EB01C52CE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4058D-EE2B-49FF-B67C-0A970DE55CC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CB560-A35E-449F-9B6B-9E42268F6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7886-D627-44F6-8FB7-DCBA02DC848E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E277-923D-41CC-9742-758B61768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7E839-D21A-4573-B19C-47BEB57B5046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4443-5719-4B04-8794-990CC17DD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2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862A-C978-465E-8DBF-0D3A474FAF32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AABE-8D66-4E4D-B6D0-D90F9EE3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3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9BEA-8030-49D0-9373-1E9ECBEA7B0A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D095-255F-4873-AC90-ECDE232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FDC3E-A2A7-4438-9603-66FB4ADE51B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B603-09D4-4EEF-90E9-CF58FEA98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F1F-9FAA-4450-9484-66908B7AC4B0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A182-5A6B-4F8B-AB36-0B4A206D0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69FA-FC63-4B90-BCA1-D5F08E319498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D2498-B561-45ED-8243-AF6C6E25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6BC824D-6311-4FB8-8AD6-355AAFD3E2B9}" type="datetime1">
              <a:rPr lang="en-US"/>
              <a:pPr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1C8A576-8684-416C-847F-80563609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7" descr="FCH JU - Power Point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563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0BC4B77B-9611-4892-87D6-8775F51162DC}" type="datetime1">
              <a:rPr lang="en-US"/>
              <a:pPr defTabSz="457200">
                <a:defRPr/>
              </a:pPr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7576F2A8-8FA5-4F5C-963E-9241BB92EF73}" type="slidenum">
              <a:rPr lang="en-US"/>
              <a:pPr defTabSz="45720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Arial"/>
          <a:ea typeface="ヒラギノ角ゴ Pro W3" charset="-128"/>
          <a:cs typeface="Arial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fch-ju.e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nerghy.eu/" TargetMode="External"/><Relationship Id="rId4" Type="http://schemas.openxmlformats.org/officeDocument/2006/relationships/hyperlink" Target="http://www.new-ig.e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emf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12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wmf"/><Relationship Id="rId10" Type="http://schemas.openxmlformats.org/officeDocument/2006/relationships/image" Target="../media/image18.png"/><Relationship Id="rId4" Type="http://schemas.openxmlformats.org/officeDocument/2006/relationships/chart" Target="../charts/chart5.xml"/><Relationship Id="rId9" Type="http://schemas.openxmlformats.org/officeDocument/2006/relationships/image" Target="../media/image17.png"/><Relationship Id="rId1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https://gallery.mailchimp.com/4f2cf878a38d152a781d97560/images/IMG_8577_4_Small.jpg" TargetMode="External"/><Relationship Id="rId3" Type="http://schemas.openxmlformats.org/officeDocument/2006/relationships/image" Target="../media/image24.emf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4.jpeg"/><Relationship Id="rId10" Type="http://schemas.openxmlformats.org/officeDocument/2006/relationships/image" Target="../media/image30.png"/><Relationship Id="rId4" Type="http://schemas.openxmlformats.org/officeDocument/2006/relationships/hyperlink" Target="http://cogeneurope.us4.list-manage1.com/track/click?u=4f2cf878a38d152a781d97560&amp;id=3a2b62de2f&amp;e=5e62290ac6" TargetMode="External"/><Relationship Id="rId9" Type="http://schemas.openxmlformats.org/officeDocument/2006/relationships/image" Target="../media/image29.png"/><Relationship Id="rId1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8372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/>
          </p:cNvSpPr>
          <p:nvPr/>
        </p:nvSpPr>
        <p:spPr bwMode="auto">
          <a:xfrm>
            <a:off x="3563938" y="3716338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fr-BE" sz="4400">
                <a:solidFill>
                  <a:schemeClr val="bg2"/>
                </a:solidFill>
                <a:latin typeface="Arial" pitchFamily="34" charset="0"/>
              </a:rPr>
              <a:t/>
            </a:r>
            <a:br>
              <a:rPr lang="fr-BE" sz="4400">
                <a:solidFill>
                  <a:schemeClr val="bg2"/>
                </a:solidFill>
                <a:latin typeface="Arial" pitchFamily="34" charset="0"/>
              </a:rPr>
            </a:br>
            <a:endParaRPr lang="en-GB" sz="2000">
              <a:solidFill>
                <a:srgbClr val="3366CC"/>
              </a:solidFill>
              <a:latin typeface="Arial" pitchFamily="34" charset="0"/>
            </a:endParaRP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defTabSz="457200">
              <a:buClr>
                <a:srgbClr val="194C84"/>
              </a:buClr>
              <a:buFont typeface="Arial" pitchFamily="34" charset="0"/>
              <a:buNone/>
            </a:pPr>
            <a:endParaRPr lang="en-US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611188" y="6308725"/>
            <a:ext cx="15636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>
                <a:solidFill>
                  <a:srgbClr val="3366CC"/>
                </a:solidFill>
                <a:latin typeface="Arial" pitchFamily="34" charset="0"/>
              </a:rPr>
              <a:t>http://www.fch-ju.eu/</a:t>
            </a:r>
          </a:p>
        </p:txBody>
      </p:sp>
      <p:sp>
        <p:nvSpPr>
          <p:cNvPr id="58376" name="Rectangle 3"/>
          <p:cNvSpPr txBox="1">
            <a:spLocks/>
          </p:cNvSpPr>
          <p:nvPr/>
        </p:nvSpPr>
        <p:spPr bwMode="auto">
          <a:xfrm>
            <a:off x="395288" y="3405188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188" y="4001989"/>
            <a:ext cx="8137525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Program Review Days 2013 </a:t>
            </a:r>
          </a:p>
          <a:p>
            <a:pPr>
              <a:defRPr/>
            </a:pPr>
            <a:r>
              <a:rPr lang="en-US" sz="2400" i="1" dirty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Introduction to portfolio of </a:t>
            </a:r>
            <a:r>
              <a:rPr lang="en-US" sz="2400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Energy </a:t>
            </a:r>
            <a:r>
              <a:rPr lang="en-US" sz="2400" i="1" dirty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Demonstration projects</a:t>
            </a:r>
            <a:endParaRPr lang="en-GB" sz="24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Arial" charset="0"/>
              </a:rPr>
              <a:t>Mirela Atanasiu, Project Manager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7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>
            <a:spLocks noChangeArrowheads="1"/>
          </p:cNvSpPr>
          <p:nvPr/>
        </p:nvSpPr>
        <p:spPr bwMode="auto">
          <a:xfrm>
            <a:off x="1000125" y="77788"/>
            <a:ext cx="8020049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FCH studies</a:t>
            </a:r>
          </a:p>
          <a:p>
            <a:pPr algn="r" defTabSz="457200"/>
            <a:r>
              <a:rPr lang="fr-BE" sz="2000" b="1" i="1" dirty="0" err="1">
                <a:solidFill>
                  <a:srgbClr val="EEECE1"/>
                </a:solidFill>
                <a:latin typeface="+mn-lt"/>
                <a:cs typeface="Arial" charset="0"/>
              </a:rPr>
              <a:t>Additional</a:t>
            </a:r>
            <a:r>
              <a:rPr lang="fr-BE" sz="2000" b="1" i="1" dirty="0">
                <a:solidFill>
                  <a:srgbClr val="EEECE1"/>
                </a:solidFill>
                <a:latin typeface="+mn-lt"/>
                <a:cs typeface="Arial" charset="0"/>
              </a:rPr>
              <a:t> </a:t>
            </a:r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2-3 </a:t>
            </a:r>
            <a:r>
              <a:rPr lang="fr-BE" sz="2000" b="1" i="1" dirty="0" err="1">
                <a:solidFill>
                  <a:srgbClr val="EEECE1"/>
                </a:solidFill>
                <a:latin typeface="+mn-lt"/>
                <a:cs typeface="Arial" charset="0"/>
              </a:rPr>
              <a:t>mill</a:t>
            </a:r>
            <a:r>
              <a:rPr lang="fr-BE" sz="2000" b="1" i="1" dirty="0">
                <a:solidFill>
                  <a:srgbClr val="EEECE1"/>
                </a:solidFill>
                <a:latin typeface="+mn-lt"/>
                <a:cs typeface="Arial" charset="0"/>
              </a:rPr>
              <a:t> EUR </a:t>
            </a:r>
            <a:endParaRPr lang="fr-BE" sz="2000" b="1" i="1" dirty="0" smtClean="0">
              <a:solidFill>
                <a:srgbClr val="EEECE1"/>
              </a:solidFill>
              <a:latin typeface="+mn-lt"/>
              <a:cs typeface="Arial" charset="0"/>
            </a:endParaRPr>
          </a:p>
          <a:p>
            <a:pPr algn="r" defTabSz="457200"/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to </a:t>
            </a:r>
            <a:r>
              <a:rPr lang="fr-BE" sz="2000" b="1" i="1" dirty="0">
                <a:solidFill>
                  <a:srgbClr val="EEECE1"/>
                </a:solidFill>
                <a:latin typeface="+mn-lt"/>
                <a:cs typeface="Arial" charset="0"/>
              </a:rPr>
              <a:t>support programme </a:t>
            </a:r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planning/</a:t>
            </a:r>
            <a:r>
              <a:rPr lang="fr-BE" sz="20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strategy</a:t>
            </a:r>
            <a:endParaRPr lang="en-US" sz="2000" b="1" i="1" dirty="0">
              <a:solidFill>
                <a:srgbClr val="EEECE1"/>
              </a:solidFill>
              <a:latin typeface="+mn-lt"/>
              <a:cs typeface="Arial" charset="0"/>
            </a:endParaRPr>
          </a:p>
          <a:p>
            <a:pPr algn="r" defTabSz="457200"/>
            <a:endParaRPr lang="en-US" sz="2000" b="1" i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975" y="2047874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Studies </a:t>
            </a:r>
            <a:r>
              <a:rPr lang="en-US" sz="1600" dirty="0">
                <a:latin typeface="+mn-lt"/>
              </a:rPr>
              <a:t>on the </a:t>
            </a:r>
            <a:r>
              <a:rPr lang="en-US" sz="1600" dirty="0" smtClean="0">
                <a:latin typeface="+mn-lt"/>
              </a:rPr>
              <a:t>commercialization </a:t>
            </a:r>
            <a:r>
              <a:rPr lang="en-US" sz="1600" dirty="0">
                <a:latin typeface="+mn-lt"/>
              </a:rPr>
              <a:t>of fuel cells and hydrogen technologies and competing </a:t>
            </a:r>
            <a:r>
              <a:rPr lang="en-US" sz="1600" dirty="0" smtClean="0">
                <a:latin typeface="+mn-lt"/>
              </a:rPr>
              <a:t>technologies </a:t>
            </a:r>
            <a:r>
              <a:rPr lang="en-US" b="1" dirty="0" smtClean="0">
                <a:latin typeface="+mn-lt"/>
              </a:rPr>
              <a:t>– ENERGY related studies:</a:t>
            </a:r>
            <a:endParaRPr lang="en-US" b="1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849" y="2895600"/>
            <a:ext cx="81156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 smtClean="0">
                <a:latin typeface="+mn-lt"/>
              </a:rPr>
              <a:t>Electrolysers</a:t>
            </a:r>
            <a:r>
              <a:rPr lang="en-US" sz="1600" dirty="0" smtClean="0">
                <a:latin typeface="+mn-lt"/>
              </a:rPr>
              <a:t> techno-economic </a:t>
            </a:r>
            <a:r>
              <a:rPr lang="en-US" sz="1600" dirty="0" err="1" smtClean="0">
                <a:latin typeface="+mn-lt"/>
              </a:rPr>
              <a:t>assessement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– </a:t>
            </a:r>
            <a:r>
              <a:rPr lang="en-US" sz="1600" u="sng" dirty="0" smtClean="0">
                <a:latin typeface="+mn-lt"/>
              </a:rPr>
              <a:t>on-going study </a:t>
            </a:r>
            <a:r>
              <a:rPr lang="en-US" sz="1600" dirty="0" smtClean="0">
                <a:latin typeface="+mn-lt"/>
              </a:rPr>
              <a:t>by E4tech</a:t>
            </a:r>
          </a:p>
          <a:p>
            <a:endParaRPr lang="fr-BE" sz="1600" dirty="0">
              <a:latin typeface="+mn-lt"/>
            </a:endParaRPr>
          </a:p>
          <a:p>
            <a:r>
              <a:rPr lang="fr-BE" sz="1600" b="1" u="sng" dirty="0" err="1" smtClean="0">
                <a:latin typeface="+mn-lt"/>
              </a:rPr>
              <a:t>Distributed</a:t>
            </a:r>
            <a:r>
              <a:rPr lang="fr-BE" sz="1600" b="1" u="sng" dirty="0" smtClean="0">
                <a:latin typeface="+mn-lt"/>
              </a:rPr>
              <a:t> </a:t>
            </a:r>
            <a:r>
              <a:rPr lang="fr-BE" sz="1600" b="1" u="sng" dirty="0" err="1" smtClean="0">
                <a:latin typeface="+mn-lt"/>
              </a:rPr>
              <a:t>Generation</a:t>
            </a:r>
            <a:r>
              <a:rPr lang="fr-BE" sz="1600" b="1" u="sng" dirty="0" smtClean="0">
                <a:latin typeface="+mn-lt"/>
              </a:rPr>
              <a:t> </a:t>
            </a:r>
            <a:r>
              <a:rPr lang="fr-BE" sz="1600" dirty="0" smtClean="0">
                <a:latin typeface="+mn-lt"/>
              </a:rPr>
              <a:t>technologies and </a:t>
            </a:r>
            <a:r>
              <a:rPr lang="fr-BE" sz="1600" dirty="0" err="1" smtClean="0">
                <a:latin typeface="+mn-lt"/>
              </a:rPr>
              <a:t>role</a:t>
            </a:r>
            <a:r>
              <a:rPr lang="fr-BE" sz="1600" dirty="0" smtClean="0">
                <a:latin typeface="+mn-lt"/>
              </a:rPr>
              <a:t> of Fuel </a:t>
            </a:r>
            <a:r>
              <a:rPr lang="fr-BE" sz="1600" dirty="0" err="1" smtClean="0">
                <a:latin typeface="+mn-lt"/>
              </a:rPr>
              <a:t>Cells</a:t>
            </a:r>
            <a:r>
              <a:rPr lang="fr-BE" sz="1600" dirty="0" smtClean="0">
                <a:latin typeface="+mn-lt"/>
              </a:rPr>
              <a:t> – </a:t>
            </a:r>
            <a:r>
              <a:rPr lang="fr-BE" sz="1600" u="sng" dirty="0" err="1" smtClean="0">
                <a:latin typeface="+mn-lt"/>
              </a:rPr>
              <a:t>industry</a:t>
            </a:r>
            <a:r>
              <a:rPr lang="fr-BE" sz="1600" u="sng" dirty="0" smtClean="0">
                <a:latin typeface="+mn-lt"/>
              </a:rPr>
              <a:t> coalition building stage !!!</a:t>
            </a:r>
          </a:p>
          <a:p>
            <a:endParaRPr lang="fr-BE" sz="1600" dirty="0">
              <a:latin typeface="+mn-lt"/>
            </a:endParaRPr>
          </a:p>
          <a:p>
            <a:r>
              <a:rPr lang="fr-BE" sz="1600" b="1" u="sng" dirty="0" smtClean="0">
                <a:latin typeface="+mn-lt"/>
              </a:rPr>
              <a:t>Energy Storage </a:t>
            </a:r>
            <a:r>
              <a:rPr lang="fr-BE" sz="1600" dirty="0" smtClean="0">
                <a:latin typeface="+mn-lt"/>
              </a:rPr>
              <a:t>and </a:t>
            </a:r>
            <a:r>
              <a:rPr lang="fr-BE" sz="1600" dirty="0" err="1" smtClean="0">
                <a:latin typeface="+mn-lt"/>
              </a:rPr>
              <a:t>role</a:t>
            </a:r>
            <a:r>
              <a:rPr lang="fr-BE" sz="1600" dirty="0" smtClean="0">
                <a:latin typeface="+mn-lt"/>
              </a:rPr>
              <a:t> of </a:t>
            </a:r>
            <a:r>
              <a:rPr lang="fr-BE" sz="1600" dirty="0" err="1" smtClean="0">
                <a:latin typeface="+mn-lt"/>
              </a:rPr>
              <a:t>Hydrogen</a:t>
            </a:r>
            <a:r>
              <a:rPr lang="fr-BE" sz="1600" dirty="0" smtClean="0">
                <a:latin typeface="+mn-lt"/>
              </a:rPr>
              <a:t> – </a:t>
            </a:r>
            <a:r>
              <a:rPr lang="fr-BE" sz="1600" u="sng" dirty="0" err="1" smtClean="0">
                <a:latin typeface="+mn-lt"/>
              </a:rPr>
              <a:t>industry</a:t>
            </a:r>
            <a:r>
              <a:rPr lang="fr-BE" sz="1600" u="sng" dirty="0" smtClean="0">
                <a:latin typeface="+mn-lt"/>
              </a:rPr>
              <a:t> coalition building stage !!!</a:t>
            </a:r>
            <a:endParaRPr lang="en-US" sz="1600" u="sng" dirty="0" smtClean="0">
              <a:latin typeface="+mn-lt"/>
            </a:endParaRPr>
          </a:p>
          <a:p>
            <a:endParaRPr lang="en-US" sz="16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975" y="4781550"/>
            <a:ext cx="87534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alibri" panose="020F0502020204030204" pitchFamily="34" charset="0"/>
              </a:rPr>
              <a:t>Recommendations to help stimulate the policy and investment climate – </a:t>
            </a:r>
            <a:r>
              <a:rPr lang="en-GB" sz="1600" u="sng" dirty="0">
                <a:solidFill>
                  <a:srgbClr val="FF0000"/>
                </a:solidFill>
                <a:latin typeface="Calibri" panose="020F0502020204030204" pitchFamily="34" charset="0"/>
              </a:rPr>
              <a:t>what needs to happen to achieve the cost and volume targets required for </a:t>
            </a:r>
            <a:r>
              <a:rPr lang="en-GB" sz="1600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commercialisation</a:t>
            </a:r>
            <a:endParaRPr lang="en-GB" sz="1600" dirty="0">
              <a:latin typeface="Calibri" panose="020F0502020204030204" pitchFamily="34" charset="0"/>
            </a:endParaRPr>
          </a:p>
          <a:p>
            <a:r>
              <a:rPr lang="en-GB" sz="1600" dirty="0" smtClean="0">
                <a:latin typeface="Calibri" panose="020F0502020204030204" pitchFamily="34" charset="0"/>
              </a:rPr>
              <a:t>		- as input to the next FCH2 programming !!!</a:t>
            </a:r>
          </a:p>
          <a:p>
            <a:endParaRPr lang="en-GB" sz="1600" dirty="0">
              <a:latin typeface="Calibri" panose="020F0502020204030204" pitchFamily="34" charset="0"/>
            </a:endParaRPr>
          </a:p>
          <a:p>
            <a:pPr marL="0" lvl="1"/>
            <a:r>
              <a:rPr lang="en-GB" sz="1600" u="sng" dirty="0">
                <a:latin typeface="Calibri" panose="020F0502020204030204" pitchFamily="34" charset="0"/>
              </a:rPr>
              <a:t>For industry, </a:t>
            </a:r>
            <a:r>
              <a:rPr lang="en-GB" sz="1600" dirty="0">
                <a:latin typeface="Calibri" panose="020F0502020204030204" pitchFamily="34" charset="0"/>
              </a:rPr>
              <a:t>next steps will include focus on tackling the remaining technical and cost-related barriers to achieve full commercialisation of mass market technologies</a:t>
            </a:r>
            <a:r>
              <a:rPr lang="en-GB" sz="1600" dirty="0" smtClean="0">
                <a:latin typeface="Calibri" panose="020F0502020204030204" pitchFamily="34" charset="0"/>
              </a:rPr>
              <a:t>.</a:t>
            </a:r>
            <a:endParaRPr lang="en-GB" sz="1600" dirty="0">
              <a:latin typeface="Calibri" panose="020F0502020204030204" pitchFamily="34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479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81000" y="2639910"/>
            <a:ext cx="83058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dirty="0" smtClean="0">
              <a:solidFill>
                <a:srgbClr val="17375E"/>
              </a:solidFill>
              <a:latin typeface="Calibri" panose="020F0502020204030204" pitchFamily="34" charset="0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sz="4000" dirty="0" err="1" smtClean="0">
                <a:solidFill>
                  <a:srgbClr val="17375E"/>
                </a:solidFill>
                <a:latin typeface="Calibri" panose="020F0502020204030204" pitchFamily="34" charset="0"/>
              </a:rPr>
              <a:t>Thank</a:t>
            </a:r>
            <a:r>
              <a:rPr lang="fr-BE" sz="4000" dirty="0" smtClean="0">
                <a:solidFill>
                  <a:srgbClr val="17375E"/>
                </a:solidFill>
                <a:latin typeface="Calibri" panose="020F0502020204030204" pitchFamily="34" charset="0"/>
              </a:rPr>
              <a:t> </a:t>
            </a:r>
            <a:r>
              <a:rPr lang="fr-BE" sz="4000" dirty="0" err="1" smtClean="0">
                <a:solidFill>
                  <a:srgbClr val="17375E"/>
                </a:solidFill>
                <a:latin typeface="Calibri" panose="020F0502020204030204" pitchFamily="34" charset="0"/>
              </a:rPr>
              <a:t>you</a:t>
            </a:r>
            <a:r>
              <a:rPr lang="fr-BE" sz="4000" dirty="0" smtClean="0">
                <a:solidFill>
                  <a:srgbClr val="17375E"/>
                </a:solidFill>
                <a:latin typeface="Calibri" panose="020F0502020204030204" pitchFamily="34" charset="0"/>
              </a:rPr>
              <a:t> for </a:t>
            </a:r>
            <a:r>
              <a:rPr lang="fr-BE" sz="4000" dirty="0" err="1" smtClean="0">
                <a:solidFill>
                  <a:srgbClr val="17375E"/>
                </a:solidFill>
                <a:latin typeface="Calibri" panose="020F0502020204030204" pitchFamily="34" charset="0"/>
              </a:rPr>
              <a:t>your</a:t>
            </a:r>
            <a:r>
              <a:rPr lang="fr-BE" sz="4000" dirty="0" smtClean="0">
                <a:solidFill>
                  <a:srgbClr val="17375E"/>
                </a:solidFill>
                <a:latin typeface="Calibri" panose="020F0502020204030204" pitchFamily="34" charset="0"/>
              </a:rPr>
              <a:t> attention !</a:t>
            </a: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sz="4000" dirty="0" smtClean="0">
              <a:solidFill>
                <a:srgbClr val="17375E"/>
              </a:solidFill>
              <a:latin typeface="Calibri" panose="020F0502020204030204" pitchFamily="34" charset="0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sz="1400" dirty="0" err="1" smtClean="0">
                <a:solidFill>
                  <a:srgbClr val="17375E"/>
                </a:solidFill>
                <a:latin typeface="Calibri" panose="020F0502020204030204" pitchFamily="34" charset="0"/>
              </a:rPr>
              <a:t>Further</a:t>
            </a:r>
            <a:r>
              <a:rPr lang="fr-BE" sz="1400" dirty="0" smtClean="0">
                <a:solidFill>
                  <a:srgbClr val="17375E"/>
                </a:solidFill>
                <a:latin typeface="Calibri" panose="020F0502020204030204" pitchFamily="34" charset="0"/>
              </a:rPr>
              <a:t> info : </a:t>
            </a:r>
          </a:p>
          <a:p>
            <a:pPr marL="342791" indent="-342791" defTabSz="457056">
              <a:lnSpc>
                <a:spcPct val="90000"/>
              </a:lnSpc>
              <a:defRPr/>
            </a:pPr>
            <a:r>
              <a:rPr lang="fr-BE" sz="1800" b="1" dirty="0" smtClean="0">
                <a:solidFill>
                  <a:srgbClr val="17375E"/>
                </a:solidFill>
                <a:latin typeface="Calibri" panose="020F0502020204030204" pitchFamily="34" charset="0"/>
              </a:rPr>
              <a:t>FCH JU (Programme Office) </a:t>
            </a:r>
            <a:r>
              <a:rPr lang="fr-BE" sz="1800" b="1" u="sng" dirty="0" smtClean="0">
                <a:solidFill>
                  <a:srgbClr val="17375E"/>
                </a:solidFill>
                <a:latin typeface="Calibri" panose="020F0502020204030204" pitchFamily="34" charset="0"/>
                <a:hlinkClick r:id="rId3"/>
              </a:rPr>
              <a:t>http://fch-ju.eu</a:t>
            </a:r>
            <a:r>
              <a:rPr lang="fr-BE" sz="1800" b="1" u="sng" dirty="0" smtClean="0">
                <a:solidFill>
                  <a:srgbClr val="17375E"/>
                </a:solidFill>
                <a:latin typeface="Calibri" panose="020F0502020204030204" pitchFamily="34" charset="0"/>
              </a:rPr>
              <a:t> </a:t>
            </a:r>
          </a:p>
          <a:p>
            <a:pPr marL="342791" indent="-342791" defTabSz="457056">
              <a:lnSpc>
                <a:spcPct val="90000"/>
              </a:lnSpc>
              <a:defRPr/>
            </a:pPr>
            <a:r>
              <a:rPr lang="fr-BE" sz="1800" b="1" dirty="0" smtClean="0">
                <a:solidFill>
                  <a:srgbClr val="17375E"/>
                </a:solidFill>
                <a:latin typeface="Calibri" panose="020F0502020204030204" pitchFamily="34" charset="0"/>
              </a:rPr>
              <a:t>NEW-IG </a:t>
            </a:r>
            <a:r>
              <a:rPr lang="fr-BE" sz="1800" b="1" u="sng" dirty="0" smtClean="0">
                <a:solidFill>
                  <a:srgbClr val="17375E"/>
                </a:solidFill>
                <a:latin typeface="Calibri" panose="020F0502020204030204" pitchFamily="34" charset="0"/>
                <a:hlinkClick r:id="rId4"/>
              </a:rPr>
              <a:t>http://www.new-ig.eu</a:t>
            </a:r>
            <a:endParaRPr lang="fr-BE" sz="1800" b="1" u="sng" dirty="0" smtClean="0">
              <a:solidFill>
                <a:srgbClr val="17375E"/>
              </a:solidFill>
              <a:latin typeface="Calibri" panose="020F0502020204030204" pitchFamily="34" charset="0"/>
            </a:endParaRPr>
          </a:p>
          <a:p>
            <a:pPr marL="342791" indent="-342791" defTabSz="457056">
              <a:lnSpc>
                <a:spcPct val="90000"/>
              </a:lnSpc>
              <a:defRPr/>
            </a:pPr>
            <a:r>
              <a:rPr lang="fr-BE" sz="1800" b="1" dirty="0" smtClean="0">
                <a:solidFill>
                  <a:srgbClr val="17375E"/>
                </a:solidFill>
                <a:latin typeface="Calibri" panose="020F0502020204030204" pitchFamily="34" charset="0"/>
              </a:rPr>
              <a:t>N.ERGHY </a:t>
            </a:r>
            <a:r>
              <a:rPr lang="fr-BE" sz="1800" b="1" u="sng" dirty="0" smtClean="0">
                <a:solidFill>
                  <a:srgbClr val="17375E"/>
                </a:solidFill>
                <a:latin typeface="Calibri" panose="020F0502020204030204" pitchFamily="34" charset="0"/>
                <a:hlinkClick r:id="rId5"/>
              </a:rPr>
              <a:t>http://www.nerghy.eu</a:t>
            </a:r>
            <a:endParaRPr lang="fr-BE" sz="1800" b="1" u="sng" dirty="0">
              <a:solidFill>
                <a:srgbClr val="17375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96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48"/>
          <p:cNvSpPr>
            <a:spLocks noChangeArrowheads="1"/>
          </p:cNvSpPr>
          <p:nvPr/>
        </p:nvSpPr>
        <p:spPr bwMode="auto">
          <a:xfrm>
            <a:off x="3199606" y="4062415"/>
            <a:ext cx="2906712" cy="623588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en-GB" altLang="en-US" sz="1600">
              <a:latin typeface="Calibri" pitchFamily="34" charset="0"/>
            </a:endParaRPr>
          </a:p>
        </p:txBody>
      </p:sp>
      <p:sp>
        <p:nvSpPr>
          <p:cNvPr id="33" name="Oval 48"/>
          <p:cNvSpPr>
            <a:spLocks noChangeArrowheads="1"/>
          </p:cNvSpPr>
          <p:nvPr/>
        </p:nvSpPr>
        <p:spPr bwMode="auto">
          <a:xfrm>
            <a:off x="1812533" y="5232400"/>
            <a:ext cx="2906712" cy="49284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en-GB" altLang="en-US" sz="1600">
              <a:latin typeface="Calibri" pitchFamily="34" charset="0"/>
            </a:endParaRPr>
          </a:p>
        </p:txBody>
      </p:sp>
      <p:sp>
        <p:nvSpPr>
          <p:cNvPr id="29" name="Oval 48"/>
          <p:cNvSpPr>
            <a:spLocks noChangeArrowheads="1"/>
          </p:cNvSpPr>
          <p:nvPr/>
        </p:nvSpPr>
        <p:spPr bwMode="auto">
          <a:xfrm>
            <a:off x="1088231" y="5549433"/>
            <a:ext cx="2906712" cy="66086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en-GB" altLang="en-US" sz="1600">
              <a:latin typeface="Calibri" pitchFamily="34" charset="0"/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541588" y="-25399"/>
            <a:ext cx="6513512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FCH for ENERGY: 89 projects</a:t>
            </a:r>
          </a:p>
          <a:p>
            <a:pPr algn="r" defTabSz="457200"/>
            <a:r>
              <a:rPr lang="fr-BE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221 </a:t>
            </a:r>
            <a:r>
              <a:rPr lang="fr-BE" b="1" i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mill</a:t>
            </a:r>
            <a:r>
              <a:rPr lang="fr-BE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fr-BE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EUR </a:t>
            </a:r>
            <a:r>
              <a:rPr lang="fr-BE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committed</a:t>
            </a:r>
            <a:r>
              <a:rPr lang="fr-BE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by EU/FCH</a:t>
            </a:r>
            <a:endParaRPr lang="en-US" b="1" i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11931" y="2905125"/>
            <a:ext cx="8932069" cy="3567590"/>
            <a:chOff x="211931" y="2905125"/>
            <a:chExt cx="8932069" cy="3567590"/>
          </a:xfrm>
        </p:grpSpPr>
        <p:sp>
          <p:nvSpPr>
            <p:cNvPr id="8" name="Text Box 42"/>
            <p:cNvSpPr txBox="1">
              <a:spLocks noChangeArrowheads="1"/>
            </p:cNvSpPr>
            <p:nvPr/>
          </p:nvSpPr>
          <p:spPr bwMode="auto">
            <a:xfrm>
              <a:off x="5829602" y="6103383"/>
              <a:ext cx="327019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b="1" i="1" dirty="0" smtClean="0">
                  <a:latin typeface="Calibri" pitchFamily="34" charset="0"/>
                </a:rPr>
                <a:t>Technology Readiness Level, TRL</a:t>
              </a:r>
              <a:endParaRPr lang="en-US" altLang="en-US" b="1" i="1" dirty="0">
                <a:latin typeface="Calibri" pitchFamily="34" charset="0"/>
              </a:endParaRPr>
            </a:p>
          </p:txBody>
        </p:sp>
        <p:sp>
          <p:nvSpPr>
            <p:cNvPr id="9" name="Oval 45"/>
            <p:cNvSpPr>
              <a:spLocks noChangeArrowheads="1"/>
            </p:cNvSpPr>
            <p:nvPr/>
          </p:nvSpPr>
          <p:spPr bwMode="auto">
            <a:xfrm>
              <a:off x="211931" y="4642346"/>
              <a:ext cx="2432050" cy="769441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46"/>
            <p:cNvSpPr txBox="1">
              <a:spLocks noChangeArrowheads="1"/>
            </p:cNvSpPr>
            <p:nvPr/>
          </p:nvSpPr>
          <p:spPr bwMode="auto">
            <a:xfrm>
              <a:off x="597408" y="4686003"/>
              <a:ext cx="1661096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solidFill>
                    <a:srgbClr val="FFFF99"/>
                  </a:solidFill>
                  <a:latin typeface="Calibri" pitchFamily="34" charset="0"/>
                </a:rPr>
                <a:t>Fundamentals of </a:t>
              </a:r>
            </a:p>
            <a:p>
              <a:pPr algn="ctr"/>
              <a:r>
                <a:rPr lang="en-US" altLang="en-US" sz="1600" b="1" i="1" dirty="0" smtClean="0">
                  <a:solidFill>
                    <a:srgbClr val="FFFF99"/>
                  </a:solidFill>
                  <a:latin typeface="Calibri" pitchFamily="34" charset="0"/>
                </a:rPr>
                <a:t>Degradation</a:t>
              </a:r>
            </a:p>
            <a:p>
              <a:pPr algn="ctr"/>
              <a:r>
                <a:rPr lang="fr-BE" altLang="en-US" sz="1200" i="1" dirty="0" smtClean="0">
                  <a:solidFill>
                    <a:srgbClr val="FFFF99"/>
                  </a:solidFill>
                  <a:latin typeface="Calibri" pitchFamily="34" charset="0"/>
                </a:rPr>
                <a:t>9 </a:t>
              </a:r>
              <a:r>
                <a:rPr lang="fr-BE" altLang="en-US" sz="1200" i="1" dirty="0" err="1" smtClean="0">
                  <a:solidFill>
                    <a:srgbClr val="FFFF99"/>
                  </a:solidFill>
                  <a:latin typeface="Calibri" pitchFamily="34" charset="0"/>
                </a:rPr>
                <a:t>projects</a:t>
              </a:r>
              <a:endParaRPr lang="en-US" altLang="en-US" sz="1200" i="1" dirty="0">
                <a:solidFill>
                  <a:srgbClr val="FFFF99"/>
                </a:solidFill>
                <a:latin typeface="Calibri" pitchFamily="34" charset="0"/>
              </a:endParaRPr>
            </a:p>
          </p:txBody>
        </p:sp>
        <p:sp>
          <p:nvSpPr>
            <p:cNvPr id="11" name="Oval 48"/>
            <p:cNvSpPr>
              <a:spLocks noChangeArrowheads="1"/>
            </p:cNvSpPr>
            <p:nvPr/>
          </p:nvSpPr>
          <p:spPr bwMode="auto">
            <a:xfrm>
              <a:off x="808037" y="3933426"/>
              <a:ext cx="2906712" cy="798513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altLang="en-US" sz="1600">
                <a:latin typeface="Calibri" pitchFamily="34" charset="0"/>
              </a:endParaRPr>
            </a:p>
          </p:txBody>
        </p:sp>
        <p:sp>
          <p:nvSpPr>
            <p:cNvPr id="12" name="Text Box 49"/>
            <p:cNvSpPr txBox="1">
              <a:spLocks noChangeArrowheads="1"/>
            </p:cNvSpPr>
            <p:nvPr/>
          </p:nvSpPr>
          <p:spPr bwMode="auto">
            <a:xfrm>
              <a:off x="1279907" y="3962498"/>
              <a:ext cx="2213426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latin typeface="Calibri" pitchFamily="34" charset="0"/>
                </a:rPr>
                <a:t>Materials development</a:t>
              </a:r>
              <a:r>
                <a:rPr lang="en-US" altLang="en-US" sz="1600" dirty="0">
                  <a:latin typeface="Calibri" pitchFamily="34" charset="0"/>
                </a:rPr>
                <a:t> </a:t>
              </a:r>
            </a:p>
            <a:p>
              <a:pPr algn="ctr"/>
              <a:r>
                <a:rPr lang="en-US" altLang="en-US" sz="1600" i="1" dirty="0">
                  <a:latin typeface="Calibri" pitchFamily="34" charset="0"/>
                </a:rPr>
                <a:t>for cells, stacks and </a:t>
              </a:r>
              <a:r>
                <a:rPr lang="en-US" altLang="en-US" sz="1600" i="1" dirty="0" err="1" smtClean="0">
                  <a:latin typeface="Calibri" pitchFamily="34" charset="0"/>
                </a:rPr>
                <a:t>BoP</a:t>
              </a:r>
              <a:endParaRPr lang="en-US" altLang="en-US" sz="1600" i="1" dirty="0" smtClean="0">
                <a:latin typeface="Calibri" pitchFamily="34" charset="0"/>
              </a:endParaRPr>
            </a:p>
            <a:p>
              <a:pPr algn="ctr"/>
              <a:r>
                <a:rPr lang="fr-BE" altLang="en-US" sz="1200" i="1" dirty="0" smtClean="0">
                  <a:latin typeface="Calibri" pitchFamily="34" charset="0"/>
                </a:rPr>
                <a:t>21 </a:t>
              </a:r>
              <a:r>
                <a:rPr lang="fr-BE" altLang="en-US" sz="1200" i="1" dirty="0" err="1" smtClean="0">
                  <a:latin typeface="Calibri" pitchFamily="34" charset="0"/>
                </a:rPr>
                <a:t>projects</a:t>
              </a:r>
              <a:endParaRPr lang="en-US" altLang="en-US" sz="1200" i="1" dirty="0">
                <a:latin typeface="Calibri" pitchFamily="34" charset="0"/>
              </a:endParaRPr>
            </a:p>
          </p:txBody>
        </p:sp>
        <p:sp>
          <p:nvSpPr>
            <p:cNvPr id="13" name="Oval 51"/>
            <p:cNvSpPr>
              <a:spLocks noChangeArrowheads="1"/>
            </p:cNvSpPr>
            <p:nvPr/>
          </p:nvSpPr>
          <p:spPr bwMode="auto">
            <a:xfrm>
              <a:off x="4792663" y="5303092"/>
              <a:ext cx="2271712" cy="677862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52"/>
            <p:cNvSpPr txBox="1">
              <a:spLocks noChangeArrowheads="1"/>
            </p:cNvSpPr>
            <p:nvPr/>
          </p:nvSpPr>
          <p:spPr bwMode="auto">
            <a:xfrm>
              <a:off x="5039117" y="5265680"/>
              <a:ext cx="1804988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600" b="1" i="1" dirty="0">
                  <a:solidFill>
                    <a:schemeClr val="bg1"/>
                  </a:solidFill>
                  <a:latin typeface="Calibri" pitchFamily="34" charset="0"/>
                </a:rPr>
                <a:t>Components</a:t>
              </a:r>
            </a:p>
            <a:p>
              <a:pPr algn="ctr"/>
              <a:r>
                <a:rPr lang="en-US" altLang="en-US" sz="1600" dirty="0" smtClean="0">
                  <a:solidFill>
                    <a:schemeClr val="bg1"/>
                  </a:solidFill>
                  <a:latin typeface="Calibri" pitchFamily="34" charset="0"/>
                </a:rPr>
                <a:t>Improvement</a:t>
              </a:r>
            </a:p>
            <a:p>
              <a:pPr algn="ctr"/>
              <a:r>
                <a:rPr lang="fr-BE" altLang="en-US" sz="1200" i="1" dirty="0" smtClean="0">
                  <a:solidFill>
                    <a:schemeClr val="bg1"/>
                  </a:solidFill>
                  <a:latin typeface="Calibri" pitchFamily="34" charset="0"/>
                </a:rPr>
                <a:t>6 </a:t>
              </a:r>
              <a:r>
                <a:rPr lang="fr-BE" altLang="en-US" sz="1200" i="1" dirty="0" err="1" smtClean="0">
                  <a:solidFill>
                    <a:schemeClr val="bg1"/>
                  </a:solidFill>
                  <a:latin typeface="Calibri" pitchFamily="34" charset="0"/>
                </a:rPr>
                <a:t>projects</a:t>
              </a:r>
              <a:endParaRPr lang="en-US" altLang="en-US" sz="1200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5" name="Oval 55"/>
            <p:cNvSpPr>
              <a:spLocks noChangeArrowheads="1"/>
            </p:cNvSpPr>
            <p:nvPr/>
          </p:nvSpPr>
          <p:spPr bwMode="auto">
            <a:xfrm>
              <a:off x="4471194" y="4525168"/>
              <a:ext cx="2654300" cy="720725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56"/>
            <p:cNvSpPr txBox="1">
              <a:spLocks noChangeArrowheads="1"/>
            </p:cNvSpPr>
            <p:nvPr/>
          </p:nvSpPr>
          <p:spPr bwMode="auto">
            <a:xfrm>
              <a:off x="4719245" y="4540250"/>
              <a:ext cx="2077235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dirty="0">
                  <a:latin typeface="Calibri" pitchFamily="34" charset="0"/>
                </a:rPr>
                <a:t>Operation </a:t>
              </a:r>
              <a:r>
                <a:rPr lang="en-US" altLang="en-US" sz="1600" b="1" i="1" dirty="0">
                  <a:latin typeface="Calibri" pitchFamily="34" charset="0"/>
                </a:rPr>
                <a:t>diagnostics </a:t>
              </a:r>
            </a:p>
            <a:p>
              <a:pPr algn="ctr"/>
              <a:r>
                <a:rPr lang="en-US" altLang="en-US" sz="1600" dirty="0">
                  <a:latin typeface="Calibri" pitchFamily="34" charset="0"/>
                </a:rPr>
                <a:t>and </a:t>
              </a:r>
              <a:r>
                <a:rPr lang="en-US" altLang="en-US" sz="1600" dirty="0" smtClean="0">
                  <a:latin typeface="Calibri" pitchFamily="34" charset="0"/>
                </a:rPr>
                <a:t>control</a:t>
              </a:r>
            </a:p>
            <a:p>
              <a:pPr algn="ctr"/>
              <a:r>
                <a:rPr lang="fr-BE" altLang="en-US" sz="1200" i="1" dirty="0" smtClean="0">
                  <a:latin typeface="Calibri" pitchFamily="34" charset="0"/>
                </a:rPr>
                <a:t>5 </a:t>
              </a:r>
              <a:r>
                <a:rPr lang="fr-BE" altLang="en-US" sz="1200" i="1" dirty="0" err="1" smtClean="0">
                  <a:latin typeface="Calibri" pitchFamily="34" charset="0"/>
                </a:rPr>
                <a:t>projects</a:t>
              </a:r>
              <a:endParaRPr lang="en-US" altLang="en-US" sz="1200" i="1" dirty="0">
                <a:latin typeface="Calibri" pitchFamily="34" charset="0"/>
              </a:endParaRPr>
            </a:p>
          </p:txBody>
        </p:sp>
        <p:sp>
          <p:nvSpPr>
            <p:cNvPr id="17" name="Oval 58"/>
            <p:cNvSpPr>
              <a:spLocks noChangeArrowheads="1"/>
            </p:cNvSpPr>
            <p:nvPr/>
          </p:nvSpPr>
          <p:spPr bwMode="auto">
            <a:xfrm>
              <a:off x="7050088" y="4538663"/>
              <a:ext cx="2093912" cy="693737"/>
            </a:xfrm>
            <a:prstGeom prst="ellipse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59"/>
            <p:cNvSpPr txBox="1">
              <a:spLocks noChangeArrowheads="1"/>
            </p:cNvSpPr>
            <p:nvPr/>
          </p:nvSpPr>
          <p:spPr bwMode="auto">
            <a:xfrm>
              <a:off x="7273392" y="4529385"/>
              <a:ext cx="1660006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solidFill>
                    <a:schemeClr val="bg1"/>
                  </a:solidFill>
                  <a:latin typeface="Calibri" pitchFamily="34" charset="0"/>
                </a:rPr>
                <a:t>Proof-of- concept</a:t>
              </a:r>
            </a:p>
            <a:p>
              <a:pPr algn="ctr"/>
              <a:r>
                <a:rPr lang="en-US" altLang="en-US" sz="1600" dirty="0" smtClean="0">
                  <a:solidFill>
                    <a:schemeClr val="bg1"/>
                  </a:solidFill>
                  <a:latin typeface="Calibri" pitchFamily="34" charset="0"/>
                </a:rPr>
                <a:t>Systems</a:t>
              </a:r>
            </a:p>
            <a:p>
              <a:pPr algn="ctr"/>
              <a:r>
                <a:rPr lang="fr-BE" altLang="en-US" sz="1200" dirty="0" smtClean="0">
                  <a:solidFill>
                    <a:schemeClr val="bg1"/>
                  </a:solidFill>
                  <a:latin typeface="Calibri" pitchFamily="34" charset="0"/>
                </a:rPr>
                <a:t>4 </a:t>
              </a:r>
              <a:r>
                <a:rPr lang="fr-BE" altLang="en-US" sz="1200" dirty="0" err="1" smtClean="0">
                  <a:solidFill>
                    <a:schemeClr val="bg1"/>
                  </a:solidFill>
                  <a:latin typeface="Calibri" pitchFamily="34" charset="0"/>
                </a:rPr>
                <a:t>projects</a:t>
              </a:r>
              <a:endParaRPr lang="en-US" altLang="en-US" sz="12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9" name="Oval 61"/>
            <p:cNvSpPr>
              <a:spLocks noChangeArrowheads="1"/>
            </p:cNvSpPr>
            <p:nvPr/>
          </p:nvSpPr>
          <p:spPr bwMode="auto">
            <a:xfrm>
              <a:off x="6532563" y="3773488"/>
              <a:ext cx="2611437" cy="766762"/>
            </a:xfrm>
            <a:prstGeom prst="ellipse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62"/>
            <p:cNvSpPr txBox="1">
              <a:spLocks noChangeArrowheads="1"/>
            </p:cNvSpPr>
            <p:nvPr/>
          </p:nvSpPr>
          <p:spPr bwMode="auto">
            <a:xfrm>
              <a:off x="6741770" y="3806825"/>
              <a:ext cx="2185085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dirty="0">
                  <a:solidFill>
                    <a:schemeClr val="bg1"/>
                  </a:solidFill>
                  <a:latin typeface="Calibri" pitchFamily="34" charset="0"/>
                </a:rPr>
                <a:t>Validation of integrated </a:t>
              </a:r>
            </a:p>
            <a:p>
              <a:pPr algn="ctr"/>
              <a:r>
                <a:rPr lang="en-US" altLang="en-US" sz="1600" b="1" i="1" dirty="0">
                  <a:solidFill>
                    <a:schemeClr val="bg1"/>
                  </a:solidFill>
                  <a:latin typeface="Calibri" pitchFamily="34" charset="0"/>
                </a:rPr>
                <a:t>systems </a:t>
              </a:r>
              <a:r>
                <a:rPr lang="en-US" altLang="en-US" sz="1600" b="1" i="1" dirty="0" smtClean="0">
                  <a:solidFill>
                    <a:schemeClr val="bg1"/>
                  </a:solidFill>
                  <a:latin typeface="Calibri" pitchFamily="34" charset="0"/>
                </a:rPr>
                <a:t>readiness</a:t>
              </a:r>
            </a:p>
            <a:p>
              <a:pPr algn="ctr"/>
              <a:r>
                <a:rPr lang="fr-BE" altLang="en-US" sz="1200" i="1" dirty="0" smtClean="0">
                  <a:solidFill>
                    <a:schemeClr val="bg1"/>
                  </a:solidFill>
                  <a:latin typeface="Calibri" pitchFamily="34" charset="0"/>
                </a:rPr>
                <a:t>5 </a:t>
              </a:r>
              <a:r>
                <a:rPr lang="fr-BE" altLang="en-US" sz="1200" i="1" dirty="0" err="1" smtClean="0">
                  <a:solidFill>
                    <a:schemeClr val="bg1"/>
                  </a:solidFill>
                  <a:latin typeface="Calibri" pitchFamily="34" charset="0"/>
                </a:rPr>
                <a:t>projects</a:t>
              </a:r>
              <a:endParaRPr lang="en-US" altLang="en-US" sz="1200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1" name="Oval 64"/>
            <p:cNvSpPr>
              <a:spLocks noChangeArrowheads="1"/>
            </p:cNvSpPr>
            <p:nvPr/>
          </p:nvSpPr>
          <p:spPr bwMode="auto">
            <a:xfrm>
              <a:off x="6696075" y="2905125"/>
              <a:ext cx="2447925" cy="677863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65"/>
            <p:cNvSpPr txBox="1">
              <a:spLocks noChangeArrowheads="1"/>
            </p:cNvSpPr>
            <p:nvPr/>
          </p:nvSpPr>
          <p:spPr bwMode="auto">
            <a:xfrm>
              <a:off x="6964975" y="3052763"/>
              <a:ext cx="189584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latin typeface="Calibri" pitchFamily="34" charset="0"/>
                </a:rPr>
                <a:t>Field </a:t>
              </a:r>
              <a:r>
                <a:rPr lang="en-US" altLang="en-US" sz="1600" b="1" i="1" dirty="0" smtClean="0">
                  <a:latin typeface="Calibri" pitchFamily="34" charset="0"/>
                </a:rPr>
                <a:t>demonstration</a:t>
              </a:r>
            </a:p>
            <a:p>
              <a:pPr algn="ctr"/>
              <a:r>
                <a:rPr lang="fr-BE" altLang="en-US" sz="1200" i="1" dirty="0" smtClean="0">
                  <a:latin typeface="Calibri" pitchFamily="34" charset="0"/>
                </a:rPr>
                <a:t>7 </a:t>
              </a:r>
              <a:r>
                <a:rPr lang="fr-BE" altLang="en-US" sz="1200" i="1" dirty="0" err="1" smtClean="0">
                  <a:latin typeface="Calibri" pitchFamily="34" charset="0"/>
                </a:rPr>
                <a:t>projects</a:t>
              </a:r>
              <a:endParaRPr lang="en-US" altLang="en-US" sz="1200" i="1" dirty="0" smtClean="0">
                <a:latin typeface="Calibri" pitchFamily="34" charset="0"/>
              </a:endParaRP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 flipV="1">
            <a:off x="250825" y="6103383"/>
            <a:ext cx="8804275" cy="106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Line 44"/>
          <p:cNvSpPr>
            <a:spLocks noChangeShapeType="1"/>
          </p:cNvSpPr>
          <p:nvPr/>
        </p:nvSpPr>
        <p:spPr bwMode="auto">
          <a:xfrm>
            <a:off x="5059363" y="2676525"/>
            <a:ext cx="14287" cy="348376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8" name="Picture 4" descr="P20_Graph"/>
          <p:cNvPicPr>
            <a:picLocks noChangeAspect="1" noChangeArrowheads="1"/>
          </p:cNvPicPr>
          <p:nvPr/>
        </p:nvPicPr>
        <p:blipFill>
          <a:blip r:embed="rId3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2" y="452319"/>
            <a:ext cx="4856163" cy="3321169"/>
          </a:xfrm>
          <a:prstGeom prst="rect">
            <a:avLst/>
          </a:prstGeom>
          <a:solidFill>
            <a:schemeClr val="accent1"/>
          </a:solidFill>
          <a:ln w="9525">
            <a:solidFill>
              <a:srgbClr val="800080"/>
            </a:solidFill>
            <a:miter lim="800000"/>
            <a:headEnd/>
            <a:tailEnd/>
          </a:ln>
        </p:spPr>
      </p:pic>
      <p:sp>
        <p:nvSpPr>
          <p:cNvPr id="25" name="Oval 24"/>
          <p:cNvSpPr/>
          <p:nvPr/>
        </p:nvSpPr>
        <p:spPr>
          <a:xfrm>
            <a:off x="1503362" y="1266825"/>
            <a:ext cx="2211387" cy="542925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688953" y="1243011"/>
            <a:ext cx="858043" cy="271463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503363" y="2447925"/>
            <a:ext cx="3331368" cy="352426"/>
          </a:xfrm>
          <a:prstGeom prst="ellipse">
            <a:avLst/>
          </a:prstGeom>
          <a:noFill/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126288" y="1941949"/>
            <a:ext cx="1928812" cy="646331"/>
          </a:xfrm>
          <a:prstGeom prst="rect">
            <a:avLst/>
          </a:prstGeom>
          <a:solidFill>
            <a:srgbClr val="C55B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u="sng" dirty="0" smtClean="0"/>
              <a:t>DEMO: </a:t>
            </a:r>
          </a:p>
          <a:p>
            <a:pPr algn="ctr"/>
            <a:r>
              <a:rPr lang="fr-BE" b="1" u="sng" dirty="0" smtClean="0"/>
              <a:t>27 </a:t>
            </a:r>
            <a:r>
              <a:rPr lang="fr-BE" b="1" u="sng" dirty="0" err="1" smtClean="0"/>
              <a:t>projects</a:t>
            </a:r>
            <a:endParaRPr lang="en-US" b="1" u="sng" dirty="0"/>
          </a:p>
        </p:txBody>
      </p:sp>
      <p:sp>
        <p:nvSpPr>
          <p:cNvPr id="30" name="Text Box 49"/>
          <p:cNvSpPr txBox="1">
            <a:spLocks noChangeArrowheads="1"/>
          </p:cNvSpPr>
          <p:nvPr/>
        </p:nvSpPr>
        <p:spPr bwMode="auto">
          <a:xfrm>
            <a:off x="1284340" y="5616108"/>
            <a:ext cx="2430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 b="1" i="1" dirty="0" smtClean="0">
                <a:latin typeface="Calibri" pitchFamily="34" charset="0"/>
              </a:rPr>
              <a:t>Sustainable H2 production</a:t>
            </a:r>
            <a:endParaRPr lang="en-US" altLang="en-US" sz="1600" dirty="0">
              <a:latin typeface="Calibri" pitchFamily="34" charset="0"/>
            </a:endParaRPr>
          </a:p>
          <a:p>
            <a:pPr algn="ctr"/>
            <a:r>
              <a:rPr lang="fr-BE" altLang="en-US" sz="1200" i="1" dirty="0" smtClean="0">
                <a:latin typeface="Calibri" pitchFamily="34" charset="0"/>
              </a:rPr>
              <a:t>22 </a:t>
            </a:r>
            <a:r>
              <a:rPr lang="fr-BE" altLang="en-US" sz="1200" i="1" dirty="0" err="1" smtClean="0">
                <a:latin typeface="Calibri" pitchFamily="34" charset="0"/>
              </a:rPr>
              <a:t>projects</a:t>
            </a:r>
            <a:endParaRPr lang="en-US" altLang="en-US" sz="1200" i="1" dirty="0">
              <a:latin typeface="Calibri" pitchFamily="34" charset="0"/>
            </a:endParaRPr>
          </a:p>
        </p:txBody>
      </p:sp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2710192" y="5232400"/>
            <a:ext cx="11113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 b="1" i="1" dirty="0" smtClean="0">
                <a:latin typeface="Calibri" pitchFamily="34" charset="0"/>
              </a:rPr>
              <a:t>H2 storage</a:t>
            </a:r>
            <a:endParaRPr lang="en-US" altLang="en-US" sz="1600" dirty="0">
              <a:latin typeface="Calibri" pitchFamily="34" charset="0"/>
            </a:endParaRPr>
          </a:p>
          <a:p>
            <a:pPr algn="ctr"/>
            <a:r>
              <a:rPr lang="fr-BE" altLang="en-US" sz="1200" i="1" dirty="0" smtClean="0">
                <a:latin typeface="Calibri" pitchFamily="34" charset="0"/>
              </a:rPr>
              <a:t>3 </a:t>
            </a:r>
            <a:r>
              <a:rPr lang="fr-BE" altLang="en-US" sz="1200" i="1" dirty="0" err="1" smtClean="0">
                <a:latin typeface="Calibri" pitchFamily="34" charset="0"/>
              </a:rPr>
              <a:t>projects</a:t>
            </a:r>
            <a:endParaRPr lang="en-US" altLang="en-US" sz="1200" i="1" dirty="0">
              <a:latin typeface="Calibri" pitchFamily="34" charset="0"/>
            </a:endParaRP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4198831" y="4085608"/>
            <a:ext cx="9082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 b="1" i="1" dirty="0" smtClean="0">
                <a:latin typeface="Calibri" pitchFamily="34" charset="0"/>
              </a:rPr>
              <a:t>Portable</a:t>
            </a:r>
            <a:endParaRPr lang="en-US" altLang="en-US" sz="1600" dirty="0">
              <a:latin typeface="Calibri" pitchFamily="34" charset="0"/>
            </a:endParaRPr>
          </a:p>
          <a:p>
            <a:pPr algn="ctr"/>
            <a:r>
              <a:rPr lang="fr-BE" altLang="en-US" sz="1200" i="1" dirty="0" smtClean="0">
                <a:latin typeface="Calibri" pitchFamily="34" charset="0"/>
              </a:rPr>
              <a:t>7 </a:t>
            </a:r>
            <a:r>
              <a:rPr lang="fr-BE" altLang="en-US" sz="1200" i="1" dirty="0" err="1" smtClean="0">
                <a:latin typeface="Calibri" pitchFamily="34" charset="0"/>
              </a:rPr>
              <a:t>projects</a:t>
            </a:r>
            <a:endParaRPr lang="en-US" altLang="en-US" sz="1200" i="1" dirty="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99174" y="1949232"/>
            <a:ext cx="2058687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u="sng" dirty="0" smtClean="0"/>
              <a:t>RTD: </a:t>
            </a:r>
          </a:p>
          <a:p>
            <a:pPr algn="ctr"/>
            <a:r>
              <a:rPr lang="fr-BE" b="1" u="sng" dirty="0" smtClean="0"/>
              <a:t>62 </a:t>
            </a:r>
            <a:r>
              <a:rPr lang="fr-BE" b="1" u="sng" dirty="0" err="1" smtClean="0"/>
              <a:t>projects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527686" y="77788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n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objectives (1)</a:t>
            </a:r>
          </a:p>
          <a:p>
            <a:pPr algn="r" defTabSz="457200"/>
            <a:r>
              <a:rPr lang="fr-BE" sz="32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Planned</a:t>
            </a:r>
            <a:r>
              <a:rPr lang="fr-BE" sz="32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 Budget</a:t>
            </a:r>
            <a:endParaRPr lang="en-US" sz="3200" b="1" i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125" y="1946791"/>
            <a:ext cx="5109156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BE" dirty="0" err="1" smtClean="0">
                <a:latin typeface="+mn-lt"/>
              </a:rPr>
              <a:t>Currently</a:t>
            </a:r>
            <a:r>
              <a:rPr lang="fr-BE" dirty="0" smtClean="0">
                <a:latin typeface="+mn-lt"/>
              </a:rPr>
              <a:t> </a:t>
            </a:r>
            <a:r>
              <a:rPr lang="fr-BE" dirty="0" err="1" smtClean="0">
                <a:latin typeface="+mn-lt"/>
              </a:rPr>
              <a:t>distributed</a:t>
            </a:r>
            <a:r>
              <a:rPr lang="fr-BE" dirty="0" smtClean="0">
                <a:latin typeface="+mn-lt"/>
              </a:rPr>
              <a:t> in 3 </a:t>
            </a:r>
            <a:r>
              <a:rPr lang="fr-BE" dirty="0" err="1" smtClean="0">
                <a:latin typeface="+mn-lt"/>
              </a:rPr>
              <a:t>different</a:t>
            </a:r>
            <a:r>
              <a:rPr lang="fr-BE" dirty="0" smtClean="0">
                <a:latin typeface="+mn-lt"/>
              </a:rPr>
              <a:t> application areas:</a:t>
            </a:r>
          </a:p>
          <a:p>
            <a:pPr marL="285750" indent="-285750">
              <a:buFontTx/>
              <a:buChar char="-"/>
            </a:pPr>
            <a:r>
              <a:rPr lang="fr-BE" sz="1600" i="1" dirty="0" err="1" smtClean="0">
                <a:latin typeface="+mn-lt"/>
              </a:rPr>
              <a:t>Hydrogen</a:t>
            </a:r>
            <a:r>
              <a:rPr lang="fr-BE" sz="1600" i="1" dirty="0" smtClean="0">
                <a:latin typeface="+mn-lt"/>
              </a:rPr>
              <a:t> Production and Storage</a:t>
            </a:r>
          </a:p>
          <a:p>
            <a:pPr marL="285750" indent="-285750">
              <a:buFontTx/>
              <a:buChar char="-"/>
            </a:pPr>
            <a:r>
              <a:rPr lang="fr-BE" sz="1600" i="1" dirty="0" err="1" smtClean="0">
                <a:latin typeface="+mn-lt"/>
              </a:rPr>
              <a:t>Stationary</a:t>
            </a:r>
            <a:r>
              <a:rPr lang="fr-BE" sz="1600" i="1" dirty="0" smtClean="0">
                <a:latin typeface="+mn-lt"/>
              </a:rPr>
              <a:t> applications and Micro-CHP</a:t>
            </a:r>
          </a:p>
          <a:p>
            <a:pPr marL="285750" indent="-285750">
              <a:buFontTx/>
              <a:buChar char="-"/>
            </a:pPr>
            <a:r>
              <a:rPr lang="fr-BE" sz="1600" i="1" dirty="0" err="1" smtClean="0">
                <a:latin typeface="+mn-lt"/>
              </a:rPr>
              <a:t>Early</a:t>
            </a:r>
            <a:r>
              <a:rPr lang="fr-BE" sz="1600" i="1" dirty="0" smtClean="0">
                <a:latin typeface="+mn-lt"/>
              </a:rPr>
              <a:t> </a:t>
            </a:r>
            <a:r>
              <a:rPr lang="fr-BE" sz="1600" i="1" dirty="0" err="1" smtClean="0">
                <a:latin typeface="+mn-lt"/>
              </a:rPr>
              <a:t>markets</a:t>
            </a:r>
            <a:r>
              <a:rPr lang="fr-BE" sz="1600" i="1" dirty="0" smtClean="0">
                <a:latin typeface="+mn-lt"/>
              </a:rPr>
              <a:t> – Back-up power and off-</a:t>
            </a:r>
            <a:r>
              <a:rPr lang="fr-BE" sz="1600" i="1" dirty="0" err="1" smtClean="0">
                <a:latin typeface="+mn-lt"/>
              </a:rPr>
              <a:t>grid</a:t>
            </a:r>
            <a:r>
              <a:rPr lang="fr-BE" sz="1600" i="1" dirty="0" smtClean="0">
                <a:latin typeface="+mn-lt"/>
              </a:rPr>
              <a:t> </a:t>
            </a:r>
            <a:r>
              <a:rPr lang="fr-BE" sz="1600" i="1" dirty="0" err="1" smtClean="0">
                <a:latin typeface="+mn-lt"/>
              </a:rPr>
              <a:t>systems</a:t>
            </a:r>
            <a:endParaRPr lang="en-US" sz="1600" i="1" dirty="0">
              <a:latin typeface="+mn-lt"/>
            </a:endParaRPr>
          </a:p>
        </p:txBody>
      </p:sp>
      <p:grpSp>
        <p:nvGrpSpPr>
          <p:cNvPr id="19" name="Group 21"/>
          <p:cNvGrpSpPr>
            <a:grpSpLocks/>
          </p:cNvGrpSpPr>
          <p:nvPr/>
        </p:nvGrpSpPr>
        <p:grpSpPr bwMode="auto">
          <a:xfrm>
            <a:off x="2618978" y="3652838"/>
            <a:ext cx="4584700" cy="2905125"/>
            <a:chOff x="139" y="765"/>
            <a:chExt cx="2888" cy="1830"/>
          </a:xfrm>
        </p:grpSpPr>
        <p:pic>
          <p:nvPicPr>
            <p:cNvPr id="20" name="Picture 4" descr="P21_Grap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" y="932"/>
              <a:ext cx="1948" cy="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7"/>
            <p:cNvSpPr>
              <a:spLocks noChangeArrowheads="1"/>
            </p:cNvSpPr>
            <p:nvPr/>
          </p:nvSpPr>
          <p:spPr bwMode="auto">
            <a:xfrm>
              <a:off x="158" y="968"/>
              <a:ext cx="777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Early Markets</a:t>
              </a:r>
            </a:p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(12-14%)</a:t>
              </a:r>
              <a:endParaRPr lang="en-GB" altLang="en-US" sz="12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2" name="Rectangle 6"/>
            <p:cNvSpPr>
              <a:spLocks noChangeArrowheads="1"/>
            </p:cNvSpPr>
            <p:nvPr/>
          </p:nvSpPr>
          <p:spPr bwMode="auto">
            <a:xfrm>
              <a:off x="953" y="765"/>
              <a:ext cx="888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>
                  <a:solidFill>
                    <a:srgbClr val="184B8A"/>
                  </a:solidFill>
                  <a:latin typeface="Calibri" pitchFamily="34" charset="0"/>
                </a:rPr>
                <a:t>Cross-Cutting</a:t>
              </a:r>
            </a:p>
            <a:p>
              <a:pPr algn="ctr"/>
              <a:r>
                <a:rPr lang="en-GB" altLang="en-US" sz="1200" b="1">
                  <a:solidFill>
                    <a:srgbClr val="184B8A"/>
                  </a:solidFill>
                  <a:latin typeface="Calibri" pitchFamily="34" charset="0"/>
                </a:rPr>
                <a:t>Activities (6-8%)</a:t>
              </a:r>
            </a:p>
          </p:txBody>
        </p:sp>
        <p:sp>
          <p:nvSpPr>
            <p:cNvPr id="23" name="Rectangle 8"/>
            <p:cNvSpPr>
              <a:spLocks noChangeArrowheads="1"/>
            </p:cNvSpPr>
            <p:nvPr/>
          </p:nvSpPr>
          <p:spPr bwMode="auto">
            <a:xfrm>
              <a:off x="1859" y="1045"/>
              <a:ext cx="116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>
                  <a:solidFill>
                    <a:srgbClr val="184B8A"/>
                  </a:solidFill>
                  <a:latin typeface="Calibri" pitchFamily="34" charset="0"/>
                </a:rPr>
                <a:t>Transportation &amp; Refuelling  infrastructure</a:t>
              </a:r>
            </a:p>
            <a:p>
              <a:pPr algn="ctr"/>
              <a:r>
                <a:rPr lang="en-GB" altLang="en-US" sz="1200" b="1">
                  <a:solidFill>
                    <a:srgbClr val="184B8A"/>
                  </a:solidFill>
                  <a:latin typeface="Calibri" pitchFamily="34" charset="0"/>
                </a:rPr>
                <a:t> (32-36%)</a:t>
              </a:r>
              <a:endParaRPr lang="en-GB" altLang="en-US" sz="1200">
                <a:solidFill>
                  <a:srgbClr val="184B8A"/>
                </a:solidFill>
                <a:latin typeface="Calibri" pitchFamily="34" charset="0"/>
              </a:endParaRPr>
            </a:p>
          </p:txBody>
        </p:sp>
        <p:sp>
          <p:nvSpPr>
            <p:cNvPr id="24" name="Rectangle 9"/>
            <p:cNvSpPr>
              <a:spLocks noChangeArrowheads="1"/>
            </p:cNvSpPr>
            <p:nvPr/>
          </p:nvSpPr>
          <p:spPr bwMode="auto">
            <a:xfrm>
              <a:off x="1599" y="2307"/>
              <a:ext cx="1087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Hydrogen Production &amp; Distribution  (10-12%)</a:t>
              </a:r>
              <a:endParaRPr lang="en-GB" altLang="en-US" sz="12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5" name="Rectangle 10"/>
            <p:cNvSpPr>
              <a:spLocks noChangeArrowheads="1"/>
            </p:cNvSpPr>
            <p:nvPr/>
          </p:nvSpPr>
          <p:spPr bwMode="auto">
            <a:xfrm>
              <a:off x="139" y="2327"/>
              <a:ext cx="1245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altLang="en-US" sz="120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</a:rPr>
                <a:t>Stationary  Power Generation &amp; CHP (34-37%)</a:t>
              </a:r>
            </a:p>
          </p:txBody>
        </p:sp>
      </p:grpSp>
      <p:pic>
        <p:nvPicPr>
          <p:cNvPr id="26" name="Picture 2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5915025"/>
            <a:ext cx="1248675" cy="798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\\u-dom1.u-ssi.net.\DFSRoot02185\TEAM\NT\2\Z\Share\00 Monitoring\Bluegen\04 - Delivery (project specific)\Site Pictures\S Payne\IMG_006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86" y="5914231"/>
            <a:ext cx="1054417" cy="85248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5963935"/>
            <a:ext cx="1668848" cy="802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29" name="Picture 47" descr="Nedst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4803776"/>
            <a:ext cx="1432311" cy="95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37" y="3436144"/>
            <a:ext cx="76835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32" name="Picture 7" descr="C:\Users\Ilaria\Documents\COMUNICAZIONE\DSCN0864_CP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172" y="3448845"/>
            <a:ext cx="972628" cy="129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0" descr="fyllestasj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341" y="4803776"/>
            <a:ext cx="2027526" cy="103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9534" y="2452509"/>
            <a:ext cx="3001566" cy="923330"/>
          </a:xfrm>
          <a:prstGeom prst="rect">
            <a:avLst/>
          </a:prstGeom>
          <a:solidFill>
            <a:srgbClr val="79AFFF"/>
          </a:solidFill>
        </p:spPr>
        <p:txBody>
          <a:bodyPr wrap="square" rtlCol="0">
            <a:spAutoFit/>
          </a:bodyPr>
          <a:lstStyle/>
          <a:p>
            <a:r>
              <a:rPr lang="fr-BE" b="1" u="sng" dirty="0" smtClean="0">
                <a:latin typeface="+mn-lt"/>
              </a:rPr>
              <a:t>More </a:t>
            </a:r>
            <a:r>
              <a:rPr lang="fr-BE" b="1" u="sng" dirty="0" err="1" smtClean="0">
                <a:latin typeface="+mn-lt"/>
              </a:rPr>
              <a:t>than</a:t>
            </a:r>
            <a:r>
              <a:rPr lang="fr-BE" b="1" u="sng" dirty="0" smtClean="0">
                <a:latin typeface="+mn-lt"/>
              </a:rPr>
              <a:t> 50% </a:t>
            </a:r>
            <a:r>
              <a:rPr lang="fr-BE" dirty="0" smtClean="0">
                <a:latin typeface="+mn-lt"/>
              </a:rPr>
              <a:t>of initial budget to </a:t>
            </a:r>
            <a:r>
              <a:rPr lang="fr-BE" dirty="0" err="1" smtClean="0">
                <a:latin typeface="+mn-lt"/>
              </a:rPr>
              <a:t>be</a:t>
            </a:r>
            <a:r>
              <a:rPr lang="fr-BE" dirty="0" smtClean="0">
                <a:latin typeface="+mn-lt"/>
              </a:rPr>
              <a:t> </a:t>
            </a:r>
            <a:r>
              <a:rPr lang="fr-BE" dirty="0" err="1" smtClean="0">
                <a:latin typeface="+mn-lt"/>
              </a:rPr>
              <a:t>allocated</a:t>
            </a:r>
            <a:r>
              <a:rPr lang="fr-BE" dirty="0" smtClean="0">
                <a:latin typeface="+mn-lt"/>
              </a:rPr>
              <a:t> to </a:t>
            </a:r>
            <a:r>
              <a:rPr lang="fr-BE" b="1" u="sng" dirty="0" smtClean="0">
                <a:latin typeface="+mn-lt"/>
              </a:rPr>
              <a:t>ENERGY </a:t>
            </a:r>
            <a:r>
              <a:rPr lang="fr-BE" b="1" u="sng" dirty="0" err="1" smtClean="0">
                <a:latin typeface="+mn-lt"/>
              </a:rPr>
              <a:t>oriented</a:t>
            </a:r>
            <a:r>
              <a:rPr lang="fr-BE" b="1" u="sng" dirty="0" smtClean="0">
                <a:latin typeface="+mn-lt"/>
              </a:rPr>
              <a:t> </a:t>
            </a:r>
            <a:r>
              <a:rPr lang="fr-BE" b="1" u="sng" dirty="0" err="1" smtClean="0">
                <a:latin typeface="+mn-lt"/>
              </a:rPr>
              <a:t>projects</a:t>
            </a:r>
            <a:endParaRPr lang="en-US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63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527686" y="77788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n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objectives (2)</a:t>
            </a:r>
          </a:p>
          <a:p>
            <a:pPr algn="r" defTabSz="457200"/>
            <a:r>
              <a:rPr lang="fr-BE" sz="32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Technical</a:t>
            </a:r>
            <a:r>
              <a:rPr lang="fr-BE" sz="32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 </a:t>
            </a:r>
            <a:r>
              <a:rPr lang="fr-BE" sz="32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targets</a:t>
            </a:r>
            <a:endParaRPr lang="en-US" sz="3200" b="1" i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480734"/>
              </p:ext>
            </p:extLst>
          </p:nvPr>
        </p:nvGraphicFramePr>
        <p:xfrm>
          <a:off x="3733800" y="2965060"/>
          <a:ext cx="5307396" cy="3657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2050"/>
                <a:gridCol w="1514475"/>
                <a:gridCol w="933450"/>
                <a:gridCol w="819150"/>
                <a:gridCol w="878271"/>
              </a:tblGrid>
              <a:tr h="164592"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</a:rPr>
                        <a:t>Hydrogen</a:t>
                      </a:r>
                      <a:r>
                        <a:rPr lang="en-GB" sz="1400" b="1" baseline="0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Production and Storage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Hydrogen delivered to retail station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5 €/kg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16610" algn="l"/>
                        </a:tabLst>
                      </a:pPr>
                      <a:r>
                        <a:rPr lang="en-GB" sz="1000" dirty="0">
                          <a:effectLst/>
                        </a:rPr>
                        <a:t>5 €/kg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289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Distributed production of hydrogen by water electrolysis 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1.5 t/d cap. |  65% </a:t>
                      </a:r>
                      <a:r>
                        <a:rPr lang="fr-FR" sz="1000" dirty="0" err="1">
                          <a:effectLst/>
                        </a:rPr>
                        <a:t>eff</a:t>
                      </a:r>
                      <a:r>
                        <a:rPr lang="fr-FR" sz="1000" dirty="0">
                          <a:effectLst/>
                        </a:rPr>
                        <a:t>. | </a:t>
                      </a:r>
                      <a:br>
                        <a:rPr lang="fr-FR" sz="1000" dirty="0">
                          <a:effectLst/>
                        </a:rPr>
                      </a:br>
                      <a:r>
                        <a:rPr lang="fr-FR" sz="1000" dirty="0">
                          <a:effectLst/>
                        </a:rPr>
                        <a:t>3.1 M€/(t/d)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1.5 t/d cap. |  68% </a:t>
                      </a:r>
                      <a:r>
                        <a:rPr lang="fr-FR" sz="1000" dirty="0" err="1">
                          <a:effectLst/>
                        </a:rPr>
                        <a:t>eff</a:t>
                      </a:r>
                      <a:r>
                        <a:rPr lang="fr-FR" sz="1000" dirty="0">
                          <a:effectLst/>
                        </a:rPr>
                        <a:t>. | </a:t>
                      </a:r>
                      <a:br>
                        <a:rPr lang="fr-FR" sz="1000" dirty="0">
                          <a:effectLst/>
                        </a:rPr>
                      </a:br>
                      <a:r>
                        <a:rPr lang="fr-FR" sz="1000" dirty="0">
                          <a:effectLst/>
                        </a:rPr>
                        <a:t>2.8 M€/(t/d)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3.0 t/d cap. |  70% </a:t>
                      </a:r>
                      <a:r>
                        <a:rPr lang="fr-FR" sz="1000" dirty="0" err="1">
                          <a:effectLst/>
                        </a:rPr>
                        <a:t>eff</a:t>
                      </a:r>
                      <a:r>
                        <a:rPr lang="fr-FR" sz="1000" dirty="0">
                          <a:effectLst/>
                        </a:rPr>
                        <a:t>. | </a:t>
                      </a:r>
                      <a:br>
                        <a:rPr lang="fr-FR" sz="1000" dirty="0">
                          <a:effectLst/>
                        </a:rPr>
                      </a:br>
                      <a:r>
                        <a:rPr lang="fr-FR" sz="1000" dirty="0">
                          <a:effectLst/>
                        </a:rPr>
                        <a:t>1.9 M€/(t/d)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9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Distributed production by reforming of biogas SMR (incl. purification)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1.5 t/d cap. |  64% eff. | </a:t>
                      </a:r>
                      <a:br>
                        <a:rPr lang="fr-FR" sz="1000">
                          <a:effectLst/>
                        </a:rPr>
                      </a:br>
                      <a:r>
                        <a:rPr lang="fr-FR" sz="1000">
                          <a:effectLst/>
                        </a:rPr>
                        <a:t>4.2 M€/(t/d)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1.5 t/d cap. |  64% eff. | </a:t>
                      </a:r>
                      <a:br>
                        <a:rPr lang="fr-FR" sz="1000">
                          <a:effectLst/>
                        </a:rPr>
                      </a:br>
                      <a:r>
                        <a:rPr lang="fr-FR" sz="1000">
                          <a:effectLst/>
                        </a:rPr>
                        <a:t>3.8 M€/(t/d)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3.0 t/d cap. |  67% </a:t>
                      </a:r>
                      <a:r>
                        <a:rPr lang="fr-FR" sz="1000" dirty="0" err="1">
                          <a:effectLst/>
                        </a:rPr>
                        <a:t>eff</a:t>
                      </a:r>
                      <a:r>
                        <a:rPr lang="fr-FR" sz="1000" dirty="0">
                          <a:effectLst/>
                        </a:rPr>
                        <a:t>. |</a:t>
                      </a:r>
                      <a:br>
                        <a:rPr lang="fr-FR" sz="1000" dirty="0">
                          <a:effectLst/>
                        </a:rPr>
                      </a:br>
                      <a:r>
                        <a:rPr lang="fr-FR" sz="1000" dirty="0">
                          <a:effectLst/>
                        </a:rPr>
                        <a:t> 2.5 M€/(t/d)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289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Total installed production capacity from renewables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-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-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103 t/d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9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Centralized production of hydrogen by water electrolysis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50 t/d cap. |  70% eff. | </a:t>
                      </a:r>
                      <a:br>
                        <a:rPr lang="fr-FR" sz="1000">
                          <a:effectLst/>
                        </a:rPr>
                      </a:br>
                      <a:r>
                        <a:rPr lang="fr-FR" sz="1000">
                          <a:effectLst/>
                        </a:rPr>
                        <a:t>1.5 M€/(t/d)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289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Centralized underground storage of hydrogen 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-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-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4000 t cap.  |  0.006 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9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Distributed storage of gaseous hydrogen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0.8 t cap.  | 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0.5 </a:t>
                      </a:r>
                      <a:r>
                        <a:rPr lang="en-GB" sz="1000" dirty="0">
                          <a:effectLst/>
                        </a:rPr>
                        <a:t>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5 t cap.  | 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0.45 </a:t>
                      </a:r>
                      <a:r>
                        <a:rPr lang="en-GB" sz="1000" dirty="0">
                          <a:effectLst/>
                        </a:rPr>
                        <a:t>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10 t cap.  </a:t>
                      </a:r>
                      <a:r>
                        <a:rPr lang="en-GB" sz="1000" dirty="0" smtClean="0">
                          <a:effectLst/>
                        </a:rPr>
                        <a:t>|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  </a:t>
                      </a:r>
                      <a:r>
                        <a:rPr lang="en-GB" sz="1000" dirty="0">
                          <a:effectLst/>
                        </a:rPr>
                        <a:t>0.4 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1645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Storage of hydrogen in solid materials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3 t cap. | 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5 </a:t>
                      </a:r>
                      <a:r>
                        <a:rPr lang="en-GB" sz="1000" dirty="0">
                          <a:effectLst/>
                        </a:rPr>
                        <a:t>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5 t cap.  | 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1.5 </a:t>
                      </a:r>
                      <a:r>
                        <a:rPr lang="en-GB" sz="1000" dirty="0">
                          <a:effectLst/>
                        </a:rPr>
                        <a:t>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10 t cap.  |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0.85 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9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Total installed storage capacity of H2 produced from grid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129 t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172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High capacity compressed H2 trailer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0.6 t cap. |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0,55 </a:t>
                      </a:r>
                      <a:r>
                        <a:rPr lang="en-GB" sz="1000" dirty="0">
                          <a:effectLst/>
                        </a:rPr>
                        <a:t>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1.3 t cap. |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0,55 </a:t>
                      </a:r>
                      <a:r>
                        <a:rPr lang="en-GB" sz="1000" dirty="0">
                          <a:effectLst/>
                        </a:rPr>
                        <a:t>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1.6 t cap. | </a:t>
                      </a:r>
                      <a:endParaRPr lang="en-GB" sz="10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0,4 </a:t>
                      </a:r>
                      <a:r>
                        <a:rPr lang="en-GB" sz="1000" dirty="0">
                          <a:effectLst/>
                        </a:rPr>
                        <a:t>M€/t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018747"/>
              </p:ext>
            </p:extLst>
          </p:nvPr>
        </p:nvGraphicFramePr>
        <p:xfrm>
          <a:off x="3733800" y="2255715"/>
          <a:ext cx="5307398" cy="64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1575"/>
                <a:gridCol w="1495425"/>
                <a:gridCol w="942975"/>
                <a:gridCol w="828675"/>
                <a:gridCol w="868748"/>
              </a:tblGrid>
              <a:tr h="15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Volume &amp; cost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Application </a:t>
                      </a:r>
                      <a:br>
                        <a:rPr lang="en-GB" sz="1200" b="1" dirty="0">
                          <a:effectLst/>
                        </a:rPr>
                      </a:br>
                      <a:r>
                        <a:rPr lang="en-GB" sz="1200" b="1" dirty="0">
                          <a:effectLst/>
                        </a:rPr>
                        <a:t>Area</a:t>
                      </a:r>
                      <a:endParaRPr lang="en-US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Market </a:t>
                      </a:r>
                      <a:br>
                        <a:rPr lang="en-GB" sz="1200" b="1" dirty="0">
                          <a:effectLst/>
                        </a:rPr>
                      </a:br>
                      <a:r>
                        <a:rPr lang="en-GB" sz="1200" b="1" dirty="0">
                          <a:effectLst/>
                        </a:rPr>
                        <a:t>application</a:t>
                      </a:r>
                      <a:endParaRPr lang="en-US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2010 </a:t>
                      </a:r>
                      <a:r>
                        <a:rPr lang="en-GB" sz="1200" dirty="0">
                          <a:effectLst/>
                        </a:rPr>
                        <a:t/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baseline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marL="60960"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2015</a:t>
                      </a:r>
                      <a:br>
                        <a:rPr lang="en-GB" sz="1400" b="1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mid-term 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2020</a:t>
                      </a:r>
                      <a:br>
                        <a:rPr lang="en-GB" sz="1400" b="1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long-term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</a:tr>
            </a:tbl>
          </a:graphicData>
        </a:graphic>
      </p:graphicFrame>
      <p:sp>
        <p:nvSpPr>
          <p:cNvPr id="11" name="Oval 5"/>
          <p:cNvSpPr/>
          <p:nvPr/>
        </p:nvSpPr>
        <p:spPr>
          <a:xfrm>
            <a:off x="82632" y="216347"/>
            <a:ext cx="2803443" cy="938659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51124 w 2573988"/>
              <a:gd name="connsiteY0" fmla="*/ 1031159 h 2039203"/>
              <a:gd name="connsiteX1" fmla="*/ 350417 w 2573988"/>
              <a:gd name="connsiteY1" fmla="*/ 381163 h 2039203"/>
              <a:gd name="connsiteX2" fmla="*/ 1312556 w 2573988"/>
              <a:gd name="connsiteY2" fmla="*/ 23115 h 2039203"/>
              <a:gd name="connsiteX3" fmla="*/ 2573988 w 2573988"/>
              <a:gd name="connsiteY3" fmla="*/ 1031159 h 2039203"/>
              <a:gd name="connsiteX4" fmla="*/ 1312556 w 2573988"/>
              <a:gd name="connsiteY4" fmla="*/ 2039203 h 2039203"/>
              <a:gd name="connsiteX5" fmla="*/ 51124 w 2573988"/>
              <a:gd name="connsiteY5" fmla="*/ 1031159 h 2039203"/>
              <a:gd name="connsiteX0" fmla="*/ 51124 w 2599224"/>
              <a:gd name="connsiteY0" fmla="*/ 1008102 h 2016146"/>
              <a:gd name="connsiteX1" fmla="*/ 350417 w 2599224"/>
              <a:gd name="connsiteY1" fmla="*/ 358106 h 2016146"/>
              <a:gd name="connsiteX2" fmla="*/ 1312556 w 2599224"/>
              <a:gd name="connsiteY2" fmla="*/ 58 h 2016146"/>
              <a:gd name="connsiteX3" fmla="*/ 2091081 w 2599224"/>
              <a:gd name="connsiteY3" fmla="*/ 336072 h 2016146"/>
              <a:gd name="connsiteX4" fmla="*/ 2573988 w 2599224"/>
              <a:gd name="connsiteY4" fmla="*/ 1008102 h 2016146"/>
              <a:gd name="connsiteX5" fmla="*/ 1312556 w 2599224"/>
              <a:gd name="connsiteY5" fmla="*/ 2016146 h 2016146"/>
              <a:gd name="connsiteX6" fmla="*/ 51124 w 2599224"/>
              <a:gd name="connsiteY6" fmla="*/ 1008102 h 2016146"/>
              <a:gd name="connsiteX0" fmla="*/ 51124 w 2599224"/>
              <a:gd name="connsiteY0" fmla="*/ 1008102 h 2067078"/>
              <a:gd name="connsiteX1" fmla="*/ 350417 w 2599224"/>
              <a:gd name="connsiteY1" fmla="*/ 358106 h 2067078"/>
              <a:gd name="connsiteX2" fmla="*/ 1312556 w 2599224"/>
              <a:gd name="connsiteY2" fmla="*/ 58 h 2067078"/>
              <a:gd name="connsiteX3" fmla="*/ 2091081 w 2599224"/>
              <a:gd name="connsiteY3" fmla="*/ 336072 h 2067078"/>
              <a:gd name="connsiteX4" fmla="*/ 2573988 w 2599224"/>
              <a:gd name="connsiteY4" fmla="*/ 1008102 h 2067078"/>
              <a:gd name="connsiteX5" fmla="*/ 1312556 w 2599224"/>
              <a:gd name="connsiteY5" fmla="*/ 2016146 h 2067078"/>
              <a:gd name="connsiteX6" fmla="*/ 548720 w 2599224"/>
              <a:gd name="connsiteY6" fmla="*/ 1823349 h 2067078"/>
              <a:gd name="connsiteX7" fmla="*/ 51124 w 2599224"/>
              <a:gd name="connsiteY7" fmla="*/ 1008102 h 2067078"/>
              <a:gd name="connsiteX0" fmla="*/ 51124 w 2574299"/>
              <a:gd name="connsiteY0" fmla="*/ 1008102 h 2029850"/>
              <a:gd name="connsiteX1" fmla="*/ 350417 w 2574299"/>
              <a:gd name="connsiteY1" fmla="*/ 358106 h 2029850"/>
              <a:gd name="connsiteX2" fmla="*/ 1312556 w 2574299"/>
              <a:gd name="connsiteY2" fmla="*/ 58 h 2029850"/>
              <a:gd name="connsiteX3" fmla="*/ 2091081 w 2574299"/>
              <a:gd name="connsiteY3" fmla="*/ 336072 h 2029850"/>
              <a:gd name="connsiteX4" fmla="*/ 2573988 w 2574299"/>
              <a:gd name="connsiteY4" fmla="*/ 1008102 h 2029850"/>
              <a:gd name="connsiteX5" fmla="*/ 2024980 w 2574299"/>
              <a:gd name="connsiteY5" fmla="*/ 1547927 h 2029850"/>
              <a:gd name="connsiteX6" fmla="*/ 1312556 w 2574299"/>
              <a:gd name="connsiteY6" fmla="*/ 2016146 h 2029850"/>
              <a:gd name="connsiteX7" fmla="*/ 548720 w 2574299"/>
              <a:gd name="connsiteY7" fmla="*/ 1823349 h 2029850"/>
              <a:gd name="connsiteX8" fmla="*/ 51124 w 2574299"/>
              <a:gd name="connsiteY8" fmla="*/ 1008102 h 2029850"/>
              <a:gd name="connsiteX0" fmla="*/ 29513 w 2552688"/>
              <a:gd name="connsiteY0" fmla="*/ 1008102 h 2029850"/>
              <a:gd name="connsiteX1" fmla="*/ 328806 w 2552688"/>
              <a:gd name="connsiteY1" fmla="*/ 358106 h 2029850"/>
              <a:gd name="connsiteX2" fmla="*/ 1290945 w 2552688"/>
              <a:gd name="connsiteY2" fmla="*/ 58 h 2029850"/>
              <a:gd name="connsiteX3" fmla="*/ 2069470 w 2552688"/>
              <a:gd name="connsiteY3" fmla="*/ 336072 h 2029850"/>
              <a:gd name="connsiteX4" fmla="*/ 2552377 w 2552688"/>
              <a:gd name="connsiteY4" fmla="*/ 1008102 h 2029850"/>
              <a:gd name="connsiteX5" fmla="*/ 2003369 w 2552688"/>
              <a:gd name="connsiteY5" fmla="*/ 1547927 h 2029850"/>
              <a:gd name="connsiteX6" fmla="*/ 1290945 w 2552688"/>
              <a:gd name="connsiteY6" fmla="*/ 2016146 h 2029850"/>
              <a:gd name="connsiteX7" fmla="*/ 527109 w 2552688"/>
              <a:gd name="connsiteY7" fmla="*/ 1823349 h 2029850"/>
              <a:gd name="connsiteX8" fmla="*/ 29513 w 2552688"/>
              <a:gd name="connsiteY8" fmla="*/ 1008102 h 2029850"/>
              <a:gd name="connsiteX0" fmla="*/ 29513 w 2552688"/>
              <a:gd name="connsiteY0" fmla="*/ 1008102 h 1928580"/>
              <a:gd name="connsiteX1" fmla="*/ 328806 w 2552688"/>
              <a:gd name="connsiteY1" fmla="*/ 358106 h 1928580"/>
              <a:gd name="connsiteX2" fmla="*/ 1290945 w 2552688"/>
              <a:gd name="connsiteY2" fmla="*/ 58 h 1928580"/>
              <a:gd name="connsiteX3" fmla="*/ 2069470 w 2552688"/>
              <a:gd name="connsiteY3" fmla="*/ 336072 h 1928580"/>
              <a:gd name="connsiteX4" fmla="*/ 2552377 w 2552688"/>
              <a:gd name="connsiteY4" fmla="*/ 1008102 h 1928580"/>
              <a:gd name="connsiteX5" fmla="*/ 2003369 w 2552688"/>
              <a:gd name="connsiteY5" fmla="*/ 1547927 h 1928580"/>
              <a:gd name="connsiteX6" fmla="*/ 1290945 w 2552688"/>
              <a:gd name="connsiteY6" fmla="*/ 1872927 h 1928580"/>
              <a:gd name="connsiteX7" fmla="*/ 527109 w 2552688"/>
              <a:gd name="connsiteY7" fmla="*/ 1823349 h 1928580"/>
              <a:gd name="connsiteX8" fmla="*/ 29513 w 2552688"/>
              <a:gd name="connsiteY8" fmla="*/ 1008102 h 1928580"/>
              <a:gd name="connsiteX0" fmla="*/ 9519 w 2532694"/>
              <a:gd name="connsiteY0" fmla="*/ 1008102 h 1876862"/>
              <a:gd name="connsiteX1" fmla="*/ 308812 w 2532694"/>
              <a:gd name="connsiteY1" fmla="*/ 358106 h 1876862"/>
              <a:gd name="connsiteX2" fmla="*/ 1270951 w 2532694"/>
              <a:gd name="connsiteY2" fmla="*/ 58 h 1876862"/>
              <a:gd name="connsiteX3" fmla="*/ 2049476 w 2532694"/>
              <a:gd name="connsiteY3" fmla="*/ 336072 h 1876862"/>
              <a:gd name="connsiteX4" fmla="*/ 2532383 w 2532694"/>
              <a:gd name="connsiteY4" fmla="*/ 1008102 h 1876862"/>
              <a:gd name="connsiteX5" fmla="*/ 1983375 w 2532694"/>
              <a:gd name="connsiteY5" fmla="*/ 1547927 h 1876862"/>
              <a:gd name="connsiteX6" fmla="*/ 1270951 w 2532694"/>
              <a:gd name="connsiteY6" fmla="*/ 1872927 h 1876862"/>
              <a:gd name="connsiteX7" fmla="*/ 595250 w 2532694"/>
              <a:gd name="connsiteY7" fmla="*/ 1669112 h 1876862"/>
              <a:gd name="connsiteX8" fmla="*/ 9519 w 2532694"/>
              <a:gd name="connsiteY8" fmla="*/ 1008102 h 187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2694" h="1876862">
                <a:moveTo>
                  <a:pt x="9519" y="1008102"/>
                </a:moveTo>
                <a:cubicBezTo>
                  <a:pt x="-38221" y="789601"/>
                  <a:pt x="98573" y="526113"/>
                  <a:pt x="308812" y="358106"/>
                </a:cubicBezTo>
                <a:cubicBezTo>
                  <a:pt x="519051" y="190099"/>
                  <a:pt x="980840" y="3730"/>
                  <a:pt x="1270951" y="58"/>
                </a:cubicBezTo>
                <a:cubicBezTo>
                  <a:pt x="1561062" y="-3614"/>
                  <a:pt x="1839237" y="168065"/>
                  <a:pt x="2049476" y="336072"/>
                </a:cubicBezTo>
                <a:cubicBezTo>
                  <a:pt x="2259715" y="504079"/>
                  <a:pt x="2543400" y="806126"/>
                  <a:pt x="2532383" y="1008102"/>
                </a:cubicBezTo>
                <a:cubicBezTo>
                  <a:pt x="2521366" y="1210078"/>
                  <a:pt x="2193614" y="1379920"/>
                  <a:pt x="1983375" y="1547927"/>
                </a:cubicBezTo>
                <a:cubicBezTo>
                  <a:pt x="1773136" y="1715934"/>
                  <a:pt x="1502305" y="1852730"/>
                  <a:pt x="1270951" y="1872927"/>
                </a:cubicBezTo>
                <a:cubicBezTo>
                  <a:pt x="1039597" y="1893125"/>
                  <a:pt x="805489" y="1837119"/>
                  <a:pt x="595250" y="1669112"/>
                </a:cubicBezTo>
                <a:cubicBezTo>
                  <a:pt x="385011" y="1501105"/>
                  <a:pt x="57259" y="1226603"/>
                  <a:pt x="9519" y="100810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Price of H2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delivered to station</a:t>
            </a:r>
            <a:r>
              <a:rPr lang="en-US" sz="1600" dirty="0">
                <a:solidFill>
                  <a:schemeClr val="tx1"/>
                </a:solidFill>
              </a:rPr>
              <a:t>: 5</a:t>
            </a:r>
            <a:r>
              <a:rPr lang="en-US" sz="1600" dirty="0" smtClean="0">
                <a:solidFill>
                  <a:schemeClr val="tx1"/>
                </a:solidFill>
              </a:rPr>
              <a:t>€/kg</a:t>
            </a:r>
          </a:p>
        </p:txBody>
      </p:sp>
      <p:sp>
        <p:nvSpPr>
          <p:cNvPr id="13" name="Oval 5"/>
          <p:cNvSpPr/>
          <p:nvPr/>
        </p:nvSpPr>
        <p:spPr>
          <a:xfrm>
            <a:off x="-1" y="1355031"/>
            <a:ext cx="4822745" cy="1469521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51124 w 2573988"/>
              <a:gd name="connsiteY0" fmla="*/ 1031159 h 2039203"/>
              <a:gd name="connsiteX1" fmla="*/ 350417 w 2573988"/>
              <a:gd name="connsiteY1" fmla="*/ 381163 h 2039203"/>
              <a:gd name="connsiteX2" fmla="*/ 1312556 w 2573988"/>
              <a:gd name="connsiteY2" fmla="*/ 23115 h 2039203"/>
              <a:gd name="connsiteX3" fmla="*/ 2573988 w 2573988"/>
              <a:gd name="connsiteY3" fmla="*/ 1031159 h 2039203"/>
              <a:gd name="connsiteX4" fmla="*/ 1312556 w 2573988"/>
              <a:gd name="connsiteY4" fmla="*/ 2039203 h 2039203"/>
              <a:gd name="connsiteX5" fmla="*/ 51124 w 2573988"/>
              <a:gd name="connsiteY5" fmla="*/ 1031159 h 2039203"/>
              <a:gd name="connsiteX0" fmla="*/ 51124 w 2599224"/>
              <a:gd name="connsiteY0" fmla="*/ 1008102 h 2016146"/>
              <a:gd name="connsiteX1" fmla="*/ 350417 w 2599224"/>
              <a:gd name="connsiteY1" fmla="*/ 358106 h 2016146"/>
              <a:gd name="connsiteX2" fmla="*/ 1312556 w 2599224"/>
              <a:gd name="connsiteY2" fmla="*/ 58 h 2016146"/>
              <a:gd name="connsiteX3" fmla="*/ 2091081 w 2599224"/>
              <a:gd name="connsiteY3" fmla="*/ 336072 h 2016146"/>
              <a:gd name="connsiteX4" fmla="*/ 2573988 w 2599224"/>
              <a:gd name="connsiteY4" fmla="*/ 1008102 h 2016146"/>
              <a:gd name="connsiteX5" fmla="*/ 1312556 w 2599224"/>
              <a:gd name="connsiteY5" fmla="*/ 2016146 h 2016146"/>
              <a:gd name="connsiteX6" fmla="*/ 51124 w 2599224"/>
              <a:gd name="connsiteY6" fmla="*/ 1008102 h 2016146"/>
              <a:gd name="connsiteX0" fmla="*/ 51124 w 2599224"/>
              <a:gd name="connsiteY0" fmla="*/ 1008102 h 2067078"/>
              <a:gd name="connsiteX1" fmla="*/ 350417 w 2599224"/>
              <a:gd name="connsiteY1" fmla="*/ 358106 h 2067078"/>
              <a:gd name="connsiteX2" fmla="*/ 1312556 w 2599224"/>
              <a:gd name="connsiteY2" fmla="*/ 58 h 2067078"/>
              <a:gd name="connsiteX3" fmla="*/ 2091081 w 2599224"/>
              <a:gd name="connsiteY3" fmla="*/ 336072 h 2067078"/>
              <a:gd name="connsiteX4" fmla="*/ 2573988 w 2599224"/>
              <a:gd name="connsiteY4" fmla="*/ 1008102 h 2067078"/>
              <a:gd name="connsiteX5" fmla="*/ 1312556 w 2599224"/>
              <a:gd name="connsiteY5" fmla="*/ 2016146 h 2067078"/>
              <a:gd name="connsiteX6" fmla="*/ 548720 w 2599224"/>
              <a:gd name="connsiteY6" fmla="*/ 1823349 h 2067078"/>
              <a:gd name="connsiteX7" fmla="*/ 51124 w 2599224"/>
              <a:gd name="connsiteY7" fmla="*/ 1008102 h 2067078"/>
              <a:gd name="connsiteX0" fmla="*/ 51124 w 2574299"/>
              <a:gd name="connsiteY0" fmla="*/ 1008102 h 2029850"/>
              <a:gd name="connsiteX1" fmla="*/ 350417 w 2574299"/>
              <a:gd name="connsiteY1" fmla="*/ 358106 h 2029850"/>
              <a:gd name="connsiteX2" fmla="*/ 1312556 w 2574299"/>
              <a:gd name="connsiteY2" fmla="*/ 58 h 2029850"/>
              <a:gd name="connsiteX3" fmla="*/ 2091081 w 2574299"/>
              <a:gd name="connsiteY3" fmla="*/ 336072 h 2029850"/>
              <a:gd name="connsiteX4" fmla="*/ 2573988 w 2574299"/>
              <a:gd name="connsiteY4" fmla="*/ 1008102 h 2029850"/>
              <a:gd name="connsiteX5" fmla="*/ 2024980 w 2574299"/>
              <a:gd name="connsiteY5" fmla="*/ 1547927 h 2029850"/>
              <a:gd name="connsiteX6" fmla="*/ 1312556 w 2574299"/>
              <a:gd name="connsiteY6" fmla="*/ 2016146 h 2029850"/>
              <a:gd name="connsiteX7" fmla="*/ 548720 w 2574299"/>
              <a:gd name="connsiteY7" fmla="*/ 1823349 h 2029850"/>
              <a:gd name="connsiteX8" fmla="*/ 51124 w 2574299"/>
              <a:gd name="connsiteY8" fmla="*/ 1008102 h 2029850"/>
              <a:gd name="connsiteX0" fmla="*/ 29513 w 2552688"/>
              <a:gd name="connsiteY0" fmla="*/ 1008102 h 2029850"/>
              <a:gd name="connsiteX1" fmla="*/ 328806 w 2552688"/>
              <a:gd name="connsiteY1" fmla="*/ 358106 h 2029850"/>
              <a:gd name="connsiteX2" fmla="*/ 1290945 w 2552688"/>
              <a:gd name="connsiteY2" fmla="*/ 58 h 2029850"/>
              <a:gd name="connsiteX3" fmla="*/ 2069470 w 2552688"/>
              <a:gd name="connsiteY3" fmla="*/ 336072 h 2029850"/>
              <a:gd name="connsiteX4" fmla="*/ 2552377 w 2552688"/>
              <a:gd name="connsiteY4" fmla="*/ 1008102 h 2029850"/>
              <a:gd name="connsiteX5" fmla="*/ 2003369 w 2552688"/>
              <a:gd name="connsiteY5" fmla="*/ 1547927 h 2029850"/>
              <a:gd name="connsiteX6" fmla="*/ 1290945 w 2552688"/>
              <a:gd name="connsiteY6" fmla="*/ 2016146 h 2029850"/>
              <a:gd name="connsiteX7" fmla="*/ 527109 w 2552688"/>
              <a:gd name="connsiteY7" fmla="*/ 1823349 h 2029850"/>
              <a:gd name="connsiteX8" fmla="*/ 29513 w 2552688"/>
              <a:gd name="connsiteY8" fmla="*/ 1008102 h 2029850"/>
              <a:gd name="connsiteX0" fmla="*/ 29513 w 2552688"/>
              <a:gd name="connsiteY0" fmla="*/ 1008102 h 1928580"/>
              <a:gd name="connsiteX1" fmla="*/ 328806 w 2552688"/>
              <a:gd name="connsiteY1" fmla="*/ 358106 h 1928580"/>
              <a:gd name="connsiteX2" fmla="*/ 1290945 w 2552688"/>
              <a:gd name="connsiteY2" fmla="*/ 58 h 1928580"/>
              <a:gd name="connsiteX3" fmla="*/ 2069470 w 2552688"/>
              <a:gd name="connsiteY3" fmla="*/ 336072 h 1928580"/>
              <a:gd name="connsiteX4" fmla="*/ 2552377 w 2552688"/>
              <a:gd name="connsiteY4" fmla="*/ 1008102 h 1928580"/>
              <a:gd name="connsiteX5" fmla="*/ 2003369 w 2552688"/>
              <a:gd name="connsiteY5" fmla="*/ 1547927 h 1928580"/>
              <a:gd name="connsiteX6" fmla="*/ 1290945 w 2552688"/>
              <a:gd name="connsiteY6" fmla="*/ 1872927 h 1928580"/>
              <a:gd name="connsiteX7" fmla="*/ 527109 w 2552688"/>
              <a:gd name="connsiteY7" fmla="*/ 1823349 h 1928580"/>
              <a:gd name="connsiteX8" fmla="*/ 29513 w 2552688"/>
              <a:gd name="connsiteY8" fmla="*/ 1008102 h 1928580"/>
              <a:gd name="connsiteX0" fmla="*/ 9519 w 2532694"/>
              <a:gd name="connsiteY0" fmla="*/ 1008102 h 1876862"/>
              <a:gd name="connsiteX1" fmla="*/ 308812 w 2532694"/>
              <a:gd name="connsiteY1" fmla="*/ 358106 h 1876862"/>
              <a:gd name="connsiteX2" fmla="*/ 1270951 w 2532694"/>
              <a:gd name="connsiteY2" fmla="*/ 58 h 1876862"/>
              <a:gd name="connsiteX3" fmla="*/ 2049476 w 2532694"/>
              <a:gd name="connsiteY3" fmla="*/ 336072 h 1876862"/>
              <a:gd name="connsiteX4" fmla="*/ 2532383 w 2532694"/>
              <a:gd name="connsiteY4" fmla="*/ 1008102 h 1876862"/>
              <a:gd name="connsiteX5" fmla="*/ 1983375 w 2532694"/>
              <a:gd name="connsiteY5" fmla="*/ 1547927 h 1876862"/>
              <a:gd name="connsiteX6" fmla="*/ 1270951 w 2532694"/>
              <a:gd name="connsiteY6" fmla="*/ 1872927 h 1876862"/>
              <a:gd name="connsiteX7" fmla="*/ 595250 w 2532694"/>
              <a:gd name="connsiteY7" fmla="*/ 1669112 h 1876862"/>
              <a:gd name="connsiteX8" fmla="*/ 9519 w 2532694"/>
              <a:gd name="connsiteY8" fmla="*/ 1008102 h 187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2694" h="1876862">
                <a:moveTo>
                  <a:pt x="9519" y="1008102"/>
                </a:moveTo>
                <a:cubicBezTo>
                  <a:pt x="-38221" y="789601"/>
                  <a:pt x="98573" y="526113"/>
                  <a:pt x="308812" y="358106"/>
                </a:cubicBezTo>
                <a:cubicBezTo>
                  <a:pt x="519051" y="190099"/>
                  <a:pt x="980840" y="3730"/>
                  <a:pt x="1270951" y="58"/>
                </a:cubicBezTo>
                <a:cubicBezTo>
                  <a:pt x="1561062" y="-3614"/>
                  <a:pt x="1839237" y="168065"/>
                  <a:pt x="2049476" y="336072"/>
                </a:cubicBezTo>
                <a:cubicBezTo>
                  <a:pt x="2259715" y="504079"/>
                  <a:pt x="2543400" y="806126"/>
                  <a:pt x="2532383" y="1008102"/>
                </a:cubicBezTo>
                <a:cubicBezTo>
                  <a:pt x="2521366" y="1210078"/>
                  <a:pt x="2193614" y="1379920"/>
                  <a:pt x="1983375" y="1547927"/>
                </a:cubicBezTo>
                <a:cubicBezTo>
                  <a:pt x="1773136" y="1715934"/>
                  <a:pt x="1502305" y="1852730"/>
                  <a:pt x="1270951" y="1872927"/>
                </a:cubicBezTo>
                <a:cubicBezTo>
                  <a:pt x="1039597" y="1893125"/>
                  <a:pt x="805489" y="1837119"/>
                  <a:pt x="595250" y="1669112"/>
                </a:cubicBezTo>
                <a:cubicBezTo>
                  <a:pt x="385011" y="1501105"/>
                  <a:pt x="57259" y="1226603"/>
                  <a:pt x="9519" y="100810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H2 production by electrolysis</a:t>
            </a:r>
          </a:p>
          <a:p>
            <a:pPr algn="ctr"/>
            <a:r>
              <a:rPr lang="fr-BE" sz="1400" dirty="0" err="1" smtClean="0">
                <a:solidFill>
                  <a:schemeClr val="tx1"/>
                </a:solidFill>
              </a:rPr>
              <a:t>Increase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capacity</a:t>
            </a:r>
            <a:r>
              <a:rPr lang="fr-BE" sz="1400" dirty="0" smtClean="0">
                <a:solidFill>
                  <a:schemeClr val="tx1"/>
                </a:solidFill>
              </a:rPr>
              <a:t> to 3,0 t/d </a:t>
            </a:r>
            <a:r>
              <a:rPr lang="fr-BE" sz="1400" dirty="0" err="1" smtClean="0">
                <a:solidFill>
                  <a:schemeClr val="tx1"/>
                </a:solidFill>
              </a:rPr>
              <a:t>decentralised</a:t>
            </a:r>
            <a:r>
              <a:rPr lang="fr-BE" sz="1400" dirty="0" smtClean="0">
                <a:solidFill>
                  <a:schemeClr val="tx1"/>
                </a:solidFill>
              </a:rPr>
              <a:t> and </a:t>
            </a: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50 t/d </a:t>
            </a:r>
            <a:r>
              <a:rPr lang="fr-BE" sz="1400" dirty="0" err="1" smtClean="0">
                <a:solidFill>
                  <a:schemeClr val="tx1"/>
                </a:solidFill>
              </a:rPr>
              <a:t>centralised</a:t>
            </a:r>
            <a:endParaRPr lang="fr-BE" sz="1400" dirty="0" smtClean="0">
              <a:solidFill>
                <a:schemeClr val="tx1"/>
              </a:solidFill>
            </a:endParaRPr>
          </a:p>
          <a:p>
            <a:pPr algn="ctr"/>
            <a:r>
              <a:rPr lang="fr-BE" sz="1400" dirty="0" err="1" smtClean="0">
                <a:solidFill>
                  <a:schemeClr val="tx1"/>
                </a:solidFill>
              </a:rPr>
              <a:t>Increase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efficiency</a:t>
            </a:r>
            <a:r>
              <a:rPr lang="fr-BE" sz="1400" dirty="0" smtClean="0">
                <a:solidFill>
                  <a:schemeClr val="tx1"/>
                </a:solidFill>
              </a:rPr>
              <a:t> to 68-70%</a:t>
            </a:r>
          </a:p>
          <a:p>
            <a:pPr algn="ctr"/>
            <a:r>
              <a:rPr lang="fr-BE" sz="1400" dirty="0" err="1" smtClean="0">
                <a:solidFill>
                  <a:schemeClr val="tx1"/>
                </a:solidFill>
              </a:rPr>
              <a:t>Decrease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price</a:t>
            </a:r>
            <a:r>
              <a:rPr lang="fr-BE" sz="1400" dirty="0" smtClean="0">
                <a:solidFill>
                  <a:schemeClr val="tx1"/>
                </a:solidFill>
              </a:rPr>
              <a:t> to 1,5-1,9 M</a:t>
            </a:r>
            <a:r>
              <a:rPr lang="en-US" sz="1400" dirty="0" smtClean="0">
                <a:solidFill>
                  <a:schemeClr val="tx1"/>
                </a:solidFill>
              </a:rPr>
              <a:t>€/(t/d)</a:t>
            </a:r>
            <a:endParaRPr lang="fr-BE" sz="1400" dirty="0" smtClean="0">
              <a:solidFill>
                <a:schemeClr val="tx1"/>
              </a:solidFill>
            </a:endParaRPr>
          </a:p>
        </p:txBody>
      </p:sp>
      <p:sp>
        <p:nvSpPr>
          <p:cNvPr id="14" name="Oval 5"/>
          <p:cNvSpPr/>
          <p:nvPr/>
        </p:nvSpPr>
        <p:spPr>
          <a:xfrm>
            <a:off x="0" y="5267520"/>
            <a:ext cx="4822745" cy="1590480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51124 w 2573988"/>
              <a:gd name="connsiteY0" fmla="*/ 1031159 h 2039203"/>
              <a:gd name="connsiteX1" fmla="*/ 350417 w 2573988"/>
              <a:gd name="connsiteY1" fmla="*/ 381163 h 2039203"/>
              <a:gd name="connsiteX2" fmla="*/ 1312556 w 2573988"/>
              <a:gd name="connsiteY2" fmla="*/ 23115 h 2039203"/>
              <a:gd name="connsiteX3" fmla="*/ 2573988 w 2573988"/>
              <a:gd name="connsiteY3" fmla="*/ 1031159 h 2039203"/>
              <a:gd name="connsiteX4" fmla="*/ 1312556 w 2573988"/>
              <a:gd name="connsiteY4" fmla="*/ 2039203 h 2039203"/>
              <a:gd name="connsiteX5" fmla="*/ 51124 w 2573988"/>
              <a:gd name="connsiteY5" fmla="*/ 1031159 h 2039203"/>
              <a:gd name="connsiteX0" fmla="*/ 51124 w 2599224"/>
              <a:gd name="connsiteY0" fmla="*/ 1008102 h 2016146"/>
              <a:gd name="connsiteX1" fmla="*/ 350417 w 2599224"/>
              <a:gd name="connsiteY1" fmla="*/ 358106 h 2016146"/>
              <a:gd name="connsiteX2" fmla="*/ 1312556 w 2599224"/>
              <a:gd name="connsiteY2" fmla="*/ 58 h 2016146"/>
              <a:gd name="connsiteX3" fmla="*/ 2091081 w 2599224"/>
              <a:gd name="connsiteY3" fmla="*/ 336072 h 2016146"/>
              <a:gd name="connsiteX4" fmla="*/ 2573988 w 2599224"/>
              <a:gd name="connsiteY4" fmla="*/ 1008102 h 2016146"/>
              <a:gd name="connsiteX5" fmla="*/ 1312556 w 2599224"/>
              <a:gd name="connsiteY5" fmla="*/ 2016146 h 2016146"/>
              <a:gd name="connsiteX6" fmla="*/ 51124 w 2599224"/>
              <a:gd name="connsiteY6" fmla="*/ 1008102 h 2016146"/>
              <a:gd name="connsiteX0" fmla="*/ 51124 w 2599224"/>
              <a:gd name="connsiteY0" fmla="*/ 1008102 h 2067078"/>
              <a:gd name="connsiteX1" fmla="*/ 350417 w 2599224"/>
              <a:gd name="connsiteY1" fmla="*/ 358106 h 2067078"/>
              <a:gd name="connsiteX2" fmla="*/ 1312556 w 2599224"/>
              <a:gd name="connsiteY2" fmla="*/ 58 h 2067078"/>
              <a:gd name="connsiteX3" fmla="*/ 2091081 w 2599224"/>
              <a:gd name="connsiteY3" fmla="*/ 336072 h 2067078"/>
              <a:gd name="connsiteX4" fmla="*/ 2573988 w 2599224"/>
              <a:gd name="connsiteY4" fmla="*/ 1008102 h 2067078"/>
              <a:gd name="connsiteX5" fmla="*/ 1312556 w 2599224"/>
              <a:gd name="connsiteY5" fmla="*/ 2016146 h 2067078"/>
              <a:gd name="connsiteX6" fmla="*/ 548720 w 2599224"/>
              <a:gd name="connsiteY6" fmla="*/ 1823349 h 2067078"/>
              <a:gd name="connsiteX7" fmla="*/ 51124 w 2599224"/>
              <a:gd name="connsiteY7" fmla="*/ 1008102 h 2067078"/>
              <a:gd name="connsiteX0" fmla="*/ 51124 w 2574299"/>
              <a:gd name="connsiteY0" fmla="*/ 1008102 h 2029850"/>
              <a:gd name="connsiteX1" fmla="*/ 350417 w 2574299"/>
              <a:gd name="connsiteY1" fmla="*/ 358106 h 2029850"/>
              <a:gd name="connsiteX2" fmla="*/ 1312556 w 2574299"/>
              <a:gd name="connsiteY2" fmla="*/ 58 h 2029850"/>
              <a:gd name="connsiteX3" fmla="*/ 2091081 w 2574299"/>
              <a:gd name="connsiteY3" fmla="*/ 336072 h 2029850"/>
              <a:gd name="connsiteX4" fmla="*/ 2573988 w 2574299"/>
              <a:gd name="connsiteY4" fmla="*/ 1008102 h 2029850"/>
              <a:gd name="connsiteX5" fmla="*/ 2024980 w 2574299"/>
              <a:gd name="connsiteY5" fmla="*/ 1547927 h 2029850"/>
              <a:gd name="connsiteX6" fmla="*/ 1312556 w 2574299"/>
              <a:gd name="connsiteY6" fmla="*/ 2016146 h 2029850"/>
              <a:gd name="connsiteX7" fmla="*/ 548720 w 2574299"/>
              <a:gd name="connsiteY7" fmla="*/ 1823349 h 2029850"/>
              <a:gd name="connsiteX8" fmla="*/ 51124 w 2574299"/>
              <a:gd name="connsiteY8" fmla="*/ 1008102 h 2029850"/>
              <a:gd name="connsiteX0" fmla="*/ 29513 w 2552688"/>
              <a:gd name="connsiteY0" fmla="*/ 1008102 h 2029850"/>
              <a:gd name="connsiteX1" fmla="*/ 328806 w 2552688"/>
              <a:gd name="connsiteY1" fmla="*/ 358106 h 2029850"/>
              <a:gd name="connsiteX2" fmla="*/ 1290945 w 2552688"/>
              <a:gd name="connsiteY2" fmla="*/ 58 h 2029850"/>
              <a:gd name="connsiteX3" fmla="*/ 2069470 w 2552688"/>
              <a:gd name="connsiteY3" fmla="*/ 336072 h 2029850"/>
              <a:gd name="connsiteX4" fmla="*/ 2552377 w 2552688"/>
              <a:gd name="connsiteY4" fmla="*/ 1008102 h 2029850"/>
              <a:gd name="connsiteX5" fmla="*/ 2003369 w 2552688"/>
              <a:gd name="connsiteY5" fmla="*/ 1547927 h 2029850"/>
              <a:gd name="connsiteX6" fmla="*/ 1290945 w 2552688"/>
              <a:gd name="connsiteY6" fmla="*/ 2016146 h 2029850"/>
              <a:gd name="connsiteX7" fmla="*/ 527109 w 2552688"/>
              <a:gd name="connsiteY7" fmla="*/ 1823349 h 2029850"/>
              <a:gd name="connsiteX8" fmla="*/ 29513 w 2552688"/>
              <a:gd name="connsiteY8" fmla="*/ 1008102 h 2029850"/>
              <a:gd name="connsiteX0" fmla="*/ 29513 w 2552688"/>
              <a:gd name="connsiteY0" fmla="*/ 1008102 h 1928580"/>
              <a:gd name="connsiteX1" fmla="*/ 328806 w 2552688"/>
              <a:gd name="connsiteY1" fmla="*/ 358106 h 1928580"/>
              <a:gd name="connsiteX2" fmla="*/ 1290945 w 2552688"/>
              <a:gd name="connsiteY2" fmla="*/ 58 h 1928580"/>
              <a:gd name="connsiteX3" fmla="*/ 2069470 w 2552688"/>
              <a:gd name="connsiteY3" fmla="*/ 336072 h 1928580"/>
              <a:gd name="connsiteX4" fmla="*/ 2552377 w 2552688"/>
              <a:gd name="connsiteY4" fmla="*/ 1008102 h 1928580"/>
              <a:gd name="connsiteX5" fmla="*/ 2003369 w 2552688"/>
              <a:gd name="connsiteY5" fmla="*/ 1547927 h 1928580"/>
              <a:gd name="connsiteX6" fmla="*/ 1290945 w 2552688"/>
              <a:gd name="connsiteY6" fmla="*/ 1872927 h 1928580"/>
              <a:gd name="connsiteX7" fmla="*/ 527109 w 2552688"/>
              <a:gd name="connsiteY7" fmla="*/ 1823349 h 1928580"/>
              <a:gd name="connsiteX8" fmla="*/ 29513 w 2552688"/>
              <a:gd name="connsiteY8" fmla="*/ 1008102 h 1928580"/>
              <a:gd name="connsiteX0" fmla="*/ 9519 w 2532694"/>
              <a:gd name="connsiteY0" fmla="*/ 1008102 h 1876862"/>
              <a:gd name="connsiteX1" fmla="*/ 308812 w 2532694"/>
              <a:gd name="connsiteY1" fmla="*/ 358106 h 1876862"/>
              <a:gd name="connsiteX2" fmla="*/ 1270951 w 2532694"/>
              <a:gd name="connsiteY2" fmla="*/ 58 h 1876862"/>
              <a:gd name="connsiteX3" fmla="*/ 2049476 w 2532694"/>
              <a:gd name="connsiteY3" fmla="*/ 336072 h 1876862"/>
              <a:gd name="connsiteX4" fmla="*/ 2532383 w 2532694"/>
              <a:gd name="connsiteY4" fmla="*/ 1008102 h 1876862"/>
              <a:gd name="connsiteX5" fmla="*/ 1983375 w 2532694"/>
              <a:gd name="connsiteY5" fmla="*/ 1547927 h 1876862"/>
              <a:gd name="connsiteX6" fmla="*/ 1270951 w 2532694"/>
              <a:gd name="connsiteY6" fmla="*/ 1872927 h 1876862"/>
              <a:gd name="connsiteX7" fmla="*/ 595250 w 2532694"/>
              <a:gd name="connsiteY7" fmla="*/ 1669112 h 1876862"/>
              <a:gd name="connsiteX8" fmla="*/ 9519 w 2532694"/>
              <a:gd name="connsiteY8" fmla="*/ 1008102 h 187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2694" h="1876862">
                <a:moveTo>
                  <a:pt x="9519" y="1008102"/>
                </a:moveTo>
                <a:cubicBezTo>
                  <a:pt x="-38221" y="789601"/>
                  <a:pt x="98573" y="526113"/>
                  <a:pt x="308812" y="358106"/>
                </a:cubicBezTo>
                <a:cubicBezTo>
                  <a:pt x="519051" y="190099"/>
                  <a:pt x="980840" y="3730"/>
                  <a:pt x="1270951" y="58"/>
                </a:cubicBezTo>
                <a:cubicBezTo>
                  <a:pt x="1561062" y="-3614"/>
                  <a:pt x="1839237" y="168065"/>
                  <a:pt x="2049476" y="336072"/>
                </a:cubicBezTo>
                <a:cubicBezTo>
                  <a:pt x="2259715" y="504079"/>
                  <a:pt x="2543400" y="806126"/>
                  <a:pt x="2532383" y="1008102"/>
                </a:cubicBezTo>
                <a:cubicBezTo>
                  <a:pt x="2521366" y="1210078"/>
                  <a:pt x="2193614" y="1379920"/>
                  <a:pt x="1983375" y="1547927"/>
                </a:cubicBezTo>
                <a:cubicBezTo>
                  <a:pt x="1773136" y="1715934"/>
                  <a:pt x="1502305" y="1852730"/>
                  <a:pt x="1270951" y="1872927"/>
                </a:cubicBezTo>
                <a:cubicBezTo>
                  <a:pt x="1039597" y="1893125"/>
                  <a:pt x="805489" y="1837119"/>
                  <a:pt x="595250" y="1669112"/>
                </a:cubicBezTo>
                <a:cubicBezTo>
                  <a:pt x="385011" y="1501105"/>
                  <a:pt x="57259" y="1226603"/>
                  <a:pt x="9519" y="100810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H2 storage</a:t>
            </a:r>
          </a:p>
          <a:p>
            <a:pPr algn="ctr"/>
            <a:r>
              <a:rPr lang="fr-BE" sz="1400" dirty="0" err="1" smtClean="0">
                <a:solidFill>
                  <a:schemeClr val="tx1"/>
                </a:solidFill>
              </a:rPr>
              <a:t>Increase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capacity</a:t>
            </a:r>
            <a:r>
              <a:rPr lang="fr-BE" sz="1400" dirty="0" smtClean="0">
                <a:solidFill>
                  <a:schemeClr val="tx1"/>
                </a:solidFill>
              </a:rPr>
              <a:t>  </a:t>
            </a:r>
            <a:r>
              <a:rPr lang="fr-BE" sz="1400" dirty="0" err="1" smtClean="0">
                <a:solidFill>
                  <a:schemeClr val="tx1"/>
                </a:solidFill>
              </a:rPr>
              <a:t>while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decreasing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price</a:t>
            </a:r>
            <a:r>
              <a:rPr lang="fr-BE" sz="1400" dirty="0">
                <a:solidFill>
                  <a:schemeClr val="tx1"/>
                </a:solidFill>
              </a:rPr>
              <a:t>:</a:t>
            </a:r>
            <a:endParaRPr lang="fr-BE" sz="1400" dirty="0" smtClean="0">
              <a:solidFill>
                <a:schemeClr val="tx1"/>
              </a:solidFill>
            </a:endParaRP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- Underground: 4000 t and 0,006M</a:t>
            </a:r>
            <a:r>
              <a:rPr lang="en-US" sz="1400" dirty="0" smtClean="0">
                <a:solidFill>
                  <a:schemeClr val="tx1"/>
                </a:solidFill>
              </a:rPr>
              <a:t>€/t</a:t>
            </a:r>
            <a:endParaRPr lang="fr-BE" sz="1400" dirty="0" smtClean="0">
              <a:solidFill>
                <a:schemeClr val="tx1"/>
              </a:solidFill>
            </a:endParaRP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- </a:t>
            </a:r>
            <a:r>
              <a:rPr lang="fr-BE" sz="1400" dirty="0" err="1" smtClean="0">
                <a:solidFill>
                  <a:schemeClr val="tx1"/>
                </a:solidFill>
              </a:rPr>
              <a:t>Gaseous</a:t>
            </a:r>
            <a:r>
              <a:rPr lang="fr-BE" sz="1400" dirty="0" smtClean="0">
                <a:solidFill>
                  <a:schemeClr val="tx1"/>
                </a:solidFill>
              </a:rPr>
              <a:t> H2: 10 t and 0,4M</a:t>
            </a:r>
            <a:r>
              <a:rPr lang="en-US" sz="1400" dirty="0" smtClean="0">
                <a:solidFill>
                  <a:schemeClr val="tx1"/>
                </a:solidFill>
              </a:rPr>
              <a:t>€/t</a:t>
            </a:r>
            <a:endParaRPr lang="fr-BE" sz="1400" dirty="0" smtClean="0">
              <a:solidFill>
                <a:schemeClr val="tx1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fr-BE" sz="1400" dirty="0" smtClean="0">
                <a:solidFill>
                  <a:schemeClr val="tx1"/>
                </a:solidFill>
              </a:rPr>
              <a:t>Solid </a:t>
            </a:r>
            <a:r>
              <a:rPr lang="fr-BE" sz="1400" dirty="0" err="1" smtClean="0">
                <a:solidFill>
                  <a:schemeClr val="tx1"/>
                </a:solidFill>
              </a:rPr>
              <a:t>materials</a:t>
            </a:r>
            <a:r>
              <a:rPr lang="fr-BE" sz="1400" dirty="0" smtClean="0">
                <a:solidFill>
                  <a:schemeClr val="tx1"/>
                </a:solidFill>
              </a:rPr>
              <a:t>: 10 t and 0,85</a:t>
            </a:r>
            <a:r>
              <a:rPr lang="en-US" sz="1400" dirty="0" smtClean="0">
                <a:solidFill>
                  <a:schemeClr val="tx1"/>
                </a:solidFill>
              </a:rPr>
              <a:t>€/t</a:t>
            </a:r>
            <a:endParaRPr lang="fr-BE" sz="1400" dirty="0">
              <a:solidFill>
                <a:schemeClr val="tx1"/>
              </a:solidFill>
            </a:endParaRPr>
          </a:p>
          <a:p>
            <a:pPr algn="ctr"/>
            <a:r>
              <a:rPr lang="fr-BE" sz="1400" dirty="0" smtClean="0">
                <a:solidFill>
                  <a:schemeClr val="tx1"/>
                </a:solidFill>
              </a:rPr>
              <a:t>- Compressed H2: 1,6 t and 0,4 M</a:t>
            </a:r>
            <a:r>
              <a:rPr lang="en-US" sz="1400" dirty="0" smtClean="0">
                <a:solidFill>
                  <a:schemeClr val="tx1"/>
                </a:solidFill>
              </a:rPr>
              <a:t>€/t</a:t>
            </a:r>
          </a:p>
        </p:txBody>
      </p:sp>
      <p:sp>
        <p:nvSpPr>
          <p:cNvPr id="15" name="Oval 5"/>
          <p:cNvSpPr/>
          <p:nvPr/>
        </p:nvSpPr>
        <p:spPr>
          <a:xfrm>
            <a:off x="0" y="2895795"/>
            <a:ext cx="4822745" cy="1469521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51124 w 2573988"/>
              <a:gd name="connsiteY0" fmla="*/ 1031159 h 2039203"/>
              <a:gd name="connsiteX1" fmla="*/ 350417 w 2573988"/>
              <a:gd name="connsiteY1" fmla="*/ 381163 h 2039203"/>
              <a:gd name="connsiteX2" fmla="*/ 1312556 w 2573988"/>
              <a:gd name="connsiteY2" fmla="*/ 23115 h 2039203"/>
              <a:gd name="connsiteX3" fmla="*/ 2573988 w 2573988"/>
              <a:gd name="connsiteY3" fmla="*/ 1031159 h 2039203"/>
              <a:gd name="connsiteX4" fmla="*/ 1312556 w 2573988"/>
              <a:gd name="connsiteY4" fmla="*/ 2039203 h 2039203"/>
              <a:gd name="connsiteX5" fmla="*/ 51124 w 2573988"/>
              <a:gd name="connsiteY5" fmla="*/ 1031159 h 2039203"/>
              <a:gd name="connsiteX0" fmla="*/ 51124 w 2599224"/>
              <a:gd name="connsiteY0" fmla="*/ 1008102 h 2016146"/>
              <a:gd name="connsiteX1" fmla="*/ 350417 w 2599224"/>
              <a:gd name="connsiteY1" fmla="*/ 358106 h 2016146"/>
              <a:gd name="connsiteX2" fmla="*/ 1312556 w 2599224"/>
              <a:gd name="connsiteY2" fmla="*/ 58 h 2016146"/>
              <a:gd name="connsiteX3" fmla="*/ 2091081 w 2599224"/>
              <a:gd name="connsiteY3" fmla="*/ 336072 h 2016146"/>
              <a:gd name="connsiteX4" fmla="*/ 2573988 w 2599224"/>
              <a:gd name="connsiteY4" fmla="*/ 1008102 h 2016146"/>
              <a:gd name="connsiteX5" fmla="*/ 1312556 w 2599224"/>
              <a:gd name="connsiteY5" fmla="*/ 2016146 h 2016146"/>
              <a:gd name="connsiteX6" fmla="*/ 51124 w 2599224"/>
              <a:gd name="connsiteY6" fmla="*/ 1008102 h 2016146"/>
              <a:gd name="connsiteX0" fmla="*/ 51124 w 2599224"/>
              <a:gd name="connsiteY0" fmla="*/ 1008102 h 2067078"/>
              <a:gd name="connsiteX1" fmla="*/ 350417 w 2599224"/>
              <a:gd name="connsiteY1" fmla="*/ 358106 h 2067078"/>
              <a:gd name="connsiteX2" fmla="*/ 1312556 w 2599224"/>
              <a:gd name="connsiteY2" fmla="*/ 58 h 2067078"/>
              <a:gd name="connsiteX3" fmla="*/ 2091081 w 2599224"/>
              <a:gd name="connsiteY3" fmla="*/ 336072 h 2067078"/>
              <a:gd name="connsiteX4" fmla="*/ 2573988 w 2599224"/>
              <a:gd name="connsiteY4" fmla="*/ 1008102 h 2067078"/>
              <a:gd name="connsiteX5" fmla="*/ 1312556 w 2599224"/>
              <a:gd name="connsiteY5" fmla="*/ 2016146 h 2067078"/>
              <a:gd name="connsiteX6" fmla="*/ 548720 w 2599224"/>
              <a:gd name="connsiteY6" fmla="*/ 1823349 h 2067078"/>
              <a:gd name="connsiteX7" fmla="*/ 51124 w 2599224"/>
              <a:gd name="connsiteY7" fmla="*/ 1008102 h 2067078"/>
              <a:gd name="connsiteX0" fmla="*/ 51124 w 2574299"/>
              <a:gd name="connsiteY0" fmla="*/ 1008102 h 2029850"/>
              <a:gd name="connsiteX1" fmla="*/ 350417 w 2574299"/>
              <a:gd name="connsiteY1" fmla="*/ 358106 h 2029850"/>
              <a:gd name="connsiteX2" fmla="*/ 1312556 w 2574299"/>
              <a:gd name="connsiteY2" fmla="*/ 58 h 2029850"/>
              <a:gd name="connsiteX3" fmla="*/ 2091081 w 2574299"/>
              <a:gd name="connsiteY3" fmla="*/ 336072 h 2029850"/>
              <a:gd name="connsiteX4" fmla="*/ 2573988 w 2574299"/>
              <a:gd name="connsiteY4" fmla="*/ 1008102 h 2029850"/>
              <a:gd name="connsiteX5" fmla="*/ 2024980 w 2574299"/>
              <a:gd name="connsiteY5" fmla="*/ 1547927 h 2029850"/>
              <a:gd name="connsiteX6" fmla="*/ 1312556 w 2574299"/>
              <a:gd name="connsiteY6" fmla="*/ 2016146 h 2029850"/>
              <a:gd name="connsiteX7" fmla="*/ 548720 w 2574299"/>
              <a:gd name="connsiteY7" fmla="*/ 1823349 h 2029850"/>
              <a:gd name="connsiteX8" fmla="*/ 51124 w 2574299"/>
              <a:gd name="connsiteY8" fmla="*/ 1008102 h 2029850"/>
              <a:gd name="connsiteX0" fmla="*/ 29513 w 2552688"/>
              <a:gd name="connsiteY0" fmla="*/ 1008102 h 2029850"/>
              <a:gd name="connsiteX1" fmla="*/ 328806 w 2552688"/>
              <a:gd name="connsiteY1" fmla="*/ 358106 h 2029850"/>
              <a:gd name="connsiteX2" fmla="*/ 1290945 w 2552688"/>
              <a:gd name="connsiteY2" fmla="*/ 58 h 2029850"/>
              <a:gd name="connsiteX3" fmla="*/ 2069470 w 2552688"/>
              <a:gd name="connsiteY3" fmla="*/ 336072 h 2029850"/>
              <a:gd name="connsiteX4" fmla="*/ 2552377 w 2552688"/>
              <a:gd name="connsiteY4" fmla="*/ 1008102 h 2029850"/>
              <a:gd name="connsiteX5" fmla="*/ 2003369 w 2552688"/>
              <a:gd name="connsiteY5" fmla="*/ 1547927 h 2029850"/>
              <a:gd name="connsiteX6" fmla="*/ 1290945 w 2552688"/>
              <a:gd name="connsiteY6" fmla="*/ 2016146 h 2029850"/>
              <a:gd name="connsiteX7" fmla="*/ 527109 w 2552688"/>
              <a:gd name="connsiteY7" fmla="*/ 1823349 h 2029850"/>
              <a:gd name="connsiteX8" fmla="*/ 29513 w 2552688"/>
              <a:gd name="connsiteY8" fmla="*/ 1008102 h 2029850"/>
              <a:gd name="connsiteX0" fmla="*/ 29513 w 2552688"/>
              <a:gd name="connsiteY0" fmla="*/ 1008102 h 1928580"/>
              <a:gd name="connsiteX1" fmla="*/ 328806 w 2552688"/>
              <a:gd name="connsiteY1" fmla="*/ 358106 h 1928580"/>
              <a:gd name="connsiteX2" fmla="*/ 1290945 w 2552688"/>
              <a:gd name="connsiteY2" fmla="*/ 58 h 1928580"/>
              <a:gd name="connsiteX3" fmla="*/ 2069470 w 2552688"/>
              <a:gd name="connsiteY3" fmla="*/ 336072 h 1928580"/>
              <a:gd name="connsiteX4" fmla="*/ 2552377 w 2552688"/>
              <a:gd name="connsiteY4" fmla="*/ 1008102 h 1928580"/>
              <a:gd name="connsiteX5" fmla="*/ 2003369 w 2552688"/>
              <a:gd name="connsiteY5" fmla="*/ 1547927 h 1928580"/>
              <a:gd name="connsiteX6" fmla="*/ 1290945 w 2552688"/>
              <a:gd name="connsiteY6" fmla="*/ 1872927 h 1928580"/>
              <a:gd name="connsiteX7" fmla="*/ 527109 w 2552688"/>
              <a:gd name="connsiteY7" fmla="*/ 1823349 h 1928580"/>
              <a:gd name="connsiteX8" fmla="*/ 29513 w 2552688"/>
              <a:gd name="connsiteY8" fmla="*/ 1008102 h 1928580"/>
              <a:gd name="connsiteX0" fmla="*/ 9519 w 2532694"/>
              <a:gd name="connsiteY0" fmla="*/ 1008102 h 1876862"/>
              <a:gd name="connsiteX1" fmla="*/ 308812 w 2532694"/>
              <a:gd name="connsiteY1" fmla="*/ 358106 h 1876862"/>
              <a:gd name="connsiteX2" fmla="*/ 1270951 w 2532694"/>
              <a:gd name="connsiteY2" fmla="*/ 58 h 1876862"/>
              <a:gd name="connsiteX3" fmla="*/ 2049476 w 2532694"/>
              <a:gd name="connsiteY3" fmla="*/ 336072 h 1876862"/>
              <a:gd name="connsiteX4" fmla="*/ 2532383 w 2532694"/>
              <a:gd name="connsiteY4" fmla="*/ 1008102 h 1876862"/>
              <a:gd name="connsiteX5" fmla="*/ 1983375 w 2532694"/>
              <a:gd name="connsiteY5" fmla="*/ 1547927 h 1876862"/>
              <a:gd name="connsiteX6" fmla="*/ 1270951 w 2532694"/>
              <a:gd name="connsiteY6" fmla="*/ 1872927 h 1876862"/>
              <a:gd name="connsiteX7" fmla="*/ 595250 w 2532694"/>
              <a:gd name="connsiteY7" fmla="*/ 1669112 h 1876862"/>
              <a:gd name="connsiteX8" fmla="*/ 9519 w 2532694"/>
              <a:gd name="connsiteY8" fmla="*/ 1008102 h 187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2694" h="1876862">
                <a:moveTo>
                  <a:pt x="9519" y="1008102"/>
                </a:moveTo>
                <a:cubicBezTo>
                  <a:pt x="-38221" y="789601"/>
                  <a:pt x="98573" y="526113"/>
                  <a:pt x="308812" y="358106"/>
                </a:cubicBezTo>
                <a:cubicBezTo>
                  <a:pt x="519051" y="190099"/>
                  <a:pt x="980840" y="3730"/>
                  <a:pt x="1270951" y="58"/>
                </a:cubicBezTo>
                <a:cubicBezTo>
                  <a:pt x="1561062" y="-3614"/>
                  <a:pt x="1839237" y="168065"/>
                  <a:pt x="2049476" y="336072"/>
                </a:cubicBezTo>
                <a:cubicBezTo>
                  <a:pt x="2259715" y="504079"/>
                  <a:pt x="2543400" y="806126"/>
                  <a:pt x="2532383" y="1008102"/>
                </a:cubicBezTo>
                <a:cubicBezTo>
                  <a:pt x="2521366" y="1210078"/>
                  <a:pt x="2193614" y="1379920"/>
                  <a:pt x="1983375" y="1547927"/>
                </a:cubicBezTo>
                <a:cubicBezTo>
                  <a:pt x="1773136" y="1715934"/>
                  <a:pt x="1502305" y="1852730"/>
                  <a:pt x="1270951" y="1872927"/>
                </a:cubicBezTo>
                <a:cubicBezTo>
                  <a:pt x="1039597" y="1893125"/>
                  <a:pt x="805489" y="1837119"/>
                  <a:pt x="595250" y="1669112"/>
                </a:cubicBezTo>
                <a:cubicBezTo>
                  <a:pt x="385011" y="1501105"/>
                  <a:pt x="57259" y="1226603"/>
                  <a:pt x="9519" y="100810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H2 production by biogas reforming</a:t>
            </a:r>
          </a:p>
          <a:p>
            <a:pPr algn="ctr"/>
            <a:r>
              <a:rPr lang="fr-BE" sz="1400" dirty="0" err="1" smtClean="0">
                <a:solidFill>
                  <a:schemeClr val="tx1"/>
                </a:solidFill>
              </a:rPr>
              <a:t>Increase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capacity</a:t>
            </a:r>
            <a:r>
              <a:rPr lang="fr-BE" sz="1400" dirty="0" smtClean="0">
                <a:solidFill>
                  <a:schemeClr val="tx1"/>
                </a:solidFill>
              </a:rPr>
              <a:t> to 3,0 t/d </a:t>
            </a:r>
          </a:p>
          <a:p>
            <a:pPr algn="ctr"/>
            <a:r>
              <a:rPr lang="fr-BE" sz="1400" dirty="0" err="1" smtClean="0">
                <a:solidFill>
                  <a:schemeClr val="tx1"/>
                </a:solidFill>
              </a:rPr>
              <a:t>Increase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efficiency</a:t>
            </a:r>
            <a:r>
              <a:rPr lang="fr-BE" sz="1400" dirty="0" smtClean="0">
                <a:solidFill>
                  <a:schemeClr val="tx1"/>
                </a:solidFill>
              </a:rPr>
              <a:t> to 67%</a:t>
            </a:r>
          </a:p>
          <a:p>
            <a:pPr algn="ctr"/>
            <a:r>
              <a:rPr lang="fr-BE" sz="1400" dirty="0" err="1" smtClean="0">
                <a:solidFill>
                  <a:schemeClr val="tx1"/>
                </a:solidFill>
              </a:rPr>
              <a:t>Decrease</a:t>
            </a:r>
            <a:r>
              <a:rPr lang="fr-BE" sz="1400" dirty="0" smtClean="0">
                <a:solidFill>
                  <a:schemeClr val="tx1"/>
                </a:solidFill>
              </a:rPr>
              <a:t> </a:t>
            </a:r>
            <a:r>
              <a:rPr lang="fr-BE" sz="1400" dirty="0" err="1" smtClean="0">
                <a:solidFill>
                  <a:schemeClr val="tx1"/>
                </a:solidFill>
              </a:rPr>
              <a:t>price</a:t>
            </a:r>
            <a:r>
              <a:rPr lang="fr-BE" sz="1400" dirty="0" smtClean="0">
                <a:solidFill>
                  <a:schemeClr val="tx1"/>
                </a:solidFill>
              </a:rPr>
              <a:t> to 2,5 M</a:t>
            </a:r>
            <a:r>
              <a:rPr lang="en-US" sz="1400" dirty="0" smtClean="0">
                <a:solidFill>
                  <a:schemeClr val="tx1"/>
                </a:solidFill>
              </a:rPr>
              <a:t>€/(t/d)</a:t>
            </a:r>
            <a:endParaRPr lang="fr-BE" sz="1400" dirty="0" smtClean="0">
              <a:solidFill>
                <a:schemeClr val="tx1"/>
              </a:solidFill>
            </a:endParaRPr>
          </a:p>
        </p:txBody>
      </p:sp>
      <p:sp>
        <p:nvSpPr>
          <p:cNvPr id="16" name="Oval 5"/>
          <p:cNvSpPr/>
          <p:nvPr/>
        </p:nvSpPr>
        <p:spPr>
          <a:xfrm>
            <a:off x="158831" y="4462161"/>
            <a:ext cx="2803443" cy="800099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51124 w 2573988"/>
              <a:gd name="connsiteY0" fmla="*/ 1031159 h 2039203"/>
              <a:gd name="connsiteX1" fmla="*/ 350417 w 2573988"/>
              <a:gd name="connsiteY1" fmla="*/ 381163 h 2039203"/>
              <a:gd name="connsiteX2" fmla="*/ 1312556 w 2573988"/>
              <a:gd name="connsiteY2" fmla="*/ 23115 h 2039203"/>
              <a:gd name="connsiteX3" fmla="*/ 2573988 w 2573988"/>
              <a:gd name="connsiteY3" fmla="*/ 1031159 h 2039203"/>
              <a:gd name="connsiteX4" fmla="*/ 1312556 w 2573988"/>
              <a:gd name="connsiteY4" fmla="*/ 2039203 h 2039203"/>
              <a:gd name="connsiteX5" fmla="*/ 51124 w 2573988"/>
              <a:gd name="connsiteY5" fmla="*/ 1031159 h 2039203"/>
              <a:gd name="connsiteX0" fmla="*/ 51124 w 2599224"/>
              <a:gd name="connsiteY0" fmla="*/ 1008102 h 2016146"/>
              <a:gd name="connsiteX1" fmla="*/ 350417 w 2599224"/>
              <a:gd name="connsiteY1" fmla="*/ 358106 h 2016146"/>
              <a:gd name="connsiteX2" fmla="*/ 1312556 w 2599224"/>
              <a:gd name="connsiteY2" fmla="*/ 58 h 2016146"/>
              <a:gd name="connsiteX3" fmla="*/ 2091081 w 2599224"/>
              <a:gd name="connsiteY3" fmla="*/ 336072 h 2016146"/>
              <a:gd name="connsiteX4" fmla="*/ 2573988 w 2599224"/>
              <a:gd name="connsiteY4" fmla="*/ 1008102 h 2016146"/>
              <a:gd name="connsiteX5" fmla="*/ 1312556 w 2599224"/>
              <a:gd name="connsiteY5" fmla="*/ 2016146 h 2016146"/>
              <a:gd name="connsiteX6" fmla="*/ 51124 w 2599224"/>
              <a:gd name="connsiteY6" fmla="*/ 1008102 h 2016146"/>
              <a:gd name="connsiteX0" fmla="*/ 51124 w 2599224"/>
              <a:gd name="connsiteY0" fmla="*/ 1008102 h 2067078"/>
              <a:gd name="connsiteX1" fmla="*/ 350417 w 2599224"/>
              <a:gd name="connsiteY1" fmla="*/ 358106 h 2067078"/>
              <a:gd name="connsiteX2" fmla="*/ 1312556 w 2599224"/>
              <a:gd name="connsiteY2" fmla="*/ 58 h 2067078"/>
              <a:gd name="connsiteX3" fmla="*/ 2091081 w 2599224"/>
              <a:gd name="connsiteY3" fmla="*/ 336072 h 2067078"/>
              <a:gd name="connsiteX4" fmla="*/ 2573988 w 2599224"/>
              <a:gd name="connsiteY4" fmla="*/ 1008102 h 2067078"/>
              <a:gd name="connsiteX5" fmla="*/ 1312556 w 2599224"/>
              <a:gd name="connsiteY5" fmla="*/ 2016146 h 2067078"/>
              <a:gd name="connsiteX6" fmla="*/ 548720 w 2599224"/>
              <a:gd name="connsiteY6" fmla="*/ 1823349 h 2067078"/>
              <a:gd name="connsiteX7" fmla="*/ 51124 w 2599224"/>
              <a:gd name="connsiteY7" fmla="*/ 1008102 h 2067078"/>
              <a:gd name="connsiteX0" fmla="*/ 51124 w 2574299"/>
              <a:gd name="connsiteY0" fmla="*/ 1008102 h 2029850"/>
              <a:gd name="connsiteX1" fmla="*/ 350417 w 2574299"/>
              <a:gd name="connsiteY1" fmla="*/ 358106 h 2029850"/>
              <a:gd name="connsiteX2" fmla="*/ 1312556 w 2574299"/>
              <a:gd name="connsiteY2" fmla="*/ 58 h 2029850"/>
              <a:gd name="connsiteX3" fmla="*/ 2091081 w 2574299"/>
              <a:gd name="connsiteY3" fmla="*/ 336072 h 2029850"/>
              <a:gd name="connsiteX4" fmla="*/ 2573988 w 2574299"/>
              <a:gd name="connsiteY4" fmla="*/ 1008102 h 2029850"/>
              <a:gd name="connsiteX5" fmla="*/ 2024980 w 2574299"/>
              <a:gd name="connsiteY5" fmla="*/ 1547927 h 2029850"/>
              <a:gd name="connsiteX6" fmla="*/ 1312556 w 2574299"/>
              <a:gd name="connsiteY6" fmla="*/ 2016146 h 2029850"/>
              <a:gd name="connsiteX7" fmla="*/ 548720 w 2574299"/>
              <a:gd name="connsiteY7" fmla="*/ 1823349 h 2029850"/>
              <a:gd name="connsiteX8" fmla="*/ 51124 w 2574299"/>
              <a:gd name="connsiteY8" fmla="*/ 1008102 h 2029850"/>
              <a:gd name="connsiteX0" fmla="*/ 29513 w 2552688"/>
              <a:gd name="connsiteY0" fmla="*/ 1008102 h 2029850"/>
              <a:gd name="connsiteX1" fmla="*/ 328806 w 2552688"/>
              <a:gd name="connsiteY1" fmla="*/ 358106 h 2029850"/>
              <a:gd name="connsiteX2" fmla="*/ 1290945 w 2552688"/>
              <a:gd name="connsiteY2" fmla="*/ 58 h 2029850"/>
              <a:gd name="connsiteX3" fmla="*/ 2069470 w 2552688"/>
              <a:gd name="connsiteY3" fmla="*/ 336072 h 2029850"/>
              <a:gd name="connsiteX4" fmla="*/ 2552377 w 2552688"/>
              <a:gd name="connsiteY4" fmla="*/ 1008102 h 2029850"/>
              <a:gd name="connsiteX5" fmla="*/ 2003369 w 2552688"/>
              <a:gd name="connsiteY5" fmla="*/ 1547927 h 2029850"/>
              <a:gd name="connsiteX6" fmla="*/ 1290945 w 2552688"/>
              <a:gd name="connsiteY6" fmla="*/ 2016146 h 2029850"/>
              <a:gd name="connsiteX7" fmla="*/ 527109 w 2552688"/>
              <a:gd name="connsiteY7" fmla="*/ 1823349 h 2029850"/>
              <a:gd name="connsiteX8" fmla="*/ 29513 w 2552688"/>
              <a:gd name="connsiteY8" fmla="*/ 1008102 h 2029850"/>
              <a:gd name="connsiteX0" fmla="*/ 29513 w 2552688"/>
              <a:gd name="connsiteY0" fmla="*/ 1008102 h 1928580"/>
              <a:gd name="connsiteX1" fmla="*/ 328806 w 2552688"/>
              <a:gd name="connsiteY1" fmla="*/ 358106 h 1928580"/>
              <a:gd name="connsiteX2" fmla="*/ 1290945 w 2552688"/>
              <a:gd name="connsiteY2" fmla="*/ 58 h 1928580"/>
              <a:gd name="connsiteX3" fmla="*/ 2069470 w 2552688"/>
              <a:gd name="connsiteY3" fmla="*/ 336072 h 1928580"/>
              <a:gd name="connsiteX4" fmla="*/ 2552377 w 2552688"/>
              <a:gd name="connsiteY4" fmla="*/ 1008102 h 1928580"/>
              <a:gd name="connsiteX5" fmla="*/ 2003369 w 2552688"/>
              <a:gd name="connsiteY5" fmla="*/ 1547927 h 1928580"/>
              <a:gd name="connsiteX6" fmla="*/ 1290945 w 2552688"/>
              <a:gd name="connsiteY6" fmla="*/ 1872927 h 1928580"/>
              <a:gd name="connsiteX7" fmla="*/ 527109 w 2552688"/>
              <a:gd name="connsiteY7" fmla="*/ 1823349 h 1928580"/>
              <a:gd name="connsiteX8" fmla="*/ 29513 w 2552688"/>
              <a:gd name="connsiteY8" fmla="*/ 1008102 h 1928580"/>
              <a:gd name="connsiteX0" fmla="*/ 9519 w 2532694"/>
              <a:gd name="connsiteY0" fmla="*/ 1008102 h 1876862"/>
              <a:gd name="connsiteX1" fmla="*/ 308812 w 2532694"/>
              <a:gd name="connsiteY1" fmla="*/ 358106 h 1876862"/>
              <a:gd name="connsiteX2" fmla="*/ 1270951 w 2532694"/>
              <a:gd name="connsiteY2" fmla="*/ 58 h 1876862"/>
              <a:gd name="connsiteX3" fmla="*/ 2049476 w 2532694"/>
              <a:gd name="connsiteY3" fmla="*/ 336072 h 1876862"/>
              <a:gd name="connsiteX4" fmla="*/ 2532383 w 2532694"/>
              <a:gd name="connsiteY4" fmla="*/ 1008102 h 1876862"/>
              <a:gd name="connsiteX5" fmla="*/ 1983375 w 2532694"/>
              <a:gd name="connsiteY5" fmla="*/ 1547927 h 1876862"/>
              <a:gd name="connsiteX6" fmla="*/ 1270951 w 2532694"/>
              <a:gd name="connsiteY6" fmla="*/ 1872927 h 1876862"/>
              <a:gd name="connsiteX7" fmla="*/ 595250 w 2532694"/>
              <a:gd name="connsiteY7" fmla="*/ 1669112 h 1876862"/>
              <a:gd name="connsiteX8" fmla="*/ 9519 w 2532694"/>
              <a:gd name="connsiteY8" fmla="*/ 1008102 h 187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2694" h="1876862">
                <a:moveTo>
                  <a:pt x="9519" y="1008102"/>
                </a:moveTo>
                <a:cubicBezTo>
                  <a:pt x="-38221" y="789601"/>
                  <a:pt x="98573" y="526113"/>
                  <a:pt x="308812" y="358106"/>
                </a:cubicBezTo>
                <a:cubicBezTo>
                  <a:pt x="519051" y="190099"/>
                  <a:pt x="980840" y="3730"/>
                  <a:pt x="1270951" y="58"/>
                </a:cubicBezTo>
                <a:cubicBezTo>
                  <a:pt x="1561062" y="-3614"/>
                  <a:pt x="1839237" y="168065"/>
                  <a:pt x="2049476" y="336072"/>
                </a:cubicBezTo>
                <a:cubicBezTo>
                  <a:pt x="2259715" y="504079"/>
                  <a:pt x="2543400" y="806126"/>
                  <a:pt x="2532383" y="1008102"/>
                </a:cubicBezTo>
                <a:cubicBezTo>
                  <a:pt x="2521366" y="1210078"/>
                  <a:pt x="2193614" y="1379920"/>
                  <a:pt x="1983375" y="1547927"/>
                </a:cubicBezTo>
                <a:cubicBezTo>
                  <a:pt x="1773136" y="1715934"/>
                  <a:pt x="1502305" y="1852730"/>
                  <a:pt x="1270951" y="1872927"/>
                </a:cubicBezTo>
                <a:cubicBezTo>
                  <a:pt x="1039597" y="1893125"/>
                  <a:pt x="805489" y="1837119"/>
                  <a:pt x="595250" y="1669112"/>
                </a:cubicBezTo>
                <a:cubicBezTo>
                  <a:pt x="385011" y="1501105"/>
                  <a:pt x="57259" y="1226603"/>
                  <a:pt x="9519" y="100810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Installed storage capacity H2 from grid: 129 t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51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2527686" y="77788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n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objectives (3)</a:t>
            </a:r>
          </a:p>
          <a:p>
            <a:pPr algn="r" defTabSz="457200"/>
            <a:r>
              <a:rPr lang="fr-BE" sz="32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Technical</a:t>
            </a:r>
            <a:r>
              <a:rPr lang="fr-BE" sz="32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 </a:t>
            </a:r>
            <a:r>
              <a:rPr lang="fr-BE" sz="32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targets</a:t>
            </a:r>
            <a:endParaRPr lang="en-US" sz="3200" b="1" i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672162"/>
              </p:ext>
            </p:extLst>
          </p:nvPr>
        </p:nvGraphicFramePr>
        <p:xfrm>
          <a:off x="3733801" y="2609850"/>
          <a:ext cx="5307397" cy="3465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524"/>
                <a:gridCol w="1219200"/>
                <a:gridCol w="923925"/>
                <a:gridCol w="1143000"/>
                <a:gridCol w="868748"/>
              </a:tblGrid>
              <a:tr h="1636712">
                <a:tc rowSpan="3"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Stationary applications and CHP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Micro-CHP (residential), natural gas based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1,000 units / 10,000 € per system (1kWe + household heat) Assuming supported deployment from 2013+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50,000 units / 5,000 € per system (1kWe + household heat) Anticipating commercial introduction beyond 2020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5793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Industrial/commercial, H2 based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MW / 4,500 €/kW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&gt;5 MW / 3,000 €/kW                                                                Assuming supported deployment from 2013+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&gt;50 MW / 1,500 €/kW                                                  Anticipating commercial introduction beyond 2018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793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Industrial/commercial, natural gas based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&gt;5 MW / 4,000 €/kW                                                        Assuming supported deployment from 2013+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&gt;100 MW / 2,000 €/kW                                                    Anticipating commercial introduction beyond 2018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931707"/>
              </p:ext>
            </p:extLst>
          </p:nvPr>
        </p:nvGraphicFramePr>
        <p:xfrm>
          <a:off x="3733800" y="6140986"/>
          <a:ext cx="5307398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1100"/>
                <a:gridCol w="1190625"/>
                <a:gridCol w="933450"/>
                <a:gridCol w="1143000"/>
                <a:gridCol w="859223"/>
              </a:tblGrid>
              <a:tr h="437356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Early 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GB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arkets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Back-up power systems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150 units | 5,000€/kW fuel cell system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9.000 units | &lt;1.500€/kW fuel cell system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20.000 units | &lt;800€/kW fuel cell system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17245"/>
              </p:ext>
            </p:extLst>
          </p:nvPr>
        </p:nvGraphicFramePr>
        <p:xfrm>
          <a:off x="3733800" y="1897575"/>
          <a:ext cx="5307398" cy="64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1575"/>
                <a:gridCol w="1171575"/>
                <a:gridCol w="952500"/>
                <a:gridCol w="1143000"/>
                <a:gridCol w="868748"/>
              </a:tblGrid>
              <a:tr h="158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Volume &amp; cost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Application </a:t>
                      </a:r>
                      <a:br>
                        <a:rPr lang="en-GB" sz="1200" b="1" dirty="0">
                          <a:effectLst/>
                        </a:rPr>
                      </a:br>
                      <a:r>
                        <a:rPr lang="en-GB" sz="1200" b="1" dirty="0">
                          <a:effectLst/>
                        </a:rPr>
                        <a:t>Area</a:t>
                      </a:r>
                      <a:endParaRPr lang="en-US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Market </a:t>
                      </a:r>
                      <a:br>
                        <a:rPr lang="en-GB" sz="1200" b="1" dirty="0">
                          <a:effectLst/>
                        </a:rPr>
                      </a:br>
                      <a:r>
                        <a:rPr lang="en-GB" sz="1200" b="1" dirty="0">
                          <a:effectLst/>
                        </a:rPr>
                        <a:t>application</a:t>
                      </a:r>
                      <a:endParaRPr lang="en-US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2010 </a:t>
                      </a:r>
                      <a:r>
                        <a:rPr lang="en-GB" sz="1200" dirty="0">
                          <a:effectLst/>
                        </a:rPr>
                        <a:t/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baseline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marL="60960"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2015</a:t>
                      </a:r>
                      <a:br>
                        <a:rPr lang="en-GB" sz="1400" b="1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mid-term 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2020</a:t>
                      </a:r>
                      <a:br>
                        <a:rPr lang="en-GB" sz="1400" b="1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long-term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</a:tr>
            </a:tbl>
          </a:graphicData>
        </a:graphic>
      </p:graphicFrame>
      <p:sp>
        <p:nvSpPr>
          <p:cNvPr id="7" name="Oval 1"/>
          <p:cNvSpPr/>
          <p:nvPr/>
        </p:nvSpPr>
        <p:spPr>
          <a:xfrm>
            <a:off x="-1426" y="523876"/>
            <a:ext cx="5058223" cy="1924050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9166 w 2532030"/>
              <a:gd name="connsiteY0" fmla="*/ 1083526 h 2091570"/>
              <a:gd name="connsiteX1" fmla="*/ 729375 w 2532030"/>
              <a:gd name="connsiteY1" fmla="*/ 185651 h 2091570"/>
              <a:gd name="connsiteX2" fmla="*/ 1270598 w 2532030"/>
              <a:gd name="connsiteY2" fmla="*/ 75482 h 2091570"/>
              <a:gd name="connsiteX3" fmla="*/ 2532030 w 2532030"/>
              <a:gd name="connsiteY3" fmla="*/ 1083526 h 2091570"/>
              <a:gd name="connsiteX4" fmla="*/ 1270598 w 2532030"/>
              <a:gd name="connsiteY4" fmla="*/ 2091570 h 2091570"/>
              <a:gd name="connsiteX5" fmla="*/ 9166 w 2532030"/>
              <a:gd name="connsiteY5" fmla="*/ 1083526 h 2091570"/>
              <a:gd name="connsiteX0" fmla="*/ 9166 w 2544896"/>
              <a:gd name="connsiteY0" fmla="*/ 1029607 h 2037651"/>
              <a:gd name="connsiteX1" fmla="*/ 729375 w 2544896"/>
              <a:gd name="connsiteY1" fmla="*/ 131732 h 2037651"/>
              <a:gd name="connsiteX2" fmla="*/ 1270598 w 2544896"/>
              <a:gd name="connsiteY2" fmla="*/ 21563 h 2037651"/>
              <a:gd name="connsiteX3" fmla="*/ 1886145 w 2544896"/>
              <a:gd name="connsiteY3" fmla="*/ 296984 h 2037651"/>
              <a:gd name="connsiteX4" fmla="*/ 2532030 w 2544896"/>
              <a:gd name="connsiteY4" fmla="*/ 1029607 h 2037651"/>
              <a:gd name="connsiteX5" fmla="*/ 1270598 w 2544896"/>
              <a:gd name="connsiteY5" fmla="*/ 2037651 h 2037651"/>
              <a:gd name="connsiteX6" fmla="*/ 9166 w 2544896"/>
              <a:gd name="connsiteY6" fmla="*/ 1029607 h 2037651"/>
              <a:gd name="connsiteX0" fmla="*/ 9166 w 2534791"/>
              <a:gd name="connsiteY0" fmla="*/ 1029607 h 2058973"/>
              <a:gd name="connsiteX1" fmla="*/ 729375 w 2534791"/>
              <a:gd name="connsiteY1" fmla="*/ 131732 h 2058973"/>
              <a:gd name="connsiteX2" fmla="*/ 1270598 w 2534791"/>
              <a:gd name="connsiteY2" fmla="*/ 21563 h 2058973"/>
              <a:gd name="connsiteX3" fmla="*/ 1886145 w 2534791"/>
              <a:gd name="connsiteY3" fmla="*/ 296984 h 2058973"/>
              <a:gd name="connsiteX4" fmla="*/ 2532030 w 2534791"/>
              <a:gd name="connsiteY4" fmla="*/ 1029607 h 2058973"/>
              <a:gd name="connsiteX5" fmla="*/ 2084448 w 2534791"/>
              <a:gd name="connsiteY5" fmla="*/ 1663076 h 2058973"/>
              <a:gd name="connsiteX6" fmla="*/ 1270598 w 2534791"/>
              <a:gd name="connsiteY6" fmla="*/ 2037651 h 2058973"/>
              <a:gd name="connsiteX7" fmla="*/ 9166 w 2534791"/>
              <a:gd name="connsiteY7" fmla="*/ 1029607 h 2058973"/>
              <a:gd name="connsiteX0" fmla="*/ 17953 w 2543578"/>
              <a:gd name="connsiteY0" fmla="*/ 1029607 h 2037663"/>
              <a:gd name="connsiteX1" fmla="*/ 738162 w 2543578"/>
              <a:gd name="connsiteY1" fmla="*/ 131732 h 2037663"/>
              <a:gd name="connsiteX2" fmla="*/ 1279385 w 2543578"/>
              <a:gd name="connsiteY2" fmla="*/ 21563 h 2037663"/>
              <a:gd name="connsiteX3" fmla="*/ 1894932 w 2543578"/>
              <a:gd name="connsiteY3" fmla="*/ 296984 h 2037663"/>
              <a:gd name="connsiteX4" fmla="*/ 2540817 w 2543578"/>
              <a:gd name="connsiteY4" fmla="*/ 1029607 h 2037663"/>
              <a:gd name="connsiteX5" fmla="*/ 2093235 w 2543578"/>
              <a:gd name="connsiteY5" fmla="*/ 1663076 h 2037663"/>
              <a:gd name="connsiteX6" fmla="*/ 1279385 w 2543578"/>
              <a:gd name="connsiteY6" fmla="*/ 2037651 h 2037663"/>
              <a:gd name="connsiteX7" fmla="*/ 308504 w 2543578"/>
              <a:gd name="connsiteY7" fmla="*/ 1652059 h 2037663"/>
              <a:gd name="connsiteX8" fmla="*/ 17953 w 2543578"/>
              <a:gd name="connsiteY8" fmla="*/ 1029607 h 2037663"/>
              <a:gd name="connsiteX0" fmla="*/ 7 w 2525632"/>
              <a:gd name="connsiteY0" fmla="*/ 1029607 h 2037663"/>
              <a:gd name="connsiteX1" fmla="*/ 720216 w 2525632"/>
              <a:gd name="connsiteY1" fmla="*/ 131732 h 2037663"/>
              <a:gd name="connsiteX2" fmla="*/ 1261439 w 2525632"/>
              <a:gd name="connsiteY2" fmla="*/ 21563 h 2037663"/>
              <a:gd name="connsiteX3" fmla="*/ 1876986 w 2525632"/>
              <a:gd name="connsiteY3" fmla="*/ 296984 h 2037663"/>
              <a:gd name="connsiteX4" fmla="*/ 2522871 w 2525632"/>
              <a:gd name="connsiteY4" fmla="*/ 1029607 h 2037663"/>
              <a:gd name="connsiteX5" fmla="*/ 2075289 w 2525632"/>
              <a:gd name="connsiteY5" fmla="*/ 1663076 h 2037663"/>
              <a:gd name="connsiteX6" fmla="*/ 1261439 w 2525632"/>
              <a:gd name="connsiteY6" fmla="*/ 2037651 h 2037663"/>
              <a:gd name="connsiteX7" fmla="*/ 290558 w 2525632"/>
              <a:gd name="connsiteY7" fmla="*/ 1652059 h 2037663"/>
              <a:gd name="connsiteX8" fmla="*/ 7 w 2525632"/>
              <a:gd name="connsiteY8" fmla="*/ 1029607 h 203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5632" h="2037663">
                <a:moveTo>
                  <a:pt x="7" y="1029607"/>
                </a:moveTo>
                <a:cubicBezTo>
                  <a:pt x="-2062" y="678904"/>
                  <a:pt x="509977" y="299739"/>
                  <a:pt x="720216" y="131732"/>
                </a:cubicBezTo>
                <a:cubicBezTo>
                  <a:pt x="930455" y="-36275"/>
                  <a:pt x="1068644" y="-5979"/>
                  <a:pt x="1261439" y="21563"/>
                </a:cubicBezTo>
                <a:cubicBezTo>
                  <a:pt x="1454234" y="49105"/>
                  <a:pt x="1666747" y="128977"/>
                  <a:pt x="1876986" y="296984"/>
                </a:cubicBezTo>
                <a:cubicBezTo>
                  <a:pt x="2087225" y="464991"/>
                  <a:pt x="2489821" y="801925"/>
                  <a:pt x="2522871" y="1029607"/>
                </a:cubicBezTo>
                <a:cubicBezTo>
                  <a:pt x="2555921" y="1257289"/>
                  <a:pt x="2285528" y="1495069"/>
                  <a:pt x="2075289" y="1663076"/>
                </a:cubicBezTo>
                <a:cubicBezTo>
                  <a:pt x="1865050" y="1831083"/>
                  <a:pt x="1558894" y="2039487"/>
                  <a:pt x="1261439" y="2037651"/>
                </a:cubicBezTo>
                <a:cubicBezTo>
                  <a:pt x="963984" y="2035815"/>
                  <a:pt x="500797" y="1820066"/>
                  <a:pt x="290558" y="1652059"/>
                </a:cubicBezTo>
                <a:cubicBezTo>
                  <a:pt x="80319" y="1484052"/>
                  <a:pt x="2076" y="1380310"/>
                  <a:pt x="7" y="1029607"/>
                </a:cubicBez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Micro-CHP:</a:t>
            </a:r>
          </a:p>
          <a:p>
            <a:pPr algn="ctr"/>
            <a:r>
              <a:rPr lang="en-US" sz="1400" dirty="0" smtClean="0"/>
              <a:t>Demonstrate at least 1,000 units </a:t>
            </a:r>
          </a:p>
          <a:p>
            <a:pPr algn="ctr"/>
            <a:r>
              <a:rPr lang="fr-BE" sz="1400" dirty="0" err="1" smtClean="0"/>
              <a:t>Decrease</a:t>
            </a:r>
            <a:r>
              <a:rPr lang="fr-BE" sz="1400" dirty="0" smtClean="0"/>
              <a:t> </a:t>
            </a:r>
            <a:r>
              <a:rPr lang="fr-BE" sz="1400" dirty="0" err="1" smtClean="0"/>
              <a:t>cost</a:t>
            </a:r>
            <a:r>
              <a:rPr lang="fr-BE" sz="1400" dirty="0" smtClean="0"/>
              <a:t> to </a:t>
            </a:r>
            <a:r>
              <a:rPr lang="fr-BE" sz="1400" dirty="0"/>
              <a:t>10,000 </a:t>
            </a:r>
            <a:r>
              <a:rPr lang="fr-BE" sz="1400" dirty="0" smtClean="0"/>
              <a:t>€/</a:t>
            </a:r>
            <a:r>
              <a:rPr lang="fr-BE" sz="1400" dirty="0" err="1" smtClean="0"/>
              <a:t>kWe</a:t>
            </a:r>
            <a:r>
              <a:rPr lang="fr-BE" sz="1400" dirty="0" smtClean="0"/>
              <a:t> by 2015</a:t>
            </a:r>
          </a:p>
          <a:p>
            <a:pPr algn="ctr"/>
            <a:r>
              <a:rPr lang="fr-BE" sz="1400" dirty="0" err="1" smtClean="0"/>
              <a:t>Increase</a:t>
            </a:r>
            <a:r>
              <a:rPr lang="fr-BE" sz="1400" dirty="0" smtClean="0"/>
              <a:t> </a:t>
            </a:r>
            <a:r>
              <a:rPr lang="fr-BE" sz="1400" dirty="0" err="1" smtClean="0"/>
              <a:t>durability</a:t>
            </a:r>
            <a:r>
              <a:rPr lang="fr-BE" sz="1400" dirty="0" smtClean="0"/>
              <a:t> to 40,000 h</a:t>
            </a:r>
          </a:p>
          <a:p>
            <a:pPr algn="ctr"/>
            <a:r>
              <a:rPr lang="fr-BE" sz="1400" dirty="0" smtClean="0"/>
              <a:t>Total </a:t>
            </a:r>
            <a:r>
              <a:rPr lang="fr-BE" sz="1400" dirty="0" err="1" smtClean="0"/>
              <a:t>efficiency</a:t>
            </a:r>
            <a:r>
              <a:rPr lang="fr-BE" sz="1400" dirty="0" smtClean="0"/>
              <a:t> &gt; 80%</a:t>
            </a:r>
          </a:p>
          <a:p>
            <a:pPr algn="ctr"/>
            <a:r>
              <a:rPr lang="en-US" sz="1400" dirty="0" smtClean="0"/>
              <a:t>Electrical </a:t>
            </a:r>
            <a:r>
              <a:rPr lang="en-US" sz="1400" dirty="0"/>
              <a:t>efficiencies </a:t>
            </a:r>
            <a:r>
              <a:rPr lang="en-US" sz="1400" dirty="0" smtClean="0"/>
              <a:t>&gt;</a:t>
            </a:r>
            <a:r>
              <a:rPr lang="en-US" sz="1400" dirty="0"/>
              <a:t>45% for power only units </a:t>
            </a:r>
            <a:endParaRPr lang="en-US" sz="1400" dirty="0" smtClean="0"/>
          </a:p>
          <a:p>
            <a:pPr algn="ctr"/>
            <a:endParaRPr lang="en-US" dirty="0"/>
          </a:p>
        </p:txBody>
      </p:sp>
      <p:sp>
        <p:nvSpPr>
          <p:cNvPr id="8" name="Oval 1"/>
          <p:cNvSpPr/>
          <p:nvPr/>
        </p:nvSpPr>
        <p:spPr>
          <a:xfrm>
            <a:off x="0" y="2943226"/>
            <a:ext cx="4086672" cy="1687106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9166 w 2532030"/>
              <a:gd name="connsiteY0" fmla="*/ 1083526 h 2091570"/>
              <a:gd name="connsiteX1" fmla="*/ 729375 w 2532030"/>
              <a:gd name="connsiteY1" fmla="*/ 185651 h 2091570"/>
              <a:gd name="connsiteX2" fmla="*/ 1270598 w 2532030"/>
              <a:gd name="connsiteY2" fmla="*/ 75482 h 2091570"/>
              <a:gd name="connsiteX3" fmla="*/ 2532030 w 2532030"/>
              <a:gd name="connsiteY3" fmla="*/ 1083526 h 2091570"/>
              <a:gd name="connsiteX4" fmla="*/ 1270598 w 2532030"/>
              <a:gd name="connsiteY4" fmla="*/ 2091570 h 2091570"/>
              <a:gd name="connsiteX5" fmla="*/ 9166 w 2532030"/>
              <a:gd name="connsiteY5" fmla="*/ 1083526 h 2091570"/>
              <a:gd name="connsiteX0" fmla="*/ 9166 w 2544896"/>
              <a:gd name="connsiteY0" fmla="*/ 1029607 h 2037651"/>
              <a:gd name="connsiteX1" fmla="*/ 729375 w 2544896"/>
              <a:gd name="connsiteY1" fmla="*/ 131732 h 2037651"/>
              <a:gd name="connsiteX2" fmla="*/ 1270598 w 2544896"/>
              <a:gd name="connsiteY2" fmla="*/ 21563 h 2037651"/>
              <a:gd name="connsiteX3" fmla="*/ 1886145 w 2544896"/>
              <a:gd name="connsiteY3" fmla="*/ 296984 h 2037651"/>
              <a:gd name="connsiteX4" fmla="*/ 2532030 w 2544896"/>
              <a:gd name="connsiteY4" fmla="*/ 1029607 h 2037651"/>
              <a:gd name="connsiteX5" fmla="*/ 1270598 w 2544896"/>
              <a:gd name="connsiteY5" fmla="*/ 2037651 h 2037651"/>
              <a:gd name="connsiteX6" fmla="*/ 9166 w 2544896"/>
              <a:gd name="connsiteY6" fmla="*/ 1029607 h 2037651"/>
              <a:gd name="connsiteX0" fmla="*/ 9166 w 2534791"/>
              <a:gd name="connsiteY0" fmla="*/ 1029607 h 2058973"/>
              <a:gd name="connsiteX1" fmla="*/ 729375 w 2534791"/>
              <a:gd name="connsiteY1" fmla="*/ 131732 h 2058973"/>
              <a:gd name="connsiteX2" fmla="*/ 1270598 w 2534791"/>
              <a:gd name="connsiteY2" fmla="*/ 21563 h 2058973"/>
              <a:gd name="connsiteX3" fmla="*/ 1886145 w 2534791"/>
              <a:gd name="connsiteY3" fmla="*/ 296984 h 2058973"/>
              <a:gd name="connsiteX4" fmla="*/ 2532030 w 2534791"/>
              <a:gd name="connsiteY4" fmla="*/ 1029607 h 2058973"/>
              <a:gd name="connsiteX5" fmla="*/ 2084448 w 2534791"/>
              <a:gd name="connsiteY5" fmla="*/ 1663076 h 2058973"/>
              <a:gd name="connsiteX6" fmla="*/ 1270598 w 2534791"/>
              <a:gd name="connsiteY6" fmla="*/ 2037651 h 2058973"/>
              <a:gd name="connsiteX7" fmla="*/ 9166 w 2534791"/>
              <a:gd name="connsiteY7" fmla="*/ 1029607 h 2058973"/>
              <a:gd name="connsiteX0" fmla="*/ 17953 w 2543578"/>
              <a:gd name="connsiteY0" fmla="*/ 1029607 h 2037663"/>
              <a:gd name="connsiteX1" fmla="*/ 738162 w 2543578"/>
              <a:gd name="connsiteY1" fmla="*/ 131732 h 2037663"/>
              <a:gd name="connsiteX2" fmla="*/ 1279385 w 2543578"/>
              <a:gd name="connsiteY2" fmla="*/ 21563 h 2037663"/>
              <a:gd name="connsiteX3" fmla="*/ 1894932 w 2543578"/>
              <a:gd name="connsiteY3" fmla="*/ 296984 h 2037663"/>
              <a:gd name="connsiteX4" fmla="*/ 2540817 w 2543578"/>
              <a:gd name="connsiteY4" fmla="*/ 1029607 h 2037663"/>
              <a:gd name="connsiteX5" fmla="*/ 2093235 w 2543578"/>
              <a:gd name="connsiteY5" fmla="*/ 1663076 h 2037663"/>
              <a:gd name="connsiteX6" fmla="*/ 1279385 w 2543578"/>
              <a:gd name="connsiteY6" fmla="*/ 2037651 h 2037663"/>
              <a:gd name="connsiteX7" fmla="*/ 308504 w 2543578"/>
              <a:gd name="connsiteY7" fmla="*/ 1652059 h 2037663"/>
              <a:gd name="connsiteX8" fmla="*/ 17953 w 2543578"/>
              <a:gd name="connsiteY8" fmla="*/ 1029607 h 2037663"/>
              <a:gd name="connsiteX0" fmla="*/ 7 w 2525632"/>
              <a:gd name="connsiteY0" fmla="*/ 1029607 h 2037663"/>
              <a:gd name="connsiteX1" fmla="*/ 720216 w 2525632"/>
              <a:gd name="connsiteY1" fmla="*/ 131732 h 2037663"/>
              <a:gd name="connsiteX2" fmla="*/ 1261439 w 2525632"/>
              <a:gd name="connsiteY2" fmla="*/ 21563 h 2037663"/>
              <a:gd name="connsiteX3" fmla="*/ 1876986 w 2525632"/>
              <a:gd name="connsiteY3" fmla="*/ 296984 h 2037663"/>
              <a:gd name="connsiteX4" fmla="*/ 2522871 w 2525632"/>
              <a:gd name="connsiteY4" fmla="*/ 1029607 h 2037663"/>
              <a:gd name="connsiteX5" fmla="*/ 2075289 w 2525632"/>
              <a:gd name="connsiteY5" fmla="*/ 1663076 h 2037663"/>
              <a:gd name="connsiteX6" fmla="*/ 1261439 w 2525632"/>
              <a:gd name="connsiteY6" fmla="*/ 2037651 h 2037663"/>
              <a:gd name="connsiteX7" fmla="*/ 290558 w 2525632"/>
              <a:gd name="connsiteY7" fmla="*/ 1652059 h 2037663"/>
              <a:gd name="connsiteX8" fmla="*/ 7 w 2525632"/>
              <a:gd name="connsiteY8" fmla="*/ 1029607 h 203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5632" h="2037663">
                <a:moveTo>
                  <a:pt x="7" y="1029607"/>
                </a:moveTo>
                <a:cubicBezTo>
                  <a:pt x="-2062" y="678904"/>
                  <a:pt x="509977" y="299739"/>
                  <a:pt x="720216" y="131732"/>
                </a:cubicBezTo>
                <a:cubicBezTo>
                  <a:pt x="930455" y="-36275"/>
                  <a:pt x="1068644" y="-5979"/>
                  <a:pt x="1261439" y="21563"/>
                </a:cubicBezTo>
                <a:cubicBezTo>
                  <a:pt x="1454234" y="49105"/>
                  <a:pt x="1666747" y="128977"/>
                  <a:pt x="1876986" y="296984"/>
                </a:cubicBezTo>
                <a:cubicBezTo>
                  <a:pt x="2087225" y="464991"/>
                  <a:pt x="2489821" y="801925"/>
                  <a:pt x="2522871" y="1029607"/>
                </a:cubicBezTo>
                <a:cubicBezTo>
                  <a:pt x="2555921" y="1257289"/>
                  <a:pt x="2285528" y="1495069"/>
                  <a:pt x="2075289" y="1663076"/>
                </a:cubicBezTo>
                <a:cubicBezTo>
                  <a:pt x="1865050" y="1831083"/>
                  <a:pt x="1558894" y="2039487"/>
                  <a:pt x="1261439" y="2037651"/>
                </a:cubicBezTo>
                <a:cubicBezTo>
                  <a:pt x="963984" y="2035815"/>
                  <a:pt x="500797" y="1820066"/>
                  <a:pt x="290558" y="1652059"/>
                </a:cubicBezTo>
                <a:cubicBezTo>
                  <a:pt x="80319" y="1484052"/>
                  <a:pt x="2076" y="1380310"/>
                  <a:pt x="7" y="1029607"/>
                </a:cubicBez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Large CHP:</a:t>
            </a:r>
          </a:p>
          <a:p>
            <a:pPr algn="ctr"/>
            <a:r>
              <a:rPr lang="en-US" sz="1400" dirty="0" smtClean="0"/>
              <a:t>Demonstrate at least 5 MW  </a:t>
            </a:r>
          </a:p>
          <a:p>
            <a:pPr algn="ctr"/>
            <a:r>
              <a:rPr lang="fr-BE" sz="1400" dirty="0" err="1" smtClean="0"/>
              <a:t>Decrease</a:t>
            </a:r>
            <a:r>
              <a:rPr lang="fr-BE" sz="1400" dirty="0" smtClean="0"/>
              <a:t> </a:t>
            </a:r>
            <a:r>
              <a:rPr lang="fr-BE" sz="1400" dirty="0" err="1" smtClean="0"/>
              <a:t>cost</a:t>
            </a:r>
            <a:r>
              <a:rPr lang="fr-BE" sz="1400" dirty="0" smtClean="0"/>
              <a:t> to 3,000-4,000 €/kW by 2015</a:t>
            </a:r>
          </a:p>
          <a:p>
            <a:pPr algn="ctr"/>
            <a:r>
              <a:rPr lang="fr-BE" sz="1400" dirty="0" err="1" smtClean="0"/>
              <a:t>Increase</a:t>
            </a:r>
            <a:r>
              <a:rPr lang="fr-BE" sz="1400" dirty="0" smtClean="0"/>
              <a:t> </a:t>
            </a:r>
            <a:r>
              <a:rPr lang="fr-BE" sz="1400" dirty="0" err="1" smtClean="0"/>
              <a:t>durability</a:t>
            </a:r>
            <a:r>
              <a:rPr lang="fr-BE" sz="1400" dirty="0" smtClean="0"/>
              <a:t> to 40,000 h</a:t>
            </a:r>
          </a:p>
          <a:p>
            <a:pPr algn="ctr"/>
            <a:r>
              <a:rPr lang="en-US" sz="1400" dirty="0" smtClean="0"/>
              <a:t>On-stream </a:t>
            </a:r>
            <a:r>
              <a:rPr lang="en-US" sz="1400" dirty="0"/>
              <a:t>availability of 95% or higher</a:t>
            </a:r>
            <a:endParaRPr lang="en-US" sz="1400" dirty="0" smtClean="0"/>
          </a:p>
          <a:p>
            <a:pPr algn="ctr"/>
            <a:endParaRPr lang="en-US" dirty="0"/>
          </a:p>
        </p:txBody>
      </p:sp>
      <p:sp>
        <p:nvSpPr>
          <p:cNvPr id="9" name="Oval 1"/>
          <p:cNvSpPr/>
          <p:nvPr/>
        </p:nvSpPr>
        <p:spPr>
          <a:xfrm>
            <a:off x="104328" y="5133613"/>
            <a:ext cx="4086672" cy="1408976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9166 w 2532030"/>
              <a:gd name="connsiteY0" fmla="*/ 1083526 h 2091570"/>
              <a:gd name="connsiteX1" fmla="*/ 729375 w 2532030"/>
              <a:gd name="connsiteY1" fmla="*/ 185651 h 2091570"/>
              <a:gd name="connsiteX2" fmla="*/ 1270598 w 2532030"/>
              <a:gd name="connsiteY2" fmla="*/ 75482 h 2091570"/>
              <a:gd name="connsiteX3" fmla="*/ 2532030 w 2532030"/>
              <a:gd name="connsiteY3" fmla="*/ 1083526 h 2091570"/>
              <a:gd name="connsiteX4" fmla="*/ 1270598 w 2532030"/>
              <a:gd name="connsiteY4" fmla="*/ 2091570 h 2091570"/>
              <a:gd name="connsiteX5" fmla="*/ 9166 w 2532030"/>
              <a:gd name="connsiteY5" fmla="*/ 1083526 h 2091570"/>
              <a:gd name="connsiteX0" fmla="*/ 9166 w 2544896"/>
              <a:gd name="connsiteY0" fmla="*/ 1029607 h 2037651"/>
              <a:gd name="connsiteX1" fmla="*/ 729375 w 2544896"/>
              <a:gd name="connsiteY1" fmla="*/ 131732 h 2037651"/>
              <a:gd name="connsiteX2" fmla="*/ 1270598 w 2544896"/>
              <a:gd name="connsiteY2" fmla="*/ 21563 h 2037651"/>
              <a:gd name="connsiteX3" fmla="*/ 1886145 w 2544896"/>
              <a:gd name="connsiteY3" fmla="*/ 296984 h 2037651"/>
              <a:gd name="connsiteX4" fmla="*/ 2532030 w 2544896"/>
              <a:gd name="connsiteY4" fmla="*/ 1029607 h 2037651"/>
              <a:gd name="connsiteX5" fmla="*/ 1270598 w 2544896"/>
              <a:gd name="connsiteY5" fmla="*/ 2037651 h 2037651"/>
              <a:gd name="connsiteX6" fmla="*/ 9166 w 2544896"/>
              <a:gd name="connsiteY6" fmla="*/ 1029607 h 2037651"/>
              <a:gd name="connsiteX0" fmla="*/ 9166 w 2534791"/>
              <a:gd name="connsiteY0" fmla="*/ 1029607 h 2058973"/>
              <a:gd name="connsiteX1" fmla="*/ 729375 w 2534791"/>
              <a:gd name="connsiteY1" fmla="*/ 131732 h 2058973"/>
              <a:gd name="connsiteX2" fmla="*/ 1270598 w 2534791"/>
              <a:gd name="connsiteY2" fmla="*/ 21563 h 2058973"/>
              <a:gd name="connsiteX3" fmla="*/ 1886145 w 2534791"/>
              <a:gd name="connsiteY3" fmla="*/ 296984 h 2058973"/>
              <a:gd name="connsiteX4" fmla="*/ 2532030 w 2534791"/>
              <a:gd name="connsiteY4" fmla="*/ 1029607 h 2058973"/>
              <a:gd name="connsiteX5" fmla="*/ 2084448 w 2534791"/>
              <a:gd name="connsiteY5" fmla="*/ 1663076 h 2058973"/>
              <a:gd name="connsiteX6" fmla="*/ 1270598 w 2534791"/>
              <a:gd name="connsiteY6" fmla="*/ 2037651 h 2058973"/>
              <a:gd name="connsiteX7" fmla="*/ 9166 w 2534791"/>
              <a:gd name="connsiteY7" fmla="*/ 1029607 h 2058973"/>
              <a:gd name="connsiteX0" fmla="*/ 17953 w 2543578"/>
              <a:gd name="connsiteY0" fmla="*/ 1029607 h 2037663"/>
              <a:gd name="connsiteX1" fmla="*/ 738162 w 2543578"/>
              <a:gd name="connsiteY1" fmla="*/ 131732 h 2037663"/>
              <a:gd name="connsiteX2" fmla="*/ 1279385 w 2543578"/>
              <a:gd name="connsiteY2" fmla="*/ 21563 h 2037663"/>
              <a:gd name="connsiteX3" fmla="*/ 1894932 w 2543578"/>
              <a:gd name="connsiteY3" fmla="*/ 296984 h 2037663"/>
              <a:gd name="connsiteX4" fmla="*/ 2540817 w 2543578"/>
              <a:gd name="connsiteY4" fmla="*/ 1029607 h 2037663"/>
              <a:gd name="connsiteX5" fmla="*/ 2093235 w 2543578"/>
              <a:gd name="connsiteY5" fmla="*/ 1663076 h 2037663"/>
              <a:gd name="connsiteX6" fmla="*/ 1279385 w 2543578"/>
              <a:gd name="connsiteY6" fmla="*/ 2037651 h 2037663"/>
              <a:gd name="connsiteX7" fmla="*/ 308504 w 2543578"/>
              <a:gd name="connsiteY7" fmla="*/ 1652059 h 2037663"/>
              <a:gd name="connsiteX8" fmla="*/ 17953 w 2543578"/>
              <a:gd name="connsiteY8" fmla="*/ 1029607 h 2037663"/>
              <a:gd name="connsiteX0" fmla="*/ 7 w 2525632"/>
              <a:gd name="connsiteY0" fmla="*/ 1029607 h 2037663"/>
              <a:gd name="connsiteX1" fmla="*/ 720216 w 2525632"/>
              <a:gd name="connsiteY1" fmla="*/ 131732 h 2037663"/>
              <a:gd name="connsiteX2" fmla="*/ 1261439 w 2525632"/>
              <a:gd name="connsiteY2" fmla="*/ 21563 h 2037663"/>
              <a:gd name="connsiteX3" fmla="*/ 1876986 w 2525632"/>
              <a:gd name="connsiteY3" fmla="*/ 296984 h 2037663"/>
              <a:gd name="connsiteX4" fmla="*/ 2522871 w 2525632"/>
              <a:gd name="connsiteY4" fmla="*/ 1029607 h 2037663"/>
              <a:gd name="connsiteX5" fmla="*/ 2075289 w 2525632"/>
              <a:gd name="connsiteY5" fmla="*/ 1663076 h 2037663"/>
              <a:gd name="connsiteX6" fmla="*/ 1261439 w 2525632"/>
              <a:gd name="connsiteY6" fmla="*/ 2037651 h 2037663"/>
              <a:gd name="connsiteX7" fmla="*/ 290558 w 2525632"/>
              <a:gd name="connsiteY7" fmla="*/ 1652059 h 2037663"/>
              <a:gd name="connsiteX8" fmla="*/ 7 w 2525632"/>
              <a:gd name="connsiteY8" fmla="*/ 1029607 h 203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5632" h="2037663">
                <a:moveTo>
                  <a:pt x="7" y="1029607"/>
                </a:moveTo>
                <a:cubicBezTo>
                  <a:pt x="-2062" y="678904"/>
                  <a:pt x="509977" y="299739"/>
                  <a:pt x="720216" y="131732"/>
                </a:cubicBezTo>
                <a:cubicBezTo>
                  <a:pt x="930455" y="-36275"/>
                  <a:pt x="1068644" y="-5979"/>
                  <a:pt x="1261439" y="21563"/>
                </a:cubicBezTo>
                <a:cubicBezTo>
                  <a:pt x="1454234" y="49105"/>
                  <a:pt x="1666747" y="128977"/>
                  <a:pt x="1876986" y="296984"/>
                </a:cubicBezTo>
                <a:cubicBezTo>
                  <a:pt x="2087225" y="464991"/>
                  <a:pt x="2489821" y="801925"/>
                  <a:pt x="2522871" y="1029607"/>
                </a:cubicBezTo>
                <a:cubicBezTo>
                  <a:pt x="2555921" y="1257289"/>
                  <a:pt x="2285528" y="1495069"/>
                  <a:pt x="2075289" y="1663076"/>
                </a:cubicBezTo>
                <a:cubicBezTo>
                  <a:pt x="1865050" y="1831083"/>
                  <a:pt x="1558894" y="2039487"/>
                  <a:pt x="1261439" y="2037651"/>
                </a:cubicBezTo>
                <a:cubicBezTo>
                  <a:pt x="963984" y="2035815"/>
                  <a:pt x="500797" y="1820066"/>
                  <a:pt x="290558" y="1652059"/>
                </a:cubicBezTo>
                <a:cubicBezTo>
                  <a:pt x="80319" y="1484052"/>
                  <a:pt x="2076" y="1380310"/>
                  <a:pt x="7" y="1029607"/>
                </a:cubicBez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Back-up power:</a:t>
            </a:r>
          </a:p>
          <a:p>
            <a:pPr algn="ctr"/>
            <a:r>
              <a:rPr lang="en-US" sz="1400" dirty="0" smtClean="0"/>
              <a:t>Demonstrate at least 9,000 units</a:t>
            </a:r>
          </a:p>
          <a:p>
            <a:pPr algn="ctr"/>
            <a:r>
              <a:rPr lang="fr-BE" sz="1400" dirty="0" err="1" smtClean="0"/>
              <a:t>Decrease</a:t>
            </a:r>
            <a:r>
              <a:rPr lang="fr-BE" sz="1400" dirty="0" smtClean="0"/>
              <a:t> </a:t>
            </a:r>
            <a:r>
              <a:rPr lang="fr-BE" sz="1400" dirty="0" err="1" smtClean="0"/>
              <a:t>cost</a:t>
            </a:r>
            <a:r>
              <a:rPr lang="fr-BE" sz="1400" dirty="0" smtClean="0"/>
              <a:t> to 1,500 €/kW by 2015</a:t>
            </a:r>
          </a:p>
        </p:txBody>
      </p:sp>
    </p:spTree>
    <p:extLst>
      <p:ext uri="{BB962C8B-B14F-4D97-AF65-F5344CB8AC3E}">
        <p14:creationId xmlns:p14="http://schemas.microsoft.com/office/powerpoint/2010/main" val="66676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572544" y="77143"/>
            <a:ext cx="651351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n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Coverage</a:t>
            </a:r>
          </a:p>
          <a:p>
            <a:pPr algn="r" defTabSz="457200"/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Budget </a:t>
            </a:r>
            <a:r>
              <a:rPr lang="fr-BE" sz="20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committed</a:t>
            </a:r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 2008-2013</a:t>
            </a:r>
            <a:endParaRPr lang="fr-BE" sz="2000" b="1" i="1" dirty="0">
              <a:solidFill>
                <a:srgbClr val="EEECE1"/>
              </a:solidFill>
              <a:latin typeface="+mn-lt"/>
              <a:cs typeface="Arial" charset="0"/>
            </a:endParaRPr>
          </a:p>
          <a:p>
            <a:pPr algn="r" defTabSz="457200"/>
            <a:endParaRPr lang="fr-BE" sz="2000" b="1" i="1" dirty="0" smtClean="0">
              <a:solidFill>
                <a:srgbClr val="EEECE1"/>
              </a:solidFill>
              <a:latin typeface="+mn-lt"/>
              <a:cs typeface="Arial" charset="0"/>
            </a:endParaRPr>
          </a:p>
          <a:p>
            <a:pPr algn="r" defTabSz="457200"/>
            <a:endParaRPr lang="fr-BE" sz="2000" b="1" i="1" dirty="0">
              <a:solidFill>
                <a:srgbClr val="EEECE1"/>
              </a:solidFill>
              <a:latin typeface="+mn-lt"/>
              <a:cs typeface="Arial" charset="0"/>
            </a:endParaRPr>
          </a:p>
          <a:p>
            <a:pPr algn="r" defTabSz="457200"/>
            <a:endParaRPr lang="fr-BE" sz="2000" b="1" i="1" dirty="0" smtClean="0">
              <a:solidFill>
                <a:srgbClr val="EEECE1"/>
              </a:solidFill>
              <a:latin typeface="+mn-lt"/>
              <a:cs typeface="Arial" charset="0"/>
            </a:endParaRPr>
          </a:p>
          <a:p>
            <a:pPr algn="r" defTabSz="457200"/>
            <a:endParaRPr lang="en-US" sz="2000" b="1" i="1" dirty="0" smtClean="0">
              <a:solidFill>
                <a:srgbClr val="FF0000"/>
              </a:solidFill>
              <a:latin typeface="+mn-lt"/>
              <a:cs typeface="Arial" charset="0"/>
            </a:endParaRPr>
          </a:p>
          <a:p>
            <a:pPr algn="r" defTabSz="457200"/>
            <a:r>
              <a:rPr lang="en-US" sz="2000" b="1" i="1" dirty="0" smtClean="0">
                <a:solidFill>
                  <a:srgbClr val="FF0000"/>
                </a:solidFill>
                <a:latin typeface="+mn-lt"/>
                <a:cs typeface="Arial" charset="0"/>
              </a:rPr>
              <a:t>Total </a:t>
            </a:r>
            <a:r>
              <a:rPr lang="en-US" sz="2000" b="1" i="1" dirty="0">
                <a:solidFill>
                  <a:srgbClr val="FF0000"/>
                </a:solidFill>
                <a:latin typeface="+mn-lt"/>
                <a:cs typeface="Arial" charset="0"/>
              </a:rPr>
              <a:t>costs: 203 mill EUR</a:t>
            </a:r>
            <a:r>
              <a:rPr lang="fr-BE" sz="2000" b="1" i="1" dirty="0" smtClean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7025985"/>
              </p:ext>
            </p:extLst>
          </p:nvPr>
        </p:nvGraphicFramePr>
        <p:xfrm>
          <a:off x="48420" y="3257550"/>
          <a:ext cx="4152106" cy="351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0776724"/>
              </p:ext>
            </p:extLst>
          </p:nvPr>
        </p:nvGraphicFramePr>
        <p:xfrm>
          <a:off x="2286002" y="4038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177" y="2690336"/>
            <a:ext cx="8987653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FF0000"/>
                </a:solidFill>
                <a:latin typeface="+mn-lt"/>
              </a:rPr>
              <a:t>FCH contribution </a:t>
            </a:r>
            <a:r>
              <a:rPr lang="fr-BE" sz="1600" b="1" dirty="0" smtClean="0">
                <a:latin typeface="+mn-lt"/>
              </a:rPr>
              <a:t>to ENERGY </a:t>
            </a:r>
            <a:r>
              <a:rPr lang="fr-BE" sz="1600" b="1" u="sng" dirty="0" smtClean="0">
                <a:latin typeface="+mn-lt"/>
              </a:rPr>
              <a:t>DEMONSTRATION </a:t>
            </a:r>
            <a:r>
              <a:rPr lang="fr-BE" sz="1600" b="1" dirty="0" err="1" smtClean="0">
                <a:latin typeface="+mn-lt"/>
              </a:rPr>
              <a:t>Projects</a:t>
            </a:r>
            <a:r>
              <a:rPr lang="fr-BE" sz="1600" b="1" dirty="0" smtClean="0">
                <a:latin typeface="+mn-lt"/>
              </a:rPr>
              <a:t> (</a:t>
            </a:r>
            <a:r>
              <a:rPr lang="fr-BE" sz="1600" b="1" dirty="0" err="1" smtClean="0">
                <a:latin typeface="+mn-lt"/>
              </a:rPr>
              <a:t>incl</a:t>
            </a:r>
            <a:r>
              <a:rPr lang="fr-BE" sz="1600" b="1" dirty="0" smtClean="0">
                <a:latin typeface="+mn-lt"/>
              </a:rPr>
              <a:t> validation/proof-of-concept/components):</a:t>
            </a:r>
          </a:p>
          <a:p>
            <a:pPr algn="ctr"/>
            <a:r>
              <a:rPr lang="fr-BE" b="1" dirty="0" smtClean="0">
                <a:latin typeface="+mn-lt"/>
              </a:rPr>
              <a:t> </a:t>
            </a:r>
            <a:r>
              <a:rPr lang="fr-BE" sz="2000" b="1" u="sng" dirty="0" smtClean="0">
                <a:solidFill>
                  <a:srgbClr val="FF0000"/>
                </a:solidFill>
                <a:latin typeface="+mn-lt"/>
              </a:rPr>
              <a:t>98,8 </a:t>
            </a:r>
            <a:r>
              <a:rPr lang="fr-BE" sz="2000" b="1" u="sng" dirty="0" err="1" smtClean="0">
                <a:solidFill>
                  <a:srgbClr val="FF0000"/>
                </a:solidFill>
                <a:latin typeface="+mn-lt"/>
              </a:rPr>
              <a:t>mill</a:t>
            </a:r>
            <a:r>
              <a:rPr lang="fr-BE" sz="2000" b="1" u="sng" dirty="0" smtClean="0">
                <a:solidFill>
                  <a:srgbClr val="FF0000"/>
                </a:solidFill>
                <a:latin typeface="+mn-lt"/>
              </a:rPr>
              <a:t> EUR </a:t>
            </a:r>
            <a:endParaRPr lang="en-US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7525" y="3538061"/>
            <a:ext cx="16764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u="sng" dirty="0" smtClean="0"/>
              <a:t>27 </a:t>
            </a:r>
            <a:r>
              <a:rPr lang="fr-BE" b="1" u="sng" dirty="0" err="1" smtClean="0"/>
              <a:t>projects</a:t>
            </a:r>
            <a:endParaRPr lang="en-US" b="1" u="sng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482716"/>
              </p:ext>
            </p:extLst>
          </p:nvPr>
        </p:nvGraphicFramePr>
        <p:xfrm>
          <a:off x="69447" y="290513"/>
          <a:ext cx="4923631" cy="230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298113"/>
              </p:ext>
            </p:extLst>
          </p:nvPr>
        </p:nvGraphicFramePr>
        <p:xfrm>
          <a:off x="5581650" y="3907394"/>
          <a:ext cx="3484180" cy="286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9935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Logo D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6543218"/>
            <a:ext cx="3305175" cy="32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2585077" y="50801"/>
            <a:ext cx="65135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n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Coverage</a:t>
            </a:r>
          </a:p>
          <a:p>
            <a:pPr algn="r" defTabSz="457200"/>
            <a:r>
              <a:rPr lang="fr-BE" sz="20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Technology</a:t>
            </a:r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/</a:t>
            </a:r>
            <a:r>
              <a:rPr lang="fr-BE" sz="20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Activities</a:t>
            </a:r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 </a:t>
            </a:r>
          </a:p>
          <a:p>
            <a:pPr algn="r" defTabSz="457200"/>
            <a:r>
              <a:rPr lang="fr-BE" sz="20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Projects</a:t>
            </a:r>
            <a:r>
              <a:rPr lang="fr-BE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 </a:t>
            </a:r>
            <a:r>
              <a:rPr lang="fr-BE" sz="2000" b="1" i="1" dirty="0" err="1" smtClean="0">
                <a:solidFill>
                  <a:srgbClr val="EEECE1"/>
                </a:solidFill>
                <a:latin typeface="+mn-lt"/>
                <a:cs typeface="Arial" charset="0"/>
              </a:rPr>
              <a:t>examples</a:t>
            </a:r>
            <a:endParaRPr lang="en-US" sz="2000" b="1" i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399492"/>
              </p:ext>
            </p:extLst>
          </p:nvPr>
        </p:nvGraphicFramePr>
        <p:xfrm>
          <a:off x="3071813" y="41266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6674" y="1562100"/>
            <a:ext cx="3159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+mn-lt"/>
              </a:rPr>
              <a:t>ASSENT: </a:t>
            </a:r>
            <a:r>
              <a:rPr lang="en-US" sz="1400" dirty="0" smtClean="0">
                <a:latin typeface="+mn-lt"/>
              </a:rPr>
              <a:t>development </a:t>
            </a:r>
            <a:r>
              <a:rPr lang="en-US" sz="1400" dirty="0">
                <a:latin typeface="+mn-lt"/>
              </a:rPr>
              <a:t>of </a:t>
            </a:r>
            <a:r>
              <a:rPr lang="en-US" sz="1400" b="1" u="sng" dirty="0">
                <a:latin typeface="+mn-lt"/>
              </a:rPr>
              <a:t>fuel and water </a:t>
            </a:r>
            <a:endParaRPr lang="en-US" sz="1400" b="1" u="sng" dirty="0" smtClean="0">
              <a:latin typeface="+mn-lt"/>
            </a:endParaRPr>
          </a:p>
          <a:p>
            <a:r>
              <a:rPr lang="en-US" sz="1400" b="1" u="sng" dirty="0" smtClean="0">
                <a:latin typeface="+mn-lt"/>
              </a:rPr>
              <a:t>management </a:t>
            </a:r>
            <a:r>
              <a:rPr lang="en-US" sz="1400" dirty="0">
                <a:latin typeface="+mn-lt"/>
              </a:rPr>
              <a:t>for SOFC </a:t>
            </a:r>
            <a:r>
              <a:rPr lang="en-US" sz="1400" dirty="0" smtClean="0">
                <a:latin typeface="+mn-lt"/>
              </a:rPr>
              <a:t>systems</a:t>
            </a:r>
            <a:endParaRPr lang="en-US" sz="1400" dirty="0">
              <a:latin typeface="+mn-lt"/>
            </a:endParaRPr>
          </a:p>
        </p:txBody>
      </p:sp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96" y="676275"/>
            <a:ext cx="1031306" cy="8599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66674" y="2101392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+mn-lt"/>
              </a:rPr>
              <a:t>CATION: </a:t>
            </a:r>
            <a:r>
              <a:rPr lang="en-GB" sz="1400" dirty="0" smtClean="0">
                <a:latin typeface="+mn-lt"/>
              </a:rPr>
              <a:t>optimal </a:t>
            </a:r>
            <a:r>
              <a:rPr lang="en-GB" sz="1400" dirty="0">
                <a:latin typeface="+mn-lt"/>
              </a:rPr>
              <a:t>process and mechanical </a:t>
            </a:r>
            <a:r>
              <a:rPr lang="en-GB" sz="1400" b="1" u="sng" dirty="0">
                <a:latin typeface="+mn-lt"/>
              </a:rPr>
              <a:t>solutions for the cathode </a:t>
            </a:r>
            <a:r>
              <a:rPr lang="en-GB" sz="1400" dirty="0">
                <a:latin typeface="+mn-lt"/>
              </a:rPr>
              <a:t>and stacks subsystems </a:t>
            </a:r>
            <a:endParaRPr lang="en-US" sz="1400" dirty="0">
              <a:latin typeface="+mn-lt"/>
            </a:endParaRPr>
          </a:p>
        </p:txBody>
      </p:sp>
      <p:grpSp>
        <p:nvGrpSpPr>
          <p:cNvPr id="10" name="Group 9"/>
          <p:cNvGrpSpPr/>
          <p:nvPr/>
        </p:nvGrpSpPr>
        <p:grpSpPr bwMode="auto">
          <a:xfrm>
            <a:off x="66674" y="146712"/>
            <a:ext cx="971551" cy="1415388"/>
            <a:chOff x="0" y="0"/>
            <a:chExt cx="3744467" cy="4968619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3744466" cy="2496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472308"/>
              <a:ext cx="3744467" cy="2496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0" name="Picture 6" descr="http://reforcell.eu/images/logo_reforcel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766086"/>
            <a:ext cx="1285876" cy="66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52551" y="2727260"/>
            <a:ext cx="34385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new </a:t>
            </a:r>
            <a:r>
              <a:rPr lang="en-US" sz="1400" b="1" u="sng" dirty="0">
                <a:latin typeface="+mn-lt"/>
              </a:rPr>
              <a:t>multi-fuel membrane reformer </a:t>
            </a:r>
            <a:r>
              <a:rPr lang="en-US" sz="1400" dirty="0">
                <a:latin typeface="+mn-lt"/>
              </a:rPr>
              <a:t>for pure hydrogen production (5 Nm3/h) based on Catalytic Membrane Reactors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91075" y="2181310"/>
            <a:ext cx="4307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latin typeface="+mn-lt"/>
              </a:rPr>
              <a:t>proof-of-concept CCHP plants </a:t>
            </a:r>
            <a:r>
              <a:rPr lang="en-US" sz="1400" dirty="0">
                <a:latin typeface="+mn-lt"/>
              </a:rPr>
              <a:t>based on SOFC fed by different typologies of </a:t>
            </a:r>
            <a:r>
              <a:rPr lang="en-US" sz="1400" dirty="0" err="1">
                <a:latin typeface="+mn-lt"/>
              </a:rPr>
              <a:t>biogenous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smtClean="0">
                <a:latin typeface="+mn-lt"/>
              </a:rPr>
              <a:t>primary </a:t>
            </a:r>
            <a:r>
              <a:rPr lang="en-US" sz="1400" dirty="0">
                <a:latin typeface="+mn-lt"/>
              </a:rPr>
              <a:t>fuels (locally produced), integrated by a process for the </a:t>
            </a:r>
            <a:r>
              <a:rPr lang="en-US" sz="1400" dirty="0" smtClean="0">
                <a:latin typeface="+mn-lt"/>
              </a:rPr>
              <a:t>CO2 recovery</a:t>
            </a:r>
            <a:endParaRPr lang="en-US" sz="1400" dirty="0">
              <a:latin typeface="+mn-lt"/>
            </a:endParaRPr>
          </a:p>
        </p:txBody>
      </p:sp>
      <p:pic>
        <p:nvPicPr>
          <p:cNvPr id="1032" name="Picture 8" descr="http://www.es.mw.tum.de/uploads/pics/sofcomlogo_0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888" y="1347460"/>
            <a:ext cx="2552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6067354"/>
            <a:ext cx="41719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+mn-lt"/>
              </a:rPr>
              <a:t>new DC/DC converter </a:t>
            </a:r>
            <a:r>
              <a:rPr lang="en-US" sz="1400" dirty="0">
                <a:latin typeface="+mn-lt"/>
              </a:rPr>
              <a:t>to use on-line electrochemical impedance spectroscopy (EIS) </a:t>
            </a:r>
            <a:r>
              <a:rPr lang="en-US" sz="1400" dirty="0" smtClean="0">
                <a:latin typeface="+mn-lt"/>
              </a:rPr>
              <a:t>as </a:t>
            </a:r>
            <a:r>
              <a:rPr lang="en-US" sz="1400" b="1" u="sng" dirty="0" smtClean="0">
                <a:latin typeface="+mn-lt"/>
              </a:rPr>
              <a:t>diagnostic tool </a:t>
            </a:r>
            <a:r>
              <a:rPr lang="en-US" sz="1400" dirty="0" smtClean="0">
                <a:latin typeface="+mn-lt"/>
              </a:rPr>
              <a:t>for back-up power and CHP applications</a:t>
            </a:r>
            <a:endParaRPr lang="en-US" sz="1400" dirty="0">
              <a:latin typeface="+mn-lt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13" y="1168443"/>
            <a:ext cx="1840787" cy="1065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/>
        </p:spPr>
      </p:pic>
      <p:pic>
        <p:nvPicPr>
          <p:cNvPr id="20" name="Picture 12" descr="logo color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90" y="3502910"/>
            <a:ext cx="1416845" cy="50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6674" y="3570761"/>
            <a:ext cx="31598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altLang="en-US" sz="1400" dirty="0">
                <a:latin typeface="+mn-lt"/>
              </a:rPr>
              <a:t>CHP system </a:t>
            </a:r>
            <a:r>
              <a:rPr lang="en-US" altLang="en-US" sz="1400" dirty="0" smtClean="0">
                <a:latin typeface="+mn-lt"/>
              </a:rPr>
              <a:t>based </a:t>
            </a:r>
            <a:r>
              <a:rPr lang="en-US" altLang="en-US" sz="1400" dirty="0">
                <a:latin typeface="+mn-lt"/>
              </a:rPr>
              <a:t>on ASC </a:t>
            </a:r>
            <a:r>
              <a:rPr lang="en-US" altLang="en-US" sz="1400" dirty="0" smtClean="0">
                <a:latin typeface="+mn-lt"/>
              </a:rPr>
              <a:t>technology, </a:t>
            </a:r>
            <a:r>
              <a:rPr lang="en-US" altLang="en-US" sz="1400" dirty="0">
                <a:latin typeface="+mn-lt"/>
              </a:rPr>
              <a:t>at reduced stack-temperature of </a:t>
            </a:r>
            <a:r>
              <a:rPr lang="en-US" altLang="en-US" sz="1400" dirty="0" smtClean="0">
                <a:latin typeface="+mn-lt"/>
              </a:rPr>
              <a:t>650C and high </a:t>
            </a:r>
            <a:r>
              <a:rPr lang="en-US" altLang="en-US" sz="1400" dirty="0">
                <a:latin typeface="+mn-lt"/>
              </a:rPr>
              <a:t>electrical efficiency (min. 45%)</a:t>
            </a:r>
            <a:endParaRPr lang="en-US" sz="14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674" y="4428160"/>
            <a:ext cx="26574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+mn-lt"/>
              </a:rPr>
              <a:t>SAPPHIRE: </a:t>
            </a:r>
            <a:r>
              <a:rPr lang="en-US" sz="1400" dirty="0">
                <a:latin typeface="+mn-lt"/>
              </a:rPr>
              <a:t>System Automation of PEMFCs with </a:t>
            </a:r>
            <a:r>
              <a:rPr lang="en-US" sz="1400" u="sng" dirty="0" smtClean="0">
                <a:latin typeface="+mn-lt"/>
              </a:rPr>
              <a:t>Prognostics </a:t>
            </a:r>
            <a:r>
              <a:rPr lang="en-US" sz="1400" u="sng" dirty="0">
                <a:latin typeface="+mn-lt"/>
              </a:rPr>
              <a:t>and </a:t>
            </a:r>
            <a:r>
              <a:rPr lang="en-US" sz="1400" u="sng" dirty="0" smtClean="0">
                <a:latin typeface="+mn-lt"/>
              </a:rPr>
              <a:t>Health management</a:t>
            </a:r>
            <a:endParaRPr lang="en-US" sz="1400" u="sng" dirty="0">
              <a:latin typeface="+mn-lt"/>
            </a:endParaRPr>
          </a:p>
        </p:txBody>
      </p:sp>
      <p:pic>
        <p:nvPicPr>
          <p:cNvPr id="26" name="Picture 25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175179"/>
            <a:ext cx="2249805" cy="8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Flumaback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49" y="2919973"/>
            <a:ext cx="4284650" cy="138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076950" y="4033633"/>
            <a:ext cx="29908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u="sng" dirty="0" err="1" smtClean="0">
                <a:latin typeface="+mn-lt"/>
              </a:rPr>
              <a:t>FluMaBack</a:t>
            </a:r>
            <a:r>
              <a:rPr lang="en-US" sz="1400" b="1" u="sng" dirty="0" smtClean="0">
                <a:latin typeface="+mn-lt"/>
              </a:rPr>
              <a:t>: </a:t>
            </a:r>
            <a:r>
              <a:rPr lang="en-US" sz="1400" dirty="0" smtClean="0">
                <a:latin typeface="+mn-lt"/>
              </a:rPr>
              <a:t>Fluid </a:t>
            </a:r>
            <a:r>
              <a:rPr lang="en-US" sz="1400" dirty="0">
                <a:latin typeface="+mn-lt"/>
              </a:rPr>
              <a:t>Management </a:t>
            </a:r>
            <a:r>
              <a:rPr lang="en-US" sz="1400" u="sng" dirty="0">
                <a:latin typeface="+mn-lt"/>
              </a:rPr>
              <a:t>component improvement for </a:t>
            </a:r>
            <a:endParaRPr lang="en-US" sz="1400" u="sng" dirty="0" smtClean="0">
              <a:latin typeface="+mn-lt"/>
            </a:endParaRPr>
          </a:p>
          <a:p>
            <a:pPr algn="r"/>
            <a:r>
              <a:rPr lang="en-US" sz="1400" u="sng" dirty="0" smtClean="0">
                <a:latin typeface="+mn-lt"/>
              </a:rPr>
              <a:t>Back-up </a:t>
            </a:r>
            <a:r>
              <a:rPr lang="en-US" sz="1400" dirty="0">
                <a:latin typeface="+mn-lt"/>
              </a:rPr>
              <a:t>fuel cell systems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7025" y="5830528"/>
            <a:ext cx="2424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u="sng" dirty="0" err="1" smtClean="0">
                <a:latin typeface="+mn-lt"/>
              </a:rPr>
              <a:t>TriSOFC</a:t>
            </a:r>
            <a:r>
              <a:rPr lang="en-US" sz="1400" b="1" u="sng" dirty="0" smtClean="0">
                <a:latin typeface="+mn-lt"/>
              </a:rPr>
              <a:t>:</a:t>
            </a:r>
            <a:r>
              <a:rPr lang="en-US" sz="1400" dirty="0" smtClean="0">
                <a:latin typeface="+mn-lt"/>
              </a:rPr>
              <a:t> low-cost </a:t>
            </a:r>
            <a:r>
              <a:rPr lang="en-US" sz="1400" dirty="0">
                <a:latin typeface="+mn-lt"/>
              </a:rPr>
              <a:t>durable </a:t>
            </a:r>
            <a:r>
              <a:rPr lang="en-US" sz="1400" u="sng" dirty="0">
                <a:latin typeface="+mn-lt"/>
              </a:rPr>
              <a:t>low temperature (LT) SOFC tri-generation</a:t>
            </a:r>
            <a:r>
              <a:rPr lang="en-US" sz="1400" dirty="0">
                <a:latin typeface="+mn-lt"/>
              </a:rPr>
              <a:t> (cooling, heating and power) </a:t>
            </a:r>
            <a:r>
              <a:rPr lang="en-US" sz="1400" u="sng" dirty="0">
                <a:latin typeface="+mn-lt"/>
              </a:rPr>
              <a:t>prototype</a:t>
            </a:r>
          </a:p>
        </p:txBody>
      </p:sp>
      <p:pic>
        <p:nvPicPr>
          <p:cNvPr id="1038" name="Picture 14" descr="Creative Energy Homes Projec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574" y="4951380"/>
            <a:ext cx="2421564" cy="87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43066" y="3376878"/>
            <a:ext cx="1175803" cy="234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6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ight Arrow 59397"/>
          <p:cNvSpPr/>
          <p:nvPr/>
        </p:nvSpPr>
        <p:spPr>
          <a:xfrm>
            <a:off x="1823004" y="6419850"/>
            <a:ext cx="7119420" cy="548538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i="1" dirty="0" err="1" smtClean="0">
                <a:solidFill>
                  <a:schemeClr val="accent3">
                    <a:lumMod val="75000"/>
                  </a:schemeClr>
                </a:solidFill>
              </a:rPr>
              <a:t>Research</a:t>
            </a:r>
            <a:endParaRPr lang="en-US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585077" y="50801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n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Coverage</a:t>
            </a:r>
          </a:p>
          <a:p>
            <a:pPr algn="r" defTabSz="457200"/>
            <a:r>
              <a:rPr lang="fr-BE" sz="32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Volumes</a:t>
            </a:r>
            <a:endParaRPr lang="en-US" sz="3200" b="1" i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001234" y="5424309"/>
            <a:ext cx="7467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1855788" y="2309634"/>
            <a:ext cx="1" cy="31055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59392" idx="0"/>
          </p:cNvCxnSpPr>
          <p:nvPr/>
        </p:nvCxnSpPr>
        <p:spPr>
          <a:xfrm flipV="1">
            <a:off x="2664024" y="2328685"/>
            <a:ext cx="0" cy="286396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6705204" y="2328685"/>
            <a:ext cx="31876" cy="286396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3472260" y="2328685"/>
            <a:ext cx="23410" cy="286396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280496" y="2328685"/>
            <a:ext cx="0" cy="286396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41" idx="0"/>
          </p:cNvCxnSpPr>
          <p:nvPr/>
        </p:nvCxnSpPr>
        <p:spPr>
          <a:xfrm flipV="1">
            <a:off x="5079206" y="2328685"/>
            <a:ext cx="9526" cy="2839966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896968" y="2328685"/>
            <a:ext cx="0" cy="286396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2" idx="0"/>
          </p:cNvCxnSpPr>
          <p:nvPr/>
        </p:nvCxnSpPr>
        <p:spPr>
          <a:xfrm flipV="1">
            <a:off x="7513440" y="2328685"/>
            <a:ext cx="0" cy="2839966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8321675" y="2309635"/>
            <a:ext cx="0" cy="28830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55143" y="5292864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063379" y="5292864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71615" y="5292864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679851" y="5290483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488087" y="5296198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296323" y="5296198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104559" y="530334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912795" y="5307151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3462735" y="2396345"/>
            <a:ext cx="3471465" cy="2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ounded Rectangle 37"/>
          <p:cNvSpPr/>
          <p:nvPr/>
        </p:nvSpPr>
        <p:spPr>
          <a:xfrm>
            <a:off x="4616600" y="2831742"/>
            <a:ext cx="4240960" cy="2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Rounded Rectangle 38"/>
          <p:cNvSpPr/>
          <p:nvPr/>
        </p:nvSpPr>
        <p:spPr>
          <a:xfrm>
            <a:off x="3495670" y="4592680"/>
            <a:ext cx="3200009" cy="2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392" name="TextBox 59391"/>
          <p:cNvSpPr txBox="1"/>
          <p:nvPr/>
        </p:nvSpPr>
        <p:spPr>
          <a:xfrm>
            <a:off x="2401772" y="519264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2010</a:t>
            </a:r>
            <a:endParaRPr lang="nl-BE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4816954" y="516865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2013</a:t>
            </a:r>
            <a:endParaRPr lang="nl-BE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7251188" y="516865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2016</a:t>
            </a:r>
            <a:endParaRPr lang="nl-BE" sz="1200" dirty="0"/>
          </a:p>
        </p:txBody>
      </p:sp>
      <p:sp>
        <p:nvSpPr>
          <p:cNvPr id="59393" name="Striped Right Arrow 59392"/>
          <p:cNvSpPr/>
          <p:nvPr/>
        </p:nvSpPr>
        <p:spPr>
          <a:xfrm>
            <a:off x="4826740" y="5850781"/>
            <a:ext cx="4098184" cy="302370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Increased volumes</a:t>
            </a:r>
            <a:endParaRPr lang="en-US" dirty="0"/>
          </a:p>
        </p:txBody>
      </p:sp>
      <p:sp>
        <p:nvSpPr>
          <p:cNvPr id="45" name="Striped Right Arrow 44"/>
          <p:cNvSpPr/>
          <p:nvPr/>
        </p:nvSpPr>
        <p:spPr>
          <a:xfrm>
            <a:off x="3472261" y="5512214"/>
            <a:ext cx="5452664" cy="336136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Different climates/technologies/routes-to-market</a:t>
            </a:r>
            <a:endParaRPr lang="en-US" dirty="0"/>
          </a:p>
        </p:txBody>
      </p:sp>
      <p:sp>
        <p:nvSpPr>
          <p:cNvPr id="46" name="Striped Right Arrow 45"/>
          <p:cNvSpPr/>
          <p:nvPr/>
        </p:nvSpPr>
        <p:spPr>
          <a:xfrm>
            <a:off x="3495670" y="6174129"/>
            <a:ext cx="5429254" cy="312396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Cost reduction/Increased durability</a:t>
            </a:r>
            <a:endParaRPr lang="en-US" dirty="0"/>
          </a:p>
        </p:txBody>
      </p:sp>
      <p:sp>
        <p:nvSpPr>
          <p:cNvPr id="59394" name="TextBox 59393"/>
          <p:cNvSpPr txBox="1"/>
          <p:nvPr/>
        </p:nvSpPr>
        <p:spPr>
          <a:xfrm>
            <a:off x="3472260" y="2377546"/>
            <a:ext cx="3575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+mn-lt"/>
              </a:rPr>
              <a:t>100 micro-CHP </a:t>
            </a:r>
            <a:r>
              <a:rPr lang="es-ES" sz="1400" b="1" dirty="0" err="1" smtClean="0">
                <a:latin typeface="+mn-lt"/>
              </a:rPr>
              <a:t>units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200" i="1" dirty="0" smtClean="0">
                <a:latin typeface="+mn-lt"/>
              </a:rPr>
              <a:t>(1 </a:t>
            </a:r>
            <a:r>
              <a:rPr lang="es-ES" sz="1200" i="1" dirty="0" err="1" smtClean="0">
                <a:latin typeface="+mn-lt"/>
              </a:rPr>
              <a:t>manufacturer</a:t>
            </a:r>
            <a:r>
              <a:rPr lang="es-ES" sz="1200" i="1" dirty="0" smtClean="0">
                <a:latin typeface="+mn-lt"/>
              </a:rPr>
              <a:t>, 4 </a:t>
            </a:r>
            <a:r>
              <a:rPr lang="es-ES" sz="1200" i="1" dirty="0" err="1" smtClean="0">
                <a:latin typeface="+mn-lt"/>
              </a:rPr>
              <a:t>countries</a:t>
            </a:r>
            <a:r>
              <a:rPr lang="es-ES" sz="1200" i="1" dirty="0" smtClean="0">
                <a:latin typeface="+mn-lt"/>
              </a:rPr>
              <a:t>) </a:t>
            </a:r>
            <a:endParaRPr lang="nl-BE" sz="1200" i="1" dirty="0">
              <a:latin typeface="+mn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80634" y="2812943"/>
            <a:ext cx="3700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latin typeface="+mn-lt"/>
              </a:rPr>
              <a:t>960 micro-CHP </a:t>
            </a:r>
            <a:r>
              <a:rPr lang="es-ES" sz="1400" b="1" dirty="0" err="1" smtClean="0">
                <a:latin typeface="+mn-lt"/>
              </a:rPr>
              <a:t>units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200" i="1" dirty="0" smtClean="0">
                <a:latin typeface="+mn-lt"/>
              </a:rPr>
              <a:t>(9 </a:t>
            </a:r>
            <a:r>
              <a:rPr lang="es-ES" sz="1200" i="1" dirty="0" err="1" smtClean="0">
                <a:latin typeface="+mn-lt"/>
              </a:rPr>
              <a:t>manufacturers</a:t>
            </a:r>
            <a:r>
              <a:rPr lang="es-ES" sz="1200" i="1" dirty="0" smtClean="0">
                <a:latin typeface="+mn-lt"/>
              </a:rPr>
              <a:t>, 12 </a:t>
            </a:r>
            <a:r>
              <a:rPr lang="es-ES" sz="1200" i="1" dirty="0" err="1" smtClean="0">
                <a:latin typeface="+mn-lt"/>
              </a:rPr>
              <a:t>countries</a:t>
            </a:r>
            <a:r>
              <a:rPr lang="es-ES" sz="1200" i="1" dirty="0" smtClean="0">
                <a:latin typeface="+mn-lt"/>
              </a:rPr>
              <a:t>)</a:t>
            </a:r>
            <a:endParaRPr lang="nl-BE" sz="1200" i="1" dirty="0"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495670" y="4555083"/>
            <a:ext cx="2900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+mn-lt"/>
              </a:rPr>
              <a:t>19 </a:t>
            </a:r>
            <a:r>
              <a:rPr lang="es-ES" sz="1400" b="1" dirty="0" smtClean="0">
                <a:latin typeface="+mn-lt"/>
              </a:rPr>
              <a:t>back-up and UPS </a:t>
            </a:r>
            <a:r>
              <a:rPr lang="es-ES" sz="1400" b="1" dirty="0" err="1" smtClean="0">
                <a:latin typeface="+mn-lt"/>
              </a:rPr>
              <a:t>units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200" i="1" dirty="0" smtClean="0">
                <a:latin typeface="+mn-lt"/>
              </a:rPr>
              <a:t>(3 </a:t>
            </a:r>
            <a:r>
              <a:rPr lang="es-ES" sz="1200" i="1" dirty="0" err="1" smtClean="0">
                <a:latin typeface="+mn-lt"/>
              </a:rPr>
              <a:t>countries</a:t>
            </a:r>
            <a:r>
              <a:rPr lang="es-ES" sz="1200" i="1" dirty="0" smtClean="0">
                <a:latin typeface="+mn-lt"/>
              </a:rPr>
              <a:t>)</a:t>
            </a:r>
            <a:endParaRPr lang="nl-BE" sz="1200" i="1" dirty="0">
              <a:latin typeface="+mn-lt"/>
            </a:endParaRPr>
          </a:p>
        </p:txBody>
      </p:sp>
      <p:pic>
        <p:nvPicPr>
          <p:cNvPr id="44" name="Picture 4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95" y="2330458"/>
            <a:ext cx="1650365" cy="44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 descr="ene.field">
            <a:hlinkClick r:id="rId4" tgtFrame="_blank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9" y="2852739"/>
            <a:ext cx="1640199" cy="3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://www.h2it.org/wp-content/uploads/2011/07/FITUP-projec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65" y="4493416"/>
            <a:ext cx="1253623" cy="35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Content Placeholder 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925" y="1592538"/>
            <a:ext cx="1389500" cy="131318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2" name="Picture 5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028" y="1128019"/>
            <a:ext cx="1021715" cy="1327785"/>
          </a:xfrm>
          <a:prstGeom prst="rect">
            <a:avLst/>
          </a:prstGeom>
          <a:noFill/>
        </p:spPr>
      </p:pic>
      <p:pic>
        <p:nvPicPr>
          <p:cNvPr id="53" name="Immagin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373" y="4311613"/>
            <a:ext cx="1036366" cy="66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fcpoweredrbs.eu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95" y="4862303"/>
            <a:ext cx="1709110" cy="44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ounded Rectangle 53"/>
          <p:cNvSpPr/>
          <p:nvPr/>
        </p:nvSpPr>
        <p:spPr>
          <a:xfrm>
            <a:off x="4051179" y="4928508"/>
            <a:ext cx="3200009" cy="2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TextBox 54"/>
          <p:cNvSpPr txBox="1"/>
          <p:nvPr/>
        </p:nvSpPr>
        <p:spPr>
          <a:xfrm>
            <a:off x="4147509" y="4909710"/>
            <a:ext cx="3019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n-lt"/>
              </a:rPr>
              <a:t>18 live Radio </a:t>
            </a:r>
            <a:r>
              <a:rPr lang="en-US" sz="1400" b="1" dirty="0" smtClean="0">
                <a:latin typeface="+mn-lt"/>
              </a:rPr>
              <a:t>stations (off-grid) </a:t>
            </a:r>
            <a:r>
              <a:rPr lang="en-US" sz="1200" i="1" dirty="0">
                <a:latin typeface="+mn-lt"/>
              </a:rPr>
              <a:t>in Italy</a:t>
            </a:r>
            <a:endParaRPr lang="nl-BE" sz="1200" i="1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614" y="3260164"/>
            <a:ext cx="16836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+mn-lt"/>
              </a:rPr>
              <a:t>CLEARgen</a:t>
            </a:r>
            <a:r>
              <a:rPr lang="en-US" sz="1600" b="1" dirty="0" err="1" smtClean="0">
                <a:latin typeface="+mn-lt"/>
              </a:rPr>
              <a:t>™Demo</a:t>
            </a:r>
            <a:endParaRPr lang="en-US" sz="1600" b="1" dirty="0">
              <a:latin typeface="+mn-lt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80496" y="3271388"/>
            <a:ext cx="4577064" cy="2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TextBox 55"/>
          <p:cNvSpPr txBox="1"/>
          <p:nvPr/>
        </p:nvSpPr>
        <p:spPr>
          <a:xfrm>
            <a:off x="4422605" y="3261863"/>
            <a:ext cx="4429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latin typeface="+mn-lt"/>
              </a:rPr>
              <a:t>1 MW industrial CHP </a:t>
            </a:r>
            <a:r>
              <a:rPr lang="es-ES" sz="1400" b="1" dirty="0" err="1" smtClean="0">
                <a:latin typeface="+mn-lt"/>
              </a:rPr>
              <a:t>unit</a:t>
            </a:r>
            <a:r>
              <a:rPr lang="es-ES" sz="1400" b="1" dirty="0" smtClean="0">
                <a:latin typeface="+mn-lt"/>
              </a:rPr>
              <a:t> /PEM </a:t>
            </a:r>
            <a:r>
              <a:rPr lang="es-ES" sz="1400" b="1" dirty="0" err="1" smtClean="0">
                <a:latin typeface="+mn-lt"/>
              </a:rPr>
              <a:t>based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200" i="1" dirty="0" smtClean="0">
                <a:latin typeface="+mn-lt"/>
              </a:rPr>
              <a:t>(in </a:t>
            </a:r>
            <a:r>
              <a:rPr lang="es-ES" sz="1200" i="1" dirty="0" err="1" smtClean="0">
                <a:latin typeface="+mn-lt"/>
              </a:rPr>
              <a:t>Europe</a:t>
            </a:r>
            <a:r>
              <a:rPr lang="es-ES" sz="1200" i="1" dirty="0" smtClean="0">
                <a:latin typeface="+mn-lt"/>
              </a:rPr>
              <a:t> – place </a:t>
            </a:r>
            <a:r>
              <a:rPr lang="es-ES" sz="1200" i="1" dirty="0" err="1" smtClean="0">
                <a:latin typeface="+mn-lt"/>
              </a:rPr>
              <a:t>tbc</a:t>
            </a:r>
            <a:r>
              <a:rPr lang="es-ES" sz="1200" i="1" dirty="0" smtClean="0">
                <a:latin typeface="+mn-lt"/>
              </a:rPr>
              <a:t>) </a:t>
            </a:r>
            <a:endParaRPr lang="nl-BE" sz="1200" i="1" dirty="0">
              <a:latin typeface="+mn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5608" y="3624205"/>
            <a:ext cx="11375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+mn-lt"/>
              </a:rPr>
              <a:t>POWER-UP</a:t>
            </a:r>
            <a:endParaRPr lang="en-US" sz="1600" b="1" dirty="0">
              <a:latin typeface="+mn-lt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4566936" y="3661921"/>
            <a:ext cx="4290624" cy="2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TextBox 58"/>
          <p:cNvSpPr txBox="1"/>
          <p:nvPr/>
        </p:nvSpPr>
        <p:spPr>
          <a:xfrm>
            <a:off x="4691756" y="3661921"/>
            <a:ext cx="4204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latin typeface="+mn-lt"/>
              </a:rPr>
              <a:t>500 kW industrial CHP </a:t>
            </a:r>
            <a:r>
              <a:rPr lang="es-ES" sz="1400" b="1" dirty="0" err="1" smtClean="0">
                <a:latin typeface="+mn-lt"/>
              </a:rPr>
              <a:t>unit</a:t>
            </a:r>
            <a:r>
              <a:rPr lang="es-ES" sz="1400" b="1" dirty="0" smtClean="0">
                <a:latin typeface="+mn-lt"/>
              </a:rPr>
              <a:t>/</a:t>
            </a:r>
            <a:r>
              <a:rPr lang="es-ES" sz="1400" b="1" dirty="0" err="1" smtClean="0">
                <a:latin typeface="+mn-lt"/>
              </a:rPr>
              <a:t>alkaline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400" b="1" dirty="0" err="1" smtClean="0">
                <a:latin typeface="+mn-lt"/>
              </a:rPr>
              <a:t>based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200" i="1" dirty="0" smtClean="0">
                <a:latin typeface="+mn-lt"/>
              </a:rPr>
              <a:t>(in </a:t>
            </a:r>
            <a:r>
              <a:rPr lang="es-ES" sz="1200" i="1" dirty="0" err="1" smtClean="0">
                <a:latin typeface="+mn-lt"/>
              </a:rPr>
              <a:t>Germany</a:t>
            </a:r>
            <a:r>
              <a:rPr lang="es-ES" sz="1200" i="1" dirty="0" smtClean="0">
                <a:latin typeface="+mn-lt"/>
              </a:rPr>
              <a:t>) </a:t>
            </a:r>
            <a:endParaRPr lang="nl-BE" sz="1200" i="1" dirty="0">
              <a:latin typeface="+mn-lt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4575830" y="4051168"/>
            <a:ext cx="4290624" cy="2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 descr="Elygri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9" y="3953686"/>
            <a:ext cx="1640199" cy="43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4539015" y="4032369"/>
            <a:ext cx="4559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latin typeface="+mn-lt"/>
              </a:rPr>
              <a:t>1 MW </a:t>
            </a:r>
            <a:r>
              <a:rPr lang="es-ES" sz="1400" b="1" dirty="0" err="1" smtClean="0">
                <a:latin typeface="+mn-lt"/>
              </a:rPr>
              <a:t>alkaline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400" b="1" dirty="0" err="1" smtClean="0">
                <a:latin typeface="+mn-lt"/>
              </a:rPr>
              <a:t>electrolyser</a:t>
            </a:r>
            <a:r>
              <a:rPr lang="es-ES" sz="1400" b="1" dirty="0" smtClean="0">
                <a:latin typeface="+mn-lt"/>
              </a:rPr>
              <a:t> </a:t>
            </a:r>
            <a:r>
              <a:rPr lang="es-ES" sz="1200" i="1" dirty="0">
                <a:latin typeface="+mn-lt"/>
              </a:rPr>
              <a:t>(</a:t>
            </a:r>
            <a:r>
              <a:rPr lang="es-ES" sz="1200" i="1" dirty="0" err="1">
                <a:latin typeface="+mn-lt"/>
              </a:rPr>
              <a:t>coupled</a:t>
            </a:r>
            <a:r>
              <a:rPr lang="es-ES" sz="1200" i="1" dirty="0">
                <a:latin typeface="+mn-lt"/>
              </a:rPr>
              <a:t> </a:t>
            </a:r>
            <a:r>
              <a:rPr lang="es-ES" sz="1200" i="1" dirty="0" err="1">
                <a:latin typeface="+mn-lt"/>
              </a:rPr>
              <a:t>with</a:t>
            </a:r>
            <a:r>
              <a:rPr lang="es-ES" sz="1200" i="1" dirty="0">
                <a:latin typeface="+mn-lt"/>
              </a:rPr>
              <a:t> </a:t>
            </a:r>
            <a:r>
              <a:rPr lang="es-ES" sz="1200" i="1" dirty="0" err="1">
                <a:latin typeface="+mn-lt"/>
              </a:rPr>
              <a:t>wind</a:t>
            </a:r>
            <a:r>
              <a:rPr lang="es-ES" sz="1200" i="1" dirty="0">
                <a:latin typeface="+mn-lt"/>
              </a:rPr>
              <a:t> </a:t>
            </a:r>
            <a:r>
              <a:rPr lang="es-ES" sz="1200" i="1" dirty="0" err="1" smtClean="0">
                <a:latin typeface="+mn-lt"/>
              </a:rPr>
              <a:t>energy</a:t>
            </a:r>
            <a:r>
              <a:rPr lang="es-ES" sz="1200" i="1" dirty="0" smtClean="0">
                <a:latin typeface="+mn-lt"/>
              </a:rPr>
              <a:t>, </a:t>
            </a:r>
            <a:r>
              <a:rPr lang="es-ES" sz="1200" i="1" dirty="0">
                <a:latin typeface="+mn-lt"/>
              </a:rPr>
              <a:t>in </a:t>
            </a:r>
            <a:r>
              <a:rPr lang="es-ES" sz="1200" i="1" dirty="0" err="1">
                <a:latin typeface="+mn-lt"/>
              </a:rPr>
              <a:t>Spain</a:t>
            </a:r>
            <a:r>
              <a:rPr lang="es-ES" sz="1200" i="1" dirty="0">
                <a:latin typeface="+mn-lt"/>
              </a:rPr>
              <a:t>) </a:t>
            </a:r>
            <a:endParaRPr lang="nl-BE" sz="1200" i="1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39888" y="3470436"/>
            <a:ext cx="2373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Research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3" name="Picture 62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475" y="95768"/>
            <a:ext cx="1069049" cy="1496769"/>
          </a:xfrm>
          <a:prstGeom prst="rect">
            <a:avLst/>
          </a:prstGeom>
          <a:ln w="12700" cap="sq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" name="Picture 3" descr="https://gallery.mailchimp.com/4f2cf878a38d152a781d97560/images/IMG_8577_4_Small.jpg"/>
          <p:cNvPicPr>
            <a:picLocks noChangeAspect="1" noChangeArrowheads="1"/>
          </p:cNvPicPr>
          <p:nvPr/>
        </p:nvPicPr>
        <p:blipFill>
          <a:blip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78" y="821636"/>
            <a:ext cx="1273130" cy="95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64" descr="\\u-dom1.u-ssi.net.\DFSRoot02185\TEAM\NT\2\Z\Share\00 Monitoring\Bluegen\04 - Delivery (project specific)\Site Pictures\HAUC\IMG_1418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"/>
          <a:stretch>
            <a:fillRect/>
          </a:stretch>
        </p:blipFill>
        <p:spPr bwMode="auto">
          <a:xfrm>
            <a:off x="535900" y="1479892"/>
            <a:ext cx="1749406" cy="82974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052" name="Picture 4" descr="Alkaline Electrolysi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346" y="182444"/>
            <a:ext cx="1561337" cy="216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n Davos, the participants at the World Economic Forum 2012 were enabled to take part in mobile phone communication with the highest degree of grid availability. A powerful Jupiter fuel cell system provided by Nürtingen-based FutureE Fuel Cell Solutions GmbH successfully protected Swisscom’s mobile communication network against power cuts and grid failures.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9" y="5309555"/>
            <a:ext cx="1930035" cy="143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54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3" grpId="0" animBg="1"/>
      <p:bldP spid="45" grpId="0" animBg="1"/>
      <p:bldP spid="46" grpId="0" animBg="1"/>
      <p:bldP spid="59394" grpId="0"/>
      <p:bldP spid="48" grpId="0"/>
      <p:bldP spid="49" grpId="0"/>
      <p:bldP spid="55" grpId="0"/>
      <p:bldP spid="56" grpId="0"/>
      <p:bldP spid="59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000125" y="77788"/>
            <a:ext cx="802004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Future expectation</a:t>
            </a:r>
          </a:p>
          <a:p>
            <a:pPr algn="r" defTabSz="457200"/>
            <a:r>
              <a:rPr lang="en-US" sz="2000" b="1" i="1" dirty="0">
                <a:solidFill>
                  <a:srgbClr val="EEECE1"/>
                </a:solidFill>
                <a:latin typeface="+mn-lt"/>
                <a:cs typeface="Arial" charset="0"/>
              </a:rPr>
              <a:t>Proposal for </a:t>
            </a:r>
            <a:r>
              <a:rPr lang="en-US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a COUNCIL </a:t>
            </a:r>
            <a:r>
              <a:rPr lang="en-US" sz="2000" b="1" i="1" dirty="0">
                <a:solidFill>
                  <a:srgbClr val="EEECE1"/>
                </a:solidFill>
                <a:latin typeface="+mn-lt"/>
                <a:cs typeface="Arial" charset="0"/>
              </a:rPr>
              <a:t>REGULATION</a:t>
            </a:r>
          </a:p>
          <a:p>
            <a:pPr algn="r" defTabSz="457200"/>
            <a:r>
              <a:rPr lang="en-US" sz="2000" b="1" i="1" dirty="0">
                <a:solidFill>
                  <a:srgbClr val="EEECE1"/>
                </a:solidFill>
                <a:latin typeface="+mn-lt"/>
                <a:cs typeface="Arial" charset="0"/>
              </a:rPr>
              <a:t>on the Fuel Cells and Hydrogen 2 </a:t>
            </a:r>
            <a:r>
              <a:rPr lang="en-US" sz="2000" b="1" i="1" dirty="0" smtClean="0">
                <a:solidFill>
                  <a:srgbClr val="EEECE1"/>
                </a:solidFill>
                <a:latin typeface="+mn-lt"/>
                <a:cs typeface="Arial" charset="0"/>
              </a:rPr>
              <a:t>Joint Undertaking</a:t>
            </a:r>
            <a:endParaRPr lang="en-US" sz="2000" b="1" i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3026137"/>
            <a:ext cx="8543925" cy="3441337"/>
          </a:xfrm>
        </p:spPr>
        <p:txBody>
          <a:bodyPr>
            <a:normAutofit/>
          </a:bodyPr>
          <a:lstStyle/>
          <a:p>
            <a:r>
              <a:rPr lang="en-US" sz="1600" i="1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reduce the production cost of fuel cell systems to be used in transport </a:t>
            </a:r>
            <a:r>
              <a:rPr lang="en-US" sz="1600" i="1" u="sng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applications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, while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increasing their lifetime to levels competitive with conventional 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technologies</a:t>
            </a:r>
          </a:p>
          <a:p>
            <a:endParaRPr lang="en-US" sz="1600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sz="1600" u="sng" dirty="0" smtClean="0">
                <a:solidFill>
                  <a:schemeClr val="tx1"/>
                </a:solidFill>
                <a:latin typeface="+mn-lt"/>
              </a:rPr>
              <a:t>increase </a:t>
            </a:r>
            <a:r>
              <a:rPr lang="en-US" sz="1600" u="sng" dirty="0">
                <a:solidFill>
                  <a:schemeClr val="tx1"/>
                </a:solidFill>
                <a:latin typeface="+mn-lt"/>
              </a:rPr>
              <a:t>the electrical efficiency and the durability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of the different </a:t>
            </a:r>
            <a:r>
              <a:rPr lang="en-US" sz="1600" b="1" u="sng" dirty="0">
                <a:solidFill>
                  <a:schemeClr val="tx1"/>
                </a:solidFill>
                <a:latin typeface="+mn-lt"/>
              </a:rPr>
              <a:t>fuel cells used </a:t>
            </a:r>
            <a:r>
              <a:rPr lang="en-US" sz="1600" b="1" u="sng" dirty="0" smtClean="0">
                <a:solidFill>
                  <a:schemeClr val="tx1"/>
                </a:solidFill>
                <a:latin typeface="+mn-lt"/>
              </a:rPr>
              <a:t>for power </a:t>
            </a:r>
            <a:r>
              <a:rPr lang="en-US" sz="1600" b="1" u="sng" dirty="0">
                <a:solidFill>
                  <a:schemeClr val="tx1"/>
                </a:solidFill>
                <a:latin typeface="+mn-lt"/>
              </a:rPr>
              <a:t>production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, while </a:t>
            </a:r>
            <a:r>
              <a:rPr lang="en-US" sz="1600" u="sng" dirty="0">
                <a:solidFill>
                  <a:schemeClr val="tx1"/>
                </a:solidFill>
                <a:latin typeface="+mn-lt"/>
              </a:rPr>
              <a:t>reducing costs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, to levels competitive with </a:t>
            </a:r>
            <a:r>
              <a:rPr lang="en-US" sz="1600" dirty="0" smtClean="0">
                <a:solidFill>
                  <a:schemeClr val="tx1"/>
                </a:solidFill>
                <a:latin typeface="+mn-lt"/>
              </a:rPr>
              <a:t>conventional technologies</a:t>
            </a:r>
          </a:p>
          <a:p>
            <a:endParaRPr lang="en-US" sz="1600" dirty="0">
              <a:solidFill>
                <a:schemeClr val="tx1"/>
              </a:solidFill>
              <a:latin typeface="+mn-lt"/>
            </a:endParaRPr>
          </a:p>
          <a:p>
            <a:r>
              <a:rPr lang="en-US" sz="1600" u="sng" dirty="0" smtClean="0">
                <a:solidFill>
                  <a:schemeClr val="tx1"/>
                </a:solidFill>
                <a:latin typeface="+mn-lt"/>
              </a:rPr>
              <a:t>increase </a:t>
            </a:r>
            <a:r>
              <a:rPr lang="en-US" sz="1600" u="sng" dirty="0">
                <a:solidFill>
                  <a:schemeClr val="tx1"/>
                </a:solidFill>
                <a:latin typeface="+mn-lt"/>
              </a:rPr>
              <a:t>the energy efficiency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of </a:t>
            </a:r>
            <a:r>
              <a:rPr lang="en-US" sz="1600" b="1" u="sng" dirty="0">
                <a:solidFill>
                  <a:schemeClr val="tx1"/>
                </a:solidFill>
                <a:latin typeface="+mn-lt"/>
              </a:rPr>
              <a:t>production of hydrogen from water electrolysis </a:t>
            </a:r>
            <a:r>
              <a:rPr lang="en-US" sz="1600" dirty="0" smtClean="0">
                <a:solidFill>
                  <a:schemeClr val="tx1"/>
                </a:solidFill>
                <a:latin typeface="+mn-lt"/>
              </a:rPr>
              <a:t>while </a:t>
            </a:r>
            <a:r>
              <a:rPr lang="en-US" sz="1600" u="sng" dirty="0" smtClean="0">
                <a:solidFill>
                  <a:schemeClr val="tx1"/>
                </a:solidFill>
                <a:latin typeface="+mn-lt"/>
              </a:rPr>
              <a:t>reducing </a:t>
            </a:r>
            <a:r>
              <a:rPr lang="en-US" sz="1600" u="sng" dirty="0">
                <a:solidFill>
                  <a:schemeClr val="tx1"/>
                </a:solidFill>
                <a:latin typeface="+mn-lt"/>
              </a:rPr>
              <a:t>capital costs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, so that the combination of the hydrogen and the fuel cell system </a:t>
            </a:r>
            <a:r>
              <a:rPr lang="en-US" sz="1600" dirty="0" smtClean="0">
                <a:solidFill>
                  <a:schemeClr val="tx1"/>
                </a:solidFill>
                <a:latin typeface="+mn-lt"/>
              </a:rPr>
              <a:t>is competitive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with the alternatives available in the </a:t>
            </a:r>
            <a:r>
              <a:rPr lang="en-US" sz="1600" dirty="0" smtClean="0">
                <a:solidFill>
                  <a:schemeClr val="tx1"/>
                </a:solidFill>
                <a:latin typeface="+mn-lt"/>
              </a:rPr>
              <a:t>marketplace</a:t>
            </a:r>
          </a:p>
          <a:p>
            <a:endParaRPr lang="en-US" sz="1600" dirty="0">
              <a:solidFill>
                <a:schemeClr val="tx1"/>
              </a:solidFill>
              <a:latin typeface="+mn-lt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+mn-lt"/>
              </a:rPr>
              <a:t>demonstrate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on a large scale the </a:t>
            </a:r>
            <a:r>
              <a:rPr lang="en-US" sz="1600" b="1" u="sng" dirty="0">
                <a:solidFill>
                  <a:schemeClr val="tx1"/>
                </a:solidFill>
                <a:latin typeface="+mn-lt"/>
              </a:rPr>
              <a:t>feasibility of using hydrogen as a competitive </a:t>
            </a:r>
            <a:r>
              <a:rPr lang="en-US" sz="1600" b="1" u="sng" dirty="0" smtClean="0">
                <a:solidFill>
                  <a:schemeClr val="tx1"/>
                </a:solidFill>
                <a:latin typeface="+mn-lt"/>
              </a:rPr>
              <a:t>energy storage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medium </a:t>
            </a:r>
            <a:r>
              <a:rPr lang="en-US" sz="1600" u="sng" dirty="0">
                <a:solidFill>
                  <a:schemeClr val="tx1"/>
                </a:solidFill>
                <a:latin typeface="+mn-lt"/>
              </a:rPr>
              <a:t>for electricity produced from renewable energy </a:t>
            </a:r>
            <a:r>
              <a:rPr lang="en-US" sz="1600" u="sng" dirty="0" smtClean="0">
                <a:solidFill>
                  <a:schemeClr val="tx1"/>
                </a:solidFill>
                <a:latin typeface="+mn-lt"/>
              </a:rPr>
              <a:t>sources</a:t>
            </a:r>
            <a:endParaRPr lang="en-US" sz="1600" u="sng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498" y="2127588"/>
            <a:ext cx="8829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+mn-lt"/>
              </a:rPr>
              <a:t>The </a:t>
            </a:r>
            <a:r>
              <a:rPr lang="en-US" sz="1600" u="sng" dirty="0">
                <a:latin typeface="+mn-lt"/>
              </a:rPr>
              <a:t>general </a:t>
            </a:r>
            <a:r>
              <a:rPr lang="en-US" sz="1600" b="1" u="sng" dirty="0">
                <a:latin typeface="+mn-lt"/>
              </a:rPr>
              <a:t>objective of the FCH 2 Joint Undertaking for the period of 2014-2024 </a:t>
            </a:r>
            <a:r>
              <a:rPr lang="en-US" sz="1600" u="sng" dirty="0">
                <a:latin typeface="+mn-lt"/>
              </a:rPr>
              <a:t>is to develop </a:t>
            </a:r>
            <a:r>
              <a:rPr lang="en-US" sz="1600" u="sng" dirty="0" smtClean="0">
                <a:latin typeface="+mn-lt"/>
              </a:rPr>
              <a:t>a strong</a:t>
            </a:r>
            <a:r>
              <a:rPr lang="en-US" sz="1600" u="sng" dirty="0">
                <a:latin typeface="+mn-lt"/>
              </a:rPr>
              <a:t>, sustainable and globally competitive fuel cells and hydrogen sector in the Union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 smtClean="0">
                <a:latin typeface="+mn-lt"/>
              </a:rPr>
              <a:t>in particular </a:t>
            </a:r>
            <a:r>
              <a:rPr lang="en-US" sz="1600" dirty="0">
                <a:latin typeface="+mn-lt"/>
              </a:rPr>
              <a:t>to:</a:t>
            </a:r>
          </a:p>
        </p:txBody>
      </p:sp>
    </p:spTree>
    <p:extLst>
      <p:ext uri="{BB962C8B-B14F-4D97-AF65-F5344CB8AC3E}">
        <p14:creationId xmlns:p14="http://schemas.microsoft.com/office/powerpoint/2010/main" val="312401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for JUs v3.0</Template>
  <TotalTime>5301</TotalTime>
  <Words>1473</Words>
  <Application>Microsoft Office PowerPoint</Application>
  <PresentationFormat>On-screen Show (4:3)</PresentationFormat>
  <Paragraphs>290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Kellen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presentation</dc:title>
  <dc:subject>European Hydrogen &amp; Fuel Cell Week | HFP General Stakeholder Assembly, Exhibition and Drive&amp;Ride</dc:subject>
  <dc:creator>Silvia Vaghi</dc:creator>
  <cp:keywords>HFP, GSA'08, EC, JTI</cp:keywords>
  <cp:lastModifiedBy>MUSOGLU Zeynep ( FCH )</cp:lastModifiedBy>
  <cp:revision>427</cp:revision>
  <cp:lastPrinted>2013-11-08T15:28:12Z</cp:lastPrinted>
  <dcterms:created xsi:type="dcterms:W3CDTF">2008-07-29T15:49:23Z</dcterms:created>
  <dcterms:modified xsi:type="dcterms:W3CDTF">2013-11-14T11:01:50Z</dcterms:modified>
  <cp:category>Presentation</cp:category>
</cp:coreProperties>
</file>