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52" r:id="rId1"/>
  </p:sldMasterIdLst>
  <p:notesMasterIdLst>
    <p:notesMasterId r:id="rId18"/>
  </p:notesMasterIdLst>
  <p:handoutMasterIdLst>
    <p:handoutMasterId r:id="rId19"/>
  </p:handoutMasterIdLst>
  <p:sldIdLst>
    <p:sldId id="299" r:id="rId2"/>
    <p:sldId id="326" r:id="rId3"/>
    <p:sldId id="317" r:id="rId4"/>
    <p:sldId id="319" r:id="rId5"/>
    <p:sldId id="320" r:id="rId6"/>
    <p:sldId id="318" r:id="rId7"/>
    <p:sldId id="313" r:id="rId8"/>
    <p:sldId id="325" r:id="rId9"/>
    <p:sldId id="327" r:id="rId10"/>
    <p:sldId id="328" r:id="rId11"/>
    <p:sldId id="329" r:id="rId12"/>
    <p:sldId id="322" r:id="rId13"/>
    <p:sldId id="323" r:id="rId14"/>
    <p:sldId id="324" r:id="rId15"/>
    <p:sldId id="330" r:id="rId16"/>
    <p:sldId id="331" r:id="rId17"/>
  </p:sldIdLst>
  <p:sldSz cx="9144000" cy="6858000" type="screen4x3"/>
  <p:notesSz cx="6858000" cy="9926638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rahy Nicolas ( FCH )" initials="NB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AECF2"/>
    <a:srgbClr val="96C8DA"/>
    <a:srgbClr val="D6EEF6"/>
    <a:srgbClr val="A6CEA8"/>
    <a:srgbClr val="C6E0C8"/>
    <a:srgbClr val="BEDCC0"/>
    <a:srgbClr val="7BB77F"/>
    <a:srgbClr val="9BC99E"/>
    <a:srgbClr val="B9D9BB"/>
    <a:srgbClr val="B0D4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63" autoAdjust="0"/>
    <p:restoredTop sz="94400" autoAdjust="0"/>
  </p:normalViewPr>
  <p:slideViewPr>
    <p:cSldViewPr snapToGrid="0" snapToObjects="1">
      <p:cViewPr>
        <p:scale>
          <a:sx n="60" d="100"/>
          <a:sy n="60" d="100"/>
        </p:scale>
        <p:origin x="-1440" y="-1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81" d="100"/>
          <a:sy n="81" d="100"/>
        </p:scale>
        <p:origin x="-4020" y="-102"/>
      </p:cViewPr>
      <p:guideLst>
        <p:guide orient="horz" pos="3127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B0C5341-1D53-4425-8AB1-0BABBDDD892E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7412CD0D-B809-4F6F-9689-9F40946B0B06}">
      <dgm:prSet phldrT="[Text]"/>
      <dgm:spPr/>
      <dgm:t>
        <a:bodyPr/>
        <a:lstStyle/>
        <a:p>
          <a:endParaRPr lang="en-GB" dirty="0" smtClean="0"/>
        </a:p>
        <a:p>
          <a:r>
            <a:rPr lang="en-GB" dirty="0" smtClean="0">
              <a:solidFill>
                <a:schemeClr val="accent2">
                  <a:lumMod val="75000"/>
                </a:schemeClr>
              </a:solidFill>
            </a:rPr>
            <a:t>AIM</a:t>
          </a:r>
          <a:endParaRPr lang="en-GB" dirty="0">
            <a:solidFill>
              <a:schemeClr val="accent2">
                <a:lumMod val="75000"/>
              </a:schemeClr>
            </a:solidFill>
          </a:endParaRPr>
        </a:p>
      </dgm:t>
    </dgm:pt>
    <dgm:pt modelId="{E0823504-5420-45C4-8BE9-BA0F31DC7EC0}" type="parTrans" cxnId="{A04BBD19-170E-40D9-A7DC-CDE70149184A}">
      <dgm:prSet/>
      <dgm:spPr/>
      <dgm:t>
        <a:bodyPr/>
        <a:lstStyle/>
        <a:p>
          <a:endParaRPr lang="en-GB"/>
        </a:p>
      </dgm:t>
    </dgm:pt>
    <dgm:pt modelId="{6BB6BC30-F5E1-4D52-B2E3-3EFD264F87FD}" type="sibTrans" cxnId="{A04BBD19-170E-40D9-A7DC-CDE70149184A}">
      <dgm:prSet/>
      <dgm:spPr/>
      <dgm:t>
        <a:bodyPr/>
        <a:lstStyle/>
        <a:p>
          <a:endParaRPr lang="en-GB"/>
        </a:p>
      </dgm:t>
    </dgm:pt>
    <dgm:pt modelId="{245C65B6-A461-4A37-9623-0DC12695C949}">
      <dgm:prSet phldrT="[Text]" custT="1"/>
      <dgm:spPr/>
      <dgm:t>
        <a:bodyPr/>
        <a:lstStyle/>
        <a:p>
          <a:r>
            <a:rPr lang="en-GB" sz="3000" dirty="0" smtClean="0"/>
            <a:t>Improve reliability of ex ante certificates</a:t>
          </a:r>
          <a:endParaRPr lang="en-GB" sz="3000" dirty="0"/>
        </a:p>
      </dgm:t>
    </dgm:pt>
    <dgm:pt modelId="{8503AEAC-81F8-47CE-B6EB-A8DE8865B03C}" type="parTrans" cxnId="{F3C88622-E4A7-438D-9CB9-29833A2B382D}">
      <dgm:prSet/>
      <dgm:spPr/>
      <dgm:t>
        <a:bodyPr/>
        <a:lstStyle/>
        <a:p>
          <a:endParaRPr lang="en-GB"/>
        </a:p>
      </dgm:t>
    </dgm:pt>
    <dgm:pt modelId="{5BED47B2-1073-4CD8-9756-6781B5BB7163}" type="sibTrans" cxnId="{F3C88622-E4A7-438D-9CB9-29833A2B382D}">
      <dgm:prSet/>
      <dgm:spPr/>
      <dgm:t>
        <a:bodyPr/>
        <a:lstStyle/>
        <a:p>
          <a:endParaRPr lang="en-GB"/>
        </a:p>
      </dgm:t>
    </dgm:pt>
    <dgm:pt modelId="{F9A9E5F2-8380-4EFE-8B82-82F3A52CE253}">
      <dgm:prSet phldrT="[Text]" custT="1"/>
      <dgm:spPr/>
      <dgm:t>
        <a:bodyPr/>
        <a:lstStyle/>
        <a:p>
          <a:r>
            <a:rPr lang="en-GB" sz="3000" dirty="0" smtClean="0"/>
            <a:t>Improve the quality of cost reporting</a:t>
          </a:r>
          <a:endParaRPr lang="en-GB" sz="3000" dirty="0"/>
        </a:p>
      </dgm:t>
    </dgm:pt>
    <dgm:pt modelId="{03078459-7125-4A4F-B851-98766CC75054}" type="parTrans" cxnId="{2162E353-A282-4935-9EE9-5D60D02D74F9}">
      <dgm:prSet/>
      <dgm:spPr/>
      <dgm:t>
        <a:bodyPr/>
        <a:lstStyle/>
        <a:p>
          <a:endParaRPr lang="en-GB"/>
        </a:p>
      </dgm:t>
    </dgm:pt>
    <dgm:pt modelId="{26C26A48-D444-4685-8BEA-E6C6901052FB}" type="sibTrans" cxnId="{2162E353-A282-4935-9EE9-5D60D02D74F9}">
      <dgm:prSet/>
      <dgm:spPr/>
      <dgm:t>
        <a:bodyPr/>
        <a:lstStyle/>
        <a:p>
          <a:endParaRPr lang="en-GB"/>
        </a:p>
      </dgm:t>
    </dgm:pt>
    <dgm:pt modelId="{A4ED64AD-C9E0-4016-9782-2106935CA7B3}">
      <dgm:prSet phldrT="[Text]" custT="1"/>
      <dgm:spPr/>
      <dgm:t>
        <a:bodyPr/>
        <a:lstStyle/>
        <a:p>
          <a:r>
            <a:rPr lang="en-GB" sz="3000" dirty="0" smtClean="0"/>
            <a:t>Contribute to error free cost claims</a:t>
          </a:r>
          <a:endParaRPr lang="en-GB" sz="3000" dirty="0"/>
        </a:p>
      </dgm:t>
    </dgm:pt>
    <dgm:pt modelId="{E894EA21-40AE-49FB-BBCF-F364D2CA1DE7}" type="parTrans" cxnId="{9D65B7D6-23C9-42BB-87A3-09C66EC6A66F}">
      <dgm:prSet/>
      <dgm:spPr/>
      <dgm:t>
        <a:bodyPr/>
        <a:lstStyle/>
        <a:p>
          <a:endParaRPr lang="en-GB"/>
        </a:p>
      </dgm:t>
    </dgm:pt>
    <dgm:pt modelId="{DA92BFE0-545F-4100-8E7C-8FF212454171}" type="sibTrans" cxnId="{9D65B7D6-23C9-42BB-87A3-09C66EC6A66F}">
      <dgm:prSet/>
      <dgm:spPr/>
      <dgm:t>
        <a:bodyPr/>
        <a:lstStyle/>
        <a:p>
          <a:endParaRPr lang="en-GB"/>
        </a:p>
      </dgm:t>
    </dgm:pt>
    <dgm:pt modelId="{5FA9D285-4859-48F9-B435-4CF9DDF3C27C}" type="pres">
      <dgm:prSet presAssocID="{5B0C5341-1D53-4425-8AB1-0BABBDDD892E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GB"/>
        </a:p>
      </dgm:t>
    </dgm:pt>
    <dgm:pt modelId="{5F494901-EA07-4C3B-81DD-395E248B1603}" type="pres">
      <dgm:prSet presAssocID="{7412CD0D-B809-4F6F-9689-9F40946B0B06}" presName="thickLine" presStyleLbl="alignNode1" presStyleIdx="0" presStyleCnt="1" custLinFactNeighborX="1342"/>
      <dgm:spPr/>
    </dgm:pt>
    <dgm:pt modelId="{35FCCF95-DC62-4AB3-96C0-38749BA3C190}" type="pres">
      <dgm:prSet presAssocID="{7412CD0D-B809-4F6F-9689-9F40946B0B06}" presName="horz1" presStyleCnt="0"/>
      <dgm:spPr/>
    </dgm:pt>
    <dgm:pt modelId="{95A48EF3-74DB-4E97-8195-9582334C483E}" type="pres">
      <dgm:prSet presAssocID="{7412CD0D-B809-4F6F-9689-9F40946B0B06}" presName="tx1" presStyleLbl="revTx" presStyleIdx="0" presStyleCnt="4" custFlipHor="1" custScaleX="111416" custLinFactNeighborX="-8374" custLinFactNeighborY="388"/>
      <dgm:spPr/>
      <dgm:t>
        <a:bodyPr/>
        <a:lstStyle/>
        <a:p>
          <a:endParaRPr lang="en-GB"/>
        </a:p>
      </dgm:t>
    </dgm:pt>
    <dgm:pt modelId="{F4CEB559-BE6F-46E3-B9DA-4336170484DD}" type="pres">
      <dgm:prSet presAssocID="{7412CD0D-B809-4F6F-9689-9F40946B0B06}" presName="vert1" presStyleCnt="0"/>
      <dgm:spPr/>
    </dgm:pt>
    <dgm:pt modelId="{73581EE9-B375-4232-A077-11B53049BD33}" type="pres">
      <dgm:prSet presAssocID="{245C65B6-A461-4A37-9623-0DC12695C949}" presName="vertSpace2a" presStyleCnt="0"/>
      <dgm:spPr/>
    </dgm:pt>
    <dgm:pt modelId="{8FF036A3-C937-466B-B310-3905C3D98DD3}" type="pres">
      <dgm:prSet presAssocID="{245C65B6-A461-4A37-9623-0DC12695C949}" presName="horz2" presStyleCnt="0"/>
      <dgm:spPr/>
    </dgm:pt>
    <dgm:pt modelId="{46D0E6AE-CBD8-4EF3-AFF1-9FEE8CFA22B0}" type="pres">
      <dgm:prSet presAssocID="{245C65B6-A461-4A37-9623-0DC12695C949}" presName="horzSpace2" presStyleCnt="0"/>
      <dgm:spPr/>
    </dgm:pt>
    <dgm:pt modelId="{6E4DCD73-84EB-450E-AA40-20E68C763384}" type="pres">
      <dgm:prSet presAssocID="{245C65B6-A461-4A37-9623-0DC12695C949}" presName="tx2" presStyleLbl="revTx" presStyleIdx="1" presStyleCnt="4" custLinFactY="1235" custLinFactNeighborX="171" custLinFactNeighborY="100000"/>
      <dgm:spPr/>
      <dgm:t>
        <a:bodyPr/>
        <a:lstStyle/>
        <a:p>
          <a:endParaRPr lang="en-GB"/>
        </a:p>
      </dgm:t>
    </dgm:pt>
    <dgm:pt modelId="{BCEE407E-F634-4EC4-A94E-06E08977215B}" type="pres">
      <dgm:prSet presAssocID="{245C65B6-A461-4A37-9623-0DC12695C949}" presName="vert2" presStyleCnt="0"/>
      <dgm:spPr/>
    </dgm:pt>
    <dgm:pt modelId="{B48E18ED-86CD-43F8-B5CB-763EDC4EB61B}" type="pres">
      <dgm:prSet presAssocID="{245C65B6-A461-4A37-9623-0DC12695C949}" presName="thinLine2b" presStyleLbl="callout" presStyleIdx="0" presStyleCnt="3"/>
      <dgm:spPr>
        <a:ln>
          <a:solidFill>
            <a:schemeClr val="accent2">
              <a:lumMod val="75000"/>
            </a:schemeClr>
          </a:solidFill>
        </a:ln>
      </dgm:spPr>
    </dgm:pt>
    <dgm:pt modelId="{AFB5D402-C3E0-4771-A853-3B44C3024AF9}" type="pres">
      <dgm:prSet presAssocID="{245C65B6-A461-4A37-9623-0DC12695C949}" presName="vertSpace2b" presStyleCnt="0"/>
      <dgm:spPr/>
    </dgm:pt>
    <dgm:pt modelId="{DA1C5E76-E9EC-483F-A2F9-A191A0A40F1C}" type="pres">
      <dgm:prSet presAssocID="{F9A9E5F2-8380-4EFE-8B82-82F3A52CE253}" presName="horz2" presStyleCnt="0"/>
      <dgm:spPr/>
    </dgm:pt>
    <dgm:pt modelId="{2CEFA6E0-F0F5-4AD4-99BD-549985C90963}" type="pres">
      <dgm:prSet presAssocID="{F9A9E5F2-8380-4EFE-8B82-82F3A52CE253}" presName="horzSpace2" presStyleCnt="0"/>
      <dgm:spPr/>
    </dgm:pt>
    <dgm:pt modelId="{002EED80-5BD3-43AC-80F3-8589F8FA93CF}" type="pres">
      <dgm:prSet presAssocID="{F9A9E5F2-8380-4EFE-8B82-82F3A52CE253}" presName="tx2" presStyleLbl="revTx" presStyleIdx="2" presStyleCnt="4" custLinFactNeighborX="18" custLinFactNeighborY="-89602"/>
      <dgm:spPr/>
      <dgm:t>
        <a:bodyPr/>
        <a:lstStyle/>
        <a:p>
          <a:endParaRPr lang="en-GB"/>
        </a:p>
      </dgm:t>
    </dgm:pt>
    <dgm:pt modelId="{048FBEB2-B057-4164-B5B3-D04FD01570A7}" type="pres">
      <dgm:prSet presAssocID="{F9A9E5F2-8380-4EFE-8B82-82F3A52CE253}" presName="vert2" presStyleCnt="0"/>
      <dgm:spPr/>
    </dgm:pt>
    <dgm:pt modelId="{BB48772F-60DB-4D44-9BB1-A38B5E95512E}" type="pres">
      <dgm:prSet presAssocID="{F9A9E5F2-8380-4EFE-8B82-82F3A52CE253}" presName="thinLine2b" presStyleLbl="callout" presStyleIdx="1" presStyleCnt="3" custLinFactY="-9506" custLinFactNeighborX="190" custLinFactNeighborY="-100000"/>
      <dgm:spPr>
        <a:ln>
          <a:solidFill>
            <a:schemeClr val="accent2">
              <a:lumMod val="75000"/>
            </a:schemeClr>
          </a:solidFill>
        </a:ln>
      </dgm:spPr>
    </dgm:pt>
    <dgm:pt modelId="{8E77268A-6EC3-440F-B9F3-A1FCC763B320}" type="pres">
      <dgm:prSet presAssocID="{F9A9E5F2-8380-4EFE-8B82-82F3A52CE253}" presName="vertSpace2b" presStyleCnt="0"/>
      <dgm:spPr/>
    </dgm:pt>
    <dgm:pt modelId="{90CA2133-AC2D-43EF-B599-E0BCC75586D5}" type="pres">
      <dgm:prSet presAssocID="{A4ED64AD-C9E0-4016-9782-2106935CA7B3}" presName="horz2" presStyleCnt="0"/>
      <dgm:spPr/>
    </dgm:pt>
    <dgm:pt modelId="{E1E538E0-6622-4970-AD9E-2A75487192D9}" type="pres">
      <dgm:prSet presAssocID="{A4ED64AD-C9E0-4016-9782-2106935CA7B3}" presName="horzSpace2" presStyleCnt="0"/>
      <dgm:spPr/>
    </dgm:pt>
    <dgm:pt modelId="{924679EF-5C0A-4F72-8FF6-77BFC1C46A65}" type="pres">
      <dgm:prSet presAssocID="{A4ED64AD-C9E0-4016-9782-2106935CA7B3}" presName="tx2" presStyleLbl="revTx" presStyleIdx="3" presStyleCnt="4"/>
      <dgm:spPr/>
      <dgm:t>
        <a:bodyPr/>
        <a:lstStyle/>
        <a:p>
          <a:endParaRPr lang="en-GB"/>
        </a:p>
      </dgm:t>
    </dgm:pt>
    <dgm:pt modelId="{1E451BA8-0E46-4EB2-871B-7D73CF47FD38}" type="pres">
      <dgm:prSet presAssocID="{A4ED64AD-C9E0-4016-9782-2106935CA7B3}" presName="vert2" presStyleCnt="0"/>
      <dgm:spPr/>
    </dgm:pt>
    <dgm:pt modelId="{298A902F-6540-4720-A3B9-EAE8ABE276E5}" type="pres">
      <dgm:prSet presAssocID="{A4ED64AD-C9E0-4016-9782-2106935CA7B3}" presName="thinLine2b" presStyleLbl="callout" presStyleIdx="2" presStyleCnt="3" custLinFactY="-200000" custLinFactNeighborX="190" custLinFactNeighborY="-231430"/>
      <dgm:spPr>
        <a:ln>
          <a:solidFill>
            <a:schemeClr val="accent2">
              <a:lumMod val="75000"/>
            </a:schemeClr>
          </a:solidFill>
        </a:ln>
      </dgm:spPr>
    </dgm:pt>
    <dgm:pt modelId="{783CB0B2-80CA-44BB-B3AB-DB2AF9EAB626}" type="pres">
      <dgm:prSet presAssocID="{A4ED64AD-C9E0-4016-9782-2106935CA7B3}" presName="vertSpace2b" presStyleCnt="0"/>
      <dgm:spPr/>
    </dgm:pt>
  </dgm:ptLst>
  <dgm:cxnLst>
    <dgm:cxn modelId="{A04BBD19-170E-40D9-A7DC-CDE70149184A}" srcId="{5B0C5341-1D53-4425-8AB1-0BABBDDD892E}" destId="{7412CD0D-B809-4F6F-9689-9F40946B0B06}" srcOrd="0" destOrd="0" parTransId="{E0823504-5420-45C4-8BE9-BA0F31DC7EC0}" sibTransId="{6BB6BC30-F5E1-4D52-B2E3-3EFD264F87FD}"/>
    <dgm:cxn modelId="{27D132EA-807B-4927-95B5-9020E2572D88}" type="presOf" srcId="{A4ED64AD-C9E0-4016-9782-2106935CA7B3}" destId="{924679EF-5C0A-4F72-8FF6-77BFC1C46A65}" srcOrd="0" destOrd="0" presId="urn:microsoft.com/office/officeart/2008/layout/LinedList"/>
    <dgm:cxn modelId="{A9DF87E4-74E9-4904-ABF6-8795458DF03C}" type="presOf" srcId="{5B0C5341-1D53-4425-8AB1-0BABBDDD892E}" destId="{5FA9D285-4859-48F9-B435-4CF9DDF3C27C}" srcOrd="0" destOrd="0" presId="urn:microsoft.com/office/officeart/2008/layout/LinedList"/>
    <dgm:cxn modelId="{229B1183-CA64-4219-9D8C-439EBF7EDF74}" type="presOf" srcId="{F9A9E5F2-8380-4EFE-8B82-82F3A52CE253}" destId="{002EED80-5BD3-43AC-80F3-8589F8FA93CF}" srcOrd="0" destOrd="0" presId="urn:microsoft.com/office/officeart/2008/layout/LinedList"/>
    <dgm:cxn modelId="{2162E353-A282-4935-9EE9-5D60D02D74F9}" srcId="{7412CD0D-B809-4F6F-9689-9F40946B0B06}" destId="{F9A9E5F2-8380-4EFE-8B82-82F3A52CE253}" srcOrd="1" destOrd="0" parTransId="{03078459-7125-4A4F-B851-98766CC75054}" sibTransId="{26C26A48-D444-4685-8BEA-E6C6901052FB}"/>
    <dgm:cxn modelId="{B8F1818E-290A-472C-B737-ABA8196C7E01}" type="presOf" srcId="{7412CD0D-B809-4F6F-9689-9F40946B0B06}" destId="{95A48EF3-74DB-4E97-8195-9582334C483E}" srcOrd="0" destOrd="0" presId="urn:microsoft.com/office/officeart/2008/layout/LinedList"/>
    <dgm:cxn modelId="{9D65B7D6-23C9-42BB-87A3-09C66EC6A66F}" srcId="{7412CD0D-B809-4F6F-9689-9F40946B0B06}" destId="{A4ED64AD-C9E0-4016-9782-2106935CA7B3}" srcOrd="2" destOrd="0" parTransId="{E894EA21-40AE-49FB-BBCF-F364D2CA1DE7}" sibTransId="{DA92BFE0-545F-4100-8E7C-8FF212454171}"/>
    <dgm:cxn modelId="{F3C88622-E4A7-438D-9CB9-29833A2B382D}" srcId="{7412CD0D-B809-4F6F-9689-9F40946B0B06}" destId="{245C65B6-A461-4A37-9623-0DC12695C949}" srcOrd="0" destOrd="0" parTransId="{8503AEAC-81F8-47CE-B6EB-A8DE8865B03C}" sibTransId="{5BED47B2-1073-4CD8-9756-6781B5BB7163}"/>
    <dgm:cxn modelId="{3E3FA208-3D4B-4D04-BF29-35576D785BD7}" type="presOf" srcId="{245C65B6-A461-4A37-9623-0DC12695C949}" destId="{6E4DCD73-84EB-450E-AA40-20E68C763384}" srcOrd="0" destOrd="0" presId="urn:microsoft.com/office/officeart/2008/layout/LinedList"/>
    <dgm:cxn modelId="{A72B2A6E-C001-4299-95D8-5A5B56599CEA}" type="presParOf" srcId="{5FA9D285-4859-48F9-B435-4CF9DDF3C27C}" destId="{5F494901-EA07-4C3B-81DD-395E248B1603}" srcOrd="0" destOrd="0" presId="urn:microsoft.com/office/officeart/2008/layout/LinedList"/>
    <dgm:cxn modelId="{C4636163-EE28-49D8-9521-91F43F88CAA4}" type="presParOf" srcId="{5FA9D285-4859-48F9-B435-4CF9DDF3C27C}" destId="{35FCCF95-DC62-4AB3-96C0-38749BA3C190}" srcOrd="1" destOrd="0" presId="urn:microsoft.com/office/officeart/2008/layout/LinedList"/>
    <dgm:cxn modelId="{5F5A5EAA-C1D6-4599-BEE6-4A62493F13A9}" type="presParOf" srcId="{35FCCF95-DC62-4AB3-96C0-38749BA3C190}" destId="{95A48EF3-74DB-4E97-8195-9582334C483E}" srcOrd="0" destOrd="0" presId="urn:microsoft.com/office/officeart/2008/layout/LinedList"/>
    <dgm:cxn modelId="{F7E92FEB-1497-4703-846C-B13A743BE36A}" type="presParOf" srcId="{35FCCF95-DC62-4AB3-96C0-38749BA3C190}" destId="{F4CEB559-BE6F-46E3-B9DA-4336170484DD}" srcOrd="1" destOrd="0" presId="urn:microsoft.com/office/officeart/2008/layout/LinedList"/>
    <dgm:cxn modelId="{3D2680E9-4553-4B37-A76C-97F72CEAB148}" type="presParOf" srcId="{F4CEB559-BE6F-46E3-B9DA-4336170484DD}" destId="{73581EE9-B375-4232-A077-11B53049BD33}" srcOrd="0" destOrd="0" presId="urn:microsoft.com/office/officeart/2008/layout/LinedList"/>
    <dgm:cxn modelId="{1E97BD32-C968-47EB-8983-2C8BE3387219}" type="presParOf" srcId="{F4CEB559-BE6F-46E3-B9DA-4336170484DD}" destId="{8FF036A3-C937-466B-B310-3905C3D98DD3}" srcOrd="1" destOrd="0" presId="urn:microsoft.com/office/officeart/2008/layout/LinedList"/>
    <dgm:cxn modelId="{6E4608BB-CEE2-4798-A501-7DE12936EA6A}" type="presParOf" srcId="{8FF036A3-C937-466B-B310-3905C3D98DD3}" destId="{46D0E6AE-CBD8-4EF3-AFF1-9FEE8CFA22B0}" srcOrd="0" destOrd="0" presId="urn:microsoft.com/office/officeart/2008/layout/LinedList"/>
    <dgm:cxn modelId="{F3361D15-5497-46E7-BE2E-08EE6DA20108}" type="presParOf" srcId="{8FF036A3-C937-466B-B310-3905C3D98DD3}" destId="{6E4DCD73-84EB-450E-AA40-20E68C763384}" srcOrd="1" destOrd="0" presId="urn:microsoft.com/office/officeart/2008/layout/LinedList"/>
    <dgm:cxn modelId="{CC4F2E32-0DCA-4039-BB76-DCA7D29C04E7}" type="presParOf" srcId="{8FF036A3-C937-466B-B310-3905C3D98DD3}" destId="{BCEE407E-F634-4EC4-A94E-06E08977215B}" srcOrd="2" destOrd="0" presId="urn:microsoft.com/office/officeart/2008/layout/LinedList"/>
    <dgm:cxn modelId="{41571E68-7DAB-4552-9656-9A4774CEB90E}" type="presParOf" srcId="{F4CEB559-BE6F-46E3-B9DA-4336170484DD}" destId="{B48E18ED-86CD-43F8-B5CB-763EDC4EB61B}" srcOrd="2" destOrd="0" presId="urn:microsoft.com/office/officeart/2008/layout/LinedList"/>
    <dgm:cxn modelId="{E698D383-B0B6-47EA-B1C1-814605D375F1}" type="presParOf" srcId="{F4CEB559-BE6F-46E3-B9DA-4336170484DD}" destId="{AFB5D402-C3E0-4771-A853-3B44C3024AF9}" srcOrd="3" destOrd="0" presId="urn:microsoft.com/office/officeart/2008/layout/LinedList"/>
    <dgm:cxn modelId="{21ED3C31-B577-4DD6-8438-0901EB11D87A}" type="presParOf" srcId="{F4CEB559-BE6F-46E3-B9DA-4336170484DD}" destId="{DA1C5E76-E9EC-483F-A2F9-A191A0A40F1C}" srcOrd="4" destOrd="0" presId="urn:microsoft.com/office/officeart/2008/layout/LinedList"/>
    <dgm:cxn modelId="{0DF3A2F2-5F49-4445-8134-6CD723A37F03}" type="presParOf" srcId="{DA1C5E76-E9EC-483F-A2F9-A191A0A40F1C}" destId="{2CEFA6E0-F0F5-4AD4-99BD-549985C90963}" srcOrd="0" destOrd="0" presId="urn:microsoft.com/office/officeart/2008/layout/LinedList"/>
    <dgm:cxn modelId="{E2FDB1BE-0C59-4B31-ABDC-FCD209E67CE6}" type="presParOf" srcId="{DA1C5E76-E9EC-483F-A2F9-A191A0A40F1C}" destId="{002EED80-5BD3-43AC-80F3-8589F8FA93CF}" srcOrd="1" destOrd="0" presId="urn:microsoft.com/office/officeart/2008/layout/LinedList"/>
    <dgm:cxn modelId="{9F8CEEC4-FF6C-4EAD-BE58-012ECE069C7F}" type="presParOf" srcId="{DA1C5E76-E9EC-483F-A2F9-A191A0A40F1C}" destId="{048FBEB2-B057-4164-B5B3-D04FD01570A7}" srcOrd="2" destOrd="0" presId="urn:microsoft.com/office/officeart/2008/layout/LinedList"/>
    <dgm:cxn modelId="{70E60F42-CD3C-4349-BD33-A8AC9F95D115}" type="presParOf" srcId="{F4CEB559-BE6F-46E3-B9DA-4336170484DD}" destId="{BB48772F-60DB-4D44-9BB1-A38B5E95512E}" srcOrd="5" destOrd="0" presId="urn:microsoft.com/office/officeart/2008/layout/LinedList"/>
    <dgm:cxn modelId="{14C7385A-6D9E-456A-8641-99332124CAA0}" type="presParOf" srcId="{F4CEB559-BE6F-46E3-B9DA-4336170484DD}" destId="{8E77268A-6EC3-440F-B9F3-A1FCC763B320}" srcOrd="6" destOrd="0" presId="urn:microsoft.com/office/officeart/2008/layout/LinedList"/>
    <dgm:cxn modelId="{56766A0A-CF19-46D0-91BD-6AAE2505AA67}" type="presParOf" srcId="{F4CEB559-BE6F-46E3-B9DA-4336170484DD}" destId="{90CA2133-AC2D-43EF-B599-E0BCC75586D5}" srcOrd="7" destOrd="0" presId="urn:microsoft.com/office/officeart/2008/layout/LinedList"/>
    <dgm:cxn modelId="{D340A21D-8DD6-4D2C-B1F2-40A4AFF093DE}" type="presParOf" srcId="{90CA2133-AC2D-43EF-B599-E0BCC75586D5}" destId="{E1E538E0-6622-4970-AD9E-2A75487192D9}" srcOrd="0" destOrd="0" presId="urn:microsoft.com/office/officeart/2008/layout/LinedList"/>
    <dgm:cxn modelId="{21FD911F-5D11-428B-A6AD-310483CB7280}" type="presParOf" srcId="{90CA2133-AC2D-43EF-B599-E0BCC75586D5}" destId="{924679EF-5C0A-4F72-8FF6-77BFC1C46A65}" srcOrd="1" destOrd="0" presId="urn:microsoft.com/office/officeart/2008/layout/LinedList"/>
    <dgm:cxn modelId="{8F16FBF1-74D3-49EA-9577-7B495FA64D19}" type="presParOf" srcId="{90CA2133-AC2D-43EF-B599-E0BCC75586D5}" destId="{1E451BA8-0E46-4EB2-871B-7D73CF47FD38}" srcOrd="2" destOrd="0" presId="urn:microsoft.com/office/officeart/2008/layout/LinedList"/>
    <dgm:cxn modelId="{F34D1A03-6021-4710-BCD4-983992AC857F}" type="presParOf" srcId="{F4CEB559-BE6F-46E3-B9DA-4336170484DD}" destId="{298A902F-6540-4720-A3B9-EAE8ABE276E5}" srcOrd="8" destOrd="0" presId="urn:microsoft.com/office/officeart/2008/layout/LinedList"/>
    <dgm:cxn modelId="{933ACD89-AA02-4F0F-9275-29643374A396}" type="presParOf" srcId="{F4CEB559-BE6F-46E3-B9DA-4336170484DD}" destId="{783CB0B2-80CA-44BB-B3AB-DB2AF9EAB626}" srcOrd="9" destOrd="0" presId="urn:microsoft.com/office/officeart/2008/layout/LinedList"/>
  </dgm:cxnLst>
  <dgm:bg/>
  <dgm:whole>
    <a:ln>
      <a:solidFill>
        <a:schemeClr val="accent2">
          <a:lumMod val="75000"/>
        </a:schemeClr>
      </a:solidFill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494901-EA07-4C3B-81DD-395E248B1603}">
      <dsp:nvSpPr>
        <dsp:cNvPr id="0" name=""/>
        <dsp:cNvSpPr/>
      </dsp:nvSpPr>
      <dsp:spPr>
        <a:xfrm>
          <a:off x="0" y="0"/>
          <a:ext cx="835292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A48EF3-74DB-4E97-8195-9582334C483E}">
      <dsp:nvSpPr>
        <dsp:cNvPr id="0" name=""/>
        <dsp:cNvSpPr/>
      </dsp:nvSpPr>
      <dsp:spPr>
        <a:xfrm flipH="1">
          <a:off x="0" y="0"/>
          <a:ext cx="1819493" cy="37971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0" tIns="228600" rIns="228600" bIns="228600" numCol="1" spcCol="1270" anchor="t" anchorCtr="0">
          <a:noAutofit/>
        </a:bodyPr>
        <a:lstStyle/>
        <a:p>
          <a:pPr lvl="0" algn="l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6000" kern="1200" dirty="0" smtClean="0"/>
        </a:p>
        <a:p>
          <a:pPr lvl="0" algn="l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6000" kern="1200" dirty="0" smtClean="0">
              <a:solidFill>
                <a:schemeClr val="accent2">
                  <a:lumMod val="75000"/>
                </a:schemeClr>
              </a:solidFill>
            </a:rPr>
            <a:t>AIM</a:t>
          </a:r>
          <a:endParaRPr lang="en-GB" sz="6000" kern="1200" dirty="0">
            <a:solidFill>
              <a:schemeClr val="accent2">
                <a:lumMod val="75000"/>
              </a:schemeClr>
            </a:solidFill>
          </a:endParaRPr>
        </a:p>
      </dsp:txBody>
      <dsp:txXfrm>
        <a:off x="0" y="0"/>
        <a:ext cx="1819493" cy="3797170"/>
      </dsp:txXfrm>
    </dsp:sp>
    <dsp:sp modelId="{6E4DCD73-84EB-450E-AA40-20E68C763384}">
      <dsp:nvSpPr>
        <dsp:cNvPr id="0" name=""/>
        <dsp:cNvSpPr/>
      </dsp:nvSpPr>
      <dsp:spPr>
        <a:xfrm>
          <a:off x="1943156" y="1260601"/>
          <a:ext cx="6409771" cy="11866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000" kern="1200" dirty="0" smtClean="0"/>
            <a:t>Improve reliability of ex ante certificates</a:t>
          </a:r>
          <a:endParaRPr lang="en-GB" sz="3000" kern="1200" dirty="0"/>
        </a:p>
      </dsp:txBody>
      <dsp:txXfrm>
        <a:off x="1943156" y="1260601"/>
        <a:ext cx="6409771" cy="1186615"/>
      </dsp:txXfrm>
    </dsp:sp>
    <dsp:sp modelId="{B48E18ED-86CD-43F8-B5CB-763EDC4EB61B}">
      <dsp:nvSpPr>
        <dsp:cNvPr id="0" name=""/>
        <dsp:cNvSpPr/>
      </dsp:nvSpPr>
      <dsp:spPr>
        <a:xfrm>
          <a:off x="1819493" y="1245946"/>
          <a:ext cx="65322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02EED80-5BD3-43AC-80F3-8589F8FA93CF}">
      <dsp:nvSpPr>
        <dsp:cNvPr id="0" name=""/>
        <dsp:cNvSpPr/>
      </dsp:nvSpPr>
      <dsp:spPr>
        <a:xfrm>
          <a:off x="1943126" y="242045"/>
          <a:ext cx="6409771" cy="11866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000" kern="1200" dirty="0" smtClean="0"/>
            <a:t>Improve the quality of cost reporting</a:t>
          </a:r>
          <a:endParaRPr lang="en-GB" sz="3000" kern="1200" dirty="0"/>
        </a:p>
      </dsp:txBody>
      <dsp:txXfrm>
        <a:off x="1943126" y="242045"/>
        <a:ext cx="6409771" cy="1186615"/>
      </dsp:txXfrm>
    </dsp:sp>
    <dsp:sp modelId="{BB48772F-60DB-4D44-9BB1-A38B5E95512E}">
      <dsp:nvSpPr>
        <dsp:cNvPr id="0" name=""/>
        <dsp:cNvSpPr/>
      </dsp:nvSpPr>
      <dsp:spPr>
        <a:xfrm>
          <a:off x="1820677" y="2429139"/>
          <a:ext cx="65322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24679EF-5C0A-4F72-8FF6-77BFC1C46A65}">
      <dsp:nvSpPr>
        <dsp:cNvPr id="0" name=""/>
        <dsp:cNvSpPr/>
      </dsp:nvSpPr>
      <dsp:spPr>
        <a:xfrm>
          <a:off x="1941972" y="2551223"/>
          <a:ext cx="6409771" cy="11866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000" kern="1200" dirty="0" smtClean="0"/>
            <a:t>Contribute to error free cost claims</a:t>
          </a:r>
          <a:endParaRPr lang="en-GB" sz="3000" kern="1200" dirty="0"/>
        </a:p>
      </dsp:txBody>
      <dsp:txXfrm>
        <a:off x="1941972" y="2551223"/>
        <a:ext cx="6409771" cy="1186615"/>
      </dsp:txXfrm>
    </dsp:sp>
    <dsp:sp modelId="{298A902F-6540-4720-A3B9-EAE8ABE276E5}">
      <dsp:nvSpPr>
        <dsp:cNvPr id="0" name=""/>
        <dsp:cNvSpPr/>
      </dsp:nvSpPr>
      <dsp:spPr>
        <a:xfrm>
          <a:off x="1820677" y="3528529"/>
          <a:ext cx="65322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GB"/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4" y="0"/>
            <a:ext cx="2971800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B5061B92-0392-4CE3-BD83-146405FFF1EA}" type="datetimeFigureOut">
              <a:rPr lang="en-GB"/>
              <a:pPr/>
              <a:t>27/09/2012</a:t>
            </a:fld>
            <a:endParaRPr lang="en-GB"/>
          </a:p>
        </p:txBody>
      </p:sp>
      <p:sp>
        <p:nvSpPr>
          <p:cNvPr id="165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585"/>
            <a:ext cx="2971800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GB"/>
          </a:p>
        </p:txBody>
      </p:sp>
      <p:sp>
        <p:nvSpPr>
          <p:cNvPr id="165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4" y="9428585"/>
            <a:ext cx="2971800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6B9CE76C-F5CB-4C0D-88FF-1D6F5B64D90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6715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332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4" y="0"/>
            <a:ext cx="2971800" cy="496332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pPr>
              <a:defRPr/>
            </a:pPr>
            <a:fld id="{7BE2A47F-5702-4E10-A894-7417579E7EE2}" type="datetimeFigureOut">
              <a:rPr lang="fr-BE"/>
              <a:pPr>
                <a:defRPr/>
              </a:pPr>
              <a:t>27/09/2012</a:t>
            </a:fld>
            <a:endParaRPr lang="fr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47738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fr-BE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1" y="4715154"/>
            <a:ext cx="5486400" cy="4466987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fr-BE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5"/>
            <a:ext cx="2971800" cy="496332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4" y="9428585"/>
            <a:ext cx="2971800" cy="496332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pPr>
              <a:defRPr/>
            </a:pPr>
            <a:fld id="{C047AB8B-4699-4996-BD88-4FD3C36E5ED9}" type="slidenum">
              <a:rPr lang="fr-BE"/>
              <a:pPr>
                <a:defRPr/>
              </a:pPr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7343730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BE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1pPr>
            <a:lvl2pPr marL="757066" indent="-291179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2pPr>
            <a:lvl3pPr marL="1164717" indent="-232943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3pPr>
            <a:lvl4pPr marL="1630604" indent="-232943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4pPr>
            <a:lvl5pPr marL="2096491" indent="-232943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5pPr>
            <a:lvl6pPr marL="2562377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6pPr>
            <a:lvl7pPr marL="3028264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7pPr>
            <a:lvl8pPr marL="3494151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8pPr>
            <a:lvl9pPr marL="3960038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9pPr>
          </a:lstStyle>
          <a:p>
            <a:pPr eaLnBrk="1" hangingPunct="1"/>
            <a:fld id="{A54F3C55-4184-443E-BAE5-328F5E7373DE}" type="slidenum">
              <a:rPr lang="fr-BE" smtClean="0">
                <a:solidFill>
                  <a:prstClr val="black"/>
                </a:solidFill>
              </a:rPr>
              <a:pPr eaLnBrk="1" hangingPunct="1"/>
              <a:t>1</a:t>
            </a:fld>
            <a:endParaRPr lang="fr-BE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357C85-68E0-4227-A4E0-C98E5030D0E1}" type="datetime1">
              <a:rPr lang="en-US" smtClean="0"/>
              <a:t>9/27/2012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AD6AC9-9CF3-40E6-8676-FCF81D40A96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4403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7BE11BE-19C7-48CA-B064-0F983AB5872C}" type="datetime1">
              <a:rPr lang="en-US" smtClean="0"/>
              <a:t>9/27/2012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AB8735-C475-4C52-8060-ABC4513A37F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66746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E8D7C61-919A-4BE7-B890-2D6438D74D32}" type="datetime1">
              <a:rPr lang="en-US" smtClean="0"/>
              <a:t>9/27/2012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1800ED-0C32-4046-97E3-2119EEC4780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66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CF6DD8C-8F04-4470-8155-810211018EE4}" type="datetime1">
              <a:rPr lang="en-US" smtClean="0"/>
              <a:t>9/27/2012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9E6BFA-6285-4B5A-AE94-69B3F3239519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974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461BB7A-FD9E-4282-94C7-31FBD1D7CCDA}" type="datetime1">
              <a:rPr lang="en-US" smtClean="0"/>
              <a:t>9/27/2012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265755-9A26-4756-B8EB-BDE87E60E02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0564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A3BB416-902C-4C9E-829F-623279318B94}" type="datetime1">
              <a:rPr lang="en-US" smtClean="0"/>
              <a:t>9/27/2012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FE003E-9C97-4C9E-9B61-A505DE35E73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6956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995CA1F-9D00-48C6-AF97-0DC82CF7FA76}" type="datetime1">
              <a:rPr lang="en-US" smtClean="0"/>
              <a:t>9/27/2012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759976-7E49-4C21-961F-0030A0AFFE8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5510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DF63AB0-200E-43C3-A066-0DED17E73859}" type="datetime1">
              <a:rPr lang="en-US" smtClean="0"/>
              <a:t>9/27/2012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65A0C7-01B3-47E9-91EE-F3C2E5946D14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5057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78F9910-44FD-48F9-B695-23AA885C54F3}" type="datetime1">
              <a:rPr lang="en-US" smtClean="0"/>
              <a:t>9/27/2012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DC11D4-F67F-452F-825C-465646B9549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8940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89E7B87-CA23-4D2F-9129-958C4B588E3F}" type="datetime1">
              <a:rPr lang="en-US" smtClean="0"/>
              <a:t>9/27/2012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B9871B-2711-4AAC-BAD7-B1F17BC73491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5041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915B7F4-D41E-4953-9C88-3A69FFC46968}" type="datetime1">
              <a:rPr lang="en-US" smtClean="0"/>
              <a:t>9/27/2012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673F9B-3FC3-4678-90B3-FD2FE2DB77E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1964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116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98F62C61-C26A-4C5A-8F10-7CDC1E8AC165}" type="datetime1">
              <a:rPr lang="en-US" smtClean="0"/>
              <a:t>9/27/2012</a:t>
            </a:fld>
            <a:endParaRPr lang="en-GB"/>
          </a:p>
        </p:txBody>
      </p:sp>
      <p:sp>
        <p:nvSpPr>
          <p:cNvPr id="1116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1116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CA99F1E-5576-4263-ABE9-255A57A6A11C}" type="slidenum">
              <a:rPr lang="en-GB"/>
              <a:pPr/>
              <a:t>‹#›</a:t>
            </a:fld>
            <a:endParaRPr lang="en-GB"/>
          </a:p>
        </p:txBody>
      </p:sp>
      <p:pic>
        <p:nvPicPr>
          <p:cNvPr id="111623" name="Picture 7" descr="FCH JU - Power Point2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ec.europa.eu/research/index.cfm?pg=enquiries" TargetMode="External"/><Relationship Id="rId2" Type="http://schemas.openxmlformats.org/officeDocument/2006/relationships/hyperlink" Target="mailto:fch-projects@fch.europa.e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 descr="FCH JU - Power Point 01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37882" y="4141694"/>
            <a:ext cx="82744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b="1" dirty="0" smtClean="0">
                <a:solidFill>
                  <a:srgbClr val="A6CEA8"/>
                </a:solidFill>
                <a:latin typeface="+mj-lt"/>
                <a:ea typeface="+mj-ea"/>
                <a:cs typeface="+mj-cs"/>
              </a:rPr>
              <a:t>Communication </a:t>
            </a:r>
            <a:r>
              <a:rPr lang="en-GB" sz="4800" b="1" dirty="0">
                <a:solidFill>
                  <a:srgbClr val="A6CEA8"/>
                </a:solidFill>
                <a:latin typeface="+mj-lt"/>
                <a:ea typeface="+mj-ea"/>
                <a:cs typeface="+mj-cs"/>
              </a:rPr>
              <a:t>Campaign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C11D4-F67F-452F-825C-465646B9549B}" type="slidenum">
              <a:rPr lang="en-GB" smtClean="0"/>
              <a:pPr/>
              <a:t>1</a:t>
            </a:fld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3436883" y="4972691"/>
            <a:ext cx="537542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b="1" dirty="0" smtClean="0">
                <a:solidFill>
                  <a:schemeClr val="accent2"/>
                </a:solidFill>
              </a:rPr>
              <a:t>Elisabeth Robino</a:t>
            </a:r>
          </a:p>
          <a:p>
            <a:r>
              <a:rPr lang="nl-BE" b="1" dirty="0" smtClean="0">
                <a:solidFill>
                  <a:schemeClr val="accent2"/>
                </a:solidFill>
              </a:rPr>
              <a:t>Head of Finance &amp; Administration</a:t>
            </a:r>
          </a:p>
          <a:p>
            <a:r>
              <a:rPr lang="nl-BE" b="1" dirty="0" smtClean="0">
                <a:solidFill>
                  <a:schemeClr val="accent2"/>
                </a:solidFill>
              </a:rPr>
              <a:t>Nicolas Brahy</a:t>
            </a:r>
          </a:p>
          <a:p>
            <a:r>
              <a:rPr lang="nl-BE" b="1" dirty="0" smtClean="0">
                <a:solidFill>
                  <a:schemeClr val="accent2"/>
                </a:solidFill>
              </a:rPr>
              <a:t>Legal Adviser</a:t>
            </a:r>
            <a:endParaRPr lang="en-GB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5256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4023" y="122238"/>
            <a:ext cx="7422775" cy="801127"/>
          </a:xfr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defTabSz="457200"/>
            <a:r>
              <a:rPr lang="en-GB" sz="3300" kern="1200" smtClean="0">
                <a:solidFill>
                  <a:srgbClr val="A6CEA8"/>
                </a:solidFill>
              </a:rPr>
              <a:t>6. Legal </a:t>
            </a:r>
            <a:r>
              <a:rPr lang="en-GB" sz="3300" kern="1200" dirty="0">
                <a:solidFill>
                  <a:srgbClr val="A6CEA8"/>
                </a:solidFill>
              </a:rPr>
              <a:t>basis – </a:t>
            </a:r>
            <a:r>
              <a:rPr lang="en-GB" sz="3300" kern="1200" dirty="0" smtClean="0">
                <a:solidFill>
                  <a:srgbClr val="A6CEA8"/>
                </a:solidFill>
              </a:rPr>
              <a:t/>
            </a:r>
            <a:br>
              <a:rPr lang="en-GB" sz="3300" kern="1200" dirty="0" smtClean="0">
                <a:solidFill>
                  <a:srgbClr val="A6CEA8"/>
                </a:solidFill>
              </a:rPr>
            </a:br>
            <a:r>
              <a:rPr lang="en-GB" sz="3300" kern="1200" dirty="0" smtClean="0">
                <a:solidFill>
                  <a:srgbClr val="A6CEA8"/>
                </a:solidFill>
              </a:rPr>
              <a:t>                    FCH </a:t>
            </a:r>
            <a:r>
              <a:rPr lang="en-GB" sz="3300" kern="1200" dirty="0">
                <a:solidFill>
                  <a:srgbClr val="A6CEA8"/>
                </a:solidFill>
              </a:rPr>
              <a:t>JU Grant Agreement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59" y="1396900"/>
            <a:ext cx="8961117" cy="5461100"/>
          </a:xfrm>
        </p:spPr>
        <p:txBody>
          <a:bodyPr>
            <a:normAutofit fontScale="85000" lnSpcReduction="20000"/>
          </a:bodyPr>
          <a:lstStyle/>
          <a:p>
            <a:r>
              <a:rPr lang="en-GB" sz="2400" b="1" dirty="0" smtClean="0">
                <a:solidFill>
                  <a:schemeClr val="accent2">
                    <a:lumMod val="75000"/>
                  </a:schemeClr>
                </a:solidFill>
              </a:rPr>
              <a:t>Eligibility principles </a:t>
            </a:r>
          </a:p>
          <a:p>
            <a:pPr marL="400050" lvl="1" indent="0">
              <a:buNone/>
            </a:pPr>
            <a:r>
              <a:rPr lang="en-GB" sz="2000" b="1" smtClean="0">
                <a:solidFill>
                  <a:srgbClr val="0070C0"/>
                </a:solidFill>
              </a:rPr>
              <a:t>    </a:t>
            </a:r>
            <a:r>
              <a:rPr lang="en-GB" sz="2000" smtClean="0">
                <a:solidFill>
                  <a:srgbClr val="0070C0"/>
                </a:solidFill>
              </a:rPr>
              <a:t>art.II.14 of FCH JU GA</a:t>
            </a:r>
            <a:r>
              <a:rPr lang="fr-BE" sz="2000" smtClean="0">
                <a:solidFill>
                  <a:schemeClr val="accent2">
                    <a:lumMod val="75000"/>
                  </a:schemeClr>
                </a:solidFill>
              </a:rPr>
              <a:t>	</a:t>
            </a:r>
          </a:p>
          <a:p>
            <a:pPr marL="400050" lvl="1" indent="0">
              <a:buNone/>
            </a:pPr>
            <a:endParaRPr lang="fr-BE" sz="200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fr-BE" sz="2400" b="1" smtClean="0">
                <a:solidFill>
                  <a:schemeClr val="accent2">
                    <a:lumMod val="75000"/>
                  </a:schemeClr>
                </a:solidFill>
              </a:rPr>
              <a:t>Identification &amp; reimbursements of diret and indirect costs</a:t>
            </a:r>
          </a:p>
          <a:p>
            <a:pPr marL="457200" lvl="1" indent="0">
              <a:buNone/>
            </a:pPr>
            <a:r>
              <a:rPr lang="en-GB" sz="2000" smtClean="0">
                <a:solidFill>
                  <a:srgbClr val="0070C0"/>
                </a:solidFill>
              </a:rPr>
              <a:t>    </a:t>
            </a:r>
            <a:r>
              <a:rPr lang="en-GB" sz="2000" smtClean="0">
                <a:solidFill>
                  <a:srgbClr val="0070C0"/>
                </a:solidFill>
              </a:rPr>
              <a:t>art.II.15   &amp; </a:t>
            </a:r>
            <a:r>
              <a:rPr lang="en-GB" sz="2000" smtClean="0">
                <a:solidFill>
                  <a:srgbClr val="0070C0"/>
                </a:solidFill>
              </a:rPr>
              <a:t>16 </a:t>
            </a:r>
            <a:r>
              <a:rPr lang="en-GB" sz="2000">
                <a:solidFill>
                  <a:srgbClr val="0070C0"/>
                </a:solidFill>
              </a:rPr>
              <a:t>of FCH JU </a:t>
            </a:r>
            <a:r>
              <a:rPr lang="en-GB" sz="2000" smtClean="0">
                <a:solidFill>
                  <a:srgbClr val="0070C0"/>
                </a:solidFill>
              </a:rPr>
              <a:t>GA</a:t>
            </a:r>
          </a:p>
          <a:p>
            <a:pPr marL="457200" lvl="1" indent="0">
              <a:buNone/>
            </a:pPr>
            <a:endParaRPr lang="en-GB" sz="2000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GB" sz="2400" b="1" dirty="0" smtClean="0">
                <a:solidFill>
                  <a:schemeClr val="accent2">
                    <a:lumMod val="75000"/>
                  </a:schemeClr>
                </a:solidFill>
              </a:rPr>
              <a:t>Certificate on the financial statements </a:t>
            </a:r>
          </a:p>
          <a:p>
            <a:pPr marL="400050" lvl="1" indent="0">
              <a:buNone/>
            </a:pPr>
            <a:r>
              <a:rPr lang="en-GB" sz="20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GB" sz="2000" dirty="0" smtClean="0">
                <a:solidFill>
                  <a:schemeClr val="accent2">
                    <a:lumMod val="75000"/>
                  </a:schemeClr>
                </a:solidFill>
              </a:rPr>
              <a:t>  </a:t>
            </a:r>
            <a:r>
              <a:rPr lang="en-GB" sz="2000" dirty="0" smtClean="0">
                <a:solidFill>
                  <a:srgbClr val="0070C0"/>
                </a:solidFill>
              </a:rPr>
              <a:t>art.II.4.of </a:t>
            </a:r>
            <a:r>
              <a:rPr lang="en-GB" sz="2000" dirty="0">
                <a:solidFill>
                  <a:srgbClr val="0070C0"/>
                </a:solidFill>
              </a:rPr>
              <a:t>FCH JU </a:t>
            </a:r>
            <a:r>
              <a:rPr lang="en-GB" sz="2000" dirty="0" smtClean="0">
                <a:solidFill>
                  <a:srgbClr val="0070C0"/>
                </a:solidFill>
              </a:rPr>
              <a:t>GA  (+ form D- updated June 2012* )</a:t>
            </a:r>
            <a:r>
              <a:rPr lang="fr-BE" sz="2000" smtClean="0">
                <a:solidFill>
                  <a:schemeClr val="accent2">
                    <a:lumMod val="75000"/>
                  </a:schemeClr>
                </a:solidFill>
              </a:rPr>
              <a:t>	</a:t>
            </a:r>
          </a:p>
          <a:p>
            <a:pPr marL="400050" lvl="1" indent="0">
              <a:buNone/>
            </a:pPr>
            <a:r>
              <a:rPr lang="fr-BE" sz="2000" dirty="0" smtClean="0">
                <a:solidFill>
                  <a:schemeClr val="accent2">
                    <a:lumMod val="75000"/>
                  </a:schemeClr>
                </a:solidFill>
              </a:rPr>
              <a:t>	</a:t>
            </a:r>
            <a:endParaRPr lang="en-GB" sz="2000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GB" sz="2400" b="1" dirty="0" smtClean="0">
                <a:solidFill>
                  <a:schemeClr val="accent2">
                    <a:lumMod val="75000"/>
                  </a:schemeClr>
                </a:solidFill>
              </a:rPr>
              <a:t>Optional certificates: Certificate on methodology and Certificate on average personnel costs </a:t>
            </a:r>
          </a:p>
          <a:p>
            <a:pPr marL="400050" lvl="1" indent="0">
              <a:buNone/>
            </a:pPr>
            <a:r>
              <a:rPr lang="en-GB" sz="2000" b="1" dirty="0">
                <a:solidFill>
                  <a:srgbClr val="0070C0"/>
                </a:solidFill>
              </a:rPr>
              <a:t> </a:t>
            </a:r>
            <a:r>
              <a:rPr lang="en-GB" sz="2000" b="1" dirty="0" smtClean="0">
                <a:solidFill>
                  <a:srgbClr val="0070C0"/>
                </a:solidFill>
              </a:rPr>
              <a:t>   </a:t>
            </a:r>
            <a:r>
              <a:rPr lang="en-GB" sz="2000" dirty="0">
                <a:solidFill>
                  <a:srgbClr val="0070C0"/>
                </a:solidFill>
              </a:rPr>
              <a:t>art.II.4 and </a:t>
            </a:r>
            <a:r>
              <a:rPr lang="en-GB" sz="2000" dirty="0" smtClean="0">
                <a:solidFill>
                  <a:srgbClr val="0070C0"/>
                </a:solidFill>
              </a:rPr>
              <a:t>art.II.14 of FCH JU GA (+form E- updated June 2012*)</a:t>
            </a:r>
          </a:p>
          <a:p>
            <a:pPr marL="400050" lvl="1" indent="0">
              <a:buNone/>
            </a:pPr>
            <a:endParaRPr lang="en-GB" sz="2000" dirty="0" smtClean="0">
              <a:solidFill>
                <a:srgbClr val="0070C0"/>
              </a:solidFill>
            </a:endParaRPr>
          </a:p>
          <a:p>
            <a:pPr marL="400050" lvl="1" indent="0">
              <a:buNone/>
            </a:pPr>
            <a:r>
              <a:rPr lang="fr-BE" sz="2000" dirty="0" smtClean="0">
                <a:solidFill>
                  <a:schemeClr val="accent2">
                    <a:lumMod val="75000"/>
                  </a:schemeClr>
                </a:solidFill>
              </a:rPr>
              <a:t>*(</a:t>
            </a:r>
            <a:r>
              <a:rPr lang="en-GB" sz="1600" dirty="0" smtClean="0">
                <a:solidFill>
                  <a:srgbClr val="0070C0"/>
                </a:solidFill>
              </a:rPr>
              <a:t>to </a:t>
            </a:r>
            <a:r>
              <a:rPr lang="en-GB" sz="1600" dirty="0">
                <a:solidFill>
                  <a:srgbClr val="0070C0"/>
                </a:solidFill>
              </a:rPr>
              <a:t>reflect simplification measures =&gt; personnel costs, SME owners, signing of TOR by beneficiary &amp; auditor</a:t>
            </a:r>
            <a:r>
              <a:rPr lang="en-GB" sz="2000" dirty="0">
                <a:solidFill>
                  <a:srgbClr val="0070C0"/>
                </a:solidFill>
              </a:rPr>
              <a:t>)</a:t>
            </a:r>
          </a:p>
          <a:p>
            <a:pPr marL="400050" lvl="1" indent="0">
              <a:buNone/>
            </a:pPr>
            <a:r>
              <a:rPr lang="fr-BE" sz="2000" dirty="0" smtClean="0">
                <a:solidFill>
                  <a:schemeClr val="accent2">
                    <a:lumMod val="75000"/>
                  </a:schemeClr>
                </a:solidFill>
              </a:rPr>
              <a:t>					</a:t>
            </a:r>
            <a:endParaRPr lang="en-GB" sz="2000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GB" sz="2400" b="1" dirty="0" smtClean="0">
                <a:solidFill>
                  <a:schemeClr val="accent2">
                    <a:lumMod val="75000"/>
                  </a:schemeClr>
                </a:solidFill>
              </a:rPr>
              <a:t>Audits</a:t>
            </a:r>
            <a:r>
              <a:rPr lang="en-GB" sz="24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</a:p>
          <a:p>
            <a:pPr lvl="1"/>
            <a:r>
              <a:rPr lang="en-GB" sz="2400" dirty="0" smtClean="0">
                <a:solidFill>
                  <a:schemeClr val="accent2">
                    <a:lumMod val="75000"/>
                  </a:schemeClr>
                </a:solidFill>
              </a:rPr>
              <a:t>financial audits </a:t>
            </a:r>
            <a:r>
              <a:rPr lang="en-GB" sz="2000" dirty="0" smtClean="0">
                <a:solidFill>
                  <a:schemeClr val="accent2">
                    <a:lumMod val="75000"/>
                  </a:schemeClr>
                </a:solidFill>
              </a:rPr>
              <a:t>- </a:t>
            </a:r>
            <a:r>
              <a:rPr lang="en-GB" sz="2000" dirty="0" smtClean="0">
                <a:solidFill>
                  <a:srgbClr val="0070C0"/>
                </a:solidFill>
              </a:rPr>
              <a:t>art.II.22 of FCH JU GA</a:t>
            </a:r>
          </a:p>
          <a:p>
            <a:pPr lvl="1"/>
            <a:r>
              <a:rPr lang="en-GB" sz="2400" dirty="0" smtClean="0">
                <a:solidFill>
                  <a:schemeClr val="accent2">
                    <a:lumMod val="75000"/>
                  </a:schemeClr>
                </a:solidFill>
              </a:rPr>
              <a:t>technical audits - </a:t>
            </a:r>
            <a:r>
              <a:rPr lang="en-GB" sz="2000" dirty="0" smtClean="0">
                <a:solidFill>
                  <a:srgbClr val="0070C0"/>
                </a:solidFill>
              </a:rPr>
              <a:t>art.II.23 of FCH JU GA</a:t>
            </a:r>
          </a:p>
          <a:p>
            <a:pPr lvl="1"/>
            <a:endParaRPr lang="en-GB" sz="2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8080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48855"/>
            <a:ext cx="8229600" cy="1180214"/>
          </a:xfrm>
        </p:spPr>
        <p:txBody>
          <a:bodyPr/>
          <a:lstStyle/>
          <a:p>
            <a:pPr algn="l"/>
            <a:r>
              <a:rPr lang="en-GB" kern="1200" smtClean="0">
                <a:solidFill>
                  <a:srgbClr val="A6CEA8"/>
                </a:solidFill>
              </a:rPr>
              <a:t>				</a:t>
            </a:r>
            <a:r>
              <a:rPr lang="en-GB" kern="1200" smtClean="0">
                <a:solidFill>
                  <a:srgbClr val="A6CEA8"/>
                </a:solidFill>
              </a:rPr>
              <a:t>7. Eligible </a:t>
            </a:r>
            <a:r>
              <a:rPr lang="en-GB" kern="1200">
                <a:solidFill>
                  <a:srgbClr val="A6CEA8"/>
                </a:solidFill>
              </a:rPr>
              <a:t>costs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3916" y="914400"/>
            <a:ext cx="8910084" cy="5943600"/>
          </a:xfrm>
          <a:solidFill>
            <a:schemeClr val="bg1"/>
          </a:solidFill>
        </p:spPr>
        <p:txBody>
          <a:bodyPr/>
          <a:lstStyle/>
          <a:p>
            <a:pPr lvl="0">
              <a:spcAft>
                <a:spcPts val="0"/>
              </a:spcAft>
              <a:buFont typeface="+mj-lt"/>
              <a:buAutoNum type="alphaLcPeriod"/>
              <a:tabLst>
                <a:tab pos="685800" algn="l"/>
              </a:tabLst>
            </a:pPr>
            <a:r>
              <a:rPr lang="en-GB" sz="2000" b="1" smtClean="0">
                <a:solidFill>
                  <a:schemeClr val="accent2">
                    <a:lumMod val="50000"/>
                  </a:schemeClr>
                </a:solidFill>
                <a:latin typeface="Calibri"/>
                <a:ea typeface="Calibri"/>
                <a:cs typeface="Times New Roman"/>
              </a:rPr>
              <a:t>Actual</a:t>
            </a:r>
          </a:p>
          <a:p>
            <a:pPr lvl="1">
              <a:spcAft>
                <a:spcPts val="0"/>
              </a:spcAft>
              <a:tabLst>
                <a:tab pos="685800" algn="l"/>
              </a:tabLst>
            </a:pPr>
            <a:r>
              <a:rPr lang="en-GB" sz="1600" b="1" u="sng" smtClean="0">
                <a:solidFill>
                  <a:srgbClr val="C00000"/>
                </a:solidFill>
                <a:latin typeface="Calibri"/>
                <a:ea typeface="Calibri"/>
                <a:cs typeface="Times New Roman"/>
              </a:rPr>
              <a:t>Exceptions</a:t>
            </a:r>
            <a:r>
              <a:rPr lang="en-GB" sz="1600" smtClean="0">
                <a:solidFill>
                  <a:srgbClr val="C00000"/>
                </a:solidFill>
                <a:latin typeface="Calibri"/>
                <a:ea typeface="Calibri"/>
                <a:cs typeface="Times New Roman"/>
              </a:rPr>
              <a:t>:</a:t>
            </a:r>
          </a:p>
          <a:p>
            <a:pPr lvl="2">
              <a:spcAft>
                <a:spcPts val="0"/>
              </a:spcAft>
              <a:buFont typeface="+mj-lt"/>
              <a:buAutoNum type="arabicPeriod"/>
              <a:tabLst>
                <a:tab pos="685800" algn="l"/>
              </a:tabLst>
            </a:pPr>
            <a:r>
              <a:rPr lang="en-GB" sz="1600" smtClean="0">
                <a:latin typeface="Calibri"/>
                <a:ea typeface="Calibri"/>
                <a:cs typeface="Times New Roman"/>
              </a:rPr>
              <a:t>average </a:t>
            </a:r>
            <a:r>
              <a:rPr lang="en-GB" sz="1600">
                <a:latin typeface="Calibri"/>
                <a:ea typeface="Calibri"/>
                <a:cs typeface="Times New Roman"/>
              </a:rPr>
              <a:t>personal costs if in line with  Art. II.14 </a:t>
            </a:r>
            <a:r>
              <a:rPr lang="en-GB" sz="1600" smtClean="0">
                <a:latin typeface="Calibri"/>
                <a:ea typeface="Calibri"/>
                <a:cs typeface="Times New Roman"/>
              </a:rPr>
              <a:t>and</a:t>
            </a:r>
          </a:p>
          <a:p>
            <a:pPr lvl="2">
              <a:spcAft>
                <a:spcPts val="0"/>
              </a:spcAft>
              <a:buFont typeface="+mj-lt"/>
              <a:buAutoNum type="arabicPeriod"/>
              <a:tabLst>
                <a:tab pos="685800" algn="l"/>
              </a:tabLst>
            </a:pPr>
            <a:r>
              <a:rPr lang="en-GB" sz="1600" smtClean="0">
                <a:latin typeface="Calibri"/>
                <a:ea typeface="Calibri"/>
                <a:cs typeface="Times New Roman"/>
              </a:rPr>
              <a:t>flat </a:t>
            </a:r>
            <a:r>
              <a:rPr lang="en-GB" sz="1600">
                <a:latin typeface="Calibri"/>
                <a:ea typeface="Calibri"/>
                <a:cs typeface="Times New Roman"/>
              </a:rPr>
              <a:t>rate for SME owners and other natural persons who do not receive salary</a:t>
            </a:r>
          </a:p>
          <a:p>
            <a:pPr lvl="0">
              <a:lnSpc>
                <a:spcPct val="115000"/>
              </a:lnSpc>
              <a:spcAft>
                <a:spcPts val="0"/>
              </a:spcAft>
              <a:buFont typeface="+mj-lt"/>
              <a:buAutoNum type="alphaLcPeriod"/>
              <a:tabLst>
                <a:tab pos="685800" algn="l"/>
              </a:tabLst>
            </a:pPr>
            <a:r>
              <a:rPr lang="en-GB" sz="2000" b="1">
                <a:solidFill>
                  <a:schemeClr val="accent2">
                    <a:lumMod val="50000"/>
                  </a:schemeClr>
                </a:solidFill>
                <a:latin typeface="Calibri"/>
                <a:ea typeface="Calibri"/>
                <a:cs typeface="Times New Roman"/>
              </a:rPr>
              <a:t>I</a:t>
            </a:r>
            <a:r>
              <a:rPr lang="en-GB" sz="2000" b="1" smtClean="0">
                <a:solidFill>
                  <a:schemeClr val="accent2">
                    <a:lumMod val="50000"/>
                  </a:schemeClr>
                </a:solidFill>
                <a:latin typeface="Calibri"/>
                <a:ea typeface="Calibri"/>
                <a:cs typeface="Times New Roman"/>
              </a:rPr>
              <a:t>ncurred </a:t>
            </a:r>
            <a:r>
              <a:rPr lang="en-GB" sz="2000" b="1">
                <a:solidFill>
                  <a:schemeClr val="accent2">
                    <a:lumMod val="50000"/>
                  </a:schemeClr>
                </a:solidFill>
                <a:latin typeface="Calibri"/>
                <a:ea typeface="Calibri"/>
                <a:cs typeface="Times New Roman"/>
              </a:rPr>
              <a:t>by the </a:t>
            </a:r>
            <a:r>
              <a:rPr lang="en-GB" sz="2000" b="1" smtClean="0">
                <a:solidFill>
                  <a:schemeClr val="accent2">
                    <a:lumMod val="50000"/>
                  </a:schemeClr>
                </a:solidFill>
                <a:latin typeface="Calibri"/>
                <a:ea typeface="Calibri"/>
                <a:cs typeface="Times New Roman"/>
              </a:rPr>
              <a:t>beneficiary </a:t>
            </a:r>
          </a:p>
          <a:p>
            <a:pPr lvl="0">
              <a:spcAft>
                <a:spcPts val="0"/>
              </a:spcAft>
              <a:buFont typeface="+mj-lt"/>
              <a:buAutoNum type="alphaLcPeriod"/>
              <a:tabLst>
                <a:tab pos="685800" algn="l"/>
              </a:tabLst>
            </a:pPr>
            <a:r>
              <a:rPr lang="en-GB" sz="2000" b="1" smtClean="0">
                <a:solidFill>
                  <a:schemeClr val="accent2">
                    <a:lumMod val="50000"/>
                  </a:schemeClr>
                </a:solidFill>
                <a:latin typeface="Calibri"/>
                <a:ea typeface="Calibri"/>
                <a:cs typeface="Times New Roman"/>
              </a:rPr>
              <a:t>incurred </a:t>
            </a:r>
            <a:r>
              <a:rPr lang="en-GB" sz="2000" b="1">
                <a:solidFill>
                  <a:schemeClr val="accent2">
                    <a:lumMod val="50000"/>
                  </a:schemeClr>
                </a:solidFill>
                <a:latin typeface="Calibri"/>
                <a:ea typeface="Calibri"/>
                <a:cs typeface="Times New Roman"/>
              </a:rPr>
              <a:t>during the duration of the </a:t>
            </a:r>
            <a:r>
              <a:rPr lang="en-GB" sz="2000" b="1" smtClean="0">
                <a:solidFill>
                  <a:schemeClr val="accent2">
                    <a:lumMod val="50000"/>
                  </a:schemeClr>
                </a:solidFill>
                <a:latin typeface="Calibri"/>
                <a:ea typeface="Calibri"/>
                <a:cs typeface="Times New Roman"/>
              </a:rPr>
              <a:t>project</a:t>
            </a:r>
          </a:p>
          <a:p>
            <a:pPr lvl="1">
              <a:spcAft>
                <a:spcPts val="0"/>
              </a:spcAft>
              <a:tabLst>
                <a:tab pos="685800" algn="l"/>
              </a:tabLst>
            </a:pPr>
            <a:r>
              <a:rPr lang="en-GB" sz="1600" b="1" u="sng" smtClean="0">
                <a:solidFill>
                  <a:srgbClr val="C00000"/>
                </a:solidFill>
                <a:latin typeface="Calibri"/>
                <a:ea typeface="Calibri"/>
                <a:cs typeface="Times New Roman"/>
              </a:rPr>
              <a:t>Exceptions</a:t>
            </a:r>
            <a:r>
              <a:rPr lang="en-GB" sz="1600" smtClean="0">
                <a:latin typeface="Calibri"/>
                <a:ea typeface="Calibri"/>
                <a:cs typeface="Times New Roman"/>
              </a:rPr>
              <a:t>:</a:t>
            </a:r>
          </a:p>
          <a:p>
            <a:pPr lvl="2">
              <a:spcAft>
                <a:spcPts val="0"/>
              </a:spcAft>
              <a:buFont typeface="+mj-lt"/>
              <a:buAutoNum type="arabicParenBoth"/>
              <a:tabLst>
                <a:tab pos="685800" algn="l"/>
              </a:tabLst>
            </a:pPr>
            <a:r>
              <a:rPr lang="en-GB" sz="1600" smtClean="0">
                <a:latin typeface="Calibri"/>
                <a:ea typeface="Calibri"/>
                <a:cs typeface="Times New Roman"/>
              </a:rPr>
              <a:t> CFS and reporting costs related to the last period</a:t>
            </a:r>
          </a:p>
          <a:p>
            <a:pPr lvl="2">
              <a:spcAft>
                <a:spcPts val="0"/>
              </a:spcAft>
              <a:buFont typeface="+mj-lt"/>
              <a:buAutoNum type="arabicParenBoth"/>
              <a:tabLst>
                <a:tab pos="685800" algn="l"/>
              </a:tabLst>
            </a:pPr>
            <a:r>
              <a:rPr lang="en-GB" sz="1600" smtClean="0">
                <a:latin typeface="Calibri"/>
                <a:ea typeface="Calibri"/>
                <a:cs typeface="Times New Roman"/>
              </a:rPr>
              <a:t> </a:t>
            </a:r>
            <a:r>
              <a:rPr lang="en-GB" sz="1600">
                <a:latin typeface="Calibri"/>
                <a:ea typeface="Calibri"/>
                <a:cs typeface="Times New Roman"/>
              </a:rPr>
              <a:t>FCH JU requirements   </a:t>
            </a:r>
            <a:endParaRPr lang="en-GB" sz="1600" smtClean="0">
              <a:latin typeface="Calibri"/>
              <a:ea typeface="Calibri"/>
              <a:cs typeface="Times New Roman"/>
            </a:endParaRPr>
          </a:p>
          <a:p>
            <a:pPr lvl="4">
              <a:spcAft>
                <a:spcPts val="0"/>
              </a:spcAft>
              <a:buFont typeface="+mj-lt"/>
              <a:buAutoNum type="arabicParenBoth"/>
              <a:tabLst>
                <a:tab pos="685800" algn="l"/>
              </a:tabLst>
            </a:pPr>
            <a:endParaRPr lang="en-GB" sz="1200">
              <a:latin typeface="Calibri"/>
              <a:ea typeface="Calibri"/>
              <a:cs typeface="Times New Roman"/>
            </a:endParaRPr>
          </a:p>
          <a:p>
            <a:pPr lvl="0">
              <a:spcAft>
                <a:spcPts val="0"/>
              </a:spcAft>
              <a:buFont typeface="+mj-lt"/>
              <a:buAutoNum type="alphaLcPeriod"/>
              <a:tabLst>
                <a:tab pos="685800" algn="l"/>
              </a:tabLst>
            </a:pPr>
            <a:r>
              <a:rPr lang="en-GB" sz="2000" b="1">
                <a:solidFill>
                  <a:schemeClr val="accent2">
                    <a:lumMod val="50000"/>
                  </a:schemeClr>
                </a:solidFill>
                <a:latin typeface="Calibri"/>
                <a:ea typeface="Calibri"/>
                <a:cs typeface="Times New Roman"/>
              </a:rPr>
              <a:t>determined in accordance with the usual accounting and management principles and practices of the </a:t>
            </a:r>
            <a:r>
              <a:rPr lang="en-GB" sz="2000" b="1" smtClean="0">
                <a:solidFill>
                  <a:schemeClr val="accent2">
                    <a:lumMod val="50000"/>
                  </a:schemeClr>
                </a:solidFill>
                <a:latin typeface="Calibri"/>
                <a:ea typeface="Calibri"/>
                <a:cs typeface="Times New Roman"/>
              </a:rPr>
              <a:t>beneficiary</a:t>
            </a:r>
          </a:p>
          <a:p>
            <a:pPr lvl="6">
              <a:spcAft>
                <a:spcPts val="0"/>
              </a:spcAft>
              <a:buFont typeface="+mj-lt"/>
              <a:buAutoNum type="alphaLcPeriod"/>
              <a:tabLst>
                <a:tab pos="685800" algn="l"/>
              </a:tabLst>
            </a:pPr>
            <a:endParaRPr lang="en-GB" sz="800" b="1" smtClean="0">
              <a:solidFill>
                <a:schemeClr val="accent2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lvl="0">
              <a:spcAft>
                <a:spcPts val="0"/>
              </a:spcAft>
              <a:buFont typeface="+mj-lt"/>
              <a:buAutoNum type="alphaLcPeriod"/>
              <a:tabLst>
                <a:tab pos="685800" algn="l"/>
              </a:tabLst>
            </a:pPr>
            <a:r>
              <a:rPr lang="en-GB" sz="2000" b="1" smtClean="0">
                <a:solidFill>
                  <a:schemeClr val="accent2">
                    <a:lumMod val="50000"/>
                  </a:schemeClr>
                </a:solidFill>
                <a:latin typeface="Calibri"/>
                <a:ea typeface="Calibri"/>
                <a:cs typeface="Times New Roman"/>
              </a:rPr>
              <a:t>used </a:t>
            </a:r>
            <a:r>
              <a:rPr lang="en-GB" sz="2000" b="1">
                <a:solidFill>
                  <a:schemeClr val="accent2">
                    <a:lumMod val="50000"/>
                  </a:schemeClr>
                </a:solidFill>
                <a:latin typeface="Calibri"/>
                <a:ea typeface="Calibri"/>
                <a:cs typeface="Times New Roman"/>
              </a:rPr>
              <a:t>for the sole purpose of achieving the objectives of the project and its expected </a:t>
            </a:r>
            <a:r>
              <a:rPr lang="en-GB" sz="2000" b="1" smtClean="0">
                <a:solidFill>
                  <a:schemeClr val="accent2">
                    <a:lumMod val="50000"/>
                  </a:schemeClr>
                </a:solidFill>
                <a:latin typeface="Calibri"/>
                <a:ea typeface="Calibri"/>
                <a:cs typeface="Times New Roman"/>
              </a:rPr>
              <a:t>results</a:t>
            </a:r>
          </a:p>
          <a:p>
            <a:pPr lvl="6">
              <a:spcAft>
                <a:spcPts val="0"/>
              </a:spcAft>
              <a:buFont typeface="+mj-lt"/>
              <a:buAutoNum type="alphaLcPeriod"/>
              <a:tabLst>
                <a:tab pos="685800" algn="l"/>
              </a:tabLst>
            </a:pPr>
            <a:endParaRPr lang="en-GB" sz="800" b="1">
              <a:solidFill>
                <a:schemeClr val="accent2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lvl="0">
              <a:spcAft>
                <a:spcPts val="0"/>
              </a:spcAft>
              <a:buFont typeface="+mj-lt"/>
              <a:buAutoNum type="alphaLcPeriod"/>
              <a:tabLst>
                <a:tab pos="457200" algn="l"/>
                <a:tab pos="685800" algn="l"/>
              </a:tabLst>
            </a:pPr>
            <a:r>
              <a:rPr lang="en-GB" sz="2000" b="1">
                <a:solidFill>
                  <a:schemeClr val="accent2">
                    <a:lumMod val="50000"/>
                  </a:schemeClr>
                </a:solidFill>
                <a:latin typeface="Calibri"/>
                <a:ea typeface="Calibri"/>
                <a:cs typeface="Times New Roman"/>
              </a:rPr>
              <a:t>recorded in the accounts of the beneficiary</a:t>
            </a:r>
          </a:p>
          <a:p>
            <a:pPr lvl="1">
              <a:spcAft>
                <a:spcPts val="0"/>
              </a:spcAft>
              <a:tabLst>
                <a:tab pos="914400" algn="l"/>
              </a:tabLst>
            </a:pPr>
            <a:r>
              <a:rPr lang="en-GB" sz="1600" smtClean="0">
                <a:latin typeface="Calibri"/>
                <a:ea typeface="Calibri"/>
                <a:cs typeface="Times New Roman"/>
              </a:rPr>
              <a:t> Accounts </a:t>
            </a:r>
            <a:r>
              <a:rPr lang="en-GB" sz="1600">
                <a:latin typeface="Calibri"/>
                <a:ea typeface="Calibri"/>
                <a:cs typeface="Times New Roman"/>
              </a:rPr>
              <a:t>of the third party in case of any contribution from its side</a:t>
            </a:r>
          </a:p>
          <a:p>
            <a:pPr lvl="0">
              <a:lnSpc>
                <a:spcPct val="115000"/>
              </a:lnSpc>
              <a:spcAft>
                <a:spcPts val="0"/>
              </a:spcAft>
              <a:buFont typeface="+mj-lt"/>
              <a:buAutoNum type="alphaLcPeriod"/>
              <a:tabLst>
                <a:tab pos="457200" algn="l"/>
                <a:tab pos="685800" algn="l"/>
              </a:tabLst>
            </a:pPr>
            <a:r>
              <a:rPr lang="en-GB" sz="2000" b="1">
                <a:solidFill>
                  <a:schemeClr val="accent2">
                    <a:lumMod val="50000"/>
                  </a:schemeClr>
                </a:solidFill>
                <a:latin typeface="Calibri"/>
                <a:ea typeface="Calibri"/>
                <a:cs typeface="Times New Roman"/>
              </a:rPr>
              <a:t>indicated in the estimated overall budget in Annex I</a:t>
            </a:r>
          </a:p>
          <a:p>
            <a:endParaRPr lang="en-GB" sz="12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6BFA-6285-4B5A-AE94-69B3F3239519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2730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6BFA-6285-4B5A-AE94-69B3F3239519}" type="slidenum">
              <a:rPr lang="en-GB" smtClean="0"/>
              <a:pPr/>
              <a:t>12</a:t>
            </a:fld>
            <a:endParaRPr lang="en-GB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318438" y="-53163"/>
            <a:ext cx="8293395" cy="1318437"/>
          </a:xfr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defTabSz="457200"/>
            <a:r>
              <a:rPr lang="en-GB" sz="3200" kern="1200" smtClean="0">
                <a:solidFill>
                  <a:srgbClr val="A6CEA8"/>
                </a:solidFill>
              </a:rPr>
              <a:t/>
            </a:r>
            <a:br>
              <a:rPr lang="en-GB" sz="3200" kern="1200" smtClean="0">
                <a:solidFill>
                  <a:srgbClr val="A6CEA8"/>
                </a:solidFill>
              </a:rPr>
            </a:br>
            <a:r>
              <a:rPr lang="en-GB" sz="3200" kern="1200" smtClean="0">
                <a:solidFill>
                  <a:srgbClr val="A6CEA8"/>
                </a:solidFill>
              </a:rPr>
              <a:t>8. Differences </a:t>
            </a:r>
            <a:r>
              <a:rPr lang="en-GB" sz="3200" kern="1200" dirty="0" smtClean="0">
                <a:solidFill>
                  <a:srgbClr val="A6CEA8"/>
                </a:solidFill>
              </a:rPr>
              <a:t>in </a:t>
            </a:r>
            <a:r>
              <a:rPr lang="en-GB" sz="3200" kern="1200" smtClean="0">
                <a:solidFill>
                  <a:srgbClr val="A6CEA8"/>
                </a:solidFill>
              </a:rPr>
              <a:t>financial </a:t>
            </a:r>
            <a:r>
              <a:rPr lang="en-GB" sz="3200" kern="1200" smtClean="0">
                <a:solidFill>
                  <a:srgbClr val="A6CEA8"/>
                </a:solidFill>
              </a:rPr>
              <a:t>provisions </a:t>
            </a:r>
            <a:r>
              <a:rPr lang="en-GB" sz="3200" kern="1200" dirty="0">
                <a:solidFill>
                  <a:srgbClr val="A6CEA8"/>
                </a:solidFill>
              </a:rPr>
              <a:t/>
            </a:r>
            <a:br>
              <a:rPr lang="en-GB" sz="3200" kern="1200" dirty="0">
                <a:solidFill>
                  <a:srgbClr val="A6CEA8"/>
                </a:solidFill>
              </a:rPr>
            </a:br>
            <a:r>
              <a:rPr lang="en-GB" sz="3200" kern="1200" dirty="0" smtClean="0">
                <a:solidFill>
                  <a:srgbClr val="A6CEA8"/>
                </a:solidFill>
              </a:rPr>
              <a:t>FP7 an FCH JU (1)</a:t>
            </a:r>
            <a:r>
              <a:rPr lang="en-GB" sz="4000" kern="1200" dirty="0">
                <a:solidFill>
                  <a:srgbClr val="A6CEA8"/>
                </a:solidFill>
              </a:rPr>
              <a:t/>
            </a:r>
            <a:br>
              <a:rPr lang="en-GB" sz="4000" kern="1200" dirty="0">
                <a:solidFill>
                  <a:srgbClr val="A6CEA8"/>
                </a:solidFill>
              </a:rPr>
            </a:br>
            <a:endParaRPr lang="en-GB" sz="4000" kern="1200" dirty="0">
              <a:solidFill>
                <a:srgbClr val="A6CEA8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74428" y="1265274"/>
            <a:ext cx="9069572" cy="4979952"/>
          </a:xfrm>
          <a:solidFill>
            <a:schemeClr val="bg1"/>
          </a:solidFill>
        </p:spPr>
        <p:txBody>
          <a:bodyPr/>
          <a:lstStyle/>
          <a:p>
            <a:pPr marL="0" indent="0">
              <a:buNone/>
            </a:pPr>
            <a:endParaRPr lang="en-GB" sz="2000" smtClean="0">
              <a:solidFill>
                <a:schemeClr val="accent2"/>
              </a:solidFill>
            </a:endParaRPr>
          </a:p>
          <a:p>
            <a:pPr marL="0" indent="0">
              <a:buNone/>
            </a:pPr>
            <a:r>
              <a:rPr lang="en-GB" sz="2000" b="1" smtClean="0">
                <a:solidFill>
                  <a:schemeClr val="accent2"/>
                </a:solidFill>
              </a:rPr>
              <a:t>1.  Thresholds </a:t>
            </a:r>
            <a:r>
              <a:rPr lang="en-GB" sz="2000" b="1" dirty="0">
                <a:solidFill>
                  <a:schemeClr val="accent2"/>
                </a:solidFill>
              </a:rPr>
              <a:t>for submission of certificates on the financial </a:t>
            </a:r>
            <a:r>
              <a:rPr lang="en-GB" sz="2000" b="1" dirty="0" smtClean="0">
                <a:solidFill>
                  <a:schemeClr val="accent2"/>
                </a:solidFill>
              </a:rPr>
              <a:t>statements</a:t>
            </a:r>
          </a:p>
          <a:p>
            <a:pPr marL="0" indent="0">
              <a:buNone/>
            </a:pPr>
            <a:r>
              <a:rPr lang="en-GB" sz="2000" b="1" u="sng" dirty="0"/>
              <a:t> </a:t>
            </a:r>
            <a:r>
              <a:rPr lang="en-GB" sz="2000" b="1" u="sng" dirty="0" smtClean="0"/>
              <a:t>    </a:t>
            </a:r>
          </a:p>
          <a:p>
            <a:endParaRPr lang="en-GB" sz="2000" dirty="0" smtClean="0"/>
          </a:p>
          <a:p>
            <a:endParaRPr lang="en-GB" sz="2000" dirty="0"/>
          </a:p>
          <a:p>
            <a:endParaRPr lang="en-GB" sz="2000" dirty="0" smtClean="0"/>
          </a:p>
          <a:p>
            <a:endParaRPr lang="en-GB" sz="2000" dirty="0"/>
          </a:p>
          <a:p>
            <a:pPr lvl="3"/>
            <a:endParaRPr lang="en-GB" sz="800" smtClean="0">
              <a:solidFill>
                <a:schemeClr val="accent2"/>
              </a:solidFill>
            </a:endParaRPr>
          </a:p>
          <a:p>
            <a:pPr marL="0" indent="0">
              <a:buNone/>
            </a:pPr>
            <a:r>
              <a:rPr lang="en-GB" sz="2000" b="1" smtClean="0">
                <a:solidFill>
                  <a:schemeClr val="accent2"/>
                </a:solidFill>
              </a:rPr>
              <a:t>2. Interest </a:t>
            </a:r>
            <a:r>
              <a:rPr lang="en-GB" sz="2000" b="1" dirty="0">
                <a:solidFill>
                  <a:schemeClr val="accent2"/>
                </a:solidFill>
              </a:rPr>
              <a:t>generated </a:t>
            </a:r>
            <a:r>
              <a:rPr lang="en-GB" sz="2000" b="1">
                <a:solidFill>
                  <a:schemeClr val="accent2"/>
                </a:solidFill>
              </a:rPr>
              <a:t>by </a:t>
            </a:r>
            <a:r>
              <a:rPr lang="en-GB" sz="2000" b="1" smtClean="0">
                <a:solidFill>
                  <a:schemeClr val="accent2"/>
                </a:solidFill>
              </a:rPr>
              <a:t>pre-financing</a:t>
            </a:r>
            <a:endParaRPr lang="en-GB" sz="2000" b="1" dirty="0">
              <a:solidFill>
                <a:schemeClr val="accent2"/>
              </a:solidFill>
            </a:endParaRPr>
          </a:p>
          <a:p>
            <a:endParaRPr lang="en-GB" sz="2000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0899165"/>
              </p:ext>
            </p:extLst>
          </p:nvPr>
        </p:nvGraphicFramePr>
        <p:xfrm>
          <a:off x="466162" y="2094613"/>
          <a:ext cx="8498544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9272"/>
                <a:gridCol w="4249272"/>
              </a:tblGrid>
              <a:tr h="58947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700" u="sng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FCH JU:</a:t>
                      </a:r>
                      <a:endParaRPr lang="en-GB" sz="1700" dirty="0" smtClean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  <a:p>
                      <a:endParaRPr lang="en-GB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700" u="sng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FP7:</a:t>
                      </a:r>
                      <a:endParaRPr lang="en-GB" sz="1700" dirty="0" smtClean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  <a:p>
                      <a:endParaRPr lang="en-GB" sz="17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180000" lvl="1" indent="0">
                        <a:buFontTx/>
                        <a:buNone/>
                      </a:pPr>
                      <a:r>
                        <a:rPr lang="en-GB" sz="1700" dirty="0" smtClean="0"/>
                        <a:t>- Interim FCH JU contribution </a:t>
                      </a:r>
                    </a:p>
                    <a:p>
                      <a:pPr marL="180000" lvl="1" indent="0">
                        <a:buFontTx/>
                        <a:buNone/>
                      </a:pPr>
                      <a:r>
                        <a:rPr lang="en-GB" sz="1700" dirty="0" smtClean="0">
                          <a:solidFill>
                            <a:srgbClr val="FF0000"/>
                          </a:solidFill>
                        </a:rPr>
                        <a:t>     ≥ EUR 325,000</a:t>
                      </a:r>
                    </a:p>
                    <a:p>
                      <a:pPr marL="180000" lvl="1" indent="0">
                        <a:buFontTx/>
                        <a:buNone/>
                      </a:pPr>
                      <a:r>
                        <a:rPr lang="en-GB" sz="1700" dirty="0" smtClean="0"/>
                        <a:t>- Final FCH JU contribution </a:t>
                      </a:r>
                    </a:p>
                    <a:p>
                      <a:pPr marL="180000" lvl="1" indent="0">
                        <a:buFontTx/>
                        <a:buNone/>
                      </a:pPr>
                      <a:r>
                        <a:rPr lang="en-GB" sz="1700" dirty="0" smtClean="0">
                          <a:solidFill>
                            <a:srgbClr val="FF0000"/>
                          </a:solidFill>
                        </a:rPr>
                        <a:t>     &gt; EUR 50,000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65750" lvl="1" indent="-285750" algn="l" defTabSz="914400" rtl="0" eaLnBrk="1" latinLnBrk="0" hangingPunct="1">
                        <a:buFontTx/>
                        <a:buChar char="-"/>
                      </a:pPr>
                      <a:r>
                        <a:rPr lang="en-GB" sz="17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Commission contribution </a:t>
                      </a:r>
                    </a:p>
                    <a:p>
                      <a:pPr marL="180000" lvl="1" indent="0" algn="l" defTabSz="914400" rtl="0" eaLnBrk="1" latinLnBrk="0" hangingPunct="1">
                        <a:buFontTx/>
                        <a:buNone/>
                      </a:pPr>
                      <a:r>
                        <a:rPr lang="en-GB" sz="17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≥ EUR 375,000</a:t>
                      </a:r>
                    </a:p>
                    <a:p>
                      <a:pPr marL="465750" lvl="1" indent="-285750" algn="l" defTabSz="914400" rtl="0" eaLnBrk="1" latinLnBrk="0" hangingPunct="1">
                        <a:buFontTx/>
                        <a:buChar char="-"/>
                      </a:pPr>
                      <a:r>
                        <a:rPr lang="en-GB" sz="17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 distinction between interim or final payment</a:t>
                      </a:r>
                      <a:endParaRPr lang="en-GB" sz="17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0201600"/>
              </p:ext>
            </p:extLst>
          </p:nvPr>
        </p:nvGraphicFramePr>
        <p:xfrm>
          <a:off x="466162" y="4387629"/>
          <a:ext cx="8498544" cy="2606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9272"/>
                <a:gridCol w="4249272"/>
              </a:tblGrid>
              <a:tr h="57160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700" u="sng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FCH JU:</a:t>
                      </a:r>
                      <a:endParaRPr lang="en-GB" sz="1700" dirty="0" smtClean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700" u="sng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FP7:</a:t>
                      </a:r>
                      <a:endParaRPr lang="en-GB" sz="1700" dirty="0" smtClean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  <a:p>
                      <a:endParaRPr lang="en-GB" sz="1700" dirty="0"/>
                    </a:p>
                  </a:txBody>
                  <a:tcPr/>
                </a:tc>
              </a:tr>
              <a:tr h="347725">
                <a:tc gridSpan="2">
                  <a:txBody>
                    <a:bodyPr/>
                    <a:lstStyle/>
                    <a:p>
                      <a:pPr marL="180000" lvl="1" indent="0" algn="ctr">
                        <a:buFontTx/>
                        <a:buNone/>
                      </a:pPr>
                      <a:r>
                        <a:rPr lang="en-GB" sz="17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shall be declared with</a:t>
                      </a:r>
                      <a:r>
                        <a:rPr lang="en-GB" sz="17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each costs claim</a:t>
                      </a:r>
                      <a:endParaRPr lang="en-GB" sz="17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180000" lvl="1" indent="0" algn="l" defTabSz="914400" rtl="0" eaLnBrk="1" latinLnBrk="0" hangingPunct="1">
                        <a:buFontTx/>
                        <a:buNone/>
                      </a:pPr>
                      <a:endParaRPr lang="en-GB" sz="17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300396">
                <a:tc>
                  <a:txBody>
                    <a:bodyPr/>
                    <a:lstStyle/>
                    <a:p>
                      <a:pPr marL="4657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GB" sz="1700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shall </a:t>
                      </a:r>
                      <a:r>
                        <a:rPr lang="en-GB" sz="17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 </a:t>
                      </a:r>
                      <a:r>
                        <a:rPr lang="en-GB" sz="17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considered as receipt </a:t>
                      </a:r>
                      <a:r>
                        <a:rPr lang="en-GB" sz="17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 taken into consideration with the final </a:t>
                      </a:r>
                      <a:r>
                        <a:rPr lang="en-GB" sz="1700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payment </a:t>
                      </a:r>
                    </a:p>
                    <a:p>
                      <a:pPr marL="4657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GB" sz="1700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only </a:t>
                      </a:r>
                      <a:r>
                        <a:rPr lang="en-GB" sz="17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if FCH JU contribution + receipts &gt; total eligible costs</a:t>
                      </a:r>
                    </a:p>
                    <a:p>
                      <a:pPr marL="180000" lvl="1" indent="0">
                        <a:buFontTx/>
                        <a:buNone/>
                      </a:pPr>
                      <a:endParaRPr lang="en-GB" sz="1700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0000" lvl="1" indent="0" algn="l" defTabSz="914400" rtl="0" eaLnBrk="1" latinLnBrk="0" hangingPunct="1">
                        <a:buFontTx/>
                        <a:buNone/>
                      </a:pPr>
                      <a:r>
                        <a:rPr lang="en-GB" sz="17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en-GB" sz="17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will be  recovered for each reporting period following the implementation of the agreement when such pre-financing exceeds EUR 50,000</a:t>
                      </a:r>
                      <a:endParaRPr lang="en-GB" sz="17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8414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6BFA-6285-4B5A-AE94-69B3F3239519}" type="slidenum">
              <a:rPr lang="en-GB" smtClean="0"/>
              <a:pPr/>
              <a:t>13</a:t>
            </a:fld>
            <a:endParaRPr lang="en-GB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190307" y="20360"/>
            <a:ext cx="6774399" cy="1143000"/>
          </a:xfr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defTabSz="457200"/>
            <a:r>
              <a:rPr lang="en-GB" sz="3200" kern="1200" smtClean="0">
                <a:solidFill>
                  <a:srgbClr val="A6CEA8"/>
                </a:solidFill>
              </a:rPr>
              <a:t/>
            </a:r>
            <a:br>
              <a:rPr lang="en-GB" sz="3200" kern="1200" smtClean="0">
                <a:solidFill>
                  <a:srgbClr val="A6CEA8"/>
                </a:solidFill>
              </a:rPr>
            </a:br>
            <a:r>
              <a:rPr lang="en-GB" sz="3200" kern="1200" smtClean="0">
                <a:solidFill>
                  <a:srgbClr val="A6CEA8"/>
                </a:solidFill>
              </a:rPr>
              <a:t>8.Differences </a:t>
            </a:r>
            <a:r>
              <a:rPr lang="en-GB" sz="3200" kern="1200" dirty="0" smtClean="0">
                <a:solidFill>
                  <a:srgbClr val="A6CEA8"/>
                </a:solidFill>
              </a:rPr>
              <a:t>in </a:t>
            </a:r>
            <a:r>
              <a:rPr lang="en-GB" sz="3200" kern="1200" smtClean="0">
                <a:solidFill>
                  <a:srgbClr val="A6CEA8"/>
                </a:solidFill>
              </a:rPr>
              <a:t>financial </a:t>
            </a:r>
            <a:r>
              <a:rPr lang="en-GB" sz="3200" kern="1200" smtClean="0">
                <a:solidFill>
                  <a:srgbClr val="A6CEA8"/>
                </a:solidFill>
              </a:rPr>
              <a:t>provisions </a:t>
            </a:r>
            <a:r>
              <a:rPr lang="en-GB" sz="3200" kern="1200" dirty="0">
                <a:solidFill>
                  <a:srgbClr val="A6CEA8"/>
                </a:solidFill>
              </a:rPr>
              <a:t/>
            </a:r>
            <a:br>
              <a:rPr lang="en-GB" sz="3200" kern="1200" dirty="0">
                <a:solidFill>
                  <a:srgbClr val="A6CEA8"/>
                </a:solidFill>
              </a:rPr>
            </a:br>
            <a:r>
              <a:rPr lang="en-GB" sz="3200" kern="1200" dirty="0" smtClean="0">
                <a:solidFill>
                  <a:srgbClr val="A6CEA8"/>
                </a:solidFill>
              </a:rPr>
              <a:t>FP7 an FCH JU (2) </a:t>
            </a:r>
            <a:r>
              <a:rPr lang="en-GB" sz="4000" kern="1200" dirty="0">
                <a:solidFill>
                  <a:srgbClr val="A6CEA8"/>
                </a:solidFill>
              </a:rPr>
              <a:t/>
            </a:r>
            <a:br>
              <a:rPr lang="en-GB" sz="4000" kern="1200" dirty="0">
                <a:solidFill>
                  <a:srgbClr val="A6CEA8"/>
                </a:solidFill>
              </a:rPr>
            </a:br>
            <a:endParaRPr lang="en-GB" sz="4000" kern="1200" dirty="0">
              <a:solidFill>
                <a:srgbClr val="A6CEA8"/>
              </a:solidFill>
            </a:endParaRPr>
          </a:p>
        </p:txBody>
      </p:sp>
      <p:sp>
        <p:nvSpPr>
          <p:cNvPr id="6" name="Content Placeholder 7"/>
          <p:cNvSpPr>
            <a:spLocks noGrp="1"/>
          </p:cNvSpPr>
          <p:nvPr>
            <p:ph idx="1"/>
          </p:nvPr>
        </p:nvSpPr>
        <p:spPr>
          <a:xfrm>
            <a:off x="62328" y="1440020"/>
            <a:ext cx="9081671" cy="5152166"/>
          </a:xfrm>
          <a:solidFill>
            <a:schemeClr val="bg1"/>
          </a:solidFill>
        </p:spPr>
        <p:txBody>
          <a:bodyPr/>
          <a:lstStyle/>
          <a:p>
            <a:pPr marL="0" indent="0">
              <a:buNone/>
            </a:pPr>
            <a:r>
              <a:rPr lang="en-GB" sz="2800" smtClean="0">
                <a:solidFill>
                  <a:schemeClr val="accent2"/>
                </a:solidFill>
              </a:rPr>
              <a:t>3. Identification </a:t>
            </a:r>
            <a:r>
              <a:rPr lang="en-GB" sz="2800" dirty="0" smtClean="0">
                <a:solidFill>
                  <a:schemeClr val="accent2"/>
                </a:solidFill>
              </a:rPr>
              <a:t>and reimbursement of indirect costs</a:t>
            </a:r>
          </a:p>
          <a:p>
            <a:pPr marL="0" indent="0">
              <a:buNone/>
            </a:pPr>
            <a:r>
              <a:rPr lang="en-GB" sz="2800"/>
              <a:t> </a:t>
            </a:r>
            <a:r>
              <a:rPr lang="en-GB" sz="2800" i="1" smtClean="0">
                <a:solidFill>
                  <a:schemeClr val="accent2"/>
                </a:solidFill>
              </a:rPr>
              <a:t>    </a:t>
            </a:r>
            <a:r>
              <a:rPr lang="en-GB" sz="2400" i="1" smtClean="0">
                <a:solidFill>
                  <a:schemeClr val="accent2"/>
                </a:solidFill>
              </a:rPr>
              <a:t>     </a:t>
            </a:r>
            <a:r>
              <a:rPr lang="en-GB" sz="2400" i="1" dirty="0" smtClean="0">
                <a:solidFill>
                  <a:schemeClr val="accent2"/>
                </a:solidFill>
              </a:rPr>
              <a:t>Step 1</a:t>
            </a:r>
            <a:r>
              <a:rPr lang="en-GB" sz="2400" i="1" smtClean="0">
                <a:solidFill>
                  <a:schemeClr val="accent2"/>
                </a:solidFill>
              </a:rPr>
              <a:t>: </a:t>
            </a:r>
            <a:r>
              <a:rPr lang="en-GB" sz="2400" i="1" smtClean="0">
                <a:solidFill>
                  <a:srgbClr val="FF0000"/>
                </a:solidFill>
              </a:rPr>
              <a:t>Identification </a:t>
            </a:r>
            <a:r>
              <a:rPr lang="en-GB" sz="2400" i="1" smtClean="0">
                <a:solidFill>
                  <a:schemeClr val="accent2">
                    <a:lumMod val="50000"/>
                  </a:schemeClr>
                </a:solidFill>
              </a:rPr>
              <a:t>(art. II.15)</a:t>
            </a:r>
            <a:endParaRPr lang="en-GB" sz="2400" i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en-GB" sz="1600" i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GB" sz="1600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GB" sz="1600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GB" sz="2000" dirty="0" smtClean="0"/>
          </a:p>
          <a:p>
            <a:endParaRPr lang="en-GB" sz="2000" dirty="0" smtClean="0"/>
          </a:p>
          <a:p>
            <a:endParaRPr lang="en-GB" sz="2000" dirty="0" smtClean="0"/>
          </a:p>
          <a:p>
            <a:pPr marL="0" indent="0">
              <a:buNone/>
            </a:pPr>
            <a:r>
              <a:rPr lang="en-GB" sz="2000" dirty="0" smtClean="0"/>
              <a:t>    </a:t>
            </a:r>
          </a:p>
          <a:p>
            <a:pPr marL="0" indent="0">
              <a:buNone/>
            </a:pPr>
            <a:r>
              <a:rPr lang="en-GB" sz="2000" dirty="0" smtClean="0"/>
              <a:t> </a:t>
            </a:r>
            <a:endParaRPr lang="en-GB" sz="2000" i="1" dirty="0" smtClean="0">
              <a:solidFill>
                <a:schemeClr val="accent2"/>
              </a:solidFill>
            </a:endParaRPr>
          </a:p>
          <a:p>
            <a:pPr marL="0" indent="0">
              <a:buNone/>
            </a:pPr>
            <a:r>
              <a:rPr lang="en-GB" sz="2000" i="1" dirty="0" smtClean="0">
                <a:solidFill>
                  <a:schemeClr val="accent2"/>
                </a:solidFill>
              </a:rPr>
              <a:t>     </a:t>
            </a:r>
            <a:endParaRPr lang="en-GB" sz="2000" dirty="0" smtClean="0"/>
          </a:p>
          <a:p>
            <a:pPr marL="457200" lvl="1" indent="0">
              <a:buNone/>
            </a:pPr>
            <a:endParaRPr lang="en-GB" sz="1800" dirty="0"/>
          </a:p>
          <a:p>
            <a:endParaRPr lang="en-GB" sz="2000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2921509"/>
              </p:ext>
            </p:extLst>
          </p:nvPr>
        </p:nvGraphicFramePr>
        <p:xfrm>
          <a:off x="62328" y="2633094"/>
          <a:ext cx="9081672" cy="40883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49405"/>
                <a:gridCol w="3632267"/>
              </a:tblGrid>
              <a:tr h="386304">
                <a:tc>
                  <a:txBody>
                    <a:bodyPr/>
                    <a:lstStyle/>
                    <a:p>
                      <a:r>
                        <a:rPr lang="en-GB" sz="18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FCH JU </a:t>
                      </a:r>
                      <a:endParaRPr lang="en-GB" sz="18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FP 7 </a:t>
                      </a:r>
                      <a:endParaRPr lang="en-GB" sz="18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86304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Direct costs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Direct</a:t>
                      </a:r>
                      <a:r>
                        <a:rPr lang="en-GB" sz="1800" baseline="0" dirty="0" smtClean="0"/>
                        <a:t> costs</a:t>
                      </a:r>
                      <a:endParaRPr lang="en-GB" sz="1800" dirty="0"/>
                    </a:p>
                  </a:txBody>
                  <a:tcPr/>
                </a:tc>
              </a:tr>
              <a:tr h="3315772">
                <a:tc>
                  <a:txBody>
                    <a:bodyPr/>
                    <a:lstStyle/>
                    <a:p>
                      <a:r>
                        <a:rPr lang="en-GB" sz="1800" b="1" i="1" dirty="0" smtClean="0">
                          <a:solidFill>
                            <a:srgbClr val="0070C0"/>
                          </a:solidFill>
                        </a:rPr>
                        <a:t>Indirect costs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 sz="1800" baseline="0" smtClean="0"/>
                        <a:t>   </a:t>
                      </a:r>
                      <a:r>
                        <a:rPr lang="en-GB" sz="1800" smtClean="0"/>
                        <a:t>Actual</a:t>
                      </a:r>
                      <a:endParaRPr lang="en-GB" sz="1800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 sz="1800" smtClean="0"/>
                        <a:t>   </a:t>
                      </a:r>
                      <a:r>
                        <a:rPr lang="en-GB" sz="1800" dirty="0" smtClean="0"/>
                        <a:t>Actual/</a:t>
                      </a:r>
                      <a:r>
                        <a:rPr lang="en-GB" sz="1800" baseline="0" dirty="0" smtClean="0"/>
                        <a:t> </a:t>
                      </a:r>
                      <a:r>
                        <a:rPr lang="en-GB" sz="1800" baseline="0" smtClean="0"/>
                        <a:t>simplified method</a:t>
                      </a:r>
                      <a:endParaRPr lang="en-GB" sz="1600" baseline="0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 sz="1800" baseline="0" smtClean="0"/>
                        <a:t>   Flat </a:t>
                      </a:r>
                      <a:r>
                        <a:rPr lang="en-GB" sz="1800" baseline="0" dirty="0" smtClean="0"/>
                        <a:t>rate of 20 % </a:t>
                      </a:r>
                      <a:r>
                        <a:rPr lang="en-GB" sz="1800" baseline="0" smtClean="0"/>
                        <a:t>of DC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endParaRPr lang="fr-BE" sz="1800" baseline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endParaRPr lang="fr-BE" sz="1800" baseline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1800" b="1" kern="120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Choice: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1800" b="1" kern="120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industry</a:t>
                      </a:r>
                      <a:r>
                        <a:rPr lang="en-GB" sz="1800" b="0" kern="120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with</a:t>
                      </a:r>
                      <a:r>
                        <a:rPr lang="en-GB" sz="1800" kern="120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an analytical accounting system must report their real indirect costs (option</a:t>
                      </a:r>
                      <a:r>
                        <a:rPr lang="en-GB" sz="1800" kern="1200" baseline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s1 or 2)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fr-BE" sz="1800" kern="1200" baseline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Others can choose</a:t>
                      </a:r>
                      <a:endParaRPr lang="en-GB" sz="1800" baseline="0" smtClean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endParaRPr lang="en-GB" sz="18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b="1" i="1" dirty="0" smtClean="0">
                          <a:solidFill>
                            <a:srgbClr val="0070C0"/>
                          </a:solidFill>
                        </a:rPr>
                        <a:t>Indirect costs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 sz="1800" smtClean="0"/>
                        <a:t>Actual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 sz="1800" smtClean="0"/>
                        <a:t>Actual</a:t>
                      </a:r>
                      <a:r>
                        <a:rPr lang="en-GB" sz="1800" dirty="0" smtClean="0"/>
                        <a:t>/</a:t>
                      </a:r>
                      <a:r>
                        <a:rPr lang="en-GB" sz="1800" baseline="0" dirty="0" smtClean="0"/>
                        <a:t> </a:t>
                      </a:r>
                      <a:r>
                        <a:rPr lang="en-GB" sz="1800" baseline="0" smtClean="0"/>
                        <a:t>simplified method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 sz="1800" baseline="0" smtClean="0"/>
                        <a:t>Flat </a:t>
                      </a:r>
                      <a:r>
                        <a:rPr lang="en-GB" sz="1800" baseline="0" dirty="0" smtClean="0"/>
                        <a:t>rate of 20 % </a:t>
                      </a:r>
                      <a:r>
                        <a:rPr lang="en-GB" sz="1800" baseline="0" smtClean="0"/>
                        <a:t>of DC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 sz="1800" baseline="0" smtClean="0">
                          <a:solidFill>
                            <a:srgbClr val="FF0000"/>
                          </a:solidFill>
                        </a:rPr>
                        <a:t>Specific </a:t>
                      </a:r>
                      <a:r>
                        <a:rPr lang="en-GB" sz="1800" baseline="0" dirty="0" smtClean="0">
                          <a:solidFill>
                            <a:srgbClr val="FF0000"/>
                          </a:solidFill>
                        </a:rPr>
                        <a:t>(transitional) flat rate of 60 % of DC</a:t>
                      </a:r>
                      <a:endParaRPr lang="en-GB" sz="1800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4630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6BFA-6285-4B5A-AE94-69B3F3239519}" type="slidenum">
              <a:rPr lang="en-GB" smtClean="0"/>
              <a:pPr/>
              <a:t>14</a:t>
            </a:fld>
            <a:endParaRPr lang="en-GB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126512" y="20360"/>
            <a:ext cx="6838194" cy="1143000"/>
          </a:xfr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defTabSz="457200"/>
            <a:r>
              <a:rPr lang="en-GB" sz="3200" kern="1200" smtClean="0">
                <a:solidFill>
                  <a:srgbClr val="A6CEA8"/>
                </a:solidFill>
              </a:rPr>
              <a:t/>
            </a:r>
            <a:br>
              <a:rPr lang="en-GB" sz="3200" kern="1200" smtClean="0">
                <a:solidFill>
                  <a:srgbClr val="A6CEA8"/>
                </a:solidFill>
              </a:rPr>
            </a:br>
            <a:r>
              <a:rPr lang="en-GB" sz="3200" kern="1200" smtClean="0">
                <a:solidFill>
                  <a:srgbClr val="A6CEA8"/>
                </a:solidFill>
              </a:rPr>
              <a:t>8.Differences </a:t>
            </a:r>
            <a:r>
              <a:rPr lang="en-GB" sz="3200" kern="1200" dirty="0" smtClean="0">
                <a:solidFill>
                  <a:srgbClr val="A6CEA8"/>
                </a:solidFill>
              </a:rPr>
              <a:t>in </a:t>
            </a:r>
            <a:r>
              <a:rPr lang="en-GB" sz="3200" kern="1200" smtClean="0">
                <a:solidFill>
                  <a:srgbClr val="A6CEA8"/>
                </a:solidFill>
              </a:rPr>
              <a:t>financial </a:t>
            </a:r>
            <a:r>
              <a:rPr lang="en-GB" sz="3200" kern="1200" smtClean="0">
                <a:solidFill>
                  <a:srgbClr val="A6CEA8"/>
                </a:solidFill>
              </a:rPr>
              <a:t>provisions</a:t>
            </a:r>
            <a:r>
              <a:rPr lang="en-GB" sz="3200" kern="1200" dirty="0">
                <a:solidFill>
                  <a:srgbClr val="A6CEA8"/>
                </a:solidFill>
              </a:rPr>
              <a:t/>
            </a:r>
            <a:br>
              <a:rPr lang="en-GB" sz="3200" kern="1200" dirty="0">
                <a:solidFill>
                  <a:srgbClr val="A6CEA8"/>
                </a:solidFill>
              </a:rPr>
            </a:br>
            <a:r>
              <a:rPr lang="en-GB" sz="3200" kern="1200" dirty="0" smtClean="0">
                <a:solidFill>
                  <a:srgbClr val="A6CEA8"/>
                </a:solidFill>
              </a:rPr>
              <a:t>FP7 an FCH JU (3)</a:t>
            </a:r>
            <a:r>
              <a:rPr lang="en-GB" sz="4000" kern="1200" dirty="0">
                <a:solidFill>
                  <a:srgbClr val="A6CEA8"/>
                </a:solidFill>
              </a:rPr>
              <a:t/>
            </a:r>
            <a:br>
              <a:rPr lang="en-GB" sz="4000" kern="1200" dirty="0">
                <a:solidFill>
                  <a:srgbClr val="A6CEA8"/>
                </a:solidFill>
              </a:rPr>
            </a:br>
            <a:endParaRPr lang="en-GB" sz="4000" kern="1200" dirty="0">
              <a:solidFill>
                <a:srgbClr val="A6CEA8"/>
              </a:solidFill>
            </a:endParaRPr>
          </a:p>
        </p:txBody>
      </p:sp>
      <p:sp>
        <p:nvSpPr>
          <p:cNvPr id="6" name="Content Placeholder 7"/>
          <p:cNvSpPr>
            <a:spLocks noGrp="1"/>
          </p:cNvSpPr>
          <p:nvPr>
            <p:ph idx="1"/>
          </p:nvPr>
        </p:nvSpPr>
        <p:spPr>
          <a:xfrm>
            <a:off x="0" y="1179326"/>
            <a:ext cx="9144000" cy="4875167"/>
          </a:xfrm>
          <a:solidFill>
            <a:schemeClr val="bg1"/>
          </a:solidFill>
        </p:spPr>
        <p:txBody>
          <a:bodyPr/>
          <a:lstStyle/>
          <a:p>
            <a:pPr marL="0" indent="0">
              <a:buNone/>
            </a:pPr>
            <a:r>
              <a:rPr lang="en-GB" sz="2000" smtClean="0"/>
              <a:t> </a:t>
            </a:r>
            <a:r>
              <a:rPr lang="en-GB" sz="2000" i="1" smtClean="0">
                <a:solidFill>
                  <a:schemeClr val="accent2"/>
                </a:solidFill>
              </a:rPr>
              <a:t>   </a:t>
            </a:r>
            <a:r>
              <a:rPr lang="en-GB" sz="2800" smtClean="0">
                <a:solidFill>
                  <a:schemeClr val="accent2"/>
                </a:solidFill>
              </a:rPr>
              <a:t>3.identification </a:t>
            </a:r>
            <a:r>
              <a:rPr lang="en-GB" sz="2800">
                <a:solidFill>
                  <a:schemeClr val="accent2"/>
                </a:solidFill>
              </a:rPr>
              <a:t>and reimbursement of indirect costs</a:t>
            </a:r>
          </a:p>
          <a:p>
            <a:pPr marL="0" indent="0">
              <a:buNone/>
            </a:pPr>
            <a:r>
              <a:rPr lang="en-GB" sz="2000" i="1" smtClean="0">
                <a:solidFill>
                  <a:schemeClr val="accent2"/>
                </a:solidFill>
              </a:rPr>
              <a:t>             </a:t>
            </a:r>
            <a:r>
              <a:rPr lang="en-GB" sz="2400" i="1" smtClean="0">
                <a:solidFill>
                  <a:schemeClr val="accent2"/>
                </a:solidFill>
              </a:rPr>
              <a:t>Step </a:t>
            </a:r>
            <a:r>
              <a:rPr lang="en-GB" sz="2400" i="1" dirty="0" smtClean="0">
                <a:solidFill>
                  <a:schemeClr val="accent2"/>
                </a:solidFill>
              </a:rPr>
              <a:t>2</a:t>
            </a:r>
            <a:r>
              <a:rPr lang="en-GB" sz="2400" i="1" smtClean="0">
                <a:solidFill>
                  <a:schemeClr val="accent2"/>
                </a:solidFill>
              </a:rPr>
              <a:t>: </a:t>
            </a:r>
            <a:r>
              <a:rPr lang="en-GB" sz="2400" i="1" smtClean="0">
                <a:solidFill>
                  <a:srgbClr val="FF0000"/>
                </a:solidFill>
              </a:rPr>
              <a:t>Reimbursement </a:t>
            </a:r>
            <a:r>
              <a:rPr lang="en-GB" sz="2400" i="1" smtClean="0">
                <a:solidFill>
                  <a:schemeClr val="accent2">
                    <a:lumMod val="50000"/>
                  </a:schemeClr>
                </a:solidFill>
              </a:rPr>
              <a:t>(art. II.16)</a:t>
            </a:r>
            <a:endParaRPr lang="en-GB" sz="2400" i="1" dirty="0">
              <a:solidFill>
                <a:schemeClr val="accent2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en-GB" sz="2000" dirty="0" smtClean="0"/>
          </a:p>
          <a:p>
            <a:endParaRPr lang="en-GB" sz="2000" dirty="0" smtClean="0"/>
          </a:p>
          <a:p>
            <a:endParaRPr lang="en-GB" sz="2000" dirty="0" smtClean="0"/>
          </a:p>
          <a:p>
            <a:pPr marL="0" indent="0">
              <a:buNone/>
            </a:pPr>
            <a:r>
              <a:rPr lang="en-GB" sz="2000" dirty="0" smtClean="0"/>
              <a:t>    </a:t>
            </a:r>
          </a:p>
          <a:p>
            <a:pPr marL="0" indent="0">
              <a:buNone/>
            </a:pPr>
            <a:r>
              <a:rPr lang="en-GB" sz="2000" dirty="0" smtClean="0"/>
              <a:t> </a:t>
            </a:r>
            <a:endParaRPr lang="en-GB" sz="2000" i="1" dirty="0" smtClean="0">
              <a:solidFill>
                <a:schemeClr val="accent2"/>
              </a:solidFill>
            </a:endParaRPr>
          </a:p>
          <a:p>
            <a:pPr marL="0" indent="0">
              <a:buNone/>
            </a:pPr>
            <a:r>
              <a:rPr lang="en-GB" sz="2000" i="1" dirty="0" smtClean="0">
                <a:solidFill>
                  <a:schemeClr val="accent2"/>
                </a:solidFill>
              </a:rPr>
              <a:t>     </a:t>
            </a:r>
            <a:endParaRPr lang="en-GB" sz="2000" dirty="0" smtClean="0"/>
          </a:p>
          <a:p>
            <a:pPr marL="457200" lvl="1" indent="0">
              <a:buNone/>
            </a:pPr>
            <a:endParaRPr lang="en-GB" sz="1800" dirty="0"/>
          </a:p>
          <a:p>
            <a:endParaRPr lang="en-GB" sz="20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2348480"/>
              </p:ext>
            </p:extLst>
          </p:nvPr>
        </p:nvGraphicFramePr>
        <p:xfrm>
          <a:off x="31899" y="2261191"/>
          <a:ext cx="8964706" cy="512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19403"/>
                <a:gridCol w="2945303"/>
              </a:tblGrid>
              <a:tr h="625633">
                <a:tc>
                  <a:txBody>
                    <a:bodyPr/>
                    <a:lstStyle/>
                    <a:p>
                      <a:r>
                        <a:rPr lang="en-GB" sz="20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FCH JU </a:t>
                      </a:r>
                      <a:endParaRPr lang="en-GB" sz="20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FP7</a:t>
                      </a:r>
                      <a:r>
                        <a:rPr lang="en-GB" sz="24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</a:t>
                      </a:r>
                    </a:p>
                    <a:p>
                      <a:endParaRPr lang="en-GB" sz="1400" dirty="0"/>
                    </a:p>
                  </a:txBody>
                  <a:tcPr anchor="ctr"/>
                </a:tc>
              </a:tr>
              <a:tr h="1194391">
                <a:tc>
                  <a:txBody>
                    <a:bodyPr/>
                    <a:lstStyle/>
                    <a:p>
                      <a:endParaRPr lang="en-GB" sz="1400" b="1" i="1" smtClean="0">
                        <a:solidFill>
                          <a:srgbClr val="0070C0"/>
                        </a:solidFill>
                      </a:endParaRPr>
                    </a:p>
                    <a:p>
                      <a:r>
                        <a:rPr lang="en-GB" sz="1600" b="1" i="1" smtClean="0">
                          <a:solidFill>
                            <a:srgbClr val="0070C0"/>
                          </a:solidFill>
                        </a:rPr>
                        <a:t>DIRECT </a:t>
                      </a:r>
                      <a:r>
                        <a:rPr lang="en-GB" sz="1600" b="1" i="1" dirty="0" smtClean="0">
                          <a:solidFill>
                            <a:srgbClr val="0070C0"/>
                          </a:solidFill>
                        </a:rPr>
                        <a:t>COSTS</a:t>
                      </a:r>
                    </a:p>
                    <a:p>
                      <a:endParaRPr lang="en-GB" sz="1600" dirty="0" smtClean="0"/>
                    </a:p>
                    <a:p>
                      <a:r>
                        <a:rPr lang="en-GB" sz="1800" dirty="0" smtClean="0"/>
                        <a:t>Direct costs </a:t>
                      </a:r>
                      <a:r>
                        <a:rPr lang="en-GB" sz="1800" smtClean="0"/>
                        <a:t>x funding rates</a:t>
                      </a:r>
                      <a:r>
                        <a:rPr lang="en-GB" sz="1800" baseline="0" smtClean="0"/>
                        <a:t> (art.5)</a:t>
                      </a:r>
                      <a:endParaRPr lang="en-GB" sz="1800" dirty="0" smtClean="0">
                        <a:solidFill>
                          <a:srgbClr val="FF0000"/>
                        </a:solidFill>
                      </a:endParaRPr>
                    </a:p>
                    <a:p>
                      <a:endParaRPr lang="en-GB" sz="14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smtClean="0"/>
                        <a:t>(direct </a:t>
                      </a:r>
                      <a:r>
                        <a:rPr lang="en-GB" sz="1600" dirty="0" smtClean="0"/>
                        <a:t>costs + indirect costs) x upper </a:t>
                      </a:r>
                      <a:r>
                        <a:rPr lang="en-GB" sz="1600" smtClean="0"/>
                        <a:t>funding</a:t>
                      </a:r>
                      <a:r>
                        <a:rPr lang="en-GB" sz="1600" baseline="0" smtClean="0"/>
                        <a:t> rate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BE" sz="1400" baseline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BE" sz="1400" baseline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BE" sz="1400" baseline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BE" sz="1400" baseline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BE" sz="1400" baseline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BE" sz="1400" baseline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BE" sz="1400" baseline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BE" sz="1400" baseline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BE" sz="1400" baseline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BE" sz="1400" baseline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BE" sz="1400" baseline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BE" sz="1400" baseline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BE" sz="1400" baseline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BE" sz="1400" baseline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BE" sz="1400" baseline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dirty="0" smtClean="0"/>
                    </a:p>
                    <a:p>
                      <a:endParaRPr lang="en-GB" sz="1400" dirty="0"/>
                    </a:p>
                  </a:txBody>
                  <a:tcPr anchor="ctr"/>
                </a:tc>
              </a:tr>
              <a:tr h="1649396">
                <a:tc>
                  <a:txBody>
                    <a:bodyPr/>
                    <a:lstStyle/>
                    <a:p>
                      <a:r>
                        <a:rPr lang="en-GB" sz="1600" b="1" i="1" smtClean="0">
                          <a:solidFill>
                            <a:srgbClr val="0070C0"/>
                          </a:solidFill>
                        </a:rPr>
                        <a:t>INDIRECT COSTS</a:t>
                      </a:r>
                    </a:p>
                    <a:p>
                      <a:endParaRPr lang="en-GB" sz="1400" b="1" i="1" dirty="0" smtClean="0">
                        <a:solidFill>
                          <a:srgbClr val="0070C0"/>
                        </a:solidFill>
                      </a:endParaRPr>
                    </a:p>
                    <a:p>
                      <a:endParaRPr lang="en-GB" sz="1400" dirty="0" smtClean="0"/>
                    </a:p>
                    <a:p>
                      <a:pPr marL="0" indent="-576000" algn="l" defTabSz="914400" rtl="0" eaLnBrk="1" latinLnBrk="0" hangingPunct="1"/>
                      <a:r>
                        <a:rPr lang="en-GB" sz="1800" kern="1200" baseline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 If </a:t>
                      </a:r>
                      <a:r>
                        <a:rPr lang="en-GB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identification method is </a:t>
                      </a:r>
                      <a:r>
                        <a:rPr lang="en-GB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actual IC (including SM) </a:t>
                      </a:r>
                    </a:p>
                    <a:p>
                      <a:pPr marL="446088" marR="0" lvl="1" indent="-1809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GB" sz="1600" kern="1200" baseline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Collaborative Projects:   actual IC with a max of 20% of DC</a:t>
                      </a:r>
                    </a:p>
                    <a:p>
                      <a:pPr marL="446088" marR="0" lvl="1" indent="-1809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GB" sz="1600" kern="1200" baseline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CSAs </a:t>
                      </a:r>
                      <a:r>
                        <a:rPr lang="en-GB" sz="1400" kern="1200" baseline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(call 2009 onwards): </a:t>
                      </a:r>
                      <a:r>
                        <a:rPr lang="en-GB" sz="1600" kern="1200" baseline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actual IC with a max of 7% of DC</a:t>
                      </a:r>
                    </a:p>
                    <a:p>
                      <a:pPr marL="265113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en-GB" sz="1600" kern="1200" baseline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sz="1400" dirty="0"/>
                    </a:p>
                  </a:txBody>
                  <a:tcPr anchor="ctr"/>
                </a:tc>
              </a:tr>
              <a:tr h="1308142">
                <a:tc>
                  <a:txBody>
                    <a:bodyPr/>
                    <a:lstStyle/>
                    <a:p>
                      <a:pPr marL="0" marR="0" indent="-576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aseline="0" smtClean="0"/>
                        <a:t>2. If </a:t>
                      </a:r>
                      <a:r>
                        <a:rPr lang="en-GB" sz="1800" baseline="0" dirty="0" smtClean="0"/>
                        <a:t>identification method is </a:t>
                      </a:r>
                      <a:r>
                        <a:rPr lang="en-GB" sz="1800" b="1" i="0" baseline="0" dirty="0" smtClean="0"/>
                        <a:t>flat rate of 20 % </a:t>
                      </a:r>
                      <a:r>
                        <a:rPr lang="en-GB" sz="1800" baseline="0" smtClean="0"/>
                        <a:t>of DC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GB" sz="1600" smtClean="0"/>
                        <a:t>Collaborative Projects:</a:t>
                      </a:r>
                      <a:r>
                        <a:rPr lang="en-GB" sz="1600" baseline="0" smtClean="0"/>
                        <a:t> 20 </a:t>
                      </a:r>
                      <a:r>
                        <a:rPr lang="en-GB" sz="1600" baseline="0" dirty="0" smtClean="0"/>
                        <a:t>% </a:t>
                      </a:r>
                      <a:r>
                        <a:rPr lang="en-GB" sz="1600" baseline="0" smtClean="0"/>
                        <a:t>of DC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GB" sz="1600" baseline="0" smtClean="0"/>
                        <a:t>CSAs </a:t>
                      </a:r>
                      <a:r>
                        <a:rPr lang="en-GB" sz="1400" kern="1200" baseline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(call 2009 onwards)</a:t>
                      </a:r>
                      <a:r>
                        <a:rPr lang="en-GB" sz="1600" kern="1200" baseline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 7% </a:t>
                      </a:r>
                      <a:r>
                        <a:rPr lang="en-GB" sz="1600" baseline="0" smtClean="0"/>
                        <a:t>of DC</a:t>
                      </a:r>
                      <a:endParaRPr lang="en-GB" sz="16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1247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65815"/>
            <a:ext cx="8229600" cy="1141191"/>
          </a:xfrm>
        </p:spPr>
        <p:txBody>
          <a:bodyPr/>
          <a:lstStyle/>
          <a:p>
            <a:r>
              <a:rPr lang="en-GB" kern="1200" dirty="0" smtClean="0">
                <a:solidFill>
                  <a:srgbClr val="A6CEA8"/>
                </a:solidFill>
              </a:rPr>
              <a:t>	</a:t>
            </a:r>
            <a:r>
              <a:rPr lang="en-GB" kern="1200" smtClean="0">
                <a:solidFill>
                  <a:srgbClr val="A6CEA8"/>
                </a:solidFill>
              </a:rPr>
              <a:t>	    </a:t>
            </a:r>
            <a:r>
              <a:rPr lang="en-GB" sz="3600" kern="1200" smtClean="0">
                <a:solidFill>
                  <a:srgbClr val="A6CEA8"/>
                </a:solidFill>
              </a:rPr>
              <a:t>9</a:t>
            </a:r>
            <a:r>
              <a:rPr lang="en-GB" kern="1200" smtClean="0">
                <a:solidFill>
                  <a:srgbClr val="A6CEA8"/>
                </a:solidFill>
              </a:rPr>
              <a:t>. </a:t>
            </a:r>
            <a:r>
              <a:rPr lang="en-GB" sz="3200" b="1" kern="1200" smtClean="0">
                <a:solidFill>
                  <a:srgbClr val="A6CEA8"/>
                </a:solidFill>
              </a:rPr>
              <a:t>Additional </a:t>
            </a:r>
            <a:r>
              <a:rPr lang="en-GB" sz="3200" b="1" kern="1200" dirty="0">
                <a:solidFill>
                  <a:srgbClr val="A6CEA8"/>
                </a:solidFill>
              </a:rPr>
              <a:t>information</a:t>
            </a:r>
            <a:endParaRPr lang="en-GB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76647"/>
            <a:ext cx="8229600" cy="4525963"/>
          </a:xfrm>
        </p:spPr>
        <p:txBody>
          <a:bodyPr/>
          <a:lstStyle/>
          <a:p>
            <a:r>
              <a:rPr lang="nl-BE" sz="2800" b="1" dirty="0" smtClean="0">
                <a:solidFill>
                  <a:schemeClr val="accent2"/>
                </a:solidFill>
              </a:rPr>
              <a:t>Guides &amp; Documents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GB" sz="2400" dirty="0" smtClean="0"/>
              <a:t>Guide </a:t>
            </a:r>
            <a:r>
              <a:rPr lang="en-GB" sz="2400" dirty="0"/>
              <a:t>to Financial Issues for FCH JU beneficiaries </a:t>
            </a:r>
            <a:r>
              <a:rPr lang="en-GB" sz="2400" dirty="0" smtClean="0"/>
              <a:t>(published July </a:t>
            </a:r>
            <a:r>
              <a:rPr lang="en-GB" sz="2400" dirty="0"/>
              <a:t>2012</a:t>
            </a:r>
            <a:r>
              <a:rPr lang="en-GB" sz="2400" dirty="0" smtClean="0"/>
              <a:t>)</a:t>
            </a:r>
          </a:p>
          <a:p>
            <a:pPr marL="3543300" lvl="7" indent="-457200">
              <a:buFont typeface="+mj-lt"/>
              <a:buAutoNum type="arabicPeriod"/>
            </a:pPr>
            <a:endParaRPr lang="en-GB" sz="1200" dirty="0" smtClean="0"/>
          </a:p>
          <a:p>
            <a:pPr marL="457200" lvl="0" indent="-457200">
              <a:buFont typeface="+mj-lt"/>
              <a:buAutoNum type="arabicPeriod"/>
            </a:pPr>
            <a:r>
              <a:rPr lang="en-GB" sz="2400" dirty="0" smtClean="0"/>
              <a:t>FP7 </a:t>
            </a:r>
            <a:r>
              <a:rPr lang="en-GB" sz="2400" dirty="0"/>
              <a:t>Guidance notes for beneficiaries and auditors on certificates issued by external auditors ( version </a:t>
            </a:r>
            <a:r>
              <a:rPr lang="en-GB" sz="2400" dirty="0" smtClean="0"/>
              <a:t>July 2012)</a:t>
            </a:r>
          </a:p>
          <a:p>
            <a:pPr marL="4000500" lvl="8" indent="-457200">
              <a:buFont typeface="+mj-lt"/>
              <a:buAutoNum type="arabicPeriod"/>
            </a:pPr>
            <a:endParaRPr lang="en-GB" sz="1200" dirty="0"/>
          </a:p>
          <a:p>
            <a:pPr marL="457200" lvl="0" indent="-457200">
              <a:buFont typeface="+mj-lt"/>
              <a:buAutoNum type="arabicPeriod"/>
            </a:pPr>
            <a:r>
              <a:rPr lang="nl-BE" sz="2400" dirty="0"/>
              <a:t>FAQ on certificates issued by external auditors </a:t>
            </a:r>
            <a:r>
              <a:rPr lang="nl-BE" sz="2400" dirty="0" smtClean="0"/>
              <a:t>(published July </a:t>
            </a:r>
            <a:r>
              <a:rPr lang="nl-BE" sz="2400" dirty="0"/>
              <a:t>2012</a:t>
            </a:r>
            <a:r>
              <a:rPr lang="nl-BE" sz="2400" dirty="0" smtClean="0"/>
              <a:t>)</a:t>
            </a:r>
          </a:p>
          <a:p>
            <a:pPr marL="4000500" lvl="8" indent="-457200">
              <a:buFont typeface="+mj-lt"/>
              <a:buAutoNum type="arabicPeriod"/>
            </a:pPr>
            <a:endParaRPr lang="en-GB" sz="1200" dirty="0"/>
          </a:p>
          <a:p>
            <a:pPr marL="457200" lvl="0" indent="-457200">
              <a:buFont typeface="+mj-lt"/>
              <a:buAutoNum type="arabicPeriod"/>
            </a:pPr>
            <a:r>
              <a:rPr lang="nl-BE" sz="2400" dirty="0"/>
              <a:t>Grant Agreement with updated Forms D and E</a:t>
            </a:r>
            <a:endParaRPr lang="en-GB" sz="2400" dirty="0"/>
          </a:p>
          <a:p>
            <a:pPr lvl="0">
              <a:buFontTx/>
              <a:buChar char="-"/>
            </a:pPr>
            <a:endParaRPr lang="en-GB" sz="2400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6BFA-6285-4B5A-AE94-69B3F3239519}" type="slidenum">
              <a:rPr lang="en-GB" smtClean="0"/>
              <a:pPr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65638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16958"/>
            <a:ext cx="8229600" cy="1143000"/>
          </a:xfrm>
        </p:spPr>
        <p:txBody>
          <a:bodyPr/>
          <a:lstStyle/>
          <a:p>
            <a:r>
              <a:rPr lang="en-GB" sz="3200" b="1" kern="1200" dirty="0" smtClean="0">
                <a:solidFill>
                  <a:srgbClr val="A6CEA8"/>
                </a:solidFill>
              </a:rPr>
              <a:t>	</a:t>
            </a:r>
            <a:r>
              <a:rPr lang="en-GB" sz="3200" b="1" kern="1200" smtClean="0">
                <a:solidFill>
                  <a:srgbClr val="A6CEA8"/>
                </a:solidFill>
              </a:rPr>
              <a:t>	            </a:t>
            </a:r>
            <a:r>
              <a:rPr lang="en-GB" sz="3200" b="1" kern="1200" smtClean="0">
                <a:solidFill>
                  <a:srgbClr val="A6CEA8"/>
                </a:solidFill>
              </a:rPr>
              <a:t>9. Additional </a:t>
            </a:r>
            <a:r>
              <a:rPr lang="en-GB" sz="3200" b="1" kern="1200" dirty="0">
                <a:solidFill>
                  <a:srgbClr val="A6CEA8"/>
                </a:solidFill>
              </a:rPr>
              <a:t>information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5182" y="1940442"/>
            <a:ext cx="8229600" cy="4525963"/>
          </a:xfrm>
        </p:spPr>
        <p:txBody>
          <a:bodyPr/>
          <a:lstStyle/>
          <a:p>
            <a:pPr marL="0" lvl="0" indent="0">
              <a:buNone/>
            </a:pPr>
            <a:r>
              <a:rPr lang="en-GB" dirty="0" smtClean="0"/>
              <a:t>Generic FCH </a:t>
            </a:r>
            <a:r>
              <a:rPr lang="en-GB" dirty="0"/>
              <a:t>JU e-mail </a:t>
            </a:r>
            <a:r>
              <a:rPr lang="en-GB" dirty="0" smtClean="0"/>
              <a:t>address:</a:t>
            </a:r>
          </a:p>
          <a:p>
            <a:pPr marL="0" lvl="0" indent="0">
              <a:buNone/>
            </a:pPr>
            <a:r>
              <a:rPr lang="en-GB" dirty="0" smtClean="0"/>
              <a:t> </a:t>
            </a:r>
            <a:r>
              <a:rPr lang="en-GB" dirty="0" smtClean="0">
                <a:hlinkClick r:id="rId2"/>
              </a:rPr>
              <a:t>fch-projects@fch.europa.eu</a:t>
            </a:r>
            <a:endParaRPr lang="en-GB" dirty="0" smtClean="0"/>
          </a:p>
          <a:p>
            <a:pPr marL="0" lvl="0" indent="0">
              <a:buNone/>
            </a:pPr>
            <a:endParaRPr lang="nl-BE" dirty="0"/>
          </a:p>
          <a:p>
            <a:pPr marL="0" lvl="0" indent="0">
              <a:buNone/>
            </a:pPr>
            <a:r>
              <a:rPr lang="nl-BE" dirty="0" smtClean="0"/>
              <a:t>For questions re CoM and CoMAv:</a:t>
            </a:r>
          </a:p>
          <a:p>
            <a:pPr marL="0" lvl="0" indent="0">
              <a:buNone/>
            </a:pPr>
            <a:r>
              <a:rPr lang="nl-BE" dirty="0" smtClean="0"/>
              <a:t>FP7 helpdesk web service at</a:t>
            </a:r>
          </a:p>
          <a:p>
            <a:pPr marL="0" lvl="0" indent="0">
              <a:buNone/>
            </a:pPr>
            <a:r>
              <a:rPr lang="nl-BE" dirty="0">
                <a:hlinkClick r:id="rId3"/>
              </a:rPr>
              <a:t>http://</a:t>
            </a:r>
            <a:r>
              <a:rPr lang="nl-BE" dirty="0" smtClean="0">
                <a:hlinkClick r:id="rId3"/>
              </a:rPr>
              <a:t>ec.europa.eu/research/index.cfm?pg=enquiries</a:t>
            </a:r>
            <a:endParaRPr lang="nl-BE" dirty="0" smtClean="0"/>
          </a:p>
          <a:p>
            <a:pPr marL="0" lvl="0" indent="0">
              <a:buNone/>
            </a:pPr>
            <a:endParaRPr lang="nl-BE" dirty="0" smtClean="0"/>
          </a:p>
          <a:p>
            <a:pPr marL="0" lvl="0" indent="0">
              <a:buNone/>
            </a:pP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6BFA-6285-4B5A-AE94-69B3F3239519}" type="slidenum">
              <a:rPr lang="en-GB" smtClean="0"/>
              <a:pPr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9102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C11D4-F67F-452F-825C-465646B9549B}" type="slidenum">
              <a:rPr lang="en-GB" smtClean="0"/>
              <a:pPr/>
              <a:t>2</a:t>
            </a:fld>
            <a:endParaRPr lang="en-GB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662517" y="167062"/>
            <a:ext cx="6203575" cy="778869"/>
          </a:xfrm>
          <a:prstGeom prst="rect">
            <a:avLst/>
          </a:prstGeom>
        </p:spPr>
        <p:txBody>
          <a:bodyPr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GB" kern="1200" dirty="0" smtClean="0">
                <a:solidFill>
                  <a:srgbClr val="A6CEA8"/>
                </a:solidFill>
              </a:rPr>
              <a:t>Agenda</a:t>
            </a:r>
            <a:endParaRPr lang="en-GB" kern="1200" dirty="0">
              <a:solidFill>
                <a:srgbClr val="A6CEA8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6912297"/>
              </p:ext>
            </p:extLst>
          </p:nvPr>
        </p:nvGraphicFramePr>
        <p:xfrm>
          <a:off x="699555" y="2033749"/>
          <a:ext cx="8166537" cy="46852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00558"/>
                <a:gridCol w="4462990"/>
                <a:gridCol w="191450"/>
                <a:gridCol w="2011539"/>
              </a:tblGrid>
              <a:tr h="464313">
                <a:tc>
                  <a:txBody>
                    <a:bodyPr/>
                    <a:lstStyle/>
                    <a:p>
                      <a:pPr marL="457200" algn="l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effectLst/>
                        </a:rPr>
                        <a:t>Time frame</a:t>
                      </a:r>
                      <a:endParaRPr lang="en-GB" sz="1100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effectLst/>
                        </a:rPr>
                        <a:t>Content</a:t>
                      </a:r>
                      <a:endParaRPr lang="en-GB" sz="1100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marL="457200" algn="l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effectLst/>
                        </a:rPr>
                        <a:t>Speaker</a:t>
                      </a:r>
                      <a:endParaRPr lang="en-GB" sz="1100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258425">
                <a:tc>
                  <a:txBody>
                    <a:bodyPr/>
                    <a:lstStyle/>
                    <a:p>
                      <a:pPr marL="457200" algn="l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00" dirty="0" smtClean="0">
                          <a:solidFill>
                            <a:schemeClr val="accent2"/>
                          </a:solidFill>
                          <a:effectLst/>
                        </a:rPr>
                        <a:t>09.30 </a:t>
                      </a:r>
                      <a:r>
                        <a:rPr lang="en-GB" sz="1100" dirty="0">
                          <a:solidFill>
                            <a:schemeClr val="accent2"/>
                          </a:solidFill>
                          <a:effectLst/>
                        </a:rPr>
                        <a:t>– </a:t>
                      </a:r>
                      <a:r>
                        <a:rPr lang="en-GB" sz="1100" dirty="0" smtClean="0">
                          <a:solidFill>
                            <a:schemeClr val="accent2"/>
                          </a:solidFill>
                          <a:effectLst/>
                        </a:rPr>
                        <a:t>10.00 </a:t>
                      </a:r>
                      <a:endParaRPr lang="en-GB" sz="1100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marL="457200" algn="l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00" dirty="0" smtClean="0">
                          <a:solidFill>
                            <a:schemeClr val="accent2"/>
                          </a:solidFill>
                          <a:effectLst/>
                        </a:rPr>
                        <a:t>Registration</a:t>
                      </a:r>
                      <a:endParaRPr lang="en-GB" sz="1100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effectLst/>
                        </a:rPr>
                        <a:t> </a:t>
                      </a:r>
                      <a:endParaRPr lang="en-GB" sz="1100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58425">
                <a:tc>
                  <a:txBody>
                    <a:bodyPr/>
                    <a:lstStyle/>
                    <a:p>
                      <a:pPr marL="457200" algn="l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00" dirty="0" smtClean="0">
                          <a:solidFill>
                            <a:schemeClr val="accent2"/>
                          </a:solidFill>
                          <a:effectLst/>
                        </a:rPr>
                        <a:t>10.00 </a:t>
                      </a:r>
                      <a:r>
                        <a:rPr lang="en-GB" sz="1100" dirty="0">
                          <a:solidFill>
                            <a:schemeClr val="accent2"/>
                          </a:solidFill>
                          <a:effectLst/>
                        </a:rPr>
                        <a:t>– </a:t>
                      </a:r>
                      <a:r>
                        <a:rPr lang="en-GB" sz="1100" dirty="0" smtClean="0">
                          <a:solidFill>
                            <a:schemeClr val="accent2"/>
                          </a:solidFill>
                          <a:effectLst/>
                        </a:rPr>
                        <a:t>10.15</a:t>
                      </a:r>
                      <a:endParaRPr lang="en-GB" sz="1100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00" dirty="0" smtClean="0">
                          <a:solidFill>
                            <a:schemeClr val="accent2"/>
                          </a:solidFill>
                          <a:effectLst/>
                        </a:rPr>
                        <a:t>Opening and presentation of FCH JU staff </a:t>
                      </a:r>
                      <a:endParaRPr lang="en-GB" sz="1100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marL="457200" algn="l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00">
                          <a:solidFill>
                            <a:schemeClr val="accent2"/>
                          </a:solidFill>
                          <a:effectLst/>
                        </a:rPr>
                        <a:t>Elisabeth Robino</a:t>
                      </a:r>
                      <a:endParaRPr lang="en-GB" sz="110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258425">
                <a:tc>
                  <a:txBody>
                    <a:bodyPr/>
                    <a:lstStyle/>
                    <a:p>
                      <a:pPr marL="457200" algn="l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00" dirty="0" smtClean="0">
                          <a:solidFill>
                            <a:schemeClr val="accent2"/>
                          </a:solidFill>
                          <a:effectLst/>
                        </a:rPr>
                        <a:t>10.15 </a:t>
                      </a:r>
                      <a:r>
                        <a:rPr lang="en-GB" sz="1100" dirty="0">
                          <a:solidFill>
                            <a:schemeClr val="accent2"/>
                          </a:solidFill>
                          <a:effectLst/>
                        </a:rPr>
                        <a:t>– </a:t>
                      </a:r>
                      <a:r>
                        <a:rPr lang="en-GB" sz="1100" dirty="0" smtClean="0">
                          <a:solidFill>
                            <a:schemeClr val="accent2"/>
                          </a:solidFill>
                          <a:effectLst/>
                        </a:rPr>
                        <a:t>10.30</a:t>
                      </a:r>
                      <a:endParaRPr lang="en-GB" sz="1100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00" dirty="0" smtClean="0">
                          <a:solidFill>
                            <a:schemeClr val="accent2"/>
                          </a:solidFill>
                          <a:effectLst/>
                        </a:rPr>
                        <a:t>Introduction </a:t>
                      </a:r>
                      <a:endParaRPr lang="en-GB" sz="1100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marL="457200" algn="l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GB" sz="1100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258425">
                <a:tc>
                  <a:txBody>
                    <a:bodyPr/>
                    <a:lstStyle/>
                    <a:p>
                      <a:pPr marL="457200" algn="l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00" dirty="0" smtClean="0">
                          <a:solidFill>
                            <a:schemeClr val="accent2"/>
                          </a:solidFill>
                          <a:effectLst/>
                        </a:rPr>
                        <a:t>10.30 </a:t>
                      </a:r>
                      <a:r>
                        <a:rPr lang="en-GB" sz="1100" dirty="0">
                          <a:solidFill>
                            <a:schemeClr val="accent2"/>
                          </a:solidFill>
                          <a:effectLst/>
                        </a:rPr>
                        <a:t>– </a:t>
                      </a:r>
                      <a:r>
                        <a:rPr lang="en-GB" sz="1100" dirty="0" smtClean="0">
                          <a:solidFill>
                            <a:schemeClr val="accent2"/>
                          </a:solidFill>
                          <a:effectLst/>
                        </a:rPr>
                        <a:t>10.45</a:t>
                      </a:r>
                      <a:endParaRPr lang="en-GB" sz="1100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00" dirty="0" smtClean="0">
                          <a:solidFill>
                            <a:schemeClr val="accent2"/>
                          </a:solidFill>
                          <a:effectLst/>
                        </a:rPr>
                        <a:t>Legal basis</a:t>
                      </a:r>
                      <a:endParaRPr lang="en-GB" sz="1100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marL="45720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 smtClean="0">
                          <a:solidFill>
                            <a:schemeClr val="accent2"/>
                          </a:solidFill>
                          <a:effectLst/>
                        </a:rPr>
                        <a:t>Nicolas Brahy</a:t>
                      </a:r>
                      <a:endParaRPr lang="en-GB" sz="1100" dirty="0" smtClean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57200" algn="l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GB" sz="1100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258425">
                <a:tc>
                  <a:txBody>
                    <a:bodyPr/>
                    <a:lstStyle/>
                    <a:p>
                      <a:pPr marL="45720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 smtClean="0">
                          <a:solidFill>
                            <a:schemeClr val="accent2"/>
                          </a:solidFill>
                          <a:effectLst/>
                        </a:rPr>
                        <a:t>10.45 – 11.30</a:t>
                      </a:r>
                      <a:endParaRPr lang="en-GB" sz="1100" dirty="0" smtClean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57200" algn="l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nl-BE" sz="1100" dirty="0" smtClean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11.30    -11.45</a:t>
                      </a:r>
                      <a:endParaRPr lang="en-GB" sz="1100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00" dirty="0" smtClean="0">
                          <a:solidFill>
                            <a:schemeClr val="accent2"/>
                          </a:solidFill>
                          <a:effectLst/>
                        </a:rPr>
                        <a:t>FCH JU control system</a:t>
                      </a:r>
                    </a:p>
                    <a:p>
                      <a:pPr marL="45720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 smtClean="0">
                          <a:solidFill>
                            <a:schemeClr val="accent2"/>
                          </a:solidFill>
                          <a:effectLst/>
                        </a:rPr>
                        <a:t>Coffee break</a:t>
                      </a:r>
                      <a:endParaRPr lang="en-GB" sz="1100" dirty="0" smtClean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57200" algn="l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GB" sz="1100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marL="45720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effectLst/>
                        </a:rPr>
                        <a:t> </a:t>
                      </a:r>
                      <a:r>
                        <a:rPr lang="en-GB" sz="1100" dirty="0" smtClean="0">
                          <a:solidFill>
                            <a:schemeClr val="accent2"/>
                          </a:solidFill>
                          <a:effectLst/>
                        </a:rPr>
                        <a:t>Elena Climent </a:t>
                      </a:r>
                      <a:r>
                        <a:rPr lang="en-GB" sz="1100" dirty="0" err="1" smtClean="0">
                          <a:solidFill>
                            <a:schemeClr val="accent2"/>
                          </a:solidFill>
                          <a:effectLst/>
                        </a:rPr>
                        <a:t>Vañó</a:t>
                      </a:r>
                      <a:endParaRPr lang="en-GB" sz="1100" dirty="0" smtClean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57200" algn="l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GB" sz="1100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marL="457200" algn="l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GB" sz="1100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033700">
                <a:tc>
                  <a:txBody>
                    <a:bodyPr/>
                    <a:lstStyle/>
                    <a:p>
                      <a:pPr marL="457200" algn="l" defTabSz="914400" rtl="0" eaLnBrk="1" latinLnBrk="0" hangingPunct="1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00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11.45 – 12.45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l" defTabSz="914400" rtl="0" eaLnBrk="1" latinLnBrk="0" hangingPunct="1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00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Most common issues identified: </a:t>
                      </a:r>
                    </a:p>
                    <a:p>
                      <a:pPr marL="457200" algn="l" defTabSz="914400" rtl="0" eaLnBrk="1" latinLnBrk="0" hangingPunct="1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00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formalities and general </a:t>
                      </a:r>
                      <a:r>
                        <a:rPr lang="en-GB" sz="1100" kern="1200" dirty="0" smtClean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aspects</a:t>
                      </a:r>
                      <a:endParaRPr lang="en-GB" sz="1100" kern="1200" dirty="0">
                        <a:solidFill>
                          <a:schemeClr val="accent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marL="457200" algn="l" defTabSz="914400" rtl="0" eaLnBrk="1" latinLnBrk="0" hangingPunct="1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1100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Nora Ovcharova</a:t>
                      </a:r>
                      <a:endParaRPr lang="en-GB" sz="1100" kern="1200" dirty="0">
                        <a:solidFill>
                          <a:schemeClr val="accent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258425">
                <a:tc>
                  <a:txBody>
                    <a:bodyPr/>
                    <a:lstStyle/>
                    <a:p>
                      <a:pPr marL="457200" algn="l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00">
                          <a:solidFill>
                            <a:schemeClr val="accent2"/>
                          </a:solidFill>
                          <a:effectLst/>
                        </a:rPr>
                        <a:t>12.45 – 14.00</a:t>
                      </a:r>
                      <a:endParaRPr lang="en-GB" sz="110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marL="457200" algn="l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00">
                          <a:solidFill>
                            <a:schemeClr val="accent2"/>
                          </a:solidFill>
                          <a:effectLst/>
                        </a:rPr>
                        <a:t>Lunch break</a:t>
                      </a:r>
                      <a:endParaRPr lang="en-GB" sz="110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effectLst/>
                        </a:rPr>
                        <a:t> </a:t>
                      </a:r>
                      <a:endParaRPr lang="en-GB" sz="1100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46063">
                <a:tc>
                  <a:txBody>
                    <a:bodyPr/>
                    <a:lstStyle/>
                    <a:p>
                      <a:pPr marL="457200" algn="l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00">
                          <a:solidFill>
                            <a:schemeClr val="accent2"/>
                          </a:solidFill>
                          <a:effectLst/>
                        </a:rPr>
                        <a:t>14.00 – 15.00</a:t>
                      </a:r>
                      <a:endParaRPr lang="en-GB" sz="110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effectLst/>
                        </a:rPr>
                        <a:t>Most common issues identified: analysis per cost </a:t>
                      </a:r>
                      <a:r>
                        <a:rPr lang="en-GB" sz="1100" dirty="0" smtClean="0">
                          <a:solidFill>
                            <a:schemeClr val="accent2"/>
                          </a:solidFill>
                          <a:effectLst/>
                        </a:rPr>
                        <a:t>category</a:t>
                      </a:r>
                      <a:endParaRPr lang="en-GB" sz="1100" dirty="0">
                        <a:solidFill>
                          <a:schemeClr val="accent2"/>
                        </a:solidFill>
                        <a:effectLst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marL="457200" algn="l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effectLst/>
                        </a:rPr>
                        <a:t>Antonio Requena Fernandez</a:t>
                      </a:r>
                      <a:endParaRPr lang="en-GB" sz="1100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258425">
                <a:tc>
                  <a:txBody>
                    <a:bodyPr/>
                    <a:lstStyle/>
                    <a:p>
                      <a:pPr marL="457200" algn="l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00">
                          <a:solidFill>
                            <a:schemeClr val="accent2"/>
                          </a:solidFill>
                          <a:effectLst/>
                        </a:rPr>
                        <a:t>15.00 – 15.15 </a:t>
                      </a:r>
                      <a:endParaRPr lang="en-GB" sz="110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effectLst/>
                        </a:rPr>
                        <a:t>Coffee break</a:t>
                      </a:r>
                      <a:endParaRPr lang="en-GB" sz="1100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marL="457200" algn="l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effectLst/>
                        </a:rPr>
                        <a:t> </a:t>
                      </a:r>
                      <a:endParaRPr lang="en-GB" sz="1100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258425">
                <a:tc>
                  <a:txBody>
                    <a:bodyPr/>
                    <a:lstStyle/>
                    <a:p>
                      <a:pPr marL="457200" algn="l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effectLst/>
                        </a:rPr>
                        <a:t>15.15– 16.00</a:t>
                      </a:r>
                      <a:endParaRPr lang="en-GB" sz="1100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marL="457200" algn="l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00" dirty="0">
                          <a:solidFill>
                            <a:schemeClr val="accent2"/>
                          </a:solidFill>
                          <a:effectLst/>
                        </a:rPr>
                        <a:t>Questions and Answers</a:t>
                      </a:r>
                      <a:endParaRPr lang="en-GB" sz="1100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100" dirty="0">
                          <a:effectLst/>
                        </a:rPr>
                        <a:t> </a:t>
                      </a:r>
                      <a:endParaRPr lang="en-GB" sz="11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8039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C11D4-F67F-452F-825C-465646B9549B}" type="slidenum">
              <a:rPr lang="en-GB" smtClean="0"/>
              <a:pPr/>
              <a:t>3</a:t>
            </a:fld>
            <a:endParaRPr lang="en-GB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2662517" y="167062"/>
            <a:ext cx="6203575" cy="577009"/>
          </a:xfrm>
          <a:prstGeom prst="rect">
            <a:avLst/>
          </a:prstGeom>
        </p:spPr>
        <p:txBody>
          <a:bodyPr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GB" kern="1200" dirty="0" smtClean="0">
                <a:solidFill>
                  <a:srgbClr val="A6CEA8"/>
                </a:solidFill>
              </a:rPr>
              <a:t>List of content</a:t>
            </a:r>
            <a:endParaRPr lang="en-GB" kern="1200" dirty="0">
              <a:solidFill>
                <a:srgbClr val="A6CEA8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67788" y="2254466"/>
            <a:ext cx="7992888" cy="3974991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514350" indent="-514350">
              <a:buAutoNum type="arabicPeriod"/>
            </a:pPr>
            <a:r>
              <a:rPr lang="en-GB" sz="2400" dirty="0" smtClean="0">
                <a:solidFill>
                  <a:schemeClr val="accent2">
                    <a:lumMod val="75000"/>
                  </a:schemeClr>
                </a:solidFill>
              </a:rPr>
              <a:t>Introduction</a:t>
            </a:r>
          </a:p>
          <a:p>
            <a:pPr marL="514350" indent="-514350">
              <a:buAutoNum type="arabicPeriod"/>
            </a:pPr>
            <a:r>
              <a:rPr lang="en-GB" sz="2400" dirty="0" smtClean="0">
                <a:solidFill>
                  <a:schemeClr val="accent2">
                    <a:lumMod val="75000"/>
                  </a:schemeClr>
                </a:solidFill>
              </a:rPr>
              <a:t>Cost reporting chain</a:t>
            </a:r>
          </a:p>
          <a:p>
            <a:pPr marL="514350" indent="-514350">
              <a:buFontTx/>
              <a:buAutoNum type="arabicPeriod"/>
            </a:pPr>
            <a:r>
              <a:rPr lang="en-GB" sz="2400" dirty="0">
                <a:solidFill>
                  <a:schemeClr val="accent2">
                    <a:lumMod val="75000"/>
                  </a:schemeClr>
                </a:solidFill>
              </a:rPr>
              <a:t>Consequences of errors</a:t>
            </a:r>
          </a:p>
          <a:p>
            <a:pPr marL="514350" indent="-514350">
              <a:buAutoNum type="arabicPeriod"/>
            </a:pPr>
            <a:r>
              <a:rPr lang="en-GB" sz="2400" dirty="0" smtClean="0">
                <a:solidFill>
                  <a:schemeClr val="accent2">
                    <a:lumMod val="75000"/>
                  </a:schemeClr>
                </a:solidFill>
              </a:rPr>
              <a:t>Aim of the communication campaign</a:t>
            </a:r>
          </a:p>
          <a:p>
            <a:pPr marL="514350" indent="-514350">
              <a:buFontTx/>
              <a:buAutoNum type="arabicPeriod"/>
            </a:pPr>
            <a:r>
              <a:rPr lang="en-GB" sz="2400" dirty="0" smtClean="0">
                <a:solidFill>
                  <a:schemeClr val="accent2">
                    <a:lumMod val="75000"/>
                  </a:schemeClr>
                </a:solidFill>
              </a:rPr>
              <a:t>The most </a:t>
            </a:r>
            <a:r>
              <a:rPr lang="en-GB" sz="2400" smtClean="0">
                <a:solidFill>
                  <a:schemeClr val="accent2">
                    <a:lumMod val="75000"/>
                  </a:schemeClr>
                </a:solidFill>
              </a:rPr>
              <a:t>frequent issues </a:t>
            </a:r>
            <a:r>
              <a:rPr lang="en-GB" sz="2400" dirty="0" smtClean="0">
                <a:solidFill>
                  <a:schemeClr val="accent2">
                    <a:lumMod val="75000"/>
                  </a:schemeClr>
                </a:solidFill>
              </a:rPr>
              <a:t>identified by the FCH JU</a:t>
            </a:r>
            <a:endParaRPr lang="en-GB" sz="2400" dirty="0">
              <a:solidFill>
                <a:schemeClr val="accent2">
                  <a:lumMod val="75000"/>
                </a:schemeClr>
              </a:solidFill>
            </a:endParaRPr>
          </a:p>
          <a:p>
            <a:pPr marL="514350" indent="-514350">
              <a:buAutoNum type="arabicPeriod"/>
            </a:pPr>
            <a:r>
              <a:rPr lang="en-GB" sz="2400" dirty="0" smtClean="0">
                <a:solidFill>
                  <a:schemeClr val="accent2">
                    <a:lumMod val="75000"/>
                  </a:schemeClr>
                </a:solidFill>
              </a:rPr>
              <a:t>Legal basis – FCH JU Grant Agreement</a:t>
            </a:r>
          </a:p>
          <a:p>
            <a:pPr marL="514350" indent="-514350">
              <a:buAutoNum type="arabicPeriod"/>
            </a:pPr>
            <a:r>
              <a:rPr lang="en-GB" sz="2400" dirty="0" smtClean="0">
                <a:solidFill>
                  <a:schemeClr val="accent2">
                    <a:lumMod val="75000"/>
                  </a:schemeClr>
                </a:solidFill>
              </a:rPr>
              <a:t>Eligible costs</a:t>
            </a:r>
          </a:p>
          <a:p>
            <a:pPr marL="514350" indent="-514350">
              <a:buAutoNum type="arabicPeriod"/>
            </a:pPr>
            <a:r>
              <a:rPr lang="en-GB" sz="2400" dirty="0">
                <a:solidFill>
                  <a:schemeClr val="accent2">
                    <a:lumMod val="75000"/>
                  </a:schemeClr>
                </a:solidFill>
              </a:rPr>
              <a:t>Differences in financial </a:t>
            </a:r>
            <a:r>
              <a:rPr lang="en-GB" sz="2400" dirty="0" smtClean="0">
                <a:solidFill>
                  <a:schemeClr val="accent2">
                    <a:lumMod val="75000"/>
                  </a:schemeClr>
                </a:solidFill>
              </a:rPr>
              <a:t>provisions - FP7 </a:t>
            </a:r>
            <a:r>
              <a:rPr lang="en-GB" sz="2400" dirty="0">
                <a:solidFill>
                  <a:schemeClr val="accent2">
                    <a:lumMod val="75000"/>
                  </a:schemeClr>
                </a:solidFill>
              </a:rPr>
              <a:t>an FCH JU</a:t>
            </a:r>
          </a:p>
          <a:p>
            <a:pPr marL="514350" indent="-514350">
              <a:buAutoNum type="arabicPeriod"/>
            </a:pPr>
            <a:r>
              <a:rPr lang="en-GB" sz="2400" dirty="0" smtClean="0">
                <a:solidFill>
                  <a:schemeClr val="accent2">
                    <a:lumMod val="75000"/>
                  </a:schemeClr>
                </a:solidFill>
              </a:rPr>
              <a:t>Additional information</a:t>
            </a:r>
          </a:p>
          <a:p>
            <a:pPr marL="514350" indent="-514350">
              <a:buAutoNum type="arabicPeriod"/>
            </a:pPr>
            <a:endParaRPr lang="en-GB" sz="28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GB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9261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C11D4-F67F-452F-825C-465646B9549B}" type="slidenum">
              <a:rPr lang="en-GB" smtClean="0"/>
              <a:pPr/>
              <a:t>4</a:t>
            </a:fld>
            <a:endParaRPr lang="en-GB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2812116" y="139331"/>
            <a:ext cx="6203575" cy="577009"/>
          </a:xfrm>
          <a:prstGeom prst="rect">
            <a:avLst/>
          </a:prstGeom>
        </p:spPr>
        <p:txBody>
          <a:bodyPr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GB" smtClean="0">
                <a:solidFill>
                  <a:srgbClr val="A6CEA8"/>
                </a:solidFill>
              </a:rPr>
              <a:t>1. </a:t>
            </a:r>
            <a:r>
              <a:rPr lang="en-GB" kern="1200" smtClean="0">
                <a:solidFill>
                  <a:srgbClr val="A6CEA8"/>
                </a:solidFill>
              </a:rPr>
              <a:t>Introduction</a:t>
            </a:r>
            <a:endParaRPr lang="en-GB" kern="1200" dirty="0">
              <a:solidFill>
                <a:srgbClr val="A6CEA8"/>
              </a:solidFill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161364" y="3449170"/>
            <a:ext cx="3191435" cy="1264023"/>
          </a:xfrm>
          <a:prstGeom prst="rightArrow">
            <a:avLst/>
          </a:prstGeom>
          <a:solidFill>
            <a:srgbClr val="DAECF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  <a:p>
            <a:pPr algn="ctr"/>
            <a:r>
              <a:rPr lang="en-GB" sz="1400" dirty="0">
                <a:solidFill>
                  <a:schemeClr val="tx1"/>
                </a:solidFill>
              </a:rPr>
              <a:t>Different beneficiaries</a:t>
            </a:r>
          </a:p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161365" y="2017059"/>
            <a:ext cx="3191435" cy="1290917"/>
          </a:xfrm>
          <a:prstGeom prst="rightArrow">
            <a:avLst/>
          </a:prstGeom>
          <a:solidFill>
            <a:srgbClr val="DAECF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 sz="1400" dirty="0" smtClean="0">
              <a:solidFill>
                <a:schemeClr val="tx1"/>
              </a:solidFill>
            </a:endParaRPr>
          </a:p>
          <a:p>
            <a:pPr lvl="0" algn="ctr"/>
            <a:r>
              <a:rPr lang="en-GB" sz="1400" dirty="0" smtClean="0">
                <a:solidFill>
                  <a:schemeClr val="tx1"/>
                </a:solidFill>
              </a:rPr>
              <a:t>FCH </a:t>
            </a:r>
            <a:r>
              <a:rPr lang="en-GB" sz="1400" dirty="0">
                <a:solidFill>
                  <a:schemeClr val="tx1"/>
                </a:solidFill>
              </a:rPr>
              <a:t>JU financial provisions   different from FP7</a:t>
            </a:r>
          </a:p>
          <a:p>
            <a:pPr algn="ctr"/>
            <a:endParaRPr lang="en-GB" sz="1400" dirty="0"/>
          </a:p>
        </p:txBody>
      </p:sp>
      <p:sp>
        <p:nvSpPr>
          <p:cNvPr id="8" name="Right Arrow 7"/>
          <p:cNvSpPr/>
          <p:nvPr/>
        </p:nvSpPr>
        <p:spPr>
          <a:xfrm>
            <a:off x="161363" y="4831976"/>
            <a:ext cx="3191435" cy="1255058"/>
          </a:xfrm>
          <a:prstGeom prst="rightArrow">
            <a:avLst/>
          </a:prstGeom>
          <a:solidFill>
            <a:srgbClr val="DAECF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tx1"/>
                </a:solidFill>
              </a:rPr>
              <a:t>FCH JU experience from </a:t>
            </a:r>
            <a:r>
              <a:rPr lang="en-GB" sz="1400" dirty="0" smtClean="0">
                <a:solidFill>
                  <a:schemeClr val="tx1"/>
                </a:solidFill>
              </a:rPr>
              <a:t>first audits</a:t>
            </a:r>
            <a:endParaRPr lang="en-GB" sz="1400" dirty="0">
              <a:solidFill>
                <a:schemeClr val="tx1"/>
              </a:solidFill>
            </a:endParaRPr>
          </a:p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9" name="Left Arrow 8"/>
          <p:cNvSpPr/>
          <p:nvPr/>
        </p:nvSpPr>
        <p:spPr>
          <a:xfrm>
            <a:off x="5656729" y="2864223"/>
            <a:ext cx="3358962" cy="2433918"/>
          </a:xfrm>
          <a:prstGeom prst="leftArrow">
            <a:avLst/>
          </a:prstGeom>
          <a:solidFill>
            <a:srgbClr val="DAECF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tx1"/>
                </a:solidFill>
              </a:rPr>
              <a:t>Commission’s </a:t>
            </a:r>
            <a:r>
              <a:rPr lang="en-GB" sz="1400" dirty="0" smtClean="0">
                <a:solidFill>
                  <a:schemeClr val="tx1"/>
                </a:solidFill>
              </a:rPr>
              <a:t>communication </a:t>
            </a:r>
            <a:r>
              <a:rPr lang="en-GB" sz="1400" dirty="0">
                <a:solidFill>
                  <a:schemeClr val="tx1"/>
                </a:solidFill>
              </a:rPr>
              <a:t>campaign regarding FP7 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437966" y="3307976"/>
            <a:ext cx="2142564" cy="1855694"/>
          </a:xfrm>
          <a:prstGeom prst="roundRect">
            <a:avLst/>
          </a:prstGeom>
          <a:solidFill>
            <a:srgbClr val="DAECF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FCH JU Communication Campaign</a:t>
            </a:r>
            <a:endParaRPr lang="en-GB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2883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3"/>
          <p:cNvSpPr txBox="1">
            <a:spLocks/>
          </p:cNvSpPr>
          <p:nvPr/>
        </p:nvSpPr>
        <p:spPr>
          <a:xfrm>
            <a:off x="2348754" y="102828"/>
            <a:ext cx="6795246" cy="488841"/>
          </a:xfrm>
          <a:prstGeom prst="rect">
            <a:avLst/>
          </a:prstGeo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4400">
                <a:solidFill>
                  <a:srgbClr val="92D050"/>
                </a:solidFill>
                <a:latin typeface="+mj-lt"/>
                <a:ea typeface="+mj-ea"/>
                <a:cs typeface="+mj-cs"/>
              </a:defRPr>
            </a:lvl1pPr>
            <a:lvl2pPr algn="ctr">
              <a:defRPr sz="4400">
                <a:solidFill>
                  <a:schemeClr val="tx2"/>
                </a:solidFill>
              </a:defRPr>
            </a:lvl2pPr>
            <a:lvl3pPr algn="ctr">
              <a:defRPr sz="4400">
                <a:solidFill>
                  <a:schemeClr val="tx2"/>
                </a:solidFill>
              </a:defRPr>
            </a:lvl3pPr>
            <a:lvl4pPr algn="ctr">
              <a:defRPr sz="4400">
                <a:solidFill>
                  <a:schemeClr val="tx2"/>
                </a:solidFill>
              </a:defRPr>
            </a:lvl4pPr>
            <a:lvl5pPr algn="ctr">
              <a:defRPr sz="4400">
                <a:solidFill>
                  <a:schemeClr val="tx2"/>
                </a:solidFill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</a:defRPr>
            </a:lvl9pPr>
          </a:lstStyle>
          <a:p>
            <a:r>
              <a:rPr lang="en-GB" smtClean="0">
                <a:solidFill>
                  <a:srgbClr val="A6CEA8"/>
                </a:solidFill>
              </a:rPr>
              <a:t>2. Cost </a:t>
            </a:r>
            <a:r>
              <a:rPr lang="en-GB" dirty="0" smtClean="0">
                <a:solidFill>
                  <a:srgbClr val="A6CEA8"/>
                </a:solidFill>
              </a:rPr>
              <a:t>reporting chain </a:t>
            </a:r>
            <a:endParaRPr lang="en-GB" dirty="0">
              <a:solidFill>
                <a:srgbClr val="A6CEA8"/>
              </a:solidFill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1349183" y="1909482"/>
            <a:ext cx="7117976" cy="4464422"/>
            <a:chOff x="1349183" y="2017058"/>
            <a:chExt cx="7117976" cy="4464422"/>
          </a:xfrm>
        </p:grpSpPr>
        <p:grpSp>
          <p:nvGrpSpPr>
            <p:cNvPr id="2" name="Group 1"/>
            <p:cNvGrpSpPr/>
            <p:nvPr/>
          </p:nvGrpSpPr>
          <p:grpSpPr>
            <a:xfrm>
              <a:off x="1349183" y="2017058"/>
              <a:ext cx="7117976" cy="4464422"/>
              <a:chOff x="1308382" y="2151529"/>
              <a:chExt cx="6383218" cy="4085782"/>
            </a:xfrm>
          </p:grpSpPr>
          <p:sp>
            <p:nvSpPr>
              <p:cNvPr id="3" name="Freeform 2"/>
              <p:cNvSpPr/>
              <p:nvPr/>
            </p:nvSpPr>
            <p:spPr>
              <a:xfrm>
                <a:off x="2841631" y="4690843"/>
                <a:ext cx="1793684" cy="1546468"/>
              </a:xfrm>
              <a:custGeom>
                <a:avLst/>
                <a:gdLst>
                  <a:gd name="connsiteX0" fmla="*/ 0 w 1793684"/>
                  <a:gd name="connsiteY0" fmla="*/ 773234 h 1546468"/>
                  <a:gd name="connsiteX1" fmla="*/ 386617 w 1793684"/>
                  <a:gd name="connsiteY1" fmla="*/ 0 h 1546468"/>
                  <a:gd name="connsiteX2" fmla="*/ 1407067 w 1793684"/>
                  <a:gd name="connsiteY2" fmla="*/ 0 h 1546468"/>
                  <a:gd name="connsiteX3" fmla="*/ 1793684 w 1793684"/>
                  <a:gd name="connsiteY3" fmla="*/ 773234 h 1546468"/>
                  <a:gd name="connsiteX4" fmla="*/ 1407067 w 1793684"/>
                  <a:gd name="connsiteY4" fmla="*/ 1546468 h 1546468"/>
                  <a:gd name="connsiteX5" fmla="*/ 386617 w 1793684"/>
                  <a:gd name="connsiteY5" fmla="*/ 1546468 h 1546468"/>
                  <a:gd name="connsiteX6" fmla="*/ 0 w 1793684"/>
                  <a:gd name="connsiteY6" fmla="*/ 773234 h 15464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793684" h="1546468">
                    <a:moveTo>
                      <a:pt x="0" y="773234"/>
                    </a:moveTo>
                    <a:lnTo>
                      <a:pt x="386617" y="0"/>
                    </a:lnTo>
                    <a:lnTo>
                      <a:pt x="1407067" y="0"/>
                    </a:lnTo>
                    <a:lnTo>
                      <a:pt x="1793684" y="773234"/>
                    </a:lnTo>
                    <a:lnTo>
                      <a:pt x="1407067" y="1546468"/>
                    </a:lnTo>
                    <a:lnTo>
                      <a:pt x="386617" y="1546468"/>
                    </a:lnTo>
                    <a:lnTo>
                      <a:pt x="0" y="773234"/>
                    </a:lnTo>
                    <a:close/>
                  </a:path>
                </a:pathLst>
              </a:custGeom>
              <a:solidFill>
                <a:srgbClr val="DAECF2"/>
              </a:solidFill>
              <a:ln>
                <a:solidFill>
                  <a:schemeClr val="accent2"/>
                </a:solidFill>
              </a:ln>
            </p:spPr>
            <p:style>
              <a:lnRef idx="1">
                <a:schemeClr val="accent3">
                  <a:shade val="50000"/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3">
                  <a:shade val="50000"/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accent3">
                  <a:shade val="5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278346" tIns="257763" rIns="278346" bIns="257763" numCol="1" spcCol="1270" anchor="ctr" anchorCtr="0">
                <a:noAutofit/>
              </a:bodyPr>
              <a:lstStyle/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400" kern="1200" dirty="0" smtClean="0">
                    <a:solidFill>
                      <a:schemeClr val="tx1"/>
                    </a:solidFill>
                  </a:rPr>
                  <a:t>External audit firms ( local/ coordinators)</a:t>
                </a:r>
              </a:p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400" dirty="0" smtClean="0">
                    <a:solidFill>
                      <a:schemeClr val="tx1"/>
                    </a:solidFill>
                  </a:rPr>
                  <a:t>(ex-post)</a:t>
                </a:r>
                <a:endParaRPr lang="en-US" sz="1400" kern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" name="Hexagon 3"/>
              <p:cNvSpPr/>
              <p:nvPr/>
            </p:nvSpPr>
            <p:spPr>
              <a:xfrm>
                <a:off x="2888229" y="5373577"/>
                <a:ext cx="210007" cy="181000"/>
              </a:xfrm>
              <a:prstGeom prst="hexagon">
                <a:avLst>
                  <a:gd name="adj" fmla="val 25000"/>
                  <a:gd name="vf" fmla="val 115470"/>
                </a:avLst>
              </a:prstGeom>
              <a:ln>
                <a:solidFill>
                  <a:schemeClr val="accent2"/>
                </a:solidFill>
              </a:ln>
            </p:spPr>
            <p:style>
              <a:lnRef idx="1">
                <a:schemeClr val="accent3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5" name="Hexagon 4"/>
              <p:cNvSpPr/>
              <p:nvPr/>
            </p:nvSpPr>
            <p:spPr>
              <a:xfrm>
                <a:off x="1308382" y="3860203"/>
                <a:ext cx="1793684" cy="1546468"/>
              </a:xfrm>
              <a:prstGeom prst="hexagon">
                <a:avLst>
                  <a:gd name="adj" fmla="val 25000"/>
                  <a:gd name="vf" fmla="val 115470"/>
                </a:avLst>
              </a:prstGeom>
              <a:blipFill>
                <a:blip r:embed="rId2">
                  <a:extLst/>
                </a:blip>
                <a:srcRect/>
                <a:stretch>
                  <a:fillRect l="-15000" r="-15000"/>
                </a:stretch>
              </a:blipFill>
              <a:ln>
                <a:solidFill>
                  <a:schemeClr val="accent2"/>
                </a:solidFill>
              </a:ln>
            </p:spPr>
            <p:style>
              <a:lnRef idx="1">
                <a:schemeClr val="accent3">
                  <a:shade val="50000"/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6" name="Hexagon 5"/>
              <p:cNvSpPr/>
              <p:nvPr/>
            </p:nvSpPr>
            <p:spPr>
              <a:xfrm>
                <a:off x="2529492" y="5202383"/>
                <a:ext cx="210007" cy="181000"/>
              </a:xfrm>
              <a:prstGeom prst="hexagon">
                <a:avLst>
                  <a:gd name="adj" fmla="val 25000"/>
                  <a:gd name="vf" fmla="val 115470"/>
                </a:avLst>
              </a:prstGeom>
              <a:ln>
                <a:solidFill>
                  <a:schemeClr val="accent2"/>
                </a:solidFill>
              </a:ln>
            </p:spPr>
            <p:style>
              <a:lnRef idx="1">
                <a:schemeClr val="accent3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13" name="Freeform 12"/>
              <p:cNvSpPr/>
              <p:nvPr/>
            </p:nvSpPr>
            <p:spPr>
              <a:xfrm>
                <a:off x="4369774" y="3841817"/>
                <a:ext cx="1793684" cy="1546468"/>
              </a:xfrm>
              <a:custGeom>
                <a:avLst/>
                <a:gdLst>
                  <a:gd name="connsiteX0" fmla="*/ 0 w 1793684"/>
                  <a:gd name="connsiteY0" fmla="*/ 773234 h 1546468"/>
                  <a:gd name="connsiteX1" fmla="*/ 386617 w 1793684"/>
                  <a:gd name="connsiteY1" fmla="*/ 0 h 1546468"/>
                  <a:gd name="connsiteX2" fmla="*/ 1407067 w 1793684"/>
                  <a:gd name="connsiteY2" fmla="*/ 0 h 1546468"/>
                  <a:gd name="connsiteX3" fmla="*/ 1793684 w 1793684"/>
                  <a:gd name="connsiteY3" fmla="*/ 773234 h 1546468"/>
                  <a:gd name="connsiteX4" fmla="*/ 1407067 w 1793684"/>
                  <a:gd name="connsiteY4" fmla="*/ 1546468 h 1546468"/>
                  <a:gd name="connsiteX5" fmla="*/ 386617 w 1793684"/>
                  <a:gd name="connsiteY5" fmla="*/ 1546468 h 1546468"/>
                  <a:gd name="connsiteX6" fmla="*/ 0 w 1793684"/>
                  <a:gd name="connsiteY6" fmla="*/ 773234 h 15464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793684" h="1546468">
                    <a:moveTo>
                      <a:pt x="0" y="773234"/>
                    </a:moveTo>
                    <a:lnTo>
                      <a:pt x="386617" y="0"/>
                    </a:lnTo>
                    <a:lnTo>
                      <a:pt x="1407067" y="0"/>
                    </a:lnTo>
                    <a:lnTo>
                      <a:pt x="1793684" y="773234"/>
                    </a:lnTo>
                    <a:lnTo>
                      <a:pt x="1407067" y="1546468"/>
                    </a:lnTo>
                    <a:lnTo>
                      <a:pt x="386617" y="1546468"/>
                    </a:lnTo>
                    <a:lnTo>
                      <a:pt x="0" y="773234"/>
                    </a:lnTo>
                    <a:close/>
                  </a:path>
                </a:pathLst>
              </a:custGeom>
              <a:solidFill>
                <a:srgbClr val="DAECF2"/>
              </a:solidFill>
              <a:ln>
                <a:solidFill>
                  <a:schemeClr val="accent2"/>
                </a:solidFill>
              </a:ln>
            </p:spPr>
            <p:style>
              <a:lnRef idx="1">
                <a:schemeClr val="accent3">
                  <a:shade val="50000"/>
                  <a:hueOff val="0"/>
                  <a:satOff val="0"/>
                  <a:lumOff val="17643"/>
                  <a:alphaOff val="0"/>
                </a:schemeClr>
              </a:lnRef>
              <a:fillRef idx="3">
                <a:schemeClr val="accent3">
                  <a:shade val="50000"/>
                  <a:hueOff val="0"/>
                  <a:satOff val="0"/>
                  <a:lumOff val="17643"/>
                  <a:alphaOff val="0"/>
                </a:schemeClr>
              </a:fillRef>
              <a:effectRef idx="2">
                <a:schemeClr val="accent3">
                  <a:shade val="50000"/>
                  <a:hueOff val="0"/>
                  <a:satOff val="0"/>
                  <a:lumOff val="17643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278346" tIns="257763" rIns="278346" bIns="257763" numCol="1" spcCol="1270" anchor="ctr" anchorCtr="0">
                <a:noAutofit/>
              </a:bodyPr>
              <a:lstStyle/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400" kern="1200" dirty="0" smtClean="0">
                    <a:solidFill>
                      <a:schemeClr val="tx1"/>
                    </a:solidFill>
                  </a:rPr>
                  <a:t>FCH JU</a:t>
                </a:r>
              </a:p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400" dirty="0" smtClean="0">
                    <a:solidFill>
                      <a:schemeClr val="tx1"/>
                    </a:solidFill>
                  </a:rPr>
                  <a:t>(AO)</a:t>
                </a:r>
                <a:endParaRPr lang="en-US" sz="1400" kern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7" name="Hexagon 16"/>
              <p:cNvSpPr/>
              <p:nvPr/>
            </p:nvSpPr>
            <p:spPr>
              <a:xfrm>
                <a:off x="5595990" y="5182362"/>
                <a:ext cx="210007" cy="181000"/>
              </a:xfrm>
              <a:prstGeom prst="hexagon">
                <a:avLst>
                  <a:gd name="adj" fmla="val 25000"/>
                  <a:gd name="vf" fmla="val 115470"/>
                </a:avLst>
              </a:prstGeom>
              <a:ln>
                <a:solidFill>
                  <a:schemeClr val="accent2"/>
                </a:solidFill>
              </a:ln>
            </p:spPr>
            <p:style>
              <a:lnRef idx="1">
                <a:schemeClr val="accent3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18" name="Hexagon 17"/>
              <p:cNvSpPr/>
              <p:nvPr/>
            </p:nvSpPr>
            <p:spPr>
              <a:xfrm>
                <a:off x="5897916" y="4690843"/>
                <a:ext cx="1793684" cy="1546468"/>
              </a:xfrm>
              <a:prstGeom prst="hexagon">
                <a:avLst>
                  <a:gd name="adj" fmla="val 25000"/>
                  <a:gd name="vf" fmla="val 115470"/>
                </a:avLst>
              </a:prstGeom>
              <a:blipFill>
                <a:blip r:embed="rId3">
                  <a:extLst/>
                </a:blip>
                <a:srcRect/>
                <a:stretch>
                  <a:fillRect t="-8000" b="-8000"/>
                </a:stretch>
              </a:blipFill>
              <a:ln>
                <a:solidFill>
                  <a:schemeClr val="accent2"/>
                </a:solidFill>
              </a:ln>
            </p:spPr>
            <p:style>
              <a:lnRef idx="1">
                <a:schemeClr val="accent3">
                  <a:shade val="50000"/>
                  <a:hueOff val="0"/>
                  <a:satOff val="0"/>
                  <a:lumOff val="17643"/>
                  <a:alphaOff val="0"/>
                </a:schemeClr>
              </a:lnRef>
              <a:fillRef idx="1">
                <a:scrgbClr r="0" g="0" b="0"/>
              </a:fillRef>
              <a:effectRef idx="0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19" name="Hexagon 18"/>
              <p:cNvSpPr/>
              <p:nvPr/>
            </p:nvSpPr>
            <p:spPr>
              <a:xfrm>
                <a:off x="5944514" y="5373577"/>
                <a:ext cx="210007" cy="181000"/>
              </a:xfrm>
              <a:prstGeom prst="hexagon">
                <a:avLst>
                  <a:gd name="adj" fmla="val 25000"/>
                  <a:gd name="vf" fmla="val 115470"/>
                </a:avLst>
              </a:prstGeom>
              <a:ln>
                <a:solidFill>
                  <a:schemeClr val="accent2"/>
                </a:solidFill>
              </a:ln>
            </p:spPr>
            <p:style>
              <a:lnRef idx="1">
                <a:schemeClr val="accent3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20" name="Freeform 19"/>
              <p:cNvSpPr/>
              <p:nvPr/>
            </p:nvSpPr>
            <p:spPr>
              <a:xfrm>
                <a:off x="2841631" y="2996468"/>
                <a:ext cx="1793684" cy="1546468"/>
              </a:xfrm>
              <a:custGeom>
                <a:avLst/>
                <a:gdLst>
                  <a:gd name="connsiteX0" fmla="*/ 0 w 1793684"/>
                  <a:gd name="connsiteY0" fmla="*/ 773234 h 1546468"/>
                  <a:gd name="connsiteX1" fmla="*/ 386617 w 1793684"/>
                  <a:gd name="connsiteY1" fmla="*/ 0 h 1546468"/>
                  <a:gd name="connsiteX2" fmla="*/ 1407067 w 1793684"/>
                  <a:gd name="connsiteY2" fmla="*/ 0 h 1546468"/>
                  <a:gd name="connsiteX3" fmla="*/ 1793684 w 1793684"/>
                  <a:gd name="connsiteY3" fmla="*/ 773234 h 1546468"/>
                  <a:gd name="connsiteX4" fmla="*/ 1407067 w 1793684"/>
                  <a:gd name="connsiteY4" fmla="*/ 1546468 h 1546468"/>
                  <a:gd name="connsiteX5" fmla="*/ 386617 w 1793684"/>
                  <a:gd name="connsiteY5" fmla="*/ 1546468 h 1546468"/>
                  <a:gd name="connsiteX6" fmla="*/ 0 w 1793684"/>
                  <a:gd name="connsiteY6" fmla="*/ 773234 h 15464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793684" h="1546468">
                    <a:moveTo>
                      <a:pt x="0" y="773234"/>
                    </a:moveTo>
                    <a:lnTo>
                      <a:pt x="386617" y="0"/>
                    </a:lnTo>
                    <a:lnTo>
                      <a:pt x="1407067" y="0"/>
                    </a:lnTo>
                    <a:lnTo>
                      <a:pt x="1793684" y="773234"/>
                    </a:lnTo>
                    <a:lnTo>
                      <a:pt x="1407067" y="1546468"/>
                    </a:lnTo>
                    <a:lnTo>
                      <a:pt x="386617" y="1546468"/>
                    </a:lnTo>
                    <a:lnTo>
                      <a:pt x="0" y="773234"/>
                    </a:lnTo>
                    <a:close/>
                  </a:path>
                </a:pathLst>
              </a:custGeom>
              <a:solidFill>
                <a:srgbClr val="DAECF2"/>
              </a:solidFill>
              <a:ln>
                <a:solidFill>
                  <a:schemeClr val="accent2"/>
                </a:solidFill>
              </a:ln>
            </p:spPr>
            <p:style>
              <a:lnRef idx="1">
                <a:schemeClr val="accent3">
                  <a:shade val="50000"/>
                  <a:hueOff val="0"/>
                  <a:satOff val="0"/>
                  <a:lumOff val="17643"/>
                  <a:alphaOff val="0"/>
                </a:schemeClr>
              </a:lnRef>
              <a:fillRef idx="3">
                <a:schemeClr val="accent3">
                  <a:shade val="50000"/>
                  <a:hueOff val="0"/>
                  <a:satOff val="0"/>
                  <a:lumOff val="17643"/>
                  <a:alphaOff val="0"/>
                </a:schemeClr>
              </a:fillRef>
              <a:effectRef idx="2">
                <a:schemeClr val="accent3">
                  <a:shade val="50000"/>
                  <a:hueOff val="0"/>
                  <a:satOff val="0"/>
                  <a:lumOff val="17643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278346" tIns="257763" rIns="278346" bIns="257763" numCol="1" spcCol="1270" anchor="ctr" anchorCtr="0">
                <a:noAutofit/>
              </a:bodyPr>
              <a:lstStyle/>
              <a:p>
                <a:pPr lvl="0" algn="ctr" defTabSz="622300">
                  <a:lnSpc>
                    <a:spcPct val="90000"/>
                  </a:lnSpc>
                  <a:spcAft>
                    <a:spcPct val="35000"/>
                  </a:spcAft>
                </a:pPr>
                <a:r>
                  <a:rPr lang="en-US" sz="1400" dirty="0">
                    <a:solidFill>
                      <a:schemeClr val="tx1"/>
                    </a:solidFill>
                  </a:rPr>
                  <a:t>Coordinators/ Beneficiaries</a:t>
                </a:r>
              </a:p>
            </p:txBody>
          </p:sp>
          <p:sp>
            <p:nvSpPr>
              <p:cNvPr id="21" name="Hexagon 20"/>
              <p:cNvSpPr/>
              <p:nvPr/>
            </p:nvSpPr>
            <p:spPr>
              <a:xfrm>
                <a:off x="4057634" y="3029972"/>
                <a:ext cx="210007" cy="181000"/>
              </a:xfrm>
              <a:prstGeom prst="hexagon">
                <a:avLst>
                  <a:gd name="adj" fmla="val 25000"/>
                  <a:gd name="vf" fmla="val 115470"/>
                </a:avLst>
              </a:prstGeom>
              <a:ln>
                <a:solidFill>
                  <a:schemeClr val="accent2"/>
                </a:solidFill>
              </a:ln>
            </p:spPr>
            <p:style>
              <a:lnRef idx="1">
                <a:schemeClr val="accent3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22" name="Hexagon 21"/>
              <p:cNvSpPr/>
              <p:nvPr/>
            </p:nvSpPr>
            <p:spPr>
              <a:xfrm>
                <a:off x="4369774" y="2151529"/>
                <a:ext cx="1793684" cy="1546468"/>
              </a:xfrm>
              <a:prstGeom prst="hexagon">
                <a:avLst>
                  <a:gd name="adj" fmla="val 25000"/>
                  <a:gd name="vf" fmla="val 115470"/>
                </a:avLst>
              </a:prstGeom>
              <a:blipFill>
                <a:blip r:embed="rId4">
                  <a:extLst/>
                </a:blip>
                <a:srcRect/>
                <a:stretch>
                  <a:fillRect t="-8000" b="-8000"/>
                </a:stretch>
              </a:blipFill>
              <a:ln>
                <a:solidFill>
                  <a:schemeClr val="accent2"/>
                </a:solidFill>
              </a:ln>
            </p:spPr>
            <p:style>
              <a:lnRef idx="1">
                <a:schemeClr val="accent3">
                  <a:shade val="50000"/>
                  <a:hueOff val="0"/>
                  <a:satOff val="0"/>
                  <a:lumOff val="17643"/>
                  <a:alphaOff val="0"/>
                </a:schemeClr>
              </a:lnRef>
              <a:fillRef idx="1">
                <a:scrgbClr r="0" g="0" b="0"/>
              </a:fillRef>
              <a:effectRef idx="0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23" name="Hexagon 22"/>
              <p:cNvSpPr/>
              <p:nvPr/>
            </p:nvSpPr>
            <p:spPr>
              <a:xfrm>
                <a:off x="4422755" y="2830586"/>
                <a:ext cx="210007" cy="181000"/>
              </a:xfrm>
              <a:prstGeom prst="hexagon">
                <a:avLst>
                  <a:gd name="adj" fmla="val 25000"/>
                  <a:gd name="vf" fmla="val 115470"/>
                </a:avLst>
              </a:prstGeom>
              <a:ln>
                <a:solidFill>
                  <a:schemeClr val="accent2"/>
                </a:solidFill>
              </a:ln>
            </p:spPr>
            <p:style>
              <a:lnRef idx="1">
                <a:schemeClr val="accent3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</p:grpSp>
        <p:sp>
          <p:nvSpPr>
            <p:cNvPr id="25" name="Freeform 24"/>
            <p:cNvSpPr/>
            <p:nvPr/>
          </p:nvSpPr>
          <p:spPr>
            <a:xfrm>
              <a:off x="1349183" y="2077479"/>
              <a:ext cx="2000151" cy="1689783"/>
            </a:xfrm>
            <a:custGeom>
              <a:avLst/>
              <a:gdLst>
                <a:gd name="connsiteX0" fmla="*/ 0 w 1793684"/>
                <a:gd name="connsiteY0" fmla="*/ 773234 h 1546468"/>
                <a:gd name="connsiteX1" fmla="*/ 386617 w 1793684"/>
                <a:gd name="connsiteY1" fmla="*/ 0 h 1546468"/>
                <a:gd name="connsiteX2" fmla="*/ 1407067 w 1793684"/>
                <a:gd name="connsiteY2" fmla="*/ 0 h 1546468"/>
                <a:gd name="connsiteX3" fmla="*/ 1793684 w 1793684"/>
                <a:gd name="connsiteY3" fmla="*/ 773234 h 1546468"/>
                <a:gd name="connsiteX4" fmla="*/ 1407067 w 1793684"/>
                <a:gd name="connsiteY4" fmla="*/ 1546468 h 1546468"/>
                <a:gd name="connsiteX5" fmla="*/ 386617 w 1793684"/>
                <a:gd name="connsiteY5" fmla="*/ 1546468 h 1546468"/>
                <a:gd name="connsiteX6" fmla="*/ 0 w 1793684"/>
                <a:gd name="connsiteY6" fmla="*/ 773234 h 1546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793684" h="1546468">
                  <a:moveTo>
                    <a:pt x="0" y="773234"/>
                  </a:moveTo>
                  <a:lnTo>
                    <a:pt x="386617" y="0"/>
                  </a:lnTo>
                  <a:lnTo>
                    <a:pt x="1407067" y="0"/>
                  </a:lnTo>
                  <a:lnTo>
                    <a:pt x="1793684" y="773234"/>
                  </a:lnTo>
                  <a:lnTo>
                    <a:pt x="1407067" y="1546468"/>
                  </a:lnTo>
                  <a:lnTo>
                    <a:pt x="386617" y="1546468"/>
                  </a:lnTo>
                  <a:lnTo>
                    <a:pt x="0" y="773234"/>
                  </a:lnTo>
                  <a:close/>
                </a:path>
              </a:pathLst>
            </a:custGeom>
            <a:solidFill>
              <a:srgbClr val="DAECF2"/>
            </a:solidFill>
            <a:ln>
              <a:solidFill>
                <a:schemeClr val="accent2"/>
              </a:solidFill>
            </a:ln>
          </p:spPr>
          <p:style>
            <a:lnRef idx="1">
              <a:schemeClr val="accent3">
                <a:shade val="50000"/>
                <a:hueOff val="0"/>
                <a:satOff val="0"/>
                <a:lumOff val="17643"/>
                <a:alphaOff val="0"/>
              </a:schemeClr>
            </a:lnRef>
            <a:fillRef idx="3">
              <a:schemeClr val="accent3">
                <a:shade val="50000"/>
                <a:hueOff val="0"/>
                <a:satOff val="0"/>
                <a:lumOff val="17643"/>
                <a:alphaOff val="0"/>
              </a:schemeClr>
            </a:fillRef>
            <a:effectRef idx="2">
              <a:schemeClr val="accent3">
                <a:shade val="50000"/>
                <a:hueOff val="0"/>
                <a:satOff val="0"/>
                <a:lumOff val="17643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78346" tIns="257763" rIns="278346" bIns="257763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kern="1200" dirty="0" smtClean="0">
                  <a:solidFill>
                    <a:schemeClr val="tx1"/>
                  </a:solidFill>
                </a:rPr>
                <a:t>Certifying Auditors</a:t>
              </a:r>
            </a:p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dirty="0" smtClean="0">
                  <a:solidFill>
                    <a:schemeClr val="tx1"/>
                  </a:solidFill>
                </a:rPr>
                <a:t>(ex – ante)</a:t>
              </a:r>
              <a:endParaRPr lang="en-US" sz="1400" kern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6BFA-6285-4B5A-AE94-69B3F3239519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5513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468313" y="1484313"/>
            <a:ext cx="81359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GB" sz="2000" b="1" dirty="0">
                <a:solidFill>
                  <a:srgbClr val="034EA2"/>
                </a:solidFill>
                <a:latin typeface="+mn-lt"/>
                <a:cs typeface="Arial" pitchFamily="34" charset="0"/>
              </a:rPr>
              <a:t>Consequences of errors</a:t>
            </a:r>
          </a:p>
        </p:txBody>
      </p:sp>
      <p:sp>
        <p:nvSpPr>
          <p:cNvPr id="122883" name="Text Box 3"/>
          <p:cNvSpPr txBox="1">
            <a:spLocks noChangeArrowheads="1"/>
          </p:cNvSpPr>
          <p:nvPr/>
        </p:nvSpPr>
        <p:spPr bwMode="auto">
          <a:xfrm>
            <a:off x="468313" y="2420938"/>
            <a:ext cx="3886200" cy="24495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176213" indent="-176213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sz="2000" b="1" i="1" dirty="0">
                <a:solidFill>
                  <a:srgbClr val="FF3300"/>
                </a:solidFill>
                <a:latin typeface="+mj-lt"/>
                <a:cs typeface="Arial" pitchFamily="34" charset="0"/>
              </a:rPr>
              <a:t>Beneficiaries:</a:t>
            </a:r>
          </a:p>
          <a:p>
            <a:pPr eaLnBrk="1" hangingPunct="1"/>
            <a:endParaRPr lang="en-US" sz="2000" b="1" i="1" dirty="0">
              <a:solidFill>
                <a:srgbClr val="FF3300"/>
              </a:solidFill>
              <a:latin typeface="+mj-lt"/>
              <a:cs typeface="Arial" pitchFamily="34" charset="0"/>
            </a:endParaRPr>
          </a:p>
          <a:p>
            <a:pPr eaLnBrk="1" hangingPunct="1">
              <a:buFont typeface="Wingdings" pitchFamily="2" charset="2"/>
              <a:buChar char="§"/>
            </a:pPr>
            <a:r>
              <a:rPr lang="en-GB" sz="1600" i="1" dirty="0">
                <a:solidFill>
                  <a:srgbClr val="034EA2"/>
                </a:solidFill>
                <a:latin typeface="+mj-lt"/>
                <a:cs typeface="Arial" pitchFamily="34" charset="0"/>
              </a:rPr>
              <a:t>Non-optimal use of </a:t>
            </a:r>
            <a:r>
              <a:rPr lang="en-GB" sz="1600" i="1" dirty="0" smtClean="0">
                <a:solidFill>
                  <a:srgbClr val="034EA2"/>
                </a:solidFill>
                <a:latin typeface="+mj-lt"/>
                <a:cs typeface="Arial" pitchFamily="34" charset="0"/>
              </a:rPr>
              <a:t>funding available  </a:t>
            </a:r>
            <a:endParaRPr lang="en-GB" sz="1600" i="1" dirty="0">
              <a:solidFill>
                <a:srgbClr val="034EA2"/>
              </a:solidFill>
              <a:latin typeface="+mj-lt"/>
              <a:cs typeface="Arial" pitchFamily="34" charset="0"/>
            </a:endParaRPr>
          </a:p>
          <a:p>
            <a:pPr eaLnBrk="1" hangingPunct="1">
              <a:buFont typeface="Wingdings" pitchFamily="2" charset="2"/>
              <a:buChar char="§"/>
            </a:pPr>
            <a:r>
              <a:rPr lang="en-GB" sz="1600" i="1" dirty="0">
                <a:solidFill>
                  <a:srgbClr val="034EA2"/>
                </a:solidFill>
                <a:latin typeface="+mj-lt"/>
                <a:cs typeface="Arial" pitchFamily="34" charset="0"/>
              </a:rPr>
              <a:t>Delayed payments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z="1600" i="1" dirty="0">
                <a:solidFill>
                  <a:srgbClr val="034EA2"/>
                </a:solidFill>
                <a:latin typeface="+mj-lt"/>
                <a:cs typeface="Arial" pitchFamily="34" charset="0"/>
              </a:rPr>
              <a:t>Recoveries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z="1600" i="1" dirty="0">
                <a:solidFill>
                  <a:srgbClr val="034EA2"/>
                </a:solidFill>
                <a:latin typeface="+mj-lt"/>
                <a:cs typeface="Arial" pitchFamily="34" charset="0"/>
              </a:rPr>
              <a:t>Liquidated damages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z="1600" i="1" dirty="0">
                <a:solidFill>
                  <a:srgbClr val="034EA2"/>
                </a:solidFill>
                <a:latin typeface="+mj-lt"/>
                <a:cs typeface="Arial" pitchFamily="34" charset="0"/>
              </a:rPr>
              <a:t>Extrapolation</a:t>
            </a:r>
          </a:p>
        </p:txBody>
      </p:sp>
      <p:sp>
        <p:nvSpPr>
          <p:cNvPr id="122884" name="Text Box 4"/>
          <p:cNvSpPr txBox="1">
            <a:spLocks noChangeArrowheads="1"/>
          </p:cNvSpPr>
          <p:nvPr/>
        </p:nvSpPr>
        <p:spPr bwMode="auto">
          <a:xfrm>
            <a:off x="4643438" y="2420938"/>
            <a:ext cx="3814762" cy="24495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176213" indent="-176213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sz="2000" b="1" i="1" dirty="0" smtClean="0">
                <a:solidFill>
                  <a:srgbClr val="FF3300"/>
                </a:solidFill>
                <a:latin typeface="+mj-lt"/>
                <a:cs typeface="Arial" pitchFamily="34" charset="0"/>
              </a:rPr>
              <a:t>FCH JU </a:t>
            </a:r>
            <a:endParaRPr lang="en-US" sz="2000" b="1" i="1" dirty="0">
              <a:solidFill>
                <a:srgbClr val="FF3300"/>
              </a:solidFill>
              <a:latin typeface="+mj-lt"/>
              <a:cs typeface="Arial" pitchFamily="34" charset="0"/>
            </a:endParaRPr>
          </a:p>
          <a:p>
            <a:pPr eaLnBrk="1" hangingPunct="1"/>
            <a:endParaRPr lang="en-US" sz="2000" b="1" i="1" dirty="0">
              <a:solidFill>
                <a:srgbClr val="FF3300"/>
              </a:solidFill>
              <a:latin typeface="+mj-lt"/>
              <a:cs typeface="Arial" pitchFamily="34" charset="0"/>
            </a:endParaRPr>
          </a:p>
          <a:p>
            <a:pPr eaLnBrk="1" hangingPunct="1">
              <a:buFont typeface="Wingdings" pitchFamily="2" charset="2"/>
              <a:buChar char="§"/>
            </a:pPr>
            <a:r>
              <a:rPr lang="en-GB" sz="1600" i="1" dirty="0">
                <a:solidFill>
                  <a:srgbClr val="034EA2"/>
                </a:solidFill>
                <a:latin typeface="+mj-lt"/>
                <a:cs typeface="Arial" pitchFamily="34" charset="0"/>
              </a:rPr>
              <a:t>Scrutiny of the Budgetary Authority and ECA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GB" sz="1600" i="1" dirty="0">
                <a:solidFill>
                  <a:srgbClr val="034EA2"/>
                </a:solidFill>
                <a:latin typeface="+mj-lt"/>
                <a:cs typeface="Arial" pitchFamily="34" charset="0"/>
              </a:rPr>
              <a:t>Increased error rate</a:t>
            </a:r>
          </a:p>
          <a:p>
            <a:pPr>
              <a:buFont typeface="Wingdings" pitchFamily="2" charset="2"/>
              <a:buChar char="§"/>
            </a:pPr>
            <a:r>
              <a:rPr lang="en-US" sz="1600" i="1" dirty="0">
                <a:solidFill>
                  <a:srgbClr val="034EA2"/>
                </a:solidFill>
                <a:latin typeface="+mj-lt"/>
                <a:cs typeface="Arial" pitchFamily="34" charset="0"/>
              </a:rPr>
              <a:t>Increased ex post audit efforts</a:t>
            </a:r>
          </a:p>
          <a:p>
            <a:pPr>
              <a:buFont typeface="Wingdings" pitchFamily="2" charset="2"/>
              <a:buChar char="§"/>
            </a:pPr>
            <a:r>
              <a:rPr lang="en-GB" sz="1600" i="1" dirty="0">
                <a:solidFill>
                  <a:srgbClr val="034EA2"/>
                </a:solidFill>
                <a:latin typeface="+mj-lt"/>
                <a:cs typeface="Arial" pitchFamily="34" charset="0"/>
              </a:rPr>
              <a:t>Corrective measures</a:t>
            </a:r>
            <a:endParaRPr lang="en-US" sz="1600" i="1" dirty="0">
              <a:solidFill>
                <a:srgbClr val="034EA2"/>
              </a:solidFill>
              <a:latin typeface="+mj-lt"/>
              <a:cs typeface="Arial" pitchFamily="34" charset="0"/>
            </a:endParaRPr>
          </a:p>
          <a:p>
            <a:pPr eaLnBrk="1" hangingPunct="1">
              <a:buClr>
                <a:srgbClr val="034EA2"/>
              </a:buClr>
              <a:buFontTx/>
              <a:buChar char="•"/>
            </a:pPr>
            <a:endParaRPr lang="en-US" sz="1600" i="1" dirty="0">
              <a:solidFill>
                <a:srgbClr val="034EA2"/>
              </a:solidFill>
              <a:cs typeface="Arial" pitchFamily="34" charset="0"/>
            </a:endParaRPr>
          </a:p>
          <a:p>
            <a:pPr eaLnBrk="1" hangingPunct="1">
              <a:buClr>
                <a:srgbClr val="034EA2"/>
              </a:buClr>
            </a:pPr>
            <a:endParaRPr lang="en-GB" sz="1600" i="1" dirty="0">
              <a:solidFill>
                <a:srgbClr val="034EA2"/>
              </a:solidFill>
              <a:cs typeface="Arial" pitchFamily="34" charset="0"/>
            </a:endParaRPr>
          </a:p>
        </p:txBody>
      </p:sp>
      <p:sp>
        <p:nvSpPr>
          <p:cNvPr id="7173" name="AutoShape 9"/>
          <p:cNvSpPr>
            <a:spLocks noChangeArrowheads="1"/>
          </p:cNvSpPr>
          <p:nvPr/>
        </p:nvSpPr>
        <p:spPr bwMode="auto">
          <a:xfrm>
            <a:off x="4067175" y="4437063"/>
            <a:ext cx="485775" cy="976312"/>
          </a:xfrm>
          <a:prstGeom prst="downArrow">
            <a:avLst>
              <a:gd name="adj1" fmla="val 50000"/>
              <a:gd name="adj2" fmla="val 50245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cs typeface="Arial" pitchFamily="34" charset="0"/>
            </a:endParaRPr>
          </a:p>
        </p:txBody>
      </p:sp>
      <p:pic>
        <p:nvPicPr>
          <p:cNvPr id="122886" name="Picture 12" descr="no-error-sign-m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375" y="4941888"/>
            <a:ext cx="1655763" cy="164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2243470" y="0"/>
            <a:ext cx="6772222" cy="577009"/>
          </a:xfrm>
          <a:prstGeom prst="rect">
            <a:avLst/>
          </a:prstGeom>
        </p:spPr>
        <p:txBody>
          <a:bodyPr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GB" kern="1200" smtClean="0">
                <a:solidFill>
                  <a:srgbClr val="A6CEA8"/>
                </a:solidFill>
              </a:rPr>
              <a:t>3.Consequences </a:t>
            </a:r>
            <a:r>
              <a:rPr lang="en-GB" kern="1200" dirty="0" smtClean="0">
                <a:solidFill>
                  <a:srgbClr val="A6CEA8"/>
                </a:solidFill>
              </a:rPr>
              <a:t>of errors</a:t>
            </a:r>
            <a:endParaRPr lang="en-GB" kern="1200" dirty="0">
              <a:solidFill>
                <a:srgbClr val="A6CEA8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C11D4-F67F-452F-825C-465646B9549B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520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8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8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8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8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28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28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883" grpId="0" animBg="1"/>
      <p:bldP spid="12288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4015882420"/>
              </p:ext>
            </p:extLst>
          </p:nvPr>
        </p:nvGraphicFramePr>
        <p:xfrm>
          <a:off x="395826" y="2366682"/>
          <a:ext cx="8352928" cy="37971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itle 3"/>
          <p:cNvSpPr txBox="1">
            <a:spLocks/>
          </p:cNvSpPr>
          <p:nvPr/>
        </p:nvSpPr>
        <p:spPr>
          <a:xfrm>
            <a:off x="1605516" y="102828"/>
            <a:ext cx="7538484" cy="488841"/>
          </a:xfrm>
          <a:prstGeom prst="rect">
            <a:avLst/>
          </a:prstGeo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4400">
                <a:solidFill>
                  <a:srgbClr val="92D050"/>
                </a:solidFill>
                <a:latin typeface="+mj-lt"/>
                <a:ea typeface="+mj-ea"/>
                <a:cs typeface="+mj-cs"/>
              </a:defRPr>
            </a:lvl1pPr>
            <a:lvl2pPr algn="ctr">
              <a:defRPr sz="4400">
                <a:solidFill>
                  <a:schemeClr val="tx2"/>
                </a:solidFill>
              </a:defRPr>
            </a:lvl2pPr>
            <a:lvl3pPr algn="ctr">
              <a:defRPr sz="4400">
                <a:solidFill>
                  <a:schemeClr val="tx2"/>
                </a:solidFill>
              </a:defRPr>
            </a:lvl3pPr>
            <a:lvl4pPr algn="ctr">
              <a:defRPr sz="4400">
                <a:solidFill>
                  <a:schemeClr val="tx2"/>
                </a:solidFill>
              </a:defRPr>
            </a:lvl4pPr>
            <a:lvl5pPr algn="ctr">
              <a:defRPr sz="4400">
                <a:solidFill>
                  <a:schemeClr val="tx2"/>
                </a:solidFill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</a:defRPr>
            </a:lvl9pPr>
          </a:lstStyle>
          <a:p>
            <a:r>
              <a:rPr lang="en-GB" smtClean="0">
                <a:solidFill>
                  <a:srgbClr val="A6CEA8"/>
                </a:solidFill>
              </a:rPr>
              <a:t>4. Communication </a:t>
            </a:r>
            <a:r>
              <a:rPr lang="en-GB" dirty="0">
                <a:solidFill>
                  <a:srgbClr val="A6CEA8"/>
                </a:solidFill>
              </a:rPr>
              <a:t>campaign</a:t>
            </a:r>
          </a:p>
        </p:txBody>
      </p:sp>
    </p:spTree>
    <p:extLst>
      <p:ext uri="{BB962C8B-B14F-4D97-AF65-F5344CB8AC3E}">
        <p14:creationId xmlns:p14="http://schemas.microsoft.com/office/powerpoint/2010/main" val="2019997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6BFA-6285-4B5A-AE94-69B3F3239519}" type="slidenum">
              <a:rPr lang="en-GB" smtClean="0"/>
              <a:pPr/>
              <a:t>8</a:t>
            </a:fld>
            <a:endParaRPr lang="en-GB"/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1718441" y="-375418"/>
            <a:ext cx="7816605" cy="1714161"/>
          </a:xfrm>
          <a:prstGeom prst="rect">
            <a:avLst/>
          </a:prstGeo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4400">
                <a:solidFill>
                  <a:srgbClr val="92D050"/>
                </a:solidFill>
                <a:latin typeface="+mj-lt"/>
                <a:ea typeface="+mj-ea"/>
                <a:cs typeface="+mj-cs"/>
              </a:defRPr>
            </a:lvl1pPr>
            <a:lvl2pPr algn="ctr">
              <a:defRPr sz="4400">
                <a:solidFill>
                  <a:schemeClr val="tx2"/>
                </a:solidFill>
              </a:defRPr>
            </a:lvl2pPr>
            <a:lvl3pPr algn="ctr">
              <a:defRPr sz="4400">
                <a:solidFill>
                  <a:schemeClr val="tx2"/>
                </a:solidFill>
              </a:defRPr>
            </a:lvl3pPr>
            <a:lvl4pPr algn="ctr">
              <a:defRPr sz="4400">
                <a:solidFill>
                  <a:schemeClr val="tx2"/>
                </a:solidFill>
              </a:defRPr>
            </a:lvl4pPr>
            <a:lvl5pPr algn="ctr">
              <a:defRPr sz="4400">
                <a:solidFill>
                  <a:schemeClr val="tx2"/>
                </a:solidFill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</a:defRPr>
            </a:lvl9pPr>
          </a:lstStyle>
          <a:p>
            <a:r>
              <a:rPr lang="en-GB" sz="2800" smtClean="0">
                <a:solidFill>
                  <a:srgbClr val="A6CEA8"/>
                </a:solidFill>
              </a:rPr>
              <a:t>5. The </a:t>
            </a:r>
            <a:r>
              <a:rPr lang="en-GB" sz="2800" dirty="0">
                <a:solidFill>
                  <a:srgbClr val="A6CEA8"/>
                </a:solidFill>
              </a:rPr>
              <a:t>most </a:t>
            </a:r>
            <a:r>
              <a:rPr lang="en-GB" sz="2800" dirty="0" smtClean="0">
                <a:solidFill>
                  <a:srgbClr val="A6CEA8"/>
                </a:solidFill>
              </a:rPr>
              <a:t>common issues identified </a:t>
            </a:r>
          </a:p>
          <a:p>
            <a:r>
              <a:rPr lang="en-GB" sz="2800" dirty="0" smtClean="0">
                <a:solidFill>
                  <a:srgbClr val="A6CEA8"/>
                </a:solidFill>
              </a:rPr>
              <a:t>by </a:t>
            </a:r>
            <a:r>
              <a:rPr lang="en-GB" sz="2800" dirty="0">
                <a:solidFill>
                  <a:srgbClr val="A6CEA8"/>
                </a:solidFill>
              </a:rPr>
              <a:t>the FCH </a:t>
            </a:r>
            <a:r>
              <a:rPr lang="en-GB" sz="2800" dirty="0" smtClean="0">
                <a:solidFill>
                  <a:srgbClr val="A6CEA8"/>
                </a:solidFill>
              </a:rPr>
              <a:t>JU</a:t>
            </a:r>
            <a:endParaRPr lang="en-GB" sz="2800" dirty="0">
              <a:solidFill>
                <a:srgbClr val="A6CEA8"/>
              </a:solidFill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41889" y="2419612"/>
            <a:ext cx="9215718" cy="4437063"/>
          </a:xfrm>
        </p:spPr>
        <p:txBody>
          <a:bodyPr/>
          <a:lstStyle/>
          <a:p>
            <a:pPr marL="358775" indent="-457200" algn="l" eaLnBrk="1" hangingPunct="1"/>
            <a:r>
              <a:rPr lang="en-GB" sz="1800" dirty="0" smtClean="0"/>
              <a:t/>
            </a:r>
            <a:br>
              <a:rPr lang="en-GB" sz="1800" dirty="0" smtClean="0"/>
            </a:br>
            <a:r>
              <a:rPr lang="en-GB" sz="1800" dirty="0"/>
              <a:t/>
            </a:r>
            <a:br>
              <a:rPr lang="en-GB" sz="1800" dirty="0"/>
            </a:br>
            <a:r>
              <a:rPr lang="en-GB" sz="1800" dirty="0" smtClean="0"/>
              <a:t/>
            </a:r>
            <a:br>
              <a:rPr lang="en-GB" sz="1800" dirty="0" smtClean="0"/>
            </a:br>
            <a:r>
              <a:rPr lang="en-GB" sz="2600" dirty="0" smtClean="0">
                <a:solidFill>
                  <a:schemeClr val="accent2"/>
                </a:solidFill>
              </a:rPr>
              <a:t/>
            </a:r>
            <a:br>
              <a:rPr lang="en-GB" sz="2600" dirty="0" smtClean="0">
                <a:solidFill>
                  <a:schemeClr val="accent2"/>
                </a:solidFill>
              </a:rPr>
            </a:br>
            <a:r>
              <a:rPr lang="en-GB" sz="2600" dirty="0" smtClean="0">
                <a:solidFill>
                  <a:schemeClr val="accent2"/>
                </a:solidFill>
              </a:rPr>
              <a:t/>
            </a:r>
            <a:br>
              <a:rPr lang="en-GB" sz="2600" dirty="0" smtClean="0">
                <a:solidFill>
                  <a:schemeClr val="accent2"/>
                </a:solidFill>
              </a:rPr>
            </a:br>
            <a:r>
              <a:rPr lang="en-GB" sz="2800" dirty="0" smtClean="0"/>
              <a:t/>
            </a:r>
            <a:br>
              <a:rPr lang="en-GB" sz="2800" dirty="0" smtClean="0"/>
            </a:br>
            <a:r>
              <a:rPr lang="en-GB" sz="2600" dirty="0" smtClean="0"/>
              <a:t> </a:t>
            </a:r>
            <a:br>
              <a:rPr lang="en-GB" sz="2600" dirty="0" smtClean="0"/>
            </a:br>
            <a:endParaRPr lang="en-GB" sz="2600" dirty="0" smtClean="0"/>
          </a:p>
        </p:txBody>
      </p:sp>
      <p:sp>
        <p:nvSpPr>
          <p:cNvPr id="2" name="Rounded Rectangle 1"/>
          <p:cNvSpPr/>
          <p:nvPr/>
        </p:nvSpPr>
        <p:spPr>
          <a:xfrm>
            <a:off x="756745" y="2671859"/>
            <a:ext cx="7488621" cy="144294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800" dirty="0">
                <a:solidFill>
                  <a:schemeClr val="accent2"/>
                </a:solidFill>
              </a:rPr>
              <a:t>1. Most common issues identified: </a:t>
            </a:r>
            <a:br>
              <a:rPr lang="en-GB" sz="2800" dirty="0">
                <a:solidFill>
                  <a:schemeClr val="accent2"/>
                </a:solidFill>
              </a:rPr>
            </a:br>
            <a:r>
              <a:rPr lang="en-GB" sz="2800" dirty="0">
                <a:solidFill>
                  <a:schemeClr val="accent2"/>
                </a:solidFill>
              </a:rPr>
              <a:t>    formalities and general aspects</a:t>
            </a:r>
            <a:endParaRPr lang="en-GB" sz="2800" dirty="0"/>
          </a:p>
        </p:txBody>
      </p:sp>
      <p:sp>
        <p:nvSpPr>
          <p:cNvPr id="7" name="Rounded Rectangle 6"/>
          <p:cNvSpPr/>
          <p:nvPr/>
        </p:nvSpPr>
        <p:spPr>
          <a:xfrm>
            <a:off x="756744" y="4319752"/>
            <a:ext cx="7488621" cy="15134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800" dirty="0" smtClean="0">
                <a:solidFill>
                  <a:schemeClr val="accent2"/>
                </a:solidFill>
              </a:rPr>
              <a:t>2</a:t>
            </a:r>
            <a:r>
              <a:rPr lang="en-GB" sz="2800" dirty="0">
                <a:solidFill>
                  <a:schemeClr val="accent2"/>
                </a:solidFill>
              </a:rPr>
              <a:t>. Most common issues identified: </a:t>
            </a:r>
            <a:br>
              <a:rPr lang="en-GB" sz="2800" dirty="0">
                <a:solidFill>
                  <a:schemeClr val="accent2"/>
                </a:solidFill>
              </a:rPr>
            </a:br>
            <a:r>
              <a:rPr lang="en-GB" sz="2800" dirty="0">
                <a:solidFill>
                  <a:schemeClr val="accent2"/>
                </a:solidFill>
              </a:rPr>
              <a:t>	analysis per cost category</a:t>
            </a:r>
          </a:p>
        </p:txBody>
      </p:sp>
    </p:spTree>
    <p:extLst>
      <p:ext uri="{BB962C8B-B14F-4D97-AF65-F5344CB8AC3E}">
        <p14:creationId xmlns:p14="http://schemas.microsoft.com/office/powerpoint/2010/main" val="2035138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 Unicode MS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Unicode MS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Unicode MS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Unicode MS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Unicode MS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Unicode MS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Unicode MS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Unicode MS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Unicode MS" pitchFamily="34" charset="-128"/>
              </a:defRPr>
            </a:lvl9pPr>
          </a:lstStyle>
          <a:p>
            <a:pPr eaLnBrk="1" hangingPunct="1"/>
            <a:fld id="{544EEFAB-7919-476D-863D-7E100743ABD3}" type="slidenum">
              <a:rPr lang="fr-BE" smtClean="0"/>
              <a:pPr eaLnBrk="1" hangingPunct="1"/>
              <a:t>9</a:t>
            </a:fld>
            <a:endParaRPr lang="fr-BE" smtClean="0"/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4328" y="1693531"/>
            <a:ext cx="8929687" cy="50403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Clr>
                <a:srgbClr val="FF3300"/>
              </a:buClr>
            </a:pPr>
            <a:r>
              <a:rPr lang="en-GB" sz="3200" b="1" smtClean="0">
                <a:solidFill>
                  <a:schemeClr val="hlink"/>
                </a:solidFill>
              </a:rPr>
              <a:t>Structure of the GA:</a:t>
            </a:r>
            <a:r>
              <a:rPr lang="en-GB" sz="3200" smtClean="0">
                <a:solidFill>
                  <a:schemeClr val="tx1"/>
                </a:solidFill>
              </a:rPr>
              <a:t>  </a:t>
            </a:r>
          </a:p>
          <a:p>
            <a:pPr lvl="1" eaLnBrk="1" hangingPunct="1">
              <a:buClr>
                <a:srgbClr val="FF3300"/>
              </a:buClr>
            </a:pPr>
            <a:r>
              <a:rPr lang="en-GB" sz="2400" smtClean="0">
                <a:solidFill>
                  <a:schemeClr val="accent2">
                    <a:lumMod val="50000"/>
                  </a:schemeClr>
                </a:solidFill>
              </a:rPr>
              <a:t>Core part: GA parameters </a:t>
            </a:r>
          </a:p>
          <a:p>
            <a:pPr lvl="1" eaLnBrk="1" hangingPunct="1">
              <a:buClr>
                <a:srgbClr val="FF3300"/>
              </a:buClr>
            </a:pPr>
            <a:r>
              <a:rPr lang="en-GB" sz="2400" smtClean="0">
                <a:solidFill>
                  <a:schemeClr val="accent2">
                    <a:lumMod val="50000"/>
                  </a:schemeClr>
                </a:solidFill>
              </a:rPr>
              <a:t>Annex I: Description of work </a:t>
            </a:r>
          </a:p>
          <a:p>
            <a:pPr lvl="1" eaLnBrk="1" hangingPunct="1">
              <a:buClr>
                <a:srgbClr val="FF3300"/>
              </a:buClr>
            </a:pPr>
            <a:r>
              <a:rPr lang="en-GB" sz="2400" b="1" u="sng" smtClean="0">
                <a:solidFill>
                  <a:schemeClr val="accent2">
                    <a:lumMod val="50000"/>
                  </a:schemeClr>
                </a:solidFill>
              </a:rPr>
              <a:t>Annex II: General Conditions</a:t>
            </a:r>
          </a:p>
          <a:p>
            <a:pPr lvl="1" eaLnBrk="1" hangingPunct="1">
              <a:buClr>
                <a:srgbClr val="FF3300"/>
              </a:buClr>
            </a:pPr>
            <a:r>
              <a:rPr lang="en-GB" sz="2400" smtClean="0">
                <a:solidFill>
                  <a:schemeClr val="accent2">
                    <a:lumMod val="50000"/>
                  </a:schemeClr>
                </a:solidFill>
              </a:rPr>
              <a:t>Annex III (form A): accession</a:t>
            </a:r>
          </a:p>
          <a:p>
            <a:pPr lvl="1" eaLnBrk="1" hangingPunct="1">
              <a:buClr>
                <a:srgbClr val="FF3300"/>
              </a:buClr>
            </a:pPr>
            <a:r>
              <a:rPr lang="en-GB" sz="2400" smtClean="0">
                <a:solidFill>
                  <a:schemeClr val="accent2">
                    <a:lumMod val="50000"/>
                  </a:schemeClr>
                </a:solidFill>
              </a:rPr>
              <a:t>Annex IV (form B): new beneficiary accession</a:t>
            </a:r>
          </a:p>
          <a:p>
            <a:pPr lvl="1" eaLnBrk="1" hangingPunct="1">
              <a:buClr>
                <a:srgbClr val="FF3300"/>
              </a:buClr>
            </a:pPr>
            <a:r>
              <a:rPr lang="en-GB" sz="2400" b="1" u="sng" smtClean="0">
                <a:solidFill>
                  <a:schemeClr val="accent2">
                    <a:lumMod val="50000"/>
                  </a:schemeClr>
                </a:solidFill>
              </a:rPr>
              <a:t>Annex V (form C): financial statements</a:t>
            </a:r>
          </a:p>
          <a:p>
            <a:pPr lvl="1" eaLnBrk="1" hangingPunct="1">
              <a:buClr>
                <a:srgbClr val="FF3300"/>
              </a:buClr>
            </a:pPr>
            <a:r>
              <a:rPr lang="en-GB" sz="2400" b="1" u="sng" smtClean="0">
                <a:solidFill>
                  <a:schemeClr val="accent2">
                    <a:lumMod val="50000"/>
                  </a:schemeClr>
                </a:solidFill>
              </a:rPr>
              <a:t>Annex VI (form D and E):</a:t>
            </a:r>
          </a:p>
          <a:p>
            <a:pPr lvl="2" eaLnBrk="1" hangingPunct="1">
              <a:buClr>
                <a:srgbClr val="FF3300"/>
              </a:buClr>
            </a:pPr>
            <a:r>
              <a:rPr lang="en-GB" sz="2000" smtClean="0">
                <a:solidFill>
                  <a:schemeClr val="accent2">
                    <a:lumMod val="50000"/>
                  </a:schemeClr>
                </a:solidFill>
              </a:rPr>
              <a:t>Form D: terms of reference for the certificate of financial statements </a:t>
            </a:r>
          </a:p>
          <a:p>
            <a:pPr lvl="2" eaLnBrk="1" hangingPunct="1">
              <a:buClr>
                <a:srgbClr val="FF3300"/>
              </a:buClr>
            </a:pPr>
            <a:r>
              <a:rPr lang="en-GB" sz="2000" smtClean="0">
                <a:solidFill>
                  <a:schemeClr val="accent2">
                    <a:lumMod val="50000"/>
                  </a:schemeClr>
                </a:solidFill>
              </a:rPr>
              <a:t>Form E: terms of reference for the certificate on methodology  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241679" y="26545"/>
            <a:ext cx="7422775" cy="1004813"/>
          </a:xfr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l" defTabSz="457200"/>
            <a:r>
              <a:rPr lang="fr-BE" sz="3300" b="1" kern="1200" smtClean="0">
                <a:solidFill>
                  <a:srgbClr val="A6CEA8"/>
                </a:solidFill>
              </a:rPr>
              <a:t>6. Legal </a:t>
            </a:r>
            <a:r>
              <a:rPr lang="fr-BE" sz="3300" b="1" kern="1200" smtClean="0">
                <a:solidFill>
                  <a:srgbClr val="A6CEA8"/>
                </a:solidFill>
              </a:rPr>
              <a:t>Basis: </a:t>
            </a:r>
            <a:br>
              <a:rPr lang="fr-BE" sz="3300" b="1" kern="1200" smtClean="0">
                <a:solidFill>
                  <a:srgbClr val="A6CEA8"/>
                </a:solidFill>
              </a:rPr>
            </a:br>
            <a:r>
              <a:rPr lang="fr-BE" sz="3300" b="1" kern="1200" smtClean="0">
                <a:solidFill>
                  <a:srgbClr val="A6CEA8"/>
                </a:solidFill>
              </a:rPr>
              <a:t>FCH JU Grant agreement</a:t>
            </a:r>
            <a:endParaRPr lang="en-GB" sz="3300" b="1" kern="1200" dirty="0">
              <a:solidFill>
                <a:srgbClr val="A6CEA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3696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5303</TotalTime>
  <Words>915</Words>
  <Application>Microsoft Office PowerPoint</Application>
  <PresentationFormat>On-screen Show (4:3)</PresentationFormat>
  <Paragraphs>268</Paragraphs>
  <Slides>16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1_Default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      </vt:lpstr>
      <vt:lpstr>6. Legal Basis:  FCH JU Grant agreement</vt:lpstr>
      <vt:lpstr>6. Legal basis –                      FCH JU Grant Agreement</vt:lpstr>
      <vt:lpstr>    7. Eligible costs</vt:lpstr>
      <vt:lpstr> 8. Differences in financial provisions  FP7 an FCH JU (1) </vt:lpstr>
      <vt:lpstr> 8.Differences in financial provisions  FP7 an FCH JU (2)  </vt:lpstr>
      <vt:lpstr> 8.Differences in financial provisions FP7 an FCH JU (3) </vt:lpstr>
      <vt:lpstr>      9. Additional information</vt:lpstr>
      <vt:lpstr>              9. Additional information</vt:lpstr>
    </vt:vector>
  </TitlesOfParts>
  <Company>Tipik Communication Agency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Sabine Bauwens</dc:creator>
  <cp:lastModifiedBy>Brahy Nicolas ( FCH )</cp:lastModifiedBy>
  <cp:revision>296</cp:revision>
  <cp:lastPrinted>2012-09-27T07:35:15Z</cp:lastPrinted>
  <dcterms:created xsi:type="dcterms:W3CDTF">2011-03-15T12:49:52Z</dcterms:created>
  <dcterms:modified xsi:type="dcterms:W3CDTF">2012-09-27T07:42:54Z</dcterms:modified>
</cp:coreProperties>
</file>