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1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1612248" y="-365050"/>
            <a:ext cx="9970152" cy="11430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idx="1"/>
          </p:nvPr>
        </p:nvSpPr>
        <p:spPr>
          <a:xfrm>
            <a:off x="609600" y="2426063"/>
            <a:ext cx="10972800" cy="37001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94C84"/>
              </a:buClr>
              <a:buSzTx/>
              <a:buFont typeface="Arial"/>
              <a:buChar char="•"/>
              <a:tabLst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85BCEF-5281-4F45-9AD3-2651C1CDFF43}" type="datetime1">
              <a:rPr lang="en-US"/>
              <a:pPr>
                <a:defRPr/>
              </a:pPr>
              <a:t>11/15/2017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FA01D4-073B-4E9D-AE8C-86FA7E75167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8208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027C3-A649-48B3-9D69-F605EEE86451}" type="datetime1">
              <a:rPr lang="en-US"/>
              <a:pPr>
                <a:defRPr/>
              </a:pPr>
              <a:t>11/15/2017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0D7F0-784A-45BC-A2B8-9A42FC188D5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75953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7" descr="530C_SLIDELIGHT_SANSLOGO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612901" y="-98425"/>
            <a:ext cx="99695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fr-FR" altLang="fr-FR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2425701"/>
            <a:ext cx="10972800" cy="370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 smtClean="0"/>
              <a:t>Click to edit Master text styles</a:t>
            </a:r>
          </a:p>
          <a:p>
            <a:pPr lvl="1"/>
            <a:r>
              <a:rPr lang="en-US" altLang="fr-FR" smtClean="0"/>
              <a:t>Second level</a:t>
            </a:r>
          </a:p>
          <a:p>
            <a:pPr lvl="2"/>
            <a:r>
              <a:rPr lang="en-US" altLang="fr-FR" smtClean="0"/>
              <a:t>Third level</a:t>
            </a:r>
          </a:p>
          <a:p>
            <a:pPr lvl="3"/>
            <a:r>
              <a:rPr lang="en-US" altLang="fr-FR" smtClean="0"/>
              <a:t>Fourth level</a:t>
            </a:r>
          </a:p>
          <a:p>
            <a:pPr lvl="4"/>
            <a:r>
              <a:rPr lang="en-US" altLang="fr-FR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604D4B6E-7166-45EC-8436-8ED0866A948A}" type="datetime1">
              <a:rPr lang="en-US"/>
              <a:pPr>
                <a:defRPr/>
              </a:pPr>
              <a:t>11/15/2017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8DB2253-C7B2-4BBF-BCC8-2A45040D2F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6921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chemeClr val="bg1"/>
          </a:solidFill>
          <a:latin typeface="Trebuchet MS" panose="020B0603020202020204" pitchFamily="34" charset="0"/>
          <a:ea typeface="ヒラギノ角ゴ Pro W3" charset="-128"/>
          <a:cs typeface="Arial"/>
        </a:defRPr>
      </a:lvl1pPr>
      <a:lvl2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2pPr>
      <a:lvl3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3pPr>
      <a:lvl4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4pPr>
      <a:lvl5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5pPr>
      <a:lvl6pPr marL="8001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6pPr>
      <a:lvl7pPr marL="12573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7pPr>
      <a:lvl8pPr marL="17145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8pPr>
      <a:lvl9pPr marL="21717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194C84"/>
        </a:buClr>
        <a:buFont typeface="Arial" panose="020B0604020202020204" pitchFamily="34" charset="0"/>
        <a:buChar char="•"/>
        <a:defRPr sz="3200" kern="1200">
          <a:solidFill>
            <a:srgbClr val="194C84"/>
          </a:solidFill>
          <a:latin typeface="Trebuchet MS" panose="020B0603020202020204" pitchFamily="34" charset="0"/>
          <a:ea typeface="ヒラギノ角ゴ Pro W3" charset="-128"/>
          <a:cs typeface="Arial"/>
        </a:defRPr>
      </a:lvl1pPr>
      <a:lvl2pPr marL="742950" indent="-285750" algn="l" defTabSz="457200" rtl="0" eaLnBrk="0" fontAlgn="base" hangingPunct="0">
        <a:spcBef>
          <a:spcPts val="300"/>
        </a:spcBef>
        <a:spcAft>
          <a:spcPts val="600"/>
        </a:spcAft>
        <a:buClr>
          <a:srgbClr val="008000"/>
        </a:buClr>
        <a:buFont typeface="Arial" panose="020B0604020202020204" pitchFamily="34" charset="0"/>
        <a:buChar char="–"/>
        <a:defRPr sz="2800" kern="1200">
          <a:solidFill>
            <a:srgbClr val="008000"/>
          </a:solidFill>
          <a:latin typeface="Trebuchet MS" panose="020B0603020202020204" pitchFamily="34" charset="0"/>
          <a:ea typeface="ヒラギノ角ゴ Pro W3" charset="-128"/>
          <a:cs typeface="Arial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ヒラギノ角ゴ Pro W3" charset="-128"/>
          <a:cs typeface="Arial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Trebuchet MS" panose="020B0603020202020204" pitchFamily="34" charset="0"/>
          <a:ea typeface="ヒラギノ角ゴ Pro W3" charset="-128"/>
          <a:cs typeface="Arial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Trebuchet MS" panose="020B0603020202020204" pitchFamily="34" charset="0"/>
          <a:ea typeface="ヒラギノ角ゴ Pro W3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5" name="TextBox 2"/>
          <p:cNvSpPr txBox="1">
            <a:spLocks noChangeArrowheads="1"/>
          </p:cNvSpPr>
          <p:nvPr/>
        </p:nvSpPr>
        <p:spPr bwMode="auto">
          <a:xfrm>
            <a:off x="4404671" y="39440"/>
            <a:ext cx="41976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BE" altLang="en-US" sz="2400" b="1" dirty="0">
                <a:solidFill>
                  <a:prstClr val="white"/>
                </a:solidFill>
              </a:rPr>
              <a:t>ORGANISATION CHART</a:t>
            </a:r>
            <a:endParaRPr lang="en-GB" altLang="en-US" sz="2400" b="1" dirty="0">
              <a:solidFill>
                <a:prstClr val="white"/>
              </a:solidFill>
            </a:endParaRPr>
          </a:p>
        </p:txBody>
      </p:sp>
      <p:grpSp>
        <p:nvGrpSpPr>
          <p:cNvPr id="11317" name="Group 11316"/>
          <p:cNvGrpSpPr/>
          <p:nvPr/>
        </p:nvGrpSpPr>
        <p:grpSpPr>
          <a:xfrm>
            <a:off x="2674189" y="538431"/>
            <a:ext cx="7030528" cy="5583541"/>
            <a:chOff x="2674189" y="538431"/>
            <a:chExt cx="7030528" cy="5583541"/>
          </a:xfrm>
        </p:grpSpPr>
        <p:sp>
          <p:nvSpPr>
            <p:cNvPr id="2" name="Rectangle 1"/>
            <p:cNvSpPr/>
            <p:nvPr/>
          </p:nvSpPr>
          <p:spPr>
            <a:xfrm>
              <a:off x="2801938" y="4022725"/>
              <a:ext cx="1403350" cy="189388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75" name="Rectangle 174"/>
            <p:cNvSpPr/>
            <p:nvPr/>
          </p:nvSpPr>
          <p:spPr>
            <a:xfrm>
              <a:off x="4339551" y="1989139"/>
              <a:ext cx="3592512" cy="4132833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5165502" y="538431"/>
              <a:ext cx="1863305" cy="70580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Executive </a:t>
              </a:r>
              <a:r>
                <a:rPr lang="nl-BE" sz="1050" b="1" dirty="0" smtClean="0">
                  <a:solidFill>
                    <a:prstClr val="white"/>
                  </a:solidFill>
                  <a:latin typeface="Calibri"/>
                </a:rPr>
                <a:t>Director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 smtClean="0">
                  <a:solidFill>
                    <a:prstClr val="white"/>
                  </a:solidFill>
                  <a:latin typeface="Calibri"/>
                </a:rPr>
                <a:t> </a:t>
              </a: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BART BIEBUYCK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2674189" y="1176576"/>
              <a:ext cx="1877174" cy="65222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HoU Finance &amp; Administration </a:t>
              </a:r>
              <a:br>
                <a:rPr lang="nl-BE" sz="1050" b="1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ELISABETH ROBINO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7705724" y="1176576"/>
              <a:ext cx="1998993" cy="6220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HoU Operations &amp; </a:t>
              </a:r>
              <a:r>
                <a:rPr lang="nl-BE" sz="1050" b="1" dirty="0" smtClean="0">
                  <a:solidFill>
                    <a:prstClr val="white"/>
                  </a:solidFill>
                  <a:latin typeface="Calibri"/>
                </a:rPr>
                <a:t>Communications</a:t>
              </a:r>
              <a:endParaRPr lang="nl-BE" sz="1050" b="1" dirty="0">
                <a:solidFill>
                  <a:prstClr val="white"/>
                </a:solidFill>
                <a:latin typeface="Calibri"/>
              </a:endParaRP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MIRELA ATANASIU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6210989" y="2042910"/>
              <a:ext cx="1484224" cy="50943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 ENRIQUE GIRON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6097156" y="1415783"/>
              <a:ext cx="1535347" cy="48298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Strategy &amp; Market </a:t>
              </a: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Development  </a:t>
              </a: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Manager</a:t>
              </a: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/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CARLOS NAVAS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898475" y="2711450"/>
              <a:ext cx="1252838" cy="4699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HR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IVETA BERGA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15959" y="2270304"/>
              <a:ext cx="1378435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Legal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GEORGIANA BUZNOSU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6209173" y="2635537"/>
              <a:ext cx="1494586" cy="51054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ALBERTO GARCIA HOMBRADOS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6223657" y="3229270"/>
              <a:ext cx="1484223" cy="5016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NIKOS LYMPEROPOULOS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6235682" y="5561327"/>
              <a:ext cx="1485991" cy="49484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DIONISIS TSIMIS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6215962" y="4459121"/>
              <a:ext cx="1495917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LIONEL BOILLOT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6240528" y="4984961"/>
              <a:ext cx="1471351" cy="51056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PIETRO </a:t>
              </a: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CALOPRISCO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8130094" y="2889756"/>
              <a:ext cx="1439863" cy="58578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Knowledge Management </a:t>
              </a: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Officer</a:t>
              </a: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/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CLAUDIA MARENCO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8128432" y="2042723"/>
              <a:ext cx="1441450" cy="7493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</a:t>
              </a: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Engineering Officer</a:t>
              </a: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/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PEDRO </a:t>
              </a: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GUEDES DE CAMPOS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8146508" y="3616083"/>
              <a:ext cx="1439863" cy="52228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Communications </a:t>
              </a: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Officer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ZEYNEP MUSOGLU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6220685" y="3825208"/>
              <a:ext cx="1491195" cy="54590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ANTONIO </a:t>
              </a: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AGUILO RULLAN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4879349" y="1415783"/>
              <a:ext cx="1144587" cy="4730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Internal Audit Manager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IVANA HOCKOVA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6" name="Rectangle 95"/>
            <p:cNvSpPr/>
            <p:nvPr/>
          </p:nvSpPr>
          <p:spPr>
            <a:xfrm>
              <a:off x="2898475" y="4219576"/>
              <a:ext cx="1252838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Assistant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PATRICIA MAES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7" name="Rectangle 96"/>
            <p:cNvSpPr/>
            <p:nvPr/>
          </p:nvSpPr>
          <p:spPr>
            <a:xfrm>
              <a:off x="2898475" y="4786314"/>
              <a:ext cx="1252838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Assistant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MARTA SKOLIMOWSKA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8" name="Rectangle 97"/>
            <p:cNvSpPr/>
            <p:nvPr/>
          </p:nvSpPr>
          <p:spPr>
            <a:xfrm>
              <a:off x="2898475" y="5373689"/>
              <a:ext cx="1252838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Assistant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MARGHERITA BERTUOLA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9" name="Rectangle 98"/>
            <p:cNvSpPr/>
            <p:nvPr/>
          </p:nvSpPr>
          <p:spPr>
            <a:xfrm>
              <a:off x="2898475" y="3321051"/>
              <a:ext cx="1252838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IT 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LAURENT SAMYN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4627071" y="2848823"/>
              <a:ext cx="1356790" cy="44608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ANTONIO REQUENA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4623685" y="3431139"/>
              <a:ext cx="1350135" cy="44608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NORA OVCHAROVA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4627071" y="4011446"/>
              <a:ext cx="1364800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THANOS BATSILAS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3" name="Rectangle 102"/>
            <p:cNvSpPr/>
            <p:nvPr/>
          </p:nvSpPr>
          <p:spPr>
            <a:xfrm>
              <a:off x="4627617" y="4613554"/>
              <a:ext cx="1364800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LOAN NGUYEN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4" name="Rectangle 103"/>
            <p:cNvSpPr/>
            <p:nvPr/>
          </p:nvSpPr>
          <p:spPr>
            <a:xfrm>
              <a:off x="4627617" y="5208798"/>
              <a:ext cx="1364800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Budget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VASILIS KONTOGIANNIS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5" name="Elbow Connector 14"/>
            <p:cNvCxnSpPr>
              <a:stCxn id="5" idx="1"/>
              <a:endCxn id="6" idx="0"/>
            </p:cNvCxnSpPr>
            <p:nvPr/>
          </p:nvCxnSpPr>
          <p:spPr>
            <a:xfrm rot="10800000" flipV="1">
              <a:off x="3612776" y="891336"/>
              <a:ext cx="1552726" cy="285240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Elbow Connector 16"/>
            <p:cNvCxnSpPr>
              <a:stCxn id="5" idx="3"/>
              <a:endCxn id="7" idx="0"/>
            </p:cNvCxnSpPr>
            <p:nvPr/>
          </p:nvCxnSpPr>
          <p:spPr>
            <a:xfrm>
              <a:off x="7028807" y="891336"/>
              <a:ext cx="1676414" cy="285240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Elbow Connector 18"/>
            <p:cNvCxnSpPr>
              <a:stCxn id="5" idx="2"/>
              <a:endCxn id="63" idx="0"/>
            </p:cNvCxnSpPr>
            <p:nvPr/>
          </p:nvCxnSpPr>
          <p:spPr>
            <a:xfrm rot="5400000">
              <a:off x="5688628" y="1007255"/>
              <a:ext cx="171543" cy="645512"/>
            </a:xfrm>
            <a:prstGeom prst="bentConnector3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Elbow Connector 20"/>
            <p:cNvCxnSpPr>
              <a:stCxn id="5" idx="2"/>
              <a:endCxn id="9" idx="0"/>
            </p:cNvCxnSpPr>
            <p:nvPr/>
          </p:nvCxnSpPr>
          <p:spPr>
            <a:xfrm rot="16200000" flipH="1">
              <a:off x="6395221" y="946173"/>
              <a:ext cx="171543" cy="767675"/>
            </a:xfrm>
            <a:prstGeom prst="bentConnector3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8739725" y="1798639"/>
              <a:ext cx="0" cy="12303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Elbow Connector 24"/>
            <p:cNvCxnSpPr/>
            <p:nvPr/>
          </p:nvCxnSpPr>
          <p:spPr>
            <a:xfrm rot="10800000" flipV="1">
              <a:off x="8146842" y="1912066"/>
              <a:ext cx="611293" cy="495703"/>
            </a:xfrm>
            <a:prstGeom prst="bentConnector3">
              <a:avLst>
                <a:gd name="adj1" fmla="val 137396"/>
              </a:avLst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Elbow Connector 26"/>
            <p:cNvCxnSpPr/>
            <p:nvPr/>
          </p:nvCxnSpPr>
          <p:spPr>
            <a:xfrm rot="16200000" flipH="1">
              <a:off x="7670040" y="2647722"/>
              <a:ext cx="708129" cy="228224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Elbow Connector 34"/>
            <p:cNvCxnSpPr>
              <a:endCxn id="52" idx="1"/>
            </p:cNvCxnSpPr>
            <p:nvPr/>
          </p:nvCxnSpPr>
          <p:spPr>
            <a:xfrm rot="16200000" flipH="1">
              <a:off x="7647164" y="3377882"/>
              <a:ext cx="762093" cy="236596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>
              <a:off x="3725378" y="1828801"/>
              <a:ext cx="0" cy="6669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Elbow Connector 84"/>
            <p:cNvCxnSpPr>
              <a:endCxn id="11" idx="1"/>
            </p:cNvCxnSpPr>
            <p:nvPr/>
          </p:nvCxnSpPr>
          <p:spPr>
            <a:xfrm>
              <a:off x="3727070" y="2494140"/>
              <a:ext cx="888889" cy="2"/>
            </a:xfrm>
            <a:prstGeom prst="bentConnector3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Elbow Connector 88"/>
            <p:cNvCxnSpPr>
              <a:endCxn id="100" idx="1"/>
            </p:cNvCxnSpPr>
            <p:nvPr/>
          </p:nvCxnSpPr>
          <p:spPr>
            <a:xfrm rot="16200000" flipH="1">
              <a:off x="4213132" y="2657927"/>
              <a:ext cx="561621" cy="266258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Elbow Connector 90"/>
            <p:cNvCxnSpPr/>
            <p:nvPr/>
          </p:nvCxnSpPr>
          <p:spPr>
            <a:xfrm rot="16200000" flipH="1">
              <a:off x="4196287" y="3231253"/>
              <a:ext cx="587875" cy="255551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Elbow Connector 105"/>
            <p:cNvCxnSpPr>
              <a:endCxn id="102" idx="1"/>
            </p:cNvCxnSpPr>
            <p:nvPr/>
          </p:nvCxnSpPr>
          <p:spPr>
            <a:xfrm rot="16200000" flipH="1">
              <a:off x="4202784" y="3810996"/>
              <a:ext cx="582317" cy="266258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Elbow Connector 107"/>
            <p:cNvCxnSpPr/>
            <p:nvPr/>
          </p:nvCxnSpPr>
          <p:spPr>
            <a:xfrm rot="16200000" flipH="1">
              <a:off x="4200114" y="4396401"/>
              <a:ext cx="580222" cy="255551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Elbow Connector 109"/>
            <p:cNvCxnSpPr/>
            <p:nvPr/>
          </p:nvCxnSpPr>
          <p:spPr>
            <a:xfrm rot="16200000" flipH="1">
              <a:off x="4196288" y="4985483"/>
              <a:ext cx="587871" cy="255551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Arrow Connector 111"/>
            <p:cNvCxnSpPr>
              <a:endCxn id="8" idx="3"/>
            </p:cNvCxnSpPr>
            <p:nvPr/>
          </p:nvCxnSpPr>
          <p:spPr>
            <a:xfrm flipH="1" flipV="1">
              <a:off x="7695213" y="2297630"/>
              <a:ext cx="236850" cy="31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Arrow Connector 120"/>
            <p:cNvCxnSpPr>
              <a:endCxn id="30" idx="3"/>
            </p:cNvCxnSpPr>
            <p:nvPr/>
          </p:nvCxnSpPr>
          <p:spPr>
            <a:xfrm flipH="1" flipV="1">
              <a:off x="7703759" y="2890810"/>
              <a:ext cx="214779" cy="1427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Arrow Connector 126"/>
            <p:cNvCxnSpPr/>
            <p:nvPr/>
          </p:nvCxnSpPr>
          <p:spPr>
            <a:xfrm flipH="1" flipV="1">
              <a:off x="7699254" y="3480095"/>
              <a:ext cx="224183" cy="1110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Arrow Connector 133"/>
            <p:cNvCxnSpPr/>
            <p:nvPr/>
          </p:nvCxnSpPr>
          <p:spPr>
            <a:xfrm flipH="1" flipV="1">
              <a:off x="7696263" y="4064966"/>
              <a:ext cx="224183" cy="1110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70" name="Elbow Connector 11269"/>
            <p:cNvCxnSpPr>
              <a:endCxn id="33" idx="3"/>
            </p:cNvCxnSpPr>
            <p:nvPr/>
          </p:nvCxnSpPr>
          <p:spPr>
            <a:xfrm rot="5400000">
              <a:off x="7401515" y="4175391"/>
              <a:ext cx="817933" cy="197203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72" name="Elbow Connector 11271"/>
            <p:cNvCxnSpPr/>
            <p:nvPr/>
          </p:nvCxnSpPr>
          <p:spPr>
            <a:xfrm rot="5400000">
              <a:off x="7543664" y="4842550"/>
              <a:ext cx="525839" cy="206659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74" name="Elbow Connector 11273"/>
            <p:cNvCxnSpPr/>
            <p:nvPr/>
          </p:nvCxnSpPr>
          <p:spPr>
            <a:xfrm rot="5400000">
              <a:off x="7548879" y="5352871"/>
              <a:ext cx="515403" cy="206659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05" name="Straight Arrow Connector 11304"/>
            <p:cNvCxnSpPr>
              <a:endCxn id="10" idx="3"/>
            </p:cNvCxnSpPr>
            <p:nvPr/>
          </p:nvCxnSpPr>
          <p:spPr>
            <a:xfrm flipH="1">
              <a:off x="4151313" y="2946400"/>
              <a:ext cx="20950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07" name="Straight Arrow Connector 11306"/>
            <p:cNvCxnSpPr>
              <a:endCxn id="99" idx="3"/>
            </p:cNvCxnSpPr>
            <p:nvPr/>
          </p:nvCxnSpPr>
          <p:spPr>
            <a:xfrm flipH="1">
              <a:off x="4151313" y="3544622"/>
              <a:ext cx="209500" cy="26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09" name="Straight Arrow Connector 11308"/>
            <p:cNvCxnSpPr>
              <a:endCxn id="96" idx="3"/>
            </p:cNvCxnSpPr>
            <p:nvPr/>
          </p:nvCxnSpPr>
          <p:spPr>
            <a:xfrm flipH="1">
              <a:off x="4151313" y="4443413"/>
              <a:ext cx="198032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12" name="Straight Arrow Connector 11311"/>
            <p:cNvCxnSpPr>
              <a:endCxn id="97" idx="3"/>
            </p:cNvCxnSpPr>
            <p:nvPr/>
          </p:nvCxnSpPr>
          <p:spPr>
            <a:xfrm flipH="1" flipV="1">
              <a:off x="4151313" y="5010152"/>
              <a:ext cx="209500" cy="1393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15" name="Elbow Connector 11314"/>
            <p:cNvCxnSpPr/>
            <p:nvPr/>
          </p:nvCxnSpPr>
          <p:spPr>
            <a:xfrm rot="5400000">
              <a:off x="4118548" y="5346636"/>
              <a:ext cx="292282" cy="209500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4" name="Picture 183" descr="cid:image001.jpg@01D00A3D.B1B730C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712" y="-380"/>
            <a:ext cx="1009650" cy="9429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586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</TotalTime>
  <Words>79</Words>
  <Application>Microsoft Office PowerPoint</Application>
  <PresentationFormat>Widescreen</PresentationFormat>
  <Paragraphs>35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Trebuchet MS</vt:lpstr>
      <vt:lpstr>ヒラギノ角ゴ Pro W3</vt:lpstr>
      <vt:lpstr>1_Office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FCH</dc:creator>
  <cp:lastModifiedBy>KONTOGIANNIS Vasilis (FCH)</cp:lastModifiedBy>
  <cp:revision>16</cp:revision>
  <dcterms:created xsi:type="dcterms:W3CDTF">2017-09-18T14:48:44Z</dcterms:created>
  <dcterms:modified xsi:type="dcterms:W3CDTF">2017-11-15T07:57:28Z</dcterms:modified>
</cp:coreProperties>
</file>