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pdf" ContentType="application/pdf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27"/>
  </p:notesMasterIdLst>
  <p:sldIdLst>
    <p:sldId id="284" r:id="rId2"/>
    <p:sldId id="296" r:id="rId3"/>
    <p:sldId id="291" r:id="rId4"/>
    <p:sldId id="297" r:id="rId5"/>
    <p:sldId id="310" r:id="rId6"/>
    <p:sldId id="298" r:id="rId7"/>
    <p:sldId id="299" r:id="rId8"/>
    <p:sldId id="318" r:id="rId9"/>
    <p:sldId id="302" r:id="rId10"/>
    <p:sldId id="304" r:id="rId11"/>
    <p:sldId id="315" r:id="rId12"/>
    <p:sldId id="317" r:id="rId13"/>
    <p:sldId id="316" r:id="rId14"/>
    <p:sldId id="314" r:id="rId15"/>
    <p:sldId id="306" r:id="rId16"/>
    <p:sldId id="309" r:id="rId17"/>
    <p:sldId id="292" r:id="rId18"/>
    <p:sldId id="307" r:id="rId19"/>
    <p:sldId id="308" r:id="rId20"/>
    <p:sldId id="293" r:id="rId21"/>
    <p:sldId id="312" r:id="rId22"/>
    <p:sldId id="311" r:id="rId23"/>
    <p:sldId id="303" r:id="rId24"/>
    <p:sldId id="313" r:id="rId25"/>
    <p:sldId id="305" r:id="rId26"/>
  </p:sldIdLst>
  <p:sldSz cx="9144000" cy="6858000" type="screen4x3"/>
  <p:notesSz cx="6724650" cy="9774238"/>
  <p:defaultTextStyle>
    <a:defPPr>
      <a:defRPr lang="en-GB"/>
    </a:defPPr>
    <a:lvl1pPr algn="l" rtl="0" eaLnBrk="0" fontAlgn="base" hangingPunct="0">
      <a:spcBef>
        <a:spcPct val="20000"/>
      </a:spcBef>
      <a:spcAft>
        <a:spcPct val="0"/>
      </a:spcAft>
      <a:buClr>
        <a:srgbClr val="ED1C24"/>
      </a:buClr>
      <a:buFont typeface="Monotype Sorts" pitchFamily="2" charset="2"/>
      <a:defRPr kern="1200">
        <a:solidFill>
          <a:schemeClr val="tx1"/>
        </a:solidFill>
        <a:latin typeface="Tahoma" pitchFamily="34" charset="0"/>
        <a:ea typeface="ヒラギノ角ゴ Pro W3" charset="-128"/>
        <a:cs typeface="+mn-cs"/>
      </a:defRPr>
    </a:lvl1pPr>
    <a:lvl2pPr marL="457200" algn="l" rtl="0" eaLnBrk="0" fontAlgn="base" hangingPunct="0">
      <a:spcBef>
        <a:spcPct val="20000"/>
      </a:spcBef>
      <a:spcAft>
        <a:spcPct val="0"/>
      </a:spcAft>
      <a:buClr>
        <a:srgbClr val="ED1C24"/>
      </a:buClr>
      <a:buFont typeface="Monotype Sorts" pitchFamily="2" charset="2"/>
      <a:defRPr kern="1200">
        <a:solidFill>
          <a:schemeClr val="tx1"/>
        </a:solidFill>
        <a:latin typeface="Tahoma" pitchFamily="34" charset="0"/>
        <a:ea typeface="ヒラギノ角ゴ Pro W3" charset="-128"/>
        <a:cs typeface="+mn-cs"/>
      </a:defRPr>
    </a:lvl2pPr>
    <a:lvl3pPr marL="914400" algn="l" rtl="0" eaLnBrk="0" fontAlgn="base" hangingPunct="0">
      <a:spcBef>
        <a:spcPct val="20000"/>
      </a:spcBef>
      <a:spcAft>
        <a:spcPct val="0"/>
      </a:spcAft>
      <a:buClr>
        <a:srgbClr val="ED1C24"/>
      </a:buClr>
      <a:buFont typeface="Monotype Sorts" pitchFamily="2" charset="2"/>
      <a:defRPr kern="1200">
        <a:solidFill>
          <a:schemeClr val="tx1"/>
        </a:solidFill>
        <a:latin typeface="Tahoma" pitchFamily="34" charset="0"/>
        <a:ea typeface="ヒラギノ角ゴ Pro W3" charset="-128"/>
        <a:cs typeface="+mn-cs"/>
      </a:defRPr>
    </a:lvl3pPr>
    <a:lvl4pPr marL="1371600" algn="l" rtl="0" eaLnBrk="0" fontAlgn="base" hangingPunct="0">
      <a:spcBef>
        <a:spcPct val="20000"/>
      </a:spcBef>
      <a:spcAft>
        <a:spcPct val="0"/>
      </a:spcAft>
      <a:buClr>
        <a:srgbClr val="ED1C24"/>
      </a:buClr>
      <a:buFont typeface="Monotype Sorts" pitchFamily="2" charset="2"/>
      <a:defRPr kern="1200">
        <a:solidFill>
          <a:schemeClr val="tx1"/>
        </a:solidFill>
        <a:latin typeface="Tahoma" pitchFamily="34" charset="0"/>
        <a:ea typeface="ヒラギノ角ゴ Pro W3" charset="-128"/>
        <a:cs typeface="+mn-cs"/>
      </a:defRPr>
    </a:lvl4pPr>
    <a:lvl5pPr marL="1828800" algn="l" rtl="0" eaLnBrk="0" fontAlgn="base" hangingPunct="0">
      <a:spcBef>
        <a:spcPct val="20000"/>
      </a:spcBef>
      <a:spcAft>
        <a:spcPct val="0"/>
      </a:spcAft>
      <a:buClr>
        <a:srgbClr val="ED1C24"/>
      </a:buClr>
      <a:buFont typeface="Monotype Sorts" pitchFamily="2" charset="2"/>
      <a:defRPr kern="1200">
        <a:solidFill>
          <a:schemeClr val="tx1"/>
        </a:solidFill>
        <a:latin typeface="Tahoma" pitchFamily="34" charset="0"/>
        <a:ea typeface="ヒラギノ角ゴ Pro W3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ヒラギノ角ゴ Pro W3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ヒラギノ角ゴ Pro W3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ヒラギノ角ゴ Pro W3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ヒラギノ角ゴ Pro W3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00FF"/>
    <a:srgbClr val="99CCFF"/>
    <a:srgbClr val="CCFFCC"/>
    <a:srgbClr val="33CC33"/>
    <a:srgbClr val="339933"/>
    <a:srgbClr val="000099"/>
    <a:srgbClr val="3366CC"/>
    <a:srgbClr val="0066CC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0" autoAdjust="0"/>
    <p:restoredTop sz="94660"/>
  </p:normalViewPr>
  <p:slideViewPr>
    <p:cSldViewPr>
      <p:cViewPr varScale="1">
        <p:scale>
          <a:sx n="108" d="100"/>
          <a:sy n="108" d="100"/>
        </p:scale>
        <p:origin x="-82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wmf"/><Relationship Id="rId1" Type="http://schemas.openxmlformats.org/officeDocument/2006/relationships/image" Target="../media/image5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46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Clr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8413" y="0"/>
            <a:ext cx="29146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Clr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33425"/>
            <a:ext cx="4886325" cy="36655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6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100" y="4643438"/>
            <a:ext cx="5378450" cy="439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716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83700"/>
            <a:ext cx="29146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Clr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16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8413" y="9283700"/>
            <a:ext cx="29146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Clr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fld id="{58F4BD37-D445-4763-BA4B-99A1A310EC9D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00100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fld id="{4270646A-81F8-4322-B188-FD2E903C1A87}" type="slidenum">
              <a:rPr lang="en-GB" smtClean="0">
                <a:latin typeface="Arial" charset="0"/>
              </a:rPr>
              <a:pPr/>
              <a:t>1</a:t>
            </a:fld>
            <a:endParaRPr lang="en-GB" smtClean="0">
              <a:latin typeface="Arial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2663" y="768350"/>
            <a:ext cx="4800600" cy="3600450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1225" y="4676775"/>
            <a:ext cx="4938713" cy="4371975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fld id="{4270646A-81F8-4322-B188-FD2E903C1A87}" type="slidenum">
              <a:rPr lang="en-GB" smtClean="0">
                <a:solidFill>
                  <a:prstClr val="black"/>
                </a:solidFill>
                <a:latin typeface="Arial" charset="0"/>
              </a:rPr>
              <a:pPr/>
              <a:t>23</a:t>
            </a:fld>
            <a:endParaRPr lang="en-GB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2663" y="768350"/>
            <a:ext cx="4800600" cy="3600450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1225" y="4676775"/>
            <a:ext cx="4938713" cy="4371975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66D23-83E4-4592-B05C-7FDAD06F3ECD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6758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F07174-7452-45DB-A72B-6408AEBFB7C8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4570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-98425"/>
            <a:ext cx="2057400" cy="62245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-98425"/>
            <a:ext cx="6019800" cy="62245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77C79-7C02-429F-B8BA-AAB36982B727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3881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6F81A-F2D4-4554-94FE-8BC75CAE01F0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6871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1598B-7FE7-41D5-AFDB-5D9AA82D3AE8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872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25700"/>
            <a:ext cx="4038600" cy="3700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25700"/>
            <a:ext cx="4038600" cy="3700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D77D1-657F-4460-B925-B8DA79AE15E1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5022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9D5A8-957B-4C47-98E8-FBB26BEA05F4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9641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BA586-83BA-4946-8734-FA0C594429DD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3159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0FB41-8FEC-4573-BF9E-CB9CE83CC5E1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2556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4D5734-39F3-4A0E-844F-DAA6CA98529A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9377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C58544-3D78-4188-B233-246FCE780561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4218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FCH JU - Power Point2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209675" y="-98425"/>
            <a:ext cx="74771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fr-FR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425700"/>
            <a:ext cx="8229600" cy="370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ClrTx/>
              <a:buFontTx/>
              <a:buNone/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ClrTx/>
              <a:buFontTx/>
              <a:buNone/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ClrTx/>
              <a:buFontTx/>
              <a:buNone/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EECF4F8D-A255-48B3-81E2-C26DCD286D84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marL="342900" indent="-342900" algn="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+mj-lt"/>
          <a:ea typeface="+mj-ea"/>
          <a:cs typeface="+mj-cs"/>
        </a:defRPr>
      </a:lvl1pPr>
      <a:lvl2pPr marL="342900" indent="-342900" algn="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Arial" charset="0"/>
          <a:ea typeface="ヒラギノ角ゴ Pro W3" charset="-128"/>
          <a:cs typeface="Arial" charset="0"/>
        </a:defRPr>
      </a:lvl2pPr>
      <a:lvl3pPr marL="342900" indent="-342900" algn="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Arial" charset="0"/>
          <a:ea typeface="ヒラギノ角ゴ Pro W3" charset="-128"/>
          <a:cs typeface="Arial" charset="0"/>
        </a:defRPr>
      </a:lvl3pPr>
      <a:lvl4pPr marL="342900" indent="-342900" algn="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Arial" charset="0"/>
          <a:ea typeface="ヒラギノ角ゴ Pro W3" charset="-128"/>
          <a:cs typeface="Arial" charset="0"/>
        </a:defRPr>
      </a:lvl4pPr>
      <a:lvl5pPr marL="342900" indent="-342900" algn="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Arial" charset="0"/>
          <a:ea typeface="ヒラギノ角ゴ Pro W3" charset="-128"/>
          <a:cs typeface="Arial" charset="0"/>
        </a:defRPr>
      </a:lvl5pPr>
      <a:lvl6pPr marL="800100" indent="-342900" algn="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Arial" charset="0"/>
          <a:ea typeface="ヒラギノ角ゴ Pro W3" charset="-128"/>
          <a:cs typeface="Arial" charset="0"/>
        </a:defRPr>
      </a:lvl6pPr>
      <a:lvl7pPr marL="1257300" indent="-342900" algn="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Arial" charset="0"/>
          <a:ea typeface="ヒラギノ角ゴ Pro W3" charset="-128"/>
          <a:cs typeface="Arial" charset="0"/>
        </a:defRPr>
      </a:lvl7pPr>
      <a:lvl8pPr marL="1714500" indent="-342900" algn="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Arial" charset="0"/>
          <a:ea typeface="ヒラギノ角ゴ Pro W3" charset="-128"/>
          <a:cs typeface="Arial" charset="0"/>
        </a:defRPr>
      </a:lvl8pPr>
      <a:lvl9pPr marL="2171700" indent="-342900" algn="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Arial" charset="0"/>
          <a:ea typeface="ヒラギノ角ゴ Pro W3" charset="-128"/>
          <a:cs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194C84"/>
        </a:buClr>
        <a:buFont typeface="Arial" charset="0"/>
        <a:buChar char="•"/>
        <a:defRPr sz="3200">
          <a:solidFill>
            <a:srgbClr val="194C84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008000"/>
        </a:buClr>
        <a:buFont typeface="Arial" charset="0"/>
        <a:buChar char="–"/>
        <a:defRPr sz="2800">
          <a:solidFill>
            <a:srgbClr val="008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26.t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tif"/><Relationship Id="rId5" Type="http://schemas.openxmlformats.org/officeDocument/2006/relationships/image" Target="../media/image25.png"/><Relationship Id="rId4" Type="http://schemas.openxmlformats.org/officeDocument/2006/relationships/image" Target="../media/image3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13" Type="http://schemas.openxmlformats.org/officeDocument/2006/relationships/image" Target="../media/image45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12" Type="http://schemas.openxmlformats.org/officeDocument/2006/relationships/image" Target="../media/image4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11" Type="http://schemas.openxmlformats.org/officeDocument/2006/relationships/image" Target="../media/image43.jpeg"/><Relationship Id="rId5" Type="http://schemas.openxmlformats.org/officeDocument/2006/relationships/image" Target="../media/image37.jpeg"/><Relationship Id="rId15" Type="http://schemas.openxmlformats.org/officeDocument/2006/relationships/image" Target="../media/image34.png"/><Relationship Id="rId10" Type="http://schemas.openxmlformats.org/officeDocument/2006/relationships/image" Target="../media/image42.jpeg"/><Relationship Id="rId4" Type="http://schemas.openxmlformats.org/officeDocument/2006/relationships/image" Target="../media/image36.jpeg"/><Relationship Id="rId9" Type="http://schemas.openxmlformats.org/officeDocument/2006/relationships/image" Target="../media/image41.jpeg"/><Relationship Id="rId14" Type="http://schemas.openxmlformats.org/officeDocument/2006/relationships/image" Target="../media/image4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3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52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13" Type="http://schemas.openxmlformats.org/officeDocument/2006/relationships/image" Target="../media/image13.png"/><Relationship Id="rId3" Type="http://schemas.openxmlformats.org/officeDocument/2006/relationships/image" Target="../media/image4.jpeg"/><Relationship Id="rId7" Type="http://schemas.openxmlformats.org/officeDocument/2006/relationships/oleObject" Target="../embeddings/oleObject1.bin"/><Relationship Id="rId12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11" Type="http://schemas.openxmlformats.org/officeDocument/2006/relationships/image" Target="../media/image11.png"/><Relationship Id="rId5" Type="http://schemas.openxmlformats.org/officeDocument/2006/relationships/image" Target="../media/image7.png"/><Relationship Id="rId10" Type="http://schemas.openxmlformats.org/officeDocument/2006/relationships/image" Target="../media/image10.jpeg"/><Relationship Id="rId4" Type="http://schemas.openxmlformats.org/officeDocument/2006/relationships/image" Target="../media/image6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4.jpeg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png"/><Relationship Id="rId11" Type="http://schemas.openxmlformats.org/officeDocument/2006/relationships/image" Target="../media/image13.png"/><Relationship Id="rId5" Type="http://schemas.openxmlformats.org/officeDocument/2006/relationships/image" Target="../media/image14.wmf"/><Relationship Id="rId10" Type="http://schemas.openxmlformats.org/officeDocument/2006/relationships/image" Target="../media/image12.jpeg"/><Relationship Id="rId4" Type="http://schemas.openxmlformats.org/officeDocument/2006/relationships/oleObject" Target="../embeddings/oleObject2.bin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df"/><Relationship Id="rId7" Type="http://schemas.openxmlformats.org/officeDocument/2006/relationships/image" Target="../media/image2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tiff"/><Relationship Id="rId5" Type="http://schemas.openxmlformats.org/officeDocument/2006/relationships/image" Target="../media/image20.tiff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tif"/><Relationship Id="rId5" Type="http://schemas.openxmlformats.org/officeDocument/2006/relationships/image" Target="../media/image25.png"/><Relationship Id="rId4" Type="http://schemas.openxmlformats.org/officeDocument/2006/relationships/image" Target="../media/image2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body" idx="1"/>
          </p:nvPr>
        </p:nvSpPr>
        <p:spPr>
          <a:xfrm>
            <a:off x="755650" y="1989138"/>
            <a:ext cx="7780338" cy="4548187"/>
          </a:xfrm>
        </p:spPr>
        <p:txBody>
          <a:bodyPr/>
          <a:lstStyle/>
          <a:p>
            <a:pPr marL="361950" indent="-361950" algn="ctr" defTabSz="966788">
              <a:spcBef>
                <a:spcPct val="0"/>
              </a:spcBef>
              <a:buFont typeface="Arial" charset="0"/>
              <a:buNone/>
            </a:pPr>
            <a:r>
              <a:rPr lang="en-US" sz="4400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SOFC-Life</a:t>
            </a:r>
          </a:p>
          <a:p>
            <a:pPr marL="361950" indent="-361950" algn="ctr" defTabSz="966788">
              <a:spcBef>
                <a:spcPct val="0"/>
              </a:spcBef>
              <a:buFont typeface="Arial" charset="0"/>
              <a:buNone/>
            </a:pPr>
            <a:r>
              <a:rPr lang="en-US" sz="4400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(256885)</a:t>
            </a:r>
          </a:p>
          <a:p>
            <a:pPr marL="361950" indent="-361950" algn="ctr" defTabSz="966788">
              <a:spcBef>
                <a:spcPct val="0"/>
              </a:spcBef>
              <a:buFont typeface="Arial" charset="0"/>
              <a:buNone/>
            </a:pPr>
            <a:endParaRPr lang="en-US" sz="2000" b="1" dirty="0" smtClean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  <a:p>
            <a:pPr marL="361950" indent="-361950" algn="ctr" defTabSz="966788">
              <a:spcBef>
                <a:spcPct val="0"/>
              </a:spcBef>
              <a:buFont typeface="Arial" charset="0"/>
              <a:buNone/>
            </a:pPr>
            <a:endParaRPr lang="en-US" sz="2000" b="1" dirty="0" smtClean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  <a:p>
            <a:pPr marL="361950" indent="-361950" algn="ctr" defTabSz="966788">
              <a:spcBef>
                <a:spcPct val="0"/>
              </a:spcBef>
              <a:buFont typeface="Arial" charset="0"/>
              <a:buNone/>
            </a:pPr>
            <a:endParaRPr lang="fr-BE" sz="2800" i="1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361950" indent="-361950" algn="ctr" defTabSz="966788">
              <a:spcBef>
                <a:spcPct val="0"/>
              </a:spcBef>
              <a:buFont typeface="Arial" charset="0"/>
              <a:buNone/>
            </a:pPr>
            <a:endParaRPr lang="fr-BE" sz="2800" i="1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361950" indent="-361950" algn="ctr" defTabSz="966788">
              <a:spcBef>
                <a:spcPct val="0"/>
              </a:spcBef>
              <a:buFont typeface="Arial" charset="0"/>
              <a:buNone/>
            </a:pPr>
            <a:endParaRPr lang="fr-BE" sz="2800" i="1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361950" indent="-361950" algn="ctr" defTabSz="966788">
              <a:spcBef>
                <a:spcPct val="0"/>
              </a:spcBef>
              <a:buFont typeface="Arial" charset="0"/>
              <a:buNone/>
            </a:pPr>
            <a:r>
              <a:rPr lang="fr-BE" sz="2800" i="1" dirty="0" smtClean="0">
                <a:solidFill>
                  <a:schemeClr val="tx1"/>
                </a:solidFill>
                <a:latin typeface="Calibri" pitchFamily="34" charset="0"/>
              </a:rPr>
              <a:t>L.G.J. de Haart</a:t>
            </a:r>
          </a:p>
          <a:p>
            <a:pPr marL="361950" indent="-361950" algn="ctr" defTabSz="966788">
              <a:spcBef>
                <a:spcPct val="0"/>
              </a:spcBef>
              <a:buFont typeface="Arial" charset="0"/>
              <a:buNone/>
            </a:pPr>
            <a:r>
              <a:rPr lang="fr-BE" sz="2800" i="1" dirty="0" err="1" smtClean="0">
                <a:solidFill>
                  <a:schemeClr val="tx1"/>
                </a:solidFill>
                <a:latin typeface="Calibri" pitchFamily="34" charset="0"/>
              </a:rPr>
              <a:t>Forschungszentrum</a:t>
            </a:r>
            <a:r>
              <a:rPr lang="fr-BE" sz="2800" i="1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fr-BE" sz="2800" i="1" dirty="0" err="1" smtClean="0">
                <a:solidFill>
                  <a:schemeClr val="tx1"/>
                </a:solidFill>
                <a:latin typeface="Calibri" pitchFamily="34" charset="0"/>
              </a:rPr>
              <a:t>Jülich</a:t>
            </a:r>
            <a:r>
              <a:rPr lang="fr-BE" sz="2800" i="1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fr-BE" sz="2800" i="1" dirty="0" err="1" smtClean="0">
                <a:solidFill>
                  <a:schemeClr val="tx1"/>
                </a:solidFill>
                <a:latin typeface="Calibri" pitchFamily="34" charset="0"/>
              </a:rPr>
              <a:t>GmbH</a:t>
            </a:r>
            <a:r>
              <a:rPr lang="fr-BE" sz="2800" i="1" dirty="0" smtClean="0">
                <a:solidFill>
                  <a:schemeClr val="tx1"/>
                </a:solidFill>
                <a:latin typeface="Calibri" pitchFamily="34" charset="0"/>
              </a:rPr>
              <a:t> / IEK-9 / Germany</a:t>
            </a:r>
            <a:endParaRPr lang="en-US" sz="2800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272" y="3602712"/>
            <a:ext cx="2505456" cy="1554480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5798878" y="349004"/>
            <a:ext cx="3165610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de-DE" sz="2400" dirty="0">
                <a:ln w="18415" cmpd="sng">
                  <a:solidFill>
                    <a:schemeClr val="accent5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Joint </a:t>
            </a:r>
            <a:r>
              <a:rPr lang="de-DE" sz="2400" dirty="0" err="1">
                <a:ln w="18415" cmpd="sng">
                  <a:solidFill>
                    <a:schemeClr val="accent5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undertaking</a:t>
            </a:r>
            <a:endParaRPr lang="de-DE" sz="2400" dirty="0">
              <a:ln w="18415" cmpd="sng">
                <a:solidFill>
                  <a:schemeClr val="accent5">
                    <a:lumMod val="40000"/>
                    <a:lumOff val="60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4117072" y="25460"/>
            <a:ext cx="4847416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de-DE" sz="2800" dirty="0">
                <a:ln w="18415" cmpd="sng">
                  <a:solidFill>
                    <a:schemeClr val="accent5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6699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Fuel </a:t>
            </a:r>
            <a:r>
              <a:rPr lang="de-DE" sz="2800" dirty="0" err="1">
                <a:ln w="18415" cmpd="sng">
                  <a:solidFill>
                    <a:schemeClr val="accent5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6699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cells</a:t>
            </a:r>
            <a:r>
              <a:rPr lang="de-DE" sz="2800" dirty="0">
                <a:ln w="18415" cmpd="sng">
                  <a:solidFill>
                    <a:schemeClr val="accent5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6699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de-DE" sz="2800" dirty="0" err="1">
                <a:ln w="18415" cmpd="sng">
                  <a:solidFill>
                    <a:schemeClr val="accent5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6699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and</a:t>
            </a:r>
            <a:r>
              <a:rPr lang="de-DE" sz="2800" dirty="0">
                <a:ln w="18415" cmpd="sng">
                  <a:solidFill>
                    <a:schemeClr val="accent5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6699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hydrogen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611188" y="6452983"/>
            <a:ext cx="8424862" cy="360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589" tIns="41294" rIns="82589" bIns="41294">
            <a:spAutoFit/>
          </a:bodyPr>
          <a:lstStyle>
            <a:lvl1pPr defTabSz="82550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742950" indent="-285750" defTabSz="82550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 marL="1143000" indent="-228600" defTabSz="82550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 marL="1600200" indent="-228600" defTabSz="82550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 marL="2057400" indent="-228600" defTabSz="82550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2514600" indent="-228600" defTabSz="8255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2971800" indent="-228600" defTabSz="8255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3429000" indent="-228600" defTabSz="8255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3886200" indent="-228600" defTabSz="8255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b="1" dirty="0" smtClean="0">
                <a:solidFill>
                  <a:srgbClr val="034EA2"/>
                </a:solidFill>
                <a:latin typeface="Calibri" pitchFamily="34" charset="0"/>
              </a:rPr>
              <a:t>Programme </a:t>
            </a:r>
            <a:r>
              <a:rPr lang="en-GB" b="1" dirty="0">
                <a:solidFill>
                  <a:srgbClr val="034EA2"/>
                </a:solidFill>
                <a:latin typeface="Calibri" pitchFamily="34" charset="0"/>
              </a:rPr>
              <a:t>Review Day </a:t>
            </a:r>
            <a:r>
              <a:rPr lang="en-GB" b="1" dirty="0" smtClean="0">
                <a:solidFill>
                  <a:srgbClr val="034EA2"/>
                </a:solidFill>
                <a:latin typeface="Calibri" pitchFamily="34" charset="0"/>
              </a:rPr>
              <a:t>2013, Brussels</a:t>
            </a:r>
            <a:r>
              <a:rPr lang="en-GB" b="1" dirty="0">
                <a:solidFill>
                  <a:srgbClr val="034EA2"/>
                </a:solidFill>
                <a:latin typeface="Calibri" pitchFamily="34" charset="0"/>
              </a:rPr>
              <a:t>, </a:t>
            </a:r>
            <a:r>
              <a:rPr lang="en-GB" b="1" dirty="0" smtClean="0">
                <a:solidFill>
                  <a:srgbClr val="034EA2"/>
                </a:solidFill>
                <a:latin typeface="Calibri" pitchFamily="34" charset="0"/>
              </a:rPr>
              <a:t>11 </a:t>
            </a:r>
            <a:r>
              <a:rPr lang="en-GB" b="1" dirty="0">
                <a:solidFill>
                  <a:srgbClr val="034EA2"/>
                </a:solidFill>
                <a:latin typeface="Calibri" pitchFamily="34" charset="0"/>
              </a:rPr>
              <a:t>&amp; </a:t>
            </a:r>
            <a:r>
              <a:rPr lang="en-GB" b="1" dirty="0" smtClean="0">
                <a:solidFill>
                  <a:srgbClr val="034EA2"/>
                </a:solidFill>
                <a:latin typeface="Calibri" pitchFamily="34" charset="0"/>
              </a:rPr>
              <a:t>12 </a:t>
            </a:r>
            <a:r>
              <a:rPr lang="en-GB" b="1" dirty="0">
                <a:solidFill>
                  <a:srgbClr val="034EA2"/>
                </a:solidFill>
                <a:latin typeface="Calibri" pitchFamily="34" charset="0"/>
              </a:rPr>
              <a:t>November </a:t>
            </a:r>
            <a:r>
              <a:rPr lang="en-GB" b="1" dirty="0" smtClean="0">
                <a:solidFill>
                  <a:srgbClr val="034EA2"/>
                </a:solidFill>
                <a:latin typeface="Calibri" pitchFamily="34" charset="0"/>
              </a:rPr>
              <a:t>2013</a:t>
            </a:r>
            <a:endParaRPr lang="en-US" b="1" dirty="0">
              <a:solidFill>
                <a:srgbClr val="034EA2"/>
              </a:solidFill>
              <a:latin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851275" y="44450"/>
            <a:ext cx="4789488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hlink"/>
                    </a:gs>
                    <a:gs pos="100000">
                      <a:srgbClr val="00CC99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464" tIns="43015" rIns="87464" bIns="43015" numCol="1" anchor="ctr" anchorCtr="0" compatLnSpc="1">
            <a:prstTxWarp prst="textNoShape">
              <a:avLst/>
            </a:prstTxWarp>
          </a:bodyPr>
          <a:lstStyle>
            <a:lvl1pPr marL="342900" indent="-342900"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marL="342900" indent="-342900"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charset="0"/>
                <a:ea typeface="ヒラギノ角ゴ Pro W3" charset="-128"/>
                <a:cs typeface="Arial" charset="0"/>
              </a:defRPr>
            </a:lvl2pPr>
            <a:lvl3pPr marL="342900" indent="-342900"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charset="0"/>
                <a:ea typeface="ヒラギノ角ゴ Pro W3" charset="-128"/>
                <a:cs typeface="Arial" charset="0"/>
              </a:defRPr>
            </a:lvl3pPr>
            <a:lvl4pPr marL="342900" indent="-342900"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charset="0"/>
                <a:ea typeface="ヒラギノ角ゴ Pro W3" charset="-128"/>
                <a:cs typeface="Arial" charset="0"/>
              </a:defRPr>
            </a:lvl4pPr>
            <a:lvl5pPr marL="342900" indent="-342900"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charset="0"/>
                <a:ea typeface="ヒラギノ角ゴ Pro W3" charset="-128"/>
                <a:cs typeface="Arial" charset="0"/>
              </a:defRPr>
            </a:lvl5pPr>
            <a:lvl6pPr marL="800100" indent="-342900"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charset="0"/>
                <a:ea typeface="ヒラギノ角ゴ Pro W3" charset="-128"/>
                <a:cs typeface="Arial" charset="0"/>
              </a:defRPr>
            </a:lvl6pPr>
            <a:lvl7pPr marL="1257300" indent="-342900"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charset="0"/>
                <a:ea typeface="ヒラギノ角ゴ Pro W3" charset="-128"/>
                <a:cs typeface="Arial" charset="0"/>
              </a:defRPr>
            </a:lvl7pPr>
            <a:lvl8pPr marL="1714500" indent="-342900"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charset="0"/>
                <a:ea typeface="ヒラギノ角ゴ Pro W3" charset="-128"/>
                <a:cs typeface="Arial" charset="0"/>
              </a:defRPr>
            </a:lvl8pPr>
            <a:lvl9pPr marL="2171700" indent="-342900"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charset="0"/>
                <a:ea typeface="ヒラギノ角ゴ Pro W3" charset="-128"/>
                <a:cs typeface="Arial" charset="0"/>
              </a:defRPr>
            </a:lvl9pPr>
          </a:lstStyle>
          <a:p>
            <a:pPr marL="0" indent="0" defTabSz="966788"/>
            <a:r>
              <a:rPr lang="en-US" sz="2000" b="1" i="1" dirty="0" smtClean="0">
                <a:solidFill>
                  <a:srgbClr val="33CC33"/>
                </a:solidFill>
                <a:latin typeface="Calibri" pitchFamily="34" charset="0"/>
              </a:rPr>
              <a:t>Project achievements </a:t>
            </a:r>
            <a:r>
              <a:rPr lang="en-US" sz="2000" b="1" i="1" dirty="0" smtClean="0">
                <a:solidFill>
                  <a:srgbClr val="33CC33"/>
                </a:solidFill>
                <a:latin typeface="Calibri" pitchFamily="34" charset="0"/>
              </a:rPr>
              <a:t>(5/9)</a:t>
            </a:r>
            <a:endParaRPr lang="en-US" sz="2000" b="1" i="1" dirty="0" smtClean="0">
              <a:solidFill>
                <a:srgbClr val="33CC33"/>
              </a:solidFill>
              <a:latin typeface="Calibri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53" y="579494"/>
            <a:ext cx="1226995" cy="761274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172520" y="1706032"/>
            <a:ext cx="8719960" cy="40011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>
              <a:buClr>
                <a:srgbClr val="000099"/>
              </a:buClr>
              <a:buSzPct val="100000"/>
            </a:pPr>
            <a:r>
              <a:rPr lang="en-US" sz="2000" b="1" dirty="0">
                <a:latin typeface="Calibri" pitchFamily="34" charset="0"/>
                <a:cs typeface="Calibri" pitchFamily="34" charset="0"/>
              </a:rPr>
              <a:t>WP3: modeling and verification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Rectangle 376"/>
          <p:cNvSpPr>
            <a:spLocks noChangeArrowheads="1"/>
          </p:cNvSpPr>
          <p:nvPr/>
        </p:nvSpPr>
        <p:spPr bwMode="auto">
          <a:xfrm>
            <a:off x="6610796" y="5306019"/>
            <a:ext cx="24257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1300" dirty="0" smtClean="0">
                <a:latin typeface="Calibri" panose="020F0502020204030204" pitchFamily="34" charset="0"/>
              </a:rPr>
              <a:t>Fresh </a:t>
            </a:r>
            <a:r>
              <a:rPr lang="en-US" sz="1300" dirty="0">
                <a:latin typeface="Calibri" panose="020F0502020204030204" pitchFamily="34" charset="0"/>
              </a:rPr>
              <a:t>LSM-8YSZ volume </a:t>
            </a:r>
            <a:r>
              <a:rPr lang="en-US" sz="1300" dirty="0" smtClean="0">
                <a:latin typeface="Calibri" panose="020F0502020204030204" pitchFamily="34" charset="0"/>
              </a:rPr>
              <a:t>of</a:t>
            </a:r>
          </a:p>
          <a:p>
            <a:pPr algn="l">
              <a:spcBef>
                <a:spcPts val="0"/>
              </a:spcBef>
            </a:pPr>
            <a:r>
              <a:rPr lang="en-US" sz="1300" dirty="0" smtClean="0">
                <a:latin typeface="Calibri" panose="020F0502020204030204" pitchFamily="34" charset="0"/>
              </a:rPr>
              <a:t> </a:t>
            </a:r>
            <a:r>
              <a:rPr lang="en-US" sz="1300" dirty="0">
                <a:latin typeface="Calibri" panose="020F0502020204030204" pitchFamily="34" charset="0"/>
              </a:rPr>
              <a:t>19.5 x 14.8 x 7.6 µm3 </a:t>
            </a:r>
            <a:endParaRPr lang="fr-FR" sz="1300" dirty="0">
              <a:latin typeface="Calibri" panose="020F0502020204030204" pitchFamily="34" charset="0"/>
            </a:endParaRPr>
          </a:p>
        </p:txBody>
      </p:sp>
      <p:sp>
        <p:nvSpPr>
          <p:cNvPr id="16" name="Text Box 377"/>
          <p:cNvSpPr txBox="1">
            <a:spLocks noChangeArrowheads="1"/>
          </p:cNvSpPr>
          <p:nvPr/>
        </p:nvSpPr>
        <p:spPr bwMode="auto">
          <a:xfrm>
            <a:off x="2899141" y="2461543"/>
            <a:ext cx="4049123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</a:rPr>
              <a:t>3D reconstruction </a:t>
            </a:r>
            <a:r>
              <a:rPr lang="en-US" sz="1600" dirty="0" smtClean="0">
                <a:latin typeface="Calibri" panose="020F0502020204030204" pitchFamily="34" charset="0"/>
              </a:rPr>
              <a:t>by FIB/SEM </a:t>
            </a:r>
            <a:r>
              <a:rPr lang="en-US" sz="1600" dirty="0">
                <a:latin typeface="Calibri" panose="020F0502020204030204" pitchFamily="34" charset="0"/>
              </a:rPr>
              <a:t>tomography</a:t>
            </a:r>
          </a:p>
        </p:txBody>
      </p:sp>
      <p:grpSp>
        <p:nvGrpSpPr>
          <p:cNvPr id="17" name="Group 384"/>
          <p:cNvGrpSpPr>
            <a:grpSpLocks/>
          </p:cNvGrpSpPr>
          <p:nvPr/>
        </p:nvGrpSpPr>
        <p:grpSpPr bwMode="auto">
          <a:xfrm>
            <a:off x="6582221" y="2896194"/>
            <a:ext cx="2408238" cy="2297113"/>
            <a:chOff x="113" y="960"/>
            <a:chExt cx="1517" cy="1447"/>
          </a:xfrm>
        </p:grpSpPr>
        <p:pic>
          <p:nvPicPr>
            <p:cNvPr id="19" name="Imag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960"/>
              <a:ext cx="1517" cy="1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Line 379"/>
            <p:cNvSpPr>
              <a:spLocks noChangeShapeType="1"/>
            </p:cNvSpPr>
            <p:nvPr/>
          </p:nvSpPr>
          <p:spPr bwMode="auto">
            <a:xfrm>
              <a:off x="289" y="2016"/>
              <a:ext cx="959" cy="323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Line 380"/>
            <p:cNvSpPr>
              <a:spLocks noChangeShapeType="1"/>
            </p:cNvSpPr>
            <p:nvPr/>
          </p:nvSpPr>
          <p:spPr bwMode="auto">
            <a:xfrm flipH="1">
              <a:off x="1292" y="1151"/>
              <a:ext cx="17" cy="1179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Line 381"/>
            <p:cNvSpPr>
              <a:spLocks noChangeShapeType="1"/>
            </p:cNvSpPr>
            <p:nvPr/>
          </p:nvSpPr>
          <p:spPr bwMode="auto">
            <a:xfrm flipH="1">
              <a:off x="1308" y="2154"/>
              <a:ext cx="185" cy="228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Rectangle 378"/>
            <p:cNvSpPr>
              <a:spLocks noChangeArrowheads="1"/>
            </p:cNvSpPr>
            <p:nvPr/>
          </p:nvSpPr>
          <p:spPr bwMode="auto">
            <a:xfrm rot="908633">
              <a:off x="329" y="2118"/>
              <a:ext cx="68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solidFill>
                    <a:schemeClr val="bg1"/>
                  </a:solidFill>
                </a:rPr>
                <a:t>19.5 </a:t>
              </a:r>
              <a:r>
                <a:rPr lang="en-US" sz="1600" b="1">
                  <a:solidFill>
                    <a:schemeClr val="bg1"/>
                  </a:solidFill>
                  <a:sym typeface="Symbol" pitchFamily="18" charset="2"/>
                </a:rPr>
                <a:t>m</a:t>
              </a:r>
            </a:p>
          </p:txBody>
        </p:sp>
      </p:grpSp>
      <p:grpSp>
        <p:nvGrpSpPr>
          <p:cNvPr id="25" name="Group 11"/>
          <p:cNvGrpSpPr/>
          <p:nvPr/>
        </p:nvGrpSpPr>
        <p:grpSpPr>
          <a:xfrm>
            <a:off x="119533" y="2875334"/>
            <a:ext cx="3372559" cy="1985254"/>
            <a:chOff x="-112080" y="969254"/>
            <a:chExt cx="9320320" cy="5486400"/>
          </a:xfrm>
        </p:grpSpPr>
        <p:pic>
          <p:nvPicPr>
            <p:cNvPr id="26" name="Picture 2" descr="Y:\a1_Projects\5a_SOF_CH_I_a\1_work_in_progress_Ni_YSZ_FIB\Rx36_3D_PSD\Rx36_99_Avizo_Visualization\6Segment_01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69" t="3718" r="12735" b="715"/>
            <a:stretch/>
          </p:blipFill>
          <p:spPr bwMode="auto">
            <a:xfrm>
              <a:off x="0" y="969254"/>
              <a:ext cx="4550485" cy="5486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" descr="Y:\a1_Projects\5a_SOF_CH_I_a\1_work_in_progress_Ni_YSZ_FIB\Rx41_1_B_3D\CubeOrthoslices1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550485" y="969254"/>
              <a:ext cx="4593516" cy="5486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TextBox 5"/>
            <p:cNvSpPr txBox="1"/>
            <p:nvPr/>
          </p:nvSpPr>
          <p:spPr>
            <a:xfrm rot="1257989">
              <a:off x="384239" y="5562527"/>
              <a:ext cx="1669221" cy="6379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de-CH" sz="900" dirty="0" smtClean="0">
                  <a:solidFill>
                    <a:srgbClr val="000000"/>
                  </a:solidFill>
                  <a:latin typeface="Arial"/>
                </a:rPr>
                <a:t>19.4 </a:t>
              </a:r>
              <a:r>
                <a:rPr lang="de-CH" sz="900" dirty="0" smtClean="0">
                  <a:solidFill>
                    <a:srgbClr val="000000"/>
                  </a:solidFill>
                  <a:latin typeface="Symbol" pitchFamily="18" charset="2"/>
                </a:rPr>
                <a:t>m</a:t>
              </a:r>
              <a:r>
                <a:rPr lang="de-CH" sz="900" dirty="0" smtClean="0">
                  <a:solidFill>
                    <a:srgbClr val="000000"/>
                  </a:solidFill>
                  <a:latin typeface="Arial"/>
                </a:rPr>
                <a:t>m</a:t>
              </a:r>
              <a:endParaRPr lang="de-CH" sz="9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9" name="TextBox 6"/>
            <p:cNvSpPr txBox="1"/>
            <p:nvPr/>
          </p:nvSpPr>
          <p:spPr>
            <a:xfrm rot="19263961">
              <a:off x="2838771" y="5612335"/>
              <a:ext cx="1669221" cy="6379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de-CH" sz="900" dirty="0" smtClean="0">
                  <a:solidFill>
                    <a:srgbClr val="000000"/>
                  </a:solidFill>
                  <a:latin typeface="Arial"/>
                </a:rPr>
                <a:t>14.7 </a:t>
              </a:r>
              <a:r>
                <a:rPr lang="de-CH" sz="900" dirty="0" smtClean="0">
                  <a:solidFill>
                    <a:srgbClr val="000000"/>
                  </a:solidFill>
                  <a:latin typeface="Symbol" pitchFamily="18" charset="2"/>
                </a:rPr>
                <a:t>m</a:t>
              </a:r>
              <a:r>
                <a:rPr lang="de-CH" sz="900" dirty="0" smtClean="0">
                  <a:solidFill>
                    <a:srgbClr val="000000"/>
                  </a:solidFill>
                  <a:latin typeface="Arial"/>
                </a:rPr>
                <a:t>m</a:t>
              </a:r>
              <a:endParaRPr lang="de-CH" sz="9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" name="TextBox 7"/>
            <p:cNvSpPr txBox="1"/>
            <p:nvPr/>
          </p:nvSpPr>
          <p:spPr>
            <a:xfrm rot="15939643">
              <a:off x="-627730" y="3509685"/>
              <a:ext cx="1669222" cy="6379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de-CH" sz="900" dirty="0" smtClean="0">
                  <a:solidFill>
                    <a:srgbClr val="000000"/>
                  </a:solidFill>
                  <a:latin typeface="Arial"/>
                </a:rPr>
                <a:t>25.5 </a:t>
              </a:r>
              <a:r>
                <a:rPr lang="de-CH" sz="900" dirty="0" smtClean="0">
                  <a:solidFill>
                    <a:srgbClr val="000000"/>
                  </a:solidFill>
                  <a:latin typeface="Symbol" pitchFamily="18" charset="2"/>
                </a:rPr>
                <a:t>m</a:t>
              </a:r>
              <a:r>
                <a:rPr lang="de-CH" sz="900" dirty="0" smtClean="0">
                  <a:solidFill>
                    <a:srgbClr val="000000"/>
                  </a:solidFill>
                  <a:latin typeface="Arial"/>
                </a:rPr>
                <a:t>m</a:t>
              </a:r>
              <a:endParaRPr lang="de-CH" sz="9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" name="TextBox 8"/>
            <p:cNvSpPr txBox="1"/>
            <p:nvPr/>
          </p:nvSpPr>
          <p:spPr>
            <a:xfrm rot="1257989">
              <a:off x="5173183" y="5402024"/>
              <a:ext cx="1669221" cy="6379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de-CH" sz="900" dirty="0" smtClean="0">
                  <a:solidFill>
                    <a:srgbClr val="000000"/>
                  </a:solidFill>
                  <a:latin typeface="Arial"/>
                </a:rPr>
                <a:t>22.9 </a:t>
              </a:r>
              <a:r>
                <a:rPr lang="de-CH" sz="900" dirty="0" smtClean="0">
                  <a:solidFill>
                    <a:srgbClr val="000000"/>
                  </a:solidFill>
                  <a:latin typeface="Symbol" pitchFamily="18" charset="2"/>
                </a:rPr>
                <a:t>m</a:t>
              </a:r>
              <a:r>
                <a:rPr lang="de-CH" sz="900" dirty="0" smtClean="0">
                  <a:solidFill>
                    <a:srgbClr val="000000"/>
                  </a:solidFill>
                  <a:latin typeface="Arial"/>
                </a:rPr>
                <a:t>m</a:t>
              </a:r>
              <a:endParaRPr lang="de-CH" sz="9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2" name="TextBox 9"/>
            <p:cNvSpPr txBox="1"/>
            <p:nvPr/>
          </p:nvSpPr>
          <p:spPr>
            <a:xfrm rot="19263961">
              <a:off x="7716410" y="5653134"/>
              <a:ext cx="1491830" cy="6379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de-CH" sz="900" dirty="0" smtClean="0">
                  <a:solidFill>
                    <a:srgbClr val="000000"/>
                  </a:solidFill>
                  <a:latin typeface="Arial"/>
                </a:rPr>
                <a:t>9.5 </a:t>
              </a:r>
              <a:r>
                <a:rPr lang="de-CH" sz="900" dirty="0" smtClean="0">
                  <a:solidFill>
                    <a:srgbClr val="000000"/>
                  </a:solidFill>
                  <a:latin typeface="Symbol" pitchFamily="18" charset="2"/>
                </a:rPr>
                <a:t>m</a:t>
              </a:r>
              <a:r>
                <a:rPr lang="de-CH" sz="900" dirty="0" smtClean="0">
                  <a:solidFill>
                    <a:srgbClr val="000000"/>
                  </a:solidFill>
                  <a:latin typeface="Arial"/>
                </a:rPr>
                <a:t>m</a:t>
              </a:r>
              <a:endParaRPr lang="de-CH" sz="9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3" name="TextBox 10"/>
            <p:cNvSpPr txBox="1"/>
            <p:nvPr/>
          </p:nvSpPr>
          <p:spPr>
            <a:xfrm rot="15939643">
              <a:off x="3955029" y="3350100"/>
              <a:ext cx="1669222" cy="6379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de-CH" sz="900" dirty="0" smtClean="0">
                  <a:solidFill>
                    <a:srgbClr val="000000"/>
                  </a:solidFill>
                  <a:latin typeface="Arial"/>
                </a:rPr>
                <a:t>26.2 </a:t>
              </a:r>
              <a:r>
                <a:rPr lang="de-CH" sz="900" dirty="0" smtClean="0">
                  <a:solidFill>
                    <a:srgbClr val="000000"/>
                  </a:solidFill>
                  <a:latin typeface="Symbol" pitchFamily="18" charset="2"/>
                </a:rPr>
                <a:t>m</a:t>
              </a:r>
              <a:r>
                <a:rPr lang="de-CH" sz="900" dirty="0" smtClean="0">
                  <a:solidFill>
                    <a:srgbClr val="000000"/>
                  </a:solidFill>
                  <a:latin typeface="Arial"/>
                </a:rPr>
                <a:t>m</a:t>
              </a:r>
              <a:endParaRPr lang="de-CH" sz="900" dirty="0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37" name="Rectangle 376"/>
          <p:cNvSpPr>
            <a:spLocks noChangeArrowheads="1"/>
          </p:cNvSpPr>
          <p:nvPr/>
        </p:nvSpPr>
        <p:spPr bwMode="auto">
          <a:xfrm>
            <a:off x="513997" y="5312821"/>
            <a:ext cx="24257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1300" dirty="0" smtClean="0">
                <a:latin typeface="Calibri" panose="020F0502020204030204" pitchFamily="34" charset="0"/>
              </a:rPr>
              <a:t>Fresh Ni-8YSZ </a:t>
            </a:r>
            <a:r>
              <a:rPr lang="en-US" sz="1300" dirty="0">
                <a:latin typeface="Calibri" panose="020F0502020204030204" pitchFamily="34" charset="0"/>
              </a:rPr>
              <a:t>volume </a:t>
            </a:r>
            <a:r>
              <a:rPr lang="en-US" sz="1300" dirty="0" smtClean="0">
                <a:latin typeface="Calibri" panose="020F0502020204030204" pitchFamily="34" charset="0"/>
              </a:rPr>
              <a:t>of</a:t>
            </a:r>
          </a:p>
          <a:p>
            <a:pPr algn="l">
              <a:spcBef>
                <a:spcPts val="0"/>
              </a:spcBef>
            </a:pPr>
            <a:r>
              <a:rPr lang="en-US" sz="1300" dirty="0" smtClean="0">
                <a:latin typeface="Calibri" panose="020F0502020204030204" pitchFamily="34" charset="0"/>
              </a:rPr>
              <a:t>25.5 </a:t>
            </a:r>
            <a:r>
              <a:rPr lang="en-US" sz="1300" dirty="0">
                <a:latin typeface="Calibri" panose="020F0502020204030204" pitchFamily="34" charset="0"/>
              </a:rPr>
              <a:t>x </a:t>
            </a:r>
            <a:r>
              <a:rPr lang="en-US" sz="1300" dirty="0" smtClean="0">
                <a:latin typeface="Calibri" panose="020F0502020204030204" pitchFamily="34" charset="0"/>
              </a:rPr>
              <a:t>19.4 </a:t>
            </a:r>
            <a:r>
              <a:rPr lang="en-US" sz="1300" dirty="0">
                <a:latin typeface="Calibri" panose="020F0502020204030204" pitchFamily="34" charset="0"/>
              </a:rPr>
              <a:t>x </a:t>
            </a:r>
            <a:r>
              <a:rPr lang="en-US" sz="1300" dirty="0" smtClean="0">
                <a:latin typeface="Calibri" panose="020F0502020204030204" pitchFamily="34" charset="0"/>
              </a:rPr>
              <a:t>14.7 </a:t>
            </a:r>
            <a:r>
              <a:rPr lang="en-US" sz="1300" dirty="0">
                <a:latin typeface="Calibri" panose="020F0502020204030204" pitchFamily="34" charset="0"/>
              </a:rPr>
              <a:t>µm3 </a:t>
            </a:r>
            <a:endParaRPr lang="fr-FR" sz="1300" dirty="0">
              <a:latin typeface="Calibri" panose="020F0502020204030204" pitchFamily="34" charset="0"/>
            </a:endParaRPr>
          </a:p>
        </p:txBody>
      </p:sp>
      <p:sp>
        <p:nvSpPr>
          <p:cNvPr id="38" name="Rechteck 37"/>
          <p:cNvSpPr/>
          <p:nvPr/>
        </p:nvSpPr>
        <p:spPr bwMode="auto">
          <a:xfrm>
            <a:off x="7200292" y="2343881"/>
            <a:ext cx="1764196" cy="402291"/>
          </a:xfrm>
          <a:prstGeom prst="rect">
            <a:avLst/>
          </a:prstGeom>
          <a:solidFill>
            <a:srgbClr val="99CC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44926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SzTx/>
              <a:buFont typeface="Monotype Sorts" pitchFamily="2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2000" b="1" dirty="0" err="1" smtClean="0">
                <a:latin typeface="Calibri" pitchFamily="34" charset="0"/>
                <a:cs typeface="Calibri" pitchFamily="34" charset="0"/>
              </a:rPr>
              <a:t>cathode</a:t>
            </a:r>
            <a:r>
              <a:rPr lang="de-DE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sz="2000" b="1" dirty="0" err="1" smtClean="0">
                <a:latin typeface="Calibri" pitchFamily="34" charset="0"/>
                <a:cs typeface="Calibri" pitchFamily="34" charset="0"/>
              </a:rPr>
              <a:t>side</a:t>
            </a:r>
            <a:endParaRPr kumimoji="0" lang="de-DE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9" name="Rechteck 38"/>
          <p:cNvSpPr/>
          <p:nvPr/>
        </p:nvSpPr>
        <p:spPr bwMode="auto">
          <a:xfrm>
            <a:off x="176653" y="2343880"/>
            <a:ext cx="1764196" cy="402291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defTabSz="44926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SzTx/>
              <a:buFont typeface="Monotype Sorts" pitchFamily="2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2000" b="1" dirty="0" err="1" smtClean="0">
                <a:latin typeface="Calibri" pitchFamily="34" charset="0"/>
                <a:cs typeface="Calibri" pitchFamily="34" charset="0"/>
              </a:rPr>
              <a:t>anode</a:t>
            </a:r>
            <a:r>
              <a:rPr lang="de-DE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sz="2000" b="1" dirty="0" err="1" smtClean="0">
                <a:latin typeface="Calibri" pitchFamily="34" charset="0"/>
                <a:cs typeface="Calibri" pitchFamily="34" charset="0"/>
              </a:rPr>
              <a:t>side</a:t>
            </a:r>
            <a:endParaRPr kumimoji="0" lang="de-DE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0" name="Text Box 377"/>
          <p:cNvSpPr txBox="1">
            <a:spLocks noChangeArrowheads="1"/>
          </p:cNvSpPr>
          <p:nvPr/>
        </p:nvSpPr>
        <p:spPr bwMode="auto">
          <a:xfrm>
            <a:off x="3911421" y="4040356"/>
            <a:ext cx="2024561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latin typeface="Calibri" panose="020F0502020204030204" pitchFamily="34" charset="0"/>
              </a:rPr>
              <a:t>Microstructure quantification</a:t>
            </a:r>
            <a:endParaRPr lang="en-US" sz="1600" dirty="0">
              <a:latin typeface="Calibri" panose="020F0502020204030204" pitchFamily="34" charset="0"/>
            </a:endParaRPr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6"/>
          <a:srcRect l="13734" t="12714" r="11060" b="13313"/>
          <a:stretch>
            <a:fillRect/>
          </a:stretch>
        </p:blipFill>
        <p:spPr bwMode="auto">
          <a:xfrm>
            <a:off x="8082147" y="6247550"/>
            <a:ext cx="700766" cy="56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8" descr="Logo.t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58" y="6053049"/>
            <a:ext cx="646745" cy="755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52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851275" y="44450"/>
            <a:ext cx="4789488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hlink"/>
                    </a:gs>
                    <a:gs pos="100000">
                      <a:srgbClr val="00CC99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464" tIns="43015" rIns="87464" bIns="43015" numCol="1" anchor="ctr" anchorCtr="0" compatLnSpc="1">
            <a:prstTxWarp prst="textNoShape">
              <a:avLst/>
            </a:prstTxWarp>
          </a:bodyPr>
          <a:lstStyle>
            <a:lvl1pPr marL="342900" indent="-342900"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marL="342900" indent="-342900"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charset="0"/>
                <a:ea typeface="ヒラギノ角ゴ Pro W3" charset="-128"/>
                <a:cs typeface="Arial" charset="0"/>
              </a:defRPr>
            </a:lvl2pPr>
            <a:lvl3pPr marL="342900" indent="-342900"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charset="0"/>
                <a:ea typeface="ヒラギノ角ゴ Pro W3" charset="-128"/>
                <a:cs typeface="Arial" charset="0"/>
              </a:defRPr>
            </a:lvl3pPr>
            <a:lvl4pPr marL="342900" indent="-342900"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charset="0"/>
                <a:ea typeface="ヒラギノ角ゴ Pro W3" charset="-128"/>
                <a:cs typeface="Arial" charset="0"/>
              </a:defRPr>
            </a:lvl4pPr>
            <a:lvl5pPr marL="342900" indent="-342900"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charset="0"/>
                <a:ea typeface="ヒラギノ角ゴ Pro W3" charset="-128"/>
                <a:cs typeface="Arial" charset="0"/>
              </a:defRPr>
            </a:lvl5pPr>
            <a:lvl6pPr marL="800100" indent="-342900"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charset="0"/>
                <a:ea typeface="ヒラギノ角ゴ Pro W3" charset="-128"/>
                <a:cs typeface="Arial" charset="0"/>
              </a:defRPr>
            </a:lvl6pPr>
            <a:lvl7pPr marL="1257300" indent="-342900"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charset="0"/>
                <a:ea typeface="ヒラギノ角ゴ Pro W3" charset="-128"/>
                <a:cs typeface="Arial" charset="0"/>
              </a:defRPr>
            </a:lvl7pPr>
            <a:lvl8pPr marL="1714500" indent="-342900"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charset="0"/>
                <a:ea typeface="ヒラギノ角ゴ Pro W3" charset="-128"/>
                <a:cs typeface="Arial" charset="0"/>
              </a:defRPr>
            </a:lvl8pPr>
            <a:lvl9pPr marL="2171700" indent="-342900"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charset="0"/>
                <a:ea typeface="ヒラギノ角ゴ Pro W3" charset="-128"/>
                <a:cs typeface="Arial" charset="0"/>
              </a:defRPr>
            </a:lvl9pPr>
          </a:lstStyle>
          <a:p>
            <a:pPr marL="0" indent="0" defTabSz="966788"/>
            <a:r>
              <a:rPr lang="en-US" sz="2000" b="1" i="1" dirty="0" smtClean="0">
                <a:solidFill>
                  <a:srgbClr val="33CC33"/>
                </a:solidFill>
                <a:latin typeface="Calibri" pitchFamily="34" charset="0"/>
              </a:rPr>
              <a:t>Project achievements </a:t>
            </a:r>
            <a:r>
              <a:rPr lang="en-US" sz="2000" b="1" i="1" dirty="0" smtClean="0">
                <a:solidFill>
                  <a:srgbClr val="33CC33"/>
                </a:solidFill>
                <a:latin typeface="Calibri" pitchFamily="34" charset="0"/>
              </a:rPr>
              <a:t>(6/9)</a:t>
            </a:r>
            <a:endParaRPr lang="en-US" sz="2000" b="1" i="1" dirty="0" smtClean="0">
              <a:solidFill>
                <a:srgbClr val="33CC33"/>
              </a:solidFill>
              <a:latin typeface="Calibri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53" y="579494"/>
            <a:ext cx="1226995" cy="761274"/>
          </a:xfrm>
          <a:prstGeom prst="rect">
            <a:avLst/>
          </a:prstGeom>
        </p:spPr>
      </p:pic>
      <p:sp>
        <p:nvSpPr>
          <p:cNvPr id="14" name="Textfeld 13"/>
          <p:cNvSpPr txBox="1"/>
          <p:nvPr/>
        </p:nvSpPr>
        <p:spPr>
          <a:xfrm>
            <a:off x="172520" y="1706032"/>
            <a:ext cx="8719960" cy="40011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>
              <a:buClr>
                <a:srgbClr val="000099"/>
              </a:buClr>
              <a:buSzPct val="100000"/>
            </a:pP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WP3: </a:t>
            </a:r>
            <a:r>
              <a:rPr lang="en-US" sz="2000" b="1" dirty="0">
                <a:latin typeface="Calibri" pitchFamily="34" charset="0"/>
                <a:cs typeface="Calibri" pitchFamily="34" charset="0"/>
              </a:rPr>
              <a:t>modeling and verification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54" name="Gruppieren 53"/>
          <p:cNvGrpSpPr/>
          <p:nvPr/>
        </p:nvGrpSpPr>
        <p:grpSpPr>
          <a:xfrm>
            <a:off x="107504" y="2744320"/>
            <a:ext cx="4987595" cy="3925040"/>
            <a:chOff x="1768018" y="2501567"/>
            <a:chExt cx="4987595" cy="3925040"/>
          </a:xfrm>
          <a:solidFill>
            <a:schemeClr val="bg1"/>
          </a:solidFill>
        </p:grpSpPr>
        <p:pic>
          <p:nvPicPr>
            <p:cNvPr id="55" name="Picture 2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75247" y="2789202"/>
              <a:ext cx="4393978" cy="2687226"/>
            </a:xfrm>
            <a:prstGeom prst="rect">
              <a:avLst/>
            </a:prstGeom>
            <a:grpFill/>
          </p:spPr>
        </p:pic>
        <p:sp>
          <p:nvSpPr>
            <p:cNvPr id="56" name="Up Arrow 22"/>
            <p:cNvSpPr/>
            <p:nvPr/>
          </p:nvSpPr>
          <p:spPr>
            <a:xfrm>
              <a:off x="4890506" y="4396912"/>
              <a:ext cx="184150" cy="273271"/>
            </a:xfrm>
            <a:prstGeom prst="upArrow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57" name="TextBox 23"/>
            <p:cNvSpPr txBox="1"/>
            <p:nvPr/>
          </p:nvSpPr>
          <p:spPr>
            <a:xfrm>
              <a:off x="2058406" y="5484811"/>
              <a:ext cx="4697207" cy="94179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Calibri" panose="020F0502020204030204" pitchFamily="34" charset="0"/>
                </a:rPr>
                <a:t>The simulation provide total ASR and components of ASR</a:t>
              </a:r>
            </a:p>
            <a:p>
              <a:r>
                <a:rPr lang="en-US" sz="1200" dirty="0" smtClean="0">
                  <a:latin typeface="Calibri" panose="020F0502020204030204" pitchFamily="34" charset="0"/>
                </a:rPr>
                <a:t>related to charge transport and TPB-reactions.</a:t>
              </a:r>
            </a:p>
            <a:p>
              <a:endParaRPr lang="en-US" sz="1200" dirty="0" smtClean="0">
                <a:latin typeface="Calibri" panose="020F0502020204030204" pitchFamily="34" charset="0"/>
              </a:endParaRPr>
            </a:p>
            <a:p>
              <a:r>
                <a:rPr lang="en-US" sz="1200" dirty="0" err="1" smtClean="0">
                  <a:latin typeface="Calibri" panose="020F0502020204030204" pitchFamily="34" charset="0"/>
                </a:rPr>
                <a:t>ASR</a:t>
              </a:r>
              <a:r>
                <a:rPr lang="en-US" sz="1200" baseline="-25000" dirty="0" err="1" smtClean="0">
                  <a:latin typeface="Calibri" panose="020F0502020204030204" pitchFamily="34" charset="0"/>
                </a:rPr>
                <a:t>total</a:t>
              </a:r>
              <a:r>
                <a:rPr lang="en-US" sz="1200" dirty="0" smtClean="0">
                  <a:latin typeface="Calibri" panose="020F0502020204030204" pitchFamily="34" charset="0"/>
                </a:rPr>
                <a:t> predictions are in good agreement with EIS-measurements</a:t>
              </a:r>
              <a:endParaRPr lang="en-US" sz="1200" dirty="0">
                <a:latin typeface="Calibri" panose="020F0502020204030204" pitchFamily="34" charset="0"/>
              </a:endParaRPr>
            </a:p>
          </p:txBody>
        </p:sp>
        <p:sp>
          <p:nvSpPr>
            <p:cNvPr id="58" name="TextBox 24"/>
            <p:cNvSpPr txBox="1"/>
            <p:nvPr/>
          </p:nvSpPr>
          <p:spPr>
            <a:xfrm>
              <a:off x="3265178" y="4054922"/>
              <a:ext cx="768359" cy="276999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0000FF"/>
                  </a:solidFill>
                  <a:latin typeface="Calibri" panose="020F0502020204030204" pitchFamily="34" charset="0"/>
                </a:rPr>
                <a:t>ASR-total</a:t>
              </a:r>
              <a:endParaRPr lang="en-US" sz="1200" dirty="0">
                <a:solidFill>
                  <a:srgbClr val="0000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9" name="TextBox 25"/>
            <p:cNvSpPr txBox="1"/>
            <p:nvPr/>
          </p:nvSpPr>
          <p:spPr>
            <a:xfrm rot="3923709">
              <a:off x="2707354" y="4087186"/>
              <a:ext cx="665417" cy="276999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0000FF"/>
                  </a:solidFill>
                  <a:latin typeface="Calibri" panose="020F0502020204030204" pitchFamily="34" charset="0"/>
                </a:rPr>
                <a:t>ASR-act</a:t>
              </a:r>
              <a:endParaRPr lang="en-US" sz="1200" dirty="0">
                <a:solidFill>
                  <a:srgbClr val="0000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0" name="TextBox 26"/>
            <p:cNvSpPr txBox="1"/>
            <p:nvPr/>
          </p:nvSpPr>
          <p:spPr>
            <a:xfrm rot="20596678">
              <a:off x="3286481" y="4414156"/>
              <a:ext cx="877163" cy="276999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0000FF"/>
                  </a:solidFill>
                  <a:latin typeface="Calibri" panose="020F0502020204030204" pitchFamily="34" charset="0"/>
                </a:rPr>
                <a:t>ASR-</a:t>
              </a:r>
              <a:r>
                <a:rPr lang="en-US" sz="1200" dirty="0" err="1" smtClean="0">
                  <a:solidFill>
                    <a:srgbClr val="0000FF"/>
                  </a:solidFill>
                  <a:latin typeface="Calibri" panose="020F0502020204030204" pitchFamily="34" charset="0"/>
                </a:rPr>
                <a:t>transp</a:t>
              </a:r>
              <a:endParaRPr lang="en-US" sz="1200" dirty="0">
                <a:solidFill>
                  <a:srgbClr val="0000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1" name="TextBox 27"/>
            <p:cNvSpPr txBox="1"/>
            <p:nvPr/>
          </p:nvSpPr>
          <p:spPr>
            <a:xfrm>
              <a:off x="4332698" y="4054922"/>
              <a:ext cx="1306818" cy="276999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0000FF"/>
                  </a:solidFill>
                  <a:latin typeface="Calibri" panose="020F0502020204030204" pitchFamily="34" charset="0"/>
                </a:rPr>
                <a:t>After Degradation</a:t>
              </a:r>
              <a:endParaRPr lang="en-US" sz="1200" dirty="0">
                <a:solidFill>
                  <a:srgbClr val="0000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2" name="TextBox 28"/>
            <p:cNvSpPr txBox="1"/>
            <p:nvPr/>
          </p:nvSpPr>
          <p:spPr>
            <a:xfrm>
              <a:off x="4228102" y="4614766"/>
              <a:ext cx="1411414" cy="276999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F0000"/>
                  </a:solidFill>
                  <a:latin typeface="Calibri" panose="020F0502020204030204" pitchFamily="34" charset="0"/>
                </a:rPr>
                <a:t>Before Degradation</a:t>
              </a:r>
              <a:endParaRPr lang="en-US" sz="1200" dirty="0">
                <a:solidFill>
                  <a:srgbClr val="FF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3" name="TextBox 47"/>
            <p:cNvSpPr txBox="1"/>
            <p:nvPr/>
          </p:nvSpPr>
          <p:spPr>
            <a:xfrm>
              <a:off x="1768018" y="2501567"/>
              <a:ext cx="4982319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latin typeface="Calibri" panose="020F0502020204030204" pitchFamily="34" charset="0"/>
                </a:rPr>
                <a:t>Prediction of ASR performance (before and after degradation)</a:t>
              </a:r>
            </a:p>
          </p:txBody>
        </p:sp>
        <p:sp>
          <p:nvSpPr>
            <p:cNvPr id="64" name="Rectangle 48"/>
            <p:cNvSpPr/>
            <p:nvPr/>
          </p:nvSpPr>
          <p:spPr>
            <a:xfrm>
              <a:off x="4184948" y="3222132"/>
              <a:ext cx="1581858" cy="933701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65" name="TextBox 49"/>
            <p:cNvSpPr txBox="1"/>
            <p:nvPr/>
          </p:nvSpPr>
          <p:spPr>
            <a:xfrm>
              <a:off x="4184949" y="3481718"/>
              <a:ext cx="1581858" cy="2616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latin typeface="Calibri" panose="020F0502020204030204" pitchFamily="34" charset="0"/>
                </a:rPr>
                <a:t>X = ASR measured by EIS</a:t>
              </a:r>
              <a:endParaRPr lang="en-US" sz="1100" dirty="0">
                <a:latin typeface="Calibri" panose="020F0502020204030204" pitchFamily="34" charset="0"/>
              </a:endParaRPr>
            </a:p>
          </p:txBody>
        </p:sp>
      </p:grpSp>
      <p:pic>
        <p:nvPicPr>
          <p:cNvPr id="67" name="Picture 40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1" t="9616" r="30695"/>
          <a:stretch>
            <a:fillRect/>
          </a:stretch>
        </p:blipFill>
        <p:spPr bwMode="auto">
          <a:xfrm>
            <a:off x="5427663" y="3306975"/>
            <a:ext cx="3267075" cy="281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8" name="Text Box 408"/>
          <p:cNvSpPr txBox="1">
            <a:spLocks noChangeArrowheads="1"/>
          </p:cNvSpPr>
          <p:nvPr/>
        </p:nvSpPr>
        <p:spPr bwMode="auto">
          <a:xfrm>
            <a:off x="7242176" y="3470488"/>
            <a:ext cx="12509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000" dirty="0"/>
              <a:t>Anodic polarization</a:t>
            </a:r>
          </a:p>
        </p:txBody>
      </p:sp>
      <p:sp>
        <p:nvSpPr>
          <p:cNvPr id="69" name="Text Box 409"/>
          <p:cNvSpPr txBox="1">
            <a:spLocks noChangeArrowheads="1"/>
          </p:cNvSpPr>
          <p:nvPr/>
        </p:nvSpPr>
        <p:spPr bwMode="auto">
          <a:xfrm>
            <a:off x="5935663" y="5415175"/>
            <a:ext cx="13636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000"/>
              <a:t>Cathodic polarization</a:t>
            </a:r>
          </a:p>
        </p:txBody>
      </p:sp>
      <p:sp>
        <p:nvSpPr>
          <p:cNvPr id="2" name="Rechteck 1"/>
          <p:cNvSpPr/>
          <p:nvPr/>
        </p:nvSpPr>
        <p:spPr>
          <a:xfrm>
            <a:off x="5427663" y="2719865"/>
            <a:ext cx="3464818" cy="523220"/>
          </a:xfrm>
          <a:prstGeom prst="rect">
            <a:avLst/>
          </a:prstGeom>
          <a:grp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Calibri" panose="020F0502020204030204" pitchFamily="34" charset="0"/>
              </a:rPr>
              <a:t>Electrode modeling in anodic and </a:t>
            </a:r>
            <a:r>
              <a:rPr lang="en-US" sz="1400" b="1" dirty="0" err="1">
                <a:latin typeface="Calibri" panose="020F0502020204030204" pitchFamily="34" charset="0"/>
              </a:rPr>
              <a:t>cathodic</a:t>
            </a:r>
            <a:r>
              <a:rPr lang="en-US" sz="1400" b="1" dirty="0">
                <a:latin typeface="Calibri" panose="020F0502020204030204" pitchFamily="34" charset="0"/>
              </a:rPr>
              <a:t> polarization</a:t>
            </a:r>
          </a:p>
        </p:txBody>
      </p:sp>
      <p:sp>
        <p:nvSpPr>
          <p:cNvPr id="70" name="Rechteck 69"/>
          <p:cNvSpPr/>
          <p:nvPr/>
        </p:nvSpPr>
        <p:spPr bwMode="auto">
          <a:xfrm>
            <a:off x="7200292" y="2343881"/>
            <a:ext cx="1764196" cy="402291"/>
          </a:xfrm>
          <a:prstGeom prst="rect">
            <a:avLst/>
          </a:prstGeom>
          <a:solidFill>
            <a:srgbClr val="99CC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44926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SzTx/>
              <a:buFont typeface="Monotype Sorts" pitchFamily="2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2000" b="1" dirty="0" err="1" smtClean="0">
                <a:latin typeface="Calibri" pitchFamily="34" charset="0"/>
                <a:cs typeface="Calibri" pitchFamily="34" charset="0"/>
              </a:rPr>
              <a:t>cathode</a:t>
            </a:r>
            <a:r>
              <a:rPr lang="de-DE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sz="2000" b="1" dirty="0" err="1" smtClean="0">
                <a:latin typeface="Calibri" pitchFamily="34" charset="0"/>
                <a:cs typeface="Calibri" pitchFamily="34" charset="0"/>
              </a:rPr>
              <a:t>side</a:t>
            </a:r>
            <a:endParaRPr kumimoji="0" lang="de-DE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1" name="Rechteck 70"/>
          <p:cNvSpPr/>
          <p:nvPr/>
        </p:nvSpPr>
        <p:spPr bwMode="auto">
          <a:xfrm>
            <a:off x="176653" y="2343880"/>
            <a:ext cx="1764196" cy="402291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defTabSz="44926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SzTx/>
              <a:buFont typeface="Monotype Sorts" pitchFamily="2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2000" b="1" dirty="0" err="1" smtClean="0">
                <a:latin typeface="Calibri" pitchFamily="34" charset="0"/>
                <a:cs typeface="Calibri" pitchFamily="34" charset="0"/>
              </a:rPr>
              <a:t>anode</a:t>
            </a:r>
            <a:r>
              <a:rPr lang="de-DE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sz="2000" b="1" dirty="0" err="1" smtClean="0">
                <a:latin typeface="Calibri" pitchFamily="34" charset="0"/>
                <a:cs typeface="Calibri" pitchFamily="34" charset="0"/>
              </a:rPr>
              <a:t>side</a:t>
            </a:r>
            <a:endParaRPr kumimoji="0" lang="de-DE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5"/>
          <a:srcRect l="13734" t="12714" r="11060" b="13313"/>
          <a:stretch>
            <a:fillRect/>
          </a:stretch>
        </p:blipFill>
        <p:spPr bwMode="auto">
          <a:xfrm>
            <a:off x="8082147" y="6247550"/>
            <a:ext cx="700766" cy="56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8" descr="Logo.t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450" y="6053049"/>
            <a:ext cx="646745" cy="755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04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851275" y="44450"/>
            <a:ext cx="4789488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hlink"/>
                    </a:gs>
                    <a:gs pos="100000">
                      <a:srgbClr val="00CC99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464" tIns="43015" rIns="87464" bIns="43015" numCol="1" anchor="ctr" anchorCtr="0" compatLnSpc="1">
            <a:prstTxWarp prst="textNoShape">
              <a:avLst/>
            </a:prstTxWarp>
          </a:bodyPr>
          <a:lstStyle>
            <a:lvl1pPr marL="342900" indent="-342900"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marL="342900" indent="-342900"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charset="0"/>
                <a:ea typeface="ヒラギノ角ゴ Pro W3" charset="-128"/>
                <a:cs typeface="Arial" charset="0"/>
              </a:defRPr>
            </a:lvl2pPr>
            <a:lvl3pPr marL="342900" indent="-342900"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charset="0"/>
                <a:ea typeface="ヒラギノ角ゴ Pro W3" charset="-128"/>
                <a:cs typeface="Arial" charset="0"/>
              </a:defRPr>
            </a:lvl3pPr>
            <a:lvl4pPr marL="342900" indent="-342900"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charset="0"/>
                <a:ea typeface="ヒラギノ角ゴ Pro W3" charset="-128"/>
                <a:cs typeface="Arial" charset="0"/>
              </a:defRPr>
            </a:lvl4pPr>
            <a:lvl5pPr marL="342900" indent="-342900"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charset="0"/>
                <a:ea typeface="ヒラギノ角ゴ Pro W3" charset="-128"/>
                <a:cs typeface="Arial" charset="0"/>
              </a:defRPr>
            </a:lvl5pPr>
            <a:lvl6pPr marL="800100" indent="-342900"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charset="0"/>
                <a:ea typeface="ヒラギノ角ゴ Pro W3" charset="-128"/>
                <a:cs typeface="Arial" charset="0"/>
              </a:defRPr>
            </a:lvl6pPr>
            <a:lvl7pPr marL="1257300" indent="-342900"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charset="0"/>
                <a:ea typeface="ヒラギノ角ゴ Pro W3" charset="-128"/>
                <a:cs typeface="Arial" charset="0"/>
              </a:defRPr>
            </a:lvl7pPr>
            <a:lvl8pPr marL="1714500" indent="-342900"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charset="0"/>
                <a:ea typeface="ヒラギノ角ゴ Pro W3" charset="-128"/>
                <a:cs typeface="Arial" charset="0"/>
              </a:defRPr>
            </a:lvl8pPr>
            <a:lvl9pPr marL="2171700" indent="-342900"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charset="0"/>
                <a:ea typeface="ヒラギノ角ゴ Pro W3" charset="-128"/>
                <a:cs typeface="Arial" charset="0"/>
              </a:defRPr>
            </a:lvl9pPr>
          </a:lstStyle>
          <a:p>
            <a:pPr marL="0" indent="0" defTabSz="966788"/>
            <a:r>
              <a:rPr lang="en-US" sz="2000" b="1" i="1" dirty="0" smtClean="0">
                <a:solidFill>
                  <a:srgbClr val="33CC33"/>
                </a:solidFill>
                <a:latin typeface="Calibri" pitchFamily="34" charset="0"/>
              </a:rPr>
              <a:t>Project achievements </a:t>
            </a:r>
            <a:r>
              <a:rPr lang="en-US" sz="2000" b="1" i="1" dirty="0" smtClean="0">
                <a:solidFill>
                  <a:srgbClr val="33CC33"/>
                </a:solidFill>
                <a:latin typeface="Calibri" pitchFamily="34" charset="0"/>
              </a:rPr>
              <a:t>(7/9)</a:t>
            </a:r>
            <a:endParaRPr lang="en-US" sz="2000" b="1" i="1" dirty="0" smtClean="0">
              <a:solidFill>
                <a:srgbClr val="33CC33"/>
              </a:solidFill>
              <a:latin typeface="Calibri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53" y="579494"/>
            <a:ext cx="1226995" cy="761274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172520" y="1706032"/>
            <a:ext cx="8719960" cy="40011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>
              <a:buClr>
                <a:srgbClr val="000099"/>
              </a:buClr>
              <a:buSzPct val="100000"/>
            </a:pP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WP3: </a:t>
            </a:r>
            <a:r>
              <a:rPr lang="en-US" sz="2000" b="1" dirty="0">
                <a:latin typeface="Calibri" pitchFamily="34" charset="0"/>
                <a:cs typeface="Calibri" pitchFamily="34" charset="0"/>
              </a:rPr>
              <a:t>modeling and verification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7" name="Groupe 8"/>
          <p:cNvGrpSpPr/>
          <p:nvPr/>
        </p:nvGrpSpPr>
        <p:grpSpPr>
          <a:xfrm>
            <a:off x="3962400" y="3389397"/>
            <a:ext cx="4916995" cy="2706603"/>
            <a:chOff x="2275416" y="3056412"/>
            <a:chExt cx="4916995" cy="2706603"/>
          </a:xfrm>
        </p:grpSpPr>
        <p:pic>
          <p:nvPicPr>
            <p:cNvPr id="8" name="Image 6" descr="E:\zvuillem\HTC\DEVELOPMENT\G8\EXPERIMENTAL RESULTS\TEST RESULTS\YV\g8_8 segmented\EIS\20120925_SERIE 8 MAPPING\postpro\DRT_peaks.jpg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5416" y="3056412"/>
              <a:ext cx="4916995" cy="270660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9" name="ZoneTexte 3"/>
            <p:cNvSpPr txBox="1"/>
            <p:nvPr/>
          </p:nvSpPr>
          <p:spPr>
            <a:xfrm>
              <a:off x="2345266" y="3098995"/>
              <a:ext cx="261782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1600" dirty="0" smtClean="0"/>
                <a:t>20 segments: DRT </a:t>
              </a:r>
              <a:r>
                <a:rPr lang="fr-CH" sz="1600" dirty="0" err="1" smtClean="0"/>
                <a:t>dataset</a:t>
              </a:r>
              <a:endParaRPr lang="fr-CH" sz="1600" dirty="0"/>
            </a:p>
          </p:txBody>
        </p:sp>
      </p:grpSp>
      <p:grpSp>
        <p:nvGrpSpPr>
          <p:cNvPr id="10" name="Groupe 12"/>
          <p:cNvGrpSpPr/>
          <p:nvPr/>
        </p:nvGrpSpPr>
        <p:grpSpPr>
          <a:xfrm>
            <a:off x="152400" y="3276600"/>
            <a:ext cx="3459020" cy="2438400"/>
            <a:chOff x="274780" y="2662263"/>
            <a:chExt cx="3230420" cy="2245271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74780" y="2662263"/>
              <a:ext cx="3230420" cy="224527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2" name="Flèche droite 3"/>
            <p:cNvSpPr/>
            <p:nvPr/>
          </p:nvSpPr>
          <p:spPr>
            <a:xfrm>
              <a:off x="601133" y="2899833"/>
              <a:ext cx="1972734" cy="3302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dirty="0" smtClean="0"/>
                <a:t>Fuel &amp; Air</a:t>
              </a:r>
              <a:endParaRPr lang="fr-CH" dirty="0"/>
            </a:p>
          </p:txBody>
        </p:sp>
      </p:grpSp>
      <p:grpSp>
        <p:nvGrpSpPr>
          <p:cNvPr id="13" name="Groupe 8"/>
          <p:cNvGrpSpPr/>
          <p:nvPr/>
        </p:nvGrpSpPr>
        <p:grpSpPr>
          <a:xfrm>
            <a:off x="2743200" y="3505200"/>
            <a:ext cx="575734" cy="406400"/>
            <a:chOff x="2658533" y="2861733"/>
            <a:chExt cx="575734" cy="406400"/>
          </a:xfrm>
        </p:grpSpPr>
        <p:sp>
          <p:nvSpPr>
            <p:cNvPr id="14" name="Rectangle 12"/>
            <p:cNvSpPr/>
            <p:nvPr/>
          </p:nvSpPr>
          <p:spPr>
            <a:xfrm>
              <a:off x="2658533" y="2861733"/>
              <a:ext cx="575734" cy="406400"/>
            </a:xfrm>
            <a:prstGeom prst="rect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15" name="ZoneTexte 4"/>
            <p:cNvSpPr txBox="1"/>
            <p:nvPr/>
          </p:nvSpPr>
          <p:spPr>
            <a:xfrm>
              <a:off x="2658533" y="2891366"/>
              <a:ext cx="5565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EIS</a:t>
              </a:r>
              <a:endParaRPr lang="fr-CH" dirty="0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16" name="Textfeld 2"/>
          <p:cNvSpPr txBox="1"/>
          <p:nvPr/>
        </p:nvSpPr>
        <p:spPr>
          <a:xfrm>
            <a:off x="316536" y="2119208"/>
            <a:ext cx="8719960" cy="66172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176213" indent="-176213">
              <a:spcBef>
                <a:spcPts val="600"/>
              </a:spcBef>
              <a:buClr>
                <a:srgbClr val="000099"/>
              </a:buClr>
              <a:buSzPct val="100000"/>
              <a:buFont typeface="Calibri" pitchFamily="34" charset="0"/>
              <a:buChar char="•"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segmented 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1-cell stack: 20 * 4 cm</a:t>
            </a:r>
            <a:r>
              <a:rPr lang="en-US" sz="1600" baseline="30000" dirty="0">
                <a:latin typeface="Calibri" pitchFamily="34" charset="0"/>
                <a:cs typeface="Calibri" pitchFamily="34" charset="0"/>
              </a:rPr>
              <a:t>2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 electrode segments covering the whole flow field</a:t>
            </a:r>
          </a:p>
          <a:p>
            <a:pPr marL="176213" indent="-176213">
              <a:spcBef>
                <a:spcPts val="600"/>
              </a:spcBef>
              <a:buClr>
                <a:srgbClr val="000099"/>
              </a:buClr>
              <a:buSzPct val="100000"/>
              <a:buFont typeface="Calibri" pitchFamily="34" charset="0"/>
              <a:buChar char="•"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1000 h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tests (in H</a:t>
            </a:r>
            <a:r>
              <a:rPr lang="en-US" sz="1600" baseline="-25000" dirty="0" smtClean="0">
                <a:latin typeface="Calibri" pitchFamily="34" charset="0"/>
                <a:cs typeface="Calibri" pitchFamily="34" charset="0"/>
              </a:rPr>
              <a:t>2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and CH</a:t>
            </a:r>
            <a:r>
              <a:rPr lang="en-US" sz="1600" baseline="-25000" dirty="0" smtClean="0">
                <a:latin typeface="Calibri" pitchFamily="34" charset="0"/>
                <a:cs typeface="Calibri" pitchFamily="34" charset="0"/>
              </a:rPr>
              <a:t>4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/H</a:t>
            </a:r>
            <a:r>
              <a:rPr lang="en-US" sz="1600" baseline="-25000" dirty="0" smtClean="0">
                <a:latin typeface="Calibri" pitchFamily="34" charset="0"/>
                <a:cs typeface="Calibri" pitchFamily="34" charset="0"/>
              </a:rPr>
              <a:t>2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O) with periodical EIS allow to monitor </a:t>
            </a:r>
            <a:r>
              <a:rPr lang="en-US" sz="1600" b="1" i="1" dirty="0" smtClean="0">
                <a:latin typeface="Calibri" pitchFamily="34" charset="0"/>
                <a:cs typeface="Calibri" pitchFamily="34" charset="0"/>
              </a:rPr>
              <a:t>local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degradation processes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867655" y="6248400"/>
            <a:ext cx="7200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 processes at well-defined frequencies identified on all 20 segments</a:t>
            </a:r>
            <a:endParaRPr lang="en-US" dirty="0"/>
          </a:p>
        </p:txBody>
      </p:sp>
      <p:sp>
        <p:nvSpPr>
          <p:cNvPr id="18" name="TextBox 18"/>
          <p:cNvSpPr txBox="1"/>
          <p:nvPr/>
        </p:nvSpPr>
        <p:spPr>
          <a:xfrm>
            <a:off x="6477000" y="2983468"/>
            <a:ext cx="24622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anode charge transfer</a:t>
            </a:r>
            <a:endParaRPr lang="en-US" sz="1600" b="1" dirty="0">
              <a:solidFill>
                <a:srgbClr val="FF0000"/>
              </a:solidFill>
            </a:endParaRPr>
          </a:p>
        </p:txBody>
      </p:sp>
      <p:cxnSp>
        <p:nvCxnSpPr>
          <p:cNvPr id="19" name="Straight Arrow Connector 20"/>
          <p:cNvCxnSpPr/>
          <p:nvPr/>
        </p:nvCxnSpPr>
        <p:spPr bwMode="auto">
          <a:xfrm rot="5400000">
            <a:off x="6871349" y="3745561"/>
            <a:ext cx="890878" cy="1588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pic>
        <p:nvPicPr>
          <p:cNvPr id="20" name="Picture 15" descr="logo_HTceramix.tif                                             00025C86Macintosh HD                   ABA78158: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012" y="6327514"/>
            <a:ext cx="1225620" cy="396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68231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851275" y="44450"/>
            <a:ext cx="4789488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hlink"/>
                    </a:gs>
                    <a:gs pos="100000">
                      <a:srgbClr val="00CC99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464" tIns="43015" rIns="87464" bIns="43015" numCol="1" anchor="ctr" anchorCtr="0" compatLnSpc="1">
            <a:prstTxWarp prst="textNoShape">
              <a:avLst/>
            </a:prstTxWarp>
          </a:bodyPr>
          <a:lstStyle>
            <a:lvl1pPr marL="342900" indent="-342900"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marL="342900" indent="-342900"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charset="0"/>
                <a:ea typeface="ヒラギノ角ゴ Pro W3" charset="-128"/>
                <a:cs typeface="Arial" charset="0"/>
              </a:defRPr>
            </a:lvl2pPr>
            <a:lvl3pPr marL="342900" indent="-342900"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charset="0"/>
                <a:ea typeface="ヒラギノ角ゴ Pro W3" charset="-128"/>
                <a:cs typeface="Arial" charset="0"/>
              </a:defRPr>
            </a:lvl3pPr>
            <a:lvl4pPr marL="342900" indent="-342900"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charset="0"/>
                <a:ea typeface="ヒラギノ角ゴ Pro W3" charset="-128"/>
                <a:cs typeface="Arial" charset="0"/>
              </a:defRPr>
            </a:lvl4pPr>
            <a:lvl5pPr marL="342900" indent="-342900"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charset="0"/>
                <a:ea typeface="ヒラギノ角ゴ Pro W3" charset="-128"/>
                <a:cs typeface="Arial" charset="0"/>
              </a:defRPr>
            </a:lvl5pPr>
            <a:lvl6pPr marL="800100" indent="-342900"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charset="0"/>
                <a:ea typeface="ヒラギノ角ゴ Pro W3" charset="-128"/>
                <a:cs typeface="Arial" charset="0"/>
              </a:defRPr>
            </a:lvl6pPr>
            <a:lvl7pPr marL="1257300" indent="-342900"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charset="0"/>
                <a:ea typeface="ヒラギノ角ゴ Pro W3" charset="-128"/>
                <a:cs typeface="Arial" charset="0"/>
              </a:defRPr>
            </a:lvl7pPr>
            <a:lvl8pPr marL="1714500" indent="-342900"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charset="0"/>
                <a:ea typeface="ヒラギノ角ゴ Pro W3" charset="-128"/>
                <a:cs typeface="Arial" charset="0"/>
              </a:defRPr>
            </a:lvl8pPr>
            <a:lvl9pPr marL="2171700" indent="-342900"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charset="0"/>
                <a:ea typeface="ヒラギノ角ゴ Pro W3" charset="-128"/>
                <a:cs typeface="Arial" charset="0"/>
              </a:defRPr>
            </a:lvl9pPr>
          </a:lstStyle>
          <a:p>
            <a:pPr marL="0" indent="0" defTabSz="966788"/>
            <a:r>
              <a:rPr lang="en-US" sz="2000" b="1" i="1" dirty="0" smtClean="0">
                <a:solidFill>
                  <a:srgbClr val="33CC33"/>
                </a:solidFill>
                <a:latin typeface="Calibri" pitchFamily="34" charset="0"/>
              </a:rPr>
              <a:t>Project achievements </a:t>
            </a:r>
            <a:r>
              <a:rPr lang="en-US" sz="2000" b="1" i="1" dirty="0" smtClean="0">
                <a:solidFill>
                  <a:srgbClr val="33CC33"/>
                </a:solidFill>
                <a:latin typeface="Calibri" pitchFamily="34" charset="0"/>
              </a:rPr>
              <a:t>(8/9)</a:t>
            </a:r>
            <a:endParaRPr lang="en-US" sz="2000" b="1" i="1" dirty="0" smtClean="0">
              <a:solidFill>
                <a:srgbClr val="33CC33"/>
              </a:solidFill>
              <a:latin typeface="Calibri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53" y="579494"/>
            <a:ext cx="1226995" cy="761274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172520" y="1706032"/>
            <a:ext cx="8719960" cy="40011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>
              <a:buClr>
                <a:srgbClr val="000099"/>
              </a:buClr>
              <a:buSzPct val="100000"/>
            </a:pP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WP3: </a:t>
            </a:r>
            <a:r>
              <a:rPr lang="en-US" sz="2000" b="1" dirty="0">
                <a:latin typeface="Calibri" pitchFamily="34" charset="0"/>
                <a:cs typeface="Calibri" pitchFamily="34" charset="0"/>
              </a:rPr>
              <a:t>modeling and verification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7" name="Groupe 4"/>
          <p:cNvGrpSpPr/>
          <p:nvPr/>
        </p:nvGrpSpPr>
        <p:grpSpPr>
          <a:xfrm>
            <a:off x="434735" y="5154608"/>
            <a:ext cx="8530382" cy="1219435"/>
            <a:chOff x="261754" y="5044542"/>
            <a:chExt cx="8530382" cy="1219435"/>
          </a:xfrm>
        </p:grpSpPr>
        <p:pic>
          <p:nvPicPr>
            <p:cNvPr id="8" name="Picture 2" descr="E:\zvuillem\HTC\DEVELOPMENT\G8\EXPERIMENTAL RESULTS\TEST RESULTS\YV\g8_9_segmented\EIS\20121205 SERIE 3 OCV\postpro\DRT_MAP_491.7Hz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754" y="5044544"/>
              <a:ext cx="1621950" cy="1216800"/>
            </a:xfrm>
            <a:prstGeom prst="rect">
              <a:avLst/>
            </a:prstGeom>
            <a:ln w="635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3" descr="E:\zvuillem\HTC\DEVELOPMENT\G8\EXPERIMENTAL RESULTS\TEST RESULTS\YV\g8_9_segmented\EIS\20121206 SERIE 4 OCV SMR\postpro\DRT_MAP_392.6Hz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2772" y="5044542"/>
              <a:ext cx="1621949" cy="1216800"/>
            </a:xfrm>
            <a:prstGeom prst="rect">
              <a:avLst/>
            </a:prstGeom>
            <a:ln w="635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4" descr="E:\zvuillem\HTC\DEVELOPMENT\G8\EXPERIMENTAL RESULTS\TEST RESULTS\YV\g8_9_segmented\EIS\20121211 SERIE 5 OCV SMR\postpro\DRT_MAP_1413.8Hz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3789" y="5044542"/>
              <a:ext cx="1621949" cy="1216800"/>
            </a:xfrm>
            <a:prstGeom prst="rect">
              <a:avLst/>
            </a:prstGeom>
            <a:ln w="635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5" descr="E:\zvuillem\HTC\DEVELOPMENT\G8\EXPERIMENTAL RESULTS\TEST RESULTS\YV\g8_9_segmented\EIS\20121218 SERIE 6 OCV SMR\postpro\postproDRT_MAP_564.8Hz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4806" y="5044542"/>
              <a:ext cx="1621949" cy="1216800"/>
            </a:xfrm>
            <a:prstGeom prst="rect">
              <a:avLst/>
            </a:prstGeom>
            <a:ln w="635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6" descr="E:\zvuillem\HTC\DEVELOPMENT\G8\EXPERIMENTAL RESULTS\TEST RESULTS\YV\g8_9_segmented\EIS\20130109 SERIE 7 OCV SMR\postpro\DRT_MAP_615.8Hz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85823" y="5044542"/>
              <a:ext cx="1621949" cy="1216800"/>
            </a:xfrm>
            <a:prstGeom prst="rect">
              <a:avLst/>
            </a:prstGeom>
            <a:ln w="635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7" descr="E:\zvuillem\HTC\DEVELOPMENT\G8\EXPERIMENTAL RESULTS\TEST RESULTS\YV\g8_9_segmented\EIS\20130115 SERIE10 H2 MAPPING\postpro\DRT_Map_620Hz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6839" y="5047177"/>
              <a:ext cx="1625297" cy="1216800"/>
            </a:xfrm>
            <a:prstGeom prst="rect">
              <a:avLst/>
            </a:prstGeom>
            <a:ln w="3175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Groupe 3"/>
          <p:cNvGrpSpPr/>
          <p:nvPr/>
        </p:nvGrpSpPr>
        <p:grpSpPr>
          <a:xfrm>
            <a:off x="396019" y="3439518"/>
            <a:ext cx="8595581" cy="1217369"/>
            <a:chOff x="241527" y="3428997"/>
            <a:chExt cx="8595581" cy="1217369"/>
          </a:xfrm>
        </p:grpSpPr>
        <p:pic>
          <p:nvPicPr>
            <p:cNvPr id="15" name="Picture 2" descr="E:\zvuillem\HTC\DEVELOPMENT\G8\EXPERIMENTAL RESULTS\TEST RESULTS\YV\g8_8 segmented\EIS\20120817 Serie 1 06H204N2 6ml 750C\SERIE 1 Initial OCV\postpro\SERIE1_OCV_MAP_DRT_process_634Hz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527" y="3428997"/>
              <a:ext cx="1626054" cy="1217367"/>
            </a:xfrm>
            <a:prstGeom prst="rect">
              <a:avLst/>
            </a:prstGeom>
            <a:ln w="3175" cap="sq">
              <a:solidFill>
                <a:schemeClr val="accent1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3" descr="E:\zvuillem\HTC\DEVELOPMENT\G8\EXPERIMENTAL RESULTS\TEST RESULTS\YV\g8_8 segmented\EIS\20120820 SERIE 2 OCV\postpro\SERIE2_OCV_MAP_DRT_process_696Hz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5432" y="3428998"/>
              <a:ext cx="1626054" cy="1217367"/>
            </a:xfrm>
            <a:prstGeom prst="rect">
              <a:avLst/>
            </a:prstGeom>
            <a:ln w="3175" cap="sq">
              <a:solidFill>
                <a:schemeClr val="accent1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4" descr="E:\zvuillem\HTC\DEVELOPMENT\G8\EXPERIMENTAL RESULTS\TEST RESULTS\YV\g8_8 segmented\EIS\20120829 SERIE 5 MAPPING\postpro\DRT_MAP_552Hz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9337" y="3428998"/>
              <a:ext cx="1626054" cy="1217367"/>
            </a:xfrm>
            <a:prstGeom prst="rect">
              <a:avLst/>
            </a:prstGeom>
            <a:ln w="3175" cap="sq">
              <a:solidFill>
                <a:schemeClr val="accent1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5" descr="E:\zvuillem\HTC\DEVELOPMENT\G8\EXPERIMENTAL RESULTS\TEST RESULTS\YV\g8_8 segmented\EIS\20120911 SERIE 7 MAPPING\postpro\DRTMAP_580Hz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3242" y="3428998"/>
              <a:ext cx="1626054" cy="1217367"/>
            </a:xfrm>
            <a:prstGeom prst="rect">
              <a:avLst/>
            </a:prstGeom>
            <a:ln w="3175" cap="sq">
              <a:solidFill>
                <a:schemeClr val="accent1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6" descr="E:\zvuillem\HTC\DEVELOPMENT\G8\EXPERIMENTAL RESULTS\TEST RESULTS\YV\g8_8 segmented\EIS\20120925_SERIE 8 MAPPING\postpro\DRTMAP_841Hz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17147" y="3428999"/>
              <a:ext cx="1626054" cy="1217366"/>
            </a:xfrm>
            <a:prstGeom prst="rect">
              <a:avLst/>
            </a:prstGeom>
            <a:ln w="3175" cap="sq">
              <a:solidFill>
                <a:schemeClr val="accent1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7" descr="E:\zvuillem\HTC\DEVELOPMENT\G8\EXPERIMENTAL RESULTS\TEST RESULTS\YV\g8_8 segmented\EIS\20121004_SERIE 9 MAPPING\postpro\DRTMAP_626Hz.jp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11054" y="3428999"/>
              <a:ext cx="1626054" cy="1217367"/>
            </a:xfrm>
            <a:prstGeom prst="rect">
              <a:avLst/>
            </a:prstGeom>
            <a:ln w="3175" cap="sq">
              <a:solidFill>
                <a:schemeClr val="accent1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ZoneTexte 29"/>
          <p:cNvSpPr txBox="1"/>
          <p:nvPr/>
        </p:nvSpPr>
        <p:spPr>
          <a:xfrm>
            <a:off x="0" y="3852446"/>
            <a:ext cx="368477" cy="3385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CH" sz="1600" dirty="0" smtClean="0">
                <a:latin typeface="Arial Narrow" pitchFamily="34" charset="0"/>
              </a:rPr>
              <a:t>H</a:t>
            </a:r>
            <a:r>
              <a:rPr lang="fr-CH" sz="1600" baseline="-25000" dirty="0" smtClean="0">
                <a:latin typeface="Arial Narrow" pitchFamily="34" charset="0"/>
              </a:rPr>
              <a:t>2</a:t>
            </a:r>
            <a:endParaRPr lang="fr-CH" sz="1600" baseline="-25000" dirty="0">
              <a:latin typeface="Arial Narrow" pitchFamily="34" charset="0"/>
            </a:endParaRPr>
          </a:p>
        </p:txBody>
      </p:sp>
      <p:sp>
        <p:nvSpPr>
          <p:cNvPr id="22" name="ZoneTexte 30"/>
          <p:cNvSpPr txBox="1"/>
          <p:nvPr/>
        </p:nvSpPr>
        <p:spPr>
          <a:xfrm rot="16200000">
            <a:off x="-260789" y="5561035"/>
            <a:ext cx="945024" cy="3385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CH" sz="1600" dirty="0" smtClean="0">
                <a:latin typeface="Arial Narrow" pitchFamily="34" charset="0"/>
              </a:rPr>
              <a:t>CH</a:t>
            </a:r>
            <a:r>
              <a:rPr lang="fr-CH" sz="1600" baseline="-25000" dirty="0" smtClean="0">
                <a:latin typeface="Arial Narrow" pitchFamily="34" charset="0"/>
              </a:rPr>
              <a:t>4</a:t>
            </a:r>
            <a:r>
              <a:rPr lang="fr-CH" sz="1600" dirty="0" smtClean="0">
                <a:latin typeface="Arial Narrow" pitchFamily="34" charset="0"/>
              </a:rPr>
              <a:t> / H</a:t>
            </a:r>
            <a:r>
              <a:rPr lang="fr-CH" sz="1600" baseline="-25000" dirty="0" smtClean="0">
                <a:latin typeface="Arial Narrow" pitchFamily="34" charset="0"/>
              </a:rPr>
              <a:t>2</a:t>
            </a:r>
            <a:r>
              <a:rPr lang="fr-CH" sz="1600" dirty="0" smtClean="0">
                <a:latin typeface="Arial Narrow" pitchFamily="34" charset="0"/>
              </a:rPr>
              <a:t>O</a:t>
            </a:r>
            <a:endParaRPr lang="fr-CH" sz="1600" baseline="-25000" dirty="0">
              <a:latin typeface="Arial Narrow" pitchFamily="34" charset="0"/>
            </a:endParaRPr>
          </a:p>
        </p:txBody>
      </p:sp>
      <p:sp>
        <p:nvSpPr>
          <p:cNvPr id="24" name="TextBox 32"/>
          <p:cNvSpPr txBox="1"/>
          <p:nvPr/>
        </p:nvSpPr>
        <p:spPr>
          <a:xfrm>
            <a:off x="777778" y="4724400"/>
            <a:ext cx="441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0h</a:t>
            </a:r>
            <a:endParaRPr lang="en-US" dirty="0"/>
          </a:p>
        </p:txBody>
      </p:sp>
      <p:sp>
        <p:nvSpPr>
          <p:cNvPr id="25" name="TextBox 33"/>
          <p:cNvSpPr txBox="1"/>
          <p:nvPr/>
        </p:nvSpPr>
        <p:spPr>
          <a:xfrm>
            <a:off x="1925578" y="4724400"/>
            <a:ext cx="698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100h</a:t>
            </a:r>
            <a:endParaRPr lang="en-US" dirty="0"/>
          </a:p>
        </p:txBody>
      </p:sp>
      <p:sp>
        <p:nvSpPr>
          <p:cNvPr id="26" name="TextBox 34"/>
          <p:cNvSpPr txBox="1"/>
          <p:nvPr/>
        </p:nvSpPr>
        <p:spPr>
          <a:xfrm>
            <a:off x="3330134" y="4724400"/>
            <a:ext cx="698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300h</a:t>
            </a:r>
            <a:endParaRPr lang="en-US" dirty="0"/>
          </a:p>
        </p:txBody>
      </p:sp>
      <p:sp>
        <p:nvSpPr>
          <p:cNvPr id="27" name="TextBox 35"/>
          <p:cNvSpPr txBox="1"/>
          <p:nvPr/>
        </p:nvSpPr>
        <p:spPr>
          <a:xfrm>
            <a:off x="4734690" y="4724400"/>
            <a:ext cx="698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600h</a:t>
            </a:r>
            <a:endParaRPr lang="en-US" dirty="0"/>
          </a:p>
        </p:txBody>
      </p:sp>
      <p:sp>
        <p:nvSpPr>
          <p:cNvPr id="28" name="TextBox 36"/>
          <p:cNvSpPr txBox="1"/>
          <p:nvPr/>
        </p:nvSpPr>
        <p:spPr>
          <a:xfrm>
            <a:off x="6139246" y="4724400"/>
            <a:ext cx="698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900h</a:t>
            </a:r>
            <a:endParaRPr lang="en-US" dirty="0"/>
          </a:p>
        </p:txBody>
      </p:sp>
      <p:sp>
        <p:nvSpPr>
          <p:cNvPr id="29" name="TextBox 37"/>
          <p:cNvSpPr txBox="1"/>
          <p:nvPr/>
        </p:nvSpPr>
        <p:spPr>
          <a:xfrm>
            <a:off x="7543800" y="4724400"/>
            <a:ext cx="809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1100h</a:t>
            </a:r>
            <a:endParaRPr lang="en-US" dirty="0"/>
          </a:p>
        </p:txBody>
      </p:sp>
      <p:sp>
        <p:nvSpPr>
          <p:cNvPr id="30" name="TextBox 38"/>
          <p:cNvSpPr txBox="1"/>
          <p:nvPr/>
        </p:nvSpPr>
        <p:spPr>
          <a:xfrm>
            <a:off x="838200" y="3015734"/>
            <a:ext cx="441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51</a:t>
            </a:r>
            <a:endParaRPr lang="en-US" dirty="0"/>
          </a:p>
        </p:txBody>
      </p:sp>
      <p:sp>
        <p:nvSpPr>
          <p:cNvPr id="31" name="TextBox 39"/>
          <p:cNvSpPr txBox="1"/>
          <p:nvPr/>
        </p:nvSpPr>
        <p:spPr>
          <a:xfrm>
            <a:off x="2225578" y="3015734"/>
            <a:ext cx="441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73</a:t>
            </a:r>
            <a:endParaRPr lang="en-US" dirty="0"/>
          </a:p>
        </p:txBody>
      </p:sp>
      <p:sp>
        <p:nvSpPr>
          <p:cNvPr id="32" name="TextBox 40"/>
          <p:cNvSpPr txBox="1"/>
          <p:nvPr/>
        </p:nvSpPr>
        <p:spPr>
          <a:xfrm>
            <a:off x="3673378" y="3015734"/>
            <a:ext cx="441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74</a:t>
            </a:r>
            <a:endParaRPr lang="en-US" dirty="0"/>
          </a:p>
        </p:txBody>
      </p:sp>
      <p:sp>
        <p:nvSpPr>
          <p:cNvPr id="33" name="TextBox 41"/>
          <p:cNvSpPr txBox="1"/>
          <p:nvPr/>
        </p:nvSpPr>
        <p:spPr>
          <a:xfrm>
            <a:off x="5029200" y="3015734"/>
            <a:ext cx="441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70</a:t>
            </a:r>
            <a:endParaRPr lang="en-US" dirty="0"/>
          </a:p>
        </p:txBody>
      </p:sp>
      <p:sp>
        <p:nvSpPr>
          <p:cNvPr id="34" name="TextBox 42"/>
          <p:cNvSpPr txBox="1"/>
          <p:nvPr/>
        </p:nvSpPr>
        <p:spPr>
          <a:xfrm>
            <a:off x="6416578" y="3015734"/>
            <a:ext cx="441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66</a:t>
            </a:r>
            <a:endParaRPr lang="en-US" dirty="0"/>
          </a:p>
        </p:txBody>
      </p:sp>
      <p:sp>
        <p:nvSpPr>
          <p:cNvPr id="35" name="TextBox 43"/>
          <p:cNvSpPr txBox="1"/>
          <p:nvPr/>
        </p:nvSpPr>
        <p:spPr>
          <a:xfrm>
            <a:off x="7315200" y="3015734"/>
            <a:ext cx="1647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64 mohm.cm</a:t>
            </a:r>
            <a:r>
              <a:rPr lang="en-US" baseline="30000" dirty="0" smtClean="0"/>
              <a:t>2</a:t>
            </a:r>
            <a:endParaRPr lang="en-US" baseline="30000" dirty="0"/>
          </a:p>
        </p:txBody>
      </p:sp>
      <p:sp>
        <p:nvSpPr>
          <p:cNvPr id="36" name="TextBox 44"/>
          <p:cNvSpPr txBox="1"/>
          <p:nvPr/>
        </p:nvSpPr>
        <p:spPr>
          <a:xfrm>
            <a:off x="853978" y="6412468"/>
            <a:ext cx="441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31</a:t>
            </a:r>
            <a:endParaRPr lang="en-US" dirty="0"/>
          </a:p>
        </p:txBody>
      </p:sp>
      <p:sp>
        <p:nvSpPr>
          <p:cNvPr id="37" name="TextBox 45"/>
          <p:cNvSpPr txBox="1"/>
          <p:nvPr/>
        </p:nvSpPr>
        <p:spPr>
          <a:xfrm>
            <a:off x="2344186" y="6412468"/>
            <a:ext cx="441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32</a:t>
            </a:r>
            <a:endParaRPr lang="en-US" dirty="0"/>
          </a:p>
        </p:txBody>
      </p:sp>
      <p:sp>
        <p:nvSpPr>
          <p:cNvPr id="38" name="TextBox 46"/>
          <p:cNvSpPr txBox="1"/>
          <p:nvPr/>
        </p:nvSpPr>
        <p:spPr>
          <a:xfrm>
            <a:off x="3650850" y="6412468"/>
            <a:ext cx="441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37</a:t>
            </a:r>
            <a:endParaRPr lang="en-US" dirty="0"/>
          </a:p>
        </p:txBody>
      </p:sp>
      <p:sp>
        <p:nvSpPr>
          <p:cNvPr id="39" name="TextBox 47"/>
          <p:cNvSpPr txBox="1"/>
          <p:nvPr/>
        </p:nvSpPr>
        <p:spPr>
          <a:xfrm>
            <a:off x="5033714" y="6412468"/>
            <a:ext cx="441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56</a:t>
            </a:r>
            <a:endParaRPr lang="en-US" dirty="0"/>
          </a:p>
        </p:txBody>
      </p:sp>
      <p:sp>
        <p:nvSpPr>
          <p:cNvPr id="40" name="TextBox 49"/>
          <p:cNvSpPr txBox="1"/>
          <p:nvPr/>
        </p:nvSpPr>
        <p:spPr>
          <a:xfrm>
            <a:off x="6477000" y="6412468"/>
            <a:ext cx="441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75</a:t>
            </a:r>
            <a:endParaRPr lang="en-US" dirty="0"/>
          </a:p>
        </p:txBody>
      </p:sp>
      <p:sp>
        <p:nvSpPr>
          <p:cNvPr id="41" name="TextBox 50"/>
          <p:cNvSpPr txBox="1"/>
          <p:nvPr/>
        </p:nvSpPr>
        <p:spPr>
          <a:xfrm>
            <a:off x="7387300" y="6412468"/>
            <a:ext cx="1604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80 mohm.cm</a:t>
            </a:r>
            <a:r>
              <a:rPr lang="en-US" baseline="30000" dirty="0" smtClean="0"/>
              <a:t>2</a:t>
            </a:r>
            <a:endParaRPr lang="en-US" baseline="30000" dirty="0"/>
          </a:p>
        </p:txBody>
      </p:sp>
      <p:sp>
        <p:nvSpPr>
          <p:cNvPr id="42" name="Textfeld 2"/>
          <p:cNvSpPr txBox="1"/>
          <p:nvPr/>
        </p:nvSpPr>
        <p:spPr>
          <a:xfrm>
            <a:off x="346991" y="2108073"/>
            <a:ext cx="8719960" cy="66172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179388" indent="-179388">
              <a:spcBef>
                <a:spcPts val="600"/>
              </a:spcBef>
              <a:buClr>
                <a:srgbClr val="000099"/>
              </a:buClr>
              <a:buSzPct val="100000"/>
              <a:buFont typeface="Calibri" pitchFamily="34" charset="0"/>
              <a:buChar char="•"/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example of local monitoring of </a:t>
            </a:r>
            <a:r>
              <a:rPr lang="en-US" sz="16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anode charge transfer 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process, &gt;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1000 h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, in H</a:t>
            </a:r>
            <a:r>
              <a:rPr lang="en-US" sz="1600" baseline="-25000" dirty="0">
                <a:latin typeface="Calibri" pitchFamily="34" charset="0"/>
                <a:cs typeface="Calibri" pitchFamily="34" charset="0"/>
              </a:rPr>
              <a:t>2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 and CH</a:t>
            </a:r>
            <a:r>
              <a:rPr lang="en-US" sz="1600" baseline="-25000" dirty="0">
                <a:latin typeface="Calibri" pitchFamily="34" charset="0"/>
                <a:cs typeface="Calibri" pitchFamily="34" charset="0"/>
              </a:rPr>
              <a:t>4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/H</a:t>
            </a:r>
            <a:r>
              <a:rPr lang="en-US" sz="1600" baseline="-25000" dirty="0">
                <a:latin typeface="Calibri" pitchFamily="34" charset="0"/>
                <a:cs typeface="Calibri" pitchFamily="34" charset="0"/>
              </a:rPr>
              <a:t>2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O fuel</a:t>
            </a:r>
          </a:p>
          <a:p>
            <a:pPr marL="179388" indent="-179388">
              <a:spcBef>
                <a:spcPts val="600"/>
              </a:spcBef>
              <a:buClr>
                <a:srgbClr val="000099"/>
              </a:buClr>
              <a:buSzPct val="100000"/>
              <a:buFont typeface="Calibri" pitchFamily="34" charset="0"/>
              <a:buChar char="•"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very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different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behavior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(temporal and spatial) between the two cases </a:t>
            </a:r>
          </a:p>
        </p:txBody>
      </p:sp>
      <p:pic>
        <p:nvPicPr>
          <p:cNvPr id="44" name="Picture 15" descr="logo_HTceramix.tif                                             00025C86Macintosh HD                   ABA78158: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884762" y="2571395"/>
            <a:ext cx="1225620" cy="396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6207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851275" y="44450"/>
            <a:ext cx="4789488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hlink"/>
                    </a:gs>
                    <a:gs pos="100000">
                      <a:srgbClr val="00CC99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464" tIns="43015" rIns="87464" bIns="43015" numCol="1" anchor="ctr" anchorCtr="0" compatLnSpc="1">
            <a:prstTxWarp prst="textNoShape">
              <a:avLst/>
            </a:prstTxWarp>
          </a:bodyPr>
          <a:lstStyle>
            <a:lvl1pPr marL="342900" indent="-342900"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marL="342900" indent="-342900"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charset="0"/>
                <a:ea typeface="ヒラギノ角ゴ Pro W3" charset="-128"/>
                <a:cs typeface="Arial" charset="0"/>
              </a:defRPr>
            </a:lvl2pPr>
            <a:lvl3pPr marL="342900" indent="-342900"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charset="0"/>
                <a:ea typeface="ヒラギノ角ゴ Pro W3" charset="-128"/>
                <a:cs typeface="Arial" charset="0"/>
              </a:defRPr>
            </a:lvl3pPr>
            <a:lvl4pPr marL="342900" indent="-342900"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charset="0"/>
                <a:ea typeface="ヒラギノ角ゴ Pro W3" charset="-128"/>
                <a:cs typeface="Arial" charset="0"/>
              </a:defRPr>
            </a:lvl4pPr>
            <a:lvl5pPr marL="342900" indent="-342900"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charset="0"/>
                <a:ea typeface="ヒラギノ角ゴ Pro W3" charset="-128"/>
                <a:cs typeface="Arial" charset="0"/>
              </a:defRPr>
            </a:lvl5pPr>
            <a:lvl6pPr marL="800100" indent="-342900"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charset="0"/>
                <a:ea typeface="ヒラギノ角ゴ Pro W3" charset="-128"/>
                <a:cs typeface="Arial" charset="0"/>
              </a:defRPr>
            </a:lvl6pPr>
            <a:lvl7pPr marL="1257300" indent="-342900"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charset="0"/>
                <a:ea typeface="ヒラギノ角ゴ Pro W3" charset="-128"/>
                <a:cs typeface="Arial" charset="0"/>
              </a:defRPr>
            </a:lvl7pPr>
            <a:lvl8pPr marL="1714500" indent="-342900"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charset="0"/>
                <a:ea typeface="ヒラギノ角ゴ Pro W3" charset="-128"/>
                <a:cs typeface="Arial" charset="0"/>
              </a:defRPr>
            </a:lvl8pPr>
            <a:lvl9pPr marL="2171700" indent="-342900"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charset="0"/>
                <a:ea typeface="ヒラギノ角ゴ Pro W3" charset="-128"/>
                <a:cs typeface="Arial" charset="0"/>
              </a:defRPr>
            </a:lvl9pPr>
          </a:lstStyle>
          <a:p>
            <a:pPr marL="0" indent="0" defTabSz="966788"/>
            <a:r>
              <a:rPr lang="en-US" sz="2000" b="1" i="1" dirty="0" smtClean="0">
                <a:solidFill>
                  <a:srgbClr val="33CC33"/>
                </a:solidFill>
                <a:latin typeface="Calibri" pitchFamily="34" charset="0"/>
              </a:rPr>
              <a:t>Project achievements </a:t>
            </a:r>
            <a:r>
              <a:rPr lang="en-US" sz="2000" b="1" i="1" dirty="0" smtClean="0">
                <a:solidFill>
                  <a:srgbClr val="33CC33"/>
                </a:solidFill>
                <a:latin typeface="Calibri" pitchFamily="34" charset="0"/>
              </a:rPr>
              <a:t>(9/9)</a:t>
            </a:r>
            <a:endParaRPr lang="en-US" sz="2000" b="1" i="1" dirty="0" smtClean="0">
              <a:solidFill>
                <a:srgbClr val="33CC33"/>
              </a:solidFill>
              <a:latin typeface="Calibri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53" y="579494"/>
            <a:ext cx="1226995" cy="761274"/>
          </a:xfrm>
          <a:prstGeom prst="rect">
            <a:avLst/>
          </a:prstGeom>
        </p:spPr>
      </p:pic>
      <p:sp>
        <p:nvSpPr>
          <p:cNvPr id="14" name="Textfeld 13"/>
          <p:cNvSpPr txBox="1"/>
          <p:nvPr/>
        </p:nvSpPr>
        <p:spPr>
          <a:xfrm>
            <a:off x="172520" y="1706032"/>
            <a:ext cx="8719960" cy="40011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>
              <a:buClr>
                <a:srgbClr val="000099"/>
              </a:buClr>
              <a:buSzPct val="100000"/>
            </a:pP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WP4</a:t>
            </a:r>
            <a:r>
              <a:rPr lang="en-US" sz="2000" b="1" dirty="0">
                <a:latin typeface="Calibri" pitchFamily="34" charset="0"/>
                <a:cs typeface="Calibri" pitchFamily="34" charset="0"/>
              </a:rPr>
              <a:t>: stack test 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&amp; model application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hteck 5"/>
          <p:cNvSpPr/>
          <p:nvPr/>
        </p:nvSpPr>
        <p:spPr bwMode="auto">
          <a:xfrm>
            <a:off x="78977" y="2492896"/>
            <a:ext cx="9065023" cy="43204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SzTx/>
              <a:buFont typeface="Monotype Sorts" pitchFamily="2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ヒラギノ角ゴ Pro W3" charset="-128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79" y="2485963"/>
            <a:ext cx="4032052" cy="2746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286" y="2485963"/>
            <a:ext cx="4374477" cy="2755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11" descr="_Funktionsweise_Brennstoffzelle_72dpi_en"/>
          <p:cNvPicPr>
            <a:picLocks noChangeAspect="1" noChangeArrowheads="1"/>
          </p:cNvPicPr>
          <p:nvPr/>
        </p:nvPicPr>
        <p:blipFill>
          <a:blip r:embed="rId5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04"/>
          <a:stretch>
            <a:fillRect/>
          </a:stretch>
        </p:blipFill>
        <p:spPr bwMode="auto">
          <a:xfrm>
            <a:off x="7056587" y="1271836"/>
            <a:ext cx="1584176" cy="186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Gerade Verbindung 22"/>
          <p:cNvCxnSpPr/>
          <p:nvPr/>
        </p:nvCxnSpPr>
        <p:spPr>
          <a:xfrm>
            <a:off x="300590" y="3156862"/>
            <a:ext cx="8527505" cy="403412"/>
          </a:xfrm>
          <a:prstGeom prst="line">
            <a:avLst/>
          </a:prstGeom>
          <a:ln w="57150">
            <a:solidFill>
              <a:schemeClr val="accent2"/>
            </a:solidFill>
            <a:prstDash val="sys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/>
        </p:nvCxnSpPr>
        <p:spPr>
          <a:xfrm>
            <a:off x="4728669" y="3143415"/>
            <a:ext cx="4282371" cy="215153"/>
          </a:xfrm>
          <a:prstGeom prst="line">
            <a:avLst/>
          </a:prstGeom>
          <a:ln w="57150">
            <a:solidFill>
              <a:schemeClr val="accent2"/>
            </a:solidFill>
            <a:prstDash val="sys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144279" y="5301208"/>
            <a:ext cx="8280888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7675" indent="-177800" algn="l" rtl="0" fontAlgn="base">
              <a:lnSpc>
                <a:spcPts val="2000"/>
              </a:lnSpc>
              <a:spcBef>
                <a:spcPts val="1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+mn-lt"/>
                <a:cs typeface="+mn-cs"/>
              </a:defRPr>
            </a:lvl2pPr>
            <a:lvl3pPr marL="804863" indent="-177800" algn="l" rtl="0" fontAlgn="base">
              <a:lnSpc>
                <a:spcPts val="2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defRPr sz="1200">
                <a:solidFill>
                  <a:schemeClr val="tx1"/>
                </a:solidFill>
                <a:latin typeface="+mn-lt"/>
                <a:cs typeface="+mn-cs"/>
              </a:defRPr>
            </a:lvl3pPr>
            <a:lvl4pPr marL="1639888" indent="-228600" algn="l" rtl="0" fontAlgn="base">
              <a:lnSpc>
                <a:spcPts val="2000"/>
              </a:lnSpc>
              <a:spcBef>
                <a:spcPts val="1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lnSpc>
                <a:spcPts val="2000"/>
              </a:lnSpc>
              <a:spcBef>
                <a:spcPts val="1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lnSpc>
                <a:spcPts val="2000"/>
              </a:lnSpc>
              <a:spcBef>
                <a:spcPts val="1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lnSpc>
                <a:spcPts val="2000"/>
              </a:lnSpc>
              <a:spcBef>
                <a:spcPts val="1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lnSpc>
                <a:spcPts val="2000"/>
              </a:lnSpc>
              <a:spcBef>
                <a:spcPts val="1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lnSpc>
                <a:spcPts val="2000"/>
              </a:lnSpc>
              <a:spcBef>
                <a:spcPts val="1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130175" marR="0" lvl="0" indent="-130175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GB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Power density approx. 0.2 W/cm²; electrical efficiency approx. 37 % DC</a:t>
            </a:r>
          </a:p>
          <a:p>
            <a:pPr marL="130175" marR="0" lvl="0" indent="-130175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GB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Degradation </a:t>
            </a:r>
            <a:r>
              <a:rPr kumimoji="0" lang="en-GB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Wingdings" pitchFamily="2" charset="2"/>
              </a:rPr>
              <a:t>approx. 4 mV, i.e. 0.5 % / 1000 h over 13000 h</a:t>
            </a:r>
          </a:p>
          <a:p>
            <a:pPr marL="130175" marR="0" lvl="0" indent="-130175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GB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Linear degradation, Fits well to the data measured on system level, as well as the model</a:t>
            </a:r>
          </a:p>
          <a:p>
            <a:pPr marL="130175" marR="0" lvl="0" indent="-130175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GB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No progressive degradation but, lab incident destroyed one, harmed the other</a:t>
            </a:r>
            <a:endParaRPr kumimoji="0" lang="en-GB" sz="1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4500722" y="2106142"/>
            <a:ext cx="24584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Calibri" pitchFamily="34" charset="0"/>
                <a:cs typeface="Calibri" pitchFamily="34" charset="0"/>
              </a:rPr>
              <a:t>for </a:t>
            </a:r>
            <a:r>
              <a:rPr lang="en-US" b="1" dirty="0" err="1">
                <a:latin typeface="Calibri" pitchFamily="34" charset="0"/>
                <a:cs typeface="Calibri" pitchFamily="34" charset="0"/>
              </a:rPr>
              <a:t>Hexis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 ECS-type SOFC</a:t>
            </a:r>
            <a:endParaRPr lang="en-GB" dirty="0"/>
          </a:p>
        </p:txBody>
      </p:sp>
      <p:pic>
        <p:nvPicPr>
          <p:cNvPr id="6146" name="Picture 2" descr="C:\Users\l.g.j.de.haart\Documents\FZJ_SOFC\projekten_anderen\EU-7FP\SOFC-Life\webpage\logoos\Hexis_Logo.bm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6233703"/>
            <a:ext cx="1047832" cy="439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3323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851275" y="44450"/>
            <a:ext cx="4789488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hlink"/>
                    </a:gs>
                    <a:gs pos="100000">
                      <a:srgbClr val="00CC99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464" tIns="43015" rIns="87464" bIns="43015" numCol="1" anchor="ctr" anchorCtr="0" compatLnSpc="1">
            <a:prstTxWarp prst="textNoShape">
              <a:avLst/>
            </a:prstTxWarp>
          </a:bodyPr>
          <a:lstStyle>
            <a:lvl1pPr marL="342900" indent="-342900"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marL="342900" indent="-342900"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charset="0"/>
                <a:ea typeface="ヒラギノ角ゴ Pro W3" charset="-128"/>
                <a:cs typeface="Arial" charset="0"/>
              </a:defRPr>
            </a:lvl2pPr>
            <a:lvl3pPr marL="342900" indent="-342900"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charset="0"/>
                <a:ea typeface="ヒラギノ角ゴ Pro W3" charset="-128"/>
                <a:cs typeface="Arial" charset="0"/>
              </a:defRPr>
            </a:lvl3pPr>
            <a:lvl4pPr marL="342900" indent="-342900"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charset="0"/>
                <a:ea typeface="ヒラギノ角ゴ Pro W3" charset="-128"/>
                <a:cs typeface="Arial" charset="0"/>
              </a:defRPr>
            </a:lvl4pPr>
            <a:lvl5pPr marL="342900" indent="-342900"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charset="0"/>
                <a:ea typeface="ヒラギノ角ゴ Pro W3" charset="-128"/>
                <a:cs typeface="Arial" charset="0"/>
              </a:defRPr>
            </a:lvl5pPr>
            <a:lvl6pPr marL="800100" indent="-342900"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charset="0"/>
                <a:ea typeface="ヒラギノ角ゴ Pro W3" charset="-128"/>
                <a:cs typeface="Arial" charset="0"/>
              </a:defRPr>
            </a:lvl6pPr>
            <a:lvl7pPr marL="1257300" indent="-342900"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charset="0"/>
                <a:ea typeface="ヒラギノ角ゴ Pro W3" charset="-128"/>
                <a:cs typeface="Arial" charset="0"/>
              </a:defRPr>
            </a:lvl7pPr>
            <a:lvl8pPr marL="1714500" indent="-342900"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charset="0"/>
                <a:ea typeface="ヒラギノ角ゴ Pro W3" charset="-128"/>
                <a:cs typeface="Arial" charset="0"/>
              </a:defRPr>
            </a:lvl8pPr>
            <a:lvl9pPr marL="2171700" indent="-342900"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charset="0"/>
                <a:ea typeface="ヒラギノ角ゴ Pro W3" charset="-128"/>
                <a:cs typeface="Arial" charset="0"/>
              </a:defRPr>
            </a:lvl9pPr>
          </a:lstStyle>
          <a:p>
            <a:pPr marL="0" indent="0" defTabSz="966788"/>
            <a:r>
              <a:rPr lang="en-US" sz="2000" b="1" i="1" dirty="0" smtClean="0">
                <a:solidFill>
                  <a:srgbClr val="33CC33"/>
                </a:solidFill>
                <a:latin typeface="Calibri" pitchFamily="34" charset="0"/>
              </a:rPr>
              <a:t>Self Assessment Summary (1/2)</a:t>
            </a:r>
            <a:endParaRPr lang="en-US" sz="2000" b="1" i="1" dirty="0" smtClean="0">
              <a:solidFill>
                <a:srgbClr val="33CC33"/>
              </a:solidFill>
              <a:latin typeface="Calibri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53" y="579494"/>
            <a:ext cx="1226995" cy="761274"/>
          </a:xfrm>
          <a:prstGeom prst="rect">
            <a:avLst/>
          </a:prstGeom>
        </p:spPr>
      </p:pic>
      <p:sp>
        <p:nvSpPr>
          <p:cNvPr id="14" name="Textfeld 13"/>
          <p:cNvSpPr txBox="1"/>
          <p:nvPr/>
        </p:nvSpPr>
        <p:spPr>
          <a:xfrm>
            <a:off x="172520" y="1706032"/>
            <a:ext cx="8719960" cy="480131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>
              <a:buClr>
                <a:srgbClr val="000099"/>
              </a:buClr>
              <a:buSzPct val="100000"/>
            </a:pPr>
            <a:r>
              <a:rPr lang="en-US" sz="2000" b="1" dirty="0">
                <a:latin typeface="Calibri" pitchFamily="34" charset="0"/>
                <a:cs typeface="Calibri" pitchFamily="34" charset="0"/>
              </a:rPr>
              <a:t>Self Assessment 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Summary</a:t>
            </a:r>
            <a:endParaRPr lang="en-US" sz="2000" b="1" dirty="0" smtClean="0"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600"/>
              </a:spcBef>
              <a:buClr>
                <a:srgbClr val="000099"/>
              </a:buClr>
              <a:buSzPct val="100000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Estimation 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of the probability that the project will achieve the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objectives: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ts val="600"/>
              </a:spcBef>
              <a:buClr>
                <a:srgbClr val="000099"/>
              </a:buClr>
              <a:buSzPct val="100000"/>
              <a:buFont typeface="Calibri" pitchFamily="34" charset="0"/>
              <a:buChar char="•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Understand 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the details of the major SOFC continuous degradation effects</a:t>
            </a:r>
          </a:p>
          <a:p>
            <a:pPr marL="358775" lvl="1">
              <a:spcBef>
                <a:spcPts val="600"/>
              </a:spcBef>
              <a:buClr>
                <a:srgbClr val="000099"/>
              </a:buClr>
              <a:buSzPct val="100000"/>
            </a:pPr>
            <a:r>
              <a:rPr lang="en-US" dirty="0">
                <a:latin typeface="Calibri" pitchFamily="34" charset="0"/>
                <a:cs typeface="Calibri" pitchFamily="34" charset="0"/>
              </a:rPr>
              <a:t>From the four themes investigated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only </a:t>
            </a:r>
            <a:r>
              <a:rPr lang="en-US" dirty="0">
                <a:latin typeface="Calibri" pitchFamily="34" charset="0"/>
                <a:cs typeface="Calibri" pitchFamily="34" charset="0"/>
              </a:rPr>
              <a:t>processes at the cathode-interconnect interface can be considered to be a major contribution to the overall degradation observed in SRUs and stacks.</a:t>
            </a:r>
          </a:p>
          <a:p>
            <a:pPr marL="342900" indent="-342900">
              <a:spcBef>
                <a:spcPts val="600"/>
              </a:spcBef>
              <a:buClr>
                <a:srgbClr val="000099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Objective is achieved.</a:t>
            </a:r>
          </a:p>
          <a:p>
            <a:pPr marL="342900" indent="-342900">
              <a:spcBef>
                <a:spcPts val="600"/>
              </a:spcBef>
              <a:buClr>
                <a:srgbClr val="000099"/>
              </a:buClr>
              <a:buSzPct val="100000"/>
              <a:buFont typeface="Calibri" pitchFamily="34" charset="0"/>
              <a:buChar char="•"/>
            </a:pPr>
            <a:endParaRPr lang="en-US" sz="2000" dirty="0"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ts val="600"/>
              </a:spcBef>
              <a:buClr>
                <a:srgbClr val="000099"/>
              </a:buClr>
              <a:buSzPct val="100000"/>
              <a:buFont typeface="Calibri" pitchFamily="34" charset="0"/>
              <a:buChar char="•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Develop 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models that predict single degradation phenomena</a:t>
            </a:r>
          </a:p>
          <a:p>
            <a:pPr marL="358775" lvl="1">
              <a:spcBef>
                <a:spcPts val="600"/>
              </a:spcBef>
              <a:buClr>
                <a:srgbClr val="000099"/>
              </a:buClr>
              <a:buSzPct val="100000"/>
            </a:pPr>
            <a:r>
              <a:rPr lang="en-US" dirty="0">
                <a:latin typeface="Calibri" pitchFamily="34" charset="0"/>
                <a:cs typeface="Calibri" pitchFamily="34" charset="0"/>
              </a:rPr>
              <a:t>Microstructural parameters as function of operating conditions and time for cathodes and anodes have been extracted for use in the respective sub-models. Due to a limited number of experiments on the stability of the LSCF cathode as function of time no sufficient data is available for the implementation of this cathode in the model.</a:t>
            </a:r>
          </a:p>
          <a:p>
            <a:pPr marL="342900" indent="-342900">
              <a:spcBef>
                <a:spcPts val="600"/>
              </a:spcBef>
              <a:buClr>
                <a:srgbClr val="000099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Objective will be partly achieved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.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742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851275" y="44450"/>
            <a:ext cx="4789488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hlink"/>
                    </a:gs>
                    <a:gs pos="100000">
                      <a:srgbClr val="00CC99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464" tIns="43015" rIns="87464" bIns="43015" numCol="1" anchor="ctr" anchorCtr="0" compatLnSpc="1">
            <a:prstTxWarp prst="textNoShape">
              <a:avLst/>
            </a:prstTxWarp>
          </a:bodyPr>
          <a:lstStyle>
            <a:lvl1pPr marL="342900" indent="-342900"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marL="342900" indent="-342900"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charset="0"/>
                <a:ea typeface="ヒラギノ角ゴ Pro W3" charset="-128"/>
                <a:cs typeface="Arial" charset="0"/>
              </a:defRPr>
            </a:lvl2pPr>
            <a:lvl3pPr marL="342900" indent="-342900"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charset="0"/>
                <a:ea typeface="ヒラギノ角ゴ Pro W3" charset="-128"/>
                <a:cs typeface="Arial" charset="0"/>
              </a:defRPr>
            </a:lvl3pPr>
            <a:lvl4pPr marL="342900" indent="-342900"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charset="0"/>
                <a:ea typeface="ヒラギノ角ゴ Pro W3" charset="-128"/>
                <a:cs typeface="Arial" charset="0"/>
              </a:defRPr>
            </a:lvl4pPr>
            <a:lvl5pPr marL="342900" indent="-342900"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charset="0"/>
                <a:ea typeface="ヒラギノ角ゴ Pro W3" charset="-128"/>
                <a:cs typeface="Arial" charset="0"/>
              </a:defRPr>
            </a:lvl5pPr>
            <a:lvl6pPr marL="800100" indent="-342900"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charset="0"/>
                <a:ea typeface="ヒラギノ角ゴ Pro W3" charset="-128"/>
                <a:cs typeface="Arial" charset="0"/>
              </a:defRPr>
            </a:lvl6pPr>
            <a:lvl7pPr marL="1257300" indent="-342900"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charset="0"/>
                <a:ea typeface="ヒラギノ角ゴ Pro W3" charset="-128"/>
                <a:cs typeface="Arial" charset="0"/>
              </a:defRPr>
            </a:lvl7pPr>
            <a:lvl8pPr marL="1714500" indent="-342900"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charset="0"/>
                <a:ea typeface="ヒラギノ角ゴ Pro W3" charset="-128"/>
                <a:cs typeface="Arial" charset="0"/>
              </a:defRPr>
            </a:lvl8pPr>
            <a:lvl9pPr marL="2171700" indent="-342900"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charset="0"/>
                <a:ea typeface="ヒラギノ角ゴ Pro W3" charset="-128"/>
                <a:cs typeface="Arial" charset="0"/>
              </a:defRPr>
            </a:lvl9pPr>
          </a:lstStyle>
          <a:p>
            <a:pPr marL="0" indent="0" defTabSz="966788"/>
            <a:r>
              <a:rPr lang="en-US" sz="2000" b="1" i="1" dirty="0" smtClean="0">
                <a:solidFill>
                  <a:srgbClr val="33CC33"/>
                </a:solidFill>
                <a:latin typeface="Calibri" pitchFamily="34" charset="0"/>
              </a:rPr>
              <a:t>Self Assessment Summary (2/2)</a:t>
            </a:r>
            <a:endParaRPr lang="en-US" sz="2000" b="1" i="1" dirty="0" smtClean="0">
              <a:solidFill>
                <a:srgbClr val="33CC33"/>
              </a:solidFill>
              <a:latin typeface="Calibri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53" y="579494"/>
            <a:ext cx="1226995" cy="761274"/>
          </a:xfrm>
          <a:prstGeom prst="rect">
            <a:avLst/>
          </a:prstGeom>
        </p:spPr>
      </p:pic>
      <p:sp>
        <p:nvSpPr>
          <p:cNvPr id="14" name="Textfeld 13"/>
          <p:cNvSpPr txBox="1"/>
          <p:nvPr/>
        </p:nvSpPr>
        <p:spPr>
          <a:xfrm>
            <a:off x="172520" y="1706032"/>
            <a:ext cx="8719960" cy="361637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>
              <a:buClr>
                <a:srgbClr val="000099"/>
              </a:buClr>
              <a:buSzPct val="100000"/>
            </a:pP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Self Assessment 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Summary</a:t>
            </a:r>
            <a:endParaRPr lang="en-US" sz="2000" b="1" dirty="0" smtClean="0"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600"/>
              </a:spcBef>
              <a:buClr>
                <a:srgbClr val="000099"/>
              </a:buClr>
              <a:buSzPct val="100000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Estimation 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of the probability that the project will achieve the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objectives: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ts val="600"/>
              </a:spcBef>
              <a:buClr>
                <a:srgbClr val="000099"/>
              </a:buClr>
              <a:buSzPct val="100000"/>
              <a:buFont typeface="Calibri" pitchFamily="34" charset="0"/>
              <a:buChar char="•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Transfer 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the physical-chemical models to electrochemical models</a:t>
            </a:r>
          </a:p>
          <a:p>
            <a:pPr marL="358775" lvl="1">
              <a:spcBef>
                <a:spcPts val="600"/>
              </a:spcBef>
              <a:buClr>
                <a:srgbClr val="000099"/>
              </a:buClr>
              <a:buSzPct val="100000"/>
            </a:pPr>
            <a:r>
              <a:rPr lang="en-US" dirty="0">
                <a:latin typeface="Calibri" pitchFamily="34" charset="0"/>
                <a:cs typeface="Calibri" pitchFamily="34" charset="0"/>
              </a:rPr>
              <a:t>Cellular automaton model developed to predict 3D microstructure evolution, and corresponding degradation of polarization resistance, of Ni/YSZ and Ni/CGO anodes and LSM/YSZ cathodes.</a:t>
            </a:r>
          </a:p>
          <a:p>
            <a:pPr marL="342900" indent="-342900">
              <a:spcBef>
                <a:spcPts val="600"/>
              </a:spcBef>
              <a:buClr>
                <a:srgbClr val="000099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Objective will be achieved for the anodes and cathodes mentioned.</a:t>
            </a:r>
          </a:p>
          <a:p>
            <a:pPr marL="342900" indent="-342900">
              <a:spcBef>
                <a:spcPts val="600"/>
              </a:spcBef>
              <a:buClr>
                <a:srgbClr val="000099"/>
              </a:buClr>
              <a:buSzPct val="100000"/>
              <a:buFont typeface="Calibri" pitchFamily="34" charset="0"/>
              <a:buChar char="•"/>
            </a:pPr>
            <a:endParaRPr lang="en-US" sz="2000" dirty="0"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ts val="600"/>
              </a:spcBef>
              <a:buClr>
                <a:srgbClr val="000099"/>
              </a:buClr>
              <a:buSzPct val="100000"/>
              <a:buFont typeface="Calibri" pitchFamily="34" charset="0"/>
              <a:buChar char="•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Re-assemble 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the single effect models to a full SRU life-time prediction model</a:t>
            </a:r>
          </a:p>
          <a:p>
            <a:pPr marL="342900" indent="-342900">
              <a:spcBef>
                <a:spcPts val="600"/>
              </a:spcBef>
              <a:buClr>
                <a:srgbClr val="000099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Objective will most likely be achieved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.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532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851275" y="44450"/>
            <a:ext cx="4789488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hlink"/>
                    </a:gs>
                    <a:gs pos="100000">
                      <a:srgbClr val="00CC99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464" tIns="43015" rIns="87464" bIns="43015" numCol="1" anchor="ctr" anchorCtr="0" compatLnSpc="1">
            <a:prstTxWarp prst="textNoShape">
              <a:avLst/>
            </a:prstTxWarp>
          </a:bodyPr>
          <a:lstStyle>
            <a:lvl1pPr marL="342900" indent="-342900"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marL="342900" indent="-342900"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charset="0"/>
                <a:ea typeface="ヒラギノ角ゴ Pro W3" charset="-128"/>
                <a:cs typeface="Arial" charset="0"/>
              </a:defRPr>
            </a:lvl2pPr>
            <a:lvl3pPr marL="342900" indent="-342900"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charset="0"/>
                <a:ea typeface="ヒラギノ角ゴ Pro W3" charset="-128"/>
                <a:cs typeface="Arial" charset="0"/>
              </a:defRPr>
            </a:lvl3pPr>
            <a:lvl4pPr marL="342900" indent="-342900"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charset="0"/>
                <a:ea typeface="ヒラギノ角ゴ Pro W3" charset="-128"/>
                <a:cs typeface="Arial" charset="0"/>
              </a:defRPr>
            </a:lvl4pPr>
            <a:lvl5pPr marL="342900" indent="-342900"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charset="0"/>
                <a:ea typeface="ヒラギノ角ゴ Pro W3" charset="-128"/>
                <a:cs typeface="Arial" charset="0"/>
              </a:defRPr>
            </a:lvl5pPr>
            <a:lvl6pPr marL="800100" indent="-342900"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charset="0"/>
                <a:ea typeface="ヒラギノ角ゴ Pro W3" charset="-128"/>
                <a:cs typeface="Arial" charset="0"/>
              </a:defRPr>
            </a:lvl6pPr>
            <a:lvl7pPr marL="1257300" indent="-342900"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charset="0"/>
                <a:ea typeface="ヒラギノ角ゴ Pro W3" charset="-128"/>
                <a:cs typeface="Arial" charset="0"/>
              </a:defRPr>
            </a:lvl7pPr>
            <a:lvl8pPr marL="1714500" indent="-342900"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charset="0"/>
                <a:ea typeface="ヒラギノ角ゴ Pro W3" charset="-128"/>
                <a:cs typeface="Arial" charset="0"/>
              </a:defRPr>
            </a:lvl8pPr>
            <a:lvl9pPr marL="2171700" indent="-342900"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charset="0"/>
                <a:ea typeface="ヒラギノ角ゴ Pro W3" charset="-128"/>
                <a:cs typeface="Arial" charset="0"/>
              </a:defRPr>
            </a:lvl9pPr>
          </a:lstStyle>
          <a:p>
            <a:pPr marL="0" indent="0" defTabSz="966788"/>
            <a:r>
              <a:rPr lang="en-US" sz="2000" b="1" i="1" dirty="0" smtClean="0">
                <a:solidFill>
                  <a:srgbClr val="33CC33"/>
                </a:solidFill>
                <a:latin typeface="Calibri" pitchFamily="34" charset="0"/>
              </a:rPr>
              <a:t>Alignment to MAIP/AIP (1/1)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172520" y="1706032"/>
            <a:ext cx="8719960" cy="323165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>
              <a:buClr>
                <a:srgbClr val="000099"/>
              </a:buClr>
              <a:buSzPct val="100000"/>
            </a:pP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Relevance to call &amp; AIP 2009</a:t>
            </a:r>
          </a:p>
          <a:p>
            <a:pPr marL="342900" indent="-342900">
              <a:spcBef>
                <a:spcPts val="600"/>
              </a:spcBef>
              <a:buClr>
                <a:srgbClr val="000099"/>
              </a:buClr>
              <a:buSzPct val="100000"/>
              <a:buFont typeface="Calibri" pitchFamily="34" charset="0"/>
              <a:buChar char="•"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Application area:	Stationary power production and CHP </a:t>
            </a:r>
          </a:p>
          <a:p>
            <a:pPr marL="342900" indent="-342900">
              <a:spcBef>
                <a:spcPts val="600"/>
              </a:spcBef>
              <a:buClr>
                <a:srgbClr val="000099"/>
              </a:buClr>
              <a:buSzPct val="100000"/>
              <a:buFont typeface="Calibri" pitchFamily="34" charset="0"/>
              <a:buChar char="•"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Topic:		SP1-JTI-FCH.3.1: Degradation and lifetime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fundamentals</a:t>
            </a:r>
          </a:p>
          <a:p>
            <a:pPr marL="342900" indent="-342900">
              <a:spcBef>
                <a:spcPts val="600"/>
              </a:spcBef>
              <a:buClr>
                <a:srgbClr val="000099"/>
              </a:buClr>
              <a:buSzPct val="100000"/>
              <a:buFont typeface="Calibri" pitchFamily="34" charset="0"/>
              <a:buChar char="•"/>
            </a:pPr>
            <a:endParaRPr lang="en-US" sz="2000" dirty="0">
              <a:latin typeface="Calibri" pitchFamily="34" charset="0"/>
              <a:cs typeface="Calibri" pitchFamily="34" charset="0"/>
            </a:endParaRPr>
          </a:p>
          <a:p>
            <a:pPr lvl="0"/>
            <a:r>
              <a:rPr lang="en-GB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SOFC-Life </a:t>
            </a:r>
            <a:r>
              <a:rPr lang="en-GB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addresses:</a:t>
            </a:r>
          </a:p>
          <a:p>
            <a:pPr lvl="0">
              <a:spcBef>
                <a:spcPts val="0"/>
              </a:spcBef>
            </a:pPr>
            <a:r>
              <a:rPr lang="en-GB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basic </a:t>
            </a:r>
            <a:r>
              <a:rPr lang="en-GB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research activities directed to </a:t>
            </a:r>
            <a:r>
              <a:rPr lang="en-GB" sz="2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degradation and lifetime</a:t>
            </a:r>
            <a:r>
              <a:rPr lang="en-GB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fundamentals</a:t>
            </a:r>
            <a:r>
              <a:rPr lang="en-GB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lvl="0">
              <a:spcBef>
                <a:spcPts val="0"/>
              </a:spcBef>
            </a:pPr>
            <a:r>
              <a:rPr lang="en-GB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of </a:t>
            </a:r>
            <a:r>
              <a:rPr lang="en-GB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SOFC technology, </a:t>
            </a:r>
            <a:endParaRPr lang="en-GB" sz="20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lvl="0">
              <a:spcBef>
                <a:spcPts val="0"/>
              </a:spcBef>
            </a:pPr>
            <a:r>
              <a:rPr lang="en-GB" sz="2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focusing </a:t>
            </a:r>
            <a:r>
              <a:rPr lang="en-GB" sz="2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on SOFC materials</a:t>
            </a:r>
            <a:r>
              <a:rPr lang="en-GB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available </a:t>
            </a:r>
            <a:r>
              <a:rPr lang="en-GB" sz="2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and in industrial application today</a:t>
            </a:r>
            <a:endParaRPr lang="de-DE" sz="20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600"/>
              </a:spcBef>
              <a:buClr>
                <a:srgbClr val="000099"/>
              </a:buClr>
              <a:buSzPct val="100000"/>
            </a:pPr>
            <a:r>
              <a:rPr lang="en-US" sz="1400" dirty="0" smtClean="0">
                <a:latin typeface="Calibri" pitchFamily="34" charset="0"/>
                <a:cs typeface="Calibri" pitchFamily="34" charset="0"/>
              </a:rPr>
              <a:t>(cf. MAIP section 3.4.3 page 15 - updated version adopted November 2011)</a:t>
            </a:r>
            <a:endParaRPr lang="en-US" sz="14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53" y="579494"/>
            <a:ext cx="1226995" cy="761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311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851275" y="44450"/>
            <a:ext cx="4789488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hlink"/>
                    </a:gs>
                    <a:gs pos="100000">
                      <a:srgbClr val="00CC99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464" tIns="43015" rIns="87464" bIns="43015" numCol="1" anchor="ctr" anchorCtr="0" compatLnSpc="1">
            <a:prstTxWarp prst="textNoShape">
              <a:avLst/>
            </a:prstTxWarp>
          </a:bodyPr>
          <a:lstStyle>
            <a:lvl1pPr marL="342900" indent="-342900"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marL="342900" indent="-342900"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charset="0"/>
                <a:ea typeface="ヒラギノ角ゴ Pro W3" charset="-128"/>
                <a:cs typeface="Arial" charset="0"/>
              </a:defRPr>
            </a:lvl2pPr>
            <a:lvl3pPr marL="342900" indent="-342900"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charset="0"/>
                <a:ea typeface="ヒラギノ角ゴ Pro W3" charset="-128"/>
                <a:cs typeface="Arial" charset="0"/>
              </a:defRPr>
            </a:lvl3pPr>
            <a:lvl4pPr marL="342900" indent="-342900"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charset="0"/>
                <a:ea typeface="ヒラギノ角ゴ Pro W3" charset="-128"/>
                <a:cs typeface="Arial" charset="0"/>
              </a:defRPr>
            </a:lvl4pPr>
            <a:lvl5pPr marL="342900" indent="-342900"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charset="0"/>
                <a:ea typeface="ヒラギノ角ゴ Pro W3" charset="-128"/>
                <a:cs typeface="Arial" charset="0"/>
              </a:defRPr>
            </a:lvl5pPr>
            <a:lvl6pPr marL="800100" indent="-342900"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charset="0"/>
                <a:ea typeface="ヒラギノ角ゴ Pro W3" charset="-128"/>
                <a:cs typeface="Arial" charset="0"/>
              </a:defRPr>
            </a:lvl6pPr>
            <a:lvl7pPr marL="1257300" indent="-342900"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charset="0"/>
                <a:ea typeface="ヒラギノ角ゴ Pro W3" charset="-128"/>
                <a:cs typeface="Arial" charset="0"/>
              </a:defRPr>
            </a:lvl7pPr>
            <a:lvl8pPr marL="1714500" indent="-342900"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charset="0"/>
                <a:ea typeface="ヒラギノ角ゴ Pro W3" charset="-128"/>
                <a:cs typeface="Arial" charset="0"/>
              </a:defRPr>
            </a:lvl8pPr>
            <a:lvl9pPr marL="2171700" indent="-342900"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charset="0"/>
                <a:ea typeface="ヒラギノ角ゴ Pro W3" charset="-128"/>
                <a:cs typeface="Arial" charset="0"/>
              </a:defRPr>
            </a:lvl9pPr>
          </a:lstStyle>
          <a:p>
            <a:pPr marL="0" indent="0" defTabSz="966788"/>
            <a:r>
              <a:rPr lang="en-US" sz="2000" b="1" i="1" dirty="0" smtClean="0">
                <a:solidFill>
                  <a:srgbClr val="33CC33"/>
                </a:solidFill>
                <a:latin typeface="Calibri" pitchFamily="34" charset="0"/>
              </a:rPr>
              <a:t>Relationships to Earlier and </a:t>
            </a:r>
            <a:br>
              <a:rPr lang="en-US" sz="2000" b="1" i="1" dirty="0" smtClean="0">
                <a:solidFill>
                  <a:srgbClr val="33CC33"/>
                </a:solidFill>
                <a:latin typeface="Calibri" pitchFamily="34" charset="0"/>
              </a:rPr>
            </a:br>
            <a:r>
              <a:rPr lang="en-US" sz="2000" b="1" i="1" dirty="0" smtClean="0">
                <a:solidFill>
                  <a:srgbClr val="33CC33"/>
                </a:solidFill>
                <a:latin typeface="Calibri" pitchFamily="34" charset="0"/>
              </a:rPr>
              <a:t>Other Current Projects (1/1)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172520" y="1706032"/>
            <a:ext cx="8719960" cy="372409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>
              <a:buClr>
                <a:srgbClr val="000099"/>
              </a:buClr>
              <a:buSzPct val="100000"/>
            </a:pP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Relationship </a:t>
            </a:r>
            <a:r>
              <a:rPr lang="en-US" sz="2000" b="1" dirty="0">
                <a:latin typeface="Calibri" pitchFamily="34" charset="0"/>
                <a:cs typeface="Calibri" pitchFamily="34" charset="0"/>
              </a:rPr>
              <a:t>to Earlier and Other Current 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Projects</a:t>
            </a:r>
          </a:p>
          <a:p>
            <a:pPr>
              <a:buSzPct val="100000"/>
            </a:pPr>
            <a:endParaRPr lang="en-US" sz="20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buSzPct val="100000"/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SOFC-Life </a:t>
            </a:r>
          </a:p>
          <a:p>
            <a:pPr lvl="1" defTabSz="358775">
              <a:buSzPct val="100000"/>
            </a:pPr>
            <a:r>
              <a:rPr lang="en-US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builds on experiences and data collected </a:t>
            </a:r>
          </a:p>
          <a:p>
            <a:pPr lvl="1">
              <a:buSzPct val="100000"/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in 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the projects Real-SOFC, SOFC600 and </a:t>
            </a:r>
            <a:r>
              <a:rPr lang="en-US" sz="20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FlameSOFC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</a:t>
            </a:r>
            <a:endParaRPr lang="en-US" sz="20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lvl="1">
              <a:buSzPct val="100000"/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follows 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protocols from FCTES</a:t>
            </a:r>
            <a:r>
              <a:rPr lang="en-US" sz="2000" baseline="30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QA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when appropriate, </a:t>
            </a:r>
            <a:endParaRPr lang="en-US" sz="20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lvl="1">
              <a:buSzPct val="100000"/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and 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many others in which the partners have participated.</a:t>
            </a:r>
          </a:p>
          <a:p>
            <a:pPr>
              <a:buSzPct val="100000"/>
            </a:pPr>
            <a:endParaRPr lang="en-US" sz="20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buSzPct val="100000"/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In 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turn protocols from SOFC-Life are being used in the project SCORED2.</a:t>
            </a:r>
          </a:p>
          <a:p>
            <a:pPr>
              <a:buClr>
                <a:srgbClr val="000099"/>
              </a:buClr>
              <a:buSzPct val="100000"/>
            </a:pPr>
            <a:endParaRPr lang="en-US" sz="2000" b="1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53" y="579494"/>
            <a:ext cx="1226995" cy="761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932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851275" y="44450"/>
            <a:ext cx="4789488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hlink"/>
                    </a:gs>
                    <a:gs pos="100000">
                      <a:srgbClr val="00CC99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464" tIns="43015" rIns="87464" bIns="43015" numCol="1" anchor="ctr" anchorCtr="0" compatLnSpc="1">
            <a:prstTxWarp prst="textNoShape">
              <a:avLst/>
            </a:prstTxWarp>
          </a:bodyPr>
          <a:lstStyle>
            <a:lvl1pPr marL="342900" indent="-342900"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marL="342900" indent="-342900"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charset="0"/>
                <a:ea typeface="ヒラギノ角ゴ Pro W3" charset="-128"/>
                <a:cs typeface="Arial" charset="0"/>
              </a:defRPr>
            </a:lvl2pPr>
            <a:lvl3pPr marL="342900" indent="-342900"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charset="0"/>
                <a:ea typeface="ヒラギノ角ゴ Pro W3" charset="-128"/>
                <a:cs typeface="Arial" charset="0"/>
              </a:defRPr>
            </a:lvl3pPr>
            <a:lvl4pPr marL="342900" indent="-342900"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charset="0"/>
                <a:ea typeface="ヒラギノ角ゴ Pro W3" charset="-128"/>
                <a:cs typeface="Arial" charset="0"/>
              </a:defRPr>
            </a:lvl4pPr>
            <a:lvl5pPr marL="342900" indent="-342900"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charset="0"/>
                <a:ea typeface="ヒラギノ角ゴ Pro W3" charset="-128"/>
                <a:cs typeface="Arial" charset="0"/>
              </a:defRPr>
            </a:lvl5pPr>
            <a:lvl6pPr marL="800100" indent="-342900"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charset="0"/>
                <a:ea typeface="ヒラギノ角ゴ Pro W3" charset="-128"/>
                <a:cs typeface="Arial" charset="0"/>
              </a:defRPr>
            </a:lvl6pPr>
            <a:lvl7pPr marL="1257300" indent="-342900"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charset="0"/>
                <a:ea typeface="ヒラギノ角ゴ Pro W3" charset="-128"/>
                <a:cs typeface="Arial" charset="0"/>
              </a:defRPr>
            </a:lvl7pPr>
            <a:lvl8pPr marL="1714500" indent="-342900"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charset="0"/>
                <a:ea typeface="ヒラギノ角ゴ Pro W3" charset="-128"/>
                <a:cs typeface="Arial" charset="0"/>
              </a:defRPr>
            </a:lvl8pPr>
            <a:lvl9pPr marL="2171700" indent="-342900"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charset="0"/>
                <a:ea typeface="ヒラギノ角ゴ Pro W3" charset="-128"/>
                <a:cs typeface="Arial" charset="0"/>
              </a:defRPr>
            </a:lvl9pPr>
          </a:lstStyle>
          <a:p>
            <a:pPr marL="0" indent="0" defTabSz="966788"/>
            <a:r>
              <a:rPr lang="en-US" sz="2000" b="1" i="1" dirty="0" smtClean="0">
                <a:solidFill>
                  <a:srgbClr val="33CC33"/>
                </a:solidFill>
                <a:latin typeface="Calibri" pitchFamily="34" charset="0"/>
              </a:rPr>
              <a:t>Complementarity </a:t>
            </a:r>
            <a:r>
              <a:rPr lang="en-US" sz="2000" b="1" i="1" dirty="0">
                <a:solidFill>
                  <a:srgbClr val="33CC33"/>
                </a:solidFill>
                <a:latin typeface="Calibri" pitchFamily="34" charset="0"/>
              </a:rPr>
              <a:t>with Projects </a:t>
            </a:r>
            <a:r>
              <a:rPr lang="en-US" sz="2000" b="1" i="1" dirty="0" smtClean="0">
                <a:solidFill>
                  <a:srgbClr val="33CC33"/>
                </a:solidFill>
                <a:latin typeface="Calibri" pitchFamily="34" charset="0"/>
              </a:rPr>
              <a:t/>
            </a:r>
            <a:br>
              <a:rPr lang="en-US" sz="2000" b="1" i="1" dirty="0" smtClean="0">
                <a:solidFill>
                  <a:srgbClr val="33CC33"/>
                </a:solidFill>
                <a:latin typeface="Calibri" pitchFamily="34" charset="0"/>
              </a:rPr>
            </a:br>
            <a:r>
              <a:rPr lang="en-US" sz="2000" b="1" i="1" dirty="0" smtClean="0">
                <a:solidFill>
                  <a:srgbClr val="33CC33"/>
                </a:solidFill>
                <a:latin typeface="Calibri" pitchFamily="34" charset="0"/>
              </a:rPr>
              <a:t>from </a:t>
            </a:r>
            <a:r>
              <a:rPr lang="en-US" sz="2000" b="1" i="1" dirty="0">
                <a:solidFill>
                  <a:srgbClr val="33CC33"/>
                </a:solidFill>
                <a:latin typeface="Calibri" pitchFamily="34" charset="0"/>
              </a:rPr>
              <a:t>Other </a:t>
            </a:r>
            <a:r>
              <a:rPr lang="en-US" sz="2000" b="1" i="1" dirty="0" smtClean="0">
                <a:solidFill>
                  <a:srgbClr val="33CC33"/>
                </a:solidFill>
                <a:latin typeface="Calibri" pitchFamily="34" charset="0"/>
              </a:rPr>
              <a:t>Programs </a:t>
            </a:r>
            <a:r>
              <a:rPr lang="en-US" sz="2000" b="1" i="1" dirty="0">
                <a:solidFill>
                  <a:srgbClr val="33CC33"/>
                </a:solidFill>
                <a:latin typeface="Calibri" pitchFamily="34" charset="0"/>
              </a:rPr>
              <a:t>(</a:t>
            </a:r>
            <a:r>
              <a:rPr lang="en-US" sz="2000" b="1" i="1" dirty="0" smtClean="0">
                <a:solidFill>
                  <a:srgbClr val="33CC33"/>
                </a:solidFill>
                <a:latin typeface="Calibri" pitchFamily="34" charset="0"/>
              </a:rPr>
              <a:t>1/1)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172520" y="1706032"/>
            <a:ext cx="8719960" cy="477053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>
              <a:buClr>
                <a:srgbClr val="000099"/>
              </a:buClr>
              <a:buSzPct val="100000"/>
            </a:pP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Complementarity </a:t>
            </a:r>
            <a:r>
              <a:rPr lang="en-US" sz="2000" b="1" dirty="0">
                <a:latin typeface="Calibri" pitchFamily="34" charset="0"/>
                <a:cs typeface="Calibri" pitchFamily="34" charset="0"/>
              </a:rPr>
              <a:t>with Projects from Other 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Programs</a:t>
            </a:r>
          </a:p>
          <a:p>
            <a:pPr>
              <a:buSzPct val="100000"/>
            </a:pPr>
            <a:endParaRPr lang="en-US" sz="20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buSzPct val="100000"/>
            </a:pPr>
            <a:r>
              <a:rPr lang="en-US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Co-funding:</a:t>
            </a:r>
          </a:p>
          <a:p>
            <a:pPr defTabSz="358775">
              <a:buSzPct val="100000"/>
            </a:pPr>
            <a:r>
              <a:rPr lang="en-US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•	VTT: 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		(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Finish) National Fuel Cell Technology Program (TEKES)</a:t>
            </a:r>
          </a:p>
          <a:p>
            <a:pPr defTabSz="358775">
              <a:buSzPct val="100000"/>
            </a:pPr>
            <a:r>
              <a:rPr lang="en-US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•	IHTE:    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	(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National Russian Foundation for Fundamental Research)</a:t>
            </a:r>
          </a:p>
          <a:p>
            <a:pPr defTabSz="358775">
              <a:buSzPct val="100000"/>
            </a:pPr>
            <a:r>
              <a:rPr lang="en-US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•	DTU-EC: 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	Danish 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PSO-financed program (Top-up grant)</a:t>
            </a:r>
          </a:p>
          <a:p>
            <a:pPr defTabSz="358775">
              <a:buSzPct val="100000"/>
            </a:pPr>
            <a:endParaRPr lang="en-US" sz="2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defTabSz="358775">
              <a:buSzPct val="100000"/>
            </a:pPr>
            <a:r>
              <a:rPr lang="en-US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Participation in related / complementary projects:</a:t>
            </a:r>
          </a:p>
          <a:p>
            <a:pPr defTabSz="358775">
              <a:buSzPct val="100000"/>
            </a:pPr>
            <a:r>
              <a:rPr lang="en-US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•	see above</a:t>
            </a:r>
          </a:p>
          <a:p>
            <a:pPr defTabSz="358775">
              <a:buSzPct val="100000"/>
            </a:pPr>
            <a:r>
              <a:rPr lang="en-US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•	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DTU-EC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	SOFC 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Accelerated (Danish, EUDP); Towards Smart Grid Ready 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SOFC 					(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Danish, </a:t>
            </a:r>
            <a:r>
              <a:rPr lang="en-US" sz="20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ForskEl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); METSAPP (EU)</a:t>
            </a:r>
          </a:p>
          <a:p>
            <a:pPr defTabSz="358775">
              <a:buClr>
                <a:srgbClr val="000099"/>
              </a:buClr>
              <a:buSzPct val="100000"/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•	FZ </a:t>
            </a:r>
            <a:r>
              <a:rPr lang="en-US" sz="20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Jülich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:	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German 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project on SOFC Degradation to start June 2014 </a:t>
            </a:r>
          </a:p>
          <a:p>
            <a:pPr>
              <a:buClr>
                <a:srgbClr val="000099"/>
              </a:buClr>
              <a:buSzPct val="100000"/>
            </a:pPr>
            <a:endParaRPr lang="en-US" sz="2000" b="1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53" y="579494"/>
            <a:ext cx="1226995" cy="761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947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4"/>
          <p:cNvSpPr>
            <a:spLocks noGrp="1" noChangeArrowheads="1"/>
          </p:cNvSpPr>
          <p:nvPr>
            <p:ph type="title"/>
          </p:nvPr>
        </p:nvSpPr>
        <p:spPr>
          <a:xfrm>
            <a:off x="3851275" y="44450"/>
            <a:ext cx="4789488" cy="795338"/>
          </a:xfrm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hlink"/>
                    </a:gs>
                    <a:gs pos="100000">
                      <a:srgbClr val="00CC99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464" tIns="43015" rIns="87464" bIns="43015"/>
          <a:lstStyle/>
          <a:p>
            <a:pPr marL="0" indent="0" defTabSz="966788"/>
            <a:r>
              <a:rPr lang="en-GB" sz="2000" b="1" i="1" dirty="0" smtClean="0">
                <a:solidFill>
                  <a:srgbClr val="33CC33"/>
                </a:solidFill>
                <a:latin typeface="Calibri" pitchFamily="34" charset="0"/>
              </a:rPr>
              <a:t>Project &amp; Partnership description (1/1)</a:t>
            </a:r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107504" y="2204864"/>
            <a:ext cx="8928992" cy="892552"/>
          </a:xfrm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buFont typeface="Arial" charset="0"/>
              <a:buNone/>
            </a:pPr>
            <a:r>
              <a:rPr lang="en-GB" sz="2600" b="1" dirty="0" smtClean="0">
                <a:solidFill>
                  <a:srgbClr val="009900"/>
                </a:solidFill>
                <a:latin typeface="Calibri" pitchFamily="34" charset="0"/>
                <a:cs typeface="Calibri" pitchFamily="34" charset="0"/>
              </a:rPr>
              <a:t>S</a:t>
            </a:r>
            <a:r>
              <a:rPr lang="en-GB" sz="2600" dirty="0" smtClean="0">
                <a:latin typeface="Calibri" pitchFamily="34" charset="0"/>
                <a:cs typeface="Calibri" pitchFamily="34" charset="0"/>
              </a:rPr>
              <a:t>olid</a:t>
            </a:r>
            <a:r>
              <a:rPr lang="en-GB" sz="26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600" b="1" dirty="0" smtClean="0">
                <a:solidFill>
                  <a:srgbClr val="009900"/>
                </a:solidFill>
                <a:latin typeface="Calibri" pitchFamily="34" charset="0"/>
                <a:cs typeface="Calibri" pitchFamily="34" charset="0"/>
              </a:rPr>
              <a:t>O</a:t>
            </a:r>
            <a:r>
              <a:rPr lang="en-GB" sz="2600" dirty="0" smtClean="0">
                <a:latin typeface="Calibri" pitchFamily="34" charset="0"/>
                <a:cs typeface="Calibri" pitchFamily="34" charset="0"/>
              </a:rPr>
              <a:t>xide</a:t>
            </a:r>
            <a:r>
              <a:rPr lang="en-GB" sz="26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600" b="1" dirty="0" smtClean="0">
                <a:solidFill>
                  <a:srgbClr val="009900"/>
                </a:solidFill>
                <a:latin typeface="Calibri" pitchFamily="34" charset="0"/>
                <a:cs typeface="Calibri" pitchFamily="34" charset="0"/>
              </a:rPr>
              <a:t>F</a:t>
            </a:r>
            <a:r>
              <a:rPr lang="en-GB" sz="2600" dirty="0" smtClean="0">
                <a:latin typeface="Calibri" pitchFamily="34" charset="0"/>
                <a:cs typeface="Calibri" pitchFamily="34" charset="0"/>
              </a:rPr>
              <a:t>uel</a:t>
            </a:r>
            <a:r>
              <a:rPr lang="en-GB" sz="26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600" b="1" dirty="0" smtClean="0">
                <a:solidFill>
                  <a:srgbClr val="009900"/>
                </a:solidFill>
                <a:latin typeface="Calibri" pitchFamily="34" charset="0"/>
                <a:cs typeface="Calibri" pitchFamily="34" charset="0"/>
              </a:rPr>
              <a:t>C</a:t>
            </a:r>
            <a:r>
              <a:rPr lang="en-GB" sz="2600" dirty="0" smtClean="0">
                <a:latin typeface="Calibri" pitchFamily="34" charset="0"/>
                <a:cs typeface="Calibri" pitchFamily="34" charset="0"/>
              </a:rPr>
              <a:t>ells –</a:t>
            </a:r>
            <a:r>
              <a:rPr lang="en-GB" sz="2600" b="1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 marL="0" indent="0">
              <a:spcBef>
                <a:spcPts val="0"/>
              </a:spcBef>
              <a:buFont typeface="Arial" charset="0"/>
              <a:buNone/>
            </a:pPr>
            <a:r>
              <a:rPr lang="en-GB" sz="2600" dirty="0" smtClean="0">
                <a:latin typeface="Calibri" pitchFamily="34" charset="0"/>
                <a:cs typeface="Calibri" pitchFamily="34" charset="0"/>
              </a:rPr>
              <a:t>Integrating Degradation Effects into </a:t>
            </a:r>
            <a:r>
              <a:rPr lang="en-GB" sz="2600" b="1" dirty="0" smtClean="0">
                <a:solidFill>
                  <a:srgbClr val="009900"/>
                </a:solidFill>
                <a:latin typeface="Calibri" pitchFamily="34" charset="0"/>
                <a:cs typeface="Calibri" pitchFamily="34" charset="0"/>
              </a:rPr>
              <a:t>Life</a:t>
            </a:r>
            <a:r>
              <a:rPr lang="en-GB" sz="2600" dirty="0" smtClean="0">
                <a:latin typeface="Calibri" pitchFamily="34" charset="0"/>
                <a:cs typeface="Calibri" pitchFamily="34" charset="0"/>
              </a:rPr>
              <a:t>time Prediction Models</a:t>
            </a:r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3876787"/>
              </p:ext>
            </p:extLst>
          </p:nvPr>
        </p:nvGraphicFramePr>
        <p:xfrm>
          <a:off x="3275856" y="5531440"/>
          <a:ext cx="5688632" cy="1149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3657"/>
                <a:gridCol w="1302647"/>
                <a:gridCol w="1512168"/>
                <a:gridCol w="1440160"/>
              </a:tblGrid>
              <a:tr h="370840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noProof="0" dirty="0" smtClean="0">
                          <a:latin typeface="Calibri" pitchFamily="34" charset="0"/>
                          <a:cs typeface="Calibri" pitchFamily="34" charset="0"/>
                        </a:rPr>
                        <a:t>partners - industry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000" noProof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2000" noProof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noProof="0" dirty="0" smtClean="0">
                          <a:latin typeface="Calibri" pitchFamily="34" charset="0"/>
                          <a:cs typeface="Calibri" pitchFamily="34" charset="0"/>
                        </a:rPr>
                        <a:t>TOFC</a:t>
                      </a:r>
                      <a:endParaRPr lang="en-GB" sz="2000" noProof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54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noProof="0" dirty="0" smtClean="0">
                          <a:latin typeface="Calibri" pitchFamily="34" charset="0"/>
                          <a:cs typeface="Calibri" pitchFamily="34" charset="0"/>
                        </a:rPr>
                        <a:t>Denmark</a:t>
                      </a:r>
                      <a:endParaRPr lang="en-GB" sz="2000" noProof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54000" marR="36000" marT="36000" marB="36000" anchor="ctr">
                    <a:lnR w="127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noProof="0" dirty="0" err="1" smtClean="0">
                          <a:latin typeface="Calibri" pitchFamily="34" charset="0"/>
                          <a:cs typeface="Calibri" pitchFamily="34" charset="0"/>
                        </a:rPr>
                        <a:t>HTCeramics</a:t>
                      </a:r>
                      <a:endParaRPr lang="en-GB" sz="2000" noProof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54000" marR="36000" marT="36000" marB="36000" anchor="ctr">
                    <a:lnL w="127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noProof="0" dirty="0" smtClean="0">
                          <a:latin typeface="Calibri" pitchFamily="34" charset="0"/>
                          <a:cs typeface="Calibri" pitchFamily="34" charset="0"/>
                        </a:rPr>
                        <a:t>Switzerland</a:t>
                      </a:r>
                    </a:p>
                  </a:txBody>
                  <a:tcPr marL="54000" marR="36000" marT="36000" marB="3600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noProof="0" dirty="0" smtClean="0">
                          <a:latin typeface="Calibri" pitchFamily="34" charset="0"/>
                          <a:cs typeface="Calibri" pitchFamily="34" charset="0"/>
                        </a:rPr>
                        <a:t>EDF</a:t>
                      </a:r>
                      <a:endParaRPr lang="en-GB" sz="2000" noProof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54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noProof="0" dirty="0" smtClean="0">
                          <a:latin typeface="Calibri" pitchFamily="34" charset="0"/>
                          <a:cs typeface="Calibri" pitchFamily="34" charset="0"/>
                        </a:rPr>
                        <a:t>France</a:t>
                      </a:r>
                    </a:p>
                  </a:txBody>
                  <a:tcPr marL="54000" marR="36000" marT="36000" marB="36000" anchor="ctr">
                    <a:lnR w="127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noProof="0" dirty="0" smtClean="0">
                          <a:latin typeface="Calibri" pitchFamily="34" charset="0"/>
                          <a:cs typeface="Calibri" pitchFamily="34" charset="0"/>
                        </a:rPr>
                        <a:t>HEXIS</a:t>
                      </a:r>
                      <a:endParaRPr lang="en-GB" sz="2000" noProof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54000" marR="36000" marT="36000" marB="36000" anchor="ctr">
                    <a:lnL w="12700" cap="flat" cmpd="sng" algn="ctr">
                      <a:solidFill>
                        <a:srgbClr val="33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noProof="0" dirty="0" smtClean="0">
                          <a:latin typeface="Calibri" pitchFamily="34" charset="0"/>
                          <a:cs typeface="Calibri" pitchFamily="34" charset="0"/>
                        </a:rPr>
                        <a:t>Switzerland</a:t>
                      </a:r>
                    </a:p>
                  </a:txBody>
                  <a:tcPr marL="54000" marR="36000" marT="36000" marB="36000" anchor="ctr"/>
                </a:tc>
              </a:tr>
            </a:tbl>
          </a:graphicData>
        </a:graphic>
      </p:graphicFrame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5571541"/>
              </p:ext>
            </p:extLst>
          </p:nvPr>
        </p:nvGraphicFramePr>
        <p:xfrm>
          <a:off x="3275856" y="3212976"/>
          <a:ext cx="5688632" cy="22802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16158"/>
                <a:gridCol w="1320146"/>
                <a:gridCol w="1512170"/>
                <a:gridCol w="1440158"/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GB" sz="2000" noProof="0" dirty="0" smtClean="0">
                          <a:latin typeface="Calibri" pitchFamily="34" charset="0"/>
                          <a:cs typeface="Calibri" pitchFamily="34" charset="0"/>
                        </a:rPr>
                        <a:t>partners -</a:t>
                      </a:r>
                      <a:r>
                        <a:rPr lang="en-GB" sz="2000" baseline="0" noProof="0" dirty="0" smtClean="0">
                          <a:latin typeface="Calibri" pitchFamily="34" charset="0"/>
                          <a:cs typeface="Calibri" pitchFamily="34" charset="0"/>
                        </a:rPr>
                        <a:t> r</a:t>
                      </a:r>
                      <a:r>
                        <a:rPr lang="en-GB" sz="2000" noProof="0" dirty="0" smtClean="0">
                          <a:latin typeface="Calibri" pitchFamily="34" charset="0"/>
                          <a:cs typeface="Calibri" pitchFamily="34" charset="0"/>
                        </a:rPr>
                        <a:t>esearch</a:t>
                      </a:r>
                      <a:r>
                        <a:rPr lang="en-GB" sz="2000" baseline="0" noProof="0" dirty="0" smtClean="0">
                          <a:latin typeface="Calibri" pitchFamily="34" charset="0"/>
                          <a:cs typeface="Calibri" pitchFamily="34" charset="0"/>
                        </a:rPr>
                        <a:t> &amp; university</a:t>
                      </a:r>
                      <a:endParaRPr lang="en-GB" sz="2000" noProof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noProof="0" dirty="0" smtClean="0">
                          <a:latin typeface="Calibri" pitchFamily="34" charset="0"/>
                          <a:cs typeface="Calibri" pitchFamily="34" charset="0"/>
                        </a:rPr>
                        <a:t>DTU-EC</a:t>
                      </a:r>
                      <a:endParaRPr lang="en-GB" sz="2000" noProof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54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lang="en-GB" sz="2000" noProof="0" smtClean="0">
                          <a:latin typeface="Calibri" pitchFamily="34" charset="0"/>
                          <a:cs typeface="Calibri" pitchFamily="34" charset="0"/>
                        </a:rPr>
                        <a:t>Denmark</a:t>
                      </a:r>
                      <a:endParaRPr lang="en-GB" sz="2000" noProof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54000" marR="36000" marT="36000" marB="36000"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noProof="0" smtClean="0">
                          <a:latin typeface="Calibri" pitchFamily="34" charset="0"/>
                          <a:cs typeface="Calibri" pitchFamily="34" charset="0"/>
                        </a:rPr>
                        <a:t>EPFL</a:t>
                      </a:r>
                    </a:p>
                  </a:txBody>
                  <a:tcPr marL="54000" marR="36000" marT="36000" marB="3600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noProof="0" smtClean="0">
                          <a:latin typeface="Calibri" pitchFamily="34" charset="0"/>
                          <a:cs typeface="Calibri" pitchFamily="34" charset="0"/>
                        </a:rPr>
                        <a:t>Switzerland</a:t>
                      </a:r>
                    </a:p>
                  </a:txBody>
                  <a:tcPr marL="54000" marR="36000" marT="36000" marB="3600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noProof="0" dirty="0" smtClean="0">
                          <a:latin typeface="Calibri" pitchFamily="34" charset="0"/>
                          <a:cs typeface="Calibri" pitchFamily="34" charset="0"/>
                        </a:rPr>
                        <a:t>VTT</a:t>
                      </a:r>
                      <a:endParaRPr lang="en-GB" sz="2000" noProof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54000" marR="36000" marT="36000" marB="3600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noProof="0" smtClean="0">
                          <a:latin typeface="Calibri" pitchFamily="34" charset="0"/>
                          <a:cs typeface="Calibri" pitchFamily="34" charset="0"/>
                        </a:rPr>
                        <a:t>Finnland</a:t>
                      </a:r>
                    </a:p>
                  </a:txBody>
                  <a:tcPr marL="54000" marR="36000" marT="36000" marB="36000"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noProof="0" smtClean="0">
                          <a:latin typeface="Calibri" pitchFamily="34" charset="0"/>
                          <a:cs typeface="Calibri" pitchFamily="34" charset="0"/>
                        </a:rPr>
                        <a:t>EMPA</a:t>
                      </a:r>
                    </a:p>
                  </a:txBody>
                  <a:tcPr marL="54000" marR="36000" marT="36000" marB="3600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noProof="0" smtClean="0">
                          <a:latin typeface="Calibri" pitchFamily="34" charset="0"/>
                          <a:cs typeface="Calibri" pitchFamily="34" charset="0"/>
                        </a:rPr>
                        <a:t>Switzerland</a:t>
                      </a:r>
                    </a:p>
                  </a:txBody>
                  <a:tcPr marL="54000" marR="36000" marT="36000" marB="3600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noProof="0" dirty="0" smtClean="0">
                          <a:latin typeface="Calibri" pitchFamily="34" charset="0"/>
                          <a:cs typeface="Calibri" pitchFamily="34" charset="0"/>
                        </a:rPr>
                        <a:t>CEA</a:t>
                      </a:r>
                      <a:endParaRPr lang="en-GB" sz="2000" noProof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54000" marR="36000" marT="36000" marB="3600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noProof="0" dirty="0" smtClean="0">
                          <a:latin typeface="Calibri" pitchFamily="34" charset="0"/>
                          <a:cs typeface="Calibri" pitchFamily="34" charset="0"/>
                        </a:rPr>
                        <a:t>France</a:t>
                      </a:r>
                    </a:p>
                  </a:txBody>
                  <a:tcPr marL="54000" marR="36000" marT="36000" marB="36000"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noProof="0" smtClean="0">
                          <a:latin typeface="Calibri" pitchFamily="34" charset="0"/>
                          <a:cs typeface="Calibri" pitchFamily="34" charset="0"/>
                        </a:rPr>
                        <a:t>ZHAW</a:t>
                      </a:r>
                    </a:p>
                  </a:txBody>
                  <a:tcPr marL="54000" marR="36000" marT="36000" marB="3600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noProof="0" smtClean="0">
                          <a:latin typeface="Calibri" pitchFamily="34" charset="0"/>
                          <a:cs typeface="Calibri" pitchFamily="34" charset="0"/>
                        </a:rPr>
                        <a:t>Switzerland</a:t>
                      </a:r>
                    </a:p>
                  </a:txBody>
                  <a:tcPr marL="54000" marR="36000" marT="36000" marB="3600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noProof="0" dirty="0" smtClean="0">
                          <a:latin typeface="Calibri" pitchFamily="34" charset="0"/>
                          <a:cs typeface="Calibri" pitchFamily="34" charset="0"/>
                        </a:rPr>
                        <a:t>FZ </a:t>
                      </a:r>
                      <a:r>
                        <a:rPr lang="en-GB" sz="2000" noProof="0" dirty="0" err="1" smtClean="0">
                          <a:latin typeface="Calibri" pitchFamily="34" charset="0"/>
                          <a:cs typeface="Calibri" pitchFamily="34" charset="0"/>
                        </a:rPr>
                        <a:t>Jülich</a:t>
                      </a:r>
                      <a:endParaRPr lang="en-GB" sz="2000" noProof="0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54000" marR="36000" marT="36000" marB="3600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noProof="0" dirty="0" smtClean="0">
                          <a:latin typeface="Calibri" pitchFamily="34" charset="0"/>
                          <a:cs typeface="Calibri" pitchFamily="34" charset="0"/>
                        </a:rPr>
                        <a:t>Germany</a:t>
                      </a:r>
                    </a:p>
                  </a:txBody>
                  <a:tcPr marL="54000" marR="36000" marT="36000" marB="36000"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>
                  <a:txBody>
                    <a:bodyPr/>
                    <a:lstStyle/>
                    <a:p>
                      <a:r>
                        <a:rPr lang="en-GB" sz="2000" noProof="0" dirty="0" smtClean="0">
                          <a:latin typeface="Calibri" pitchFamily="34" charset="0"/>
                          <a:cs typeface="Calibri" pitchFamily="34" charset="0"/>
                        </a:rPr>
                        <a:t>Imperial College</a:t>
                      </a:r>
                      <a:endParaRPr lang="en-GB" sz="2000" noProof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54000" marR="36000" marT="36000" marB="3600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noProof="0" smtClean="0">
                          <a:latin typeface="Calibri" pitchFamily="34" charset="0"/>
                          <a:cs typeface="Calibri" pitchFamily="34" charset="0"/>
                        </a:rPr>
                        <a:t>United Kingdom</a:t>
                      </a:r>
                    </a:p>
                  </a:txBody>
                  <a:tcPr marL="54000" marR="36000" marT="36000" marB="3600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noProof="0" smtClean="0">
                          <a:latin typeface="Calibri" pitchFamily="34" charset="0"/>
                          <a:cs typeface="Calibri" pitchFamily="34" charset="0"/>
                        </a:rPr>
                        <a:t>IHTE</a:t>
                      </a:r>
                    </a:p>
                  </a:txBody>
                  <a:tcPr marL="54000" marR="36000" marT="36000" marB="3600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noProof="0" dirty="0" smtClean="0">
                          <a:latin typeface="Calibri" pitchFamily="34" charset="0"/>
                          <a:cs typeface="Calibri" pitchFamily="34" charset="0"/>
                        </a:rPr>
                        <a:t>Russia</a:t>
                      </a:r>
                    </a:p>
                  </a:txBody>
                  <a:tcPr marL="54000" marR="36000" marT="36000" marB="36000"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8486841"/>
              </p:ext>
            </p:extLst>
          </p:nvPr>
        </p:nvGraphicFramePr>
        <p:xfrm>
          <a:off x="176653" y="3212976"/>
          <a:ext cx="3003227" cy="34899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71011"/>
                <a:gridCol w="1632216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GB" sz="2000" noProof="0" dirty="0" smtClean="0">
                          <a:latin typeface="Calibri" pitchFamily="34" charset="0"/>
                          <a:cs typeface="Calibri" pitchFamily="34" charset="0"/>
                        </a:rPr>
                        <a:t>project data</a:t>
                      </a:r>
                      <a:endParaRPr lang="en-GB" sz="2000" noProof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</a:tr>
              <a:tr h="755888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reference</a:t>
                      </a:r>
                      <a:endParaRPr lang="en-GB" sz="2000" noProof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0000" marR="90000" marT="36000" marB="3600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FCH JU 256885</a:t>
                      </a:r>
                      <a:endParaRPr lang="en-GB" sz="2000" noProof="0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0000" marR="90000" marT="36000" marB="3600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noProof="0" dirty="0" smtClean="0">
                          <a:latin typeface="Calibri" pitchFamily="34" charset="0"/>
                          <a:cs typeface="Calibri" pitchFamily="34" charset="0"/>
                        </a:rPr>
                        <a:t>start date</a:t>
                      </a:r>
                      <a:endParaRPr lang="en-GB" sz="2000" noProof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0000" marR="90000" marT="36000" marB="3600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noProof="0" smtClean="0">
                          <a:latin typeface="Calibri" pitchFamily="34" charset="0"/>
                          <a:cs typeface="Calibri" pitchFamily="34" charset="0"/>
                        </a:rPr>
                        <a:t>01/01/2011</a:t>
                      </a:r>
                    </a:p>
                  </a:txBody>
                  <a:tcPr marL="90000" marR="90000" marT="36000" marB="3600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noProof="0" dirty="0" smtClean="0">
                          <a:latin typeface="Calibri" pitchFamily="34" charset="0"/>
                          <a:cs typeface="Calibri" pitchFamily="34" charset="0"/>
                        </a:rPr>
                        <a:t>end date</a:t>
                      </a:r>
                      <a:endParaRPr lang="en-GB" sz="2000" noProof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0000" marR="90000" marT="36000" marB="3600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noProof="0" dirty="0" smtClean="0">
                          <a:latin typeface="Calibri" pitchFamily="34" charset="0"/>
                          <a:cs typeface="Calibri" pitchFamily="34" charset="0"/>
                        </a:rPr>
                        <a:t>31/12/2013</a:t>
                      </a:r>
                    </a:p>
                  </a:txBody>
                  <a:tcPr marL="90000" marR="90000" marT="36000" marB="3600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noProof="0" dirty="0" smtClean="0">
                          <a:latin typeface="Calibri" pitchFamily="34" charset="0"/>
                          <a:cs typeface="Calibri" pitchFamily="34" charset="0"/>
                        </a:rPr>
                        <a:t>duration</a:t>
                      </a:r>
                      <a:endParaRPr lang="en-GB" sz="2000" noProof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0000" marR="90000" marT="36000" marB="3600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noProof="0" dirty="0" smtClean="0">
                          <a:latin typeface="Calibri" pitchFamily="34" charset="0"/>
                          <a:cs typeface="Calibri" pitchFamily="34" charset="0"/>
                        </a:rPr>
                        <a:t>36 months</a:t>
                      </a:r>
                    </a:p>
                  </a:txBody>
                  <a:tcPr marL="90000" marR="90000" marT="36000" marB="36000" anchor="ctr"/>
                </a:tc>
              </a:tr>
              <a:tr h="453776">
                <a:tc>
                  <a:txBody>
                    <a:bodyPr/>
                    <a:lstStyle/>
                    <a:p>
                      <a:r>
                        <a:rPr lang="en-GB" sz="2000" noProof="0" dirty="0" smtClean="0">
                          <a:latin typeface="Calibri" pitchFamily="34" charset="0"/>
                          <a:cs typeface="Calibri" pitchFamily="34" charset="0"/>
                        </a:rPr>
                        <a:t>total costs</a:t>
                      </a:r>
                      <a:endParaRPr lang="en-GB" sz="2000" noProof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0000" marR="90000" marT="36000" marB="36000" anchor="ctr"/>
                </a:tc>
                <a:tc>
                  <a:txBody>
                    <a:bodyPr/>
                    <a:lstStyle/>
                    <a:p>
                      <a:r>
                        <a:rPr lang="en-GB" sz="2000" noProof="0" dirty="0" smtClean="0">
                          <a:latin typeface="Calibri" pitchFamily="34" charset="0"/>
                          <a:cs typeface="Calibri" pitchFamily="34" charset="0"/>
                        </a:rPr>
                        <a:t>5.700.000 €</a:t>
                      </a:r>
                      <a:endParaRPr lang="en-GB" sz="2000" noProof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0000" marR="90000" marT="36000" marB="36000" anchor="ctr"/>
                </a:tc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GB" sz="2000" noProof="0" dirty="0" smtClean="0">
                          <a:latin typeface="Calibri" pitchFamily="34" charset="0"/>
                          <a:cs typeface="Calibri" pitchFamily="34" charset="0"/>
                        </a:rPr>
                        <a:t>FCH JU funding</a:t>
                      </a:r>
                      <a:endParaRPr lang="en-GB" sz="2000" noProof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0000" marR="90000" marT="36000" marB="3600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noProof="0" dirty="0" smtClean="0">
                          <a:latin typeface="Calibri" pitchFamily="34" charset="0"/>
                          <a:cs typeface="Calibri" pitchFamily="34" charset="0"/>
                        </a:rPr>
                        <a:t>2.400.000 €</a:t>
                      </a:r>
                    </a:p>
                  </a:txBody>
                  <a:tcPr marL="90000" marR="90000" marT="36000" marB="36000"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GB" sz="2000" noProof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0000" marR="90000" marT="36000" marB="3600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noProof="0" dirty="0" smtClean="0">
                          <a:latin typeface="Calibri" pitchFamily="34" charset="0"/>
                          <a:cs typeface="Calibri" pitchFamily="34" charset="0"/>
                        </a:rPr>
                        <a:t>42 %</a:t>
                      </a:r>
                    </a:p>
                  </a:txBody>
                  <a:tcPr marL="90000" marR="90000" marT="36000" marB="36000" anchor="ctr"/>
                </a:tc>
              </a:tr>
            </a:tbl>
          </a:graphicData>
        </a:graphic>
      </p:graphicFrame>
      <p:pic>
        <p:nvPicPr>
          <p:cNvPr id="9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53" y="908720"/>
            <a:ext cx="2019083" cy="1252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723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483768" y="44450"/>
            <a:ext cx="6156995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hlink"/>
                    </a:gs>
                    <a:gs pos="100000">
                      <a:srgbClr val="00CC99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464" tIns="43015" rIns="87464" bIns="43015" numCol="1" anchor="ctr" anchorCtr="0" compatLnSpc="1">
            <a:prstTxWarp prst="textNoShape">
              <a:avLst/>
            </a:prstTxWarp>
          </a:bodyPr>
          <a:lstStyle>
            <a:lvl1pPr marL="342900" indent="-342900"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marL="342900" indent="-342900"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charset="0"/>
                <a:ea typeface="ヒラギノ角ゴ Pro W3" charset="-128"/>
                <a:cs typeface="Arial" charset="0"/>
              </a:defRPr>
            </a:lvl2pPr>
            <a:lvl3pPr marL="342900" indent="-342900"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charset="0"/>
                <a:ea typeface="ヒラギノ角ゴ Pro W3" charset="-128"/>
                <a:cs typeface="Arial" charset="0"/>
              </a:defRPr>
            </a:lvl3pPr>
            <a:lvl4pPr marL="342900" indent="-342900"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charset="0"/>
                <a:ea typeface="ヒラギノ角ゴ Pro W3" charset="-128"/>
                <a:cs typeface="Arial" charset="0"/>
              </a:defRPr>
            </a:lvl4pPr>
            <a:lvl5pPr marL="342900" indent="-342900"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charset="0"/>
                <a:ea typeface="ヒラギノ角ゴ Pro W3" charset="-128"/>
                <a:cs typeface="Arial" charset="0"/>
              </a:defRPr>
            </a:lvl5pPr>
            <a:lvl6pPr marL="800100" indent="-342900"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charset="0"/>
                <a:ea typeface="ヒラギノ角ゴ Pro W3" charset="-128"/>
                <a:cs typeface="Arial" charset="0"/>
              </a:defRPr>
            </a:lvl6pPr>
            <a:lvl7pPr marL="1257300" indent="-342900"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charset="0"/>
                <a:ea typeface="ヒラギノ角ゴ Pro W3" charset="-128"/>
                <a:cs typeface="Arial" charset="0"/>
              </a:defRPr>
            </a:lvl7pPr>
            <a:lvl8pPr marL="1714500" indent="-342900"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charset="0"/>
                <a:ea typeface="ヒラギノ角ゴ Pro W3" charset="-128"/>
                <a:cs typeface="Arial" charset="0"/>
              </a:defRPr>
            </a:lvl8pPr>
            <a:lvl9pPr marL="2171700" indent="-342900"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charset="0"/>
                <a:ea typeface="ヒラギノ角ゴ Pro W3" charset="-128"/>
                <a:cs typeface="Arial" charset="0"/>
              </a:defRPr>
            </a:lvl9pPr>
          </a:lstStyle>
          <a:p>
            <a:pPr marL="0" indent="0" defTabSz="966788"/>
            <a:r>
              <a:rPr lang="en-US" sz="2000" b="1" i="1" dirty="0" smtClean="0">
                <a:solidFill>
                  <a:srgbClr val="33CC33"/>
                </a:solidFill>
                <a:latin typeface="Calibri" pitchFamily="34" charset="0"/>
              </a:rPr>
              <a:t>Cross-cutting, Dissemination</a:t>
            </a:r>
            <a:br>
              <a:rPr lang="en-US" sz="2000" b="1" i="1" dirty="0" smtClean="0">
                <a:solidFill>
                  <a:srgbClr val="33CC33"/>
                </a:solidFill>
                <a:latin typeface="Calibri" pitchFamily="34" charset="0"/>
              </a:rPr>
            </a:br>
            <a:r>
              <a:rPr lang="en-US" sz="2000" b="1" i="1" dirty="0" smtClean="0">
                <a:solidFill>
                  <a:srgbClr val="33CC33"/>
                </a:solidFill>
                <a:latin typeface="Calibri" pitchFamily="34" charset="0"/>
              </a:rPr>
              <a:t> &amp; Exploitation Activities (1/1)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172520" y="1706032"/>
            <a:ext cx="8719960" cy="1862048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lvl="0"/>
            <a:r>
              <a:rPr lang="de-DE" sz="2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Cross-</a:t>
            </a:r>
            <a:r>
              <a:rPr lang="de-DE" sz="2000" b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cutting</a:t>
            </a:r>
            <a:r>
              <a:rPr lang="de-DE" sz="2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&amp; Dissemination </a:t>
            </a:r>
            <a:r>
              <a:rPr lang="de-DE" sz="2000" b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Activities</a:t>
            </a:r>
            <a:endParaRPr lang="de-DE" sz="2000" b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ts val="600"/>
              </a:spcBef>
              <a:buClr>
                <a:srgbClr val="000099"/>
              </a:buClr>
              <a:buSzPct val="100000"/>
              <a:buFont typeface="Calibri" pitchFamily="34" charset="0"/>
              <a:buChar char="•"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Publications,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sz="2000" dirty="0" smtClean="0">
                <a:latin typeface="Calibri" pitchFamily="34" charset="0"/>
                <a:cs typeface="Calibri" pitchFamily="34" charset="0"/>
              </a:rPr>
            </a:br>
            <a:r>
              <a:rPr lang="en-US" sz="2000" dirty="0" smtClean="0">
                <a:latin typeface="Calibri" pitchFamily="34" charset="0"/>
                <a:cs typeface="Calibri" pitchFamily="34" charset="0"/>
              </a:rPr>
              <a:t>conferences presentations</a:t>
            </a:r>
          </a:p>
          <a:p>
            <a:pPr marL="342900" indent="-342900">
              <a:spcBef>
                <a:spcPts val="600"/>
              </a:spcBef>
              <a:buClr>
                <a:srgbClr val="000099"/>
              </a:buClr>
              <a:buSzPct val="100000"/>
              <a:buFont typeface="Calibri" pitchFamily="34" charset="0"/>
              <a:buChar char="•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website 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www.sofc-life.eu</a:t>
            </a:r>
          </a:p>
          <a:p>
            <a:pPr marL="342900" indent="-342900">
              <a:spcBef>
                <a:spcPts val="600"/>
              </a:spcBef>
              <a:buClr>
                <a:srgbClr val="000099"/>
              </a:buClr>
              <a:buSzPct val="100000"/>
              <a:buFont typeface="Calibri" pitchFamily="34" charset="0"/>
              <a:buChar char="•"/>
            </a:pPr>
            <a:endParaRPr lang="en-US" sz="200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53" y="579494"/>
            <a:ext cx="1226995" cy="76127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4" r="17477"/>
          <a:stretch/>
        </p:blipFill>
        <p:spPr bwMode="auto">
          <a:xfrm>
            <a:off x="3701897" y="2074455"/>
            <a:ext cx="5047131" cy="4752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94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483768" y="44450"/>
            <a:ext cx="6156995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hlink"/>
                    </a:gs>
                    <a:gs pos="100000">
                      <a:srgbClr val="00CC99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464" tIns="43015" rIns="87464" bIns="43015" numCol="1" anchor="ctr" anchorCtr="0" compatLnSpc="1">
            <a:prstTxWarp prst="textNoShape">
              <a:avLst/>
            </a:prstTxWarp>
          </a:bodyPr>
          <a:lstStyle>
            <a:lvl1pPr marL="342900" indent="-342900"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marL="342900" indent="-342900"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charset="0"/>
                <a:ea typeface="ヒラギノ角ゴ Pro W3" charset="-128"/>
                <a:cs typeface="Arial" charset="0"/>
              </a:defRPr>
            </a:lvl2pPr>
            <a:lvl3pPr marL="342900" indent="-342900"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charset="0"/>
                <a:ea typeface="ヒラギノ角ゴ Pro W3" charset="-128"/>
                <a:cs typeface="Arial" charset="0"/>
              </a:defRPr>
            </a:lvl3pPr>
            <a:lvl4pPr marL="342900" indent="-342900"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charset="0"/>
                <a:ea typeface="ヒラギノ角ゴ Pro W3" charset="-128"/>
                <a:cs typeface="Arial" charset="0"/>
              </a:defRPr>
            </a:lvl4pPr>
            <a:lvl5pPr marL="342900" indent="-342900"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charset="0"/>
                <a:ea typeface="ヒラギノ角ゴ Pro W3" charset="-128"/>
                <a:cs typeface="Arial" charset="0"/>
              </a:defRPr>
            </a:lvl5pPr>
            <a:lvl6pPr marL="800100" indent="-342900"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charset="0"/>
                <a:ea typeface="ヒラギノ角ゴ Pro W3" charset="-128"/>
                <a:cs typeface="Arial" charset="0"/>
              </a:defRPr>
            </a:lvl6pPr>
            <a:lvl7pPr marL="1257300" indent="-342900"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charset="0"/>
                <a:ea typeface="ヒラギノ角ゴ Pro W3" charset="-128"/>
                <a:cs typeface="Arial" charset="0"/>
              </a:defRPr>
            </a:lvl7pPr>
            <a:lvl8pPr marL="1714500" indent="-342900"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charset="0"/>
                <a:ea typeface="ヒラギノ角ゴ Pro W3" charset="-128"/>
                <a:cs typeface="Arial" charset="0"/>
              </a:defRPr>
            </a:lvl8pPr>
            <a:lvl9pPr marL="2171700" indent="-342900"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charset="0"/>
                <a:ea typeface="ヒラギノ角ゴ Pro W3" charset="-128"/>
                <a:cs typeface="Arial" charset="0"/>
              </a:defRPr>
            </a:lvl9pPr>
          </a:lstStyle>
          <a:p>
            <a:pPr marL="0" indent="0" defTabSz="966788"/>
            <a:r>
              <a:rPr lang="en-US" sz="2000" b="1" i="1" dirty="0" smtClean="0">
                <a:solidFill>
                  <a:srgbClr val="33CC33"/>
                </a:solidFill>
                <a:latin typeface="Calibri" pitchFamily="34" charset="0"/>
              </a:rPr>
              <a:t>Cross-cutting, Dissemination</a:t>
            </a:r>
            <a:br>
              <a:rPr lang="en-US" sz="2000" b="1" i="1" dirty="0" smtClean="0">
                <a:solidFill>
                  <a:srgbClr val="33CC33"/>
                </a:solidFill>
                <a:latin typeface="Calibri" pitchFamily="34" charset="0"/>
              </a:rPr>
            </a:br>
            <a:r>
              <a:rPr lang="en-US" sz="2000" b="1" i="1" dirty="0" smtClean="0">
                <a:solidFill>
                  <a:srgbClr val="33CC33"/>
                </a:solidFill>
                <a:latin typeface="Calibri" pitchFamily="34" charset="0"/>
              </a:rPr>
              <a:t> &amp; Exploitation Activities (1/1)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172520" y="1706032"/>
            <a:ext cx="8719960" cy="1862048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lvl="0"/>
            <a:r>
              <a:rPr lang="de-DE" sz="2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Cross-</a:t>
            </a:r>
            <a:r>
              <a:rPr lang="de-DE" sz="2000" b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cutting</a:t>
            </a:r>
            <a:r>
              <a:rPr lang="de-DE" sz="2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&amp; Dissemination </a:t>
            </a:r>
            <a:r>
              <a:rPr lang="de-DE" sz="2000" b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Activities</a:t>
            </a:r>
            <a:endParaRPr lang="de-DE" sz="2000" b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ts val="600"/>
              </a:spcBef>
              <a:buClr>
                <a:srgbClr val="000099"/>
              </a:buClr>
              <a:buSzPct val="100000"/>
              <a:buFont typeface="Calibri" pitchFamily="34" charset="0"/>
              <a:buChar char="•"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Publications,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sz="2000" dirty="0" smtClean="0">
                <a:latin typeface="Calibri" pitchFamily="34" charset="0"/>
                <a:cs typeface="Calibri" pitchFamily="34" charset="0"/>
              </a:rPr>
            </a:br>
            <a:r>
              <a:rPr lang="en-US" sz="2000" dirty="0" smtClean="0">
                <a:latin typeface="Calibri" pitchFamily="34" charset="0"/>
                <a:cs typeface="Calibri" pitchFamily="34" charset="0"/>
              </a:rPr>
              <a:t>conferences presentations</a:t>
            </a:r>
          </a:p>
          <a:p>
            <a:pPr marL="342900" indent="-342900">
              <a:spcBef>
                <a:spcPts val="600"/>
              </a:spcBef>
              <a:buClr>
                <a:srgbClr val="000099"/>
              </a:buClr>
              <a:buSzPct val="100000"/>
              <a:buFont typeface="Calibri" pitchFamily="34" charset="0"/>
              <a:buChar char="•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website 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www.sofc-life.eu</a:t>
            </a:r>
          </a:p>
          <a:p>
            <a:pPr marL="342900" indent="-342900">
              <a:spcBef>
                <a:spcPts val="600"/>
              </a:spcBef>
              <a:buClr>
                <a:srgbClr val="000099"/>
              </a:buClr>
              <a:buSzPct val="100000"/>
              <a:buFont typeface="Calibri" pitchFamily="34" charset="0"/>
              <a:buChar char="•"/>
            </a:pPr>
            <a:endParaRPr lang="en-US" sz="200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53" y="579494"/>
            <a:ext cx="1226995" cy="76127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4" r="17477"/>
          <a:stretch/>
        </p:blipFill>
        <p:spPr bwMode="auto">
          <a:xfrm>
            <a:off x="3701897" y="2074455"/>
            <a:ext cx="5047131" cy="4752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172520" y="4581128"/>
            <a:ext cx="8719960" cy="2246769"/>
          </a:xfrm>
          <a:prstGeom prst="rect">
            <a:avLst/>
          </a:prstGeom>
          <a:solidFill>
            <a:schemeClr val="bg1"/>
          </a:solidFill>
        </p:spPr>
        <p:txBody>
          <a:bodyPr wrap="square" lIns="0" rtlCol="0">
            <a:spAutoFit/>
          </a:bodyPr>
          <a:lstStyle/>
          <a:p>
            <a:pPr>
              <a:buClr>
                <a:srgbClr val="000099"/>
              </a:buClr>
              <a:buSzPct val="100000"/>
            </a:pP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Exploitation &amp; Post-Project Activities</a:t>
            </a:r>
          </a:p>
          <a:p>
            <a:pPr marL="342900" indent="-342900">
              <a:buClr>
                <a:srgbClr val="000099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direct use of results by participating industries and SMEs</a:t>
            </a:r>
          </a:p>
          <a:p>
            <a:pPr marL="342900" indent="-342900">
              <a:buClr>
                <a:srgbClr val="000099"/>
              </a:buClr>
              <a:buSzPct val="100000"/>
              <a:buFont typeface="Arial" pitchFamily="34" charset="0"/>
              <a:buChar char="•"/>
            </a:pPr>
            <a:endParaRPr lang="en-US" sz="2000" dirty="0">
              <a:latin typeface="Calibri" pitchFamily="34" charset="0"/>
              <a:cs typeface="Calibri" pitchFamily="34" charset="0"/>
            </a:endParaRPr>
          </a:p>
          <a:p>
            <a:pPr marL="342900" indent="-342900">
              <a:buClr>
                <a:srgbClr val="000099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buClr>
                <a:srgbClr val="000099"/>
              </a:buClr>
              <a:buSzPct val="100000"/>
              <a:buFont typeface="Arial" pitchFamily="34" charset="0"/>
              <a:buChar char="•"/>
            </a:pPr>
            <a:endParaRPr lang="en-US" sz="2000" dirty="0">
              <a:latin typeface="Calibri" pitchFamily="34" charset="0"/>
              <a:cs typeface="Calibri" pitchFamily="34" charset="0"/>
            </a:endParaRPr>
          </a:p>
          <a:p>
            <a:pPr marL="342900" indent="-342900">
              <a:buClr>
                <a:srgbClr val="000099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49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483768" y="44450"/>
            <a:ext cx="6156995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hlink"/>
                    </a:gs>
                    <a:gs pos="100000">
                      <a:srgbClr val="00CC99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464" tIns="43015" rIns="87464" bIns="43015" numCol="1" anchor="ctr" anchorCtr="0" compatLnSpc="1">
            <a:prstTxWarp prst="textNoShape">
              <a:avLst/>
            </a:prstTxWarp>
          </a:bodyPr>
          <a:lstStyle>
            <a:lvl1pPr marL="342900" indent="-342900"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marL="342900" indent="-342900"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charset="0"/>
                <a:ea typeface="ヒラギノ角ゴ Pro W3" charset="-128"/>
                <a:cs typeface="Arial" charset="0"/>
              </a:defRPr>
            </a:lvl2pPr>
            <a:lvl3pPr marL="342900" indent="-342900"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charset="0"/>
                <a:ea typeface="ヒラギノ角ゴ Pro W3" charset="-128"/>
                <a:cs typeface="Arial" charset="0"/>
              </a:defRPr>
            </a:lvl3pPr>
            <a:lvl4pPr marL="342900" indent="-342900"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charset="0"/>
                <a:ea typeface="ヒラギノ角ゴ Pro W3" charset="-128"/>
                <a:cs typeface="Arial" charset="0"/>
              </a:defRPr>
            </a:lvl4pPr>
            <a:lvl5pPr marL="342900" indent="-342900"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charset="0"/>
                <a:ea typeface="ヒラギノ角ゴ Pro W3" charset="-128"/>
                <a:cs typeface="Arial" charset="0"/>
              </a:defRPr>
            </a:lvl5pPr>
            <a:lvl6pPr marL="800100" indent="-342900"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charset="0"/>
                <a:ea typeface="ヒラギノ角ゴ Pro W3" charset="-128"/>
                <a:cs typeface="Arial" charset="0"/>
              </a:defRPr>
            </a:lvl6pPr>
            <a:lvl7pPr marL="1257300" indent="-342900"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charset="0"/>
                <a:ea typeface="ヒラギノ角ゴ Pro W3" charset="-128"/>
                <a:cs typeface="Arial" charset="0"/>
              </a:defRPr>
            </a:lvl7pPr>
            <a:lvl8pPr marL="1714500" indent="-342900"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charset="0"/>
                <a:ea typeface="ヒラギノ角ゴ Pro W3" charset="-128"/>
                <a:cs typeface="Arial" charset="0"/>
              </a:defRPr>
            </a:lvl8pPr>
            <a:lvl9pPr marL="2171700" indent="-342900"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charset="0"/>
                <a:ea typeface="ヒラギノ角ゴ Pro W3" charset="-128"/>
                <a:cs typeface="Arial" charset="0"/>
              </a:defRPr>
            </a:lvl9pPr>
          </a:lstStyle>
          <a:p>
            <a:pPr marL="0" indent="0" defTabSz="966788"/>
            <a:r>
              <a:rPr lang="en-US" sz="2000" b="1" i="1" dirty="0" smtClean="0">
                <a:solidFill>
                  <a:srgbClr val="33CC33"/>
                </a:solidFill>
                <a:latin typeface="Calibri" pitchFamily="34" charset="0"/>
              </a:rPr>
              <a:t>Further RTD Activities (1/1)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172520" y="1706032"/>
            <a:ext cx="8719960" cy="213904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>
              <a:buClr>
                <a:srgbClr val="000099"/>
              </a:buClr>
              <a:buSzPct val="100000"/>
            </a:pPr>
            <a:r>
              <a:rPr lang="en-US" sz="2000" b="1" dirty="0">
                <a:latin typeface="Calibri" pitchFamily="34" charset="0"/>
                <a:cs typeface="Calibri" pitchFamily="34" charset="0"/>
              </a:rPr>
              <a:t>Further RTD activities</a:t>
            </a:r>
          </a:p>
          <a:p>
            <a:pPr marL="342900" indent="-342900">
              <a:buClr>
                <a:srgbClr val="000099"/>
              </a:buClr>
              <a:buSzPct val="100000"/>
              <a:buFont typeface="Arial" pitchFamily="34" charset="0"/>
              <a:buChar char="•"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Degradation models will require further refinement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sz="2000" dirty="0" smtClean="0">
                <a:latin typeface="Calibri" pitchFamily="34" charset="0"/>
                <a:cs typeface="Calibri" pitchFamily="34" charset="0"/>
              </a:rPr>
            </a:br>
            <a:r>
              <a:rPr lang="en-US" sz="2000" dirty="0" smtClean="0">
                <a:latin typeface="Calibri" pitchFamily="34" charset="0"/>
                <a:cs typeface="Calibri" pitchFamily="34" charset="0"/>
              </a:rPr>
              <a:t>to 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make them applicable to a wider range of cell types and operating conditions.</a:t>
            </a:r>
          </a:p>
          <a:p>
            <a:pPr marL="342900" indent="-342900">
              <a:buClr>
                <a:srgbClr val="000099"/>
              </a:buClr>
              <a:buSzPct val="100000"/>
              <a:buFont typeface="Arial" pitchFamily="34" charset="0"/>
              <a:buChar char="•"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Basic understanding should be applied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sz="2000" dirty="0" smtClean="0">
                <a:latin typeface="Calibri" pitchFamily="34" charset="0"/>
                <a:cs typeface="Calibri" pitchFamily="34" charset="0"/>
              </a:rPr>
            </a:br>
            <a:r>
              <a:rPr lang="en-US" sz="2000" dirty="0" smtClean="0">
                <a:latin typeface="Calibri" pitchFamily="34" charset="0"/>
                <a:cs typeface="Calibri" pitchFamily="34" charset="0"/>
              </a:rPr>
              <a:t>to 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develop soundly based accelerated tests.</a:t>
            </a:r>
          </a:p>
          <a:p>
            <a:pPr marL="342900" indent="-342900">
              <a:spcBef>
                <a:spcPts val="600"/>
              </a:spcBef>
              <a:buClr>
                <a:srgbClr val="000099"/>
              </a:buClr>
              <a:buSzPct val="100000"/>
              <a:buFont typeface="Calibri" pitchFamily="34" charset="0"/>
              <a:buChar char="•"/>
            </a:pPr>
            <a:endParaRPr lang="en-US" sz="200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53" y="579494"/>
            <a:ext cx="1226995" cy="761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31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body" idx="1"/>
          </p:nvPr>
        </p:nvSpPr>
        <p:spPr>
          <a:xfrm>
            <a:off x="755650" y="1989138"/>
            <a:ext cx="7780338" cy="4548187"/>
          </a:xfrm>
        </p:spPr>
        <p:txBody>
          <a:bodyPr/>
          <a:lstStyle/>
          <a:p>
            <a:pPr marL="361950" indent="-361950" algn="ctr" defTabSz="966788">
              <a:spcBef>
                <a:spcPct val="0"/>
              </a:spcBef>
              <a:buFont typeface="Arial" charset="0"/>
              <a:buNone/>
            </a:pPr>
            <a:endParaRPr lang="en-US" sz="2400" b="1" dirty="0" smtClean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  <a:p>
            <a:pPr marL="361950" indent="-361950" algn="ctr" defTabSz="966788">
              <a:spcBef>
                <a:spcPct val="0"/>
              </a:spcBef>
              <a:buFont typeface="Arial" charset="0"/>
              <a:buNone/>
            </a:pPr>
            <a:r>
              <a:rPr lang="en-US" sz="4400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Thank you for your attention</a:t>
            </a:r>
          </a:p>
          <a:p>
            <a:pPr marL="361950" indent="-361950" algn="ctr" defTabSz="966788">
              <a:spcBef>
                <a:spcPct val="0"/>
              </a:spcBef>
              <a:buFont typeface="Arial" charset="0"/>
              <a:buNone/>
            </a:pPr>
            <a:endParaRPr lang="en-US" sz="2000" b="1" dirty="0" smtClean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  <a:p>
            <a:pPr marL="361950" indent="-361950" algn="ctr" defTabSz="966788">
              <a:spcBef>
                <a:spcPct val="0"/>
              </a:spcBef>
              <a:buFont typeface="Arial" charset="0"/>
              <a:buNone/>
            </a:pPr>
            <a:endParaRPr lang="en-US" sz="2000" b="1" dirty="0" smtClean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  <a:p>
            <a:pPr marL="361950" indent="-361950" algn="ctr" defTabSz="966788">
              <a:spcBef>
                <a:spcPct val="0"/>
              </a:spcBef>
              <a:buFont typeface="Arial" charset="0"/>
              <a:buNone/>
            </a:pPr>
            <a:endParaRPr lang="en-US" sz="2000" b="1" dirty="0" smtClean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  <a:p>
            <a:pPr marL="361950" indent="-361950" algn="ctr" defTabSz="966788">
              <a:spcBef>
                <a:spcPct val="0"/>
              </a:spcBef>
              <a:buFont typeface="Arial" charset="0"/>
              <a:buNone/>
            </a:pPr>
            <a:endParaRPr lang="fr-BE" sz="2800" i="1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361950" indent="-361950" algn="ctr" defTabSz="966788">
              <a:spcBef>
                <a:spcPct val="0"/>
              </a:spcBef>
              <a:buFont typeface="Arial" charset="0"/>
              <a:buNone/>
            </a:pPr>
            <a:endParaRPr lang="fr-BE" sz="2800" i="1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361950" indent="-361950" algn="ctr" defTabSz="966788">
              <a:spcBef>
                <a:spcPct val="0"/>
              </a:spcBef>
              <a:buFont typeface="Arial" charset="0"/>
              <a:buNone/>
            </a:pPr>
            <a:endParaRPr lang="fr-BE" sz="2800" i="1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361950" indent="-361950" algn="ctr" defTabSz="966788">
              <a:spcBef>
                <a:spcPct val="0"/>
              </a:spcBef>
              <a:buFont typeface="Arial" charset="0"/>
              <a:buNone/>
            </a:pPr>
            <a:r>
              <a:rPr lang="fr-BE" sz="2800" i="1" dirty="0" smtClean="0">
                <a:solidFill>
                  <a:schemeClr val="tx1"/>
                </a:solidFill>
                <a:latin typeface="Calibri" pitchFamily="34" charset="0"/>
              </a:rPr>
              <a:t>L.G.J. de Haart   (e-mail: l.g.j.de.haart@fz-juelich.de)</a:t>
            </a:r>
          </a:p>
          <a:p>
            <a:pPr marL="361950" indent="-361950" algn="ctr" defTabSz="966788">
              <a:spcBef>
                <a:spcPct val="0"/>
              </a:spcBef>
              <a:buFont typeface="Arial" charset="0"/>
              <a:buNone/>
            </a:pPr>
            <a:r>
              <a:rPr lang="fr-BE" sz="2800" i="1" dirty="0" err="1" smtClean="0">
                <a:solidFill>
                  <a:schemeClr val="tx1"/>
                </a:solidFill>
                <a:latin typeface="Calibri" pitchFamily="34" charset="0"/>
              </a:rPr>
              <a:t>Forschungszentrum</a:t>
            </a:r>
            <a:r>
              <a:rPr lang="fr-BE" sz="2800" i="1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fr-BE" sz="2800" i="1" dirty="0" err="1" smtClean="0">
                <a:solidFill>
                  <a:schemeClr val="tx1"/>
                </a:solidFill>
                <a:latin typeface="Calibri" pitchFamily="34" charset="0"/>
              </a:rPr>
              <a:t>Jülich</a:t>
            </a:r>
            <a:r>
              <a:rPr lang="fr-BE" sz="2800" i="1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fr-BE" sz="2800" i="1" dirty="0" err="1" smtClean="0">
                <a:solidFill>
                  <a:schemeClr val="tx1"/>
                </a:solidFill>
                <a:latin typeface="Calibri" pitchFamily="34" charset="0"/>
              </a:rPr>
              <a:t>GmbH</a:t>
            </a:r>
            <a:r>
              <a:rPr lang="fr-BE" sz="2800" i="1" dirty="0" smtClean="0">
                <a:solidFill>
                  <a:schemeClr val="tx1"/>
                </a:solidFill>
                <a:latin typeface="Calibri" pitchFamily="34" charset="0"/>
              </a:rPr>
              <a:t> / IEK-9 / Germany</a:t>
            </a:r>
            <a:endParaRPr lang="en-US" sz="2800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272" y="3602712"/>
            <a:ext cx="2505456" cy="1554480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5798878" y="349004"/>
            <a:ext cx="3165610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de-DE" sz="2400" dirty="0">
                <a:ln w="18415" cmpd="sng">
                  <a:solidFill>
                    <a:srgbClr val="B2C1DB">
                      <a:lumMod val="40000"/>
                      <a:lumOff val="60000"/>
                    </a:srgb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Joint </a:t>
            </a:r>
            <a:r>
              <a:rPr lang="de-DE" sz="2400" dirty="0" err="1">
                <a:ln w="18415" cmpd="sng">
                  <a:solidFill>
                    <a:srgbClr val="B2C1DB">
                      <a:lumMod val="40000"/>
                      <a:lumOff val="60000"/>
                    </a:srgb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undertaking</a:t>
            </a:r>
            <a:endParaRPr lang="de-DE" sz="2400" dirty="0">
              <a:ln w="18415" cmpd="sng">
                <a:solidFill>
                  <a:srgbClr val="B2C1DB">
                    <a:lumMod val="40000"/>
                    <a:lumOff val="60000"/>
                  </a:srgbClr>
                </a:solidFill>
                <a:prstDash val="solid"/>
              </a:ln>
              <a:solidFill>
                <a:srgbClr val="92D05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4117072" y="25460"/>
            <a:ext cx="4847416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de-DE" sz="2800" dirty="0">
                <a:ln w="18415" cmpd="sng">
                  <a:solidFill>
                    <a:srgbClr val="B2C1DB">
                      <a:lumMod val="40000"/>
                      <a:lumOff val="60000"/>
                    </a:srgbClr>
                  </a:solidFill>
                  <a:prstDash val="solid"/>
                </a:ln>
                <a:solidFill>
                  <a:srgbClr val="6699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Fuel </a:t>
            </a:r>
            <a:r>
              <a:rPr lang="de-DE" sz="2800" dirty="0" err="1">
                <a:ln w="18415" cmpd="sng">
                  <a:solidFill>
                    <a:srgbClr val="B2C1DB">
                      <a:lumMod val="40000"/>
                      <a:lumOff val="60000"/>
                    </a:srgbClr>
                  </a:solidFill>
                  <a:prstDash val="solid"/>
                </a:ln>
                <a:solidFill>
                  <a:srgbClr val="6699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cells</a:t>
            </a:r>
            <a:r>
              <a:rPr lang="de-DE" sz="2800" dirty="0">
                <a:ln w="18415" cmpd="sng">
                  <a:solidFill>
                    <a:srgbClr val="B2C1DB">
                      <a:lumMod val="40000"/>
                      <a:lumOff val="60000"/>
                    </a:srgbClr>
                  </a:solidFill>
                  <a:prstDash val="solid"/>
                </a:ln>
                <a:solidFill>
                  <a:srgbClr val="6699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de-DE" sz="2800" dirty="0" err="1">
                <a:ln w="18415" cmpd="sng">
                  <a:solidFill>
                    <a:srgbClr val="B2C1DB">
                      <a:lumMod val="40000"/>
                      <a:lumOff val="60000"/>
                    </a:srgbClr>
                  </a:solidFill>
                  <a:prstDash val="solid"/>
                </a:ln>
                <a:solidFill>
                  <a:srgbClr val="6699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and</a:t>
            </a:r>
            <a:r>
              <a:rPr lang="de-DE" sz="2800" dirty="0">
                <a:ln w="18415" cmpd="sng">
                  <a:solidFill>
                    <a:srgbClr val="B2C1DB">
                      <a:lumMod val="40000"/>
                      <a:lumOff val="60000"/>
                    </a:srgbClr>
                  </a:solidFill>
                  <a:prstDash val="solid"/>
                </a:ln>
                <a:solidFill>
                  <a:srgbClr val="6699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hydrogen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611188" y="6452983"/>
            <a:ext cx="8424862" cy="360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589" tIns="41294" rIns="82589" bIns="41294">
            <a:spAutoFit/>
          </a:bodyPr>
          <a:lstStyle>
            <a:lvl1pPr defTabSz="82550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742950" indent="-285750" defTabSz="82550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 marL="1143000" indent="-228600" defTabSz="82550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 marL="1600200" indent="-228600" defTabSz="82550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 marL="2057400" indent="-228600" defTabSz="82550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2514600" indent="-228600" defTabSz="8255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2971800" indent="-228600" defTabSz="8255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3429000" indent="-228600" defTabSz="8255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3886200" indent="-228600" defTabSz="8255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b="1" dirty="0" smtClean="0">
                <a:solidFill>
                  <a:srgbClr val="034EA2"/>
                </a:solidFill>
                <a:latin typeface="Calibri" pitchFamily="34" charset="0"/>
              </a:rPr>
              <a:t>Programme </a:t>
            </a:r>
            <a:r>
              <a:rPr lang="en-GB" b="1" dirty="0">
                <a:solidFill>
                  <a:srgbClr val="034EA2"/>
                </a:solidFill>
                <a:latin typeface="Calibri" pitchFamily="34" charset="0"/>
              </a:rPr>
              <a:t>Review Day </a:t>
            </a:r>
            <a:r>
              <a:rPr lang="en-GB" b="1" dirty="0" smtClean="0">
                <a:solidFill>
                  <a:srgbClr val="034EA2"/>
                </a:solidFill>
                <a:latin typeface="Calibri" pitchFamily="34" charset="0"/>
              </a:rPr>
              <a:t>2013, Brussels</a:t>
            </a:r>
            <a:r>
              <a:rPr lang="en-GB" b="1" dirty="0">
                <a:solidFill>
                  <a:srgbClr val="034EA2"/>
                </a:solidFill>
                <a:latin typeface="Calibri" pitchFamily="34" charset="0"/>
              </a:rPr>
              <a:t>, </a:t>
            </a:r>
            <a:r>
              <a:rPr lang="en-GB" b="1" dirty="0" smtClean="0">
                <a:solidFill>
                  <a:srgbClr val="034EA2"/>
                </a:solidFill>
                <a:latin typeface="Calibri" pitchFamily="34" charset="0"/>
              </a:rPr>
              <a:t>11 </a:t>
            </a:r>
            <a:r>
              <a:rPr lang="en-GB" b="1" dirty="0">
                <a:solidFill>
                  <a:srgbClr val="034EA2"/>
                </a:solidFill>
                <a:latin typeface="Calibri" pitchFamily="34" charset="0"/>
              </a:rPr>
              <a:t>&amp; </a:t>
            </a:r>
            <a:r>
              <a:rPr lang="en-GB" b="1" dirty="0" smtClean="0">
                <a:solidFill>
                  <a:srgbClr val="034EA2"/>
                </a:solidFill>
                <a:latin typeface="Calibri" pitchFamily="34" charset="0"/>
              </a:rPr>
              <a:t>12 </a:t>
            </a:r>
            <a:r>
              <a:rPr lang="en-GB" b="1" dirty="0">
                <a:solidFill>
                  <a:srgbClr val="034EA2"/>
                </a:solidFill>
                <a:latin typeface="Calibri" pitchFamily="34" charset="0"/>
              </a:rPr>
              <a:t>November </a:t>
            </a:r>
            <a:r>
              <a:rPr lang="en-GB" b="1" dirty="0" smtClean="0">
                <a:solidFill>
                  <a:srgbClr val="034EA2"/>
                </a:solidFill>
                <a:latin typeface="Calibri" pitchFamily="34" charset="0"/>
              </a:rPr>
              <a:t>2013</a:t>
            </a:r>
            <a:endParaRPr lang="en-US" b="1" dirty="0">
              <a:solidFill>
                <a:srgbClr val="034EA2"/>
              </a:solidFill>
              <a:latin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18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/>
          <p:nvPr/>
        </p:nvSpPr>
        <p:spPr bwMode="auto">
          <a:xfrm>
            <a:off x="251520" y="3391063"/>
            <a:ext cx="2160240" cy="216024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-80" charset="-128"/>
            </a:endParaRPr>
          </a:p>
        </p:txBody>
      </p:sp>
      <p:sp>
        <p:nvSpPr>
          <p:cNvPr id="5" name="Rectangle 6"/>
          <p:cNvSpPr/>
          <p:nvPr/>
        </p:nvSpPr>
        <p:spPr bwMode="auto">
          <a:xfrm>
            <a:off x="3131840" y="3391063"/>
            <a:ext cx="2160240" cy="216024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-80" charset="-128"/>
            </a:endParaRPr>
          </a:p>
        </p:txBody>
      </p:sp>
      <p:sp>
        <p:nvSpPr>
          <p:cNvPr id="6" name="Rectangle 7"/>
          <p:cNvSpPr/>
          <p:nvPr/>
        </p:nvSpPr>
        <p:spPr bwMode="auto">
          <a:xfrm>
            <a:off x="6012160" y="3391063"/>
            <a:ext cx="2160240" cy="216024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-80" charset="-128"/>
            </a:endParaRPr>
          </a:p>
        </p:txBody>
      </p:sp>
      <p:cxnSp>
        <p:nvCxnSpPr>
          <p:cNvPr id="7" name="Straight Connector 11"/>
          <p:cNvCxnSpPr/>
          <p:nvPr/>
        </p:nvCxnSpPr>
        <p:spPr bwMode="auto">
          <a:xfrm>
            <a:off x="1331640" y="3103031"/>
            <a:ext cx="0" cy="2880320"/>
          </a:xfrm>
          <a:prstGeom prst="line">
            <a:avLst/>
          </a:prstGeom>
          <a:solidFill>
            <a:schemeClr val="accent1"/>
          </a:solidFill>
          <a:ln w="2540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Freeform 14"/>
          <p:cNvSpPr/>
          <p:nvPr/>
        </p:nvSpPr>
        <p:spPr bwMode="auto">
          <a:xfrm>
            <a:off x="4038596" y="3034818"/>
            <a:ext cx="440416" cy="3124200"/>
          </a:xfrm>
          <a:custGeom>
            <a:avLst/>
            <a:gdLst>
              <a:gd name="connsiteX0" fmla="*/ 371486 w 749893"/>
              <a:gd name="connsiteY0" fmla="*/ 0 h 3124200"/>
              <a:gd name="connsiteX1" fmla="*/ 371486 w 749893"/>
              <a:gd name="connsiteY1" fmla="*/ 685800 h 3124200"/>
              <a:gd name="connsiteX2" fmla="*/ 742961 w 749893"/>
              <a:gd name="connsiteY2" fmla="*/ 1076325 h 3124200"/>
              <a:gd name="connsiteX3" fmla="*/ 11 w 749893"/>
              <a:gd name="connsiteY3" fmla="*/ 1457325 h 3124200"/>
              <a:gd name="connsiteX4" fmla="*/ 723911 w 749893"/>
              <a:gd name="connsiteY4" fmla="*/ 1800225 h 3124200"/>
              <a:gd name="connsiteX5" fmla="*/ 371486 w 749893"/>
              <a:gd name="connsiteY5" fmla="*/ 2143125 h 3124200"/>
              <a:gd name="connsiteX6" fmla="*/ 352436 w 749893"/>
              <a:gd name="connsiteY6" fmla="*/ 2905125 h 3124200"/>
              <a:gd name="connsiteX7" fmla="*/ 361961 w 749893"/>
              <a:gd name="connsiteY7" fmla="*/ 3124200 h 3124200"/>
              <a:gd name="connsiteX0" fmla="*/ 371730 w 731419"/>
              <a:gd name="connsiteY0" fmla="*/ 0 h 3124200"/>
              <a:gd name="connsiteX1" fmla="*/ 371730 w 731419"/>
              <a:gd name="connsiteY1" fmla="*/ 685800 h 3124200"/>
              <a:gd name="connsiteX2" fmla="*/ 638430 w 731419"/>
              <a:gd name="connsiteY2" fmla="*/ 1076325 h 3124200"/>
              <a:gd name="connsiteX3" fmla="*/ 255 w 731419"/>
              <a:gd name="connsiteY3" fmla="*/ 1457325 h 3124200"/>
              <a:gd name="connsiteX4" fmla="*/ 724155 w 731419"/>
              <a:gd name="connsiteY4" fmla="*/ 1800225 h 3124200"/>
              <a:gd name="connsiteX5" fmla="*/ 371730 w 731419"/>
              <a:gd name="connsiteY5" fmla="*/ 2143125 h 3124200"/>
              <a:gd name="connsiteX6" fmla="*/ 352680 w 731419"/>
              <a:gd name="connsiteY6" fmla="*/ 2905125 h 3124200"/>
              <a:gd name="connsiteX7" fmla="*/ 362205 w 731419"/>
              <a:gd name="connsiteY7" fmla="*/ 3124200 h 3124200"/>
              <a:gd name="connsiteX0" fmla="*/ 266999 w 623471"/>
              <a:gd name="connsiteY0" fmla="*/ 0 h 3124200"/>
              <a:gd name="connsiteX1" fmla="*/ 266999 w 623471"/>
              <a:gd name="connsiteY1" fmla="*/ 685800 h 3124200"/>
              <a:gd name="connsiteX2" fmla="*/ 533699 w 623471"/>
              <a:gd name="connsiteY2" fmla="*/ 1076325 h 3124200"/>
              <a:gd name="connsiteX3" fmla="*/ 299 w 623471"/>
              <a:gd name="connsiteY3" fmla="*/ 1457325 h 3124200"/>
              <a:gd name="connsiteX4" fmla="*/ 619424 w 623471"/>
              <a:gd name="connsiteY4" fmla="*/ 1800225 h 3124200"/>
              <a:gd name="connsiteX5" fmla="*/ 266999 w 623471"/>
              <a:gd name="connsiteY5" fmla="*/ 2143125 h 3124200"/>
              <a:gd name="connsiteX6" fmla="*/ 247949 w 623471"/>
              <a:gd name="connsiteY6" fmla="*/ 2905125 h 3124200"/>
              <a:gd name="connsiteX7" fmla="*/ 257474 w 623471"/>
              <a:gd name="connsiteY7" fmla="*/ 3124200 h 3124200"/>
              <a:gd name="connsiteX0" fmla="*/ 171804 w 526034"/>
              <a:gd name="connsiteY0" fmla="*/ 0 h 3124200"/>
              <a:gd name="connsiteX1" fmla="*/ 171804 w 526034"/>
              <a:gd name="connsiteY1" fmla="*/ 685800 h 3124200"/>
              <a:gd name="connsiteX2" fmla="*/ 438504 w 526034"/>
              <a:gd name="connsiteY2" fmla="*/ 1076325 h 3124200"/>
              <a:gd name="connsiteX3" fmla="*/ 354 w 526034"/>
              <a:gd name="connsiteY3" fmla="*/ 1457325 h 3124200"/>
              <a:gd name="connsiteX4" fmla="*/ 524229 w 526034"/>
              <a:gd name="connsiteY4" fmla="*/ 1800225 h 3124200"/>
              <a:gd name="connsiteX5" fmla="*/ 171804 w 526034"/>
              <a:gd name="connsiteY5" fmla="*/ 2143125 h 3124200"/>
              <a:gd name="connsiteX6" fmla="*/ 152754 w 526034"/>
              <a:gd name="connsiteY6" fmla="*/ 2905125 h 3124200"/>
              <a:gd name="connsiteX7" fmla="*/ 162279 w 526034"/>
              <a:gd name="connsiteY7" fmla="*/ 3124200 h 3124200"/>
              <a:gd name="connsiteX0" fmla="*/ 171455 w 440416"/>
              <a:gd name="connsiteY0" fmla="*/ 0 h 3124200"/>
              <a:gd name="connsiteX1" fmla="*/ 171455 w 440416"/>
              <a:gd name="connsiteY1" fmla="*/ 685800 h 3124200"/>
              <a:gd name="connsiteX2" fmla="*/ 438155 w 440416"/>
              <a:gd name="connsiteY2" fmla="*/ 1076325 h 3124200"/>
              <a:gd name="connsiteX3" fmla="*/ 5 w 440416"/>
              <a:gd name="connsiteY3" fmla="*/ 1457325 h 3124200"/>
              <a:gd name="connsiteX4" fmla="*/ 428630 w 440416"/>
              <a:gd name="connsiteY4" fmla="*/ 1809750 h 3124200"/>
              <a:gd name="connsiteX5" fmla="*/ 171455 w 440416"/>
              <a:gd name="connsiteY5" fmla="*/ 2143125 h 3124200"/>
              <a:gd name="connsiteX6" fmla="*/ 152405 w 440416"/>
              <a:gd name="connsiteY6" fmla="*/ 2905125 h 3124200"/>
              <a:gd name="connsiteX7" fmla="*/ 161930 w 440416"/>
              <a:gd name="connsiteY7" fmla="*/ 3124200 h 312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0416" h="3124200">
                <a:moveTo>
                  <a:pt x="171455" y="0"/>
                </a:moveTo>
                <a:cubicBezTo>
                  <a:pt x="140498" y="253206"/>
                  <a:pt x="127005" y="506412"/>
                  <a:pt x="171455" y="685800"/>
                </a:cubicBezTo>
                <a:cubicBezTo>
                  <a:pt x="215905" y="865188"/>
                  <a:pt x="466730" y="947738"/>
                  <a:pt x="438155" y="1076325"/>
                </a:cubicBezTo>
                <a:cubicBezTo>
                  <a:pt x="409580" y="1204912"/>
                  <a:pt x="1593" y="1335088"/>
                  <a:pt x="5" y="1457325"/>
                </a:cubicBezTo>
                <a:cubicBezTo>
                  <a:pt x="-1583" y="1579563"/>
                  <a:pt x="400055" y="1695450"/>
                  <a:pt x="428630" y="1809750"/>
                </a:cubicBezTo>
                <a:cubicBezTo>
                  <a:pt x="457205" y="1924050"/>
                  <a:pt x="217492" y="1960563"/>
                  <a:pt x="171455" y="2143125"/>
                </a:cubicBezTo>
                <a:cubicBezTo>
                  <a:pt x="125418" y="2325687"/>
                  <a:pt x="153992" y="2741613"/>
                  <a:pt x="152405" y="2905125"/>
                </a:cubicBezTo>
                <a:cubicBezTo>
                  <a:pt x="150818" y="3068637"/>
                  <a:pt x="156374" y="3096418"/>
                  <a:pt x="161930" y="3124200"/>
                </a:cubicBezTo>
              </a:path>
            </a:pathLst>
          </a:custGeom>
          <a:noFill/>
          <a:ln w="2540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-80" charset="-128"/>
            </a:endParaRPr>
          </a:p>
        </p:txBody>
      </p:sp>
      <p:sp>
        <p:nvSpPr>
          <p:cNvPr id="9" name="Freeform 15"/>
          <p:cNvSpPr/>
          <p:nvPr/>
        </p:nvSpPr>
        <p:spPr bwMode="auto">
          <a:xfrm>
            <a:off x="6948264" y="3149118"/>
            <a:ext cx="440416" cy="3124200"/>
          </a:xfrm>
          <a:custGeom>
            <a:avLst/>
            <a:gdLst>
              <a:gd name="connsiteX0" fmla="*/ 371486 w 749893"/>
              <a:gd name="connsiteY0" fmla="*/ 0 h 3124200"/>
              <a:gd name="connsiteX1" fmla="*/ 371486 w 749893"/>
              <a:gd name="connsiteY1" fmla="*/ 685800 h 3124200"/>
              <a:gd name="connsiteX2" fmla="*/ 742961 w 749893"/>
              <a:gd name="connsiteY2" fmla="*/ 1076325 h 3124200"/>
              <a:gd name="connsiteX3" fmla="*/ 11 w 749893"/>
              <a:gd name="connsiteY3" fmla="*/ 1457325 h 3124200"/>
              <a:gd name="connsiteX4" fmla="*/ 723911 w 749893"/>
              <a:gd name="connsiteY4" fmla="*/ 1800225 h 3124200"/>
              <a:gd name="connsiteX5" fmla="*/ 371486 w 749893"/>
              <a:gd name="connsiteY5" fmla="*/ 2143125 h 3124200"/>
              <a:gd name="connsiteX6" fmla="*/ 352436 w 749893"/>
              <a:gd name="connsiteY6" fmla="*/ 2905125 h 3124200"/>
              <a:gd name="connsiteX7" fmla="*/ 361961 w 749893"/>
              <a:gd name="connsiteY7" fmla="*/ 3124200 h 3124200"/>
              <a:gd name="connsiteX0" fmla="*/ 371730 w 731419"/>
              <a:gd name="connsiteY0" fmla="*/ 0 h 3124200"/>
              <a:gd name="connsiteX1" fmla="*/ 371730 w 731419"/>
              <a:gd name="connsiteY1" fmla="*/ 685800 h 3124200"/>
              <a:gd name="connsiteX2" fmla="*/ 638430 w 731419"/>
              <a:gd name="connsiteY2" fmla="*/ 1076325 h 3124200"/>
              <a:gd name="connsiteX3" fmla="*/ 255 w 731419"/>
              <a:gd name="connsiteY3" fmla="*/ 1457325 h 3124200"/>
              <a:gd name="connsiteX4" fmla="*/ 724155 w 731419"/>
              <a:gd name="connsiteY4" fmla="*/ 1800225 h 3124200"/>
              <a:gd name="connsiteX5" fmla="*/ 371730 w 731419"/>
              <a:gd name="connsiteY5" fmla="*/ 2143125 h 3124200"/>
              <a:gd name="connsiteX6" fmla="*/ 352680 w 731419"/>
              <a:gd name="connsiteY6" fmla="*/ 2905125 h 3124200"/>
              <a:gd name="connsiteX7" fmla="*/ 362205 w 731419"/>
              <a:gd name="connsiteY7" fmla="*/ 3124200 h 3124200"/>
              <a:gd name="connsiteX0" fmla="*/ 266999 w 623471"/>
              <a:gd name="connsiteY0" fmla="*/ 0 h 3124200"/>
              <a:gd name="connsiteX1" fmla="*/ 266999 w 623471"/>
              <a:gd name="connsiteY1" fmla="*/ 685800 h 3124200"/>
              <a:gd name="connsiteX2" fmla="*/ 533699 w 623471"/>
              <a:gd name="connsiteY2" fmla="*/ 1076325 h 3124200"/>
              <a:gd name="connsiteX3" fmla="*/ 299 w 623471"/>
              <a:gd name="connsiteY3" fmla="*/ 1457325 h 3124200"/>
              <a:gd name="connsiteX4" fmla="*/ 619424 w 623471"/>
              <a:gd name="connsiteY4" fmla="*/ 1800225 h 3124200"/>
              <a:gd name="connsiteX5" fmla="*/ 266999 w 623471"/>
              <a:gd name="connsiteY5" fmla="*/ 2143125 h 3124200"/>
              <a:gd name="connsiteX6" fmla="*/ 247949 w 623471"/>
              <a:gd name="connsiteY6" fmla="*/ 2905125 h 3124200"/>
              <a:gd name="connsiteX7" fmla="*/ 257474 w 623471"/>
              <a:gd name="connsiteY7" fmla="*/ 3124200 h 3124200"/>
              <a:gd name="connsiteX0" fmla="*/ 171804 w 526034"/>
              <a:gd name="connsiteY0" fmla="*/ 0 h 3124200"/>
              <a:gd name="connsiteX1" fmla="*/ 171804 w 526034"/>
              <a:gd name="connsiteY1" fmla="*/ 685800 h 3124200"/>
              <a:gd name="connsiteX2" fmla="*/ 438504 w 526034"/>
              <a:gd name="connsiteY2" fmla="*/ 1076325 h 3124200"/>
              <a:gd name="connsiteX3" fmla="*/ 354 w 526034"/>
              <a:gd name="connsiteY3" fmla="*/ 1457325 h 3124200"/>
              <a:gd name="connsiteX4" fmla="*/ 524229 w 526034"/>
              <a:gd name="connsiteY4" fmla="*/ 1800225 h 3124200"/>
              <a:gd name="connsiteX5" fmla="*/ 171804 w 526034"/>
              <a:gd name="connsiteY5" fmla="*/ 2143125 h 3124200"/>
              <a:gd name="connsiteX6" fmla="*/ 152754 w 526034"/>
              <a:gd name="connsiteY6" fmla="*/ 2905125 h 3124200"/>
              <a:gd name="connsiteX7" fmla="*/ 162279 w 526034"/>
              <a:gd name="connsiteY7" fmla="*/ 3124200 h 3124200"/>
              <a:gd name="connsiteX0" fmla="*/ 171455 w 440416"/>
              <a:gd name="connsiteY0" fmla="*/ 0 h 3124200"/>
              <a:gd name="connsiteX1" fmla="*/ 171455 w 440416"/>
              <a:gd name="connsiteY1" fmla="*/ 685800 h 3124200"/>
              <a:gd name="connsiteX2" fmla="*/ 438155 w 440416"/>
              <a:gd name="connsiteY2" fmla="*/ 1076325 h 3124200"/>
              <a:gd name="connsiteX3" fmla="*/ 5 w 440416"/>
              <a:gd name="connsiteY3" fmla="*/ 1457325 h 3124200"/>
              <a:gd name="connsiteX4" fmla="*/ 428630 w 440416"/>
              <a:gd name="connsiteY4" fmla="*/ 1809750 h 3124200"/>
              <a:gd name="connsiteX5" fmla="*/ 171455 w 440416"/>
              <a:gd name="connsiteY5" fmla="*/ 2143125 h 3124200"/>
              <a:gd name="connsiteX6" fmla="*/ 152405 w 440416"/>
              <a:gd name="connsiteY6" fmla="*/ 2905125 h 3124200"/>
              <a:gd name="connsiteX7" fmla="*/ 161930 w 440416"/>
              <a:gd name="connsiteY7" fmla="*/ 3124200 h 312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0416" h="3124200">
                <a:moveTo>
                  <a:pt x="171455" y="0"/>
                </a:moveTo>
                <a:cubicBezTo>
                  <a:pt x="140498" y="253206"/>
                  <a:pt x="127005" y="506412"/>
                  <a:pt x="171455" y="685800"/>
                </a:cubicBezTo>
                <a:cubicBezTo>
                  <a:pt x="215905" y="865188"/>
                  <a:pt x="466730" y="947738"/>
                  <a:pt x="438155" y="1076325"/>
                </a:cubicBezTo>
                <a:cubicBezTo>
                  <a:pt x="409580" y="1204912"/>
                  <a:pt x="1593" y="1335088"/>
                  <a:pt x="5" y="1457325"/>
                </a:cubicBezTo>
                <a:cubicBezTo>
                  <a:pt x="-1583" y="1579563"/>
                  <a:pt x="400055" y="1695450"/>
                  <a:pt x="428630" y="1809750"/>
                </a:cubicBezTo>
                <a:cubicBezTo>
                  <a:pt x="457205" y="1924050"/>
                  <a:pt x="217492" y="1960563"/>
                  <a:pt x="171455" y="2143125"/>
                </a:cubicBezTo>
                <a:cubicBezTo>
                  <a:pt x="125418" y="2325687"/>
                  <a:pt x="153992" y="2741613"/>
                  <a:pt x="152405" y="2905125"/>
                </a:cubicBezTo>
                <a:cubicBezTo>
                  <a:pt x="150818" y="3068637"/>
                  <a:pt x="156374" y="3096418"/>
                  <a:pt x="161930" y="3124200"/>
                </a:cubicBezTo>
              </a:path>
            </a:pathLst>
          </a:custGeom>
          <a:noFill/>
          <a:ln w="508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-80" charset="-128"/>
            </a:endParaRPr>
          </a:p>
        </p:txBody>
      </p:sp>
      <p:sp>
        <p:nvSpPr>
          <p:cNvPr id="10" name="Oval 16"/>
          <p:cNvSpPr/>
          <p:nvPr/>
        </p:nvSpPr>
        <p:spPr bwMode="auto">
          <a:xfrm>
            <a:off x="6912260" y="3211043"/>
            <a:ext cx="360040" cy="36004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solidFill>
                <a:schemeClr val="bg1"/>
              </a:solidFill>
              <a:effectLst/>
              <a:latin typeface="Verdana" pitchFamily="34" charset="0"/>
              <a:ea typeface="ＭＳ Ｐゴシック" pitchFamily="-80" charset="-128"/>
            </a:endParaRPr>
          </a:p>
        </p:txBody>
      </p:sp>
      <p:sp>
        <p:nvSpPr>
          <p:cNvPr id="11" name="Oval 17"/>
          <p:cNvSpPr/>
          <p:nvPr/>
        </p:nvSpPr>
        <p:spPr bwMode="auto">
          <a:xfrm>
            <a:off x="6925361" y="3626348"/>
            <a:ext cx="360040" cy="36004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solidFill>
                <a:schemeClr val="bg1"/>
              </a:solidFill>
              <a:effectLst/>
              <a:latin typeface="Verdana" pitchFamily="34" charset="0"/>
              <a:ea typeface="ＭＳ Ｐゴシック" pitchFamily="-80" charset="-128"/>
            </a:endParaRPr>
          </a:p>
        </p:txBody>
      </p:sp>
      <p:sp>
        <p:nvSpPr>
          <p:cNvPr id="12" name="Oval 18"/>
          <p:cNvSpPr/>
          <p:nvPr/>
        </p:nvSpPr>
        <p:spPr bwMode="auto">
          <a:xfrm>
            <a:off x="7168472" y="3986388"/>
            <a:ext cx="360040" cy="36004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solidFill>
                <a:schemeClr val="bg1"/>
              </a:solidFill>
              <a:effectLst/>
              <a:latin typeface="Verdana" pitchFamily="34" charset="0"/>
              <a:ea typeface="ＭＳ Ｐゴシック" pitchFamily="-80" charset="-128"/>
            </a:endParaRPr>
          </a:p>
        </p:txBody>
      </p:sp>
      <p:sp>
        <p:nvSpPr>
          <p:cNvPr id="13" name="Oval 19"/>
          <p:cNvSpPr/>
          <p:nvPr/>
        </p:nvSpPr>
        <p:spPr bwMode="auto">
          <a:xfrm>
            <a:off x="6936027" y="4291163"/>
            <a:ext cx="360040" cy="36004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solidFill>
                <a:schemeClr val="bg1"/>
              </a:solidFill>
              <a:effectLst/>
              <a:latin typeface="Verdana" pitchFamily="34" charset="0"/>
              <a:ea typeface="ＭＳ Ｐゴシック" pitchFamily="-80" charset="-128"/>
            </a:endParaRPr>
          </a:p>
        </p:txBody>
      </p:sp>
      <p:sp>
        <p:nvSpPr>
          <p:cNvPr id="14" name="Oval 20"/>
          <p:cNvSpPr/>
          <p:nvPr/>
        </p:nvSpPr>
        <p:spPr bwMode="auto">
          <a:xfrm>
            <a:off x="6988452" y="4695033"/>
            <a:ext cx="360040" cy="36004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solidFill>
                <a:schemeClr val="bg1"/>
              </a:solidFill>
              <a:effectLst/>
              <a:latin typeface="Verdana" pitchFamily="34" charset="0"/>
              <a:ea typeface="ＭＳ Ｐゴシック" pitchFamily="-80" charset="-128"/>
            </a:endParaRPr>
          </a:p>
        </p:txBody>
      </p:sp>
      <p:sp>
        <p:nvSpPr>
          <p:cNvPr id="15" name="Oval 21"/>
          <p:cNvSpPr/>
          <p:nvPr/>
        </p:nvSpPr>
        <p:spPr bwMode="auto">
          <a:xfrm>
            <a:off x="6936027" y="5263271"/>
            <a:ext cx="360040" cy="36004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solidFill>
                <a:schemeClr val="bg1"/>
              </a:solidFill>
              <a:effectLst/>
              <a:latin typeface="Verdana" pitchFamily="34" charset="0"/>
              <a:ea typeface="ＭＳ Ｐゴシック" pitchFamily="-80" charset="-128"/>
            </a:endParaRPr>
          </a:p>
        </p:txBody>
      </p:sp>
      <p:sp>
        <p:nvSpPr>
          <p:cNvPr id="16" name="TextBox 22"/>
          <p:cNvSpPr txBox="1"/>
          <p:nvPr/>
        </p:nvSpPr>
        <p:spPr>
          <a:xfrm>
            <a:off x="829908" y="2902976"/>
            <a:ext cx="13857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Porosity (</a:t>
            </a:r>
            <a:r>
              <a:rPr lang="en-US" dirty="0" smtClean="0">
                <a:latin typeface="Symbol" pitchFamily="18" charset="2"/>
                <a:sym typeface="Mathematica1"/>
              </a:rPr>
              <a:t>e</a:t>
            </a:r>
            <a:r>
              <a:rPr lang="en-US" dirty="0" smtClean="0">
                <a:sym typeface="Mathematica1"/>
              </a:rPr>
              <a:t>)</a:t>
            </a:r>
            <a:endParaRPr lang="en-US" dirty="0"/>
          </a:p>
        </p:txBody>
      </p:sp>
      <p:sp>
        <p:nvSpPr>
          <p:cNvPr id="17" name="TextBox 23"/>
          <p:cNvSpPr txBox="1"/>
          <p:nvPr/>
        </p:nvSpPr>
        <p:spPr>
          <a:xfrm>
            <a:off x="3626159" y="2587362"/>
            <a:ext cx="15401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Porosity &amp;</a:t>
            </a:r>
          </a:p>
          <a:p>
            <a:r>
              <a:rPr lang="en-US" dirty="0" smtClean="0"/>
              <a:t>Tortuosity (</a:t>
            </a:r>
            <a:r>
              <a:rPr lang="en-US" dirty="0">
                <a:latin typeface="Symbol" pitchFamily="18" charset="2"/>
                <a:sym typeface="Mathematica1"/>
              </a:rPr>
              <a:t>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8" name="TextBox 24"/>
          <p:cNvSpPr txBox="1"/>
          <p:nvPr/>
        </p:nvSpPr>
        <p:spPr>
          <a:xfrm>
            <a:off x="6468948" y="2410533"/>
            <a:ext cx="18956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Porosity &amp;</a:t>
            </a:r>
          </a:p>
          <a:p>
            <a:r>
              <a:rPr lang="en-US" dirty="0" smtClean="0"/>
              <a:t>Tortuosity &amp;</a:t>
            </a:r>
          </a:p>
          <a:p>
            <a:r>
              <a:rPr lang="en-US" dirty="0" err="1" smtClean="0"/>
              <a:t>Constrictivity</a:t>
            </a:r>
            <a:r>
              <a:rPr lang="en-US" dirty="0" smtClean="0"/>
              <a:t> (</a:t>
            </a:r>
            <a:r>
              <a:rPr lang="en-US" dirty="0">
                <a:latin typeface="Symbol" pitchFamily="18" charset="2"/>
                <a:sym typeface="Mathematica1"/>
              </a:rPr>
              <a:t>d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9" name="TextBox 26"/>
          <p:cNvSpPr txBox="1"/>
          <p:nvPr/>
        </p:nvSpPr>
        <p:spPr>
          <a:xfrm>
            <a:off x="3347864" y="5551303"/>
            <a:ext cx="18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Factor due to extra pathway lengths</a:t>
            </a:r>
            <a:endParaRPr lang="en-US" dirty="0"/>
          </a:p>
        </p:txBody>
      </p:sp>
      <p:sp>
        <p:nvSpPr>
          <p:cNvPr id="20" name="TextBox 27"/>
          <p:cNvSpPr txBox="1"/>
          <p:nvPr/>
        </p:nvSpPr>
        <p:spPr>
          <a:xfrm>
            <a:off x="6012160" y="5551303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Factor due to uneven path radii (bottlenecks)</a:t>
            </a:r>
            <a:endParaRPr lang="en-US" dirty="0"/>
          </a:p>
        </p:txBody>
      </p:sp>
      <p:graphicFrame>
        <p:nvGraphicFramePr>
          <p:cNvPr id="21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3111433"/>
              </p:ext>
            </p:extLst>
          </p:nvPr>
        </p:nvGraphicFramePr>
        <p:xfrm>
          <a:off x="74958" y="5693823"/>
          <a:ext cx="1224136" cy="9035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7" name="Ligning" r:id="rId3" imgW="533160" imgH="393480" progId="Equation.3">
                  <p:embed/>
                </p:oleObj>
              </mc:Choice>
              <mc:Fallback>
                <p:oleObj name="Ligning" r:id="rId3" imgW="53316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4958" y="5693823"/>
                        <a:ext cx="1224136" cy="9035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33"/>
          <p:cNvSpPr txBox="1"/>
          <p:nvPr/>
        </p:nvSpPr>
        <p:spPr>
          <a:xfrm>
            <a:off x="3205654" y="6536376"/>
            <a:ext cx="56130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L. </a:t>
            </a:r>
            <a:r>
              <a:rPr lang="en-US" sz="1200" dirty="0" err="1" smtClean="0"/>
              <a:t>Holzer</a:t>
            </a:r>
            <a:r>
              <a:rPr lang="en-US" sz="1200" dirty="0" smtClean="0"/>
              <a:t> et. Al., Journal of Materials Science 48(7): 2934-2952, 2013</a:t>
            </a:r>
            <a:endParaRPr lang="en-US" sz="1200" dirty="0"/>
          </a:p>
        </p:txBody>
      </p:sp>
      <p:graphicFrame>
        <p:nvGraphicFramePr>
          <p:cNvPr id="23" name="Objek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6693828"/>
              </p:ext>
            </p:extLst>
          </p:nvPr>
        </p:nvGraphicFramePr>
        <p:xfrm>
          <a:off x="1443563" y="5849820"/>
          <a:ext cx="1728192" cy="6183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8" name="Equation" r:id="rId5" imgW="672840" imgH="241200" progId="Equation.3">
                  <p:embed/>
                </p:oleObj>
              </mc:Choice>
              <mc:Fallback>
                <p:oleObj name="Equation" r:id="rId5" imgW="672840" imgH="241200" progId="Equation.3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3563" y="5849820"/>
                        <a:ext cx="1728192" cy="6183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feld 23"/>
          <p:cNvSpPr txBox="1"/>
          <p:nvPr/>
        </p:nvSpPr>
        <p:spPr>
          <a:xfrm>
            <a:off x="172520" y="1706032"/>
            <a:ext cx="8719960" cy="40011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>
              <a:buClr>
                <a:srgbClr val="000099"/>
              </a:buClr>
              <a:buSzPct val="100000"/>
            </a:pP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WP3: </a:t>
            </a:r>
            <a:r>
              <a:rPr lang="en-US" sz="2000" b="1" dirty="0">
                <a:latin typeface="Calibri" pitchFamily="34" charset="0"/>
                <a:cs typeface="Calibri" pitchFamily="34" charset="0"/>
              </a:rPr>
              <a:t>modeling and verification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TextBox 3"/>
          <p:cNvSpPr txBox="1"/>
          <p:nvPr/>
        </p:nvSpPr>
        <p:spPr>
          <a:xfrm>
            <a:off x="172520" y="2128237"/>
            <a:ext cx="8791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>
              <a:defRPr i="1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/>
              <a:t>Relationship between </a:t>
            </a:r>
            <a:r>
              <a:rPr lang="en-US" dirty="0">
                <a:solidFill>
                  <a:srgbClr val="0000FF"/>
                </a:solidFill>
              </a:rPr>
              <a:t>effective transport properties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microstructure </a:t>
            </a:r>
            <a:r>
              <a:rPr lang="en-US" dirty="0" smtClean="0">
                <a:solidFill>
                  <a:srgbClr val="0000FF"/>
                </a:solidFill>
              </a:rPr>
              <a:t/>
            </a:r>
            <a:br>
              <a:rPr lang="en-US" dirty="0" smtClean="0">
                <a:solidFill>
                  <a:srgbClr val="0000FF"/>
                </a:solidFill>
              </a:rPr>
            </a:br>
            <a:endParaRPr lang="en-US" dirty="0">
              <a:solidFill>
                <a:srgbClr val="009900"/>
              </a:solidFill>
            </a:endParaRPr>
          </a:p>
        </p:txBody>
      </p:sp>
      <p:pic>
        <p:nvPicPr>
          <p:cNvPr id="26" name="Grafik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53" y="579494"/>
            <a:ext cx="1226995" cy="761274"/>
          </a:xfrm>
          <a:prstGeom prst="rect">
            <a:avLst/>
          </a:prstGeom>
        </p:spPr>
      </p:pic>
      <p:sp>
        <p:nvSpPr>
          <p:cNvPr id="27" name="Rectangle 2"/>
          <p:cNvSpPr txBox="1">
            <a:spLocks noChangeArrowheads="1"/>
          </p:cNvSpPr>
          <p:nvPr/>
        </p:nvSpPr>
        <p:spPr bwMode="auto">
          <a:xfrm>
            <a:off x="3851275" y="44450"/>
            <a:ext cx="4789488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hlink"/>
                    </a:gs>
                    <a:gs pos="100000">
                      <a:srgbClr val="00CC99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464" tIns="43015" rIns="87464" bIns="43015" numCol="1" anchor="ctr" anchorCtr="0" compatLnSpc="1">
            <a:prstTxWarp prst="textNoShape">
              <a:avLst/>
            </a:prstTxWarp>
          </a:bodyPr>
          <a:lstStyle>
            <a:lvl1pPr marL="342900" indent="-342900"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marL="342900" indent="-342900"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charset="0"/>
                <a:ea typeface="ヒラギノ角ゴ Pro W3" charset="-128"/>
                <a:cs typeface="Arial" charset="0"/>
              </a:defRPr>
            </a:lvl2pPr>
            <a:lvl3pPr marL="342900" indent="-342900"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charset="0"/>
                <a:ea typeface="ヒラギノ角ゴ Pro W3" charset="-128"/>
                <a:cs typeface="Arial" charset="0"/>
              </a:defRPr>
            </a:lvl3pPr>
            <a:lvl4pPr marL="342900" indent="-342900"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charset="0"/>
                <a:ea typeface="ヒラギノ角ゴ Pro W3" charset="-128"/>
                <a:cs typeface="Arial" charset="0"/>
              </a:defRPr>
            </a:lvl4pPr>
            <a:lvl5pPr marL="342900" indent="-342900"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charset="0"/>
                <a:ea typeface="ヒラギノ角ゴ Pro W3" charset="-128"/>
                <a:cs typeface="Arial" charset="0"/>
              </a:defRPr>
            </a:lvl5pPr>
            <a:lvl6pPr marL="800100" indent="-342900"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charset="0"/>
                <a:ea typeface="ヒラギノ角ゴ Pro W3" charset="-128"/>
                <a:cs typeface="Arial" charset="0"/>
              </a:defRPr>
            </a:lvl6pPr>
            <a:lvl7pPr marL="1257300" indent="-342900"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charset="0"/>
                <a:ea typeface="ヒラギノ角ゴ Pro W3" charset="-128"/>
                <a:cs typeface="Arial" charset="0"/>
              </a:defRPr>
            </a:lvl7pPr>
            <a:lvl8pPr marL="1714500" indent="-342900"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charset="0"/>
                <a:ea typeface="ヒラギノ角ゴ Pro W3" charset="-128"/>
                <a:cs typeface="Arial" charset="0"/>
              </a:defRPr>
            </a:lvl8pPr>
            <a:lvl9pPr marL="2171700" indent="-342900"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charset="0"/>
                <a:ea typeface="ヒラギノ角ゴ Pro W3" charset="-128"/>
                <a:cs typeface="Arial" charset="0"/>
              </a:defRPr>
            </a:lvl9pPr>
          </a:lstStyle>
          <a:p>
            <a:pPr marL="0" indent="0" defTabSz="966788"/>
            <a:r>
              <a:rPr lang="en-US" sz="2000" b="1" i="1" dirty="0">
                <a:solidFill>
                  <a:srgbClr val="33CC33"/>
                </a:solidFill>
                <a:latin typeface="Calibri" pitchFamily="34" charset="0"/>
                <a:ea typeface="ヒラギノ角ゴ Pro W3" charset="-128"/>
              </a:rPr>
              <a:t>Back-up: </a:t>
            </a:r>
            <a:r>
              <a:rPr lang="en-US" sz="2000" b="1" i="1" dirty="0" smtClean="0">
                <a:solidFill>
                  <a:srgbClr val="33CC33"/>
                </a:solidFill>
                <a:latin typeface="Calibri" pitchFamily="34" charset="0"/>
                <a:ea typeface="ヒラギノ角ゴ Pro W3" charset="-128"/>
              </a:rPr>
              <a:t>(1/2</a:t>
            </a:r>
            <a:r>
              <a:rPr lang="en-US" sz="2000" b="1" i="1" dirty="0">
                <a:solidFill>
                  <a:srgbClr val="33CC33"/>
                </a:solidFill>
                <a:latin typeface="Calibri" pitchFamily="34" charset="0"/>
                <a:ea typeface="ヒラギノ角ゴ Pro W3" charset="-128"/>
              </a:rPr>
              <a:t>)</a:t>
            </a:r>
            <a:br>
              <a:rPr lang="en-US" sz="2000" b="1" i="1" dirty="0">
                <a:solidFill>
                  <a:srgbClr val="33CC33"/>
                </a:solidFill>
                <a:latin typeface="Calibri" pitchFamily="34" charset="0"/>
                <a:ea typeface="ヒラギノ角ゴ Pro W3" charset="-128"/>
              </a:rPr>
            </a:br>
            <a:r>
              <a:rPr lang="en-US" sz="2000" b="1" i="1" dirty="0">
                <a:solidFill>
                  <a:srgbClr val="33CC33"/>
                </a:solidFill>
                <a:latin typeface="Calibri" pitchFamily="34" charset="0"/>
                <a:ea typeface="ヒラギノ角ゴ Pro W3" charset="-128"/>
              </a:rPr>
              <a:t>Microstructure factor (M-factor)</a:t>
            </a:r>
            <a:endParaRPr lang="en-US" sz="2000" b="1" i="1" dirty="0" smtClean="0">
              <a:solidFill>
                <a:srgbClr val="33CC33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90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851275" y="44450"/>
            <a:ext cx="4789488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hlink"/>
                    </a:gs>
                    <a:gs pos="100000">
                      <a:srgbClr val="00CC99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464" tIns="43015" rIns="87464" bIns="43015" numCol="1" anchor="ctr" anchorCtr="0" compatLnSpc="1">
            <a:prstTxWarp prst="textNoShape">
              <a:avLst/>
            </a:prstTxWarp>
          </a:bodyPr>
          <a:lstStyle>
            <a:lvl1pPr marL="342900" indent="-342900"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marL="342900" indent="-342900"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charset="0"/>
                <a:ea typeface="ヒラギノ角ゴ Pro W3" charset="-128"/>
                <a:cs typeface="Arial" charset="0"/>
              </a:defRPr>
            </a:lvl2pPr>
            <a:lvl3pPr marL="342900" indent="-342900"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charset="0"/>
                <a:ea typeface="ヒラギノ角ゴ Pro W3" charset="-128"/>
                <a:cs typeface="Arial" charset="0"/>
              </a:defRPr>
            </a:lvl3pPr>
            <a:lvl4pPr marL="342900" indent="-342900"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charset="0"/>
                <a:ea typeface="ヒラギノ角ゴ Pro W3" charset="-128"/>
                <a:cs typeface="Arial" charset="0"/>
              </a:defRPr>
            </a:lvl4pPr>
            <a:lvl5pPr marL="342900" indent="-342900"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charset="0"/>
                <a:ea typeface="ヒラギノ角ゴ Pro W3" charset="-128"/>
                <a:cs typeface="Arial" charset="0"/>
              </a:defRPr>
            </a:lvl5pPr>
            <a:lvl6pPr marL="800100" indent="-342900"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charset="0"/>
                <a:ea typeface="ヒラギノ角ゴ Pro W3" charset="-128"/>
                <a:cs typeface="Arial" charset="0"/>
              </a:defRPr>
            </a:lvl6pPr>
            <a:lvl7pPr marL="1257300" indent="-342900"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charset="0"/>
                <a:ea typeface="ヒラギノ角ゴ Pro W3" charset="-128"/>
                <a:cs typeface="Arial" charset="0"/>
              </a:defRPr>
            </a:lvl7pPr>
            <a:lvl8pPr marL="1714500" indent="-342900"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charset="0"/>
                <a:ea typeface="ヒラギノ角ゴ Pro W3" charset="-128"/>
                <a:cs typeface="Arial" charset="0"/>
              </a:defRPr>
            </a:lvl8pPr>
            <a:lvl9pPr marL="2171700" indent="-342900"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charset="0"/>
                <a:ea typeface="ヒラギノ角ゴ Pro W3" charset="-128"/>
                <a:cs typeface="Arial" charset="0"/>
              </a:defRPr>
            </a:lvl9pPr>
          </a:lstStyle>
          <a:p>
            <a:pPr marL="0" indent="0" defTabSz="966788"/>
            <a:r>
              <a:rPr lang="en-US" sz="2000" b="1" i="1" dirty="0">
                <a:solidFill>
                  <a:srgbClr val="33CC33"/>
                </a:solidFill>
                <a:latin typeface="Calibri" pitchFamily="34" charset="0"/>
                <a:ea typeface="ヒラギノ角ゴ Pro W3" charset="-128"/>
              </a:rPr>
              <a:t>Back-up: </a:t>
            </a:r>
            <a:r>
              <a:rPr lang="en-US" sz="2000" b="1" i="1" dirty="0" smtClean="0">
                <a:solidFill>
                  <a:srgbClr val="33CC33"/>
                </a:solidFill>
                <a:latin typeface="Calibri" pitchFamily="34" charset="0"/>
                <a:ea typeface="ヒラギノ角ゴ Pro W3" charset="-128"/>
              </a:rPr>
              <a:t>(2/2</a:t>
            </a:r>
            <a:r>
              <a:rPr lang="en-US" sz="2000" b="1" i="1" dirty="0">
                <a:solidFill>
                  <a:srgbClr val="33CC33"/>
                </a:solidFill>
                <a:latin typeface="Calibri" pitchFamily="34" charset="0"/>
                <a:ea typeface="ヒラギノ角ゴ Pro W3" charset="-128"/>
              </a:rPr>
              <a:t>)</a:t>
            </a:r>
            <a:br>
              <a:rPr lang="en-US" sz="2000" b="1" i="1" dirty="0">
                <a:solidFill>
                  <a:srgbClr val="33CC33"/>
                </a:solidFill>
                <a:latin typeface="Calibri" pitchFamily="34" charset="0"/>
                <a:ea typeface="ヒラギノ角ゴ Pro W3" charset="-128"/>
              </a:rPr>
            </a:br>
            <a:r>
              <a:rPr lang="en-US" sz="2000" b="1" i="1" dirty="0">
                <a:solidFill>
                  <a:srgbClr val="33CC33"/>
                </a:solidFill>
                <a:latin typeface="Calibri" pitchFamily="34" charset="0"/>
                <a:ea typeface="ヒラギノ角ゴ Pro W3" charset="-128"/>
              </a:rPr>
              <a:t>Microstructure factor (M-factor)</a:t>
            </a:r>
            <a:endParaRPr lang="en-US" sz="2000" b="1" i="1" dirty="0" smtClean="0">
              <a:solidFill>
                <a:srgbClr val="33CC33"/>
              </a:solidFill>
              <a:latin typeface="Calibri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53" y="579494"/>
            <a:ext cx="1226995" cy="761274"/>
          </a:xfrm>
          <a:prstGeom prst="rect">
            <a:avLst/>
          </a:prstGeom>
        </p:spPr>
      </p:pic>
      <p:sp>
        <p:nvSpPr>
          <p:cNvPr id="14" name="Textfeld 13"/>
          <p:cNvSpPr txBox="1"/>
          <p:nvPr/>
        </p:nvSpPr>
        <p:spPr>
          <a:xfrm>
            <a:off x="172520" y="1706032"/>
            <a:ext cx="8719960" cy="40011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>
              <a:buClr>
                <a:srgbClr val="000099"/>
              </a:buClr>
              <a:buSzPct val="100000"/>
            </a:pP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WP3: </a:t>
            </a:r>
            <a:r>
              <a:rPr lang="en-US" sz="2000" b="1" dirty="0">
                <a:latin typeface="Calibri" pitchFamily="34" charset="0"/>
                <a:cs typeface="Calibri" pitchFamily="34" charset="0"/>
              </a:rPr>
              <a:t>modeling and verification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3"/>
          <p:cNvSpPr txBox="1"/>
          <p:nvPr/>
        </p:nvSpPr>
        <p:spPr>
          <a:xfrm>
            <a:off x="172520" y="2128237"/>
            <a:ext cx="8791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>
              <a:defRPr i="1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/>
              <a:t>Relationship between </a:t>
            </a:r>
            <a:r>
              <a:rPr lang="en-US" dirty="0">
                <a:solidFill>
                  <a:srgbClr val="0000FF"/>
                </a:solidFill>
              </a:rPr>
              <a:t>effective transport properties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microstructure </a:t>
            </a:r>
            <a:r>
              <a:rPr lang="en-US" dirty="0" smtClean="0">
                <a:solidFill>
                  <a:srgbClr val="0000FF"/>
                </a:solidFill>
              </a:rPr>
              <a:t/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dirty="0" smtClean="0"/>
              <a:t>investigated </a:t>
            </a:r>
            <a:r>
              <a:rPr lang="en-US" dirty="0"/>
              <a:t>with </a:t>
            </a:r>
            <a:r>
              <a:rPr lang="en-US" dirty="0">
                <a:solidFill>
                  <a:srgbClr val="009900"/>
                </a:solidFill>
              </a:rPr>
              <a:t>virtual materials testing</a:t>
            </a:r>
          </a:p>
        </p:txBody>
      </p:sp>
      <p:sp>
        <p:nvSpPr>
          <p:cNvPr id="7" name="TextBox 12"/>
          <p:cNvSpPr txBox="1"/>
          <p:nvPr/>
        </p:nvSpPr>
        <p:spPr>
          <a:xfrm>
            <a:off x="179581" y="2776282"/>
            <a:ext cx="47239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/>
            <a:r>
              <a:rPr lang="en-US" sz="1400" dirty="0" smtClean="0">
                <a:latin typeface="Calibri" panose="020F0502020204030204" pitchFamily="34" charset="0"/>
              </a:rPr>
              <a:t>a) 	</a:t>
            </a:r>
            <a:r>
              <a:rPr lang="en-US" sz="1400" b="1" dirty="0" smtClean="0">
                <a:latin typeface="Calibri" panose="020F0502020204030204" pitchFamily="34" charset="0"/>
              </a:rPr>
              <a:t>More than 100 virtual microstructures </a:t>
            </a:r>
            <a:r>
              <a:rPr lang="en-US" sz="1400" dirty="0" smtClean="0">
                <a:latin typeface="Calibri" panose="020F0502020204030204" pitchFamily="34" charset="0"/>
              </a:rPr>
              <a:t>with specific properties (</a:t>
            </a:r>
            <a:r>
              <a:rPr lang="en-US" sz="1400" dirty="0" smtClean="0">
                <a:latin typeface="Symbol" panose="05050102010706020507" pitchFamily="18" charset="2"/>
                <a:cs typeface="Symbol" charset="2"/>
              </a:rPr>
              <a:t>e, b, t</a:t>
            </a:r>
            <a:r>
              <a:rPr lang="en-US" sz="1400" dirty="0" smtClean="0">
                <a:latin typeface="Calibri" panose="020F0502020204030204" pitchFamily="34" charset="0"/>
              </a:rPr>
              <a:t>) are created with </a:t>
            </a:r>
            <a:r>
              <a:rPr lang="en-US" sz="1400" b="1" dirty="0" smtClean="0">
                <a:latin typeface="Calibri" panose="020F0502020204030204" pitchFamily="34" charset="0"/>
              </a:rPr>
              <a:t>stochastic geometry</a:t>
            </a:r>
            <a:r>
              <a:rPr lang="en-US" sz="1400" dirty="0" smtClean="0">
                <a:latin typeface="Calibri" panose="020F0502020204030204" pitchFamily="34" charset="0"/>
              </a:rPr>
              <a:t>. </a:t>
            </a:r>
            <a:endParaRPr lang="en-US" sz="1400" dirty="0">
              <a:latin typeface="Calibri" panose="020F0502020204030204" pitchFamily="34" charset="0"/>
            </a:endParaRPr>
          </a:p>
        </p:txBody>
      </p:sp>
      <p:pic>
        <p:nvPicPr>
          <p:cNvPr id="8" name="Picture 1"/>
          <p:cNvPicPr>
            <a:picLocks noChangeAspect="1"/>
          </p:cNvPicPr>
          <p:nvPr/>
        </p:nvPicPr>
        <p:blipFill rotWithShape="1">
          <a:blip r:embed="rId3"/>
          <a:srcRect r="56171"/>
          <a:stretch/>
        </p:blipFill>
        <p:spPr>
          <a:xfrm>
            <a:off x="565199" y="3276584"/>
            <a:ext cx="1342505" cy="1296811"/>
          </a:xfrm>
          <a:prstGeom prst="rect">
            <a:avLst/>
          </a:prstGeom>
        </p:spPr>
      </p:pic>
      <p:pic>
        <p:nvPicPr>
          <p:cNvPr id="9" name="Picture 18"/>
          <p:cNvPicPr>
            <a:picLocks noChangeAspect="1"/>
          </p:cNvPicPr>
          <p:nvPr/>
        </p:nvPicPr>
        <p:blipFill rotWithShape="1">
          <a:blip r:embed="rId3"/>
          <a:srcRect l="51348"/>
          <a:stretch/>
        </p:blipFill>
        <p:spPr>
          <a:xfrm>
            <a:off x="1907704" y="3275811"/>
            <a:ext cx="1491139" cy="1297584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81" y="5061257"/>
            <a:ext cx="3817952" cy="1712726"/>
          </a:xfrm>
          <a:prstGeom prst="rect">
            <a:avLst/>
          </a:prstGeom>
        </p:spPr>
      </p:pic>
      <p:sp>
        <p:nvSpPr>
          <p:cNvPr id="11" name="TextBox 20"/>
          <p:cNvSpPr txBox="1"/>
          <p:nvPr/>
        </p:nvSpPr>
        <p:spPr>
          <a:xfrm>
            <a:off x="179581" y="4561964"/>
            <a:ext cx="3929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/>
            <a:r>
              <a:rPr lang="en-US" sz="1400" dirty="0" smtClean="0">
                <a:latin typeface="Calibri" panose="020F0502020204030204" pitchFamily="34" charset="0"/>
              </a:rPr>
              <a:t>b) 	The virtual microstructures cover a </a:t>
            </a:r>
            <a:r>
              <a:rPr lang="en-US" sz="1400" b="1" dirty="0" smtClean="0">
                <a:latin typeface="Calibri" panose="020F0502020204030204" pitchFamily="34" charset="0"/>
              </a:rPr>
              <a:t>wide range of microstructure parameters </a:t>
            </a:r>
            <a:r>
              <a:rPr lang="en-US" sz="1400" dirty="0">
                <a:latin typeface="Calibri" panose="020F0502020204030204" pitchFamily="34" charset="0"/>
              </a:rPr>
              <a:t>(</a:t>
            </a:r>
            <a:r>
              <a:rPr lang="en-US" sz="1400" dirty="0">
                <a:latin typeface="Symbol" panose="05050102010706020507" pitchFamily="18" charset="2"/>
                <a:cs typeface="Symbol" charset="2"/>
              </a:rPr>
              <a:t>e, b, t</a:t>
            </a:r>
            <a:r>
              <a:rPr lang="en-US" sz="1400" dirty="0">
                <a:latin typeface="Calibri" panose="020F0502020204030204" pitchFamily="34" charset="0"/>
              </a:rPr>
              <a:t>) : </a:t>
            </a:r>
          </a:p>
        </p:txBody>
      </p:sp>
      <p:pic>
        <p:nvPicPr>
          <p:cNvPr id="15" name="Picture 7"/>
          <p:cNvPicPr>
            <a:picLocks noChangeAspect="1"/>
          </p:cNvPicPr>
          <p:nvPr/>
        </p:nvPicPr>
        <p:blipFill rotWithShape="1">
          <a:blip r:embed="rId5"/>
          <a:srcRect t="48613"/>
          <a:stretch/>
        </p:blipFill>
        <p:spPr>
          <a:xfrm>
            <a:off x="6660232" y="3514946"/>
            <a:ext cx="1464865" cy="1363172"/>
          </a:xfrm>
          <a:prstGeom prst="rect">
            <a:avLst/>
          </a:prstGeom>
        </p:spPr>
      </p:pic>
      <p:pic>
        <p:nvPicPr>
          <p:cNvPr id="16" name="Picture 24"/>
          <p:cNvPicPr>
            <a:picLocks noChangeAspect="1"/>
          </p:cNvPicPr>
          <p:nvPr/>
        </p:nvPicPr>
        <p:blipFill rotWithShape="1">
          <a:blip r:embed="rId5"/>
          <a:srcRect b="50730"/>
          <a:stretch/>
        </p:blipFill>
        <p:spPr>
          <a:xfrm>
            <a:off x="5132430" y="3514945"/>
            <a:ext cx="1527804" cy="1363173"/>
          </a:xfrm>
          <a:prstGeom prst="rect">
            <a:avLst/>
          </a:prstGeom>
        </p:spPr>
      </p:pic>
      <p:sp>
        <p:nvSpPr>
          <p:cNvPr id="17" name="TextBox 25"/>
          <p:cNvSpPr txBox="1"/>
          <p:nvPr/>
        </p:nvSpPr>
        <p:spPr>
          <a:xfrm>
            <a:off x="4791081" y="2776282"/>
            <a:ext cx="435291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/>
            <a:r>
              <a:rPr lang="en-US" sz="1400" dirty="0">
                <a:latin typeface="Calibri" panose="020F0502020204030204" pitchFamily="34" charset="0"/>
              </a:rPr>
              <a:t>c</a:t>
            </a:r>
            <a:r>
              <a:rPr lang="en-US" sz="1400" dirty="0" smtClean="0">
                <a:latin typeface="Calibri" panose="020F0502020204030204" pitchFamily="34" charset="0"/>
              </a:rPr>
              <a:t>) 	</a:t>
            </a:r>
            <a:r>
              <a:rPr lang="en-US" sz="1400" b="1" dirty="0" smtClean="0">
                <a:latin typeface="Calibri" panose="020F0502020204030204" pitchFamily="34" charset="0"/>
              </a:rPr>
              <a:t>Finite Element Modeling </a:t>
            </a:r>
            <a:r>
              <a:rPr lang="en-US" sz="1400" dirty="0" smtClean="0">
                <a:latin typeface="Calibri" panose="020F0502020204030204" pitchFamily="34" charset="0"/>
              </a:rPr>
              <a:t>based on meshes from virtual microstructures is used to calculate the corresponding  </a:t>
            </a:r>
            <a:r>
              <a:rPr lang="en-US" sz="1400" b="1" dirty="0" smtClean="0">
                <a:latin typeface="Calibri" panose="020F0502020204030204" pitchFamily="34" charset="0"/>
              </a:rPr>
              <a:t>effective conductivities </a:t>
            </a:r>
            <a:r>
              <a:rPr lang="en-US" sz="1400" b="1" dirty="0" err="1" smtClean="0">
                <a:latin typeface="Symbol" panose="05050102010706020507" pitchFamily="18" charset="2"/>
                <a:cs typeface="Symbol" charset="2"/>
              </a:rPr>
              <a:t>s</a:t>
            </a:r>
            <a:r>
              <a:rPr lang="en-US" sz="1400" b="1" baseline="-25000" dirty="0" err="1" smtClean="0">
                <a:latin typeface="Calibri" panose="020F0502020204030204" pitchFamily="34" charset="0"/>
              </a:rPr>
              <a:t>eff</a:t>
            </a:r>
            <a:endParaRPr lang="en-US" sz="1400" b="1" baseline="-25000" dirty="0">
              <a:latin typeface="Calibri" panose="020F0502020204030204" pitchFamily="34" charset="0"/>
            </a:endParaRPr>
          </a:p>
        </p:txBody>
      </p:sp>
      <p:sp>
        <p:nvSpPr>
          <p:cNvPr id="18" name="Rectangle 13"/>
          <p:cNvSpPr/>
          <p:nvPr/>
        </p:nvSpPr>
        <p:spPr>
          <a:xfrm>
            <a:off x="5354238" y="5847135"/>
            <a:ext cx="2526693" cy="53419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9" name="TextBox 27"/>
          <p:cNvSpPr txBox="1"/>
          <p:nvPr/>
        </p:nvSpPr>
        <p:spPr>
          <a:xfrm>
            <a:off x="4211962" y="4832526"/>
            <a:ext cx="47525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/>
            <a:r>
              <a:rPr lang="en-US" sz="1400" dirty="0" smtClean="0">
                <a:latin typeface="Calibri" panose="020F0502020204030204" pitchFamily="34" charset="0"/>
              </a:rPr>
              <a:t>d)	The database from virtual testing provides the relationship between microstructure parameters </a:t>
            </a:r>
            <a:r>
              <a:rPr lang="en-US" sz="1400" b="1" dirty="0" smtClean="0">
                <a:latin typeface="Calibri" panose="020F0502020204030204" pitchFamily="34" charset="0"/>
              </a:rPr>
              <a:t>(</a:t>
            </a:r>
            <a:r>
              <a:rPr lang="en-US" sz="1400" b="1" dirty="0" err="1" smtClean="0">
                <a:latin typeface="Symbol" panose="05050102010706020507" pitchFamily="18" charset="2"/>
                <a:cs typeface="Symbol" charset="2"/>
              </a:rPr>
              <a:t>e,t,b</a:t>
            </a:r>
            <a:r>
              <a:rPr lang="en-US" sz="1400" b="1" dirty="0" smtClean="0">
                <a:latin typeface="Calibri" panose="020F0502020204030204" pitchFamily="34" charset="0"/>
              </a:rPr>
              <a:t>) </a:t>
            </a:r>
            <a:r>
              <a:rPr lang="en-US" sz="1400" dirty="0" smtClean="0">
                <a:latin typeface="Calibri" panose="020F0502020204030204" pitchFamily="34" charset="0"/>
              </a:rPr>
              <a:t>and effective transport properties</a:t>
            </a:r>
            <a:r>
              <a:rPr lang="en-US" sz="1400" b="1" dirty="0" smtClean="0">
                <a:latin typeface="Calibri" panose="020F0502020204030204" pitchFamily="34" charset="0"/>
              </a:rPr>
              <a:t> (</a:t>
            </a:r>
            <a:r>
              <a:rPr lang="en-US" sz="1400" b="1" dirty="0" err="1" smtClean="0">
                <a:latin typeface="Symbol" panose="05050102010706020507" pitchFamily="18" charset="2"/>
                <a:cs typeface="Symbol" charset="2"/>
              </a:rPr>
              <a:t>s</a:t>
            </a:r>
            <a:r>
              <a:rPr lang="en-US" sz="1400" b="1" baseline="-25000" dirty="0" err="1" smtClean="0">
                <a:latin typeface="Calibri" panose="020F0502020204030204" pitchFamily="34" charset="0"/>
              </a:rPr>
              <a:t>eff</a:t>
            </a:r>
            <a:r>
              <a:rPr lang="en-US" sz="1400" b="1" dirty="0" smtClean="0">
                <a:latin typeface="Calibri" panose="020F0502020204030204" pitchFamily="34" charset="0"/>
              </a:rPr>
              <a:t>)</a:t>
            </a:r>
            <a:r>
              <a:rPr lang="en-US" sz="1400" dirty="0" smtClean="0">
                <a:latin typeface="Calibri" panose="020F0502020204030204" pitchFamily="34" charset="0"/>
              </a:rPr>
              <a:t>.</a:t>
            </a:r>
            <a:endParaRPr lang="en-US" sz="1400" dirty="0">
              <a:latin typeface="Calibri" panose="020F0502020204030204" pitchFamily="34" charset="0"/>
            </a:endParaRPr>
          </a:p>
        </p:txBody>
      </p:sp>
      <p:sp>
        <p:nvSpPr>
          <p:cNvPr id="20" name="TextBox 28"/>
          <p:cNvSpPr txBox="1"/>
          <p:nvPr/>
        </p:nvSpPr>
        <p:spPr>
          <a:xfrm>
            <a:off x="4211962" y="5523144"/>
            <a:ext cx="5005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alibri" panose="020F0502020204030204" pitchFamily="34" charset="0"/>
              </a:rPr>
              <a:t>Using statistical error minimization leads to the following relationship: </a:t>
            </a:r>
            <a:endParaRPr lang="en-US" sz="1400" dirty="0">
              <a:latin typeface="Calibri" panose="020F0502020204030204" pitchFamily="34" charset="0"/>
            </a:endParaRPr>
          </a:p>
        </p:txBody>
      </p:sp>
      <p:pic>
        <p:nvPicPr>
          <p:cNvPr id="21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89066" y="5998710"/>
            <a:ext cx="2273516" cy="270657"/>
          </a:xfrm>
          <a:prstGeom prst="rect">
            <a:avLst/>
          </a:prstGeom>
        </p:spPr>
      </p:pic>
      <p:sp>
        <p:nvSpPr>
          <p:cNvPr id="22" name="TextBox 33"/>
          <p:cNvSpPr txBox="1"/>
          <p:nvPr/>
        </p:nvSpPr>
        <p:spPr>
          <a:xfrm>
            <a:off x="4211961" y="6303374"/>
            <a:ext cx="5071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alibri" panose="020F0502020204030204" pitchFamily="34" charset="0"/>
              </a:rPr>
              <a:t>This expression can be used to describe effective </a:t>
            </a:r>
            <a:r>
              <a:rPr lang="en-US" sz="1400" dirty="0">
                <a:latin typeface="Calibri" panose="020F0502020204030204" pitchFamily="34" charset="0"/>
              </a:rPr>
              <a:t>e</a:t>
            </a:r>
            <a:r>
              <a:rPr lang="en-US" sz="1400" dirty="0" smtClean="0">
                <a:latin typeface="Calibri" panose="020F0502020204030204" pitchFamily="34" charset="0"/>
              </a:rPr>
              <a:t>lectric and ionic conductivities as well as gas phase diffusivity</a:t>
            </a:r>
            <a:endParaRPr lang="en-US" sz="1400" dirty="0">
              <a:latin typeface="Calibri" panose="020F0502020204030204" pitchFamily="34" charset="0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8082822" y="5960699"/>
            <a:ext cx="10676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‘M-factor’</a:t>
            </a:r>
            <a:endParaRPr lang="en-US" sz="14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24" name="Rectangle 4"/>
          <p:cNvSpPr/>
          <p:nvPr/>
        </p:nvSpPr>
        <p:spPr>
          <a:xfrm>
            <a:off x="6285149" y="5914281"/>
            <a:ext cx="1543050" cy="412750"/>
          </a:xfrm>
          <a:prstGeom prst="rect">
            <a:avLst/>
          </a:prstGeom>
          <a:noFill/>
          <a:ln w="190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39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/>
      <p:bldP spid="18" grpId="0" animBg="1"/>
      <p:bldP spid="19" grpId="0"/>
      <p:bldP spid="20" grpId="0"/>
      <p:bldP spid="22" grpId="0"/>
      <p:bldP spid="23" grpId="0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851275" y="44450"/>
            <a:ext cx="4789488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hlink"/>
                    </a:gs>
                    <a:gs pos="100000">
                      <a:srgbClr val="00CC99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464" tIns="43015" rIns="87464" bIns="43015" numCol="1" anchor="ctr" anchorCtr="0" compatLnSpc="1">
            <a:prstTxWarp prst="textNoShape">
              <a:avLst/>
            </a:prstTxWarp>
          </a:bodyPr>
          <a:lstStyle>
            <a:lvl1pPr marL="342900" indent="-342900"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marL="342900" indent="-342900"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charset="0"/>
                <a:ea typeface="ヒラギノ角ゴ Pro W3" charset="-128"/>
                <a:cs typeface="Arial" charset="0"/>
              </a:defRPr>
            </a:lvl2pPr>
            <a:lvl3pPr marL="342900" indent="-342900"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charset="0"/>
                <a:ea typeface="ヒラギノ角ゴ Pro W3" charset="-128"/>
                <a:cs typeface="Arial" charset="0"/>
              </a:defRPr>
            </a:lvl3pPr>
            <a:lvl4pPr marL="342900" indent="-342900"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charset="0"/>
                <a:ea typeface="ヒラギノ角ゴ Pro W3" charset="-128"/>
                <a:cs typeface="Arial" charset="0"/>
              </a:defRPr>
            </a:lvl4pPr>
            <a:lvl5pPr marL="342900" indent="-342900"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charset="0"/>
                <a:ea typeface="ヒラギノ角ゴ Pro W3" charset="-128"/>
                <a:cs typeface="Arial" charset="0"/>
              </a:defRPr>
            </a:lvl5pPr>
            <a:lvl6pPr marL="800100" indent="-342900"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charset="0"/>
                <a:ea typeface="ヒラギノ角ゴ Pro W3" charset="-128"/>
                <a:cs typeface="Arial" charset="0"/>
              </a:defRPr>
            </a:lvl6pPr>
            <a:lvl7pPr marL="1257300" indent="-342900"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charset="0"/>
                <a:ea typeface="ヒラギノ角ゴ Pro W3" charset="-128"/>
                <a:cs typeface="Arial" charset="0"/>
              </a:defRPr>
            </a:lvl7pPr>
            <a:lvl8pPr marL="1714500" indent="-342900"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charset="0"/>
                <a:ea typeface="ヒラギノ角ゴ Pro W3" charset="-128"/>
                <a:cs typeface="Arial" charset="0"/>
              </a:defRPr>
            </a:lvl8pPr>
            <a:lvl9pPr marL="2171700" indent="-342900"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charset="0"/>
                <a:ea typeface="ヒラギノ角ゴ Pro W3" charset="-128"/>
                <a:cs typeface="Arial" charset="0"/>
              </a:defRPr>
            </a:lvl9pPr>
          </a:lstStyle>
          <a:p>
            <a:pPr marL="0" indent="0" defTabSz="966788"/>
            <a:r>
              <a:rPr lang="en-US" sz="2000" b="1" i="1" dirty="0" smtClean="0">
                <a:solidFill>
                  <a:srgbClr val="33CC33"/>
                </a:solidFill>
                <a:latin typeface="Calibri" pitchFamily="34" charset="0"/>
              </a:rPr>
              <a:t>Project objectives &amp; approach (1/3)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172520" y="1706032"/>
            <a:ext cx="8719960" cy="193899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>
              <a:buClr>
                <a:srgbClr val="000099"/>
              </a:buClr>
              <a:buSzPct val="100000"/>
            </a:pP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Objectives</a:t>
            </a:r>
          </a:p>
          <a:p>
            <a:pPr marL="342900" indent="-342900">
              <a:spcBef>
                <a:spcPts val="600"/>
              </a:spcBef>
              <a:buClr>
                <a:srgbClr val="000099"/>
              </a:buClr>
              <a:buSzPct val="100000"/>
              <a:buFont typeface="Calibri" pitchFamily="34" charset="0"/>
              <a:buChar char="•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Understand the details of the major SOFC continuous degradation effects</a:t>
            </a:r>
          </a:p>
          <a:p>
            <a:pPr marL="342900" indent="-342900">
              <a:spcBef>
                <a:spcPts val="600"/>
              </a:spcBef>
              <a:buClr>
                <a:srgbClr val="000099"/>
              </a:buClr>
              <a:buSzPct val="100000"/>
              <a:buFont typeface="Calibri" pitchFamily="34" charset="0"/>
              <a:buChar char="•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Develop models that predict single degradation phenomena</a:t>
            </a:r>
          </a:p>
          <a:p>
            <a:pPr marL="342900" indent="-342900">
              <a:spcBef>
                <a:spcPts val="600"/>
              </a:spcBef>
              <a:buClr>
                <a:srgbClr val="000099"/>
              </a:buClr>
              <a:buSzPct val="100000"/>
              <a:buFont typeface="Calibri" pitchFamily="34" charset="0"/>
              <a:buChar char="•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Transfer the physical-chemical models to electrochemical models</a:t>
            </a:r>
          </a:p>
          <a:p>
            <a:pPr marL="342900" indent="-342900">
              <a:spcBef>
                <a:spcPts val="600"/>
              </a:spcBef>
              <a:buClr>
                <a:srgbClr val="000099"/>
              </a:buClr>
              <a:buSzPct val="100000"/>
              <a:buFont typeface="Calibri" pitchFamily="34" charset="0"/>
              <a:buChar char="•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Re-assemble the single effect models to a full SRU life-time prediction model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53" y="579494"/>
            <a:ext cx="1226995" cy="761274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176653" y="3933056"/>
            <a:ext cx="8719960" cy="109260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>
              <a:buClr>
                <a:srgbClr val="000099"/>
              </a:buClr>
              <a:buSzPct val="100000"/>
            </a:pP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Approach</a:t>
            </a:r>
          </a:p>
          <a:p>
            <a:pPr marL="342900" indent="-342900">
              <a:spcBef>
                <a:spcPts val="600"/>
              </a:spcBef>
              <a:buClr>
                <a:srgbClr val="000099"/>
              </a:buClr>
              <a:buSzPct val="100000"/>
              <a:buFont typeface="Calibri" pitchFamily="34" charset="0"/>
              <a:buChar char="•"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dis-assemble the SOFC single repeating unit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to 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model elements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sz="2000" dirty="0" smtClean="0">
                <a:latin typeface="Calibri" pitchFamily="34" charset="0"/>
                <a:cs typeface="Calibri" pitchFamily="34" charset="0"/>
              </a:rPr>
            </a:br>
            <a:r>
              <a:rPr lang="en-US" sz="2000" dirty="0" smtClean="0">
                <a:latin typeface="Calibri" pitchFamily="34" charset="0"/>
                <a:cs typeface="Calibri" pitchFamily="34" charset="0"/>
              </a:rPr>
              <a:t>representing 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single degradation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phenomena (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anode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and 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cathode compartment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)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Rechteck 1"/>
          <p:cNvSpPr/>
          <p:nvPr/>
        </p:nvSpPr>
        <p:spPr bwMode="auto">
          <a:xfrm>
            <a:off x="252649" y="5206786"/>
            <a:ext cx="3528392" cy="402291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defTabSz="44926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SzTx/>
              <a:buFont typeface="Monotype Sorts" pitchFamily="2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de-DE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WP1: </a:t>
            </a:r>
            <a:r>
              <a:rPr lang="de-DE" sz="2000" b="1" dirty="0" err="1" smtClean="0">
                <a:latin typeface="Calibri" pitchFamily="34" charset="0"/>
                <a:cs typeface="Calibri" pitchFamily="34" charset="0"/>
              </a:rPr>
              <a:t>anode</a:t>
            </a:r>
            <a:r>
              <a:rPr lang="de-DE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sz="2000" b="1" dirty="0" err="1" smtClean="0">
                <a:latin typeface="Calibri" pitchFamily="34" charset="0"/>
                <a:cs typeface="Calibri" pitchFamily="34" charset="0"/>
              </a:rPr>
              <a:t>side</a:t>
            </a:r>
            <a:r>
              <a:rPr lang="de-DE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sz="2000" b="1" dirty="0" err="1" smtClean="0">
                <a:latin typeface="Calibri" pitchFamily="34" charset="0"/>
                <a:cs typeface="Calibri" pitchFamily="34" charset="0"/>
              </a:rPr>
              <a:t>phenomena</a:t>
            </a:r>
            <a:endParaRPr kumimoji="0" lang="de-DE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hteck 6"/>
          <p:cNvSpPr/>
          <p:nvPr/>
        </p:nvSpPr>
        <p:spPr bwMode="auto">
          <a:xfrm>
            <a:off x="251520" y="6020853"/>
            <a:ext cx="3528393" cy="402291"/>
          </a:xfrm>
          <a:prstGeom prst="rect">
            <a:avLst/>
          </a:prstGeom>
          <a:solidFill>
            <a:srgbClr val="99CC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defTabSz="44926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SzTx/>
              <a:buFont typeface="Monotype Sorts" pitchFamily="2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de-DE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WP2: </a:t>
            </a:r>
            <a:r>
              <a:rPr lang="de-DE" sz="2000" b="1" dirty="0" err="1" smtClean="0">
                <a:latin typeface="Calibri" pitchFamily="34" charset="0"/>
                <a:cs typeface="Calibri" pitchFamily="34" charset="0"/>
              </a:rPr>
              <a:t>cathode</a:t>
            </a:r>
            <a:r>
              <a:rPr lang="de-DE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sz="2000" b="1" dirty="0" err="1" smtClean="0">
                <a:latin typeface="Calibri" pitchFamily="34" charset="0"/>
                <a:cs typeface="Calibri" pitchFamily="34" charset="0"/>
              </a:rPr>
              <a:t>side</a:t>
            </a:r>
            <a:r>
              <a:rPr lang="de-DE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sz="2000" b="1" dirty="0" err="1" smtClean="0">
                <a:latin typeface="Calibri" pitchFamily="34" charset="0"/>
                <a:cs typeface="Calibri" pitchFamily="34" charset="0"/>
              </a:rPr>
              <a:t>phenomena</a:t>
            </a:r>
            <a:endParaRPr kumimoji="0" lang="de-DE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hteck 7"/>
          <p:cNvSpPr/>
          <p:nvPr/>
        </p:nvSpPr>
        <p:spPr bwMode="auto">
          <a:xfrm>
            <a:off x="3995936" y="5614026"/>
            <a:ext cx="1890377" cy="402291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defTabSz="44926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SzTx/>
              <a:buFont typeface="Monotype Sorts" pitchFamily="2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de-DE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WP3: </a:t>
            </a:r>
            <a:r>
              <a:rPr lang="de-DE" sz="2000" b="1" dirty="0" err="1" smtClean="0">
                <a:latin typeface="Calibri" pitchFamily="34" charset="0"/>
                <a:cs typeface="Calibri" pitchFamily="34" charset="0"/>
              </a:rPr>
              <a:t>modelling</a:t>
            </a:r>
            <a:endParaRPr kumimoji="0" lang="de-DE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Pfeil nach links und oben 8"/>
          <p:cNvSpPr/>
          <p:nvPr/>
        </p:nvSpPr>
        <p:spPr bwMode="auto">
          <a:xfrm rot="16200000">
            <a:off x="3914761" y="5039376"/>
            <a:ext cx="504056" cy="739689"/>
          </a:xfrm>
          <a:prstGeom prst="leftUpArrow">
            <a:avLst>
              <a:gd name="adj1" fmla="val 25000"/>
              <a:gd name="adj2" fmla="val 25000"/>
              <a:gd name="adj3" fmla="val 23186"/>
            </a:avLst>
          </a:prstGeom>
          <a:solidFill>
            <a:srgbClr val="FF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SzTx/>
              <a:buFont typeface="Monotype Sorts" pitchFamily="2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ヒラギノ角ゴ Pro W3" charset="-128"/>
            </a:endParaRPr>
          </a:p>
        </p:txBody>
      </p:sp>
      <p:sp>
        <p:nvSpPr>
          <p:cNvPr id="10" name="Pfeil nach links und oben 9"/>
          <p:cNvSpPr/>
          <p:nvPr/>
        </p:nvSpPr>
        <p:spPr bwMode="auto">
          <a:xfrm rot="5400000" flipV="1">
            <a:off x="3906246" y="5822947"/>
            <a:ext cx="504056" cy="756721"/>
          </a:xfrm>
          <a:prstGeom prst="leftUpArrow">
            <a:avLst>
              <a:gd name="adj1" fmla="val 25000"/>
              <a:gd name="adj2" fmla="val 25000"/>
              <a:gd name="adj3" fmla="val 23186"/>
            </a:avLst>
          </a:prstGeom>
          <a:solidFill>
            <a:srgbClr val="FF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SzTx/>
              <a:buFont typeface="Monotype Sorts" pitchFamily="2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ヒラギノ角ゴ Pro W3" charset="-128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4536635" y="5206785"/>
            <a:ext cx="11643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200"/>
              </a:lnSpc>
              <a:spcBef>
                <a:spcPts val="0"/>
              </a:spcBef>
            </a:pPr>
            <a:r>
              <a:rPr lang="de-DE" sz="1400" dirty="0" err="1" smtClean="0">
                <a:latin typeface="Calibri" pitchFamily="34" charset="0"/>
                <a:cs typeface="Calibri" pitchFamily="34" charset="0"/>
              </a:rPr>
              <a:t>effect</a:t>
            </a:r>
            <a:r>
              <a:rPr lang="de-DE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sz="1400" dirty="0" err="1" smtClean="0">
                <a:latin typeface="Calibri" pitchFamily="34" charset="0"/>
                <a:cs typeface="Calibri" pitchFamily="34" charset="0"/>
              </a:rPr>
              <a:t>details</a:t>
            </a:r>
            <a:r>
              <a:rPr lang="de-DE" sz="1400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>
              <a:lnSpc>
                <a:spcPts val="1200"/>
              </a:lnSpc>
              <a:spcBef>
                <a:spcPts val="0"/>
              </a:spcBef>
            </a:pPr>
            <a:r>
              <a:rPr lang="de-DE" sz="1400" dirty="0" err="1" smtClean="0">
                <a:latin typeface="Calibri" pitchFamily="34" charset="0"/>
                <a:cs typeface="Calibri" pitchFamily="34" charset="0"/>
              </a:rPr>
              <a:t>and</a:t>
            </a:r>
            <a:r>
              <a:rPr lang="de-DE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sz="1400" dirty="0" err="1" smtClean="0">
                <a:latin typeface="Calibri" pitchFamily="34" charset="0"/>
                <a:cs typeface="Calibri" pitchFamily="34" charset="0"/>
              </a:rPr>
              <a:t>models</a:t>
            </a:r>
            <a:endParaRPr lang="de-DE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4532500" y="6038454"/>
            <a:ext cx="1034257" cy="4090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200"/>
              </a:lnSpc>
              <a:spcBef>
                <a:spcPts val="0"/>
              </a:spcBef>
            </a:pPr>
            <a:r>
              <a:rPr lang="de-DE" sz="1400" dirty="0" err="1" smtClean="0">
                <a:latin typeface="Calibri" pitchFamily="34" charset="0"/>
                <a:cs typeface="Calibri" pitchFamily="34" charset="0"/>
              </a:rPr>
              <a:t>verification</a:t>
            </a:r>
            <a:endParaRPr lang="de-DE" sz="1400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ts val="1200"/>
              </a:lnSpc>
              <a:spcBef>
                <a:spcPts val="0"/>
              </a:spcBef>
            </a:pPr>
            <a:r>
              <a:rPr lang="de-DE" sz="1400" dirty="0" err="1" smtClean="0">
                <a:latin typeface="Calibri" pitchFamily="34" charset="0"/>
                <a:cs typeface="Calibri" pitchFamily="34" charset="0"/>
              </a:rPr>
              <a:t>validation</a:t>
            </a:r>
            <a:endParaRPr lang="de-DE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Pfeil nach links und rechts 12"/>
          <p:cNvSpPr/>
          <p:nvPr/>
        </p:nvSpPr>
        <p:spPr bwMode="auto">
          <a:xfrm>
            <a:off x="5886313" y="5661249"/>
            <a:ext cx="845927" cy="28803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de-DE"/>
          </a:p>
        </p:txBody>
      </p:sp>
      <p:sp>
        <p:nvSpPr>
          <p:cNvPr id="14" name="Rechteck 13"/>
          <p:cNvSpPr/>
          <p:nvPr/>
        </p:nvSpPr>
        <p:spPr bwMode="auto">
          <a:xfrm>
            <a:off x="6721270" y="5419452"/>
            <a:ext cx="2099202" cy="771623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defTabSz="44926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SzTx/>
              <a:buFont typeface="Monotype Sorts" pitchFamily="2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de-DE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WP4: </a:t>
            </a:r>
            <a:r>
              <a:rPr lang="de-DE" sz="2000" b="1" dirty="0" err="1" smtClean="0">
                <a:latin typeface="Calibri" pitchFamily="34" charset="0"/>
                <a:cs typeface="Calibri" pitchFamily="34" charset="0"/>
              </a:rPr>
              <a:t>stack</a:t>
            </a:r>
            <a:r>
              <a:rPr lang="de-DE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sz="2000" b="1" dirty="0" err="1" smtClean="0">
                <a:latin typeface="Calibri" pitchFamily="34" charset="0"/>
                <a:cs typeface="Calibri" pitchFamily="34" charset="0"/>
              </a:rPr>
              <a:t>test</a:t>
            </a:r>
            <a:r>
              <a:rPr lang="de-DE" sz="2000" b="1" dirty="0" smtClean="0">
                <a:latin typeface="Calibri" pitchFamily="34" charset="0"/>
                <a:cs typeface="Calibri" pitchFamily="34" charset="0"/>
              </a:rPr>
              <a:t> &amp;</a:t>
            </a:r>
          </a:p>
          <a:p>
            <a:pPr marL="0" marR="0" indent="0" defTabSz="44926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SzTx/>
              <a:buFont typeface="Monotype Sorts" pitchFamily="2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de-DE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model</a:t>
            </a:r>
            <a:r>
              <a:rPr kumimoji="0" lang="de-DE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de-DE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application</a:t>
            </a:r>
            <a:endParaRPr kumimoji="0" lang="de-DE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996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animBg="1"/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172520" y="1706032"/>
            <a:ext cx="3976826" cy="40011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>
              <a:buClr>
                <a:srgbClr val="000099"/>
              </a:buClr>
              <a:buSzPct val="100000"/>
            </a:pP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Approach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53" y="579494"/>
            <a:ext cx="1226995" cy="761274"/>
          </a:xfrm>
          <a:prstGeom prst="rect">
            <a:avLst/>
          </a:prstGeom>
        </p:spPr>
      </p:pic>
      <p:grpSp>
        <p:nvGrpSpPr>
          <p:cNvPr id="7" name="Gruppieren 5"/>
          <p:cNvGrpSpPr>
            <a:grpSpLocks/>
          </p:cNvGrpSpPr>
          <p:nvPr/>
        </p:nvGrpSpPr>
        <p:grpSpPr bwMode="auto">
          <a:xfrm>
            <a:off x="467544" y="2276872"/>
            <a:ext cx="7975600" cy="4102100"/>
            <a:chOff x="344488" y="1125538"/>
            <a:chExt cx="9020174" cy="4957912"/>
          </a:xfrm>
        </p:grpSpPr>
        <p:sp>
          <p:nvSpPr>
            <p:cNvPr id="8" name="Freeform 2"/>
            <p:cNvSpPr>
              <a:spLocks noChangeAspect="1"/>
            </p:cNvSpPr>
            <p:nvPr/>
          </p:nvSpPr>
          <p:spPr bwMode="auto">
            <a:xfrm flipH="1">
              <a:off x="7040562" y="1739900"/>
              <a:ext cx="1306512" cy="33338"/>
            </a:xfrm>
            <a:custGeom>
              <a:avLst/>
              <a:gdLst>
                <a:gd name="T0" fmla="*/ 0 w 1632"/>
                <a:gd name="T1" fmla="*/ 0 h 48"/>
                <a:gd name="T2" fmla="*/ 0 w 1632"/>
                <a:gd name="T3" fmla="*/ 2147483647 h 48"/>
                <a:gd name="T4" fmla="*/ 2147483647 w 1632"/>
                <a:gd name="T5" fmla="*/ 2147483647 h 48"/>
                <a:gd name="T6" fmla="*/ 2147483647 w 1632"/>
                <a:gd name="T7" fmla="*/ 0 h 48"/>
                <a:gd name="T8" fmla="*/ 0 w 1632"/>
                <a:gd name="T9" fmla="*/ 0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32" h="48">
                  <a:moveTo>
                    <a:pt x="0" y="0"/>
                  </a:moveTo>
                  <a:lnTo>
                    <a:pt x="0" y="48"/>
                  </a:lnTo>
                  <a:lnTo>
                    <a:pt x="1632" y="48"/>
                  </a:lnTo>
                  <a:lnTo>
                    <a:pt x="16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de-DE"/>
            </a:p>
          </p:txBody>
        </p:sp>
        <p:grpSp>
          <p:nvGrpSpPr>
            <p:cNvPr id="9" name="Group 4"/>
            <p:cNvGrpSpPr>
              <a:grpSpLocks noChangeAspect="1"/>
            </p:cNvGrpSpPr>
            <p:nvPr/>
          </p:nvGrpSpPr>
          <p:grpSpPr bwMode="auto">
            <a:xfrm>
              <a:off x="415925" y="2565400"/>
              <a:ext cx="2449513" cy="1282700"/>
              <a:chOff x="262" y="845"/>
              <a:chExt cx="2263" cy="1185"/>
            </a:xfrm>
          </p:grpSpPr>
          <p:grpSp>
            <p:nvGrpSpPr>
              <p:cNvPr id="91" name="Group 5"/>
              <p:cNvGrpSpPr>
                <a:grpSpLocks noChangeAspect="1"/>
              </p:cNvGrpSpPr>
              <p:nvPr/>
            </p:nvGrpSpPr>
            <p:grpSpPr bwMode="auto">
              <a:xfrm flipH="1">
                <a:off x="1580" y="1209"/>
                <a:ext cx="945" cy="505"/>
                <a:chOff x="555" y="1969"/>
                <a:chExt cx="1278" cy="799"/>
              </a:xfrm>
            </p:grpSpPr>
            <p:sp>
              <p:nvSpPr>
                <p:cNvPr id="114" name="Freeform 6"/>
                <p:cNvSpPr>
                  <a:spLocks noChangeAspect="1"/>
                </p:cNvSpPr>
                <p:nvPr/>
              </p:nvSpPr>
              <p:spPr bwMode="auto">
                <a:xfrm>
                  <a:off x="573" y="1969"/>
                  <a:ext cx="443" cy="192"/>
                </a:xfrm>
                <a:custGeom>
                  <a:avLst/>
                  <a:gdLst>
                    <a:gd name="T0" fmla="*/ 51 w 443"/>
                    <a:gd name="T1" fmla="*/ 0 h 192"/>
                    <a:gd name="T2" fmla="*/ 387 w 443"/>
                    <a:gd name="T3" fmla="*/ 0 h 192"/>
                    <a:gd name="T4" fmla="*/ 387 w 443"/>
                    <a:gd name="T5" fmla="*/ 192 h 192"/>
                    <a:gd name="T6" fmla="*/ 51 w 443"/>
                    <a:gd name="T7" fmla="*/ 192 h 192"/>
                    <a:gd name="T8" fmla="*/ 51 w 443"/>
                    <a:gd name="T9" fmla="*/ 0 h 19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43" h="192">
                      <a:moveTo>
                        <a:pt x="51" y="0"/>
                      </a:moveTo>
                      <a:cubicBezTo>
                        <a:pt x="219" y="0"/>
                        <a:pt x="387" y="0"/>
                        <a:pt x="387" y="0"/>
                      </a:cubicBezTo>
                      <a:cubicBezTo>
                        <a:pt x="443" y="32"/>
                        <a:pt x="443" y="160"/>
                        <a:pt x="387" y="192"/>
                      </a:cubicBezTo>
                      <a:cubicBezTo>
                        <a:pt x="387" y="192"/>
                        <a:pt x="219" y="192"/>
                        <a:pt x="51" y="192"/>
                      </a:cubicBezTo>
                      <a:cubicBezTo>
                        <a:pt x="5" y="120"/>
                        <a:pt x="0" y="59"/>
                        <a:pt x="51" y="0"/>
                      </a:cubicBezTo>
                      <a:close/>
                    </a:path>
                  </a:pathLst>
                </a:custGeom>
                <a:solidFill>
                  <a:srgbClr val="99CCFF"/>
                </a:solidFill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115" name="Freeform 7"/>
                <p:cNvSpPr>
                  <a:spLocks noChangeAspect="1"/>
                </p:cNvSpPr>
                <p:nvPr/>
              </p:nvSpPr>
              <p:spPr bwMode="auto">
                <a:xfrm>
                  <a:off x="555" y="2420"/>
                  <a:ext cx="1278" cy="348"/>
                </a:xfrm>
                <a:custGeom>
                  <a:avLst/>
                  <a:gdLst>
                    <a:gd name="T0" fmla="*/ 69 w 1278"/>
                    <a:gd name="T1" fmla="*/ 76 h 348"/>
                    <a:gd name="T2" fmla="*/ 69 w 1278"/>
                    <a:gd name="T3" fmla="*/ 316 h 348"/>
                    <a:gd name="T4" fmla="*/ 1221 w 1278"/>
                    <a:gd name="T5" fmla="*/ 316 h 348"/>
                    <a:gd name="T6" fmla="*/ 1221 w 1278"/>
                    <a:gd name="T7" fmla="*/ 124 h 348"/>
                    <a:gd name="T8" fmla="*/ 981 w 1278"/>
                    <a:gd name="T9" fmla="*/ 124 h 348"/>
                    <a:gd name="T10" fmla="*/ 981 w 1278"/>
                    <a:gd name="T11" fmla="*/ 28 h 348"/>
                    <a:gd name="T12" fmla="*/ 933 w 1278"/>
                    <a:gd name="T13" fmla="*/ 28 h 348"/>
                    <a:gd name="T14" fmla="*/ 933 w 1278"/>
                    <a:gd name="T15" fmla="*/ 76 h 348"/>
                    <a:gd name="T16" fmla="*/ 69 w 1278"/>
                    <a:gd name="T17" fmla="*/ 76 h 34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278" h="348">
                      <a:moveTo>
                        <a:pt x="69" y="76"/>
                      </a:moveTo>
                      <a:cubicBezTo>
                        <a:pt x="0" y="112"/>
                        <a:pt x="0" y="252"/>
                        <a:pt x="69" y="316"/>
                      </a:cubicBezTo>
                      <a:cubicBezTo>
                        <a:pt x="645" y="316"/>
                        <a:pt x="1029" y="348"/>
                        <a:pt x="1221" y="316"/>
                      </a:cubicBezTo>
                      <a:cubicBezTo>
                        <a:pt x="1278" y="252"/>
                        <a:pt x="1277" y="181"/>
                        <a:pt x="1221" y="124"/>
                      </a:cubicBezTo>
                      <a:cubicBezTo>
                        <a:pt x="1101" y="124"/>
                        <a:pt x="981" y="124"/>
                        <a:pt x="981" y="124"/>
                      </a:cubicBezTo>
                      <a:lnTo>
                        <a:pt x="981" y="28"/>
                      </a:lnTo>
                      <a:cubicBezTo>
                        <a:pt x="973" y="12"/>
                        <a:pt x="942" y="0"/>
                        <a:pt x="933" y="28"/>
                      </a:cubicBezTo>
                      <a:cubicBezTo>
                        <a:pt x="933" y="52"/>
                        <a:pt x="933" y="76"/>
                        <a:pt x="933" y="76"/>
                      </a:cubicBezTo>
                      <a:cubicBezTo>
                        <a:pt x="933" y="76"/>
                        <a:pt x="69" y="76"/>
                        <a:pt x="69" y="76"/>
                      </a:cubicBezTo>
                      <a:close/>
                    </a:path>
                  </a:pathLst>
                </a:custGeom>
                <a:solidFill>
                  <a:srgbClr val="99CCFF"/>
                </a:solidFill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>
                  <a:spAutoFit/>
                </a:bodyPr>
                <a:lstStyle/>
                <a:p>
                  <a:endParaRPr lang="de-DE"/>
                </a:p>
              </p:txBody>
            </p:sp>
          </p:grpSp>
          <p:grpSp>
            <p:nvGrpSpPr>
              <p:cNvPr id="92" name="Group 8"/>
              <p:cNvGrpSpPr>
                <a:grpSpLocks noChangeAspect="1"/>
              </p:cNvGrpSpPr>
              <p:nvPr/>
            </p:nvGrpSpPr>
            <p:grpSpPr bwMode="auto">
              <a:xfrm flipH="1">
                <a:off x="262" y="845"/>
                <a:ext cx="2212" cy="1185"/>
                <a:chOff x="464" y="1360"/>
                <a:chExt cx="2992" cy="1872"/>
              </a:xfrm>
            </p:grpSpPr>
            <p:sp>
              <p:nvSpPr>
                <p:cNvPr id="111" name="Freeform 9"/>
                <p:cNvSpPr>
                  <a:spLocks noChangeAspect="1"/>
                </p:cNvSpPr>
                <p:nvPr/>
              </p:nvSpPr>
              <p:spPr bwMode="auto">
                <a:xfrm>
                  <a:off x="464" y="1360"/>
                  <a:ext cx="2992" cy="576"/>
                </a:xfrm>
                <a:custGeom>
                  <a:avLst/>
                  <a:gdLst>
                    <a:gd name="T0" fmla="*/ 0 w 2992"/>
                    <a:gd name="T1" fmla="*/ 0 h 576"/>
                    <a:gd name="T2" fmla="*/ 1632 w 2992"/>
                    <a:gd name="T3" fmla="*/ 0 h 576"/>
                    <a:gd name="T4" fmla="*/ 1632 w 2992"/>
                    <a:gd name="T5" fmla="*/ 336 h 576"/>
                    <a:gd name="T6" fmla="*/ 1972 w 2992"/>
                    <a:gd name="T7" fmla="*/ 336 h 576"/>
                    <a:gd name="T8" fmla="*/ 1972 w 2992"/>
                    <a:gd name="T9" fmla="*/ 0 h 576"/>
                    <a:gd name="T10" fmla="*/ 2352 w 2992"/>
                    <a:gd name="T11" fmla="*/ 0 h 576"/>
                    <a:gd name="T12" fmla="*/ 2352 w 2992"/>
                    <a:gd name="T13" fmla="*/ 336 h 576"/>
                    <a:gd name="T14" fmla="*/ 2688 w 2992"/>
                    <a:gd name="T15" fmla="*/ 336 h 576"/>
                    <a:gd name="T16" fmla="*/ 2688 w 2992"/>
                    <a:gd name="T17" fmla="*/ 0 h 576"/>
                    <a:gd name="T18" fmla="*/ 2928 w 2992"/>
                    <a:gd name="T19" fmla="*/ 0 h 576"/>
                    <a:gd name="T20" fmla="*/ 2928 w 2992"/>
                    <a:gd name="T21" fmla="*/ 576 h 576"/>
                    <a:gd name="T22" fmla="*/ 0 w 2992"/>
                    <a:gd name="T23" fmla="*/ 576 h 576"/>
                    <a:gd name="T24" fmla="*/ 0 w 2992"/>
                    <a:gd name="T25" fmla="*/ 0 h 57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2992" h="576">
                      <a:moveTo>
                        <a:pt x="0" y="0"/>
                      </a:moveTo>
                      <a:lnTo>
                        <a:pt x="1632" y="0"/>
                      </a:lnTo>
                      <a:lnTo>
                        <a:pt x="1632" y="336"/>
                      </a:lnTo>
                      <a:lnTo>
                        <a:pt x="1972" y="336"/>
                      </a:lnTo>
                      <a:lnTo>
                        <a:pt x="1972" y="0"/>
                      </a:lnTo>
                      <a:lnTo>
                        <a:pt x="2352" y="0"/>
                      </a:lnTo>
                      <a:lnTo>
                        <a:pt x="2352" y="336"/>
                      </a:lnTo>
                      <a:lnTo>
                        <a:pt x="2688" y="336"/>
                      </a:lnTo>
                      <a:lnTo>
                        <a:pt x="2688" y="0"/>
                      </a:lnTo>
                      <a:cubicBezTo>
                        <a:pt x="2688" y="0"/>
                        <a:pt x="2808" y="0"/>
                        <a:pt x="2928" y="0"/>
                      </a:cubicBezTo>
                      <a:cubicBezTo>
                        <a:pt x="2884" y="184"/>
                        <a:pt x="2992" y="312"/>
                        <a:pt x="2928" y="576"/>
                      </a:cubicBezTo>
                      <a:cubicBezTo>
                        <a:pt x="1464" y="576"/>
                        <a:pt x="0" y="576"/>
                        <a:pt x="0" y="576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112" name="Freeform 10"/>
                <p:cNvSpPr>
                  <a:spLocks noChangeAspect="1"/>
                </p:cNvSpPr>
                <p:nvPr/>
              </p:nvSpPr>
              <p:spPr bwMode="auto">
                <a:xfrm>
                  <a:off x="464" y="2128"/>
                  <a:ext cx="864" cy="336"/>
                </a:xfrm>
                <a:custGeom>
                  <a:avLst/>
                  <a:gdLst>
                    <a:gd name="T0" fmla="*/ 0 w 864"/>
                    <a:gd name="T1" fmla="*/ 0 h 336"/>
                    <a:gd name="T2" fmla="*/ 528 w 864"/>
                    <a:gd name="T3" fmla="*/ 0 h 336"/>
                    <a:gd name="T4" fmla="*/ 528 w 864"/>
                    <a:gd name="T5" fmla="*/ 48 h 336"/>
                    <a:gd name="T6" fmla="*/ 864 w 864"/>
                    <a:gd name="T7" fmla="*/ 48 h 336"/>
                    <a:gd name="T8" fmla="*/ 864 w 864"/>
                    <a:gd name="T9" fmla="*/ 336 h 336"/>
                    <a:gd name="T10" fmla="*/ 0 w 864"/>
                    <a:gd name="T11" fmla="*/ 336 h 336"/>
                    <a:gd name="T12" fmla="*/ 0 w 864"/>
                    <a:gd name="T13" fmla="*/ 0 h 3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864" h="336">
                      <a:moveTo>
                        <a:pt x="0" y="0"/>
                      </a:moveTo>
                      <a:lnTo>
                        <a:pt x="528" y="0"/>
                      </a:lnTo>
                      <a:lnTo>
                        <a:pt x="528" y="48"/>
                      </a:lnTo>
                      <a:lnTo>
                        <a:pt x="864" y="48"/>
                      </a:lnTo>
                      <a:lnTo>
                        <a:pt x="864" y="336"/>
                      </a:lnTo>
                      <a:lnTo>
                        <a:pt x="0" y="33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113" name="Freeform 11"/>
                <p:cNvSpPr>
                  <a:spLocks noChangeAspect="1"/>
                </p:cNvSpPr>
                <p:nvPr/>
              </p:nvSpPr>
              <p:spPr bwMode="auto">
                <a:xfrm>
                  <a:off x="464" y="2704"/>
                  <a:ext cx="2992" cy="528"/>
                </a:xfrm>
                <a:custGeom>
                  <a:avLst/>
                  <a:gdLst>
                    <a:gd name="T0" fmla="*/ 0 w 2992"/>
                    <a:gd name="T1" fmla="*/ 0 h 528"/>
                    <a:gd name="T2" fmla="*/ 0 w 2992"/>
                    <a:gd name="T3" fmla="*/ 528 h 528"/>
                    <a:gd name="T4" fmla="*/ 2928 w 2992"/>
                    <a:gd name="T5" fmla="*/ 528 h 528"/>
                    <a:gd name="T6" fmla="*/ 2928 w 2992"/>
                    <a:gd name="T7" fmla="*/ 0 h 528"/>
                    <a:gd name="T8" fmla="*/ 2688 w 2992"/>
                    <a:gd name="T9" fmla="*/ 0 h 528"/>
                    <a:gd name="T10" fmla="*/ 2688 w 2992"/>
                    <a:gd name="T11" fmla="*/ 288 h 528"/>
                    <a:gd name="T12" fmla="*/ 2352 w 2992"/>
                    <a:gd name="T13" fmla="*/ 288 h 528"/>
                    <a:gd name="T14" fmla="*/ 2352 w 2992"/>
                    <a:gd name="T15" fmla="*/ 0 h 528"/>
                    <a:gd name="T16" fmla="*/ 1968 w 2992"/>
                    <a:gd name="T17" fmla="*/ 0 h 528"/>
                    <a:gd name="T18" fmla="*/ 1968 w 2992"/>
                    <a:gd name="T19" fmla="*/ 288 h 528"/>
                    <a:gd name="T20" fmla="*/ 1632 w 2992"/>
                    <a:gd name="T21" fmla="*/ 288 h 528"/>
                    <a:gd name="T22" fmla="*/ 1632 w 2992"/>
                    <a:gd name="T23" fmla="*/ 0 h 528"/>
                    <a:gd name="T24" fmla="*/ 0 w 2992"/>
                    <a:gd name="T25" fmla="*/ 0 h 528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2992" h="528">
                      <a:moveTo>
                        <a:pt x="0" y="0"/>
                      </a:moveTo>
                      <a:lnTo>
                        <a:pt x="0" y="528"/>
                      </a:lnTo>
                      <a:cubicBezTo>
                        <a:pt x="0" y="528"/>
                        <a:pt x="1464" y="528"/>
                        <a:pt x="2928" y="528"/>
                      </a:cubicBezTo>
                      <a:cubicBezTo>
                        <a:pt x="2992" y="332"/>
                        <a:pt x="2904" y="220"/>
                        <a:pt x="2928" y="0"/>
                      </a:cubicBezTo>
                      <a:cubicBezTo>
                        <a:pt x="2808" y="0"/>
                        <a:pt x="2688" y="0"/>
                        <a:pt x="2688" y="0"/>
                      </a:cubicBezTo>
                      <a:lnTo>
                        <a:pt x="2688" y="288"/>
                      </a:lnTo>
                      <a:lnTo>
                        <a:pt x="2352" y="288"/>
                      </a:lnTo>
                      <a:lnTo>
                        <a:pt x="2352" y="0"/>
                      </a:lnTo>
                      <a:lnTo>
                        <a:pt x="1968" y="0"/>
                      </a:lnTo>
                      <a:lnTo>
                        <a:pt x="1968" y="288"/>
                      </a:lnTo>
                      <a:lnTo>
                        <a:pt x="1632" y="288"/>
                      </a:lnTo>
                      <a:lnTo>
                        <a:pt x="163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>
                  <a:spAutoFit/>
                </a:bodyPr>
                <a:lstStyle/>
                <a:p>
                  <a:endParaRPr lang="de-DE"/>
                </a:p>
              </p:txBody>
            </p:sp>
          </p:grpSp>
          <p:sp>
            <p:nvSpPr>
              <p:cNvPr id="93" name="Freeform 12"/>
              <p:cNvSpPr>
                <a:spLocks noChangeAspect="1"/>
              </p:cNvSpPr>
              <p:nvPr/>
            </p:nvSpPr>
            <p:spPr bwMode="auto">
              <a:xfrm flipH="1">
                <a:off x="309" y="1665"/>
                <a:ext cx="1207" cy="213"/>
              </a:xfrm>
              <a:custGeom>
                <a:avLst/>
                <a:gdLst>
                  <a:gd name="T0" fmla="*/ 0 w 1632"/>
                  <a:gd name="T1" fmla="*/ 8 h 336"/>
                  <a:gd name="T2" fmla="*/ 0 w 1632"/>
                  <a:gd name="T3" fmla="*/ 0 h 336"/>
                  <a:gd name="T4" fmla="*/ 115 w 1632"/>
                  <a:gd name="T5" fmla="*/ 0 h 336"/>
                  <a:gd name="T6" fmla="*/ 115 w 1632"/>
                  <a:gd name="T7" fmla="*/ 47 h 336"/>
                  <a:gd name="T8" fmla="*/ 187 w 1632"/>
                  <a:gd name="T9" fmla="*/ 47 h 336"/>
                  <a:gd name="T10" fmla="*/ 187 w 1632"/>
                  <a:gd name="T11" fmla="*/ 0 h 336"/>
                  <a:gd name="T12" fmla="*/ 331 w 1632"/>
                  <a:gd name="T13" fmla="*/ 0 h 336"/>
                  <a:gd name="T14" fmla="*/ 331 w 1632"/>
                  <a:gd name="T15" fmla="*/ 47 h 336"/>
                  <a:gd name="T16" fmla="*/ 402 w 1632"/>
                  <a:gd name="T17" fmla="*/ 47 h 336"/>
                  <a:gd name="T18" fmla="*/ 402 w 1632"/>
                  <a:gd name="T19" fmla="*/ 0 h 336"/>
                  <a:gd name="T20" fmla="*/ 488 w 1632"/>
                  <a:gd name="T21" fmla="*/ 0 h 336"/>
                  <a:gd name="T22" fmla="*/ 488 w 1632"/>
                  <a:gd name="T23" fmla="*/ 8 h 336"/>
                  <a:gd name="T24" fmla="*/ 417 w 1632"/>
                  <a:gd name="T25" fmla="*/ 8 h 336"/>
                  <a:gd name="T26" fmla="*/ 417 w 1632"/>
                  <a:gd name="T27" fmla="*/ 55 h 336"/>
                  <a:gd name="T28" fmla="*/ 316 w 1632"/>
                  <a:gd name="T29" fmla="*/ 55 h 336"/>
                  <a:gd name="T30" fmla="*/ 316 w 1632"/>
                  <a:gd name="T31" fmla="*/ 8 h 336"/>
                  <a:gd name="T32" fmla="*/ 201 w 1632"/>
                  <a:gd name="T33" fmla="*/ 8 h 336"/>
                  <a:gd name="T34" fmla="*/ 201 w 1632"/>
                  <a:gd name="T35" fmla="*/ 55 h 336"/>
                  <a:gd name="T36" fmla="*/ 101 w 1632"/>
                  <a:gd name="T37" fmla="*/ 55 h 336"/>
                  <a:gd name="T38" fmla="*/ 101 w 1632"/>
                  <a:gd name="T39" fmla="*/ 8 h 336"/>
                  <a:gd name="T40" fmla="*/ 0 w 1632"/>
                  <a:gd name="T41" fmla="*/ 8 h 3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32" h="336">
                    <a:moveTo>
                      <a:pt x="0" y="48"/>
                    </a:moveTo>
                    <a:lnTo>
                      <a:pt x="0" y="0"/>
                    </a:lnTo>
                    <a:lnTo>
                      <a:pt x="384" y="0"/>
                    </a:lnTo>
                    <a:lnTo>
                      <a:pt x="384" y="288"/>
                    </a:lnTo>
                    <a:lnTo>
                      <a:pt x="624" y="288"/>
                    </a:lnTo>
                    <a:lnTo>
                      <a:pt x="624" y="0"/>
                    </a:lnTo>
                    <a:lnTo>
                      <a:pt x="1104" y="0"/>
                    </a:lnTo>
                    <a:lnTo>
                      <a:pt x="1104" y="288"/>
                    </a:lnTo>
                    <a:lnTo>
                      <a:pt x="1344" y="288"/>
                    </a:lnTo>
                    <a:lnTo>
                      <a:pt x="1344" y="0"/>
                    </a:lnTo>
                    <a:lnTo>
                      <a:pt x="1632" y="0"/>
                    </a:lnTo>
                    <a:lnTo>
                      <a:pt x="1632" y="48"/>
                    </a:lnTo>
                    <a:lnTo>
                      <a:pt x="1392" y="48"/>
                    </a:lnTo>
                    <a:lnTo>
                      <a:pt x="1392" y="336"/>
                    </a:lnTo>
                    <a:lnTo>
                      <a:pt x="1056" y="336"/>
                    </a:lnTo>
                    <a:lnTo>
                      <a:pt x="1056" y="48"/>
                    </a:lnTo>
                    <a:lnTo>
                      <a:pt x="672" y="48"/>
                    </a:lnTo>
                    <a:lnTo>
                      <a:pt x="672" y="336"/>
                    </a:lnTo>
                    <a:lnTo>
                      <a:pt x="336" y="336"/>
                    </a:lnTo>
                    <a:lnTo>
                      <a:pt x="336" y="48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996633"/>
              </a:solidFill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endParaRPr lang="de-DE"/>
              </a:p>
            </p:txBody>
          </p:sp>
          <p:grpSp>
            <p:nvGrpSpPr>
              <p:cNvPr id="94" name="Group 13"/>
              <p:cNvGrpSpPr>
                <a:grpSpLocks noChangeAspect="1"/>
              </p:cNvGrpSpPr>
              <p:nvPr/>
            </p:nvGrpSpPr>
            <p:grpSpPr bwMode="auto">
              <a:xfrm flipH="1">
                <a:off x="299" y="1596"/>
                <a:ext cx="1253" cy="73"/>
                <a:chOff x="1871" y="2576"/>
                <a:chExt cx="1695" cy="115"/>
              </a:xfrm>
            </p:grpSpPr>
            <p:sp>
              <p:nvSpPr>
                <p:cNvPr id="108" name="Freeform 14"/>
                <p:cNvSpPr>
                  <a:spLocks noChangeAspect="1"/>
                </p:cNvSpPr>
                <p:nvPr/>
              </p:nvSpPr>
              <p:spPr bwMode="auto">
                <a:xfrm>
                  <a:off x="1871" y="2595"/>
                  <a:ext cx="462" cy="96"/>
                </a:xfrm>
                <a:custGeom>
                  <a:avLst/>
                  <a:gdLst>
                    <a:gd name="T0" fmla="*/ 48 w 462"/>
                    <a:gd name="T1" fmla="*/ 0 h 96"/>
                    <a:gd name="T2" fmla="*/ 432 w 462"/>
                    <a:gd name="T3" fmla="*/ 0 h 96"/>
                    <a:gd name="T4" fmla="*/ 432 w 462"/>
                    <a:gd name="T5" fmla="*/ 96 h 96"/>
                    <a:gd name="T6" fmla="*/ 48 w 462"/>
                    <a:gd name="T7" fmla="*/ 96 h 96"/>
                    <a:gd name="T8" fmla="*/ 48 w 462"/>
                    <a:gd name="T9" fmla="*/ 0 h 9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62" h="96">
                      <a:moveTo>
                        <a:pt x="48" y="0"/>
                      </a:moveTo>
                      <a:cubicBezTo>
                        <a:pt x="48" y="0"/>
                        <a:pt x="240" y="0"/>
                        <a:pt x="432" y="0"/>
                      </a:cubicBezTo>
                      <a:cubicBezTo>
                        <a:pt x="458" y="33"/>
                        <a:pt x="462" y="69"/>
                        <a:pt x="432" y="96"/>
                      </a:cubicBezTo>
                      <a:cubicBezTo>
                        <a:pt x="240" y="96"/>
                        <a:pt x="48" y="96"/>
                        <a:pt x="48" y="96"/>
                      </a:cubicBezTo>
                      <a:cubicBezTo>
                        <a:pt x="0" y="39"/>
                        <a:pt x="48" y="0"/>
                        <a:pt x="48" y="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109" name="Freeform 15"/>
                <p:cNvSpPr>
                  <a:spLocks noChangeAspect="1"/>
                </p:cNvSpPr>
                <p:nvPr/>
              </p:nvSpPr>
              <p:spPr bwMode="auto">
                <a:xfrm>
                  <a:off x="2516" y="2592"/>
                  <a:ext cx="535" cy="96"/>
                </a:xfrm>
                <a:custGeom>
                  <a:avLst/>
                  <a:gdLst>
                    <a:gd name="T0" fmla="*/ 28 w 535"/>
                    <a:gd name="T1" fmla="*/ 0 h 96"/>
                    <a:gd name="T2" fmla="*/ 508 w 535"/>
                    <a:gd name="T3" fmla="*/ 0 h 96"/>
                    <a:gd name="T4" fmla="*/ 508 w 535"/>
                    <a:gd name="T5" fmla="*/ 96 h 96"/>
                    <a:gd name="T6" fmla="*/ 28 w 535"/>
                    <a:gd name="T7" fmla="*/ 96 h 96"/>
                    <a:gd name="T8" fmla="*/ 28 w 535"/>
                    <a:gd name="T9" fmla="*/ 0 h 9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35" h="96">
                      <a:moveTo>
                        <a:pt x="28" y="0"/>
                      </a:moveTo>
                      <a:cubicBezTo>
                        <a:pt x="28" y="0"/>
                        <a:pt x="268" y="0"/>
                        <a:pt x="508" y="0"/>
                      </a:cubicBezTo>
                      <a:cubicBezTo>
                        <a:pt x="534" y="32"/>
                        <a:pt x="535" y="66"/>
                        <a:pt x="508" y="96"/>
                      </a:cubicBezTo>
                      <a:lnTo>
                        <a:pt x="28" y="96"/>
                      </a:lnTo>
                      <a:cubicBezTo>
                        <a:pt x="0" y="62"/>
                        <a:pt x="1" y="20"/>
                        <a:pt x="28" y="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110" name="Freeform 16"/>
                <p:cNvSpPr>
                  <a:spLocks noChangeAspect="1"/>
                </p:cNvSpPr>
                <p:nvPr/>
              </p:nvSpPr>
              <p:spPr bwMode="auto">
                <a:xfrm>
                  <a:off x="3234" y="2576"/>
                  <a:ext cx="332" cy="112"/>
                </a:xfrm>
                <a:custGeom>
                  <a:avLst/>
                  <a:gdLst>
                    <a:gd name="T0" fmla="*/ 30 w 332"/>
                    <a:gd name="T1" fmla="*/ 16 h 112"/>
                    <a:gd name="T2" fmla="*/ 318 w 332"/>
                    <a:gd name="T3" fmla="*/ 16 h 112"/>
                    <a:gd name="T4" fmla="*/ 318 w 332"/>
                    <a:gd name="T5" fmla="*/ 112 h 112"/>
                    <a:gd name="T6" fmla="*/ 30 w 332"/>
                    <a:gd name="T7" fmla="*/ 112 h 112"/>
                    <a:gd name="T8" fmla="*/ 30 w 332"/>
                    <a:gd name="T9" fmla="*/ 16 h 1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32" h="112">
                      <a:moveTo>
                        <a:pt x="30" y="16"/>
                      </a:moveTo>
                      <a:cubicBezTo>
                        <a:pt x="174" y="16"/>
                        <a:pt x="270" y="0"/>
                        <a:pt x="318" y="16"/>
                      </a:cubicBezTo>
                      <a:cubicBezTo>
                        <a:pt x="332" y="63"/>
                        <a:pt x="308" y="51"/>
                        <a:pt x="318" y="112"/>
                      </a:cubicBezTo>
                      <a:lnTo>
                        <a:pt x="30" y="112"/>
                      </a:lnTo>
                      <a:cubicBezTo>
                        <a:pt x="0" y="85"/>
                        <a:pt x="3" y="34"/>
                        <a:pt x="30" y="1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>
                  <a:spAutoFit/>
                </a:bodyPr>
                <a:lstStyle/>
                <a:p>
                  <a:endParaRPr lang="de-DE"/>
                </a:p>
              </p:txBody>
            </p:sp>
          </p:grpSp>
          <p:sp>
            <p:nvSpPr>
              <p:cNvPr id="95" name="Freeform 17"/>
              <p:cNvSpPr>
                <a:spLocks noChangeAspect="1"/>
              </p:cNvSpPr>
              <p:nvPr/>
            </p:nvSpPr>
            <p:spPr bwMode="auto">
              <a:xfrm flipH="1">
                <a:off x="295" y="1362"/>
                <a:ext cx="1505" cy="151"/>
              </a:xfrm>
              <a:custGeom>
                <a:avLst/>
                <a:gdLst>
                  <a:gd name="T0" fmla="*/ 0 w 2036"/>
                  <a:gd name="T1" fmla="*/ 0 h 240"/>
                  <a:gd name="T2" fmla="*/ 602 w 2036"/>
                  <a:gd name="T3" fmla="*/ 0 h 240"/>
                  <a:gd name="T4" fmla="*/ 602 w 2036"/>
                  <a:gd name="T5" fmla="*/ 38 h 240"/>
                  <a:gd name="T6" fmla="*/ 0 w 2036"/>
                  <a:gd name="T7" fmla="*/ 38 h 240"/>
                  <a:gd name="T8" fmla="*/ 0 w 2036"/>
                  <a:gd name="T9" fmla="*/ 0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36" h="240">
                    <a:moveTo>
                      <a:pt x="0" y="0"/>
                    </a:moveTo>
                    <a:cubicBezTo>
                      <a:pt x="0" y="0"/>
                      <a:pt x="1008" y="0"/>
                      <a:pt x="2016" y="0"/>
                    </a:cubicBezTo>
                    <a:cubicBezTo>
                      <a:pt x="1986" y="101"/>
                      <a:pt x="2036" y="143"/>
                      <a:pt x="2016" y="240"/>
                    </a:cubicBezTo>
                    <a:cubicBezTo>
                      <a:pt x="1008" y="240"/>
                      <a:pt x="0" y="240"/>
                      <a:pt x="0" y="24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9900"/>
              </a:solidFill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96" name="Freeform 18"/>
              <p:cNvSpPr>
                <a:spLocks noChangeAspect="1"/>
              </p:cNvSpPr>
              <p:nvPr/>
            </p:nvSpPr>
            <p:spPr bwMode="auto">
              <a:xfrm flipH="1">
                <a:off x="309" y="1513"/>
                <a:ext cx="1491" cy="31"/>
              </a:xfrm>
              <a:custGeom>
                <a:avLst/>
                <a:gdLst>
                  <a:gd name="T0" fmla="*/ 0 w 2016"/>
                  <a:gd name="T1" fmla="*/ 0 h 48"/>
                  <a:gd name="T2" fmla="*/ 604 w 2016"/>
                  <a:gd name="T3" fmla="*/ 0 h 48"/>
                  <a:gd name="T4" fmla="*/ 604 w 2016"/>
                  <a:gd name="T5" fmla="*/ 8 h 48"/>
                  <a:gd name="T6" fmla="*/ 0 w 2016"/>
                  <a:gd name="T7" fmla="*/ 8 h 48"/>
                  <a:gd name="T8" fmla="*/ 0 w 2016"/>
                  <a:gd name="T9" fmla="*/ 0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16" h="48">
                    <a:moveTo>
                      <a:pt x="0" y="0"/>
                    </a:moveTo>
                    <a:lnTo>
                      <a:pt x="2016" y="0"/>
                    </a:lnTo>
                    <a:lnTo>
                      <a:pt x="2016" y="48"/>
                    </a:lnTo>
                    <a:lnTo>
                      <a:pt x="0" y="4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FF33"/>
              </a:solidFill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97" name="Freeform 19"/>
              <p:cNvSpPr>
                <a:spLocks noChangeAspect="1"/>
              </p:cNvSpPr>
              <p:nvPr/>
            </p:nvSpPr>
            <p:spPr bwMode="auto">
              <a:xfrm flipH="1">
                <a:off x="309" y="1544"/>
                <a:ext cx="1491" cy="30"/>
              </a:xfrm>
              <a:custGeom>
                <a:avLst/>
                <a:gdLst>
                  <a:gd name="T0" fmla="*/ 0 w 2016"/>
                  <a:gd name="T1" fmla="*/ 0 h 48"/>
                  <a:gd name="T2" fmla="*/ 604 w 2016"/>
                  <a:gd name="T3" fmla="*/ 0 h 48"/>
                  <a:gd name="T4" fmla="*/ 604 w 2016"/>
                  <a:gd name="T5" fmla="*/ 8 h 48"/>
                  <a:gd name="T6" fmla="*/ 0 w 2016"/>
                  <a:gd name="T7" fmla="*/ 8 h 48"/>
                  <a:gd name="T8" fmla="*/ 0 w 2016"/>
                  <a:gd name="T9" fmla="*/ 0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16" h="48">
                    <a:moveTo>
                      <a:pt x="0" y="0"/>
                    </a:moveTo>
                    <a:lnTo>
                      <a:pt x="2016" y="0"/>
                    </a:lnTo>
                    <a:lnTo>
                      <a:pt x="2016" y="48"/>
                    </a:lnTo>
                    <a:lnTo>
                      <a:pt x="0" y="4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98" name="Freeform 20"/>
              <p:cNvSpPr>
                <a:spLocks noChangeAspect="1"/>
              </p:cNvSpPr>
              <p:nvPr/>
            </p:nvSpPr>
            <p:spPr bwMode="auto">
              <a:xfrm flipH="1">
                <a:off x="309" y="1574"/>
                <a:ext cx="1207" cy="31"/>
              </a:xfrm>
              <a:custGeom>
                <a:avLst/>
                <a:gdLst>
                  <a:gd name="T0" fmla="*/ 0 w 1632"/>
                  <a:gd name="T1" fmla="*/ 0 h 48"/>
                  <a:gd name="T2" fmla="*/ 0 w 1632"/>
                  <a:gd name="T3" fmla="*/ 8 h 48"/>
                  <a:gd name="T4" fmla="*/ 488 w 1632"/>
                  <a:gd name="T5" fmla="*/ 8 h 48"/>
                  <a:gd name="T6" fmla="*/ 488 w 1632"/>
                  <a:gd name="T7" fmla="*/ 0 h 48"/>
                  <a:gd name="T8" fmla="*/ 0 w 1632"/>
                  <a:gd name="T9" fmla="*/ 0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32" h="48">
                    <a:moveTo>
                      <a:pt x="0" y="0"/>
                    </a:moveTo>
                    <a:lnTo>
                      <a:pt x="0" y="48"/>
                    </a:lnTo>
                    <a:lnTo>
                      <a:pt x="1632" y="48"/>
                    </a:lnTo>
                    <a:lnTo>
                      <a:pt x="163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endParaRPr lang="de-DE"/>
              </a:p>
            </p:txBody>
          </p:sp>
          <p:grpSp>
            <p:nvGrpSpPr>
              <p:cNvPr id="99" name="Group 21"/>
              <p:cNvGrpSpPr>
                <a:grpSpLocks noChangeAspect="1"/>
              </p:cNvGrpSpPr>
              <p:nvPr/>
            </p:nvGrpSpPr>
            <p:grpSpPr bwMode="auto">
              <a:xfrm flipH="1">
                <a:off x="320" y="1204"/>
                <a:ext cx="1744" cy="158"/>
                <a:chOff x="1177" y="1960"/>
                <a:chExt cx="2359" cy="249"/>
              </a:xfrm>
            </p:grpSpPr>
            <p:sp>
              <p:nvSpPr>
                <p:cNvPr id="100" name="Freeform 22"/>
                <p:cNvSpPr>
                  <a:spLocks noChangeAspect="1"/>
                </p:cNvSpPr>
                <p:nvPr/>
              </p:nvSpPr>
              <p:spPr bwMode="auto">
                <a:xfrm>
                  <a:off x="1177" y="1960"/>
                  <a:ext cx="2359" cy="249"/>
                </a:xfrm>
                <a:custGeom>
                  <a:avLst/>
                  <a:gdLst>
                    <a:gd name="T0" fmla="*/ 0 w 2360"/>
                    <a:gd name="T1" fmla="*/ 158 h 249"/>
                    <a:gd name="T2" fmla="*/ 200 w 2360"/>
                    <a:gd name="T3" fmla="*/ 12 h 249"/>
                    <a:gd name="T4" fmla="*/ 384 w 2360"/>
                    <a:gd name="T5" fmla="*/ 107 h 249"/>
                    <a:gd name="T6" fmla="*/ 552 w 2360"/>
                    <a:gd name="T7" fmla="*/ 197 h 249"/>
                    <a:gd name="T8" fmla="*/ 726 w 2360"/>
                    <a:gd name="T9" fmla="*/ 116 h 249"/>
                    <a:gd name="T10" fmla="*/ 920 w 2360"/>
                    <a:gd name="T11" fmla="*/ 12 h 249"/>
                    <a:gd name="T12" fmla="*/ 1117 w 2360"/>
                    <a:gd name="T13" fmla="*/ 108 h 249"/>
                    <a:gd name="T14" fmla="*/ 1260 w 2360"/>
                    <a:gd name="T15" fmla="*/ 194 h 249"/>
                    <a:gd name="T16" fmla="*/ 1437 w 2360"/>
                    <a:gd name="T17" fmla="*/ 96 h 249"/>
                    <a:gd name="T18" fmla="*/ 1588 w 2360"/>
                    <a:gd name="T19" fmla="*/ 12 h 249"/>
                    <a:gd name="T20" fmla="*/ 1790 w 2360"/>
                    <a:gd name="T21" fmla="*/ 108 h 249"/>
                    <a:gd name="T22" fmla="*/ 1950 w 2360"/>
                    <a:gd name="T23" fmla="*/ 201 h 249"/>
                    <a:gd name="T24" fmla="*/ 2115 w 2360"/>
                    <a:gd name="T25" fmla="*/ 111 h 249"/>
                    <a:gd name="T26" fmla="*/ 2260 w 2360"/>
                    <a:gd name="T27" fmla="*/ 12 h 249"/>
                    <a:gd name="T28" fmla="*/ 2356 w 2360"/>
                    <a:gd name="T29" fmla="*/ 60 h 249"/>
                    <a:gd name="T30" fmla="*/ 2328 w 2360"/>
                    <a:gd name="T31" fmla="*/ 92 h 249"/>
                    <a:gd name="T32" fmla="*/ 2262 w 2360"/>
                    <a:gd name="T33" fmla="*/ 62 h 249"/>
                    <a:gd name="T34" fmla="*/ 2145 w 2360"/>
                    <a:gd name="T35" fmla="*/ 150 h 249"/>
                    <a:gd name="T36" fmla="*/ 1938 w 2360"/>
                    <a:gd name="T37" fmla="*/ 243 h 249"/>
                    <a:gd name="T38" fmla="*/ 1752 w 2360"/>
                    <a:gd name="T39" fmla="*/ 141 h 249"/>
                    <a:gd name="T40" fmla="*/ 1588 w 2360"/>
                    <a:gd name="T41" fmla="*/ 60 h 249"/>
                    <a:gd name="T42" fmla="*/ 1437 w 2360"/>
                    <a:gd name="T43" fmla="*/ 165 h 249"/>
                    <a:gd name="T44" fmla="*/ 1260 w 2360"/>
                    <a:gd name="T45" fmla="*/ 246 h 249"/>
                    <a:gd name="T46" fmla="*/ 1081 w 2360"/>
                    <a:gd name="T47" fmla="*/ 147 h 249"/>
                    <a:gd name="T48" fmla="*/ 920 w 2360"/>
                    <a:gd name="T49" fmla="*/ 60 h 249"/>
                    <a:gd name="T50" fmla="*/ 751 w 2360"/>
                    <a:gd name="T51" fmla="*/ 159 h 249"/>
                    <a:gd name="T52" fmla="*/ 550 w 2360"/>
                    <a:gd name="T53" fmla="*/ 245 h 249"/>
                    <a:gd name="T54" fmla="*/ 360 w 2360"/>
                    <a:gd name="T55" fmla="*/ 156 h 249"/>
                    <a:gd name="T56" fmla="*/ 205 w 2360"/>
                    <a:gd name="T57" fmla="*/ 69 h 249"/>
                    <a:gd name="T58" fmla="*/ 40 w 2360"/>
                    <a:gd name="T59" fmla="*/ 192 h 249"/>
                    <a:gd name="T60" fmla="*/ 0 w 2360"/>
                    <a:gd name="T61" fmla="*/ 158 h 249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0" t="0" r="r" b="b"/>
                  <a:pathLst>
                    <a:path w="2360" h="249">
                      <a:moveTo>
                        <a:pt x="0" y="158"/>
                      </a:moveTo>
                      <a:cubicBezTo>
                        <a:pt x="45" y="89"/>
                        <a:pt x="133" y="24"/>
                        <a:pt x="200" y="12"/>
                      </a:cubicBezTo>
                      <a:cubicBezTo>
                        <a:pt x="267" y="0"/>
                        <a:pt x="332" y="64"/>
                        <a:pt x="384" y="107"/>
                      </a:cubicBezTo>
                      <a:cubicBezTo>
                        <a:pt x="433" y="149"/>
                        <a:pt x="495" y="195"/>
                        <a:pt x="552" y="197"/>
                      </a:cubicBezTo>
                      <a:cubicBezTo>
                        <a:pt x="609" y="199"/>
                        <a:pt x="665" y="147"/>
                        <a:pt x="726" y="116"/>
                      </a:cubicBezTo>
                      <a:cubicBezTo>
                        <a:pt x="783" y="78"/>
                        <a:pt x="855" y="13"/>
                        <a:pt x="920" y="12"/>
                      </a:cubicBezTo>
                      <a:cubicBezTo>
                        <a:pt x="983" y="12"/>
                        <a:pt x="1065" y="70"/>
                        <a:pt x="1117" y="108"/>
                      </a:cubicBezTo>
                      <a:cubicBezTo>
                        <a:pt x="1166" y="145"/>
                        <a:pt x="1208" y="196"/>
                        <a:pt x="1264" y="194"/>
                      </a:cubicBezTo>
                      <a:cubicBezTo>
                        <a:pt x="1325" y="199"/>
                        <a:pt x="1393" y="137"/>
                        <a:pt x="1441" y="96"/>
                      </a:cubicBezTo>
                      <a:cubicBezTo>
                        <a:pt x="1488" y="55"/>
                        <a:pt x="1533" y="10"/>
                        <a:pt x="1592" y="12"/>
                      </a:cubicBezTo>
                      <a:cubicBezTo>
                        <a:pt x="1654" y="11"/>
                        <a:pt x="1743" y="73"/>
                        <a:pt x="1794" y="108"/>
                      </a:cubicBezTo>
                      <a:cubicBezTo>
                        <a:pt x="1845" y="144"/>
                        <a:pt x="1898" y="201"/>
                        <a:pt x="1954" y="201"/>
                      </a:cubicBezTo>
                      <a:cubicBezTo>
                        <a:pt x="2008" y="200"/>
                        <a:pt x="2072" y="149"/>
                        <a:pt x="2119" y="111"/>
                      </a:cubicBezTo>
                      <a:cubicBezTo>
                        <a:pt x="2160" y="77"/>
                        <a:pt x="2224" y="20"/>
                        <a:pt x="2264" y="12"/>
                      </a:cubicBezTo>
                      <a:cubicBezTo>
                        <a:pt x="2322" y="14"/>
                        <a:pt x="2326" y="35"/>
                        <a:pt x="2360" y="60"/>
                      </a:cubicBezTo>
                      <a:cubicBezTo>
                        <a:pt x="2360" y="60"/>
                        <a:pt x="2346" y="76"/>
                        <a:pt x="2332" y="92"/>
                      </a:cubicBezTo>
                      <a:cubicBezTo>
                        <a:pt x="2316" y="93"/>
                        <a:pt x="2296" y="60"/>
                        <a:pt x="2266" y="62"/>
                      </a:cubicBezTo>
                      <a:cubicBezTo>
                        <a:pt x="2236" y="72"/>
                        <a:pt x="2192" y="106"/>
                        <a:pt x="2149" y="150"/>
                      </a:cubicBezTo>
                      <a:cubicBezTo>
                        <a:pt x="2103" y="195"/>
                        <a:pt x="2007" y="244"/>
                        <a:pt x="1942" y="243"/>
                      </a:cubicBezTo>
                      <a:cubicBezTo>
                        <a:pt x="1877" y="242"/>
                        <a:pt x="1807" y="183"/>
                        <a:pt x="1756" y="141"/>
                      </a:cubicBezTo>
                      <a:cubicBezTo>
                        <a:pt x="1705" y="100"/>
                        <a:pt x="1644" y="57"/>
                        <a:pt x="1592" y="60"/>
                      </a:cubicBezTo>
                      <a:cubicBezTo>
                        <a:pt x="1540" y="64"/>
                        <a:pt x="1489" y="124"/>
                        <a:pt x="1441" y="165"/>
                      </a:cubicBezTo>
                      <a:cubicBezTo>
                        <a:pt x="1392" y="207"/>
                        <a:pt x="1324" y="249"/>
                        <a:pt x="1264" y="246"/>
                      </a:cubicBezTo>
                      <a:cubicBezTo>
                        <a:pt x="1204" y="243"/>
                        <a:pt x="1126" y="186"/>
                        <a:pt x="1081" y="147"/>
                      </a:cubicBezTo>
                      <a:cubicBezTo>
                        <a:pt x="1031" y="106"/>
                        <a:pt x="975" y="58"/>
                        <a:pt x="920" y="60"/>
                      </a:cubicBezTo>
                      <a:cubicBezTo>
                        <a:pt x="865" y="62"/>
                        <a:pt x="813" y="128"/>
                        <a:pt x="751" y="159"/>
                      </a:cubicBezTo>
                      <a:cubicBezTo>
                        <a:pt x="694" y="204"/>
                        <a:pt x="614" y="244"/>
                        <a:pt x="550" y="245"/>
                      </a:cubicBezTo>
                      <a:cubicBezTo>
                        <a:pt x="486" y="247"/>
                        <a:pt x="409" y="198"/>
                        <a:pt x="360" y="156"/>
                      </a:cubicBezTo>
                      <a:cubicBezTo>
                        <a:pt x="310" y="116"/>
                        <a:pt x="263" y="58"/>
                        <a:pt x="205" y="69"/>
                      </a:cubicBezTo>
                      <a:cubicBezTo>
                        <a:pt x="148" y="69"/>
                        <a:pt x="75" y="153"/>
                        <a:pt x="40" y="192"/>
                      </a:cubicBezTo>
                      <a:cubicBezTo>
                        <a:pt x="40" y="192"/>
                        <a:pt x="0" y="158"/>
                        <a:pt x="0" y="158"/>
                      </a:cubicBezTo>
                      <a:close/>
                    </a:path>
                  </a:pathLst>
                </a:custGeom>
                <a:solidFill>
                  <a:srgbClr val="FF9900"/>
                </a:solidFill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101" name="Oval 23"/>
                <p:cNvSpPr>
                  <a:spLocks noChangeAspect="1" noChangeArrowheads="1"/>
                </p:cNvSpPr>
                <p:nvPr/>
              </p:nvSpPr>
              <p:spPr bwMode="auto">
                <a:xfrm>
                  <a:off x="1684" y="2015"/>
                  <a:ext cx="96" cy="96"/>
                </a:xfrm>
                <a:prstGeom prst="ellipse">
                  <a:avLst/>
                </a:prstGeom>
                <a:solidFill>
                  <a:srgbClr val="FF9900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102" name="Oval 24"/>
                <p:cNvSpPr>
                  <a:spLocks noChangeAspect="1" noChangeArrowheads="1"/>
                </p:cNvSpPr>
                <p:nvPr/>
              </p:nvSpPr>
              <p:spPr bwMode="auto">
                <a:xfrm>
                  <a:off x="2734" y="2066"/>
                  <a:ext cx="96" cy="96"/>
                </a:xfrm>
                <a:prstGeom prst="ellipse">
                  <a:avLst/>
                </a:prstGeom>
                <a:solidFill>
                  <a:srgbClr val="FF9900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103" name="Oval 25"/>
                <p:cNvSpPr>
                  <a:spLocks noChangeAspect="1" noChangeArrowheads="1"/>
                </p:cNvSpPr>
                <p:nvPr/>
              </p:nvSpPr>
              <p:spPr bwMode="auto">
                <a:xfrm>
                  <a:off x="2400" y="2016"/>
                  <a:ext cx="96" cy="96"/>
                </a:xfrm>
                <a:prstGeom prst="ellipse">
                  <a:avLst/>
                </a:prstGeom>
                <a:solidFill>
                  <a:srgbClr val="FF9900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104" name="Oval 26"/>
                <p:cNvSpPr>
                  <a:spLocks noChangeAspect="1" noChangeArrowheads="1"/>
                </p:cNvSpPr>
                <p:nvPr/>
              </p:nvSpPr>
              <p:spPr bwMode="auto">
                <a:xfrm>
                  <a:off x="2056" y="2068"/>
                  <a:ext cx="96" cy="96"/>
                </a:xfrm>
                <a:prstGeom prst="ellipse">
                  <a:avLst/>
                </a:prstGeom>
                <a:solidFill>
                  <a:srgbClr val="FF9900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105" name="Oval 27"/>
                <p:cNvSpPr>
                  <a:spLocks noChangeAspect="1" noChangeArrowheads="1"/>
                </p:cNvSpPr>
                <p:nvPr/>
              </p:nvSpPr>
              <p:spPr bwMode="auto">
                <a:xfrm>
                  <a:off x="3080" y="2012"/>
                  <a:ext cx="96" cy="96"/>
                </a:xfrm>
                <a:prstGeom prst="ellipse">
                  <a:avLst/>
                </a:prstGeom>
                <a:solidFill>
                  <a:srgbClr val="FF9900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106" name="Oval 28"/>
                <p:cNvSpPr>
                  <a:spLocks noChangeAspect="1" noChangeArrowheads="1"/>
                </p:cNvSpPr>
                <p:nvPr/>
              </p:nvSpPr>
              <p:spPr bwMode="auto">
                <a:xfrm>
                  <a:off x="1345" y="2074"/>
                  <a:ext cx="96" cy="96"/>
                </a:xfrm>
                <a:prstGeom prst="ellipse">
                  <a:avLst/>
                </a:prstGeom>
                <a:solidFill>
                  <a:srgbClr val="FF9900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107" name="Oval 29"/>
                <p:cNvSpPr>
                  <a:spLocks noChangeAspect="1" noChangeArrowheads="1"/>
                </p:cNvSpPr>
                <p:nvPr/>
              </p:nvSpPr>
              <p:spPr bwMode="auto">
                <a:xfrm>
                  <a:off x="3408" y="2070"/>
                  <a:ext cx="96" cy="96"/>
                </a:xfrm>
                <a:prstGeom prst="ellipse">
                  <a:avLst/>
                </a:prstGeom>
                <a:solidFill>
                  <a:srgbClr val="FF9900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>
                  <a:spAutoFit/>
                </a:bodyPr>
                <a:lstStyle/>
                <a:p>
                  <a:endParaRPr lang="de-DE"/>
                </a:p>
              </p:txBody>
            </p:sp>
          </p:grpSp>
        </p:grpSp>
        <p:sp>
          <p:nvSpPr>
            <p:cNvPr id="10" name="Freeform 30"/>
            <p:cNvSpPr>
              <a:spLocks noChangeAspect="1"/>
            </p:cNvSpPr>
            <p:nvPr/>
          </p:nvSpPr>
          <p:spPr bwMode="auto">
            <a:xfrm flipH="1">
              <a:off x="3657600" y="1989138"/>
              <a:ext cx="2393950" cy="361950"/>
            </a:xfrm>
            <a:custGeom>
              <a:avLst/>
              <a:gdLst>
                <a:gd name="T0" fmla="*/ 0 w 2992"/>
                <a:gd name="T1" fmla="*/ 0 h 528"/>
                <a:gd name="T2" fmla="*/ 0 w 2992"/>
                <a:gd name="T3" fmla="*/ 2147483647 h 528"/>
                <a:gd name="T4" fmla="*/ 2147483647 w 2992"/>
                <a:gd name="T5" fmla="*/ 2147483647 h 528"/>
                <a:gd name="T6" fmla="*/ 2147483647 w 2992"/>
                <a:gd name="T7" fmla="*/ 0 h 528"/>
                <a:gd name="T8" fmla="*/ 2147483647 w 2992"/>
                <a:gd name="T9" fmla="*/ 0 h 528"/>
                <a:gd name="T10" fmla="*/ 2147483647 w 2992"/>
                <a:gd name="T11" fmla="*/ 2147483647 h 528"/>
                <a:gd name="T12" fmla="*/ 2147483647 w 2992"/>
                <a:gd name="T13" fmla="*/ 2147483647 h 528"/>
                <a:gd name="T14" fmla="*/ 2147483647 w 2992"/>
                <a:gd name="T15" fmla="*/ 0 h 528"/>
                <a:gd name="T16" fmla="*/ 2147483647 w 2992"/>
                <a:gd name="T17" fmla="*/ 0 h 528"/>
                <a:gd name="T18" fmla="*/ 2147483647 w 2992"/>
                <a:gd name="T19" fmla="*/ 2147483647 h 528"/>
                <a:gd name="T20" fmla="*/ 2147483647 w 2992"/>
                <a:gd name="T21" fmla="*/ 2147483647 h 528"/>
                <a:gd name="T22" fmla="*/ 2147483647 w 2992"/>
                <a:gd name="T23" fmla="*/ 0 h 528"/>
                <a:gd name="T24" fmla="*/ 0 w 2992"/>
                <a:gd name="T25" fmla="*/ 0 h 52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992" h="528">
                  <a:moveTo>
                    <a:pt x="0" y="0"/>
                  </a:moveTo>
                  <a:lnTo>
                    <a:pt x="0" y="528"/>
                  </a:lnTo>
                  <a:cubicBezTo>
                    <a:pt x="0" y="528"/>
                    <a:pt x="1464" y="528"/>
                    <a:pt x="2928" y="528"/>
                  </a:cubicBezTo>
                  <a:cubicBezTo>
                    <a:pt x="2992" y="332"/>
                    <a:pt x="2904" y="220"/>
                    <a:pt x="2928" y="0"/>
                  </a:cubicBezTo>
                  <a:cubicBezTo>
                    <a:pt x="2808" y="0"/>
                    <a:pt x="2688" y="0"/>
                    <a:pt x="2688" y="0"/>
                  </a:cubicBezTo>
                  <a:lnTo>
                    <a:pt x="2688" y="288"/>
                  </a:lnTo>
                  <a:lnTo>
                    <a:pt x="2352" y="288"/>
                  </a:lnTo>
                  <a:lnTo>
                    <a:pt x="2352" y="0"/>
                  </a:lnTo>
                  <a:lnTo>
                    <a:pt x="1968" y="0"/>
                  </a:lnTo>
                  <a:lnTo>
                    <a:pt x="1968" y="288"/>
                  </a:lnTo>
                  <a:lnTo>
                    <a:pt x="1632" y="288"/>
                  </a:lnTo>
                  <a:lnTo>
                    <a:pt x="16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EAEA"/>
            </a:solidFill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de-DE"/>
            </a:p>
          </p:txBody>
        </p:sp>
        <p:sp>
          <p:nvSpPr>
            <p:cNvPr id="11" name="Freeform 31"/>
            <p:cNvSpPr>
              <a:spLocks noChangeAspect="1"/>
            </p:cNvSpPr>
            <p:nvPr/>
          </p:nvSpPr>
          <p:spPr bwMode="auto">
            <a:xfrm flipH="1">
              <a:off x="3708399" y="1955801"/>
              <a:ext cx="1306512" cy="230189"/>
            </a:xfrm>
            <a:custGeom>
              <a:avLst/>
              <a:gdLst>
                <a:gd name="T0" fmla="*/ 0 w 1632"/>
                <a:gd name="T1" fmla="*/ 2147483647 h 336"/>
                <a:gd name="T2" fmla="*/ 0 w 1632"/>
                <a:gd name="T3" fmla="*/ 0 h 336"/>
                <a:gd name="T4" fmla="*/ 2147483647 w 1632"/>
                <a:gd name="T5" fmla="*/ 0 h 336"/>
                <a:gd name="T6" fmla="*/ 2147483647 w 1632"/>
                <a:gd name="T7" fmla="*/ 2147483647 h 336"/>
                <a:gd name="T8" fmla="*/ 2147483647 w 1632"/>
                <a:gd name="T9" fmla="*/ 2147483647 h 336"/>
                <a:gd name="T10" fmla="*/ 2147483647 w 1632"/>
                <a:gd name="T11" fmla="*/ 0 h 336"/>
                <a:gd name="T12" fmla="*/ 2147483647 w 1632"/>
                <a:gd name="T13" fmla="*/ 0 h 336"/>
                <a:gd name="T14" fmla="*/ 2147483647 w 1632"/>
                <a:gd name="T15" fmla="*/ 2147483647 h 336"/>
                <a:gd name="T16" fmla="*/ 2147483647 w 1632"/>
                <a:gd name="T17" fmla="*/ 2147483647 h 336"/>
                <a:gd name="T18" fmla="*/ 2147483647 w 1632"/>
                <a:gd name="T19" fmla="*/ 0 h 336"/>
                <a:gd name="T20" fmla="*/ 2147483647 w 1632"/>
                <a:gd name="T21" fmla="*/ 0 h 336"/>
                <a:gd name="T22" fmla="*/ 2147483647 w 1632"/>
                <a:gd name="T23" fmla="*/ 2147483647 h 336"/>
                <a:gd name="T24" fmla="*/ 2147483647 w 1632"/>
                <a:gd name="T25" fmla="*/ 2147483647 h 336"/>
                <a:gd name="T26" fmla="*/ 2147483647 w 1632"/>
                <a:gd name="T27" fmla="*/ 2147483647 h 336"/>
                <a:gd name="T28" fmla="*/ 2147483647 w 1632"/>
                <a:gd name="T29" fmla="*/ 2147483647 h 336"/>
                <a:gd name="T30" fmla="*/ 2147483647 w 1632"/>
                <a:gd name="T31" fmla="*/ 2147483647 h 336"/>
                <a:gd name="T32" fmla="*/ 2147483647 w 1632"/>
                <a:gd name="T33" fmla="*/ 2147483647 h 336"/>
                <a:gd name="T34" fmla="*/ 2147483647 w 1632"/>
                <a:gd name="T35" fmla="*/ 2147483647 h 336"/>
                <a:gd name="T36" fmla="*/ 2147483647 w 1632"/>
                <a:gd name="T37" fmla="*/ 2147483647 h 336"/>
                <a:gd name="T38" fmla="*/ 2147483647 w 1632"/>
                <a:gd name="T39" fmla="*/ 2147483647 h 336"/>
                <a:gd name="T40" fmla="*/ 0 w 1632"/>
                <a:gd name="T41" fmla="*/ 2147483647 h 3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632" h="336">
                  <a:moveTo>
                    <a:pt x="0" y="48"/>
                  </a:moveTo>
                  <a:lnTo>
                    <a:pt x="0" y="0"/>
                  </a:lnTo>
                  <a:lnTo>
                    <a:pt x="384" y="0"/>
                  </a:lnTo>
                  <a:lnTo>
                    <a:pt x="384" y="288"/>
                  </a:lnTo>
                  <a:lnTo>
                    <a:pt x="624" y="288"/>
                  </a:lnTo>
                  <a:lnTo>
                    <a:pt x="624" y="0"/>
                  </a:lnTo>
                  <a:lnTo>
                    <a:pt x="1104" y="0"/>
                  </a:lnTo>
                  <a:lnTo>
                    <a:pt x="1104" y="288"/>
                  </a:lnTo>
                  <a:lnTo>
                    <a:pt x="1344" y="288"/>
                  </a:lnTo>
                  <a:lnTo>
                    <a:pt x="1344" y="0"/>
                  </a:lnTo>
                  <a:lnTo>
                    <a:pt x="1632" y="0"/>
                  </a:lnTo>
                  <a:lnTo>
                    <a:pt x="1632" y="48"/>
                  </a:lnTo>
                  <a:lnTo>
                    <a:pt x="1392" y="48"/>
                  </a:lnTo>
                  <a:lnTo>
                    <a:pt x="1392" y="336"/>
                  </a:lnTo>
                  <a:lnTo>
                    <a:pt x="1056" y="336"/>
                  </a:lnTo>
                  <a:lnTo>
                    <a:pt x="1056" y="48"/>
                  </a:lnTo>
                  <a:lnTo>
                    <a:pt x="672" y="48"/>
                  </a:lnTo>
                  <a:lnTo>
                    <a:pt x="672" y="336"/>
                  </a:lnTo>
                  <a:lnTo>
                    <a:pt x="336" y="336"/>
                  </a:lnTo>
                  <a:lnTo>
                    <a:pt x="336" y="48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996633"/>
            </a:solidFill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de-DE"/>
            </a:p>
          </p:txBody>
        </p:sp>
        <p:grpSp>
          <p:nvGrpSpPr>
            <p:cNvPr id="12" name="Group 32"/>
            <p:cNvGrpSpPr>
              <a:grpSpLocks noChangeAspect="1"/>
            </p:cNvGrpSpPr>
            <p:nvPr/>
          </p:nvGrpSpPr>
          <p:grpSpPr bwMode="auto">
            <a:xfrm flipH="1">
              <a:off x="3697288" y="1879600"/>
              <a:ext cx="1355725" cy="76200"/>
              <a:chOff x="1872" y="2576"/>
              <a:chExt cx="1694" cy="112"/>
            </a:xfrm>
          </p:grpSpPr>
          <p:sp>
            <p:nvSpPr>
              <p:cNvPr id="88" name="Freeform 33"/>
              <p:cNvSpPr>
                <a:spLocks noChangeAspect="1"/>
              </p:cNvSpPr>
              <p:nvPr/>
            </p:nvSpPr>
            <p:spPr bwMode="auto">
              <a:xfrm>
                <a:off x="1872" y="2592"/>
                <a:ext cx="462" cy="96"/>
              </a:xfrm>
              <a:custGeom>
                <a:avLst/>
                <a:gdLst>
                  <a:gd name="T0" fmla="*/ 48 w 462"/>
                  <a:gd name="T1" fmla="*/ 0 h 96"/>
                  <a:gd name="T2" fmla="*/ 432 w 462"/>
                  <a:gd name="T3" fmla="*/ 0 h 96"/>
                  <a:gd name="T4" fmla="*/ 432 w 462"/>
                  <a:gd name="T5" fmla="*/ 96 h 96"/>
                  <a:gd name="T6" fmla="*/ 48 w 462"/>
                  <a:gd name="T7" fmla="*/ 96 h 96"/>
                  <a:gd name="T8" fmla="*/ 48 w 462"/>
                  <a:gd name="T9" fmla="*/ 0 h 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62" h="96">
                    <a:moveTo>
                      <a:pt x="48" y="0"/>
                    </a:moveTo>
                    <a:cubicBezTo>
                      <a:pt x="48" y="0"/>
                      <a:pt x="240" y="0"/>
                      <a:pt x="432" y="0"/>
                    </a:cubicBezTo>
                    <a:cubicBezTo>
                      <a:pt x="458" y="33"/>
                      <a:pt x="462" y="69"/>
                      <a:pt x="432" y="96"/>
                    </a:cubicBezTo>
                    <a:cubicBezTo>
                      <a:pt x="240" y="96"/>
                      <a:pt x="48" y="96"/>
                      <a:pt x="48" y="96"/>
                    </a:cubicBezTo>
                    <a:cubicBezTo>
                      <a:pt x="0" y="39"/>
                      <a:pt x="48" y="0"/>
                      <a:pt x="48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89" name="Freeform 34"/>
              <p:cNvSpPr>
                <a:spLocks noChangeAspect="1"/>
              </p:cNvSpPr>
              <p:nvPr/>
            </p:nvSpPr>
            <p:spPr bwMode="auto">
              <a:xfrm>
                <a:off x="2516" y="2592"/>
                <a:ext cx="535" cy="96"/>
              </a:xfrm>
              <a:custGeom>
                <a:avLst/>
                <a:gdLst>
                  <a:gd name="T0" fmla="*/ 28 w 535"/>
                  <a:gd name="T1" fmla="*/ 0 h 96"/>
                  <a:gd name="T2" fmla="*/ 508 w 535"/>
                  <a:gd name="T3" fmla="*/ 0 h 96"/>
                  <a:gd name="T4" fmla="*/ 508 w 535"/>
                  <a:gd name="T5" fmla="*/ 96 h 96"/>
                  <a:gd name="T6" fmla="*/ 28 w 535"/>
                  <a:gd name="T7" fmla="*/ 96 h 96"/>
                  <a:gd name="T8" fmla="*/ 28 w 535"/>
                  <a:gd name="T9" fmla="*/ 0 h 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35" h="96">
                    <a:moveTo>
                      <a:pt x="28" y="0"/>
                    </a:moveTo>
                    <a:cubicBezTo>
                      <a:pt x="28" y="0"/>
                      <a:pt x="268" y="0"/>
                      <a:pt x="508" y="0"/>
                    </a:cubicBezTo>
                    <a:cubicBezTo>
                      <a:pt x="534" y="32"/>
                      <a:pt x="535" y="66"/>
                      <a:pt x="508" y="96"/>
                    </a:cubicBezTo>
                    <a:lnTo>
                      <a:pt x="28" y="96"/>
                    </a:lnTo>
                    <a:cubicBezTo>
                      <a:pt x="0" y="62"/>
                      <a:pt x="1" y="20"/>
                      <a:pt x="28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90" name="Freeform 35"/>
              <p:cNvSpPr>
                <a:spLocks noChangeAspect="1"/>
              </p:cNvSpPr>
              <p:nvPr/>
            </p:nvSpPr>
            <p:spPr bwMode="auto">
              <a:xfrm>
                <a:off x="3234" y="2576"/>
                <a:ext cx="332" cy="112"/>
              </a:xfrm>
              <a:custGeom>
                <a:avLst/>
                <a:gdLst>
                  <a:gd name="T0" fmla="*/ 30 w 332"/>
                  <a:gd name="T1" fmla="*/ 16 h 112"/>
                  <a:gd name="T2" fmla="*/ 318 w 332"/>
                  <a:gd name="T3" fmla="*/ 16 h 112"/>
                  <a:gd name="T4" fmla="*/ 318 w 332"/>
                  <a:gd name="T5" fmla="*/ 112 h 112"/>
                  <a:gd name="T6" fmla="*/ 30 w 332"/>
                  <a:gd name="T7" fmla="*/ 112 h 112"/>
                  <a:gd name="T8" fmla="*/ 30 w 332"/>
                  <a:gd name="T9" fmla="*/ 16 h 1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32" h="112">
                    <a:moveTo>
                      <a:pt x="30" y="16"/>
                    </a:moveTo>
                    <a:cubicBezTo>
                      <a:pt x="174" y="16"/>
                      <a:pt x="270" y="0"/>
                      <a:pt x="318" y="16"/>
                    </a:cubicBezTo>
                    <a:cubicBezTo>
                      <a:pt x="332" y="63"/>
                      <a:pt x="308" y="51"/>
                      <a:pt x="318" y="112"/>
                    </a:cubicBezTo>
                    <a:lnTo>
                      <a:pt x="30" y="112"/>
                    </a:lnTo>
                    <a:cubicBezTo>
                      <a:pt x="0" y="85"/>
                      <a:pt x="3" y="34"/>
                      <a:pt x="30" y="16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endParaRPr lang="de-DE"/>
              </a:p>
            </p:txBody>
          </p:sp>
        </p:grpSp>
        <p:sp>
          <p:nvSpPr>
            <p:cNvPr id="13" name="Freeform 36"/>
            <p:cNvSpPr>
              <a:spLocks noChangeAspect="1"/>
            </p:cNvSpPr>
            <p:nvPr/>
          </p:nvSpPr>
          <p:spPr bwMode="auto">
            <a:xfrm flipH="1">
              <a:off x="3708399" y="1825624"/>
              <a:ext cx="1614488" cy="31751"/>
            </a:xfrm>
            <a:custGeom>
              <a:avLst/>
              <a:gdLst>
                <a:gd name="T0" fmla="*/ 0 w 2016"/>
                <a:gd name="T1" fmla="*/ 0 h 48"/>
                <a:gd name="T2" fmla="*/ 2147483647 w 2016"/>
                <a:gd name="T3" fmla="*/ 0 h 48"/>
                <a:gd name="T4" fmla="*/ 2147483647 w 2016"/>
                <a:gd name="T5" fmla="*/ 2147483647 h 48"/>
                <a:gd name="T6" fmla="*/ 0 w 2016"/>
                <a:gd name="T7" fmla="*/ 2147483647 h 48"/>
                <a:gd name="T8" fmla="*/ 0 w 2016"/>
                <a:gd name="T9" fmla="*/ 0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16" h="48">
                  <a:moveTo>
                    <a:pt x="0" y="0"/>
                  </a:moveTo>
                  <a:lnTo>
                    <a:pt x="2016" y="0"/>
                  </a:lnTo>
                  <a:lnTo>
                    <a:pt x="2016" y="48"/>
                  </a:lnTo>
                  <a:lnTo>
                    <a:pt x="0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de-DE"/>
            </a:p>
          </p:txBody>
        </p:sp>
        <p:sp>
          <p:nvSpPr>
            <p:cNvPr id="14" name="Freeform 37"/>
            <p:cNvSpPr>
              <a:spLocks noChangeAspect="1"/>
            </p:cNvSpPr>
            <p:nvPr/>
          </p:nvSpPr>
          <p:spPr bwMode="auto">
            <a:xfrm flipH="1">
              <a:off x="3708399" y="1857375"/>
              <a:ext cx="1306512" cy="33338"/>
            </a:xfrm>
            <a:custGeom>
              <a:avLst/>
              <a:gdLst>
                <a:gd name="T0" fmla="*/ 0 w 1632"/>
                <a:gd name="T1" fmla="*/ 0 h 48"/>
                <a:gd name="T2" fmla="*/ 0 w 1632"/>
                <a:gd name="T3" fmla="*/ 2147483647 h 48"/>
                <a:gd name="T4" fmla="*/ 2147483647 w 1632"/>
                <a:gd name="T5" fmla="*/ 2147483647 h 48"/>
                <a:gd name="T6" fmla="*/ 2147483647 w 1632"/>
                <a:gd name="T7" fmla="*/ 0 h 48"/>
                <a:gd name="T8" fmla="*/ 0 w 1632"/>
                <a:gd name="T9" fmla="*/ 0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32" h="48">
                  <a:moveTo>
                    <a:pt x="0" y="0"/>
                  </a:moveTo>
                  <a:lnTo>
                    <a:pt x="0" y="48"/>
                  </a:lnTo>
                  <a:lnTo>
                    <a:pt x="1632" y="48"/>
                  </a:lnTo>
                  <a:lnTo>
                    <a:pt x="16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de-DE"/>
            </a:p>
          </p:txBody>
        </p:sp>
        <p:sp>
          <p:nvSpPr>
            <p:cNvPr id="15" name="Freeform 38"/>
            <p:cNvSpPr>
              <a:spLocks noChangeAspect="1"/>
            </p:cNvSpPr>
            <p:nvPr/>
          </p:nvSpPr>
          <p:spPr bwMode="auto">
            <a:xfrm flipH="1">
              <a:off x="3657600" y="3789363"/>
              <a:ext cx="2393950" cy="395287"/>
            </a:xfrm>
            <a:custGeom>
              <a:avLst/>
              <a:gdLst>
                <a:gd name="T0" fmla="*/ 0 w 2992"/>
                <a:gd name="T1" fmla="*/ 0 h 576"/>
                <a:gd name="T2" fmla="*/ 2147483647 w 2992"/>
                <a:gd name="T3" fmla="*/ 0 h 576"/>
                <a:gd name="T4" fmla="*/ 2147483647 w 2992"/>
                <a:gd name="T5" fmla="*/ 2147483647 h 576"/>
                <a:gd name="T6" fmla="*/ 2147483647 w 2992"/>
                <a:gd name="T7" fmla="*/ 2147483647 h 576"/>
                <a:gd name="T8" fmla="*/ 2147483647 w 2992"/>
                <a:gd name="T9" fmla="*/ 0 h 576"/>
                <a:gd name="T10" fmla="*/ 2147483647 w 2992"/>
                <a:gd name="T11" fmla="*/ 0 h 576"/>
                <a:gd name="T12" fmla="*/ 2147483647 w 2992"/>
                <a:gd name="T13" fmla="*/ 2147483647 h 576"/>
                <a:gd name="T14" fmla="*/ 2147483647 w 2992"/>
                <a:gd name="T15" fmla="*/ 2147483647 h 576"/>
                <a:gd name="T16" fmla="*/ 2147483647 w 2992"/>
                <a:gd name="T17" fmla="*/ 0 h 576"/>
                <a:gd name="T18" fmla="*/ 2147483647 w 2992"/>
                <a:gd name="T19" fmla="*/ 0 h 576"/>
                <a:gd name="T20" fmla="*/ 2147483647 w 2992"/>
                <a:gd name="T21" fmla="*/ 2147483647 h 576"/>
                <a:gd name="T22" fmla="*/ 0 w 2992"/>
                <a:gd name="T23" fmla="*/ 2147483647 h 576"/>
                <a:gd name="T24" fmla="*/ 0 w 2992"/>
                <a:gd name="T25" fmla="*/ 0 h 57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992" h="576">
                  <a:moveTo>
                    <a:pt x="0" y="0"/>
                  </a:moveTo>
                  <a:lnTo>
                    <a:pt x="1632" y="0"/>
                  </a:lnTo>
                  <a:lnTo>
                    <a:pt x="1632" y="336"/>
                  </a:lnTo>
                  <a:lnTo>
                    <a:pt x="1972" y="336"/>
                  </a:lnTo>
                  <a:lnTo>
                    <a:pt x="1972" y="0"/>
                  </a:lnTo>
                  <a:lnTo>
                    <a:pt x="2352" y="0"/>
                  </a:lnTo>
                  <a:lnTo>
                    <a:pt x="2352" y="336"/>
                  </a:lnTo>
                  <a:lnTo>
                    <a:pt x="2688" y="336"/>
                  </a:lnTo>
                  <a:lnTo>
                    <a:pt x="2688" y="0"/>
                  </a:lnTo>
                  <a:cubicBezTo>
                    <a:pt x="2688" y="0"/>
                    <a:pt x="2808" y="0"/>
                    <a:pt x="2928" y="0"/>
                  </a:cubicBezTo>
                  <a:cubicBezTo>
                    <a:pt x="2884" y="184"/>
                    <a:pt x="2992" y="312"/>
                    <a:pt x="2928" y="576"/>
                  </a:cubicBezTo>
                  <a:cubicBezTo>
                    <a:pt x="1464" y="576"/>
                    <a:pt x="0" y="576"/>
                    <a:pt x="0" y="57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AEAEA"/>
            </a:solidFill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de-DE"/>
            </a:p>
          </p:txBody>
        </p:sp>
        <p:sp>
          <p:nvSpPr>
            <p:cNvPr id="16" name="Freeform 39"/>
            <p:cNvSpPr>
              <a:spLocks noChangeAspect="1"/>
            </p:cNvSpPr>
            <p:nvPr/>
          </p:nvSpPr>
          <p:spPr bwMode="auto">
            <a:xfrm flipH="1">
              <a:off x="3694113" y="4349750"/>
              <a:ext cx="1628775" cy="161925"/>
            </a:xfrm>
            <a:custGeom>
              <a:avLst/>
              <a:gdLst>
                <a:gd name="T0" fmla="*/ 0 w 2036"/>
                <a:gd name="T1" fmla="*/ 0 h 240"/>
                <a:gd name="T2" fmla="*/ 2147483647 w 2036"/>
                <a:gd name="T3" fmla="*/ 0 h 240"/>
                <a:gd name="T4" fmla="*/ 2147483647 w 2036"/>
                <a:gd name="T5" fmla="*/ 2147483647 h 240"/>
                <a:gd name="T6" fmla="*/ 0 w 2036"/>
                <a:gd name="T7" fmla="*/ 2147483647 h 240"/>
                <a:gd name="T8" fmla="*/ 0 w 2036"/>
                <a:gd name="T9" fmla="*/ 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36" h="240">
                  <a:moveTo>
                    <a:pt x="0" y="0"/>
                  </a:moveTo>
                  <a:cubicBezTo>
                    <a:pt x="0" y="0"/>
                    <a:pt x="1008" y="0"/>
                    <a:pt x="2016" y="0"/>
                  </a:cubicBezTo>
                  <a:cubicBezTo>
                    <a:pt x="1986" y="101"/>
                    <a:pt x="2036" y="143"/>
                    <a:pt x="2016" y="240"/>
                  </a:cubicBezTo>
                  <a:cubicBezTo>
                    <a:pt x="1008" y="240"/>
                    <a:pt x="0" y="240"/>
                    <a:pt x="0" y="24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9900"/>
            </a:solidFill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de-DE"/>
            </a:p>
          </p:txBody>
        </p:sp>
        <p:sp>
          <p:nvSpPr>
            <p:cNvPr id="17" name="Freeform 40"/>
            <p:cNvSpPr>
              <a:spLocks noChangeAspect="1"/>
            </p:cNvSpPr>
            <p:nvPr/>
          </p:nvSpPr>
          <p:spPr bwMode="auto">
            <a:xfrm flipH="1">
              <a:off x="3708399" y="4511675"/>
              <a:ext cx="1614488" cy="34924"/>
            </a:xfrm>
            <a:custGeom>
              <a:avLst/>
              <a:gdLst>
                <a:gd name="T0" fmla="*/ 0 w 2016"/>
                <a:gd name="T1" fmla="*/ 0 h 48"/>
                <a:gd name="T2" fmla="*/ 2147483647 w 2016"/>
                <a:gd name="T3" fmla="*/ 0 h 48"/>
                <a:gd name="T4" fmla="*/ 2147483647 w 2016"/>
                <a:gd name="T5" fmla="*/ 2147483647 h 48"/>
                <a:gd name="T6" fmla="*/ 0 w 2016"/>
                <a:gd name="T7" fmla="*/ 2147483647 h 48"/>
                <a:gd name="T8" fmla="*/ 0 w 2016"/>
                <a:gd name="T9" fmla="*/ 0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16" h="48">
                  <a:moveTo>
                    <a:pt x="0" y="0"/>
                  </a:moveTo>
                  <a:lnTo>
                    <a:pt x="2016" y="0"/>
                  </a:lnTo>
                  <a:lnTo>
                    <a:pt x="2016" y="48"/>
                  </a:lnTo>
                  <a:lnTo>
                    <a:pt x="0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FF33"/>
            </a:solidFill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de-DE"/>
            </a:p>
          </p:txBody>
        </p:sp>
        <p:sp>
          <p:nvSpPr>
            <p:cNvPr id="18" name="Freeform 41"/>
            <p:cNvSpPr>
              <a:spLocks noChangeAspect="1"/>
            </p:cNvSpPr>
            <p:nvPr/>
          </p:nvSpPr>
          <p:spPr bwMode="auto">
            <a:xfrm flipH="1">
              <a:off x="3708399" y="4546599"/>
              <a:ext cx="1614488" cy="31751"/>
            </a:xfrm>
            <a:custGeom>
              <a:avLst/>
              <a:gdLst>
                <a:gd name="T0" fmla="*/ 0 w 2016"/>
                <a:gd name="T1" fmla="*/ 0 h 48"/>
                <a:gd name="T2" fmla="*/ 2147483647 w 2016"/>
                <a:gd name="T3" fmla="*/ 0 h 48"/>
                <a:gd name="T4" fmla="*/ 2147483647 w 2016"/>
                <a:gd name="T5" fmla="*/ 2147483647 h 48"/>
                <a:gd name="T6" fmla="*/ 0 w 2016"/>
                <a:gd name="T7" fmla="*/ 2147483647 h 48"/>
                <a:gd name="T8" fmla="*/ 0 w 2016"/>
                <a:gd name="T9" fmla="*/ 0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16" h="48">
                  <a:moveTo>
                    <a:pt x="0" y="0"/>
                  </a:moveTo>
                  <a:lnTo>
                    <a:pt x="2016" y="0"/>
                  </a:lnTo>
                  <a:lnTo>
                    <a:pt x="2016" y="48"/>
                  </a:lnTo>
                  <a:lnTo>
                    <a:pt x="0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de-DE"/>
            </a:p>
          </p:txBody>
        </p:sp>
        <p:grpSp>
          <p:nvGrpSpPr>
            <p:cNvPr id="19" name="Group 42"/>
            <p:cNvGrpSpPr>
              <a:grpSpLocks noChangeAspect="1"/>
            </p:cNvGrpSpPr>
            <p:nvPr/>
          </p:nvGrpSpPr>
          <p:grpSpPr bwMode="auto">
            <a:xfrm flipH="1">
              <a:off x="3721100" y="4178300"/>
              <a:ext cx="1887538" cy="171450"/>
              <a:chOff x="1178" y="1959"/>
              <a:chExt cx="2360" cy="249"/>
            </a:xfrm>
          </p:grpSpPr>
          <p:sp>
            <p:nvSpPr>
              <p:cNvPr id="80" name="Freeform 43"/>
              <p:cNvSpPr>
                <a:spLocks noChangeAspect="1"/>
              </p:cNvSpPr>
              <p:nvPr/>
            </p:nvSpPr>
            <p:spPr bwMode="auto">
              <a:xfrm>
                <a:off x="1178" y="1959"/>
                <a:ext cx="2360" cy="249"/>
              </a:xfrm>
              <a:custGeom>
                <a:avLst/>
                <a:gdLst>
                  <a:gd name="T0" fmla="*/ 0 w 2360"/>
                  <a:gd name="T1" fmla="*/ 158 h 249"/>
                  <a:gd name="T2" fmla="*/ 200 w 2360"/>
                  <a:gd name="T3" fmla="*/ 12 h 249"/>
                  <a:gd name="T4" fmla="*/ 384 w 2360"/>
                  <a:gd name="T5" fmla="*/ 107 h 249"/>
                  <a:gd name="T6" fmla="*/ 552 w 2360"/>
                  <a:gd name="T7" fmla="*/ 197 h 249"/>
                  <a:gd name="T8" fmla="*/ 726 w 2360"/>
                  <a:gd name="T9" fmla="*/ 116 h 249"/>
                  <a:gd name="T10" fmla="*/ 920 w 2360"/>
                  <a:gd name="T11" fmla="*/ 12 h 249"/>
                  <a:gd name="T12" fmla="*/ 1117 w 2360"/>
                  <a:gd name="T13" fmla="*/ 108 h 249"/>
                  <a:gd name="T14" fmla="*/ 1264 w 2360"/>
                  <a:gd name="T15" fmla="*/ 194 h 249"/>
                  <a:gd name="T16" fmla="*/ 1441 w 2360"/>
                  <a:gd name="T17" fmla="*/ 96 h 249"/>
                  <a:gd name="T18" fmla="*/ 1592 w 2360"/>
                  <a:gd name="T19" fmla="*/ 12 h 249"/>
                  <a:gd name="T20" fmla="*/ 1794 w 2360"/>
                  <a:gd name="T21" fmla="*/ 108 h 249"/>
                  <a:gd name="T22" fmla="*/ 1954 w 2360"/>
                  <a:gd name="T23" fmla="*/ 201 h 249"/>
                  <a:gd name="T24" fmla="*/ 2119 w 2360"/>
                  <a:gd name="T25" fmla="*/ 111 h 249"/>
                  <a:gd name="T26" fmla="*/ 2264 w 2360"/>
                  <a:gd name="T27" fmla="*/ 12 h 249"/>
                  <a:gd name="T28" fmla="*/ 2360 w 2360"/>
                  <a:gd name="T29" fmla="*/ 60 h 249"/>
                  <a:gd name="T30" fmla="*/ 2332 w 2360"/>
                  <a:gd name="T31" fmla="*/ 92 h 249"/>
                  <a:gd name="T32" fmla="*/ 2266 w 2360"/>
                  <a:gd name="T33" fmla="*/ 62 h 249"/>
                  <a:gd name="T34" fmla="*/ 2149 w 2360"/>
                  <a:gd name="T35" fmla="*/ 150 h 249"/>
                  <a:gd name="T36" fmla="*/ 1942 w 2360"/>
                  <a:gd name="T37" fmla="*/ 243 h 249"/>
                  <a:gd name="T38" fmla="*/ 1756 w 2360"/>
                  <a:gd name="T39" fmla="*/ 141 h 249"/>
                  <a:gd name="T40" fmla="*/ 1592 w 2360"/>
                  <a:gd name="T41" fmla="*/ 60 h 249"/>
                  <a:gd name="T42" fmla="*/ 1441 w 2360"/>
                  <a:gd name="T43" fmla="*/ 165 h 249"/>
                  <a:gd name="T44" fmla="*/ 1264 w 2360"/>
                  <a:gd name="T45" fmla="*/ 246 h 249"/>
                  <a:gd name="T46" fmla="*/ 1081 w 2360"/>
                  <a:gd name="T47" fmla="*/ 147 h 249"/>
                  <a:gd name="T48" fmla="*/ 920 w 2360"/>
                  <a:gd name="T49" fmla="*/ 60 h 249"/>
                  <a:gd name="T50" fmla="*/ 751 w 2360"/>
                  <a:gd name="T51" fmla="*/ 159 h 249"/>
                  <a:gd name="T52" fmla="*/ 550 w 2360"/>
                  <a:gd name="T53" fmla="*/ 245 h 249"/>
                  <a:gd name="T54" fmla="*/ 360 w 2360"/>
                  <a:gd name="T55" fmla="*/ 156 h 249"/>
                  <a:gd name="T56" fmla="*/ 205 w 2360"/>
                  <a:gd name="T57" fmla="*/ 69 h 249"/>
                  <a:gd name="T58" fmla="*/ 40 w 2360"/>
                  <a:gd name="T59" fmla="*/ 192 h 249"/>
                  <a:gd name="T60" fmla="*/ 0 w 2360"/>
                  <a:gd name="T61" fmla="*/ 158 h 24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2360" h="249">
                    <a:moveTo>
                      <a:pt x="0" y="158"/>
                    </a:moveTo>
                    <a:cubicBezTo>
                      <a:pt x="45" y="89"/>
                      <a:pt x="133" y="24"/>
                      <a:pt x="200" y="12"/>
                    </a:cubicBezTo>
                    <a:cubicBezTo>
                      <a:pt x="267" y="0"/>
                      <a:pt x="332" y="64"/>
                      <a:pt x="384" y="107"/>
                    </a:cubicBezTo>
                    <a:cubicBezTo>
                      <a:pt x="433" y="149"/>
                      <a:pt x="495" y="195"/>
                      <a:pt x="552" y="197"/>
                    </a:cubicBezTo>
                    <a:cubicBezTo>
                      <a:pt x="609" y="199"/>
                      <a:pt x="665" y="147"/>
                      <a:pt x="726" y="116"/>
                    </a:cubicBezTo>
                    <a:cubicBezTo>
                      <a:pt x="783" y="78"/>
                      <a:pt x="855" y="13"/>
                      <a:pt x="920" y="12"/>
                    </a:cubicBezTo>
                    <a:cubicBezTo>
                      <a:pt x="983" y="12"/>
                      <a:pt x="1065" y="70"/>
                      <a:pt x="1117" y="108"/>
                    </a:cubicBezTo>
                    <a:cubicBezTo>
                      <a:pt x="1166" y="145"/>
                      <a:pt x="1208" y="196"/>
                      <a:pt x="1264" y="194"/>
                    </a:cubicBezTo>
                    <a:cubicBezTo>
                      <a:pt x="1325" y="199"/>
                      <a:pt x="1393" y="137"/>
                      <a:pt x="1441" y="96"/>
                    </a:cubicBezTo>
                    <a:cubicBezTo>
                      <a:pt x="1488" y="55"/>
                      <a:pt x="1533" y="10"/>
                      <a:pt x="1592" y="12"/>
                    </a:cubicBezTo>
                    <a:cubicBezTo>
                      <a:pt x="1654" y="11"/>
                      <a:pt x="1743" y="73"/>
                      <a:pt x="1794" y="108"/>
                    </a:cubicBezTo>
                    <a:cubicBezTo>
                      <a:pt x="1845" y="144"/>
                      <a:pt x="1898" y="201"/>
                      <a:pt x="1954" y="201"/>
                    </a:cubicBezTo>
                    <a:cubicBezTo>
                      <a:pt x="2008" y="200"/>
                      <a:pt x="2072" y="149"/>
                      <a:pt x="2119" y="111"/>
                    </a:cubicBezTo>
                    <a:cubicBezTo>
                      <a:pt x="2160" y="77"/>
                      <a:pt x="2224" y="20"/>
                      <a:pt x="2264" y="12"/>
                    </a:cubicBezTo>
                    <a:cubicBezTo>
                      <a:pt x="2322" y="14"/>
                      <a:pt x="2326" y="35"/>
                      <a:pt x="2360" y="60"/>
                    </a:cubicBezTo>
                    <a:cubicBezTo>
                      <a:pt x="2360" y="60"/>
                      <a:pt x="2346" y="76"/>
                      <a:pt x="2332" y="92"/>
                    </a:cubicBezTo>
                    <a:cubicBezTo>
                      <a:pt x="2316" y="93"/>
                      <a:pt x="2296" y="60"/>
                      <a:pt x="2266" y="62"/>
                    </a:cubicBezTo>
                    <a:cubicBezTo>
                      <a:pt x="2236" y="72"/>
                      <a:pt x="2192" y="106"/>
                      <a:pt x="2149" y="150"/>
                    </a:cubicBezTo>
                    <a:cubicBezTo>
                      <a:pt x="2103" y="195"/>
                      <a:pt x="2007" y="244"/>
                      <a:pt x="1942" y="243"/>
                    </a:cubicBezTo>
                    <a:cubicBezTo>
                      <a:pt x="1877" y="242"/>
                      <a:pt x="1807" y="183"/>
                      <a:pt x="1756" y="141"/>
                    </a:cubicBezTo>
                    <a:cubicBezTo>
                      <a:pt x="1705" y="100"/>
                      <a:pt x="1644" y="57"/>
                      <a:pt x="1592" y="60"/>
                    </a:cubicBezTo>
                    <a:cubicBezTo>
                      <a:pt x="1540" y="64"/>
                      <a:pt x="1489" y="124"/>
                      <a:pt x="1441" y="165"/>
                    </a:cubicBezTo>
                    <a:cubicBezTo>
                      <a:pt x="1392" y="207"/>
                      <a:pt x="1324" y="249"/>
                      <a:pt x="1264" y="246"/>
                    </a:cubicBezTo>
                    <a:cubicBezTo>
                      <a:pt x="1204" y="243"/>
                      <a:pt x="1126" y="186"/>
                      <a:pt x="1081" y="147"/>
                    </a:cubicBezTo>
                    <a:cubicBezTo>
                      <a:pt x="1031" y="106"/>
                      <a:pt x="975" y="58"/>
                      <a:pt x="920" y="60"/>
                    </a:cubicBezTo>
                    <a:cubicBezTo>
                      <a:pt x="865" y="62"/>
                      <a:pt x="813" y="128"/>
                      <a:pt x="751" y="159"/>
                    </a:cubicBezTo>
                    <a:cubicBezTo>
                      <a:pt x="694" y="204"/>
                      <a:pt x="614" y="244"/>
                      <a:pt x="550" y="245"/>
                    </a:cubicBezTo>
                    <a:cubicBezTo>
                      <a:pt x="486" y="247"/>
                      <a:pt x="409" y="198"/>
                      <a:pt x="360" y="156"/>
                    </a:cubicBezTo>
                    <a:cubicBezTo>
                      <a:pt x="310" y="116"/>
                      <a:pt x="263" y="58"/>
                      <a:pt x="205" y="69"/>
                    </a:cubicBezTo>
                    <a:cubicBezTo>
                      <a:pt x="148" y="69"/>
                      <a:pt x="75" y="153"/>
                      <a:pt x="40" y="192"/>
                    </a:cubicBezTo>
                    <a:cubicBezTo>
                      <a:pt x="40" y="192"/>
                      <a:pt x="0" y="158"/>
                      <a:pt x="0" y="158"/>
                    </a:cubicBezTo>
                    <a:close/>
                  </a:path>
                </a:pathLst>
              </a:custGeom>
              <a:solidFill>
                <a:srgbClr val="FF9900"/>
              </a:solidFill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81" name="Oval 44"/>
              <p:cNvSpPr>
                <a:spLocks noChangeAspect="1" noChangeArrowheads="1"/>
              </p:cNvSpPr>
              <p:nvPr/>
            </p:nvSpPr>
            <p:spPr bwMode="auto">
              <a:xfrm>
                <a:off x="1684" y="2016"/>
                <a:ext cx="96" cy="96"/>
              </a:xfrm>
              <a:prstGeom prst="ellipse">
                <a:avLst/>
              </a:prstGeom>
              <a:solidFill>
                <a:srgbClr val="FF9900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82" name="Oval 45"/>
              <p:cNvSpPr>
                <a:spLocks noChangeAspect="1" noChangeArrowheads="1"/>
              </p:cNvSpPr>
              <p:nvPr/>
            </p:nvSpPr>
            <p:spPr bwMode="auto">
              <a:xfrm>
                <a:off x="2734" y="2068"/>
                <a:ext cx="96" cy="96"/>
              </a:xfrm>
              <a:prstGeom prst="ellipse">
                <a:avLst/>
              </a:prstGeom>
              <a:solidFill>
                <a:srgbClr val="FF9900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83" name="Oval 46"/>
              <p:cNvSpPr>
                <a:spLocks noChangeAspect="1" noChangeArrowheads="1"/>
              </p:cNvSpPr>
              <p:nvPr/>
            </p:nvSpPr>
            <p:spPr bwMode="auto">
              <a:xfrm>
                <a:off x="2400" y="2016"/>
                <a:ext cx="96" cy="96"/>
              </a:xfrm>
              <a:prstGeom prst="ellipse">
                <a:avLst/>
              </a:prstGeom>
              <a:solidFill>
                <a:srgbClr val="FF9900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84" name="Oval 47"/>
              <p:cNvSpPr>
                <a:spLocks noChangeAspect="1" noChangeArrowheads="1"/>
              </p:cNvSpPr>
              <p:nvPr/>
            </p:nvSpPr>
            <p:spPr bwMode="auto">
              <a:xfrm>
                <a:off x="2056" y="2070"/>
                <a:ext cx="96" cy="96"/>
              </a:xfrm>
              <a:prstGeom prst="ellipse">
                <a:avLst/>
              </a:prstGeom>
              <a:solidFill>
                <a:srgbClr val="FF9900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85" name="Oval 48"/>
              <p:cNvSpPr>
                <a:spLocks noChangeAspect="1" noChangeArrowheads="1"/>
              </p:cNvSpPr>
              <p:nvPr/>
            </p:nvSpPr>
            <p:spPr bwMode="auto">
              <a:xfrm>
                <a:off x="3080" y="2012"/>
                <a:ext cx="96" cy="96"/>
              </a:xfrm>
              <a:prstGeom prst="ellipse">
                <a:avLst/>
              </a:prstGeom>
              <a:solidFill>
                <a:srgbClr val="FF9900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86" name="Oval 49"/>
              <p:cNvSpPr>
                <a:spLocks noChangeAspect="1" noChangeArrowheads="1"/>
              </p:cNvSpPr>
              <p:nvPr/>
            </p:nvSpPr>
            <p:spPr bwMode="auto">
              <a:xfrm>
                <a:off x="1345" y="2072"/>
                <a:ext cx="96" cy="96"/>
              </a:xfrm>
              <a:prstGeom prst="ellipse">
                <a:avLst/>
              </a:prstGeom>
              <a:solidFill>
                <a:srgbClr val="FF9900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87" name="Oval 50"/>
              <p:cNvSpPr>
                <a:spLocks noChangeAspect="1" noChangeArrowheads="1"/>
              </p:cNvSpPr>
              <p:nvPr/>
            </p:nvSpPr>
            <p:spPr bwMode="auto">
              <a:xfrm>
                <a:off x="3408" y="2070"/>
                <a:ext cx="96" cy="96"/>
              </a:xfrm>
              <a:prstGeom prst="ellipse">
                <a:avLst/>
              </a:prstGeom>
              <a:solidFill>
                <a:srgbClr val="FF9900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endParaRPr lang="de-DE"/>
              </a:p>
            </p:txBody>
          </p:sp>
        </p:grpSp>
        <p:sp>
          <p:nvSpPr>
            <p:cNvPr id="20" name="AutoShape 51"/>
            <p:cNvSpPr>
              <a:spLocks noChangeArrowheads="1"/>
            </p:cNvSpPr>
            <p:nvPr/>
          </p:nvSpPr>
          <p:spPr bwMode="auto">
            <a:xfrm>
              <a:off x="2649538" y="1917700"/>
              <a:ext cx="576262" cy="576263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1639858075 w 21600"/>
                <a:gd name="T5" fmla="*/ 2147483647 h 21600"/>
                <a:gd name="T6" fmla="*/ 2147483647 w 21600"/>
                <a:gd name="T7" fmla="*/ 2147483647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2912 h 21600"/>
                <a:gd name="T14" fmla="*/ 18227 w 21600"/>
                <a:gd name="T15" fmla="*/ 92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" name="AutoShape 52"/>
            <p:cNvSpPr>
              <a:spLocks noChangeArrowheads="1"/>
            </p:cNvSpPr>
            <p:nvPr/>
          </p:nvSpPr>
          <p:spPr bwMode="auto">
            <a:xfrm flipV="1">
              <a:off x="2649538" y="3933825"/>
              <a:ext cx="576262" cy="576263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1639858075 w 21600"/>
                <a:gd name="T5" fmla="*/ 2147483647 h 21600"/>
                <a:gd name="T6" fmla="*/ 2147483647 w 21600"/>
                <a:gd name="T7" fmla="*/ 2147483647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2912 h 21600"/>
                <a:gd name="T14" fmla="*/ 18227 w 21600"/>
                <a:gd name="T15" fmla="*/ 92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" name="Text Box 53"/>
            <p:cNvSpPr txBox="1">
              <a:spLocks noChangeArrowheads="1"/>
            </p:cNvSpPr>
            <p:nvPr/>
          </p:nvSpPr>
          <p:spPr bwMode="auto">
            <a:xfrm>
              <a:off x="2576513" y="1125538"/>
              <a:ext cx="1407197" cy="409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GB" sz="1600"/>
                <a:t>air exposed</a:t>
              </a:r>
            </a:p>
          </p:txBody>
        </p:sp>
        <p:sp>
          <p:nvSpPr>
            <p:cNvPr id="23" name="Text Box 54"/>
            <p:cNvSpPr txBox="1">
              <a:spLocks noChangeArrowheads="1"/>
            </p:cNvSpPr>
            <p:nvPr/>
          </p:nvSpPr>
          <p:spPr bwMode="auto">
            <a:xfrm>
              <a:off x="2649538" y="4760913"/>
              <a:ext cx="1523226" cy="409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GB" sz="1600"/>
                <a:t>fuel exposed</a:t>
              </a:r>
            </a:p>
          </p:txBody>
        </p:sp>
        <p:sp>
          <p:nvSpPr>
            <p:cNvPr id="24" name="Text Box 55"/>
            <p:cNvSpPr txBox="1">
              <a:spLocks noChangeArrowheads="1"/>
            </p:cNvSpPr>
            <p:nvPr/>
          </p:nvSpPr>
          <p:spPr bwMode="auto">
            <a:xfrm>
              <a:off x="4302507" y="2692400"/>
              <a:ext cx="1510534" cy="781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GB" sz="1200"/>
                <a:t>temperature</a:t>
              </a:r>
            </a:p>
            <a:p>
              <a:pPr algn="ctr" eaLnBrk="1" hangingPunct="1"/>
              <a:r>
                <a:rPr lang="en-GB" sz="1200"/>
                <a:t>gas composition </a:t>
              </a:r>
            </a:p>
            <a:p>
              <a:pPr algn="ctr" eaLnBrk="1" hangingPunct="1"/>
              <a:r>
                <a:rPr lang="en-GB" sz="1200"/>
                <a:t>time</a:t>
              </a:r>
            </a:p>
          </p:txBody>
        </p:sp>
        <p:sp>
          <p:nvSpPr>
            <p:cNvPr id="25" name="AutoShape 56"/>
            <p:cNvSpPr>
              <a:spLocks noChangeArrowheads="1"/>
            </p:cNvSpPr>
            <p:nvPr/>
          </p:nvSpPr>
          <p:spPr bwMode="auto">
            <a:xfrm>
              <a:off x="4230688" y="2636838"/>
              <a:ext cx="1655762" cy="938212"/>
            </a:xfrm>
            <a:prstGeom prst="bracketPair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" name="Text Box 57"/>
            <p:cNvSpPr txBox="1">
              <a:spLocks noChangeArrowheads="1"/>
            </p:cNvSpPr>
            <p:nvPr/>
          </p:nvSpPr>
          <p:spPr bwMode="auto">
            <a:xfrm>
              <a:off x="3873500" y="2876550"/>
              <a:ext cx="268288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GB" sz="2400"/>
                <a:t>f</a:t>
              </a:r>
            </a:p>
          </p:txBody>
        </p:sp>
        <p:sp>
          <p:nvSpPr>
            <p:cNvPr id="27" name="Text Box 58"/>
            <p:cNvSpPr txBox="1">
              <a:spLocks noChangeArrowheads="1"/>
            </p:cNvSpPr>
            <p:nvPr/>
          </p:nvSpPr>
          <p:spPr bwMode="auto">
            <a:xfrm>
              <a:off x="5959474" y="1125538"/>
              <a:ext cx="1229530" cy="409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GB" sz="1600"/>
                <a:t>w/ current</a:t>
              </a:r>
            </a:p>
          </p:txBody>
        </p:sp>
        <p:sp>
          <p:nvSpPr>
            <p:cNvPr id="28" name="Text Box 59"/>
            <p:cNvSpPr txBox="1">
              <a:spLocks noChangeArrowheads="1"/>
            </p:cNvSpPr>
            <p:nvPr/>
          </p:nvSpPr>
          <p:spPr bwMode="auto">
            <a:xfrm>
              <a:off x="6032499" y="4760913"/>
              <a:ext cx="1229530" cy="409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GB" sz="1600"/>
                <a:t>w/ current</a:t>
              </a:r>
            </a:p>
          </p:txBody>
        </p:sp>
        <p:sp>
          <p:nvSpPr>
            <p:cNvPr id="29" name="Freeform 60"/>
            <p:cNvSpPr>
              <a:spLocks noChangeAspect="1"/>
            </p:cNvSpPr>
            <p:nvPr/>
          </p:nvSpPr>
          <p:spPr bwMode="auto">
            <a:xfrm flipH="1">
              <a:off x="6970712" y="1917700"/>
              <a:ext cx="2393950" cy="361950"/>
            </a:xfrm>
            <a:custGeom>
              <a:avLst/>
              <a:gdLst>
                <a:gd name="T0" fmla="*/ 0 w 2992"/>
                <a:gd name="T1" fmla="*/ 0 h 528"/>
                <a:gd name="T2" fmla="*/ 0 w 2992"/>
                <a:gd name="T3" fmla="*/ 2147483647 h 528"/>
                <a:gd name="T4" fmla="*/ 2147483647 w 2992"/>
                <a:gd name="T5" fmla="*/ 2147483647 h 528"/>
                <a:gd name="T6" fmla="*/ 2147483647 w 2992"/>
                <a:gd name="T7" fmla="*/ 0 h 528"/>
                <a:gd name="T8" fmla="*/ 2147483647 w 2992"/>
                <a:gd name="T9" fmla="*/ 0 h 528"/>
                <a:gd name="T10" fmla="*/ 2147483647 w 2992"/>
                <a:gd name="T11" fmla="*/ 2147483647 h 528"/>
                <a:gd name="T12" fmla="*/ 2147483647 w 2992"/>
                <a:gd name="T13" fmla="*/ 2147483647 h 528"/>
                <a:gd name="T14" fmla="*/ 2147483647 w 2992"/>
                <a:gd name="T15" fmla="*/ 0 h 528"/>
                <a:gd name="T16" fmla="*/ 2147483647 w 2992"/>
                <a:gd name="T17" fmla="*/ 0 h 528"/>
                <a:gd name="T18" fmla="*/ 2147483647 w 2992"/>
                <a:gd name="T19" fmla="*/ 2147483647 h 528"/>
                <a:gd name="T20" fmla="*/ 2147483647 w 2992"/>
                <a:gd name="T21" fmla="*/ 2147483647 h 528"/>
                <a:gd name="T22" fmla="*/ 2147483647 w 2992"/>
                <a:gd name="T23" fmla="*/ 0 h 528"/>
                <a:gd name="T24" fmla="*/ 0 w 2992"/>
                <a:gd name="T25" fmla="*/ 0 h 52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992" h="528">
                  <a:moveTo>
                    <a:pt x="0" y="0"/>
                  </a:moveTo>
                  <a:lnTo>
                    <a:pt x="0" y="528"/>
                  </a:lnTo>
                  <a:cubicBezTo>
                    <a:pt x="0" y="528"/>
                    <a:pt x="1464" y="528"/>
                    <a:pt x="2928" y="528"/>
                  </a:cubicBezTo>
                  <a:cubicBezTo>
                    <a:pt x="2992" y="332"/>
                    <a:pt x="2904" y="220"/>
                    <a:pt x="2928" y="0"/>
                  </a:cubicBezTo>
                  <a:cubicBezTo>
                    <a:pt x="2808" y="0"/>
                    <a:pt x="2688" y="0"/>
                    <a:pt x="2688" y="0"/>
                  </a:cubicBezTo>
                  <a:lnTo>
                    <a:pt x="2688" y="288"/>
                  </a:lnTo>
                  <a:lnTo>
                    <a:pt x="2352" y="288"/>
                  </a:lnTo>
                  <a:lnTo>
                    <a:pt x="2352" y="0"/>
                  </a:lnTo>
                  <a:lnTo>
                    <a:pt x="1968" y="0"/>
                  </a:lnTo>
                  <a:lnTo>
                    <a:pt x="1968" y="288"/>
                  </a:lnTo>
                  <a:lnTo>
                    <a:pt x="1632" y="288"/>
                  </a:lnTo>
                  <a:lnTo>
                    <a:pt x="16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EAEA"/>
            </a:solidFill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de-DE"/>
            </a:p>
          </p:txBody>
        </p:sp>
        <p:sp>
          <p:nvSpPr>
            <p:cNvPr id="30" name="Freeform 61"/>
            <p:cNvSpPr>
              <a:spLocks noChangeAspect="1"/>
            </p:cNvSpPr>
            <p:nvPr/>
          </p:nvSpPr>
          <p:spPr bwMode="auto">
            <a:xfrm flipH="1">
              <a:off x="7021513" y="1884363"/>
              <a:ext cx="1306512" cy="230187"/>
            </a:xfrm>
            <a:custGeom>
              <a:avLst/>
              <a:gdLst>
                <a:gd name="T0" fmla="*/ 0 w 1632"/>
                <a:gd name="T1" fmla="*/ 2147483647 h 336"/>
                <a:gd name="T2" fmla="*/ 0 w 1632"/>
                <a:gd name="T3" fmla="*/ 0 h 336"/>
                <a:gd name="T4" fmla="*/ 2147483647 w 1632"/>
                <a:gd name="T5" fmla="*/ 0 h 336"/>
                <a:gd name="T6" fmla="*/ 2147483647 w 1632"/>
                <a:gd name="T7" fmla="*/ 2147483647 h 336"/>
                <a:gd name="T8" fmla="*/ 2147483647 w 1632"/>
                <a:gd name="T9" fmla="*/ 2147483647 h 336"/>
                <a:gd name="T10" fmla="*/ 2147483647 w 1632"/>
                <a:gd name="T11" fmla="*/ 0 h 336"/>
                <a:gd name="T12" fmla="*/ 2147483647 w 1632"/>
                <a:gd name="T13" fmla="*/ 0 h 336"/>
                <a:gd name="T14" fmla="*/ 2147483647 w 1632"/>
                <a:gd name="T15" fmla="*/ 2147483647 h 336"/>
                <a:gd name="T16" fmla="*/ 2147483647 w 1632"/>
                <a:gd name="T17" fmla="*/ 2147483647 h 336"/>
                <a:gd name="T18" fmla="*/ 2147483647 w 1632"/>
                <a:gd name="T19" fmla="*/ 0 h 336"/>
                <a:gd name="T20" fmla="*/ 2147483647 w 1632"/>
                <a:gd name="T21" fmla="*/ 0 h 336"/>
                <a:gd name="T22" fmla="*/ 2147483647 w 1632"/>
                <a:gd name="T23" fmla="*/ 2147483647 h 336"/>
                <a:gd name="T24" fmla="*/ 2147483647 w 1632"/>
                <a:gd name="T25" fmla="*/ 2147483647 h 336"/>
                <a:gd name="T26" fmla="*/ 2147483647 w 1632"/>
                <a:gd name="T27" fmla="*/ 2147483647 h 336"/>
                <a:gd name="T28" fmla="*/ 2147483647 w 1632"/>
                <a:gd name="T29" fmla="*/ 2147483647 h 336"/>
                <a:gd name="T30" fmla="*/ 2147483647 w 1632"/>
                <a:gd name="T31" fmla="*/ 2147483647 h 336"/>
                <a:gd name="T32" fmla="*/ 2147483647 w 1632"/>
                <a:gd name="T33" fmla="*/ 2147483647 h 336"/>
                <a:gd name="T34" fmla="*/ 2147483647 w 1632"/>
                <a:gd name="T35" fmla="*/ 2147483647 h 336"/>
                <a:gd name="T36" fmla="*/ 2147483647 w 1632"/>
                <a:gd name="T37" fmla="*/ 2147483647 h 336"/>
                <a:gd name="T38" fmla="*/ 2147483647 w 1632"/>
                <a:gd name="T39" fmla="*/ 2147483647 h 336"/>
                <a:gd name="T40" fmla="*/ 0 w 1632"/>
                <a:gd name="T41" fmla="*/ 2147483647 h 3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632" h="336">
                  <a:moveTo>
                    <a:pt x="0" y="48"/>
                  </a:moveTo>
                  <a:lnTo>
                    <a:pt x="0" y="0"/>
                  </a:lnTo>
                  <a:lnTo>
                    <a:pt x="384" y="0"/>
                  </a:lnTo>
                  <a:lnTo>
                    <a:pt x="384" y="288"/>
                  </a:lnTo>
                  <a:lnTo>
                    <a:pt x="624" y="288"/>
                  </a:lnTo>
                  <a:lnTo>
                    <a:pt x="624" y="0"/>
                  </a:lnTo>
                  <a:lnTo>
                    <a:pt x="1104" y="0"/>
                  </a:lnTo>
                  <a:lnTo>
                    <a:pt x="1104" y="288"/>
                  </a:lnTo>
                  <a:lnTo>
                    <a:pt x="1344" y="288"/>
                  </a:lnTo>
                  <a:lnTo>
                    <a:pt x="1344" y="0"/>
                  </a:lnTo>
                  <a:lnTo>
                    <a:pt x="1632" y="0"/>
                  </a:lnTo>
                  <a:lnTo>
                    <a:pt x="1632" y="48"/>
                  </a:lnTo>
                  <a:lnTo>
                    <a:pt x="1392" y="48"/>
                  </a:lnTo>
                  <a:lnTo>
                    <a:pt x="1392" y="336"/>
                  </a:lnTo>
                  <a:lnTo>
                    <a:pt x="1056" y="336"/>
                  </a:lnTo>
                  <a:lnTo>
                    <a:pt x="1056" y="48"/>
                  </a:lnTo>
                  <a:lnTo>
                    <a:pt x="672" y="48"/>
                  </a:lnTo>
                  <a:lnTo>
                    <a:pt x="672" y="336"/>
                  </a:lnTo>
                  <a:lnTo>
                    <a:pt x="336" y="336"/>
                  </a:lnTo>
                  <a:lnTo>
                    <a:pt x="336" y="48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996633"/>
            </a:solidFill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de-DE"/>
            </a:p>
          </p:txBody>
        </p:sp>
        <p:grpSp>
          <p:nvGrpSpPr>
            <p:cNvPr id="31" name="Group 62"/>
            <p:cNvGrpSpPr>
              <a:grpSpLocks noChangeAspect="1"/>
            </p:cNvGrpSpPr>
            <p:nvPr/>
          </p:nvGrpSpPr>
          <p:grpSpPr bwMode="auto">
            <a:xfrm flipH="1">
              <a:off x="7010400" y="1808163"/>
              <a:ext cx="1355725" cy="76200"/>
              <a:chOff x="1872" y="2576"/>
              <a:chExt cx="1694" cy="112"/>
            </a:xfrm>
          </p:grpSpPr>
          <p:sp>
            <p:nvSpPr>
              <p:cNvPr id="77" name="Freeform 63"/>
              <p:cNvSpPr>
                <a:spLocks noChangeAspect="1"/>
              </p:cNvSpPr>
              <p:nvPr/>
            </p:nvSpPr>
            <p:spPr bwMode="auto">
              <a:xfrm>
                <a:off x="1872" y="2592"/>
                <a:ext cx="462" cy="96"/>
              </a:xfrm>
              <a:custGeom>
                <a:avLst/>
                <a:gdLst>
                  <a:gd name="T0" fmla="*/ 48 w 462"/>
                  <a:gd name="T1" fmla="*/ 0 h 96"/>
                  <a:gd name="T2" fmla="*/ 432 w 462"/>
                  <a:gd name="T3" fmla="*/ 0 h 96"/>
                  <a:gd name="T4" fmla="*/ 432 w 462"/>
                  <a:gd name="T5" fmla="*/ 96 h 96"/>
                  <a:gd name="T6" fmla="*/ 48 w 462"/>
                  <a:gd name="T7" fmla="*/ 96 h 96"/>
                  <a:gd name="T8" fmla="*/ 48 w 462"/>
                  <a:gd name="T9" fmla="*/ 0 h 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62" h="96">
                    <a:moveTo>
                      <a:pt x="48" y="0"/>
                    </a:moveTo>
                    <a:cubicBezTo>
                      <a:pt x="48" y="0"/>
                      <a:pt x="240" y="0"/>
                      <a:pt x="432" y="0"/>
                    </a:cubicBezTo>
                    <a:cubicBezTo>
                      <a:pt x="458" y="33"/>
                      <a:pt x="462" y="69"/>
                      <a:pt x="432" y="96"/>
                    </a:cubicBezTo>
                    <a:cubicBezTo>
                      <a:pt x="240" y="96"/>
                      <a:pt x="48" y="96"/>
                      <a:pt x="48" y="96"/>
                    </a:cubicBezTo>
                    <a:cubicBezTo>
                      <a:pt x="0" y="39"/>
                      <a:pt x="48" y="0"/>
                      <a:pt x="48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78" name="Freeform 64"/>
              <p:cNvSpPr>
                <a:spLocks noChangeAspect="1"/>
              </p:cNvSpPr>
              <p:nvPr/>
            </p:nvSpPr>
            <p:spPr bwMode="auto">
              <a:xfrm>
                <a:off x="2516" y="2592"/>
                <a:ext cx="535" cy="96"/>
              </a:xfrm>
              <a:custGeom>
                <a:avLst/>
                <a:gdLst>
                  <a:gd name="T0" fmla="*/ 28 w 535"/>
                  <a:gd name="T1" fmla="*/ 0 h 96"/>
                  <a:gd name="T2" fmla="*/ 508 w 535"/>
                  <a:gd name="T3" fmla="*/ 0 h 96"/>
                  <a:gd name="T4" fmla="*/ 508 w 535"/>
                  <a:gd name="T5" fmla="*/ 96 h 96"/>
                  <a:gd name="T6" fmla="*/ 28 w 535"/>
                  <a:gd name="T7" fmla="*/ 96 h 96"/>
                  <a:gd name="T8" fmla="*/ 28 w 535"/>
                  <a:gd name="T9" fmla="*/ 0 h 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35" h="96">
                    <a:moveTo>
                      <a:pt x="28" y="0"/>
                    </a:moveTo>
                    <a:cubicBezTo>
                      <a:pt x="28" y="0"/>
                      <a:pt x="268" y="0"/>
                      <a:pt x="508" y="0"/>
                    </a:cubicBezTo>
                    <a:cubicBezTo>
                      <a:pt x="534" y="32"/>
                      <a:pt x="535" y="66"/>
                      <a:pt x="508" y="96"/>
                    </a:cubicBezTo>
                    <a:lnTo>
                      <a:pt x="28" y="96"/>
                    </a:lnTo>
                    <a:cubicBezTo>
                      <a:pt x="0" y="62"/>
                      <a:pt x="1" y="20"/>
                      <a:pt x="28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79" name="Freeform 65"/>
              <p:cNvSpPr>
                <a:spLocks noChangeAspect="1"/>
              </p:cNvSpPr>
              <p:nvPr/>
            </p:nvSpPr>
            <p:spPr bwMode="auto">
              <a:xfrm>
                <a:off x="3234" y="2576"/>
                <a:ext cx="332" cy="112"/>
              </a:xfrm>
              <a:custGeom>
                <a:avLst/>
                <a:gdLst>
                  <a:gd name="T0" fmla="*/ 30 w 332"/>
                  <a:gd name="T1" fmla="*/ 16 h 112"/>
                  <a:gd name="T2" fmla="*/ 318 w 332"/>
                  <a:gd name="T3" fmla="*/ 16 h 112"/>
                  <a:gd name="T4" fmla="*/ 318 w 332"/>
                  <a:gd name="T5" fmla="*/ 112 h 112"/>
                  <a:gd name="T6" fmla="*/ 30 w 332"/>
                  <a:gd name="T7" fmla="*/ 112 h 112"/>
                  <a:gd name="T8" fmla="*/ 30 w 332"/>
                  <a:gd name="T9" fmla="*/ 16 h 1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32" h="112">
                    <a:moveTo>
                      <a:pt x="30" y="16"/>
                    </a:moveTo>
                    <a:cubicBezTo>
                      <a:pt x="174" y="16"/>
                      <a:pt x="270" y="0"/>
                      <a:pt x="318" y="16"/>
                    </a:cubicBezTo>
                    <a:cubicBezTo>
                      <a:pt x="332" y="63"/>
                      <a:pt x="308" y="51"/>
                      <a:pt x="318" y="112"/>
                    </a:cubicBezTo>
                    <a:lnTo>
                      <a:pt x="30" y="112"/>
                    </a:lnTo>
                    <a:cubicBezTo>
                      <a:pt x="0" y="85"/>
                      <a:pt x="3" y="34"/>
                      <a:pt x="30" y="16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endParaRPr lang="de-DE"/>
              </a:p>
            </p:txBody>
          </p:sp>
        </p:grpSp>
        <p:sp>
          <p:nvSpPr>
            <p:cNvPr id="32" name="Freeform 66"/>
            <p:cNvSpPr>
              <a:spLocks noChangeAspect="1"/>
            </p:cNvSpPr>
            <p:nvPr/>
          </p:nvSpPr>
          <p:spPr bwMode="auto">
            <a:xfrm flipH="1">
              <a:off x="7021513" y="1754188"/>
              <a:ext cx="1614487" cy="31751"/>
            </a:xfrm>
            <a:custGeom>
              <a:avLst/>
              <a:gdLst>
                <a:gd name="T0" fmla="*/ 0 w 2016"/>
                <a:gd name="T1" fmla="*/ 0 h 48"/>
                <a:gd name="T2" fmla="*/ 2147483647 w 2016"/>
                <a:gd name="T3" fmla="*/ 0 h 48"/>
                <a:gd name="T4" fmla="*/ 2147483647 w 2016"/>
                <a:gd name="T5" fmla="*/ 2147483647 h 48"/>
                <a:gd name="T6" fmla="*/ 0 w 2016"/>
                <a:gd name="T7" fmla="*/ 2147483647 h 48"/>
                <a:gd name="T8" fmla="*/ 0 w 2016"/>
                <a:gd name="T9" fmla="*/ 0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16" h="48">
                  <a:moveTo>
                    <a:pt x="0" y="0"/>
                  </a:moveTo>
                  <a:lnTo>
                    <a:pt x="2016" y="0"/>
                  </a:lnTo>
                  <a:lnTo>
                    <a:pt x="2016" y="48"/>
                  </a:lnTo>
                  <a:lnTo>
                    <a:pt x="0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de-DE"/>
            </a:p>
          </p:txBody>
        </p:sp>
        <p:sp>
          <p:nvSpPr>
            <p:cNvPr id="33" name="Freeform 67"/>
            <p:cNvSpPr>
              <a:spLocks noChangeAspect="1"/>
            </p:cNvSpPr>
            <p:nvPr/>
          </p:nvSpPr>
          <p:spPr bwMode="auto">
            <a:xfrm flipH="1">
              <a:off x="7021513" y="1785938"/>
              <a:ext cx="1306512" cy="33338"/>
            </a:xfrm>
            <a:custGeom>
              <a:avLst/>
              <a:gdLst>
                <a:gd name="T0" fmla="*/ 0 w 1632"/>
                <a:gd name="T1" fmla="*/ 0 h 48"/>
                <a:gd name="T2" fmla="*/ 0 w 1632"/>
                <a:gd name="T3" fmla="*/ 2147483647 h 48"/>
                <a:gd name="T4" fmla="*/ 2147483647 w 1632"/>
                <a:gd name="T5" fmla="*/ 2147483647 h 48"/>
                <a:gd name="T6" fmla="*/ 2147483647 w 1632"/>
                <a:gd name="T7" fmla="*/ 0 h 48"/>
                <a:gd name="T8" fmla="*/ 0 w 1632"/>
                <a:gd name="T9" fmla="*/ 0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32" h="48">
                  <a:moveTo>
                    <a:pt x="0" y="0"/>
                  </a:moveTo>
                  <a:lnTo>
                    <a:pt x="0" y="48"/>
                  </a:lnTo>
                  <a:lnTo>
                    <a:pt x="1632" y="48"/>
                  </a:lnTo>
                  <a:lnTo>
                    <a:pt x="16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de-DE"/>
            </a:p>
          </p:txBody>
        </p:sp>
        <p:sp>
          <p:nvSpPr>
            <p:cNvPr id="34" name="Freeform 68"/>
            <p:cNvSpPr>
              <a:spLocks noChangeAspect="1"/>
            </p:cNvSpPr>
            <p:nvPr/>
          </p:nvSpPr>
          <p:spPr bwMode="auto">
            <a:xfrm flipH="1">
              <a:off x="6970712" y="3717925"/>
              <a:ext cx="2393950" cy="395288"/>
            </a:xfrm>
            <a:custGeom>
              <a:avLst/>
              <a:gdLst>
                <a:gd name="T0" fmla="*/ 0 w 2992"/>
                <a:gd name="T1" fmla="*/ 0 h 576"/>
                <a:gd name="T2" fmla="*/ 2147483647 w 2992"/>
                <a:gd name="T3" fmla="*/ 0 h 576"/>
                <a:gd name="T4" fmla="*/ 2147483647 w 2992"/>
                <a:gd name="T5" fmla="*/ 2147483647 h 576"/>
                <a:gd name="T6" fmla="*/ 2147483647 w 2992"/>
                <a:gd name="T7" fmla="*/ 2147483647 h 576"/>
                <a:gd name="T8" fmla="*/ 2147483647 w 2992"/>
                <a:gd name="T9" fmla="*/ 0 h 576"/>
                <a:gd name="T10" fmla="*/ 2147483647 w 2992"/>
                <a:gd name="T11" fmla="*/ 0 h 576"/>
                <a:gd name="T12" fmla="*/ 2147483647 w 2992"/>
                <a:gd name="T13" fmla="*/ 2147483647 h 576"/>
                <a:gd name="T14" fmla="*/ 2147483647 w 2992"/>
                <a:gd name="T15" fmla="*/ 2147483647 h 576"/>
                <a:gd name="T16" fmla="*/ 2147483647 w 2992"/>
                <a:gd name="T17" fmla="*/ 0 h 576"/>
                <a:gd name="T18" fmla="*/ 2147483647 w 2992"/>
                <a:gd name="T19" fmla="*/ 0 h 576"/>
                <a:gd name="T20" fmla="*/ 2147483647 w 2992"/>
                <a:gd name="T21" fmla="*/ 2147483647 h 576"/>
                <a:gd name="T22" fmla="*/ 0 w 2992"/>
                <a:gd name="T23" fmla="*/ 2147483647 h 576"/>
                <a:gd name="T24" fmla="*/ 0 w 2992"/>
                <a:gd name="T25" fmla="*/ 0 h 57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992" h="576">
                  <a:moveTo>
                    <a:pt x="0" y="0"/>
                  </a:moveTo>
                  <a:lnTo>
                    <a:pt x="1632" y="0"/>
                  </a:lnTo>
                  <a:lnTo>
                    <a:pt x="1632" y="336"/>
                  </a:lnTo>
                  <a:lnTo>
                    <a:pt x="1972" y="336"/>
                  </a:lnTo>
                  <a:lnTo>
                    <a:pt x="1972" y="0"/>
                  </a:lnTo>
                  <a:lnTo>
                    <a:pt x="2352" y="0"/>
                  </a:lnTo>
                  <a:lnTo>
                    <a:pt x="2352" y="336"/>
                  </a:lnTo>
                  <a:lnTo>
                    <a:pt x="2688" y="336"/>
                  </a:lnTo>
                  <a:lnTo>
                    <a:pt x="2688" y="0"/>
                  </a:lnTo>
                  <a:cubicBezTo>
                    <a:pt x="2688" y="0"/>
                    <a:pt x="2808" y="0"/>
                    <a:pt x="2928" y="0"/>
                  </a:cubicBezTo>
                  <a:cubicBezTo>
                    <a:pt x="2884" y="184"/>
                    <a:pt x="2992" y="312"/>
                    <a:pt x="2928" y="576"/>
                  </a:cubicBezTo>
                  <a:cubicBezTo>
                    <a:pt x="1464" y="576"/>
                    <a:pt x="0" y="576"/>
                    <a:pt x="0" y="57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AEAEA"/>
            </a:solidFill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de-DE"/>
            </a:p>
          </p:txBody>
        </p:sp>
        <p:sp>
          <p:nvSpPr>
            <p:cNvPr id="35" name="Freeform 69"/>
            <p:cNvSpPr>
              <a:spLocks noChangeAspect="1"/>
            </p:cNvSpPr>
            <p:nvPr/>
          </p:nvSpPr>
          <p:spPr bwMode="auto">
            <a:xfrm flipH="1">
              <a:off x="7007225" y="4278314"/>
              <a:ext cx="1628775" cy="161925"/>
            </a:xfrm>
            <a:custGeom>
              <a:avLst/>
              <a:gdLst>
                <a:gd name="T0" fmla="*/ 0 w 2036"/>
                <a:gd name="T1" fmla="*/ 0 h 240"/>
                <a:gd name="T2" fmla="*/ 2147483647 w 2036"/>
                <a:gd name="T3" fmla="*/ 0 h 240"/>
                <a:gd name="T4" fmla="*/ 2147483647 w 2036"/>
                <a:gd name="T5" fmla="*/ 2147483647 h 240"/>
                <a:gd name="T6" fmla="*/ 0 w 2036"/>
                <a:gd name="T7" fmla="*/ 2147483647 h 240"/>
                <a:gd name="T8" fmla="*/ 0 w 2036"/>
                <a:gd name="T9" fmla="*/ 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36" h="240">
                  <a:moveTo>
                    <a:pt x="0" y="0"/>
                  </a:moveTo>
                  <a:cubicBezTo>
                    <a:pt x="0" y="0"/>
                    <a:pt x="1008" y="0"/>
                    <a:pt x="2016" y="0"/>
                  </a:cubicBezTo>
                  <a:cubicBezTo>
                    <a:pt x="1986" y="101"/>
                    <a:pt x="2036" y="143"/>
                    <a:pt x="2016" y="240"/>
                  </a:cubicBezTo>
                  <a:cubicBezTo>
                    <a:pt x="1008" y="240"/>
                    <a:pt x="0" y="240"/>
                    <a:pt x="0" y="24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9900"/>
            </a:solidFill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de-DE"/>
            </a:p>
          </p:txBody>
        </p:sp>
        <p:sp>
          <p:nvSpPr>
            <p:cNvPr id="36" name="Freeform 70"/>
            <p:cNvSpPr>
              <a:spLocks noChangeAspect="1"/>
            </p:cNvSpPr>
            <p:nvPr/>
          </p:nvSpPr>
          <p:spPr bwMode="auto">
            <a:xfrm flipH="1">
              <a:off x="7021513" y="4440238"/>
              <a:ext cx="1614487" cy="34924"/>
            </a:xfrm>
            <a:custGeom>
              <a:avLst/>
              <a:gdLst>
                <a:gd name="T0" fmla="*/ 0 w 2016"/>
                <a:gd name="T1" fmla="*/ 0 h 48"/>
                <a:gd name="T2" fmla="*/ 2147483647 w 2016"/>
                <a:gd name="T3" fmla="*/ 0 h 48"/>
                <a:gd name="T4" fmla="*/ 2147483647 w 2016"/>
                <a:gd name="T5" fmla="*/ 2147483647 h 48"/>
                <a:gd name="T6" fmla="*/ 0 w 2016"/>
                <a:gd name="T7" fmla="*/ 2147483647 h 48"/>
                <a:gd name="T8" fmla="*/ 0 w 2016"/>
                <a:gd name="T9" fmla="*/ 0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16" h="48">
                  <a:moveTo>
                    <a:pt x="0" y="0"/>
                  </a:moveTo>
                  <a:lnTo>
                    <a:pt x="2016" y="0"/>
                  </a:lnTo>
                  <a:lnTo>
                    <a:pt x="2016" y="48"/>
                  </a:lnTo>
                  <a:lnTo>
                    <a:pt x="0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FF33"/>
            </a:solidFill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de-DE"/>
            </a:p>
          </p:txBody>
        </p:sp>
        <p:sp>
          <p:nvSpPr>
            <p:cNvPr id="37" name="Freeform 71"/>
            <p:cNvSpPr>
              <a:spLocks noChangeAspect="1"/>
            </p:cNvSpPr>
            <p:nvPr/>
          </p:nvSpPr>
          <p:spPr bwMode="auto">
            <a:xfrm flipH="1">
              <a:off x="7021513" y="4475163"/>
              <a:ext cx="1614487" cy="31751"/>
            </a:xfrm>
            <a:custGeom>
              <a:avLst/>
              <a:gdLst>
                <a:gd name="T0" fmla="*/ 0 w 2016"/>
                <a:gd name="T1" fmla="*/ 0 h 48"/>
                <a:gd name="T2" fmla="*/ 2147483647 w 2016"/>
                <a:gd name="T3" fmla="*/ 0 h 48"/>
                <a:gd name="T4" fmla="*/ 2147483647 w 2016"/>
                <a:gd name="T5" fmla="*/ 2147483647 h 48"/>
                <a:gd name="T6" fmla="*/ 0 w 2016"/>
                <a:gd name="T7" fmla="*/ 2147483647 h 48"/>
                <a:gd name="T8" fmla="*/ 0 w 2016"/>
                <a:gd name="T9" fmla="*/ 0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16" h="48">
                  <a:moveTo>
                    <a:pt x="0" y="0"/>
                  </a:moveTo>
                  <a:lnTo>
                    <a:pt x="2016" y="0"/>
                  </a:lnTo>
                  <a:lnTo>
                    <a:pt x="2016" y="48"/>
                  </a:lnTo>
                  <a:lnTo>
                    <a:pt x="0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de-DE"/>
            </a:p>
          </p:txBody>
        </p:sp>
        <p:grpSp>
          <p:nvGrpSpPr>
            <p:cNvPr id="38" name="Group 72"/>
            <p:cNvGrpSpPr>
              <a:grpSpLocks noChangeAspect="1"/>
            </p:cNvGrpSpPr>
            <p:nvPr/>
          </p:nvGrpSpPr>
          <p:grpSpPr bwMode="auto">
            <a:xfrm flipH="1">
              <a:off x="7034213" y="4106863"/>
              <a:ext cx="1887537" cy="171450"/>
              <a:chOff x="1178" y="1959"/>
              <a:chExt cx="2360" cy="249"/>
            </a:xfrm>
          </p:grpSpPr>
          <p:sp>
            <p:nvSpPr>
              <p:cNvPr id="69" name="Freeform 73"/>
              <p:cNvSpPr>
                <a:spLocks noChangeAspect="1"/>
              </p:cNvSpPr>
              <p:nvPr/>
            </p:nvSpPr>
            <p:spPr bwMode="auto">
              <a:xfrm>
                <a:off x="1178" y="1959"/>
                <a:ext cx="2360" cy="249"/>
              </a:xfrm>
              <a:custGeom>
                <a:avLst/>
                <a:gdLst>
                  <a:gd name="T0" fmla="*/ 0 w 2360"/>
                  <a:gd name="T1" fmla="*/ 158 h 249"/>
                  <a:gd name="T2" fmla="*/ 200 w 2360"/>
                  <a:gd name="T3" fmla="*/ 12 h 249"/>
                  <a:gd name="T4" fmla="*/ 384 w 2360"/>
                  <a:gd name="T5" fmla="*/ 107 h 249"/>
                  <a:gd name="T6" fmla="*/ 552 w 2360"/>
                  <a:gd name="T7" fmla="*/ 197 h 249"/>
                  <a:gd name="T8" fmla="*/ 726 w 2360"/>
                  <a:gd name="T9" fmla="*/ 116 h 249"/>
                  <a:gd name="T10" fmla="*/ 920 w 2360"/>
                  <a:gd name="T11" fmla="*/ 12 h 249"/>
                  <a:gd name="T12" fmla="*/ 1117 w 2360"/>
                  <a:gd name="T13" fmla="*/ 108 h 249"/>
                  <a:gd name="T14" fmla="*/ 1264 w 2360"/>
                  <a:gd name="T15" fmla="*/ 194 h 249"/>
                  <a:gd name="T16" fmla="*/ 1441 w 2360"/>
                  <a:gd name="T17" fmla="*/ 96 h 249"/>
                  <a:gd name="T18" fmla="*/ 1592 w 2360"/>
                  <a:gd name="T19" fmla="*/ 12 h 249"/>
                  <a:gd name="T20" fmla="*/ 1794 w 2360"/>
                  <a:gd name="T21" fmla="*/ 108 h 249"/>
                  <a:gd name="T22" fmla="*/ 1954 w 2360"/>
                  <a:gd name="T23" fmla="*/ 201 h 249"/>
                  <a:gd name="T24" fmla="*/ 2119 w 2360"/>
                  <a:gd name="T25" fmla="*/ 111 h 249"/>
                  <a:gd name="T26" fmla="*/ 2264 w 2360"/>
                  <a:gd name="T27" fmla="*/ 12 h 249"/>
                  <a:gd name="T28" fmla="*/ 2360 w 2360"/>
                  <a:gd name="T29" fmla="*/ 60 h 249"/>
                  <a:gd name="T30" fmla="*/ 2332 w 2360"/>
                  <a:gd name="T31" fmla="*/ 92 h 249"/>
                  <a:gd name="T32" fmla="*/ 2266 w 2360"/>
                  <a:gd name="T33" fmla="*/ 62 h 249"/>
                  <a:gd name="T34" fmla="*/ 2149 w 2360"/>
                  <a:gd name="T35" fmla="*/ 150 h 249"/>
                  <a:gd name="T36" fmla="*/ 1942 w 2360"/>
                  <a:gd name="T37" fmla="*/ 243 h 249"/>
                  <a:gd name="T38" fmla="*/ 1756 w 2360"/>
                  <a:gd name="T39" fmla="*/ 141 h 249"/>
                  <a:gd name="T40" fmla="*/ 1592 w 2360"/>
                  <a:gd name="T41" fmla="*/ 60 h 249"/>
                  <a:gd name="T42" fmla="*/ 1441 w 2360"/>
                  <a:gd name="T43" fmla="*/ 165 h 249"/>
                  <a:gd name="T44" fmla="*/ 1264 w 2360"/>
                  <a:gd name="T45" fmla="*/ 246 h 249"/>
                  <a:gd name="T46" fmla="*/ 1081 w 2360"/>
                  <a:gd name="T47" fmla="*/ 147 h 249"/>
                  <a:gd name="T48" fmla="*/ 920 w 2360"/>
                  <a:gd name="T49" fmla="*/ 60 h 249"/>
                  <a:gd name="T50" fmla="*/ 751 w 2360"/>
                  <a:gd name="T51" fmla="*/ 159 h 249"/>
                  <a:gd name="T52" fmla="*/ 550 w 2360"/>
                  <a:gd name="T53" fmla="*/ 245 h 249"/>
                  <a:gd name="T54" fmla="*/ 360 w 2360"/>
                  <a:gd name="T55" fmla="*/ 156 h 249"/>
                  <a:gd name="T56" fmla="*/ 205 w 2360"/>
                  <a:gd name="T57" fmla="*/ 69 h 249"/>
                  <a:gd name="T58" fmla="*/ 40 w 2360"/>
                  <a:gd name="T59" fmla="*/ 192 h 249"/>
                  <a:gd name="T60" fmla="*/ 0 w 2360"/>
                  <a:gd name="T61" fmla="*/ 158 h 24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2360" h="249">
                    <a:moveTo>
                      <a:pt x="0" y="158"/>
                    </a:moveTo>
                    <a:cubicBezTo>
                      <a:pt x="45" y="89"/>
                      <a:pt x="133" y="24"/>
                      <a:pt x="200" y="12"/>
                    </a:cubicBezTo>
                    <a:cubicBezTo>
                      <a:pt x="267" y="0"/>
                      <a:pt x="332" y="64"/>
                      <a:pt x="384" y="107"/>
                    </a:cubicBezTo>
                    <a:cubicBezTo>
                      <a:pt x="433" y="149"/>
                      <a:pt x="495" y="195"/>
                      <a:pt x="552" y="197"/>
                    </a:cubicBezTo>
                    <a:cubicBezTo>
                      <a:pt x="609" y="199"/>
                      <a:pt x="665" y="147"/>
                      <a:pt x="726" y="116"/>
                    </a:cubicBezTo>
                    <a:cubicBezTo>
                      <a:pt x="783" y="78"/>
                      <a:pt x="855" y="13"/>
                      <a:pt x="920" y="12"/>
                    </a:cubicBezTo>
                    <a:cubicBezTo>
                      <a:pt x="983" y="12"/>
                      <a:pt x="1065" y="70"/>
                      <a:pt x="1117" y="108"/>
                    </a:cubicBezTo>
                    <a:cubicBezTo>
                      <a:pt x="1166" y="145"/>
                      <a:pt x="1208" y="196"/>
                      <a:pt x="1264" y="194"/>
                    </a:cubicBezTo>
                    <a:cubicBezTo>
                      <a:pt x="1325" y="199"/>
                      <a:pt x="1393" y="137"/>
                      <a:pt x="1441" y="96"/>
                    </a:cubicBezTo>
                    <a:cubicBezTo>
                      <a:pt x="1488" y="55"/>
                      <a:pt x="1533" y="10"/>
                      <a:pt x="1592" y="12"/>
                    </a:cubicBezTo>
                    <a:cubicBezTo>
                      <a:pt x="1654" y="11"/>
                      <a:pt x="1743" y="73"/>
                      <a:pt x="1794" y="108"/>
                    </a:cubicBezTo>
                    <a:cubicBezTo>
                      <a:pt x="1845" y="144"/>
                      <a:pt x="1898" y="201"/>
                      <a:pt x="1954" y="201"/>
                    </a:cubicBezTo>
                    <a:cubicBezTo>
                      <a:pt x="2008" y="200"/>
                      <a:pt x="2072" y="149"/>
                      <a:pt x="2119" y="111"/>
                    </a:cubicBezTo>
                    <a:cubicBezTo>
                      <a:pt x="2160" y="77"/>
                      <a:pt x="2224" y="20"/>
                      <a:pt x="2264" y="12"/>
                    </a:cubicBezTo>
                    <a:cubicBezTo>
                      <a:pt x="2322" y="14"/>
                      <a:pt x="2326" y="35"/>
                      <a:pt x="2360" y="60"/>
                    </a:cubicBezTo>
                    <a:cubicBezTo>
                      <a:pt x="2360" y="60"/>
                      <a:pt x="2346" y="76"/>
                      <a:pt x="2332" y="92"/>
                    </a:cubicBezTo>
                    <a:cubicBezTo>
                      <a:pt x="2316" y="93"/>
                      <a:pt x="2296" y="60"/>
                      <a:pt x="2266" y="62"/>
                    </a:cubicBezTo>
                    <a:cubicBezTo>
                      <a:pt x="2236" y="72"/>
                      <a:pt x="2192" y="106"/>
                      <a:pt x="2149" y="150"/>
                    </a:cubicBezTo>
                    <a:cubicBezTo>
                      <a:pt x="2103" y="195"/>
                      <a:pt x="2007" y="244"/>
                      <a:pt x="1942" y="243"/>
                    </a:cubicBezTo>
                    <a:cubicBezTo>
                      <a:pt x="1877" y="242"/>
                      <a:pt x="1807" y="183"/>
                      <a:pt x="1756" y="141"/>
                    </a:cubicBezTo>
                    <a:cubicBezTo>
                      <a:pt x="1705" y="100"/>
                      <a:pt x="1644" y="57"/>
                      <a:pt x="1592" y="60"/>
                    </a:cubicBezTo>
                    <a:cubicBezTo>
                      <a:pt x="1540" y="64"/>
                      <a:pt x="1489" y="124"/>
                      <a:pt x="1441" y="165"/>
                    </a:cubicBezTo>
                    <a:cubicBezTo>
                      <a:pt x="1392" y="207"/>
                      <a:pt x="1324" y="249"/>
                      <a:pt x="1264" y="246"/>
                    </a:cubicBezTo>
                    <a:cubicBezTo>
                      <a:pt x="1204" y="243"/>
                      <a:pt x="1126" y="186"/>
                      <a:pt x="1081" y="147"/>
                    </a:cubicBezTo>
                    <a:cubicBezTo>
                      <a:pt x="1031" y="106"/>
                      <a:pt x="975" y="58"/>
                      <a:pt x="920" y="60"/>
                    </a:cubicBezTo>
                    <a:cubicBezTo>
                      <a:pt x="865" y="62"/>
                      <a:pt x="813" y="128"/>
                      <a:pt x="751" y="159"/>
                    </a:cubicBezTo>
                    <a:cubicBezTo>
                      <a:pt x="694" y="204"/>
                      <a:pt x="614" y="244"/>
                      <a:pt x="550" y="245"/>
                    </a:cubicBezTo>
                    <a:cubicBezTo>
                      <a:pt x="486" y="247"/>
                      <a:pt x="409" y="198"/>
                      <a:pt x="360" y="156"/>
                    </a:cubicBezTo>
                    <a:cubicBezTo>
                      <a:pt x="310" y="116"/>
                      <a:pt x="263" y="58"/>
                      <a:pt x="205" y="69"/>
                    </a:cubicBezTo>
                    <a:cubicBezTo>
                      <a:pt x="148" y="69"/>
                      <a:pt x="75" y="153"/>
                      <a:pt x="40" y="192"/>
                    </a:cubicBezTo>
                    <a:cubicBezTo>
                      <a:pt x="40" y="192"/>
                      <a:pt x="0" y="158"/>
                      <a:pt x="0" y="158"/>
                    </a:cubicBezTo>
                    <a:close/>
                  </a:path>
                </a:pathLst>
              </a:custGeom>
              <a:solidFill>
                <a:srgbClr val="FF9900"/>
              </a:solidFill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70" name="Oval 74"/>
              <p:cNvSpPr>
                <a:spLocks noChangeAspect="1" noChangeArrowheads="1"/>
              </p:cNvSpPr>
              <p:nvPr/>
            </p:nvSpPr>
            <p:spPr bwMode="auto">
              <a:xfrm>
                <a:off x="1684" y="2016"/>
                <a:ext cx="96" cy="96"/>
              </a:xfrm>
              <a:prstGeom prst="ellipse">
                <a:avLst/>
              </a:prstGeom>
              <a:solidFill>
                <a:srgbClr val="FF9900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71" name="Oval 75"/>
              <p:cNvSpPr>
                <a:spLocks noChangeAspect="1" noChangeArrowheads="1"/>
              </p:cNvSpPr>
              <p:nvPr/>
            </p:nvSpPr>
            <p:spPr bwMode="auto">
              <a:xfrm>
                <a:off x="2734" y="2068"/>
                <a:ext cx="96" cy="96"/>
              </a:xfrm>
              <a:prstGeom prst="ellipse">
                <a:avLst/>
              </a:prstGeom>
              <a:solidFill>
                <a:srgbClr val="FF9900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72" name="Oval 76"/>
              <p:cNvSpPr>
                <a:spLocks noChangeAspect="1" noChangeArrowheads="1"/>
              </p:cNvSpPr>
              <p:nvPr/>
            </p:nvSpPr>
            <p:spPr bwMode="auto">
              <a:xfrm>
                <a:off x="2400" y="2016"/>
                <a:ext cx="96" cy="96"/>
              </a:xfrm>
              <a:prstGeom prst="ellipse">
                <a:avLst/>
              </a:prstGeom>
              <a:solidFill>
                <a:srgbClr val="FF9900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73" name="Oval 77"/>
              <p:cNvSpPr>
                <a:spLocks noChangeAspect="1" noChangeArrowheads="1"/>
              </p:cNvSpPr>
              <p:nvPr/>
            </p:nvSpPr>
            <p:spPr bwMode="auto">
              <a:xfrm>
                <a:off x="2056" y="2070"/>
                <a:ext cx="96" cy="96"/>
              </a:xfrm>
              <a:prstGeom prst="ellipse">
                <a:avLst/>
              </a:prstGeom>
              <a:solidFill>
                <a:srgbClr val="FF9900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74" name="Oval 78"/>
              <p:cNvSpPr>
                <a:spLocks noChangeAspect="1" noChangeArrowheads="1"/>
              </p:cNvSpPr>
              <p:nvPr/>
            </p:nvSpPr>
            <p:spPr bwMode="auto">
              <a:xfrm>
                <a:off x="3080" y="2012"/>
                <a:ext cx="96" cy="96"/>
              </a:xfrm>
              <a:prstGeom prst="ellipse">
                <a:avLst/>
              </a:prstGeom>
              <a:solidFill>
                <a:srgbClr val="FF9900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75" name="Oval 79"/>
              <p:cNvSpPr>
                <a:spLocks noChangeAspect="1" noChangeArrowheads="1"/>
              </p:cNvSpPr>
              <p:nvPr/>
            </p:nvSpPr>
            <p:spPr bwMode="auto">
              <a:xfrm>
                <a:off x="1345" y="2072"/>
                <a:ext cx="96" cy="96"/>
              </a:xfrm>
              <a:prstGeom prst="ellipse">
                <a:avLst/>
              </a:prstGeom>
              <a:solidFill>
                <a:srgbClr val="FF9900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76" name="Oval 80"/>
              <p:cNvSpPr>
                <a:spLocks noChangeAspect="1" noChangeArrowheads="1"/>
              </p:cNvSpPr>
              <p:nvPr/>
            </p:nvSpPr>
            <p:spPr bwMode="auto">
              <a:xfrm>
                <a:off x="3408" y="2070"/>
                <a:ext cx="96" cy="96"/>
              </a:xfrm>
              <a:prstGeom prst="ellipse">
                <a:avLst/>
              </a:prstGeom>
              <a:solidFill>
                <a:srgbClr val="FF9900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endParaRPr lang="de-DE"/>
              </a:p>
            </p:txBody>
          </p:sp>
        </p:grpSp>
        <p:sp>
          <p:nvSpPr>
            <p:cNvPr id="39" name="Text Box 81"/>
            <p:cNvSpPr txBox="1">
              <a:spLocks noChangeArrowheads="1"/>
            </p:cNvSpPr>
            <p:nvPr/>
          </p:nvSpPr>
          <p:spPr bwMode="auto">
            <a:xfrm>
              <a:off x="7615620" y="2493963"/>
              <a:ext cx="1510534" cy="1004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GB" sz="1200"/>
                <a:t>temperature</a:t>
              </a:r>
            </a:p>
            <a:p>
              <a:pPr algn="ctr" eaLnBrk="1" hangingPunct="1"/>
              <a:r>
                <a:rPr lang="en-GB" sz="1200"/>
                <a:t>gas composition </a:t>
              </a:r>
            </a:p>
            <a:p>
              <a:pPr algn="ctr" eaLnBrk="1" hangingPunct="1"/>
              <a:r>
                <a:rPr lang="en-GB" sz="1200"/>
                <a:t>time</a:t>
              </a:r>
            </a:p>
            <a:p>
              <a:pPr algn="ctr" eaLnBrk="1" hangingPunct="1"/>
              <a:r>
                <a:rPr lang="en-GB" sz="1200"/>
                <a:t>current</a:t>
              </a:r>
            </a:p>
          </p:txBody>
        </p:sp>
        <p:sp>
          <p:nvSpPr>
            <p:cNvPr id="40" name="AutoShape 82"/>
            <p:cNvSpPr>
              <a:spLocks noChangeArrowheads="1"/>
            </p:cNvSpPr>
            <p:nvPr/>
          </p:nvSpPr>
          <p:spPr bwMode="auto">
            <a:xfrm>
              <a:off x="7543800" y="2560638"/>
              <a:ext cx="1655763" cy="938212"/>
            </a:xfrm>
            <a:prstGeom prst="bracketPair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1" name="Text Box 83"/>
            <p:cNvSpPr txBox="1">
              <a:spLocks noChangeArrowheads="1"/>
            </p:cNvSpPr>
            <p:nvPr/>
          </p:nvSpPr>
          <p:spPr bwMode="auto">
            <a:xfrm>
              <a:off x="7186614" y="2800350"/>
              <a:ext cx="268287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GB" sz="2400"/>
                <a:t>f</a:t>
              </a:r>
            </a:p>
          </p:txBody>
        </p:sp>
        <p:sp>
          <p:nvSpPr>
            <p:cNvPr id="42" name="Freeform 84"/>
            <p:cNvSpPr>
              <a:spLocks noChangeAspect="1"/>
            </p:cNvSpPr>
            <p:nvPr/>
          </p:nvSpPr>
          <p:spPr bwMode="auto">
            <a:xfrm flipH="1">
              <a:off x="7040563" y="4510088"/>
              <a:ext cx="1306512" cy="33338"/>
            </a:xfrm>
            <a:custGeom>
              <a:avLst/>
              <a:gdLst>
                <a:gd name="T0" fmla="*/ 0 w 1632"/>
                <a:gd name="T1" fmla="*/ 0 h 48"/>
                <a:gd name="T2" fmla="*/ 0 w 1632"/>
                <a:gd name="T3" fmla="*/ 2147483647 h 48"/>
                <a:gd name="T4" fmla="*/ 2147483647 w 1632"/>
                <a:gd name="T5" fmla="*/ 2147483647 h 48"/>
                <a:gd name="T6" fmla="*/ 2147483647 w 1632"/>
                <a:gd name="T7" fmla="*/ 0 h 48"/>
                <a:gd name="T8" fmla="*/ 0 w 1632"/>
                <a:gd name="T9" fmla="*/ 0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32" h="48">
                  <a:moveTo>
                    <a:pt x="0" y="0"/>
                  </a:moveTo>
                  <a:lnTo>
                    <a:pt x="0" y="48"/>
                  </a:lnTo>
                  <a:lnTo>
                    <a:pt x="1632" y="48"/>
                  </a:lnTo>
                  <a:lnTo>
                    <a:pt x="16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de-DE"/>
            </a:p>
          </p:txBody>
        </p:sp>
        <p:grpSp>
          <p:nvGrpSpPr>
            <p:cNvPr id="43" name="Group 85"/>
            <p:cNvGrpSpPr>
              <a:grpSpLocks noChangeAspect="1"/>
            </p:cNvGrpSpPr>
            <p:nvPr/>
          </p:nvGrpSpPr>
          <p:grpSpPr bwMode="auto">
            <a:xfrm flipH="1">
              <a:off x="7040563" y="4510088"/>
              <a:ext cx="1296987" cy="144462"/>
              <a:chOff x="1178" y="1959"/>
              <a:chExt cx="2360" cy="249"/>
            </a:xfrm>
          </p:grpSpPr>
          <p:sp>
            <p:nvSpPr>
              <p:cNvPr id="61" name="Freeform 86"/>
              <p:cNvSpPr>
                <a:spLocks noChangeAspect="1"/>
              </p:cNvSpPr>
              <p:nvPr/>
            </p:nvSpPr>
            <p:spPr bwMode="auto">
              <a:xfrm>
                <a:off x="1178" y="1959"/>
                <a:ext cx="2360" cy="249"/>
              </a:xfrm>
              <a:custGeom>
                <a:avLst/>
                <a:gdLst>
                  <a:gd name="T0" fmla="*/ 0 w 2360"/>
                  <a:gd name="T1" fmla="*/ 158 h 249"/>
                  <a:gd name="T2" fmla="*/ 200 w 2360"/>
                  <a:gd name="T3" fmla="*/ 12 h 249"/>
                  <a:gd name="T4" fmla="*/ 384 w 2360"/>
                  <a:gd name="T5" fmla="*/ 107 h 249"/>
                  <a:gd name="T6" fmla="*/ 552 w 2360"/>
                  <a:gd name="T7" fmla="*/ 197 h 249"/>
                  <a:gd name="T8" fmla="*/ 726 w 2360"/>
                  <a:gd name="T9" fmla="*/ 116 h 249"/>
                  <a:gd name="T10" fmla="*/ 920 w 2360"/>
                  <a:gd name="T11" fmla="*/ 12 h 249"/>
                  <a:gd name="T12" fmla="*/ 1117 w 2360"/>
                  <a:gd name="T13" fmla="*/ 108 h 249"/>
                  <a:gd name="T14" fmla="*/ 1264 w 2360"/>
                  <a:gd name="T15" fmla="*/ 194 h 249"/>
                  <a:gd name="T16" fmla="*/ 1441 w 2360"/>
                  <a:gd name="T17" fmla="*/ 96 h 249"/>
                  <a:gd name="T18" fmla="*/ 1592 w 2360"/>
                  <a:gd name="T19" fmla="*/ 12 h 249"/>
                  <a:gd name="T20" fmla="*/ 1794 w 2360"/>
                  <a:gd name="T21" fmla="*/ 108 h 249"/>
                  <a:gd name="T22" fmla="*/ 1954 w 2360"/>
                  <a:gd name="T23" fmla="*/ 201 h 249"/>
                  <a:gd name="T24" fmla="*/ 2119 w 2360"/>
                  <a:gd name="T25" fmla="*/ 111 h 249"/>
                  <a:gd name="T26" fmla="*/ 2264 w 2360"/>
                  <a:gd name="T27" fmla="*/ 12 h 249"/>
                  <a:gd name="T28" fmla="*/ 2360 w 2360"/>
                  <a:gd name="T29" fmla="*/ 60 h 249"/>
                  <a:gd name="T30" fmla="*/ 2332 w 2360"/>
                  <a:gd name="T31" fmla="*/ 92 h 249"/>
                  <a:gd name="T32" fmla="*/ 2266 w 2360"/>
                  <a:gd name="T33" fmla="*/ 62 h 249"/>
                  <a:gd name="T34" fmla="*/ 2149 w 2360"/>
                  <a:gd name="T35" fmla="*/ 150 h 249"/>
                  <a:gd name="T36" fmla="*/ 1942 w 2360"/>
                  <a:gd name="T37" fmla="*/ 243 h 249"/>
                  <a:gd name="T38" fmla="*/ 1756 w 2360"/>
                  <a:gd name="T39" fmla="*/ 141 h 249"/>
                  <a:gd name="T40" fmla="*/ 1592 w 2360"/>
                  <a:gd name="T41" fmla="*/ 60 h 249"/>
                  <a:gd name="T42" fmla="*/ 1441 w 2360"/>
                  <a:gd name="T43" fmla="*/ 165 h 249"/>
                  <a:gd name="T44" fmla="*/ 1264 w 2360"/>
                  <a:gd name="T45" fmla="*/ 246 h 249"/>
                  <a:gd name="T46" fmla="*/ 1081 w 2360"/>
                  <a:gd name="T47" fmla="*/ 147 h 249"/>
                  <a:gd name="T48" fmla="*/ 920 w 2360"/>
                  <a:gd name="T49" fmla="*/ 60 h 249"/>
                  <a:gd name="T50" fmla="*/ 751 w 2360"/>
                  <a:gd name="T51" fmla="*/ 159 h 249"/>
                  <a:gd name="T52" fmla="*/ 550 w 2360"/>
                  <a:gd name="T53" fmla="*/ 245 h 249"/>
                  <a:gd name="T54" fmla="*/ 360 w 2360"/>
                  <a:gd name="T55" fmla="*/ 156 h 249"/>
                  <a:gd name="T56" fmla="*/ 205 w 2360"/>
                  <a:gd name="T57" fmla="*/ 69 h 249"/>
                  <a:gd name="T58" fmla="*/ 40 w 2360"/>
                  <a:gd name="T59" fmla="*/ 192 h 249"/>
                  <a:gd name="T60" fmla="*/ 0 w 2360"/>
                  <a:gd name="T61" fmla="*/ 158 h 24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2360" h="249">
                    <a:moveTo>
                      <a:pt x="0" y="158"/>
                    </a:moveTo>
                    <a:cubicBezTo>
                      <a:pt x="45" y="89"/>
                      <a:pt x="133" y="24"/>
                      <a:pt x="200" y="12"/>
                    </a:cubicBezTo>
                    <a:cubicBezTo>
                      <a:pt x="267" y="0"/>
                      <a:pt x="332" y="64"/>
                      <a:pt x="384" y="107"/>
                    </a:cubicBezTo>
                    <a:cubicBezTo>
                      <a:pt x="433" y="149"/>
                      <a:pt x="495" y="195"/>
                      <a:pt x="552" y="197"/>
                    </a:cubicBezTo>
                    <a:cubicBezTo>
                      <a:pt x="609" y="199"/>
                      <a:pt x="665" y="147"/>
                      <a:pt x="726" y="116"/>
                    </a:cubicBezTo>
                    <a:cubicBezTo>
                      <a:pt x="783" y="78"/>
                      <a:pt x="855" y="13"/>
                      <a:pt x="920" y="12"/>
                    </a:cubicBezTo>
                    <a:cubicBezTo>
                      <a:pt x="983" y="12"/>
                      <a:pt x="1065" y="70"/>
                      <a:pt x="1117" y="108"/>
                    </a:cubicBezTo>
                    <a:cubicBezTo>
                      <a:pt x="1166" y="145"/>
                      <a:pt x="1208" y="196"/>
                      <a:pt x="1264" y="194"/>
                    </a:cubicBezTo>
                    <a:cubicBezTo>
                      <a:pt x="1325" y="199"/>
                      <a:pt x="1393" y="137"/>
                      <a:pt x="1441" y="96"/>
                    </a:cubicBezTo>
                    <a:cubicBezTo>
                      <a:pt x="1488" y="55"/>
                      <a:pt x="1533" y="10"/>
                      <a:pt x="1592" y="12"/>
                    </a:cubicBezTo>
                    <a:cubicBezTo>
                      <a:pt x="1654" y="11"/>
                      <a:pt x="1743" y="73"/>
                      <a:pt x="1794" y="108"/>
                    </a:cubicBezTo>
                    <a:cubicBezTo>
                      <a:pt x="1845" y="144"/>
                      <a:pt x="1898" y="201"/>
                      <a:pt x="1954" y="201"/>
                    </a:cubicBezTo>
                    <a:cubicBezTo>
                      <a:pt x="2008" y="200"/>
                      <a:pt x="2072" y="149"/>
                      <a:pt x="2119" y="111"/>
                    </a:cubicBezTo>
                    <a:cubicBezTo>
                      <a:pt x="2160" y="77"/>
                      <a:pt x="2224" y="20"/>
                      <a:pt x="2264" y="12"/>
                    </a:cubicBezTo>
                    <a:cubicBezTo>
                      <a:pt x="2322" y="14"/>
                      <a:pt x="2326" y="35"/>
                      <a:pt x="2360" y="60"/>
                    </a:cubicBezTo>
                    <a:cubicBezTo>
                      <a:pt x="2360" y="60"/>
                      <a:pt x="2346" y="76"/>
                      <a:pt x="2332" y="92"/>
                    </a:cubicBezTo>
                    <a:cubicBezTo>
                      <a:pt x="2316" y="93"/>
                      <a:pt x="2296" y="60"/>
                      <a:pt x="2266" y="62"/>
                    </a:cubicBezTo>
                    <a:cubicBezTo>
                      <a:pt x="2236" y="72"/>
                      <a:pt x="2192" y="106"/>
                      <a:pt x="2149" y="150"/>
                    </a:cubicBezTo>
                    <a:cubicBezTo>
                      <a:pt x="2103" y="195"/>
                      <a:pt x="2007" y="244"/>
                      <a:pt x="1942" y="243"/>
                    </a:cubicBezTo>
                    <a:cubicBezTo>
                      <a:pt x="1877" y="242"/>
                      <a:pt x="1807" y="183"/>
                      <a:pt x="1756" y="141"/>
                    </a:cubicBezTo>
                    <a:cubicBezTo>
                      <a:pt x="1705" y="100"/>
                      <a:pt x="1644" y="57"/>
                      <a:pt x="1592" y="60"/>
                    </a:cubicBezTo>
                    <a:cubicBezTo>
                      <a:pt x="1540" y="64"/>
                      <a:pt x="1489" y="124"/>
                      <a:pt x="1441" y="165"/>
                    </a:cubicBezTo>
                    <a:cubicBezTo>
                      <a:pt x="1392" y="207"/>
                      <a:pt x="1324" y="249"/>
                      <a:pt x="1264" y="246"/>
                    </a:cubicBezTo>
                    <a:cubicBezTo>
                      <a:pt x="1204" y="243"/>
                      <a:pt x="1126" y="186"/>
                      <a:pt x="1081" y="147"/>
                    </a:cubicBezTo>
                    <a:cubicBezTo>
                      <a:pt x="1031" y="106"/>
                      <a:pt x="975" y="58"/>
                      <a:pt x="920" y="60"/>
                    </a:cubicBezTo>
                    <a:cubicBezTo>
                      <a:pt x="865" y="62"/>
                      <a:pt x="813" y="128"/>
                      <a:pt x="751" y="159"/>
                    </a:cubicBezTo>
                    <a:cubicBezTo>
                      <a:pt x="694" y="204"/>
                      <a:pt x="614" y="244"/>
                      <a:pt x="550" y="245"/>
                    </a:cubicBezTo>
                    <a:cubicBezTo>
                      <a:pt x="486" y="247"/>
                      <a:pt x="409" y="198"/>
                      <a:pt x="360" y="156"/>
                    </a:cubicBezTo>
                    <a:cubicBezTo>
                      <a:pt x="310" y="116"/>
                      <a:pt x="263" y="58"/>
                      <a:pt x="205" y="69"/>
                    </a:cubicBezTo>
                    <a:cubicBezTo>
                      <a:pt x="148" y="69"/>
                      <a:pt x="75" y="153"/>
                      <a:pt x="40" y="192"/>
                    </a:cubicBezTo>
                    <a:cubicBezTo>
                      <a:pt x="40" y="192"/>
                      <a:pt x="0" y="158"/>
                      <a:pt x="0" y="158"/>
                    </a:cubicBezTo>
                    <a:close/>
                  </a:path>
                </a:pathLst>
              </a:custGeom>
              <a:solidFill>
                <a:srgbClr val="000000"/>
              </a:solidFill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62" name="Oval 87"/>
              <p:cNvSpPr>
                <a:spLocks noChangeAspect="1" noChangeArrowheads="1"/>
              </p:cNvSpPr>
              <p:nvPr/>
            </p:nvSpPr>
            <p:spPr bwMode="auto">
              <a:xfrm>
                <a:off x="1684" y="2016"/>
                <a:ext cx="96" cy="96"/>
              </a:xfrm>
              <a:prstGeom prst="ellipse">
                <a:avLst/>
              </a:prstGeom>
              <a:solidFill>
                <a:srgbClr val="000000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63" name="Oval 88"/>
              <p:cNvSpPr>
                <a:spLocks noChangeAspect="1" noChangeArrowheads="1"/>
              </p:cNvSpPr>
              <p:nvPr/>
            </p:nvSpPr>
            <p:spPr bwMode="auto">
              <a:xfrm>
                <a:off x="2734" y="2068"/>
                <a:ext cx="96" cy="96"/>
              </a:xfrm>
              <a:prstGeom prst="ellipse">
                <a:avLst/>
              </a:prstGeom>
              <a:solidFill>
                <a:srgbClr val="000000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64" name="Oval 89"/>
              <p:cNvSpPr>
                <a:spLocks noChangeAspect="1" noChangeArrowheads="1"/>
              </p:cNvSpPr>
              <p:nvPr/>
            </p:nvSpPr>
            <p:spPr bwMode="auto">
              <a:xfrm>
                <a:off x="2400" y="2016"/>
                <a:ext cx="96" cy="96"/>
              </a:xfrm>
              <a:prstGeom prst="ellipse">
                <a:avLst/>
              </a:prstGeom>
              <a:solidFill>
                <a:srgbClr val="000000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65" name="Oval 90"/>
              <p:cNvSpPr>
                <a:spLocks noChangeAspect="1" noChangeArrowheads="1"/>
              </p:cNvSpPr>
              <p:nvPr/>
            </p:nvSpPr>
            <p:spPr bwMode="auto">
              <a:xfrm>
                <a:off x="2056" y="2070"/>
                <a:ext cx="96" cy="96"/>
              </a:xfrm>
              <a:prstGeom prst="ellipse">
                <a:avLst/>
              </a:prstGeom>
              <a:solidFill>
                <a:srgbClr val="000000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66" name="Oval 91"/>
              <p:cNvSpPr>
                <a:spLocks noChangeAspect="1" noChangeArrowheads="1"/>
              </p:cNvSpPr>
              <p:nvPr/>
            </p:nvSpPr>
            <p:spPr bwMode="auto">
              <a:xfrm>
                <a:off x="3080" y="2012"/>
                <a:ext cx="96" cy="96"/>
              </a:xfrm>
              <a:prstGeom prst="ellipse">
                <a:avLst/>
              </a:prstGeom>
              <a:solidFill>
                <a:srgbClr val="000000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67" name="Oval 92"/>
              <p:cNvSpPr>
                <a:spLocks noChangeAspect="1" noChangeArrowheads="1"/>
              </p:cNvSpPr>
              <p:nvPr/>
            </p:nvSpPr>
            <p:spPr bwMode="auto">
              <a:xfrm>
                <a:off x="1345" y="2072"/>
                <a:ext cx="96" cy="96"/>
              </a:xfrm>
              <a:prstGeom prst="ellipse">
                <a:avLst/>
              </a:prstGeom>
              <a:solidFill>
                <a:srgbClr val="000000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68" name="Oval 93"/>
              <p:cNvSpPr>
                <a:spLocks noChangeAspect="1" noChangeArrowheads="1"/>
              </p:cNvSpPr>
              <p:nvPr/>
            </p:nvSpPr>
            <p:spPr bwMode="auto">
              <a:xfrm>
                <a:off x="3408" y="2070"/>
                <a:ext cx="96" cy="96"/>
              </a:xfrm>
              <a:prstGeom prst="ellipse">
                <a:avLst/>
              </a:prstGeom>
              <a:solidFill>
                <a:srgbClr val="000000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endParaRPr lang="de-DE"/>
              </a:p>
            </p:txBody>
          </p:sp>
        </p:grpSp>
        <p:grpSp>
          <p:nvGrpSpPr>
            <p:cNvPr id="44" name="Group 94"/>
            <p:cNvGrpSpPr>
              <a:grpSpLocks noChangeAspect="1"/>
            </p:cNvGrpSpPr>
            <p:nvPr/>
          </p:nvGrpSpPr>
          <p:grpSpPr bwMode="auto">
            <a:xfrm flipH="1">
              <a:off x="7040563" y="1590675"/>
              <a:ext cx="1296987" cy="144463"/>
              <a:chOff x="1178" y="1959"/>
              <a:chExt cx="2360" cy="249"/>
            </a:xfrm>
          </p:grpSpPr>
          <p:sp>
            <p:nvSpPr>
              <p:cNvPr id="53" name="Freeform 95"/>
              <p:cNvSpPr>
                <a:spLocks noChangeAspect="1"/>
              </p:cNvSpPr>
              <p:nvPr/>
            </p:nvSpPr>
            <p:spPr bwMode="auto">
              <a:xfrm>
                <a:off x="1178" y="1959"/>
                <a:ext cx="2360" cy="249"/>
              </a:xfrm>
              <a:custGeom>
                <a:avLst/>
                <a:gdLst>
                  <a:gd name="T0" fmla="*/ 0 w 2360"/>
                  <a:gd name="T1" fmla="*/ 158 h 249"/>
                  <a:gd name="T2" fmla="*/ 200 w 2360"/>
                  <a:gd name="T3" fmla="*/ 12 h 249"/>
                  <a:gd name="T4" fmla="*/ 384 w 2360"/>
                  <a:gd name="T5" fmla="*/ 107 h 249"/>
                  <a:gd name="T6" fmla="*/ 552 w 2360"/>
                  <a:gd name="T7" fmla="*/ 197 h 249"/>
                  <a:gd name="T8" fmla="*/ 726 w 2360"/>
                  <a:gd name="T9" fmla="*/ 116 h 249"/>
                  <a:gd name="T10" fmla="*/ 920 w 2360"/>
                  <a:gd name="T11" fmla="*/ 12 h 249"/>
                  <a:gd name="T12" fmla="*/ 1117 w 2360"/>
                  <a:gd name="T13" fmla="*/ 108 h 249"/>
                  <a:gd name="T14" fmla="*/ 1264 w 2360"/>
                  <a:gd name="T15" fmla="*/ 194 h 249"/>
                  <a:gd name="T16" fmla="*/ 1441 w 2360"/>
                  <a:gd name="T17" fmla="*/ 96 h 249"/>
                  <a:gd name="T18" fmla="*/ 1592 w 2360"/>
                  <a:gd name="T19" fmla="*/ 12 h 249"/>
                  <a:gd name="T20" fmla="*/ 1794 w 2360"/>
                  <a:gd name="T21" fmla="*/ 108 h 249"/>
                  <a:gd name="T22" fmla="*/ 1954 w 2360"/>
                  <a:gd name="T23" fmla="*/ 201 h 249"/>
                  <a:gd name="T24" fmla="*/ 2119 w 2360"/>
                  <a:gd name="T25" fmla="*/ 111 h 249"/>
                  <a:gd name="T26" fmla="*/ 2264 w 2360"/>
                  <a:gd name="T27" fmla="*/ 12 h 249"/>
                  <a:gd name="T28" fmla="*/ 2360 w 2360"/>
                  <a:gd name="T29" fmla="*/ 60 h 249"/>
                  <a:gd name="T30" fmla="*/ 2332 w 2360"/>
                  <a:gd name="T31" fmla="*/ 92 h 249"/>
                  <a:gd name="T32" fmla="*/ 2266 w 2360"/>
                  <a:gd name="T33" fmla="*/ 62 h 249"/>
                  <a:gd name="T34" fmla="*/ 2149 w 2360"/>
                  <a:gd name="T35" fmla="*/ 150 h 249"/>
                  <a:gd name="T36" fmla="*/ 1942 w 2360"/>
                  <a:gd name="T37" fmla="*/ 243 h 249"/>
                  <a:gd name="T38" fmla="*/ 1756 w 2360"/>
                  <a:gd name="T39" fmla="*/ 141 h 249"/>
                  <a:gd name="T40" fmla="*/ 1592 w 2360"/>
                  <a:gd name="T41" fmla="*/ 60 h 249"/>
                  <a:gd name="T42" fmla="*/ 1441 w 2360"/>
                  <a:gd name="T43" fmla="*/ 165 h 249"/>
                  <a:gd name="T44" fmla="*/ 1264 w 2360"/>
                  <a:gd name="T45" fmla="*/ 246 h 249"/>
                  <a:gd name="T46" fmla="*/ 1081 w 2360"/>
                  <a:gd name="T47" fmla="*/ 147 h 249"/>
                  <a:gd name="T48" fmla="*/ 920 w 2360"/>
                  <a:gd name="T49" fmla="*/ 60 h 249"/>
                  <a:gd name="T50" fmla="*/ 751 w 2360"/>
                  <a:gd name="T51" fmla="*/ 159 h 249"/>
                  <a:gd name="T52" fmla="*/ 550 w 2360"/>
                  <a:gd name="T53" fmla="*/ 245 h 249"/>
                  <a:gd name="T54" fmla="*/ 360 w 2360"/>
                  <a:gd name="T55" fmla="*/ 156 h 249"/>
                  <a:gd name="T56" fmla="*/ 205 w 2360"/>
                  <a:gd name="T57" fmla="*/ 69 h 249"/>
                  <a:gd name="T58" fmla="*/ 40 w 2360"/>
                  <a:gd name="T59" fmla="*/ 192 h 249"/>
                  <a:gd name="T60" fmla="*/ 0 w 2360"/>
                  <a:gd name="T61" fmla="*/ 158 h 24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2360" h="249">
                    <a:moveTo>
                      <a:pt x="0" y="158"/>
                    </a:moveTo>
                    <a:cubicBezTo>
                      <a:pt x="45" y="89"/>
                      <a:pt x="133" y="24"/>
                      <a:pt x="200" y="12"/>
                    </a:cubicBezTo>
                    <a:cubicBezTo>
                      <a:pt x="267" y="0"/>
                      <a:pt x="332" y="64"/>
                      <a:pt x="384" y="107"/>
                    </a:cubicBezTo>
                    <a:cubicBezTo>
                      <a:pt x="433" y="149"/>
                      <a:pt x="495" y="195"/>
                      <a:pt x="552" y="197"/>
                    </a:cubicBezTo>
                    <a:cubicBezTo>
                      <a:pt x="609" y="199"/>
                      <a:pt x="665" y="147"/>
                      <a:pt x="726" y="116"/>
                    </a:cubicBezTo>
                    <a:cubicBezTo>
                      <a:pt x="783" y="78"/>
                      <a:pt x="855" y="13"/>
                      <a:pt x="920" y="12"/>
                    </a:cubicBezTo>
                    <a:cubicBezTo>
                      <a:pt x="983" y="12"/>
                      <a:pt x="1065" y="70"/>
                      <a:pt x="1117" y="108"/>
                    </a:cubicBezTo>
                    <a:cubicBezTo>
                      <a:pt x="1166" y="145"/>
                      <a:pt x="1208" y="196"/>
                      <a:pt x="1264" y="194"/>
                    </a:cubicBezTo>
                    <a:cubicBezTo>
                      <a:pt x="1325" y="199"/>
                      <a:pt x="1393" y="137"/>
                      <a:pt x="1441" y="96"/>
                    </a:cubicBezTo>
                    <a:cubicBezTo>
                      <a:pt x="1488" y="55"/>
                      <a:pt x="1533" y="10"/>
                      <a:pt x="1592" y="12"/>
                    </a:cubicBezTo>
                    <a:cubicBezTo>
                      <a:pt x="1654" y="11"/>
                      <a:pt x="1743" y="73"/>
                      <a:pt x="1794" y="108"/>
                    </a:cubicBezTo>
                    <a:cubicBezTo>
                      <a:pt x="1845" y="144"/>
                      <a:pt x="1898" y="201"/>
                      <a:pt x="1954" y="201"/>
                    </a:cubicBezTo>
                    <a:cubicBezTo>
                      <a:pt x="2008" y="200"/>
                      <a:pt x="2072" y="149"/>
                      <a:pt x="2119" y="111"/>
                    </a:cubicBezTo>
                    <a:cubicBezTo>
                      <a:pt x="2160" y="77"/>
                      <a:pt x="2224" y="20"/>
                      <a:pt x="2264" y="12"/>
                    </a:cubicBezTo>
                    <a:cubicBezTo>
                      <a:pt x="2322" y="14"/>
                      <a:pt x="2326" y="35"/>
                      <a:pt x="2360" y="60"/>
                    </a:cubicBezTo>
                    <a:cubicBezTo>
                      <a:pt x="2360" y="60"/>
                      <a:pt x="2346" y="76"/>
                      <a:pt x="2332" y="92"/>
                    </a:cubicBezTo>
                    <a:cubicBezTo>
                      <a:pt x="2316" y="93"/>
                      <a:pt x="2296" y="60"/>
                      <a:pt x="2266" y="62"/>
                    </a:cubicBezTo>
                    <a:cubicBezTo>
                      <a:pt x="2236" y="72"/>
                      <a:pt x="2192" y="106"/>
                      <a:pt x="2149" y="150"/>
                    </a:cubicBezTo>
                    <a:cubicBezTo>
                      <a:pt x="2103" y="195"/>
                      <a:pt x="2007" y="244"/>
                      <a:pt x="1942" y="243"/>
                    </a:cubicBezTo>
                    <a:cubicBezTo>
                      <a:pt x="1877" y="242"/>
                      <a:pt x="1807" y="183"/>
                      <a:pt x="1756" y="141"/>
                    </a:cubicBezTo>
                    <a:cubicBezTo>
                      <a:pt x="1705" y="100"/>
                      <a:pt x="1644" y="57"/>
                      <a:pt x="1592" y="60"/>
                    </a:cubicBezTo>
                    <a:cubicBezTo>
                      <a:pt x="1540" y="64"/>
                      <a:pt x="1489" y="124"/>
                      <a:pt x="1441" y="165"/>
                    </a:cubicBezTo>
                    <a:cubicBezTo>
                      <a:pt x="1392" y="207"/>
                      <a:pt x="1324" y="249"/>
                      <a:pt x="1264" y="246"/>
                    </a:cubicBezTo>
                    <a:cubicBezTo>
                      <a:pt x="1204" y="243"/>
                      <a:pt x="1126" y="186"/>
                      <a:pt x="1081" y="147"/>
                    </a:cubicBezTo>
                    <a:cubicBezTo>
                      <a:pt x="1031" y="106"/>
                      <a:pt x="975" y="58"/>
                      <a:pt x="920" y="60"/>
                    </a:cubicBezTo>
                    <a:cubicBezTo>
                      <a:pt x="865" y="62"/>
                      <a:pt x="813" y="128"/>
                      <a:pt x="751" y="159"/>
                    </a:cubicBezTo>
                    <a:cubicBezTo>
                      <a:pt x="694" y="204"/>
                      <a:pt x="614" y="244"/>
                      <a:pt x="550" y="245"/>
                    </a:cubicBezTo>
                    <a:cubicBezTo>
                      <a:pt x="486" y="247"/>
                      <a:pt x="409" y="198"/>
                      <a:pt x="360" y="156"/>
                    </a:cubicBezTo>
                    <a:cubicBezTo>
                      <a:pt x="310" y="116"/>
                      <a:pt x="263" y="58"/>
                      <a:pt x="205" y="69"/>
                    </a:cubicBezTo>
                    <a:cubicBezTo>
                      <a:pt x="148" y="69"/>
                      <a:pt x="75" y="153"/>
                      <a:pt x="40" y="192"/>
                    </a:cubicBezTo>
                    <a:cubicBezTo>
                      <a:pt x="40" y="192"/>
                      <a:pt x="0" y="158"/>
                      <a:pt x="0" y="158"/>
                    </a:cubicBezTo>
                    <a:close/>
                  </a:path>
                </a:pathLst>
              </a:custGeom>
              <a:solidFill>
                <a:srgbClr val="000000"/>
              </a:solidFill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54" name="Oval 96"/>
              <p:cNvSpPr>
                <a:spLocks noChangeAspect="1" noChangeArrowheads="1"/>
              </p:cNvSpPr>
              <p:nvPr/>
            </p:nvSpPr>
            <p:spPr bwMode="auto">
              <a:xfrm>
                <a:off x="1684" y="2016"/>
                <a:ext cx="96" cy="96"/>
              </a:xfrm>
              <a:prstGeom prst="ellipse">
                <a:avLst/>
              </a:prstGeom>
              <a:solidFill>
                <a:srgbClr val="000000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55" name="Oval 97"/>
              <p:cNvSpPr>
                <a:spLocks noChangeAspect="1" noChangeArrowheads="1"/>
              </p:cNvSpPr>
              <p:nvPr/>
            </p:nvSpPr>
            <p:spPr bwMode="auto">
              <a:xfrm>
                <a:off x="2734" y="2068"/>
                <a:ext cx="96" cy="96"/>
              </a:xfrm>
              <a:prstGeom prst="ellipse">
                <a:avLst/>
              </a:prstGeom>
              <a:solidFill>
                <a:srgbClr val="000000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56" name="Oval 98"/>
              <p:cNvSpPr>
                <a:spLocks noChangeAspect="1" noChangeArrowheads="1"/>
              </p:cNvSpPr>
              <p:nvPr/>
            </p:nvSpPr>
            <p:spPr bwMode="auto">
              <a:xfrm>
                <a:off x="2400" y="2016"/>
                <a:ext cx="96" cy="96"/>
              </a:xfrm>
              <a:prstGeom prst="ellipse">
                <a:avLst/>
              </a:prstGeom>
              <a:solidFill>
                <a:srgbClr val="000000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57" name="Oval 99"/>
              <p:cNvSpPr>
                <a:spLocks noChangeAspect="1" noChangeArrowheads="1"/>
              </p:cNvSpPr>
              <p:nvPr/>
            </p:nvSpPr>
            <p:spPr bwMode="auto">
              <a:xfrm>
                <a:off x="2056" y="2070"/>
                <a:ext cx="96" cy="96"/>
              </a:xfrm>
              <a:prstGeom prst="ellipse">
                <a:avLst/>
              </a:prstGeom>
              <a:solidFill>
                <a:srgbClr val="000000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58" name="Oval 100"/>
              <p:cNvSpPr>
                <a:spLocks noChangeAspect="1" noChangeArrowheads="1"/>
              </p:cNvSpPr>
              <p:nvPr/>
            </p:nvSpPr>
            <p:spPr bwMode="auto">
              <a:xfrm>
                <a:off x="3080" y="2012"/>
                <a:ext cx="96" cy="96"/>
              </a:xfrm>
              <a:prstGeom prst="ellipse">
                <a:avLst/>
              </a:prstGeom>
              <a:solidFill>
                <a:srgbClr val="000000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59" name="Oval 101"/>
              <p:cNvSpPr>
                <a:spLocks noChangeAspect="1" noChangeArrowheads="1"/>
              </p:cNvSpPr>
              <p:nvPr/>
            </p:nvSpPr>
            <p:spPr bwMode="auto">
              <a:xfrm>
                <a:off x="1345" y="2072"/>
                <a:ext cx="96" cy="96"/>
              </a:xfrm>
              <a:prstGeom prst="ellipse">
                <a:avLst/>
              </a:prstGeom>
              <a:solidFill>
                <a:srgbClr val="000000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60" name="Oval 102"/>
              <p:cNvSpPr>
                <a:spLocks noChangeAspect="1" noChangeArrowheads="1"/>
              </p:cNvSpPr>
              <p:nvPr/>
            </p:nvSpPr>
            <p:spPr bwMode="auto">
              <a:xfrm>
                <a:off x="3408" y="2070"/>
                <a:ext cx="96" cy="96"/>
              </a:xfrm>
              <a:prstGeom prst="ellipse">
                <a:avLst/>
              </a:prstGeom>
              <a:solidFill>
                <a:srgbClr val="000000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endParaRPr lang="de-DE"/>
              </a:p>
            </p:txBody>
          </p:sp>
        </p:grpSp>
        <p:sp>
          <p:nvSpPr>
            <p:cNvPr id="45" name="Text Box 103"/>
            <p:cNvSpPr txBox="1">
              <a:spLocks noChangeArrowheads="1"/>
            </p:cNvSpPr>
            <p:nvPr/>
          </p:nvSpPr>
          <p:spPr bwMode="auto">
            <a:xfrm>
              <a:off x="3729038" y="5302250"/>
              <a:ext cx="2705255" cy="781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GB" sz="1200"/>
                <a:t>changes in composition (phase) </a:t>
              </a:r>
            </a:p>
            <a:p>
              <a:pPr eaLnBrk="1" hangingPunct="1"/>
              <a:r>
                <a:rPr lang="en-GB" sz="1200"/>
                <a:t>and morphology </a:t>
              </a:r>
            </a:p>
            <a:p>
              <a:pPr eaLnBrk="1" hangingPunct="1"/>
              <a:r>
                <a:rPr lang="en-GB" sz="1200"/>
                <a:t>(</a:t>
              </a:r>
              <a:r>
                <a:rPr lang="en-GB" sz="1200" i="1"/>
                <a:t>post-test</a:t>
              </a:r>
              <a:r>
                <a:rPr lang="en-GB" sz="1200"/>
                <a:t>)</a:t>
              </a:r>
            </a:p>
          </p:txBody>
        </p:sp>
        <p:sp>
          <p:nvSpPr>
            <p:cNvPr id="46" name="Text Box 104"/>
            <p:cNvSpPr txBox="1">
              <a:spLocks noChangeArrowheads="1"/>
            </p:cNvSpPr>
            <p:nvPr/>
          </p:nvSpPr>
          <p:spPr bwMode="auto">
            <a:xfrm>
              <a:off x="6969127" y="5302250"/>
              <a:ext cx="1934760" cy="781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GB" sz="1200"/>
                <a:t>additional:</a:t>
              </a:r>
            </a:p>
            <a:p>
              <a:pPr eaLnBrk="1" hangingPunct="1"/>
              <a:r>
                <a:rPr lang="en-GB" sz="1200"/>
                <a:t>changes in resistance </a:t>
              </a:r>
            </a:p>
            <a:p>
              <a:pPr eaLnBrk="1" hangingPunct="1"/>
              <a:r>
                <a:rPr lang="en-GB" sz="1200"/>
                <a:t>(</a:t>
              </a:r>
              <a:r>
                <a:rPr lang="en-GB" sz="1200" i="1"/>
                <a:t>in-situ</a:t>
              </a:r>
              <a:r>
                <a:rPr lang="en-GB" sz="1200"/>
                <a:t>)</a:t>
              </a:r>
            </a:p>
          </p:txBody>
        </p:sp>
        <p:sp>
          <p:nvSpPr>
            <p:cNvPr id="47" name="AutoShape 105"/>
            <p:cNvSpPr>
              <a:spLocks noChangeArrowheads="1"/>
            </p:cNvSpPr>
            <p:nvPr/>
          </p:nvSpPr>
          <p:spPr bwMode="auto">
            <a:xfrm>
              <a:off x="2073275" y="5302250"/>
              <a:ext cx="1079500" cy="647700"/>
            </a:xfrm>
            <a:custGeom>
              <a:avLst/>
              <a:gdLst>
                <a:gd name="T0" fmla="*/ 2147483647 w 21600"/>
                <a:gd name="T1" fmla="*/ 0 h 21600"/>
                <a:gd name="T2" fmla="*/ 0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/>
                <a:t>result</a:t>
              </a:r>
            </a:p>
          </p:txBody>
        </p:sp>
        <p:sp>
          <p:nvSpPr>
            <p:cNvPr id="48" name="Freeform 106"/>
            <p:cNvSpPr>
              <a:spLocks/>
            </p:cNvSpPr>
            <p:nvPr/>
          </p:nvSpPr>
          <p:spPr bwMode="auto">
            <a:xfrm>
              <a:off x="6365875" y="1520825"/>
              <a:ext cx="733425" cy="193675"/>
            </a:xfrm>
            <a:custGeom>
              <a:avLst/>
              <a:gdLst>
                <a:gd name="T0" fmla="*/ 2147483647 w 462"/>
                <a:gd name="T1" fmla="*/ 2147483647 h 122"/>
                <a:gd name="T2" fmla="*/ 2147483647 w 462"/>
                <a:gd name="T3" fmla="*/ 2147483647 h 122"/>
                <a:gd name="T4" fmla="*/ 2147483647 w 462"/>
                <a:gd name="T5" fmla="*/ 2147483647 h 122"/>
                <a:gd name="T6" fmla="*/ 2147483647 w 462"/>
                <a:gd name="T7" fmla="*/ 2147483647 h 122"/>
                <a:gd name="T8" fmla="*/ 2147483647 w 462"/>
                <a:gd name="T9" fmla="*/ 2147483647 h 122"/>
                <a:gd name="T10" fmla="*/ 2147483647 w 462"/>
                <a:gd name="T11" fmla="*/ 2147483647 h 1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62" h="122">
                  <a:moveTo>
                    <a:pt x="462" y="73"/>
                  </a:moveTo>
                  <a:cubicBezTo>
                    <a:pt x="420" y="62"/>
                    <a:pt x="332" y="56"/>
                    <a:pt x="332" y="56"/>
                  </a:cubicBezTo>
                  <a:cubicBezTo>
                    <a:pt x="313" y="45"/>
                    <a:pt x="298" y="40"/>
                    <a:pt x="277" y="35"/>
                  </a:cubicBezTo>
                  <a:cubicBezTo>
                    <a:pt x="225" y="0"/>
                    <a:pt x="177" y="21"/>
                    <a:pt x="109" y="24"/>
                  </a:cubicBezTo>
                  <a:cubicBezTo>
                    <a:pt x="85" y="40"/>
                    <a:pt x="57" y="56"/>
                    <a:pt x="38" y="78"/>
                  </a:cubicBezTo>
                  <a:cubicBezTo>
                    <a:pt x="0" y="122"/>
                    <a:pt x="41" y="81"/>
                    <a:pt x="22" y="100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9" name="Freeform 107"/>
            <p:cNvSpPr>
              <a:spLocks/>
            </p:cNvSpPr>
            <p:nvPr/>
          </p:nvSpPr>
          <p:spPr bwMode="auto">
            <a:xfrm>
              <a:off x="6392863" y="1989138"/>
              <a:ext cx="733425" cy="193675"/>
            </a:xfrm>
            <a:custGeom>
              <a:avLst/>
              <a:gdLst>
                <a:gd name="T0" fmla="*/ 2147483647 w 462"/>
                <a:gd name="T1" fmla="*/ 2147483647 h 122"/>
                <a:gd name="T2" fmla="*/ 2147483647 w 462"/>
                <a:gd name="T3" fmla="*/ 2147483647 h 122"/>
                <a:gd name="T4" fmla="*/ 2147483647 w 462"/>
                <a:gd name="T5" fmla="*/ 2147483647 h 122"/>
                <a:gd name="T6" fmla="*/ 2147483647 w 462"/>
                <a:gd name="T7" fmla="*/ 2147483647 h 122"/>
                <a:gd name="T8" fmla="*/ 2147483647 w 462"/>
                <a:gd name="T9" fmla="*/ 2147483647 h 122"/>
                <a:gd name="T10" fmla="*/ 2147483647 w 462"/>
                <a:gd name="T11" fmla="*/ 2147483647 h 1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62" h="122">
                  <a:moveTo>
                    <a:pt x="462" y="73"/>
                  </a:moveTo>
                  <a:cubicBezTo>
                    <a:pt x="420" y="62"/>
                    <a:pt x="332" y="56"/>
                    <a:pt x="332" y="56"/>
                  </a:cubicBezTo>
                  <a:cubicBezTo>
                    <a:pt x="313" y="45"/>
                    <a:pt x="298" y="40"/>
                    <a:pt x="277" y="35"/>
                  </a:cubicBezTo>
                  <a:cubicBezTo>
                    <a:pt x="225" y="0"/>
                    <a:pt x="177" y="21"/>
                    <a:pt x="109" y="24"/>
                  </a:cubicBezTo>
                  <a:cubicBezTo>
                    <a:pt x="85" y="40"/>
                    <a:pt x="57" y="56"/>
                    <a:pt x="38" y="78"/>
                  </a:cubicBezTo>
                  <a:cubicBezTo>
                    <a:pt x="0" y="122"/>
                    <a:pt x="41" y="81"/>
                    <a:pt x="22" y="100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0" name="Freeform 108"/>
            <p:cNvSpPr>
              <a:spLocks/>
            </p:cNvSpPr>
            <p:nvPr/>
          </p:nvSpPr>
          <p:spPr bwMode="auto">
            <a:xfrm>
              <a:off x="6392863" y="3862388"/>
              <a:ext cx="733425" cy="193675"/>
            </a:xfrm>
            <a:custGeom>
              <a:avLst/>
              <a:gdLst>
                <a:gd name="T0" fmla="*/ 2147483647 w 462"/>
                <a:gd name="T1" fmla="*/ 2147483647 h 122"/>
                <a:gd name="T2" fmla="*/ 2147483647 w 462"/>
                <a:gd name="T3" fmla="*/ 2147483647 h 122"/>
                <a:gd name="T4" fmla="*/ 2147483647 w 462"/>
                <a:gd name="T5" fmla="*/ 2147483647 h 122"/>
                <a:gd name="T6" fmla="*/ 2147483647 w 462"/>
                <a:gd name="T7" fmla="*/ 2147483647 h 122"/>
                <a:gd name="T8" fmla="*/ 2147483647 w 462"/>
                <a:gd name="T9" fmla="*/ 2147483647 h 122"/>
                <a:gd name="T10" fmla="*/ 2147483647 w 462"/>
                <a:gd name="T11" fmla="*/ 2147483647 h 1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62" h="122">
                  <a:moveTo>
                    <a:pt x="462" y="73"/>
                  </a:moveTo>
                  <a:cubicBezTo>
                    <a:pt x="420" y="62"/>
                    <a:pt x="332" y="56"/>
                    <a:pt x="332" y="56"/>
                  </a:cubicBezTo>
                  <a:cubicBezTo>
                    <a:pt x="313" y="45"/>
                    <a:pt x="298" y="40"/>
                    <a:pt x="277" y="35"/>
                  </a:cubicBezTo>
                  <a:cubicBezTo>
                    <a:pt x="225" y="0"/>
                    <a:pt x="177" y="21"/>
                    <a:pt x="109" y="24"/>
                  </a:cubicBezTo>
                  <a:cubicBezTo>
                    <a:pt x="85" y="40"/>
                    <a:pt x="57" y="56"/>
                    <a:pt x="38" y="78"/>
                  </a:cubicBezTo>
                  <a:cubicBezTo>
                    <a:pt x="0" y="122"/>
                    <a:pt x="41" y="81"/>
                    <a:pt x="22" y="100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" name="Freeform 109"/>
            <p:cNvSpPr>
              <a:spLocks/>
            </p:cNvSpPr>
            <p:nvPr/>
          </p:nvSpPr>
          <p:spPr bwMode="auto">
            <a:xfrm>
              <a:off x="6392863" y="4437063"/>
              <a:ext cx="733425" cy="193675"/>
            </a:xfrm>
            <a:custGeom>
              <a:avLst/>
              <a:gdLst>
                <a:gd name="T0" fmla="*/ 2147483647 w 462"/>
                <a:gd name="T1" fmla="*/ 2147483647 h 122"/>
                <a:gd name="T2" fmla="*/ 2147483647 w 462"/>
                <a:gd name="T3" fmla="*/ 2147483647 h 122"/>
                <a:gd name="T4" fmla="*/ 2147483647 w 462"/>
                <a:gd name="T5" fmla="*/ 2147483647 h 122"/>
                <a:gd name="T6" fmla="*/ 2147483647 w 462"/>
                <a:gd name="T7" fmla="*/ 2147483647 h 122"/>
                <a:gd name="T8" fmla="*/ 2147483647 w 462"/>
                <a:gd name="T9" fmla="*/ 2147483647 h 122"/>
                <a:gd name="T10" fmla="*/ 2147483647 w 462"/>
                <a:gd name="T11" fmla="*/ 2147483647 h 1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62" h="122">
                  <a:moveTo>
                    <a:pt x="462" y="73"/>
                  </a:moveTo>
                  <a:cubicBezTo>
                    <a:pt x="420" y="62"/>
                    <a:pt x="332" y="56"/>
                    <a:pt x="332" y="56"/>
                  </a:cubicBezTo>
                  <a:cubicBezTo>
                    <a:pt x="313" y="45"/>
                    <a:pt x="298" y="40"/>
                    <a:pt x="277" y="35"/>
                  </a:cubicBezTo>
                  <a:cubicBezTo>
                    <a:pt x="225" y="0"/>
                    <a:pt x="177" y="21"/>
                    <a:pt x="109" y="24"/>
                  </a:cubicBezTo>
                  <a:cubicBezTo>
                    <a:pt x="85" y="40"/>
                    <a:pt x="57" y="56"/>
                    <a:pt x="38" y="78"/>
                  </a:cubicBezTo>
                  <a:cubicBezTo>
                    <a:pt x="0" y="122"/>
                    <a:pt x="41" y="81"/>
                    <a:pt x="22" y="100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" name="Text Box 110"/>
            <p:cNvSpPr txBox="1">
              <a:spLocks noChangeArrowheads="1"/>
            </p:cNvSpPr>
            <p:nvPr/>
          </p:nvSpPr>
          <p:spPr bwMode="auto">
            <a:xfrm>
              <a:off x="344488" y="3789364"/>
              <a:ext cx="1277938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GB" sz="1000"/>
                <a:t>stack repeating unit</a:t>
              </a:r>
            </a:p>
          </p:txBody>
        </p:sp>
      </p:grpSp>
      <p:sp>
        <p:nvSpPr>
          <p:cNvPr id="117" name="Rechteck 116"/>
          <p:cNvSpPr/>
          <p:nvPr/>
        </p:nvSpPr>
        <p:spPr bwMode="auto">
          <a:xfrm>
            <a:off x="252649" y="2336712"/>
            <a:ext cx="3528393" cy="402291"/>
          </a:xfrm>
          <a:prstGeom prst="rect">
            <a:avLst/>
          </a:prstGeom>
          <a:solidFill>
            <a:srgbClr val="99CC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defTabSz="44926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SzTx/>
              <a:buFont typeface="Monotype Sorts" pitchFamily="2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de-DE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WP2: </a:t>
            </a:r>
            <a:r>
              <a:rPr lang="de-DE" sz="2000" b="1" dirty="0" err="1" smtClean="0">
                <a:latin typeface="Calibri" pitchFamily="34" charset="0"/>
                <a:cs typeface="Calibri" pitchFamily="34" charset="0"/>
              </a:rPr>
              <a:t>cathode</a:t>
            </a:r>
            <a:r>
              <a:rPr lang="de-DE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sz="2000" b="1" dirty="0" err="1" smtClean="0">
                <a:latin typeface="Calibri" pitchFamily="34" charset="0"/>
                <a:cs typeface="Calibri" pitchFamily="34" charset="0"/>
              </a:rPr>
              <a:t>side</a:t>
            </a:r>
            <a:r>
              <a:rPr lang="de-DE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sz="2000" b="1" dirty="0" err="1" smtClean="0">
                <a:latin typeface="Calibri" pitchFamily="34" charset="0"/>
                <a:cs typeface="Calibri" pitchFamily="34" charset="0"/>
              </a:rPr>
              <a:t>phenomena</a:t>
            </a:r>
            <a:endParaRPr kumimoji="0" lang="de-DE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6" name="Rechteck 115"/>
          <p:cNvSpPr/>
          <p:nvPr/>
        </p:nvSpPr>
        <p:spPr bwMode="auto">
          <a:xfrm>
            <a:off x="252649" y="5206786"/>
            <a:ext cx="3528392" cy="402291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defTabSz="44926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SzTx/>
              <a:buFont typeface="Monotype Sorts" pitchFamily="2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de-DE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WP1: </a:t>
            </a:r>
            <a:r>
              <a:rPr lang="de-DE" sz="2000" b="1" dirty="0" err="1" smtClean="0">
                <a:latin typeface="Calibri" pitchFamily="34" charset="0"/>
                <a:cs typeface="Calibri" pitchFamily="34" charset="0"/>
              </a:rPr>
              <a:t>anode</a:t>
            </a:r>
            <a:r>
              <a:rPr lang="de-DE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sz="2000" b="1" dirty="0" err="1" smtClean="0">
                <a:latin typeface="Calibri" pitchFamily="34" charset="0"/>
                <a:cs typeface="Calibri" pitchFamily="34" charset="0"/>
              </a:rPr>
              <a:t>side</a:t>
            </a:r>
            <a:r>
              <a:rPr lang="de-DE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sz="2000" b="1" dirty="0" err="1" smtClean="0">
                <a:latin typeface="Calibri" pitchFamily="34" charset="0"/>
                <a:cs typeface="Calibri" pitchFamily="34" charset="0"/>
              </a:rPr>
              <a:t>phenomena</a:t>
            </a:r>
            <a:endParaRPr kumimoji="0" lang="de-DE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0" name="Rectangle 2"/>
          <p:cNvSpPr txBox="1">
            <a:spLocks noChangeArrowheads="1"/>
          </p:cNvSpPr>
          <p:nvPr/>
        </p:nvSpPr>
        <p:spPr bwMode="auto">
          <a:xfrm>
            <a:off x="3851275" y="44450"/>
            <a:ext cx="4789488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hlink"/>
                    </a:gs>
                    <a:gs pos="100000">
                      <a:srgbClr val="00CC99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464" tIns="43015" rIns="87464" bIns="43015" numCol="1" anchor="ctr" anchorCtr="0" compatLnSpc="1">
            <a:prstTxWarp prst="textNoShape">
              <a:avLst/>
            </a:prstTxWarp>
          </a:bodyPr>
          <a:lstStyle>
            <a:lvl1pPr marL="342900" indent="-342900"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marL="342900" indent="-342900"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charset="0"/>
                <a:ea typeface="ヒラギノ角ゴ Pro W3" charset="-128"/>
                <a:cs typeface="Arial" charset="0"/>
              </a:defRPr>
            </a:lvl2pPr>
            <a:lvl3pPr marL="342900" indent="-342900"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charset="0"/>
                <a:ea typeface="ヒラギノ角ゴ Pro W3" charset="-128"/>
                <a:cs typeface="Arial" charset="0"/>
              </a:defRPr>
            </a:lvl3pPr>
            <a:lvl4pPr marL="342900" indent="-342900"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charset="0"/>
                <a:ea typeface="ヒラギノ角ゴ Pro W3" charset="-128"/>
                <a:cs typeface="Arial" charset="0"/>
              </a:defRPr>
            </a:lvl4pPr>
            <a:lvl5pPr marL="342900" indent="-342900"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charset="0"/>
                <a:ea typeface="ヒラギノ角ゴ Pro W3" charset="-128"/>
                <a:cs typeface="Arial" charset="0"/>
              </a:defRPr>
            </a:lvl5pPr>
            <a:lvl6pPr marL="800100" indent="-342900"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charset="0"/>
                <a:ea typeface="ヒラギノ角ゴ Pro W3" charset="-128"/>
                <a:cs typeface="Arial" charset="0"/>
              </a:defRPr>
            </a:lvl6pPr>
            <a:lvl7pPr marL="1257300" indent="-342900"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charset="0"/>
                <a:ea typeface="ヒラギノ角ゴ Pro W3" charset="-128"/>
                <a:cs typeface="Arial" charset="0"/>
              </a:defRPr>
            </a:lvl7pPr>
            <a:lvl8pPr marL="1714500" indent="-342900"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charset="0"/>
                <a:ea typeface="ヒラギノ角ゴ Pro W3" charset="-128"/>
                <a:cs typeface="Arial" charset="0"/>
              </a:defRPr>
            </a:lvl8pPr>
            <a:lvl9pPr marL="2171700" indent="-342900"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charset="0"/>
                <a:ea typeface="ヒラギノ角ゴ Pro W3" charset="-128"/>
                <a:cs typeface="Arial" charset="0"/>
              </a:defRPr>
            </a:lvl9pPr>
          </a:lstStyle>
          <a:p>
            <a:pPr marL="0" indent="0" defTabSz="966788"/>
            <a:r>
              <a:rPr lang="en-US" sz="2000" b="1" i="1" dirty="0" smtClean="0">
                <a:solidFill>
                  <a:srgbClr val="33CC33"/>
                </a:solidFill>
                <a:latin typeface="Calibri" pitchFamily="34" charset="0"/>
              </a:rPr>
              <a:t>Project objectives &amp; approach (2/3)</a:t>
            </a:r>
          </a:p>
        </p:txBody>
      </p:sp>
    </p:spTree>
    <p:extLst>
      <p:ext uri="{BB962C8B-B14F-4D97-AF65-F5344CB8AC3E}">
        <p14:creationId xmlns:p14="http://schemas.microsoft.com/office/powerpoint/2010/main" val="1830407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 animBg="1"/>
      <p:bldP spid="1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feld 117"/>
          <p:cNvSpPr txBox="1"/>
          <p:nvPr/>
        </p:nvSpPr>
        <p:spPr>
          <a:xfrm>
            <a:off x="172520" y="2345099"/>
            <a:ext cx="8719960" cy="4324261"/>
          </a:xfrm>
          <a:prstGeom prst="rect">
            <a:avLst/>
          </a:prstGeom>
          <a:solidFill>
            <a:schemeClr val="bg1"/>
          </a:solidFill>
        </p:spPr>
        <p:txBody>
          <a:bodyPr wrap="square" lIns="0" rtlCol="0">
            <a:spAutoFit/>
          </a:bodyPr>
          <a:lstStyle/>
          <a:p>
            <a:pPr marL="342900" indent="-342900">
              <a:spcBef>
                <a:spcPts val="600"/>
              </a:spcBef>
              <a:buClr>
                <a:srgbClr val="000099"/>
              </a:buClr>
              <a:buSzPct val="100000"/>
              <a:buFont typeface="Calibri" pitchFamily="34" charset="0"/>
              <a:buChar char="•"/>
            </a:pPr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ts val="600"/>
              </a:spcBef>
              <a:buClr>
                <a:srgbClr val="000099"/>
              </a:buClr>
              <a:buSzPct val="100000"/>
              <a:buFont typeface="Calibri" pitchFamily="34" charset="0"/>
              <a:buChar char="•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the 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stability (chemical, kinetic and morphological) of state of the art cathode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materials (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impacting the cathode activity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)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ts val="600"/>
              </a:spcBef>
              <a:buClr>
                <a:srgbClr val="000099"/>
              </a:buClr>
              <a:buSzPct val="100000"/>
              <a:buFont typeface="Calibri" pitchFamily="34" charset="0"/>
              <a:buChar char="•"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processes at the cathode-interconnect interface </a:t>
            </a:r>
            <a:br>
              <a:rPr lang="en-US" sz="2000" dirty="0">
                <a:latin typeface="Calibri" pitchFamily="34" charset="0"/>
                <a:cs typeface="Calibri" pitchFamily="34" charset="0"/>
              </a:rPr>
            </a:br>
            <a:r>
              <a:rPr lang="en-US" sz="2000" dirty="0">
                <a:latin typeface="Calibri" pitchFamily="34" charset="0"/>
                <a:cs typeface="Calibri" pitchFamily="34" charset="0"/>
              </a:rPr>
              <a:t>(impacting electrical continuity and chemical composition of components, thus their electrochemical performance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)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ts val="600"/>
              </a:spcBef>
              <a:buClr>
                <a:srgbClr val="000099"/>
              </a:buClr>
              <a:buSzPct val="100000"/>
              <a:buFont typeface="Calibri" pitchFamily="34" charset="0"/>
              <a:buChar char="•"/>
            </a:pPr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ts val="600"/>
              </a:spcBef>
              <a:buClr>
                <a:srgbClr val="000099"/>
              </a:buClr>
              <a:buSzPct val="100000"/>
              <a:buFont typeface="Calibri" pitchFamily="34" charset="0"/>
              <a:buChar char="•"/>
            </a:pPr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ts val="600"/>
              </a:spcBef>
              <a:buClr>
                <a:srgbClr val="000099"/>
              </a:buClr>
              <a:buSzPct val="100000"/>
              <a:buFont typeface="Calibri" pitchFamily="34" charset="0"/>
              <a:buChar char="•"/>
            </a:pPr>
            <a:endParaRPr lang="en-US" sz="2000" dirty="0"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ts val="600"/>
              </a:spcBef>
              <a:buClr>
                <a:srgbClr val="000099"/>
              </a:buClr>
              <a:buSzPct val="100000"/>
              <a:buFont typeface="Calibri" pitchFamily="34" charset="0"/>
              <a:buChar char="•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morphological 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change in the anode cermet </a:t>
            </a:r>
            <a:br>
              <a:rPr lang="en-US" sz="2000" dirty="0">
                <a:latin typeface="Calibri" pitchFamily="34" charset="0"/>
                <a:cs typeface="Calibri" pitchFamily="34" charset="0"/>
              </a:rPr>
            </a:br>
            <a:r>
              <a:rPr lang="en-US" sz="2000" dirty="0">
                <a:latin typeface="Calibri" pitchFamily="34" charset="0"/>
                <a:cs typeface="Calibri" pitchFamily="34" charset="0"/>
              </a:rPr>
              <a:t>(impacting on anode activity and electrical continuity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) 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ts val="600"/>
              </a:spcBef>
              <a:buClr>
                <a:srgbClr val="000099"/>
              </a:buClr>
              <a:buSzPct val="100000"/>
              <a:buFont typeface="Calibri" pitchFamily="34" charset="0"/>
              <a:buChar char="•"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nickel-steel corrosion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(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impacting on electrical continuity and conductivity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)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7" name="Rechteck 116"/>
          <p:cNvSpPr/>
          <p:nvPr/>
        </p:nvSpPr>
        <p:spPr bwMode="auto">
          <a:xfrm>
            <a:off x="252649" y="2336712"/>
            <a:ext cx="3528393" cy="402291"/>
          </a:xfrm>
          <a:prstGeom prst="rect">
            <a:avLst/>
          </a:prstGeom>
          <a:solidFill>
            <a:srgbClr val="99CC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defTabSz="44926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SzTx/>
              <a:buFont typeface="Monotype Sorts" pitchFamily="2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de-DE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WP2: </a:t>
            </a:r>
            <a:r>
              <a:rPr lang="de-DE" sz="2000" b="1" dirty="0" err="1" smtClean="0">
                <a:latin typeface="Calibri" pitchFamily="34" charset="0"/>
                <a:cs typeface="Calibri" pitchFamily="34" charset="0"/>
              </a:rPr>
              <a:t>cathode</a:t>
            </a:r>
            <a:r>
              <a:rPr lang="de-DE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sz="2000" b="1" dirty="0" err="1" smtClean="0">
                <a:latin typeface="Calibri" pitchFamily="34" charset="0"/>
                <a:cs typeface="Calibri" pitchFamily="34" charset="0"/>
              </a:rPr>
              <a:t>side</a:t>
            </a:r>
            <a:r>
              <a:rPr lang="de-DE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sz="2000" b="1" dirty="0" err="1" smtClean="0">
                <a:latin typeface="Calibri" pitchFamily="34" charset="0"/>
                <a:cs typeface="Calibri" pitchFamily="34" charset="0"/>
              </a:rPr>
              <a:t>phenomena</a:t>
            </a:r>
            <a:endParaRPr kumimoji="0" lang="de-DE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6" name="Rechteck 115"/>
          <p:cNvSpPr/>
          <p:nvPr/>
        </p:nvSpPr>
        <p:spPr bwMode="auto">
          <a:xfrm>
            <a:off x="252649" y="5206786"/>
            <a:ext cx="3528392" cy="402291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defTabSz="44926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SzTx/>
              <a:buFont typeface="Monotype Sorts" pitchFamily="2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de-DE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WP1: </a:t>
            </a:r>
            <a:r>
              <a:rPr lang="de-DE" sz="2000" b="1" dirty="0" err="1" smtClean="0">
                <a:latin typeface="Calibri" pitchFamily="34" charset="0"/>
                <a:cs typeface="Calibri" pitchFamily="34" charset="0"/>
              </a:rPr>
              <a:t>anode</a:t>
            </a:r>
            <a:r>
              <a:rPr lang="de-DE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sz="2000" b="1" dirty="0" err="1" smtClean="0">
                <a:latin typeface="Calibri" pitchFamily="34" charset="0"/>
                <a:cs typeface="Calibri" pitchFamily="34" charset="0"/>
              </a:rPr>
              <a:t>side</a:t>
            </a:r>
            <a:r>
              <a:rPr lang="de-DE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sz="2000" b="1" dirty="0" err="1" smtClean="0">
                <a:latin typeface="Calibri" pitchFamily="34" charset="0"/>
                <a:cs typeface="Calibri" pitchFamily="34" charset="0"/>
              </a:rPr>
              <a:t>phenomena</a:t>
            </a:r>
            <a:endParaRPr kumimoji="0" lang="de-DE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9" name="Textfeld 118"/>
          <p:cNvSpPr txBox="1"/>
          <p:nvPr/>
        </p:nvSpPr>
        <p:spPr>
          <a:xfrm>
            <a:off x="172520" y="1706032"/>
            <a:ext cx="4111448" cy="400110"/>
          </a:xfrm>
          <a:prstGeom prst="rect">
            <a:avLst/>
          </a:prstGeom>
          <a:solidFill>
            <a:schemeClr val="bg1"/>
          </a:solidFill>
        </p:spPr>
        <p:txBody>
          <a:bodyPr wrap="square" lIns="0" rtlCol="0">
            <a:spAutoFit/>
          </a:bodyPr>
          <a:lstStyle/>
          <a:p>
            <a:pPr>
              <a:buClr>
                <a:srgbClr val="000099"/>
              </a:buClr>
              <a:buSzPct val="100000"/>
            </a:pP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Main topics (degradation mechanism)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53" y="579494"/>
            <a:ext cx="1226995" cy="761274"/>
          </a:xfrm>
          <a:prstGeom prst="rect">
            <a:avLst/>
          </a:prstGeom>
        </p:spPr>
      </p:pic>
      <p:sp>
        <p:nvSpPr>
          <p:cNvPr id="120" name="Rectangle 2"/>
          <p:cNvSpPr txBox="1">
            <a:spLocks noChangeArrowheads="1"/>
          </p:cNvSpPr>
          <p:nvPr/>
        </p:nvSpPr>
        <p:spPr bwMode="auto">
          <a:xfrm>
            <a:off x="3851275" y="44450"/>
            <a:ext cx="4789488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hlink"/>
                    </a:gs>
                    <a:gs pos="100000">
                      <a:srgbClr val="00CC99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464" tIns="43015" rIns="87464" bIns="43015" numCol="1" anchor="ctr" anchorCtr="0" compatLnSpc="1">
            <a:prstTxWarp prst="textNoShape">
              <a:avLst/>
            </a:prstTxWarp>
          </a:bodyPr>
          <a:lstStyle>
            <a:lvl1pPr marL="342900" indent="-342900"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marL="342900" indent="-342900"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charset="0"/>
                <a:ea typeface="ヒラギノ角ゴ Pro W3" charset="-128"/>
                <a:cs typeface="Arial" charset="0"/>
              </a:defRPr>
            </a:lvl2pPr>
            <a:lvl3pPr marL="342900" indent="-342900"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charset="0"/>
                <a:ea typeface="ヒラギノ角ゴ Pro W3" charset="-128"/>
                <a:cs typeface="Arial" charset="0"/>
              </a:defRPr>
            </a:lvl3pPr>
            <a:lvl4pPr marL="342900" indent="-342900"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charset="0"/>
                <a:ea typeface="ヒラギノ角ゴ Pro W3" charset="-128"/>
                <a:cs typeface="Arial" charset="0"/>
              </a:defRPr>
            </a:lvl4pPr>
            <a:lvl5pPr marL="342900" indent="-342900"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charset="0"/>
                <a:ea typeface="ヒラギノ角ゴ Pro W3" charset="-128"/>
                <a:cs typeface="Arial" charset="0"/>
              </a:defRPr>
            </a:lvl5pPr>
            <a:lvl6pPr marL="800100" indent="-342900"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charset="0"/>
                <a:ea typeface="ヒラギノ角ゴ Pro W3" charset="-128"/>
                <a:cs typeface="Arial" charset="0"/>
              </a:defRPr>
            </a:lvl6pPr>
            <a:lvl7pPr marL="1257300" indent="-342900"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charset="0"/>
                <a:ea typeface="ヒラギノ角ゴ Pro W3" charset="-128"/>
                <a:cs typeface="Arial" charset="0"/>
              </a:defRPr>
            </a:lvl7pPr>
            <a:lvl8pPr marL="1714500" indent="-342900"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charset="0"/>
                <a:ea typeface="ヒラギノ角ゴ Pro W3" charset="-128"/>
                <a:cs typeface="Arial" charset="0"/>
              </a:defRPr>
            </a:lvl8pPr>
            <a:lvl9pPr marL="2171700" indent="-342900"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charset="0"/>
                <a:ea typeface="ヒラギノ角ゴ Pro W3" charset="-128"/>
                <a:cs typeface="Arial" charset="0"/>
              </a:defRPr>
            </a:lvl9pPr>
          </a:lstStyle>
          <a:p>
            <a:pPr marL="0" indent="0" defTabSz="966788"/>
            <a:r>
              <a:rPr lang="en-US" sz="2000" b="1" i="1" dirty="0" smtClean="0">
                <a:solidFill>
                  <a:srgbClr val="33CC33"/>
                </a:solidFill>
                <a:latin typeface="Calibri" pitchFamily="34" charset="0"/>
              </a:rPr>
              <a:t>Project objectives &amp; approach (3/3)</a:t>
            </a:r>
          </a:p>
        </p:txBody>
      </p:sp>
    </p:spTree>
    <p:extLst>
      <p:ext uri="{BB962C8B-B14F-4D97-AF65-F5344CB8AC3E}">
        <p14:creationId xmlns:p14="http://schemas.microsoft.com/office/powerpoint/2010/main" val="609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53" y="579494"/>
            <a:ext cx="1226995" cy="761274"/>
          </a:xfrm>
          <a:prstGeom prst="rect">
            <a:avLst/>
          </a:prstGeom>
        </p:spPr>
      </p:pic>
      <p:sp>
        <p:nvSpPr>
          <p:cNvPr id="18" name="Rectangle 2"/>
          <p:cNvSpPr txBox="1">
            <a:spLocks noChangeArrowheads="1"/>
          </p:cNvSpPr>
          <p:nvPr/>
        </p:nvSpPr>
        <p:spPr bwMode="auto">
          <a:xfrm>
            <a:off x="3851275" y="44450"/>
            <a:ext cx="4789488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hlink"/>
                    </a:gs>
                    <a:gs pos="100000">
                      <a:srgbClr val="00CC99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464" tIns="43015" rIns="87464" bIns="43015" numCol="1" anchor="ctr" anchorCtr="0" compatLnSpc="1">
            <a:prstTxWarp prst="textNoShape">
              <a:avLst/>
            </a:prstTxWarp>
          </a:bodyPr>
          <a:lstStyle>
            <a:lvl1pPr marL="342900" indent="-342900"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marL="342900" indent="-342900"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charset="0"/>
                <a:ea typeface="ヒラギノ角ゴ Pro W3" charset="-128"/>
                <a:cs typeface="Arial" charset="0"/>
              </a:defRPr>
            </a:lvl2pPr>
            <a:lvl3pPr marL="342900" indent="-342900"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charset="0"/>
                <a:ea typeface="ヒラギノ角ゴ Pro W3" charset="-128"/>
                <a:cs typeface="Arial" charset="0"/>
              </a:defRPr>
            </a:lvl3pPr>
            <a:lvl4pPr marL="342900" indent="-342900"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charset="0"/>
                <a:ea typeface="ヒラギノ角ゴ Pro W3" charset="-128"/>
                <a:cs typeface="Arial" charset="0"/>
              </a:defRPr>
            </a:lvl4pPr>
            <a:lvl5pPr marL="342900" indent="-342900"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charset="0"/>
                <a:ea typeface="ヒラギノ角ゴ Pro W3" charset="-128"/>
                <a:cs typeface="Arial" charset="0"/>
              </a:defRPr>
            </a:lvl5pPr>
            <a:lvl6pPr marL="800100" indent="-342900"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charset="0"/>
                <a:ea typeface="ヒラギノ角ゴ Pro W3" charset="-128"/>
                <a:cs typeface="Arial" charset="0"/>
              </a:defRPr>
            </a:lvl6pPr>
            <a:lvl7pPr marL="1257300" indent="-342900"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charset="0"/>
                <a:ea typeface="ヒラギノ角ゴ Pro W3" charset="-128"/>
                <a:cs typeface="Arial" charset="0"/>
              </a:defRPr>
            </a:lvl7pPr>
            <a:lvl8pPr marL="1714500" indent="-342900"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charset="0"/>
                <a:ea typeface="ヒラギノ角ゴ Pro W3" charset="-128"/>
                <a:cs typeface="Arial" charset="0"/>
              </a:defRPr>
            </a:lvl8pPr>
            <a:lvl9pPr marL="2171700" indent="-342900"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charset="0"/>
                <a:ea typeface="ヒラギノ角ゴ Pro W3" charset="-128"/>
                <a:cs typeface="Arial" charset="0"/>
              </a:defRPr>
            </a:lvl9pPr>
          </a:lstStyle>
          <a:p>
            <a:pPr marL="0" indent="0" defTabSz="966788"/>
            <a:r>
              <a:rPr lang="en-US" sz="2000" b="1" i="1" dirty="0">
                <a:solidFill>
                  <a:srgbClr val="33CC33"/>
                </a:solidFill>
                <a:latin typeface="Calibri" pitchFamily="34" charset="0"/>
              </a:rPr>
              <a:t>Project achievements (</a:t>
            </a:r>
            <a:r>
              <a:rPr lang="en-US" sz="2000" b="1" i="1" dirty="0" smtClean="0">
                <a:solidFill>
                  <a:srgbClr val="33CC33"/>
                </a:solidFill>
                <a:latin typeface="Calibri" pitchFamily="34" charset="0"/>
              </a:rPr>
              <a:t>1/9)</a:t>
            </a:r>
            <a:endParaRPr lang="en-US" sz="2000" b="1" i="1" dirty="0">
              <a:solidFill>
                <a:srgbClr val="33CC33"/>
              </a:solidFill>
              <a:latin typeface="Calibri" pitchFamily="34" charset="0"/>
            </a:endParaRPr>
          </a:p>
        </p:txBody>
      </p:sp>
      <p:sp>
        <p:nvSpPr>
          <p:cNvPr id="19" name="Rechteck 18"/>
          <p:cNvSpPr/>
          <p:nvPr/>
        </p:nvSpPr>
        <p:spPr bwMode="auto">
          <a:xfrm>
            <a:off x="5079915" y="2343881"/>
            <a:ext cx="3528393" cy="402291"/>
          </a:xfrm>
          <a:prstGeom prst="rect">
            <a:avLst/>
          </a:prstGeom>
          <a:solidFill>
            <a:srgbClr val="99CC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defTabSz="44926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SzTx/>
              <a:buFont typeface="Monotype Sorts" pitchFamily="2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de-DE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WP2: </a:t>
            </a:r>
            <a:r>
              <a:rPr lang="de-DE" sz="2000" b="1" dirty="0" err="1" smtClean="0">
                <a:latin typeface="Calibri" pitchFamily="34" charset="0"/>
                <a:cs typeface="Calibri" pitchFamily="34" charset="0"/>
              </a:rPr>
              <a:t>cathode</a:t>
            </a:r>
            <a:r>
              <a:rPr lang="de-DE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sz="2000" b="1" dirty="0" err="1" smtClean="0">
                <a:latin typeface="Calibri" pitchFamily="34" charset="0"/>
                <a:cs typeface="Calibri" pitchFamily="34" charset="0"/>
              </a:rPr>
              <a:t>side</a:t>
            </a:r>
            <a:r>
              <a:rPr lang="de-DE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sz="2000" b="1" dirty="0" err="1" smtClean="0">
                <a:latin typeface="Calibri" pitchFamily="34" charset="0"/>
                <a:cs typeface="Calibri" pitchFamily="34" charset="0"/>
              </a:rPr>
              <a:t>phenomena</a:t>
            </a:r>
            <a:endParaRPr kumimoji="0" lang="de-DE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Rechteck 19"/>
          <p:cNvSpPr/>
          <p:nvPr/>
        </p:nvSpPr>
        <p:spPr bwMode="auto">
          <a:xfrm>
            <a:off x="176653" y="2343880"/>
            <a:ext cx="3528392" cy="402291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defTabSz="44926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SzTx/>
              <a:buFont typeface="Monotype Sorts" pitchFamily="2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de-DE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WP1: </a:t>
            </a:r>
            <a:r>
              <a:rPr lang="de-DE" sz="2000" b="1" dirty="0" err="1" smtClean="0">
                <a:latin typeface="Calibri" pitchFamily="34" charset="0"/>
                <a:cs typeface="Calibri" pitchFamily="34" charset="0"/>
              </a:rPr>
              <a:t>anode</a:t>
            </a:r>
            <a:r>
              <a:rPr lang="de-DE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sz="2000" b="1" dirty="0" err="1" smtClean="0">
                <a:latin typeface="Calibri" pitchFamily="34" charset="0"/>
                <a:cs typeface="Calibri" pitchFamily="34" charset="0"/>
              </a:rPr>
              <a:t>side</a:t>
            </a:r>
            <a:r>
              <a:rPr lang="de-DE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sz="2000" b="1" dirty="0" err="1" smtClean="0">
                <a:latin typeface="Calibri" pitchFamily="34" charset="0"/>
                <a:cs typeface="Calibri" pitchFamily="34" charset="0"/>
              </a:rPr>
              <a:t>phenomena</a:t>
            </a:r>
            <a:endParaRPr kumimoji="0" lang="de-DE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172520" y="1706032"/>
            <a:ext cx="8719960" cy="40011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>
              <a:buClr>
                <a:srgbClr val="000099"/>
              </a:buClr>
              <a:buSzPct val="100000"/>
            </a:pP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Exposure tests of selected materials (combinations)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2" name="Picture 2" descr="Beschreibung: Conductivity data-Exp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688" y="3053620"/>
            <a:ext cx="3775075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592" y="4869160"/>
            <a:ext cx="2120548" cy="1203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201" y="5290912"/>
            <a:ext cx="2130553" cy="1207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0020290"/>
              </p:ext>
            </p:extLst>
          </p:nvPr>
        </p:nvGraphicFramePr>
        <p:xfrm>
          <a:off x="58135" y="2780928"/>
          <a:ext cx="3762375" cy="292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7" name="Graph" r:id="rId7" imgW="3794150" imgH="2951683" progId="Origin50.Graph">
                  <p:embed/>
                </p:oleObj>
              </mc:Choice>
              <mc:Fallback>
                <p:oleObj name="Graph" r:id="rId7" imgW="3794150" imgH="2951683" progId="Origin50.Graph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35" y="2780928"/>
                        <a:ext cx="3762375" cy="2925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5" name="Gruppieren 24"/>
          <p:cNvGrpSpPr/>
          <p:nvPr/>
        </p:nvGrpSpPr>
        <p:grpSpPr>
          <a:xfrm>
            <a:off x="2419251" y="4457505"/>
            <a:ext cx="2062952" cy="1434565"/>
            <a:chOff x="6145088" y="2319306"/>
            <a:chExt cx="3081615" cy="2219325"/>
          </a:xfrm>
        </p:grpSpPr>
        <p:pic>
          <p:nvPicPr>
            <p:cNvPr id="26" name="Picture 4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5088" y="2319306"/>
              <a:ext cx="2819400" cy="22193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feld 26"/>
            <p:cNvSpPr txBox="1"/>
            <p:nvPr/>
          </p:nvSpPr>
          <p:spPr>
            <a:xfrm>
              <a:off x="8254037" y="2319306"/>
              <a:ext cx="972666" cy="52375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de-DE" sz="1600" dirty="0" smtClean="0">
                  <a:latin typeface="Calibri" pitchFamily="34" charset="0"/>
                  <a:cs typeface="Calibri" pitchFamily="34" charset="0"/>
                </a:rPr>
                <a:t>300 h</a:t>
              </a:r>
              <a:endParaRPr lang="de-DE" sz="1600" dirty="0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28" name="Gruppieren 27"/>
          <p:cNvGrpSpPr/>
          <p:nvPr/>
        </p:nvGrpSpPr>
        <p:grpSpPr>
          <a:xfrm>
            <a:off x="1692711" y="4911527"/>
            <a:ext cx="2083496" cy="1455088"/>
            <a:chOff x="5418547" y="2721927"/>
            <a:chExt cx="3112303" cy="2251075"/>
          </a:xfrm>
        </p:grpSpPr>
        <p:pic>
          <p:nvPicPr>
            <p:cNvPr id="29" name="Рисунок 13" descr="03-S1"/>
            <p:cNvPicPr>
              <a:picLocks noChangeAspect="1" noChangeArrowheads="1"/>
            </p:cNvPicPr>
            <p:nvPr/>
          </p:nvPicPr>
          <p:blipFill>
            <a:blip r:embed="rId10">
              <a:lum contras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8547" y="2721927"/>
              <a:ext cx="2811463" cy="2251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Textfeld 29"/>
            <p:cNvSpPr txBox="1"/>
            <p:nvPr/>
          </p:nvSpPr>
          <p:spPr>
            <a:xfrm>
              <a:off x="7402539" y="2721927"/>
              <a:ext cx="1128311" cy="52375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de-DE" sz="1600" dirty="0" smtClean="0">
                  <a:latin typeface="Calibri" pitchFamily="34" charset="0"/>
                  <a:cs typeface="Calibri" pitchFamily="34" charset="0"/>
                </a:rPr>
                <a:t>1000 h</a:t>
              </a:r>
              <a:endParaRPr lang="de-DE" sz="1600" dirty="0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31" name="Gruppieren 30"/>
          <p:cNvGrpSpPr/>
          <p:nvPr/>
        </p:nvGrpSpPr>
        <p:grpSpPr>
          <a:xfrm>
            <a:off x="806664" y="5377191"/>
            <a:ext cx="2107938" cy="1434565"/>
            <a:chOff x="4644008" y="4638675"/>
            <a:chExt cx="3148815" cy="2219325"/>
          </a:xfrm>
        </p:grpSpPr>
        <p:pic>
          <p:nvPicPr>
            <p:cNvPr id="32" name="Picture 6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4008" y="4638675"/>
              <a:ext cx="2847975" cy="22193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Textfeld 32"/>
            <p:cNvSpPr txBox="1"/>
            <p:nvPr/>
          </p:nvSpPr>
          <p:spPr>
            <a:xfrm>
              <a:off x="6664512" y="4638675"/>
              <a:ext cx="1128311" cy="52375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de-DE" sz="1600" dirty="0" smtClean="0">
                  <a:latin typeface="Calibri" pitchFamily="34" charset="0"/>
                  <a:cs typeface="Calibri" pitchFamily="34" charset="0"/>
                </a:rPr>
                <a:t>3000 h</a:t>
              </a:r>
              <a:endParaRPr lang="de-DE" sz="1600" dirty="0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34" name="Textfeld 33"/>
          <p:cNvSpPr txBox="1"/>
          <p:nvPr/>
        </p:nvSpPr>
        <p:spPr>
          <a:xfrm>
            <a:off x="915771" y="6094700"/>
            <a:ext cx="7785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Test durations: 0, 300, 1000 and 3000 h. Sample extraction for post-test analyses.</a:t>
            </a:r>
            <a:endParaRPr lang="de-DE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112" name="Picture 16" descr="C:\Users\l.g.j.de.haart\Documents\FZJ_SOFC\projekten_anderen\EU-7FP\SOFC-Life\webpage\logoos\DTU Energy B UK RGB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201" y="6491325"/>
            <a:ext cx="3276600" cy="32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4114" name="Picture 18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50220"/>
            <a:ext cx="863600" cy="69691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0149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hteck 22"/>
          <p:cNvSpPr/>
          <p:nvPr/>
        </p:nvSpPr>
        <p:spPr bwMode="auto">
          <a:xfrm>
            <a:off x="5079915" y="2343881"/>
            <a:ext cx="3528393" cy="402291"/>
          </a:xfrm>
          <a:prstGeom prst="rect">
            <a:avLst/>
          </a:prstGeom>
          <a:solidFill>
            <a:srgbClr val="99CC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defTabSz="44926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SzTx/>
              <a:buFont typeface="Monotype Sorts" pitchFamily="2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de-DE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WP2: </a:t>
            </a:r>
            <a:r>
              <a:rPr lang="de-DE" sz="2000" b="1" dirty="0" err="1" smtClean="0">
                <a:latin typeface="Calibri" pitchFamily="34" charset="0"/>
                <a:cs typeface="Calibri" pitchFamily="34" charset="0"/>
              </a:rPr>
              <a:t>cathode</a:t>
            </a:r>
            <a:r>
              <a:rPr lang="de-DE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sz="2000" b="1" dirty="0" err="1" smtClean="0">
                <a:latin typeface="Calibri" pitchFamily="34" charset="0"/>
                <a:cs typeface="Calibri" pitchFamily="34" charset="0"/>
              </a:rPr>
              <a:t>side</a:t>
            </a:r>
            <a:r>
              <a:rPr lang="de-DE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sz="2000" b="1" dirty="0" err="1" smtClean="0">
                <a:latin typeface="Calibri" pitchFamily="34" charset="0"/>
                <a:cs typeface="Calibri" pitchFamily="34" charset="0"/>
              </a:rPr>
              <a:t>phenomena</a:t>
            </a:r>
            <a:endParaRPr kumimoji="0" lang="de-DE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851275" y="44450"/>
            <a:ext cx="4789488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hlink"/>
                    </a:gs>
                    <a:gs pos="100000">
                      <a:srgbClr val="00CC99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464" tIns="43015" rIns="87464" bIns="43015" numCol="1" anchor="ctr" anchorCtr="0" compatLnSpc="1">
            <a:prstTxWarp prst="textNoShape">
              <a:avLst/>
            </a:prstTxWarp>
          </a:bodyPr>
          <a:lstStyle>
            <a:lvl1pPr marL="342900" indent="-342900"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marL="342900" indent="-342900"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charset="0"/>
                <a:ea typeface="ヒラギノ角ゴ Pro W3" charset="-128"/>
                <a:cs typeface="Arial" charset="0"/>
              </a:defRPr>
            </a:lvl2pPr>
            <a:lvl3pPr marL="342900" indent="-342900"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charset="0"/>
                <a:ea typeface="ヒラギノ角ゴ Pro W3" charset="-128"/>
                <a:cs typeface="Arial" charset="0"/>
              </a:defRPr>
            </a:lvl3pPr>
            <a:lvl4pPr marL="342900" indent="-342900"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charset="0"/>
                <a:ea typeface="ヒラギノ角ゴ Pro W3" charset="-128"/>
                <a:cs typeface="Arial" charset="0"/>
              </a:defRPr>
            </a:lvl4pPr>
            <a:lvl5pPr marL="342900" indent="-342900"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charset="0"/>
                <a:ea typeface="ヒラギノ角ゴ Pro W3" charset="-128"/>
                <a:cs typeface="Arial" charset="0"/>
              </a:defRPr>
            </a:lvl5pPr>
            <a:lvl6pPr marL="800100" indent="-342900"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charset="0"/>
                <a:ea typeface="ヒラギノ角ゴ Pro W3" charset="-128"/>
                <a:cs typeface="Arial" charset="0"/>
              </a:defRPr>
            </a:lvl6pPr>
            <a:lvl7pPr marL="1257300" indent="-342900"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charset="0"/>
                <a:ea typeface="ヒラギノ角ゴ Pro W3" charset="-128"/>
                <a:cs typeface="Arial" charset="0"/>
              </a:defRPr>
            </a:lvl7pPr>
            <a:lvl8pPr marL="1714500" indent="-342900"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charset="0"/>
                <a:ea typeface="ヒラギノ角ゴ Pro W3" charset="-128"/>
                <a:cs typeface="Arial" charset="0"/>
              </a:defRPr>
            </a:lvl8pPr>
            <a:lvl9pPr marL="2171700" indent="-342900"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charset="0"/>
                <a:ea typeface="ヒラギノ角ゴ Pro W3" charset="-128"/>
                <a:cs typeface="Arial" charset="0"/>
              </a:defRPr>
            </a:lvl9pPr>
          </a:lstStyle>
          <a:p>
            <a:pPr marL="0" indent="0" defTabSz="966788"/>
            <a:r>
              <a:rPr lang="en-US" sz="2000" b="1" i="1" dirty="0" smtClean="0">
                <a:solidFill>
                  <a:srgbClr val="33CC33"/>
                </a:solidFill>
                <a:latin typeface="Calibri" pitchFamily="34" charset="0"/>
              </a:rPr>
              <a:t>Project achievements (</a:t>
            </a:r>
            <a:r>
              <a:rPr lang="en-US" sz="2000" b="1" i="1" dirty="0" smtClean="0">
                <a:solidFill>
                  <a:srgbClr val="33CC33"/>
                </a:solidFill>
                <a:latin typeface="Calibri" pitchFamily="34" charset="0"/>
              </a:rPr>
              <a:t>2/9)</a:t>
            </a:r>
            <a:endParaRPr lang="en-US" sz="2000" b="1" i="1" dirty="0" smtClean="0">
              <a:solidFill>
                <a:srgbClr val="33CC33"/>
              </a:solidFill>
              <a:latin typeface="Calibri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53" y="579494"/>
            <a:ext cx="1226995" cy="761274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172520" y="1706032"/>
            <a:ext cx="8719960" cy="40011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>
              <a:buClr>
                <a:srgbClr val="000099"/>
              </a:buClr>
              <a:buSzPct val="100000"/>
            </a:pPr>
            <a:r>
              <a:rPr lang="en-US" sz="2000" b="1" dirty="0">
                <a:latin typeface="Calibri" pitchFamily="34" charset="0"/>
                <a:cs typeface="Calibri" pitchFamily="34" charset="0"/>
              </a:rPr>
              <a:t>P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ost-test analysis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1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87246"/>
              </p:ext>
            </p:extLst>
          </p:nvPr>
        </p:nvGraphicFramePr>
        <p:xfrm>
          <a:off x="3170386" y="5831820"/>
          <a:ext cx="2711450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6" name="Формула" r:id="rId4" imgW="1320480" imgH="241200" progId="Equation.3">
                  <p:embed/>
                </p:oleObj>
              </mc:Choice>
              <mc:Fallback>
                <p:oleObj name="Формула" r:id="rId4" imgW="13204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0386" y="5831820"/>
                        <a:ext cx="2711450" cy="493712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AutoShape 20"/>
          <p:cNvSpPr>
            <a:spLocks noChangeArrowheads="1"/>
          </p:cNvSpPr>
          <p:nvPr/>
        </p:nvSpPr>
        <p:spPr bwMode="auto">
          <a:xfrm rot="10800000">
            <a:off x="6615743" y="5157192"/>
            <a:ext cx="1296988" cy="1223962"/>
          </a:xfrm>
          <a:custGeom>
            <a:avLst/>
            <a:gdLst>
              <a:gd name="G0" fmla="+- 15334 0 0"/>
              <a:gd name="G1" fmla="+- 3978 0 0"/>
              <a:gd name="G2" fmla="+- 12158 0 3978"/>
              <a:gd name="G3" fmla="+- G2 0 3978"/>
              <a:gd name="G4" fmla="*/ G3 32768 32059"/>
              <a:gd name="G5" fmla="*/ G4 1 2"/>
              <a:gd name="G6" fmla="+- 21600 0 15334"/>
              <a:gd name="G7" fmla="*/ G6 3978 6079"/>
              <a:gd name="G8" fmla="+- G7 15334 0"/>
              <a:gd name="T0" fmla="*/ 15334 w 21600"/>
              <a:gd name="T1" fmla="*/ 0 h 21600"/>
              <a:gd name="T2" fmla="*/ 15334 w 21600"/>
              <a:gd name="T3" fmla="*/ 12158 h 21600"/>
              <a:gd name="T4" fmla="*/ 2148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334" y="0"/>
                </a:lnTo>
                <a:lnTo>
                  <a:pt x="15334" y="3978"/>
                </a:lnTo>
                <a:lnTo>
                  <a:pt x="12427" y="3978"/>
                </a:lnTo>
                <a:cubicBezTo>
                  <a:pt x="5564" y="3978"/>
                  <a:pt x="0" y="7640"/>
                  <a:pt x="0" y="12158"/>
                </a:cubicBezTo>
                <a:lnTo>
                  <a:pt x="0" y="21600"/>
                </a:lnTo>
                <a:lnTo>
                  <a:pt x="4295" y="21600"/>
                </a:lnTo>
                <a:lnTo>
                  <a:pt x="4295" y="12158"/>
                </a:lnTo>
                <a:cubicBezTo>
                  <a:pt x="4295" y="9961"/>
                  <a:pt x="7936" y="8180"/>
                  <a:pt x="12427" y="8180"/>
                </a:cubicBezTo>
                <a:lnTo>
                  <a:pt x="15334" y="8180"/>
                </a:lnTo>
                <a:lnTo>
                  <a:pt x="15334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4" name="Rechteck 23"/>
          <p:cNvSpPr/>
          <p:nvPr/>
        </p:nvSpPr>
        <p:spPr bwMode="auto">
          <a:xfrm>
            <a:off x="176653" y="2343880"/>
            <a:ext cx="3528392" cy="402291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defTabSz="44926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SzTx/>
              <a:buFont typeface="Monotype Sorts" pitchFamily="2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de-DE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WP1: </a:t>
            </a:r>
            <a:r>
              <a:rPr lang="de-DE" sz="2000" b="1" dirty="0" err="1" smtClean="0">
                <a:latin typeface="Calibri" pitchFamily="34" charset="0"/>
                <a:cs typeface="Calibri" pitchFamily="34" charset="0"/>
              </a:rPr>
              <a:t>anode</a:t>
            </a:r>
            <a:r>
              <a:rPr lang="de-DE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sz="2000" b="1" dirty="0" err="1" smtClean="0">
                <a:latin typeface="Calibri" pitchFamily="34" charset="0"/>
                <a:cs typeface="Calibri" pitchFamily="34" charset="0"/>
              </a:rPr>
              <a:t>side</a:t>
            </a:r>
            <a:r>
              <a:rPr lang="de-DE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sz="2000" b="1" dirty="0" err="1" smtClean="0">
                <a:latin typeface="Calibri" pitchFamily="34" charset="0"/>
                <a:cs typeface="Calibri" pitchFamily="34" charset="0"/>
              </a:rPr>
              <a:t>phenomena</a:t>
            </a:r>
            <a:endParaRPr kumimoji="0" lang="de-DE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AutoShape 20"/>
          <p:cNvSpPr>
            <a:spLocks noChangeArrowheads="1"/>
          </p:cNvSpPr>
          <p:nvPr/>
        </p:nvSpPr>
        <p:spPr bwMode="auto">
          <a:xfrm rot="10800000" flipH="1">
            <a:off x="1081549" y="5157192"/>
            <a:ext cx="1296988" cy="1223962"/>
          </a:xfrm>
          <a:custGeom>
            <a:avLst/>
            <a:gdLst>
              <a:gd name="G0" fmla="+- 15334 0 0"/>
              <a:gd name="G1" fmla="+- 3978 0 0"/>
              <a:gd name="G2" fmla="+- 12158 0 3978"/>
              <a:gd name="G3" fmla="+- G2 0 3978"/>
              <a:gd name="G4" fmla="*/ G3 32768 32059"/>
              <a:gd name="G5" fmla="*/ G4 1 2"/>
              <a:gd name="G6" fmla="+- 21600 0 15334"/>
              <a:gd name="G7" fmla="*/ G6 3978 6079"/>
              <a:gd name="G8" fmla="+- G7 15334 0"/>
              <a:gd name="T0" fmla="*/ 15334 w 21600"/>
              <a:gd name="T1" fmla="*/ 0 h 21600"/>
              <a:gd name="T2" fmla="*/ 15334 w 21600"/>
              <a:gd name="T3" fmla="*/ 12158 h 21600"/>
              <a:gd name="T4" fmla="*/ 2148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334" y="0"/>
                </a:lnTo>
                <a:lnTo>
                  <a:pt x="15334" y="3978"/>
                </a:lnTo>
                <a:lnTo>
                  <a:pt x="12427" y="3978"/>
                </a:lnTo>
                <a:cubicBezTo>
                  <a:pt x="5564" y="3978"/>
                  <a:pt x="0" y="7640"/>
                  <a:pt x="0" y="12158"/>
                </a:cubicBezTo>
                <a:lnTo>
                  <a:pt x="0" y="21600"/>
                </a:lnTo>
                <a:lnTo>
                  <a:pt x="4295" y="21600"/>
                </a:lnTo>
                <a:lnTo>
                  <a:pt x="4295" y="12158"/>
                </a:lnTo>
                <a:cubicBezTo>
                  <a:pt x="4295" y="9961"/>
                  <a:pt x="7936" y="8180"/>
                  <a:pt x="12427" y="8180"/>
                </a:cubicBezTo>
                <a:lnTo>
                  <a:pt x="15334" y="8180"/>
                </a:lnTo>
                <a:lnTo>
                  <a:pt x="15334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26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33296"/>
            <a:ext cx="2163099" cy="189808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7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85" y="3067449"/>
            <a:ext cx="2297912" cy="199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feld 27"/>
          <p:cNvSpPr txBox="1"/>
          <p:nvPr/>
        </p:nvSpPr>
        <p:spPr>
          <a:xfrm>
            <a:off x="2867162" y="2888703"/>
            <a:ext cx="118788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Calibri" pitchFamily="34" charset="0"/>
                <a:cs typeface="Calibri" pitchFamily="34" charset="0"/>
              </a:rPr>
              <a:t>TPB </a:t>
            </a:r>
            <a:r>
              <a:rPr lang="de-DE" dirty="0" err="1" smtClean="0">
                <a:latin typeface="Calibri" pitchFamily="34" charset="0"/>
                <a:cs typeface="Calibri" pitchFamily="34" charset="0"/>
              </a:rPr>
              <a:t>length</a:t>
            </a:r>
            <a:endParaRPr lang="de-DE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499819" y="2888703"/>
            <a:ext cx="116346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 err="1" smtClean="0">
                <a:latin typeface="Calibri" pitchFamily="34" charset="0"/>
                <a:cs typeface="Calibri" pitchFamily="34" charset="0"/>
              </a:rPr>
              <a:t>Ni</a:t>
            </a:r>
            <a:r>
              <a:rPr lang="de-DE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dirty="0" err="1" smtClean="0">
                <a:latin typeface="Calibri" pitchFamily="34" charset="0"/>
                <a:cs typeface="Calibri" pitchFamily="34" charset="0"/>
              </a:rPr>
              <a:t>content</a:t>
            </a:r>
            <a:endParaRPr lang="de-DE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0" name="Picture 5" descr="Beschreibung: C:\DATA\SOFC LIFE\Output plots\Cropped plots\croppedLSM interface area.t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125" y="2969758"/>
            <a:ext cx="2304256" cy="1871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feld 30"/>
          <p:cNvSpPr txBox="1"/>
          <p:nvPr/>
        </p:nvSpPr>
        <p:spPr>
          <a:xfrm>
            <a:off x="7000977" y="2771636"/>
            <a:ext cx="193745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Calibri" pitchFamily="34" charset="0"/>
                <a:cs typeface="Calibri" pitchFamily="34" charset="0"/>
              </a:rPr>
              <a:t>LSM </a:t>
            </a:r>
            <a:r>
              <a:rPr lang="de-DE" dirty="0" err="1" smtClean="0">
                <a:latin typeface="Calibri" pitchFamily="34" charset="0"/>
                <a:cs typeface="Calibri" pitchFamily="34" charset="0"/>
              </a:rPr>
              <a:t>interface</a:t>
            </a:r>
            <a:r>
              <a:rPr lang="de-DE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dirty="0" err="1" smtClean="0">
                <a:latin typeface="Calibri" pitchFamily="34" charset="0"/>
                <a:cs typeface="Calibri" pitchFamily="34" charset="0"/>
              </a:rPr>
              <a:t>area</a:t>
            </a:r>
            <a:endParaRPr lang="de-DE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2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159" y="2969758"/>
            <a:ext cx="2304256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feld 32"/>
          <p:cNvSpPr txBox="1"/>
          <p:nvPr/>
        </p:nvSpPr>
        <p:spPr>
          <a:xfrm>
            <a:off x="4879011" y="2780928"/>
            <a:ext cx="186018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Calibri" pitchFamily="34" charset="0"/>
                <a:cs typeface="Calibri" pitchFamily="34" charset="0"/>
              </a:rPr>
              <a:t>YSZ </a:t>
            </a:r>
            <a:r>
              <a:rPr lang="de-DE" dirty="0" err="1" smtClean="0">
                <a:latin typeface="Calibri" pitchFamily="34" charset="0"/>
                <a:cs typeface="Calibri" pitchFamily="34" charset="0"/>
              </a:rPr>
              <a:t>interface</a:t>
            </a:r>
            <a:r>
              <a:rPr lang="de-DE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dirty="0" err="1" smtClean="0">
                <a:latin typeface="Calibri" pitchFamily="34" charset="0"/>
                <a:cs typeface="Calibri" pitchFamily="34" charset="0"/>
              </a:rPr>
              <a:t>area</a:t>
            </a:r>
            <a:endParaRPr lang="de-DE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8" name="Picture 16" descr="C:\Users\l.g.j.de.haart\Documents\FZJ_SOFC\projekten_anderen\EU-7FP\SOFC-Life\webpage\logoos\DTU Energy B UK RGB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201" y="6491325"/>
            <a:ext cx="3276600" cy="32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1" y="6095393"/>
            <a:ext cx="863600" cy="69691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5631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851275" y="44450"/>
            <a:ext cx="4789488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hlink"/>
                    </a:gs>
                    <a:gs pos="100000">
                      <a:srgbClr val="00CC99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464" tIns="43015" rIns="87464" bIns="43015" numCol="1" anchor="ctr" anchorCtr="0" compatLnSpc="1">
            <a:prstTxWarp prst="textNoShape">
              <a:avLst/>
            </a:prstTxWarp>
          </a:bodyPr>
          <a:lstStyle>
            <a:lvl1pPr marL="342900" indent="-342900"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marL="342900" indent="-342900"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charset="0"/>
                <a:ea typeface="ヒラギノ角ゴ Pro W3" charset="-128"/>
                <a:cs typeface="Arial" charset="0"/>
              </a:defRPr>
            </a:lvl2pPr>
            <a:lvl3pPr marL="342900" indent="-342900"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charset="0"/>
                <a:ea typeface="ヒラギノ角ゴ Pro W3" charset="-128"/>
                <a:cs typeface="Arial" charset="0"/>
              </a:defRPr>
            </a:lvl3pPr>
            <a:lvl4pPr marL="342900" indent="-342900"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charset="0"/>
                <a:ea typeface="ヒラギノ角ゴ Pro W3" charset="-128"/>
                <a:cs typeface="Arial" charset="0"/>
              </a:defRPr>
            </a:lvl4pPr>
            <a:lvl5pPr marL="342900" indent="-342900"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charset="0"/>
                <a:ea typeface="ヒラギノ角ゴ Pro W3" charset="-128"/>
                <a:cs typeface="Arial" charset="0"/>
              </a:defRPr>
            </a:lvl5pPr>
            <a:lvl6pPr marL="800100" indent="-342900"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charset="0"/>
                <a:ea typeface="ヒラギノ角ゴ Pro W3" charset="-128"/>
                <a:cs typeface="Arial" charset="0"/>
              </a:defRPr>
            </a:lvl6pPr>
            <a:lvl7pPr marL="1257300" indent="-342900"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charset="0"/>
                <a:ea typeface="ヒラギノ角ゴ Pro W3" charset="-128"/>
                <a:cs typeface="Arial" charset="0"/>
              </a:defRPr>
            </a:lvl7pPr>
            <a:lvl8pPr marL="1714500" indent="-342900"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charset="0"/>
                <a:ea typeface="ヒラギノ角ゴ Pro W3" charset="-128"/>
                <a:cs typeface="Arial" charset="0"/>
              </a:defRPr>
            </a:lvl8pPr>
            <a:lvl9pPr marL="2171700" indent="-342900"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charset="0"/>
                <a:ea typeface="ヒラギノ角ゴ Pro W3" charset="-128"/>
                <a:cs typeface="Arial" charset="0"/>
              </a:defRPr>
            </a:lvl9pPr>
          </a:lstStyle>
          <a:p>
            <a:pPr marL="0" indent="0" defTabSz="966788"/>
            <a:r>
              <a:rPr lang="en-US" sz="2000" b="1" i="1" dirty="0" smtClean="0">
                <a:solidFill>
                  <a:srgbClr val="33CC33"/>
                </a:solidFill>
                <a:latin typeface="Calibri" pitchFamily="34" charset="0"/>
              </a:rPr>
              <a:t>Project achievements </a:t>
            </a:r>
            <a:r>
              <a:rPr lang="en-US" sz="2000" b="1" i="1" dirty="0" smtClean="0">
                <a:solidFill>
                  <a:srgbClr val="33CC33"/>
                </a:solidFill>
                <a:latin typeface="Calibri" pitchFamily="34" charset="0"/>
              </a:rPr>
              <a:t>(3/9)</a:t>
            </a:r>
            <a:endParaRPr lang="en-US" sz="2000" b="1" i="1" dirty="0" smtClean="0">
              <a:solidFill>
                <a:srgbClr val="33CC33"/>
              </a:solidFill>
              <a:latin typeface="Calibri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53" y="579494"/>
            <a:ext cx="1226995" cy="761274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172520" y="1706032"/>
            <a:ext cx="8719960" cy="40011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>
              <a:buClr>
                <a:srgbClr val="000099"/>
              </a:buClr>
              <a:buSzPct val="100000"/>
            </a:pP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WP2: cathode side phenomena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feld 16"/>
          <p:cNvSpPr txBox="1"/>
          <p:nvPr/>
        </p:nvSpPr>
        <p:spPr>
          <a:xfrm>
            <a:off x="146716" y="2106142"/>
            <a:ext cx="3144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Calibri" pitchFamily="34" charset="0"/>
                <a:cs typeface="Calibri" pitchFamily="34" charset="0"/>
              </a:rPr>
              <a:t>Cathode-Interconnect Interface </a:t>
            </a:r>
            <a:endParaRPr lang="en-US" i="1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8" name="Gruppieren 7"/>
          <p:cNvGrpSpPr/>
          <p:nvPr/>
        </p:nvGrpSpPr>
        <p:grpSpPr>
          <a:xfrm>
            <a:off x="837586" y="2313639"/>
            <a:ext cx="7012467" cy="4343399"/>
            <a:chOff x="838200" y="1818384"/>
            <a:chExt cx="8209973" cy="4963415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mc:AlternateContent xmlns:mc="http://schemas.openxmlformats.org/markup-compatibility/2006">
            <mc:Choice xmlns:ma="http://schemas.microsoft.com/office/mac/drawingml/2008/main" xmlns:mv="urn:schemas-microsoft-com:mac:vml" xmlns="" Requires="ma">
              <p:blipFill>
                <a:blip r:embed="rId3"/>
                <a:stretch>
                  <a:fillRect/>
                </a:stretch>
              </p:blipFill>
            </mc:Choice>
            <mc:Fallback>
              <p:blipFill>
                <a:blip r:embed="rId4"/>
                <a:stretch>
                  <a:fillRect/>
                </a:stretch>
              </p:blipFill>
            </mc:Fallback>
          </mc:AlternateContent>
          <p:spPr>
            <a:xfrm>
              <a:off x="838200" y="1818384"/>
              <a:ext cx="7239000" cy="4963415"/>
            </a:xfrm>
            <a:prstGeom prst="rect">
              <a:avLst/>
            </a:prstGeom>
          </p:spPr>
        </p:pic>
        <p:pic>
          <p:nvPicPr>
            <p:cNvPr id="10" name="Picture 7" descr="_RO6_11.TI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00200" y="4367734"/>
              <a:ext cx="2415000" cy="1804466"/>
            </a:xfrm>
            <a:prstGeom prst="rect">
              <a:avLst/>
            </a:prstGeom>
          </p:spPr>
        </p:pic>
        <p:pic>
          <p:nvPicPr>
            <p:cNvPr id="11" name="Picture 8" descr="_RO14_13.TIF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524000" y="2438400"/>
              <a:ext cx="2365871" cy="1767757"/>
            </a:xfrm>
            <a:prstGeom prst="rect">
              <a:avLst/>
            </a:prstGeom>
          </p:spPr>
        </p:pic>
        <p:sp>
          <p:nvSpPr>
            <p:cNvPr id="12" name="TextBox 10"/>
            <p:cNvSpPr txBox="1"/>
            <p:nvPr/>
          </p:nvSpPr>
          <p:spPr>
            <a:xfrm>
              <a:off x="2286000" y="5166515"/>
              <a:ext cx="2229949" cy="9425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Calibri" panose="020F0502020204030204" pitchFamily="34" charset="0"/>
                </a:rPr>
                <a:t>C</a:t>
              </a:r>
              <a:r>
                <a:rPr lang="fr-CH" sz="1400" dirty="0" smtClean="0">
                  <a:latin typeface="Calibri" panose="020F0502020204030204" pitchFamily="34" charset="0"/>
                </a:rPr>
                <a:t>ontact resistance </a:t>
              </a:r>
              <a:r>
                <a:rPr lang="en-US" sz="1400" dirty="0" smtClean="0">
                  <a:latin typeface="Calibri" panose="020F0502020204030204" pitchFamily="34" charset="0"/>
                </a:rPr>
                <a:t>loss</a:t>
              </a:r>
              <a:endParaRPr lang="en-US" sz="1400" baseline="30000" dirty="0" smtClean="0">
                <a:latin typeface="Calibri" panose="020F0502020204030204" pitchFamily="34" charset="0"/>
              </a:endParaRPr>
            </a:p>
            <a:p>
              <a:r>
                <a:rPr lang="en-US" sz="1400" dirty="0" smtClean="0">
                  <a:latin typeface="Calibri" panose="020F0502020204030204" pitchFamily="34" charset="0"/>
                </a:rPr>
                <a:t>l</a:t>
              </a:r>
              <a:r>
                <a:rPr lang="en-US" sz="1400" dirty="0" err="1" smtClean="0">
                  <a:latin typeface="Calibri" panose="020F0502020204030204" pitchFamily="34" charset="0"/>
                </a:rPr>
                <a:t>ifetime</a:t>
              </a:r>
              <a:r>
                <a:rPr lang="en-US" sz="1400" dirty="0" smtClean="0">
                  <a:latin typeface="Calibri" panose="020F0502020204030204" pitchFamily="34" charset="0"/>
                </a:rPr>
                <a:t>-prediction:</a:t>
              </a:r>
            </a:p>
            <a:p>
              <a:r>
                <a:rPr lang="en-US" sz="1400" dirty="0" smtClean="0">
                  <a:latin typeface="Calibri" panose="020F0502020204030204" pitchFamily="34" charset="0"/>
                </a:rPr>
                <a:t>3 + 0.3√</a:t>
              </a:r>
              <a:r>
                <a:rPr lang="en-US" sz="1400" i="1" dirty="0" smtClean="0">
                  <a:latin typeface="Calibri" panose="020F0502020204030204" pitchFamily="34" charset="0"/>
                </a:rPr>
                <a:t>t(h)  </a:t>
              </a:r>
              <a:r>
                <a:rPr lang="en-US" sz="1400" dirty="0" smtClean="0">
                  <a:latin typeface="Calibri" panose="020F0502020204030204" pitchFamily="34" charset="0"/>
                </a:rPr>
                <a:t>mohm.cm</a:t>
              </a:r>
              <a:r>
                <a:rPr lang="en-US" sz="1400" baseline="30000" dirty="0" smtClean="0">
                  <a:latin typeface="Calibri" panose="020F0502020204030204" pitchFamily="34" charset="0"/>
                </a:rPr>
                <a:t>2</a:t>
              </a:r>
              <a:endParaRPr lang="en-US" sz="1400" baseline="30000" dirty="0">
                <a:latin typeface="Calibri" panose="020F0502020204030204" pitchFamily="34" charset="0"/>
              </a:endParaRPr>
            </a:p>
          </p:txBody>
        </p:sp>
        <p:sp>
          <p:nvSpPr>
            <p:cNvPr id="13" name="TextBox 15"/>
            <p:cNvSpPr txBox="1"/>
            <p:nvPr/>
          </p:nvSpPr>
          <p:spPr>
            <a:xfrm>
              <a:off x="3962399" y="2514600"/>
              <a:ext cx="3502606" cy="3517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>
                  <a:latin typeface="Calibri" panose="020F0502020204030204" pitchFamily="34" charset="0"/>
                </a:rPr>
                <a:t>Crofer</a:t>
              </a:r>
              <a:r>
                <a:rPr lang="en-US" sz="1400" dirty="0" smtClean="0">
                  <a:latin typeface="Calibri" panose="020F0502020204030204" pitchFamily="34" charset="0"/>
                </a:rPr>
                <a:t> H alloy, exposed 3000h, 800°C</a:t>
              </a:r>
              <a:endParaRPr lang="en-US" sz="1400" dirty="0">
                <a:latin typeface="Calibri" panose="020F0502020204030204" pitchFamily="34" charset="0"/>
              </a:endParaRPr>
            </a:p>
          </p:txBody>
        </p:sp>
        <p:sp>
          <p:nvSpPr>
            <p:cNvPr id="14" name="TextBox 16"/>
            <p:cNvSpPr txBox="1"/>
            <p:nvPr/>
          </p:nvSpPr>
          <p:spPr>
            <a:xfrm>
              <a:off x="1676400" y="3547646"/>
              <a:ext cx="696648" cy="3517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Calibri" panose="020F0502020204030204" pitchFamily="34" charset="0"/>
                </a:rPr>
                <a:t>300 </a:t>
              </a:r>
              <a:r>
                <a:rPr lang="en-US" sz="1400" b="1" dirty="0" err="1" smtClean="0">
                  <a:latin typeface="Calibri" panose="020F0502020204030204" pitchFamily="34" charset="0"/>
                </a:rPr>
                <a:t>h</a:t>
              </a:r>
              <a:endParaRPr lang="en-US" sz="1400" b="1" dirty="0">
                <a:latin typeface="Calibri" panose="020F0502020204030204" pitchFamily="34" charset="0"/>
              </a:endParaRPr>
            </a:p>
          </p:txBody>
        </p:sp>
        <p:sp>
          <p:nvSpPr>
            <p:cNvPr id="15" name="TextBox 17"/>
            <p:cNvSpPr txBox="1"/>
            <p:nvPr/>
          </p:nvSpPr>
          <p:spPr>
            <a:xfrm>
              <a:off x="5867400" y="5486400"/>
              <a:ext cx="803622" cy="3517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Calibri" panose="020F0502020204030204" pitchFamily="34" charset="0"/>
                </a:rPr>
                <a:t>3000 </a:t>
              </a:r>
              <a:r>
                <a:rPr lang="en-US" sz="1400" b="1" dirty="0" err="1" smtClean="0">
                  <a:latin typeface="Calibri" panose="020F0502020204030204" pitchFamily="34" charset="0"/>
                </a:rPr>
                <a:t>h</a:t>
              </a:r>
              <a:endParaRPr lang="en-US" sz="1400" b="1" dirty="0">
                <a:latin typeface="Calibri" panose="020F0502020204030204" pitchFamily="34" charset="0"/>
              </a:endParaRPr>
            </a:p>
          </p:txBody>
        </p:sp>
        <p:sp>
          <p:nvSpPr>
            <p:cNvPr id="16" name="TextBox 18"/>
            <p:cNvSpPr txBox="1"/>
            <p:nvPr/>
          </p:nvSpPr>
          <p:spPr>
            <a:xfrm>
              <a:off x="7847265" y="4340423"/>
              <a:ext cx="1162681" cy="3165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Calibri" panose="020F0502020204030204" pitchFamily="34" charset="0"/>
                </a:rPr>
                <a:t>LSM cathode</a:t>
              </a:r>
              <a:endParaRPr lang="en-US" sz="1200" dirty="0">
                <a:latin typeface="Calibri" panose="020F0502020204030204" pitchFamily="34" charset="0"/>
              </a:endParaRPr>
            </a:p>
          </p:txBody>
        </p:sp>
        <p:sp>
          <p:nvSpPr>
            <p:cNvPr id="17" name="TextBox 19"/>
            <p:cNvSpPr txBox="1"/>
            <p:nvPr/>
          </p:nvSpPr>
          <p:spPr>
            <a:xfrm>
              <a:off x="7772400" y="4645223"/>
              <a:ext cx="1224614" cy="3165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Calibri" panose="020F0502020204030204" pitchFamily="34" charset="0"/>
                </a:rPr>
                <a:t>s</a:t>
              </a:r>
              <a:r>
                <a:rPr lang="en-US" sz="1200" dirty="0" err="1" smtClean="0">
                  <a:latin typeface="Calibri" panose="020F0502020204030204" pitchFamily="34" charset="0"/>
                </a:rPr>
                <a:t>pinel</a:t>
              </a:r>
              <a:r>
                <a:rPr lang="en-US" sz="1200" dirty="0" smtClean="0">
                  <a:latin typeface="Calibri" panose="020F0502020204030204" pitchFamily="34" charset="0"/>
                </a:rPr>
                <a:t> coating</a:t>
              </a:r>
              <a:endParaRPr lang="en-US" sz="1200" dirty="0">
                <a:latin typeface="Calibri" panose="020F0502020204030204" pitchFamily="34" charset="0"/>
              </a:endParaRPr>
            </a:p>
          </p:txBody>
        </p:sp>
        <p:sp>
          <p:nvSpPr>
            <p:cNvPr id="18" name="TextBox 20"/>
            <p:cNvSpPr txBox="1"/>
            <p:nvPr/>
          </p:nvSpPr>
          <p:spPr>
            <a:xfrm>
              <a:off x="8466788" y="5102423"/>
              <a:ext cx="580666" cy="3165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Calibri" panose="020F0502020204030204" pitchFamily="34" charset="0"/>
                </a:rPr>
                <a:t>s</a:t>
              </a:r>
              <a:r>
                <a:rPr lang="fr-CH" sz="1200" dirty="0" smtClean="0">
                  <a:latin typeface="Calibri" panose="020F0502020204030204" pitchFamily="34" charset="0"/>
                </a:rPr>
                <a:t>cale</a:t>
              </a:r>
              <a:endParaRPr lang="en-US" sz="1200" dirty="0">
                <a:latin typeface="Calibri" panose="020F0502020204030204" pitchFamily="34" charset="0"/>
              </a:endParaRPr>
            </a:p>
          </p:txBody>
        </p:sp>
        <p:sp>
          <p:nvSpPr>
            <p:cNvPr id="19" name="TextBox 21"/>
            <p:cNvSpPr txBox="1"/>
            <p:nvPr/>
          </p:nvSpPr>
          <p:spPr>
            <a:xfrm>
              <a:off x="8487627" y="5559623"/>
              <a:ext cx="560546" cy="3165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1200" dirty="0" smtClean="0">
                  <a:latin typeface="Calibri" panose="020F0502020204030204" pitchFamily="34" charset="0"/>
                </a:rPr>
                <a:t>alloy</a:t>
              </a:r>
              <a:endParaRPr lang="en-US" sz="1200" dirty="0">
                <a:latin typeface="Calibri" panose="020F0502020204030204" pitchFamily="34" charset="0"/>
              </a:endParaRPr>
            </a:p>
          </p:txBody>
        </p:sp>
        <p:cxnSp>
          <p:nvCxnSpPr>
            <p:cNvPr id="20" name="Straight Arrow Connector 23"/>
            <p:cNvCxnSpPr/>
            <p:nvPr/>
          </p:nvCxnSpPr>
          <p:spPr bwMode="auto">
            <a:xfrm rot="10800000">
              <a:off x="7162801" y="4495800"/>
              <a:ext cx="609600" cy="1588"/>
            </a:xfrm>
            <a:prstGeom prst="straightConnector1">
              <a:avLst/>
            </a:prstGeom>
            <a:noFill/>
            <a:ln w="28575" cap="flat" cmpd="sng" algn="ctr">
              <a:solidFill>
                <a:srgbClr val="33CC33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1" name="Straight Arrow Connector 24"/>
            <p:cNvCxnSpPr/>
            <p:nvPr/>
          </p:nvCxnSpPr>
          <p:spPr bwMode="auto">
            <a:xfrm rot="10800000">
              <a:off x="7162801" y="4799011"/>
              <a:ext cx="609600" cy="1588"/>
            </a:xfrm>
            <a:prstGeom prst="straightConnector1">
              <a:avLst/>
            </a:prstGeom>
            <a:noFill/>
            <a:ln w="28575" cap="flat" cmpd="sng" algn="ctr">
              <a:solidFill>
                <a:srgbClr val="33CC33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2" name="Straight Arrow Connector 25"/>
            <p:cNvCxnSpPr/>
            <p:nvPr/>
          </p:nvCxnSpPr>
          <p:spPr bwMode="auto">
            <a:xfrm rot="10800000">
              <a:off x="7162800" y="5301567"/>
              <a:ext cx="1295402" cy="1588"/>
            </a:xfrm>
            <a:prstGeom prst="straightConnector1">
              <a:avLst/>
            </a:prstGeom>
            <a:noFill/>
            <a:ln w="28575" cap="flat" cmpd="sng" algn="ctr">
              <a:solidFill>
                <a:srgbClr val="33CC33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3" name="Straight Arrow Connector 27"/>
            <p:cNvCxnSpPr/>
            <p:nvPr/>
          </p:nvCxnSpPr>
          <p:spPr bwMode="auto">
            <a:xfrm rot="10800000">
              <a:off x="7162800" y="5716588"/>
              <a:ext cx="1295400" cy="1588"/>
            </a:xfrm>
            <a:prstGeom prst="straightConnector1">
              <a:avLst/>
            </a:prstGeom>
            <a:noFill/>
            <a:ln w="28575" cap="flat" cmpd="sng" algn="ctr">
              <a:solidFill>
                <a:srgbClr val="33CC33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4" name="Straight Arrow Connector 34"/>
            <p:cNvCxnSpPr/>
            <p:nvPr/>
          </p:nvCxnSpPr>
          <p:spPr bwMode="auto">
            <a:xfrm rot="16200000" flipV="1">
              <a:off x="3712634" y="3327399"/>
              <a:ext cx="656167" cy="4235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25" name="TextBox 38"/>
            <p:cNvSpPr txBox="1"/>
            <p:nvPr/>
          </p:nvSpPr>
          <p:spPr>
            <a:xfrm>
              <a:off x="4038600" y="3124200"/>
              <a:ext cx="730429" cy="3165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i="1" dirty="0" smtClean="0">
                  <a:solidFill>
                    <a:srgbClr val="FF0000"/>
                  </a:solidFill>
                  <a:latin typeface="Calibri" panose="020F0502020204030204" pitchFamily="34" charset="0"/>
                </a:rPr>
                <a:t>10 </a:t>
              </a:r>
              <a:r>
                <a:rPr lang="en-US" sz="1200" b="1" i="1" dirty="0" smtClean="0">
                  <a:solidFill>
                    <a:srgbClr val="FF0000"/>
                  </a:solidFill>
                  <a:latin typeface="Calibri" panose="020F0502020204030204" pitchFamily="34" charset="0"/>
                  <a:cs typeface="Symbol" charset="2"/>
                </a:rPr>
                <a:t>m</a:t>
              </a:r>
              <a:r>
                <a:rPr lang="en-US" sz="1200" b="1" i="1" dirty="0" smtClean="0">
                  <a:solidFill>
                    <a:srgbClr val="FF0000"/>
                  </a:solidFill>
                  <a:latin typeface="Calibri" panose="020F0502020204030204" pitchFamily="34" charset="0"/>
                </a:rPr>
                <a:t>m</a:t>
              </a:r>
              <a:endParaRPr lang="en-US" sz="1200" b="1" i="1" dirty="0">
                <a:solidFill>
                  <a:srgbClr val="FF0000"/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26" name="Straight Arrow Connector 39"/>
            <p:cNvCxnSpPr/>
            <p:nvPr/>
          </p:nvCxnSpPr>
          <p:spPr bwMode="auto">
            <a:xfrm rot="16200000" flipV="1">
              <a:off x="4470399" y="4974166"/>
              <a:ext cx="656167" cy="4235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27" name="TextBox 40"/>
            <p:cNvSpPr txBox="1"/>
            <p:nvPr/>
          </p:nvSpPr>
          <p:spPr>
            <a:xfrm>
              <a:off x="4114800" y="4800600"/>
              <a:ext cx="730429" cy="3165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i="1" dirty="0" smtClean="0">
                  <a:solidFill>
                    <a:srgbClr val="FF0000"/>
                  </a:solidFill>
                  <a:latin typeface="Calibri" panose="020F0502020204030204" pitchFamily="34" charset="0"/>
                </a:rPr>
                <a:t>10 </a:t>
              </a:r>
              <a:r>
                <a:rPr lang="en-US" sz="1200" b="1" i="1" dirty="0" smtClean="0">
                  <a:solidFill>
                    <a:srgbClr val="FF0000"/>
                  </a:solidFill>
                  <a:latin typeface="Calibri" panose="020F0502020204030204" pitchFamily="34" charset="0"/>
                  <a:cs typeface="Symbol" charset="2"/>
                </a:rPr>
                <a:t>m</a:t>
              </a:r>
              <a:r>
                <a:rPr lang="en-US" sz="1200" b="1" i="1" dirty="0" smtClean="0">
                  <a:solidFill>
                    <a:srgbClr val="FF0000"/>
                  </a:solidFill>
                  <a:latin typeface="Calibri" panose="020F0502020204030204" pitchFamily="34" charset="0"/>
                </a:rPr>
                <a:t>m</a:t>
              </a:r>
              <a:endParaRPr lang="en-US" sz="1200" b="1" i="1" dirty="0">
                <a:solidFill>
                  <a:srgbClr val="FF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8" name="Oval 41"/>
            <p:cNvSpPr/>
            <p:nvPr/>
          </p:nvSpPr>
          <p:spPr bwMode="auto">
            <a:xfrm>
              <a:off x="1905000" y="5094060"/>
              <a:ext cx="228600" cy="2286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ED1C24"/>
                </a:buClr>
                <a:buSzTx/>
                <a:buFont typeface="Monotype Sorts" pitchFamily="2" charset="2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29" name="Oval 42"/>
            <p:cNvSpPr/>
            <p:nvPr/>
          </p:nvSpPr>
          <p:spPr bwMode="auto">
            <a:xfrm>
              <a:off x="7086600" y="3962400"/>
              <a:ext cx="228600" cy="2286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ED1C24"/>
                </a:buClr>
                <a:buSzTx/>
                <a:buFont typeface="Monotype Sorts" pitchFamily="2" charset="2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endParaRPr>
            </a:p>
          </p:txBody>
        </p:sp>
        <p:cxnSp>
          <p:nvCxnSpPr>
            <p:cNvPr id="30" name="Straight Arrow Connector 44"/>
            <p:cNvCxnSpPr>
              <a:stCxn id="28" idx="0"/>
            </p:cNvCxnSpPr>
            <p:nvPr/>
          </p:nvCxnSpPr>
          <p:spPr bwMode="auto">
            <a:xfrm rot="5400000" flipH="1" flipV="1">
              <a:off x="1701120" y="4509180"/>
              <a:ext cx="903060" cy="266700"/>
            </a:xfrm>
            <a:prstGeom prst="straightConnector1">
              <a:avLst/>
            </a:prstGeom>
            <a:noFill/>
            <a:ln>
              <a:solidFill>
                <a:srgbClr val="0000FF"/>
              </a:solidFill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31" name="Straight Arrow Connector 46"/>
            <p:cNvCxnSpPr>
              <a:stCxn id="29" idx="3"/>
            </p:cNvCxnSpPr>
            <p:nvPr/>
          </p:nvCxnSpPr>
          <p:spPr bwMode="auto">
            <a:xfrm rot="5400000">
              <a:off x="6972300" y="4195622"/>
              <a:ext cx="185878" cy="109678"/>
            </a:xfrm>
            <a:prstGeom prst="straightConnector1">
              <a:avLst/>
            </a:prstGeom>
            <a:noFill/>
            <a:ln>
              <a:solidFill>
                <a:srgbClr val="0000FF"/>
              </a:solidFill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pic>
        <p:nvPicPr>
          <p:cNvPr id="32" name="Picture 10" descr="epfllogo.BMP                                                   00025C86Macintosh HD                   ABA78158: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44104" y="6165304"/>
            <a:ext cx="1143000" cy="562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318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851275" y="44450"/>
            <a:ext cx="4789488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hlink"/>
                    </a:gs>
                    <a:gs pos="100000">
                      <a:srgbClr val="00CC99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464" tIns="43015" rIns="87464" bIns="43015" numCol="1" anchor="ctr" anchorCtr="0" compatLnSpc="1">
            <a:prstTxWarp prst="textNoShape">
              <a:avLst/>
            </a:prstTxWarp>
          </a:bodyPr>
          <a:lstStyle>
            <a:lvl1pPr marL="342900" indent="-342900"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marL="342900" indent="-342900"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charset="0"/>
                <a:ea typeface="ヒラギノ角ゴ Pro W3" charset="-128"/>
                <a:cs typeface="Arial" charset="0"/>
              </a:defRPr>
            </a:lvl2pPr>
            <a:lvl3pPr marL="342900" indent="-342900"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charset="0"/>
                <a:ea typeface="ヒラギノ角ゴ Pro W3" charset="-128"/>
                <a:cs typeface="Arial" charset="0"/>
              </a:defRPr>
            </a:lvl3pPr>
            <a:lvl4pPr marL="342900" indent="-342900"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charset="0"/>
                <a:ea typeface="ヒラギノ角ゴ Pro W3" charset="-128"/>
                <a:cs typeface="Arial" charset="0"/>
              </a:defRPr>
            </a:lvl4pPr>
            <a:lvl5pPr marL="342900" indent="-342900"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charset="0"/>
                <a:ea typeface="ヒラギノ角ゴ Pro W3" charset="-128"/>
                <a:cs typeface="Arial" charset="0"/>
              </a:defRPr>
            </a:lvl5pPr>
            <a:lvl6pPr marL="800100" indent="-342900"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charset="0"/>
                <a:ea typeface="ヒラギノ角ゴ Pro W3" charset="-128"/>
                <a:cs typeface="Arial" charset="0"/>
              </a:defRPr>
            </a:lvl6pPr>
            <a:lvl7pPr marL="1257300" indent="-342900"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charset="0"/>
                <a:ea typeface="ヒラギノ角ゴ Pro W3" charset="-128"/>
                <a:cs typeface="Arial" charset="0"/>
              </a:defRPr>
            </a:lvl7pPr>
            <a:lvl8pPr marL="1714500" indent="-342900"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charset="0"/>
                <a:ea typeface="ヒラギノ角ゴ Pro W3" charset="-128"/>
                <a:cs typeface="Arial" charset="0"/>
              </a:defRPr>
            </a:lvl8pPr>
            <a:lvl9pPr marL="2171700" indent="-342900"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2"/>
                </a:solidFill>
                <a:latin typeface="Arial" charset="0"/>
                <a:ea typeface="ヒラギノ角ゴ Pro W3" charset="-128"/>
                <a:cs typeface="Arial" charset="0"/>
              </a:defRPr>
            </a:lvl9pPr>
          </a:lstStyle>
          <a:p>
            <a:pPr marL="0" indent="0" defTabSz="966788"/>
            <a:r>
              <a:rPr lang="en-US" sz="2000" b="1" i="1" dirty="0" smtClean="0">
                <a:solidFill>
                  <a:srgbClr val="33CC33"/>
                </a:solidFill>
                <a:latin typeface="Calibri" pitchFamily="34" charset="0"/>
              </a:rPr>
              <a:t>Project achievements </a:t>
            </a:r>
            <a:r>
              <a:rPr lang="en-US" sz="2000" b="1" i="1" dirty="0" smtClean="0">
                <a:solidFill>
                  <a:srgbClr val="33CC33"/>
                </a:solidFill>
                <a:latin typeface="Calibri" pitchFamily="34" charset="0"/>
              </a:rPr>
              <a:t>(4/9)</a:t>
            </a:r>
            <a:endParaRPr lang="en-US" sz="2000" b="1" i="1" dirty="0" smtClean="0">
              <a:solidFill>
                <a:srgbClr val="33CC33"/>
              </a:solidFill>
              <a:latin typeface="Calibri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53" y="579494"/>
            <a:ext cx="1226995" cy="761274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172520" y="1706032"/>
            <a:ext cx="8719960" cy="40011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>
              <a:buClr>
                <a:srgbClr val="000099"/>
              </a:buClr>
              <a:buSzPct val="100000"/>
            </a:pP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WP3: modeling and verification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58" t="13227" r="3991" b="76734"/>
          <a:stretch/>
        </p:blipFill>
        <p:spPr bwMode="auto">
          <a:xfrm>
            <a:off x="3332680" y="6319248"/>
            <a:ext cx="2946400" cy="550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9" name="TextBox 18"/>
          <p:cNvSpPr txBox="1"/>
          <p:nvPr/>
        </p:nvSpPr>
        <p:spPr>
          <a:xfrm>
            <a:off x="3338348" y="2451457"/>
            <a:ext cx="1751442" cy="634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  <a:latin typeface="Calibri"/>
                <a:cs typeface="Symbol" charset="2"/>
              </a:rPr>
              <a:t>Ni 	</a:t>
            </a:r>
            <a:r>
              <a:rPr lang="en-US" sz="1600" dirty="0" err="1" smtClean="0">
                <a:solidFill>
                  <a:prstClr val="black"/>
                </a:solidFill>
                <a:latin typeface="Symbol" charset="2"/>
                <a:cs typeface="Symbol" charset="2"/>
              </a:rPr>
              <a:t>s</a:t>
            </a:r>
            <a:r>
              <a:rPr lang="en-US" sz="1600" baseline="-25000" dirty="0" err="1" smtClean="0">
                <a:solidFill>
                  <a:prstClr val="black"/>
                </a:solidFill>
                <a:latin typeface="Calibri"/>
              </a:rPr>
              <a:t>eff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  <a:latin typeface="Calibri"/>
              </a:rPr>
              <a:t>ele</a:t>
            </a:r>
            <a:endParaRPr lang="en-US" sz="1600" dirty="0" smtClean="0">
              <a:solidFill>
                <a:prstClr val="black"/>
              </a:solidFill>
              <a:latin typeface="Calibri"/>
            </a:endParaRPr>
          </a:p>
          <a:p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YSZ 	</a:t>
            </a:r>
            <a:r>
              <a:rPr lang="en-US" sz="1600" dirty="0" err="1" smtClean="0">
                <a:solidFill>
                  <a:prstClr val="black"/>
                </a:solidFill>
                <a:latin typeface="Symbol" charset="2"/>
                <a:cs typeface="Symbol" charset="2"/>
              </a:rPr>
              <a:t>s</a:t>
            </a:r>
            <a:r>
              <a:rPr lang="en-US" sz="1600" baseline="-25000" dirty="0" err="1" smtClean="0">
                <a:solidFill>
                  <a:prstClr val="black"/>
                </a:solidFill>
                <a:latin typeface="Calibri"/>
              </a:rPr>
              <a:t>eff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 ion</a:t>
            </a:r>
          </a:p>
        </p:txBody>
      </p:sp>
      <p:sp>
        <p:nvSpPr>
          <p:cNvPr id="10" name="TextBox 19"/>
          <p:cNvSpPr txBox="1"/>
          <p:nvPr/>
        </p:nvSpPr>
        <p:spPr>
          <a:xfrm>
            <a:off x="3988316" y="3180327"/>
            <a:ext cx="16351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  <a:latin typeface="Calibri"/>
                <a:cs typeface="Symbol" charset="2"/>
              </a:rPr>
              <a:t>Active TPB length</a:t>
            </a:r>
            <a:endParaRPr lang="en-US" sz="16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TextBox 25"/>
          <p:cNvSpPr txBox="1"/>
          <p:nvPr/>
        </p:nvSpPr>
        <p:spPr>
          <a:xfrm>
            <a:off x="3238284" y="2112903"/>
            <a:ext cx="3135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Symbol" charset="2"/>
              </a:rPr>
              <a:t>Input from microstructure analysis</a:t>
            </a:r>
            <a:endParaRPr lang="en-US" sz="1600" b="1" dirty="0" smtClean="0">
              <a:solidFill>
                <a:schemeClr val="accent1">
                  <a:lumMod val="75000"/>
                </a:schemeClr>
              </a:solidFill>
              <a:latin typeface="Calibri"/>
            </a:endParaRPr>
          </a:p>
        </p:txBody>
      </p:sp>
      <p:sp>
        <p:nvSpPr>
          <p:cNvPr id="12" name="TextBox 26"/>
          <p:cNvSpPr txBox="1"/>
          <p:nvPr/>
        </p:nvSpPr>
        <p:spPr>
          <a:xfrm>
            <a:off x="2807513" y="5875462"/>
            <a:ext cx="39967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Symbol" charset="2"/>
              </a:rPr>
              <a:t>Output: prediction of electrode performance</a:t>
            </a:r>
            <a:endParaRPr lang="en-US" sz="1600" b="1" dirty="0" smtClean="0">
              <a:solidFill>
                <a:schemeClr val="accent1">
                  <a:lumMod val="75000"/>
                </a:schemeClr>
              </a:solidFill>
              <a:latin typeface="Calibri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9" t="57398" r="51529" b="7385"/>
          <a:stretch/>
        </p:blipFill>
        <p:spPr bwMode="auto">
          <a:xfrm>
            <a:off x="3368015" y="3857950"/>
            <a:ext cx="2875731" cy="1714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7" t="13376" r="44416" b="42370"/>
          <a:stretch/>
        </p:blipFill>
        <p:spPr bwMode="auto">
          <a:xfrm>
            <a:off x="0" y="3180327"/>
            <a:ext cx="3419755" cy="2120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7" name="TextBox 24"/>
          <p:cNvSpPr txBox="1"/>
          <p:nvPr/>
        </p:nvSpPr>
        <p:spPr>
          <a:xfrm>
            <a:off x="3844369" y="3559651"/>
            <a:ext cx="19230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Symbol" charset="2"/>
              </a:rPr>
              <a:t>Simulated processes</a:t>
            </a:r>
            <a:endParaRPr lang="en-US" sz="1600" b="1" dirty="0" smtClean="0">
              <a:solidFill>
                <a:schemeClr val="accent1">
                  <a:lumMod val="75000"/>
                </a:schemeClr>
              </a:solidFill>
              <a:latin typeface="Calibri"/>
            </a:endParaRPr>
          </a:p>
        </p:txBody>
      </p:sp>
      <p:grpSp>
        <p:nvGrpSpPr>
          <p:cNvPr id="21" name="Gruppieren 20"/>
          <p:cNvGrpSpPr/>
          <p:nvPr/>
        </p:nvGrpSpPr>
        <p:grpSpPr>
          <a:xfrm>
            <a:off x="6942832" y="2760464"/>
            <a:ext cx="2028825" cy="3548856"/>
            <a:chOff x="0" y="958850"/>
            <a:chExt cx="2338388" cy="4592638"/>
          </a:xfrm>
        </p:grpSpPr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16000"/>
              <a:ext cx="2330450" cy="45354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Freeform 13"/>
            <p:cNvSpPr>
              <a:spLocks/>
            </p:cNvSpPr>
            <p:nvPr/>
          </p:nvSpPr>
          <p:spPr bwMode="auto">
            <a:xfrm>
              <a:off x="371475" y="3540125"/>
              <a:ext cx="371475" cy="701675"/>
            </a:xfrm>
            <a:custGeom>
              <a:avLst/>
              <a:gdLst>
                <a:gd name="T0" fmla="*/ 0 w 234"/>
                <a:gd name="T1" fmla="*/ 442 h 442"/>
                <a:gd name="T2" fmla="*/ 71 w 234"/>
                <a:gd name="T3" fmla="*/ 347 h 442"/>
                <a:gd name="T4" fmla="*/ 166 w 234"/>
                <a:gd name="T5" fmla="*/ 268 h 442"/>
                <a:gd name="T6" fmla="*/ 166 w 234"/>
                <a:gd name="T7" fmla="*/ 142 h 442"/>
                <a:gd name="T8" fmla="*/ 229 w 234"/>
                <a:gd name="T9" fmla="*/ 47 h 442"/>
                <a:gd name="T10" fmla="*/ 134 w 234"/>
                <a:gd name="T11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4" h="442">
                  <a:moveTo>
                    <a:pt x="0" y="442"/>
                  </a:moveTo>
                  <a:cubicBezTo>
                    <a:pt x="21" y="409"/>
                    <a:pt x="43" y="376"/>
                    <a:pt x="71" y="347"/>
                  </a:cubicBezTo>
                  <a:cubicBezTo>
                    <a:pt x="99" y="318"/>
                    <a:pt x="150" y="302"/>
                    <a:pt x="166" y="268"/>
                  </a:cubicBezTo>
                  <a:cubicBezTo>
                    <a:pt x="182" y="234"/>
                    <a:pt x="156" y="179"/>
                    <a:pt x="166" y="142"/>
                  </a:cubicBezTo>
                  <a:cubicBezTo>
                    <a:pt x="176" y="105"/>
                    <a:pt x="234" y="71"/>
                    <a:pt x="229" y="47"/>
                  </a:cubicBezTo>
                  <a:cubicBezTo>
                    <a:pt x="224" y="23"/>
                    <a:pt x="179" y="11"/>
                    <a:pt x="134" y="0"/>
                  </a:cubicBezTo>
                </a:path>
              </a:pathLst>
            </a:custGeom>
            <a:noFill/>
            <a:ln w="28575" cmpd="sng">
              <a:solidFill>
                <a:srgbClr val="00CC00"/>
              </a:solidFill>
              <a:round/>
              <a:headEnd type="arrow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CC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Text Box 14"/>
            <p:cNvSpPr txBox="1">
              <a:spLocks noChangeArrowheads="1"/>
            </p:cNvSpPr>
            <p:nvPr/>
          </p:nvSpPr>
          <p:spPr bwMode="auto">
            <a:xfrm>
              <a:off x="41275" y="3425825"/>
              <a:ext cx="474663" cy="314325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00CC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fr-FR" sz="1400" b="1">
                  <a:solidFill>
                    <a:srgbClr val="00CC00"/>
                  </a:solidFill>
                  <a:latin typeface="Comic Sans MS" pitchFamily="66" charset="0"/>
                </a:rPr>
                <a:t>O</a:t>
              </a:r>
              <a:r>
                <a:rPr lang="fr-FR" sz="1400" b="1" baseline="30000">
                  <a:solidFill>
                    <a:srgbClr val="00CC00"/>
                  </a:solidFill>
                  <a:latin typeface="Comic Sans MS" pitchFamily="66" charset="0"/>
                </a:rPr>
                <a:t>2-</a:t>
              </a:r>
              <a:endParaRPr lang="fr-FR" sz="1400" b="1">
                <a:solidFill>
                  <a:srgbClr val="00CC00"/>
                </a:solidFill>
                <a:latin typeface="Comic Sans MS" pitchFamily="66" charset="0"/>
              </a:endParaRPr>
            </a:p>
          </p:txBody>
        </p:sp>
        <p:sp>
          <p:nvSpPr>
            <p:cNvPr id="25" name="Freeform 15"/>
            <p:cNvSpPr>
              <a:spLocks/>
            </p:cNvSpPr>
            <p:nvPr/>
          </p:nvSpPr>
          <p:spPr bwMode="auto">
            <a:xfrm>
              <a:off x="860425" y="3527425"/>
              <a:ext cx="300038" cy="676275"/>
            </a:xfrm>
            <a:custGeom>
              <a:avLst/>
              <a:gdLst>
                <a:gd name="T0" fmla="*/ 189 w 189"/>
                <a:gd name="T1" fmla="*/ 426 h 426"/>
                <a:gd name="T2" fmla="*/ 102 w 189"/>
                <a:gd name="T3" fmla="*/ 315 h 426"/>
                <a:gd name="T4" fmla="*/ 94 w 189"/>
                <a:gd name="T5" fmla="*/ 189 h 426"/>
                <a:gd name="T6" fmla="*/ 23 w 189"/>
                <a:gd name="T7" fmla="*/ 94 h 426"/>
                <a:gd name="T8" fmla="*/ 0 w 189"/>
                <a:gd name="T9" fmla="*/ 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426">
                  <a:moveTo>
                    <a:pt x="189" y="426"/>
                  </a:moveTo>
                  <a:cubicBezTo>
                    <a:pt x="153" y="390"/>
                    <a:pt x="118" y="354"/>
                    <a:pt x="102" y="315"/>
                  </a:cubicBezTo>
                  <a:cubicBezTo>
                    <a:pt x="86" y="276"/>
                    <a:pt x="107" y="226"/>
                    <a:pt x="94" y="189"/>
                  </a:cubicBezTo>
                  <a:cubicBezTo>
                    <a:pt x="81" y="152"/>
                    <a:pt x="39" y="125"/>
                    <a:pt x="23" y="94"/>
                  </a:cubicBezTo>
                  <a:cubicBezTo>
                    <a:pt x="7" y="63"/>
                    <a:pt x="3" y="31"/>
                    <a:pt x="0" y="0"/>
                  </a:cubicBezTo>
                </a:path>
              </a:pathLst>
            </a:custGeom>
            <a:noFill/>
            <a:ln w="28575" cmpd="sng">
              <a:solidFill>
                <a:srgbClr val="FF3300"/>
              </a:solidFill>
              <a:round/>
              <a:headEnd type="arrow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Text Box 16"/>
            <p:cNvSpPr txBox="1">
              <a:spLocks noChangeArrowheads="1"/>
            </p:cNvSpPr>
            <p:nvPr/>
          </p:nvSpPr>
          <p:spPr bwMode="auto">
            <a:xfrm>
              <a:off x="1019175" y="3425825"/>
              <a:ext cx="363538" cy="314325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fr-FR" sz="1400" b="1">
                  <a:solidFill>
                    <a:srgbClr val="FF3300"/>
                  </a:solidFill>
                  <a:latin typeface="Comic Sans MS" pitchFamily="66" charset="0"/>
                </a:rPr>
                <a:t>e</a:t>
              </a:r>
              <a:r>
                <a:rPr lang="fr-FR" sz="1400" b="1" baseline="30000">
                  <a:solidFill>
                    <a:srgbClr val="FF3300"/>
                  </a:solidFill>
                  <a:latin typeface="Comic Sans MS" pitchFamily="66" charset="0"/>
                </a:rPr>
                <a:t>-</a:t>
              </a:r>
              <a:endParaRPr lang="fr-FR" sz="1400" b="1">
                <a:solidFill>
                  <a:srgbClr val="FF3300"/>
                </a:solidFill>
                <a:latin typeface="Comic Sans MS" pitchFamily="66" charset="0"/>
              </a:endParaRPr>
            </a:p>
          </p:txBody>
        </p:sp>
        <p:sp>
          <p:nvSpPr>
            <p:cNvPr id="27" name="Freeform 17"/>
            <p:cNvSpPr>
              <a:spLocks/>
            </p:cNvSpPr>
            <p:nvPr/>
          </p:nvSpPr>
          <p:spPr bwMode="auto">
            <a:xfrm>
              <a:off x="1630363" y="3440113"/>
              <a:ext cx="257175" cy="801687"/>
            </a:xfrm>
            <a:custGeom>
              <a:avLst/>
              <a:gdLst>
                <a:gd name="T0" fmla="*/ 51 w 162"/>
                <a:gd name="T1" fmla="*/ 505 h 505"/>
                <a:gd name="T2" fmla="*/ 43 w 162"/>
                <a:gd name="T3" fmla="*/ 434 h 505"/>
                <a:gd name="T4" fmla="*/ 12 w 162"/>
                <a:gd name="T5" fmla="*/ 355 h 505"/>
                <a:gd name="T6" fmla="*/ 12 w 162"/>
                <a:gd name="T7" fmla="*/ 260 h 505"/>
                <a:gd name="T8" fmla="*/ 83 w 162"/>
                <a:gd name="T9" fmla="*/ 173 h 505"/>
                <a:gd name="T10" fmla="*/ 91 w 162"/>
                <a:gd name="T11" fmla="*/ 102 h 505"/>
                <a:gd name="T12" fmla="*/ 162 w 162"/>
                <a:gd name="T13" fmla="*/ 0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505">
                  <a:moveTo>
                    <a:pt x="51" y="505"/>
                  </a:moveTo>
                  <a:cubicBezTo>
                    <a:pt x="50" y="482"/>
                    <a:pt x="49" y="459"/>
                    <a:pt x="43" y="434"/>
                  </a:cubicBezTo>
                  <a:cubicBezTo>
                    <a:pt x="37" y="409"/>
                    <a:pt x="17" y="384"/>
                    <a:pt x="12" y="355"/>
                  </a:cubicBezTo>
                  <a:cubicBezTo>
                    <a:pt x="7" y="326"/>
                    <a:pt x="0" y="290"/>
                    <a:pt x="12" y="260"/>
                  </a:cubicBezTo>
                  <a:cubicBezTo>
                    <a:pt x="24" y="230"/>
                    <a:pt x="70" y="199"/>
                    <a:pt x="83" y="173"/>
                  </a:cubicBezTo>
                  <a:cubicBezTo>
                    <a:pt x="96" y="147"/>
                    <a:pt x="78" y="131"/>
                    <a:pt x="91" y="102"/>
                  </a:cubicBezTo>
                  <a:cubicBezTo>
                    <a:pt x="104" y="73"/>
                    <a:pt x="150" y="16"/>
                    <a:pt x="162" y="0"/>
                  </a:cubicBezTo>
                </a:path>
              </a:pathLst>
            </a:custGeom>
            <a:noFill/>
            <a:ln w="28575" cmpd="sng">
              <a:solidFill>
                <a:srgbClr val="0099FF"/>
              </a:solidFill>
              <a:round/>
              <a:headEnd type="arrow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Text Box 18"/>
            <p:cNvSpPr txBox="1">
              <a:spLocks noChangeArrowheads="1"/>
            </p:cNvSpPr>
            <p:nvPr/>
          </p:nvSpPr>
          <p:spPr bwMode="auto">
            <a:xfrm>
              <a:off x="1933575" y="3425825"/>
              <a:ext cx="404813" cy="314325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fr-FR" sz="1400" b="1">
                  <a:solidFill>
                    <a:srgbClr val="003399"/>
                  </a:solidFill>
                  <a:latin typeface="Comic Sans MS" pitchFamily="66" charset="0"/>
                </a:rPr>
                <a:t>O</a:t>
              </a:r>
              <a:r>
                <a:rPr lang="fr-FR" sz="1400" b="1" baseline="-25000">
                  <a:solidFill>
                    <a:srgbClr val="003399"/>
                  </a:solidFill>
                  <a:latin typeface="Comic Sans MS" pitchFamily="66" charset="0"/>
                </a:rPr>
                <a:t>2</a:t>
              </a:r>
              <a:endParaRPr lang="fr-FR" sz="1400" b="1">
                <a:solidFill>
                  <a:srgbClr val="003399"/>
                </a:solidFill>
                <a:latin typeface="Comic Sans MS" pitchFamily="66" charset="0"/>
              </a:endParaRPr>
            </a:p>
          </p:txBody>
        </p:sp>
        <p:sp>
          <p:nvSpPr>
            <p:cNvPr id="29" name="Freeform 25"/>
            <p:cNvSpPr>
              <a:spLocks/>
            </p:cNvSpPr>
            <p:nvPr/>
          </p:nvSpPr>
          <p:spPr bwMode="auto">
            <a:xfrm>
              <a:off x="909638" y="1724025"/>
              <a:ext cx="987425" cy="1690688"/>
            </a:xfrm>
            <a:custGeom>
              <a:avLst/>
              <a:gdLst>
                <a:gd name="T0" fmla="*/ 600 w 622"/>
                <a:gd name="T1" fmla="*/ 1065 h 1065"/>
                <a:gd name="T2" fmla="*/ 616 w 622"/>
                <a:gd name="T3" fmla="*/ 970 h 1065"/>
                <a:gd name="T4" fmla="*/ 600 w 622"/>
                <a:gd name="T5" fmla="*/ 828 h 1065"/>
                <a:gd name="T6" fmla="*/ 592 w 622"/>
                <a:gd name="T7" fmla="*/ 725 h 1065"/>
                <a:gd name="T8" fmla="*/ 592 w 622"/>
                <a:gd name="T9" fmla="*/ 662 h 1065"/>
                <a:gd name="T10" fmla="*/ 616 w 622"/>
                <a:gd name="T11" fmla="*/ 583 h 1065"/>
                <a:gd name="T12" fmla="*/ 553 w 622"/>
                <a:gd name="T13" fmla="*/ 520 h 1065"/>
                <a:gd name="T14" fmla="*/ 505 w 622"/>
                <a:gd name="T15" fmla="*/ 497 h 1065"/>
                <a:gd name="T16" fmla="*/ 489 w 622"/>
                <a:gd name="T17" fmla="*/ 441 h 1065"/>
                <a:gd name="T18" fmla="*/ 474 w 622"/>
                <a:gd name="T19" fmla="*/ 386 h 1065"/>
                <a:gd name="T20" fmla="*/ 340 w 622"/>
                <a:gd name="T21" fmla="*/ 339 h 1065"/>
                <a:gd name="T22" fmla="*/ 221 w 622"/>
                <a:gd name="T23" fmla="*/ 284 h 1065"/>
                <a:gd name="T24" fmla="*/ 190 w 622"/>
                <a:gd name="T25" fmla="*/ 213 h 1065"/>
                <a:gd name="T26" fmla="*/ 87 w 622"/>
                <a:gd name="T27" fmla="*/ 213 h 1065"/>
                <a:gd name="T28" fmla="*/ 0 w 622"/>
                <a:gd name="T29" fmla="*/ 0 h 1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22" h="1065">
                  <a:moveTo>
                    <a:pt x="600" y="1065"/>
                  </a:moveTo>
                  <a:cubicBezTo>
                    <a:pt x="608" y="1037"/>
                    <a:pt x="616" y="1009"/>
                    <a:pt x="616" y="970"/>
                  </a:cubicBezTo>
                  <a:cubicBezTo>
                    <a:pt x="616" y="931"/>
                    <a:pt x="604" y="869"/>
                    <a:pt x="600" y="828"/>
                  </a:cubicBezTo>
                  <a:cubicBezTo>
                    <a:pt x="596" y="787"/>
                    <a:pt x="593" y="753"/>
                    <a:pt x="592" y="725"/>
                  </a:cubicBezTo>
                  <a:cubicBezTo>
                    <a:pt x="591" y="697"/>
                    <a:pt x="588" y="686"/>
                    <a:pt x="592" y="662"/>
                  </a:cubicBezTo>
                  <a:cubicBezTo>
                    <a:pt x="596" y="638"/>
                    <a:pt x="622" y="607"/>
                    <a:pt x="616" y="583"/>
                  </a:cubicBezTo>
                  <a:cubicBezTo>
                    <a:pt x="610" y="559"/>
                    <a:pt x="572" y="534"/>
                    <a:pt x="553" y="520"/>
                  </a:cubicBezTo>
                  <a:cubicBezTo>
                    <a:pt x="534" y="506"/>
                    <a:pt x="516" y="510"/>
                    <a:pt x="505" y="497"/>
                  </a:cubicBezTo>
                  <a:cubicBezTo>
                    <a:pt x="494" y="484"/>
                    <a:pt x="494" y="459"/>
                    <a:pt x="489" y="441"/>
                  </a:cubicBezTo>
                  <a:cubicBezTo>
                    <a:pt x="484" y="423"/>
                    <a:pt x="499" y="403"/>
                    <a:pt x="474" y="386"/>
                  </a:cubicBezTo>
                  <a:cubicBezTo>
                    <a:pt x="449" y="369"/>
                    <a:pt x="382" y="356"/>
                    <a:pt x="340" y="339"/>
                  </a:cubicBezTo>
                  <a:cubicBezTo>
                    <a:pt x="298" y="322"/>
                    <a:pt x="246" y="305"/>
                    <a:pt x="221" y="284"/>
                  </a:cubicBezTo>
                  <a:cubicBezTo>
                    <a:pt x="196" y="263"/>
                    <a:pt x="212" y="225"/>
                    <a:pt x="190" y="213"/>
                  </a:cubicBezTo>
                  <a:cubicBezTo>
                    <a:pt x="168" y="201"/>
                    <a:pt x="119" y="249"/>
                    <a:pt x="87" y="213"/>
                  </a:cubicBezTo>
                  <a:cubicBezTo>
                    <a:pt x="55" y="177"/>
                    <a:pt x="27" y="88"/>
                    <a:pt x="0" y="0"/>
                  </a:cubicBezTo>
                </a:path>
              </a:pathLst>
            </a:custGeom>
            <a:noFill/>
            <a:ln w="28575" cmpd="sng">
              <a:solidFill>
                <a:srgbClr val="0099FF"/>
              </a:solidFill>
              <a:round/>
              <a:headEnd type="arrow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" name="Text Box 26"/>
            <p:cNvSpPr txBox="1">
              <a:spLocks noChangeArrowheads="1"/>
            </p:cNvSpPr>
            <p:nvPr/>
          </p:nvSpPr>
          <p:spPr bwMode="auto">
            <a:xfrm>
              <a:off x="444500" y="1397000"/>
              <a:ext cx="404813" cy="314325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fr-FR" sz="1400" b="1" dirty="0">
                  <a:solidFill>
                    <a:srgbClr val="003399"/>
                  </a:solidFill>
                  <a:latin typeface="Comic Sans MS" pitchFamily="66" charset="0"/>
                </a:rPr>
                <a:t>O</a:t>
              </a:r>
              <a:r>
                <a:rPr lang="fr-FR" sz="1400" b="1" baseline="-25000" dirty="0">
                  <a:solidFill>
                    <a:srgbClr val="003399"/>
                  </a:solidFill>
                  <a:latin typeface="Comic Sans MS" pitchFamily="66" charset="0"/>
                </a:rPr>
                <a:t>2</a:t>
              </a:r>
              <a:endParaRPr lang="fr-FR" sz="1400" b="1" dirty="0">
                <a:solidFill>
                  <a:srgbClr val="003399"/>
                </a:solidFill>
                <a:latin typeface="Comic Sans MS" pitchFamily="66" charset="0"/>
              </a:endParaRPr>
            </a:p>
          </p:txBody>
        </p:sp>
        <p:sp>
          <p:nvSpPr>
            <p:cNvPr id="31" name="Text Box 27"/>
            <p:cNvSpPr txBox="1">
              <a:spLocks noChangeArrowheads="1"/>
            </p:cNvSpPr>
            <p:nvPr/>
          </p:nvSpPr>
          <p:spPr bwMode="auto">
            <a:xfrm>
              <a:off x="1758950" y="958850"/>
              <a:ext cx="363538" cy="314325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fr-FR" sz="1400" b="1">
                  <a:solidFill>
                    <a:srgbClr val="FF3300"/>
                  </a:solidFill>
                  <a:latin typeface="Comic Sans MS" pitchFamily="66" charset="0"/>
                </a:rPr>
                <a:t>e</a:t>
              </a:r>
              <a:r>
                <a:rPr lang="fr-FR" sz="1400" b="1" baseline="30000">
                  <a:solidFill>
                    <a:srgbClr val="FF3300"/>
                  </a:solidFill>
                  <a:latin typeface="Comic Sans MS" pitchFamily="66" charset="0"/>
                </a:rPr>
                <a:t>-</a:t>
              </a:r>
              <a:endParaRPr lang="fr-FR" sz="1400" b="1">
                <a:solidFill>
                  <a:srgbClr val="FF3300"/>
                </a:solidFill>
                <a:latin typeface="Comic Sans MS" pitchFamily="66" charset="0"/>
              </a:endParaRPr>
            </a:p>
          </p:txBody>
        </p:sp>
        <p:sp>
          <p:nvSpPr>
            <p:cNvPr id="32" name="Freeform 28"/>
            <p:cNvSpPr>
              <a:spLocks/>
            </p:cNvSpPr>
            <p:nvPr/>
          </p:nvSpPr>
          <p:spPr bwMode="auto">
            <a:xfrm>
              <a:off x="909638" y="1785938"/>
              <a:ext cx="752475" cy="1552575"/>
            </a:xfrm>
            <a:custGeom>
              <a:avLst/>
              <a:gdLst>
                <a:gd name="T0" fmla="*/ 0 w 474"/>
                <a:gd name="T1" fmla="*/ 978 h 978"/>
                <a:gd name="T2" fmla="*/ 32 w 474"/>
                <a:gd name="T3" fmla="*/ 860 h 978"/>
                <a:gd name="T4" fmla="*/ 55 w 474"/>
                <a:gd name="T5" fmla="*/ 773 h 978"/>
                <a:gd name="T6" fmla="*/ 198 w 474"/>
                <a:gd name="T7" fmla="*/ 726 h 978"/>
                <a:gd name="T8" fmla="*/ 355 w 474"/>
                <a:gd name="T9" fmla="*/ 608 h 978"/>
                <a:gd name="T10" fmla="*/ 355 w 474"/>
                <a:gd name="T11" fmla="*/ 505 h 978"/>
                <a:gd name="T12" fmla="*/ 395 w 474"/>
                <a:gd name="T13" fmla="*/ 410 h 978"/>
                <a:gd name="T14" fmla="*/ 466 w 474"/>
                <a:gd name="T15" fmla="*/ 237 h 978"/>
                <a:gd name="T16" fmla="*/ 442 w 474"/>
                <a:gd name="T17" fmla="*/ 158 h 978"/>
                <a:gd name="T18" fmla="*/ 411 w 474"/>
                <a:gd name="T19" fmla="*/ 0 h 9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4" h="978">
                  <a:moveTo>
                    <a:pt x="0" y="978"/>
                  </a:moveTo>
                  <a:cubicBezTo>
                    <a:pt x="11" y="936"/>
                    <a:pt x="23" y="894"/>
                    <a:pt x="32" y="860"/>
                  </a:cubicBezTo>
                  <a:cubicBezTo>
                    <a:pt x="41" y="826"/>
                    <a:pt x="27" y="795"/>
                    <a:pt x="55" y="773"/>
                  </a:cubicBezTo>
                  <a:cubicBezTo>
                    <a:pt x="83" y="751"/>
                    <a:pt x="148" y="753"/>
                    <a:pt x="198" y="726"/>
                  </a:cubicBezTo>
                  <a:cubicBezTo>
                    <a:pt x="248" y="699"/>
                    <a:pt x="329" y="645"/>
                    <a:pt x="355" y="608"/>
                  </a:cubicBezTo>
                  <a:cubicBezTo>
                    <a:pt x="381" y="571"/>
                    <a:pt x="348" y="538"/>
                    <a:pt x="355" y="505"/>
                  </a:cubicBezTo>
                  <a:cubicBezTo>
                    <a:pt x="362" y="472"/>
                    <a:pt x="377" y="455"/>
                    <a:pt x="395" y="410"/>
                  </a:cubicBezTo>
                  <a:cubicBezTo>
                    <a:pt x="413" y="365"/>
                    <a:pt x="458" y="279"/>
                    <a:pt x="466" y="237"/>
                  </a:cubicBezTo>
                  <a:cubicBezTo>
                    <a:pt x="474" y="195"/>
                    <a:pt x="451" y="197"/>
                    <a:pt x="442" y="158"/>
                  </a:cubicBezTo>
                  <a:cubicBezTo>
                    <a:pt x="433" y="119"/>
                    <a:pt x="422" y="59"/>
                    <a:pt x="411" y="0"/>
                  </a:cubicBezTo>
                </a:path>
              </a:pathLst>
            </a:custGeom>
            <a:noFill/>
            <a:ln w="28575" cmpd="sng">
              <a:solidFill>
                <a:srgbClr val="FF3300"/>
              </a:solidFill>
              <a:round/>
              <a:headEnd type="arrow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" name="AutoShape 30"/>
            <p:cNvSpPr>
              <a:spLocks noChangeArrowheads="1"/>
            </p:cNvSpPr>
            <p:nvPr/>
          </p:nvSpPr>
          <p:spPr bwMode="auto">
            <a:xfrm>
              <a:off x="309563" y="4321175"/>
              <a:ext cx="230187" cy="373063"/>
            </a:xfrm>
            <a:prstGeom prst="downArrow">
              <a:avLst>
                <a:gd name="adj1" fmla="val 50000"/>
                <a:gd name="adj2" fmla="val 4051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4" name="Line 31"/>
            <p:cNvSpPr>
              <a:spLocks noChangeShapeType="1"/>
            </p:cNvSpPr>
            <p:nvPr/>
          </p:nvSpPr>
          <p:spPr bwMode="auto">
            <a:xfrm flipH="1">
              <a:off x="1611313" y="1308100"/>
              <a:ext cx="60483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" name="Rectangle 32"/>
            <p:cNvSpPr>
              <a:spLocks noChangeArrowheads="1"/>
            </p:cNvSpPr>
            <p:nvPr/>
          </p:nvSpPr>
          <p:spPr bwMode="auto">
            <a:xfrm>
              <a:off x="2190750" y="1243013"/>
              <a:ext cx="115888" cy="11588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36" name="TextBox 18"/>
          <p:cNvSpPr txBox="1"/>
          <p:nvPr/>
        </p:nvSpPr>
        <p:spPr>
          <a:xfrm>
            <a:off x="5446218" y="2451457"/>
            <a:ext cx="709958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prstClr val="black"/>
                </a:solidFill>
                <a:latin typeface="Calibri"/>
                <a:cs typeface="Symbol" charset="2"/>
              </a:rPr>
              <a:t>LSM</a:t>
            </a:r>
          </a:p>
          <a:p>
            <a:pPr algn="r"/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YSZ </a:t>
            </a:r>
          </a:p>
        </p:txBody>
      </p:sp>
      <p:sp>
        <p:nvSpPr>
          <p:cNvPr id="37" name="Rechteck 36"/>
          <p:cNvSpPr/>
          <p:nvPr/>
        </p:nvSpPr>
        <p:spPr bwMode="auto">
          <a:xfrm>
            <a:off x="7200292" y="2343881"/>
            <a:ext cx="1764196" cy="402291"/>
          </a:xfrm>
          <a:prstGeom prst="rect">
            <a:avLst/>
          </a:prstGeom>
          <a:solidFill>
            <a:srgbClr val="99CC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44926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SzTx/>
              <a:buFont typeface="Monotype Sorts" pitchFamily="2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2000" b="1" dirty="0" err="1" smtClean="0">
                <a:latin typeface="Calibri" pitchFamily="34" charset="0"/>
                <a:cs typeface="Calibri" pitchFamily="34" charset="0"/>
              </a:rPr>
              <a:t>cathode</a:t>
            </a:r>
            <a:r>
              <a:rPr lang="de-DE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sz="2000" b="1" dirty="0" err="1" smtClean="0">
                <a:latin typeface="Calibri" pitchFamily="34" charset="0"/>
                <a:cs typeface="Calibri" pitchFamily="34" charset="0"/>
              </a:rPr>
              <a:t>side</a:t>
            </a:r>
            <a:endParaRPr kumimoji="0" lang="de-DE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8" name="Rechteck 37"/>
          <p:cNvSpPr/>
          <p:nvPr/>
        </p:nvSpPr>
        <p:spPr bwMode="auto">
          <a:xfrm>
            <a:off x="176653" y="2343880"/>
            <a:ext cx="1764196" cy="402291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defTabSz="44926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SzTx/>
              <a:buFont typeface="Monotype Sorts" pitchFamily="2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2000" b="1" dirty="0" err="1" smtClean="0">
                <a:latin typeface="Calibri" pitchFamily="34" charset="0"/>
                <a:cs typeface="Calibri" pitchFamily="34" charset="0"/>
              </a:rPr>
              <a:t>anode</a:t>
            </a:r>
            <a:r>
              <a:rPr lang="de-DE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sz="2000" b="1" dirty="0" err="1" smtClean="0">
                <a:latin typeface="Calibri" pitchFamily="34" charset="0"/>
                <a:cs typeface="Calibri" pitchFamily="34" charset="0"/>
              </a:rPr>
              <a:t>side</a:t>
            </a:r>
            <a:endParaRPr kumimoji="0" lang="de-DE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5"/>
          <a:srcRect l="13734" t="12714" r="11060" b="13313"/>
          <a:stretch>
            <a:fillRect/>
          </a:stretch>
        </p:blipFill>
        <p:spPr bwMode="auto">
          <a:xfrm>
            <a:off x="8082147" y="6247550"/>
            <a:ext cx="700766" cy="56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8" descr="Logo.t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58" y="6053049"/>
            <a:ext cx="646745" cy="755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206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Arial"/>
        <a:ea typeface="ヒラギノ角ゴ Pro W3"/>
        <a:cs typeface="Arial"/>
      </a:majorFont>
      <a:minorFont>
        <a:latin typeface="Arial"/>
        <a:ea typeface="ヒラギノ角ゴ Pro W3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ED1C24"/>
          </a:buClr>
          <a:buSzTx/>
          <a:buFont typeface="Monotype Sorts" pitchFamily="2" charset="2"/>
          <a:buNone/>
          <a:tabLst>
            <a:tab pos="0" algn="l"/>
            <a:tab pos="914400" algn="l"/>
            <a:tab pos="1828800" algn="l"/>
            <a:tab pos="2743200" algn="l"/>
            <a:tab pos="3657600" algn="l"/>
            <a:tab pos="4572000" algn="l"/>
            <a:tab pos="5486400" algn="l"/>
            <a:tab pos="6400800" algn="l"/>
            <a:tab pos="7315200" algn="l"/>
            <a:tab pos="8229600" algn="l"/>
            <a:tab pos="9144000" algn="l"/>
            <a:tab pos="10058400" algn="l"/>
          </a:tabLst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ED1C24"/>
          </a:buClr>
          <a:buSzTx/>
          <a:buFont typeface="Monotype Sorts" pitchFamily="2" charset="2"/>
          <a:buNone/>
          <a:tabLst>
            <a:tab pos="0" algn="l"/>
            <a:tab pos="914400" algn="l"/>
            <a:tab pos="1828800" algn="l"/>
            <a:tab pos="2743200" algn="l"/>
            <a:tab pos="3657600" algn="l"/>
            <a:tab pos="4572000" algn="l"/>
            <a:tab pos="5486400" algn="l"/>
            <a:tab pos="6400800" algn="l"/>
            <a:tab pos="7315200" algn="l"/>
            <a:tab pos="8229600" algn="l"/>
            <a:tab pos="9144000" algn="l"/>
            <a:tab pos="10058400" algn="l"/>
          </a:tabLst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ヒラギノ角ゴ Pro W3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FCH JU - Power Point</Template>
  <TotalTime>0</TotalTime>
  <Words>1312</Words>
  <Application>Microsoft Office PowerPoint</Application>
  <PresentationFormat>Bildschirmpräsentation (4:3)</PresentationFormat>
  <Paragraphs>338</Paragraphs>
  <Slides>25</Slides>
  <Notes>2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4</vt:i4>
      </vt:variant>
      <vt:variant>
        <vt:lpstr>Folientitel</vt:lpstr>
      </vt:variant>
      <vt:variant>
        <vt:i4>25</vt:i4>
      </vt:variant>
    </vt:vector>
  </HeadingPairs>
  <TitlesOfParts>
    <vt:vector size="30" baseType="lpstr">
      <vt:lpstr>Office Theme</vt:lpstr>
      <vt:lpstr>Graph</vt:lpstr>
      <vt:lpstr>Формула</vt:lpstr>
      <vt:lpstr>Ligning</vt:lpstr>
      <vt:lpstr>Equation</vt:lpstr>
      <vt:lpstr>PowerPoint-Präsentation</vt:lpstr>
      <vt:lpstr>Project &amp; Partnership description (1/1)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European Commission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AIP 2011</dc:title>
  <dc:creator>Delplje</dc:creator>
  <cp:lastModifiedBy>de Haart, L.G.J.</cp:lastModifiedBy>
  <cp:revision>225</cp:revision>
  <cp:lastPrinted>2012-09-19T08:39:55Z</cp:lastPrinted>
  <dcterms:created xsi:type="dcterms:W3CDTF">2011-04-18T07:16:07Z</dcterms:created>
  <dcterms:modified xsi:type="dcterms:W3CDTF">2013-11-08T11:03:16Z</dcterms:modified>
</cp:coreProperties>
</file>