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2" r:id="rId1"/>
  </p:sldMasterIdLst>
  <p:notesMasterIdLst>
    <p:notesMasterId r:id="rId15"/>
  </p:notesMasterIdLst>
  <p:handoutMasterIdLst>
    <p:handoutMasterId r:id="rId16"/>
  </p:handoutMasterIdLst>
  <p:sldIdLst>
    <p:sldId id="356" r:id="rId2"/>
    <p:sldId id="338" r:id="rId3"/>
    <p:sldId id="339" r:id="rId4"/>
    <p:sldId id="337" r:id="rId5"/>
    <p:sldId id="341" r:id="rId6"/>
    <p:sldId id="357" r:id="rId7"/>
    <p:sldId id="358" r:id="rId8"/>
    <p:sldId id="346" r:id="rId9"/>
    <p:sldId id="344" r:id="rId10"/>
    <p:sldId id="345" r:id="rId11"/>
    <p:sldId id="347" r:id="rId12"/>
    <p:sldId id="349" r:id="rId13"/>
    <p:sldId id="350" r:id="rId14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1F1"/>
    <a:srgbClr val="DAECF2"/>
    <a:srgbClr val="96C8DA"/>
    <a:srgbClr val="D6EEF6"/>
    <a:srgbClr val="A6CEA8"/>
    <a:srgbClr val="C6E0C8"/>
    <a:srgbClr val="BEDCC0"/>
    <a:srgbClr val="7BB77F"/>
    <a:srgbClr val="9BC99E"/>
    <a:srgbClr val="B9D9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72" autoAdjust="0"/>
    <p:restoredTop sz="92800" autoAdjust="0"/>
  </p:normalViewPr>
  <p:slideViewPr>
    <p:cSldViewPr snapToGrid="0" snapToObjects="1">
      <p:cViewPr>
        <p:scale>
          <a:sx n="106" d="100"/>
          <a:sy n="106" d="100"/>
        </p:scale>
        <p:origin x="-1800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3528" y="-108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5061B92-0392-4CE3-BD83-146405FFF1EA}" type="datetimeFigureOut">
              <a:rPr lang="en-GB"/>
              <a:pPr/>
              <a:t>05/11/2013</a:t>
            </a:fld>
            <a:endParaRPr lang="en-GB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B9CE76C-F5CB-4C0D-88FF-1D6F5B64D9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71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BE2A47F-5702-4E10-A894-7417579E7EE2}" type="datetimeFigureOut">
              <a:rPr lang="fr-BE"/>
              <a:pPr>
                <a:defRPr/>
              </a:pPr>
              <a:t>5/11/2013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r-B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C047AB8B-4699-4996-BD88-4FD3C36E5ED9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4373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eaLnBrk="1" hangingPunct="1"/>
            <a:fld id="{AB896544-CB59-4A26-B18E-6EB74A52D22F}" type="slidenum">
              <a:rPr lang="fr-BE" smtClean="0"/>
              <a:pPr eaLnBrk="1" hangingPunct="1"/>
              <a:t>1</a:t>
            </a:fld>
            <a:endParaRPr lang="fr-B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FDFB2-8196-4C2E-B65C-FA0C597044C6}" type="datetime1">
              <a:rPr lang="en-US" smtClean="0"/>
              <a:t>11/5/2013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D6AC9-9CF3-40E6-8676-FCF81D40A9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1E9B72-E7B7-464F-9194-5A5BC471A5D4}" type="datetime1">
              <a:rPr lang="en-US" smtClean="0"/>
              <a:t>11/5/2013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B8735-C475-4C52-8060-ABC4513A37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E7CDB-629B-4614-B649-E30B23A30B6C}" type="datetime1">
              <a:rPr lang="en-US" smtClean="0"/>
              <a:t>11/5/2013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800ED-0C32-4046-97E3-2119EEC478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1A4DAD-D6C5-4100-A1AB-BB48FE0A39F3}" type="datetime1">
              <a:rPr lang="en-US" smtClean="0"/>
              <a:t>11/5/2013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E6BFA-6285-4B5A-AE94-69B3F32395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74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85764-270F-4523-9F90-82641DE3F640}" type="datetime1">
              <a:rPr lang="en-US" smtClean="0"/>
              <a:t>11/5/2013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65755-9A26-4756-B8EB-BDE87E60E0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5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849DDF-F1CB-4672-A7A9-9DFBB038E044}" type="datetime1">
              <a:rPr lang="en-US" smtClean="0"/>
              <a:t>11/5/2013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E003E-9C97-4C9E-9B61-A505DE35E7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95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5FC342-DACF-4710-9CA5-C3BE2077874A}" type="datetime1">
              <a:rPr lang="en-US" smtClean="0"/>
              <a:t>11/5/2013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59976-7E49-4C21-961F-0030A0AFFE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51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AF80B3-D8E8-4D28-82BA-15863D01F45A}" type="datetime1">
              <a:rPr lang="en-US" smtClean="0"/>
              <a:t>11/5/2013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5A0C7-01B3-47E9-91EE-F3C2E5946D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5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DC29FB-C25A-4E37-B706-55EA5FDC306D}" type="datetime1">
              <a:rPr lang="en-US" smtClean="0"/>
              <a:t>11/5/2013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C11D4-F67F-452F-825C-465646B954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4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42264C-4B32-43E0-B562-86B97B4F1588}" type="datetime1">
              <a:rPr lang="en-US" smtClean="0"/>
              <a:t>11/5/2013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9871B-2711-4AAC-BAD7-B1F17BC734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4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3F812B-55FB-439F-B7E6-886364D899D4}" type="datetime1">
              <a:rPr lang="en-US" smtClean="0"/>
              <a:t>11/5/2013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73F9B-3FC3-4678-90B3-FD2FE2DB77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96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A83DA4A-E0EB-4238-83B3-61A113B3E445}" type="datetime1">
              <a:rPr lang="en-US" smtClean="0"/>
              <a:t>11/5/2013</a:t>
            </a:fld>
            <a:endParaRPr lang="en-GB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A99F1E-5576-4263-ABE9-255A57A6A1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11623" name="Picture 7" descr="FCH JU - Power Point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hyperlink" Target="http://ec.europa.eu/research/participants/portal/page/hom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ftp://ftp.cordis.europa.eu/pub/fp7/docs/cordis-sme-owners-rates_en.zip" TargetMode="External"/><Relationship Id="rId5" Type="http://schemas.openxmlformats.org/officeDocument/2006/relationships/hyperlink" Target="http://ec.europa.eu/research/participants/portal/ShowDoc/Extensions+Repository/General+Documentation/Guidance+documents+for+FP7/Financial+issues/sme-owners-rates_en.xls" TargetMode="External"/><Relationship Id="rId4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69" name="Rectangle 37"/>
          <p:cNvSpPr>
            <a:spLocks noChangeArrowheads="1"/>
          </p:cNvSpPr>
          <p:nvPr/>
        </p:nvSpPr>
        <p:spPr bwMode="auto">
          <a:xfrm>
            <a:off x="206375" y="3073400"/>
            <a:ext cx="8937625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fr-BE" sz="2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fr-BE" sz="2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endParaRPr lang="fr-BE" sz="2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endParaRPr lang="en-GB" sz="3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endParaRPr lang="en-GB" sz="3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n-GB" sz="3600" b="1" dirty="0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Communication campaign</a:t>
            </a:r>
            <a:endParaRPr lang="en-GB" sz="20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>
              <a:defRPr/>
            </a:pPr>
            <a:endParaRPr lang="en-GB" sz="1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Most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common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issues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identified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: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Personnel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costs</a:t>
            </a: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</a:p>
          <a:p>
            <a:pPr algn="r"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r>
              <a:rPr lang="fr-BE" sz="1400" b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Antonio </a:t>
            </a:r>
            <a:r>
              <a:rPr lang="fr-BE" sz="1400" b="1" dirty="0" err="1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Requena</a:t>
            </a:r>
            <a:r>
              <a:rPr lang="fr-BE" sz="1400" b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Fernández </a:t>
            </a: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  <a:r>
              <a:rPr lang="fr-BE" sz="1400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FCH JU </a:t>
            </a:r>
            <a:r>
              <a:rPr lang="fr-BE" sz="1400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Financial </a:t>
            </a:r>
            <a:r>
              <a:rPr lang="fr-BE" sz="1400" dirty="0" err="1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Officer</a:t>
            </a:r>
            <a:endParaRPr lang="en-GB" sz="24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601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Productive hours. -"/>
          <p:cNvSpPr/>
          <p:nvPr/>
        </p:nvSpPr>
        <p:spPr>
          <a:xfrm>
            <a:off x="5091954" y="3458711"/>
            <a:ext cx="3065928" cy="45157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9" name="Personnel costs. +"/>
          <p:cNvSpPr/>
          <p:nvPr/>
        </p:nvSpPr>
        <p:spPr>
          <a:xfrm>
            <a:off x="161365" y="1828800"/>
            <a:ext cx="2160496" cy="162882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6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5" name="Errors - Productive hours"/>
          <p:cNvSpPr/>
          <p:nvPr/>
        </p:nvSpPr>
        <p:spPr>
          <a:xfrm>
            <a:off x="266698" y="4365813"/>
            <a:ext cx="7891183" cy="1030940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Use of standard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instead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actual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when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latter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higher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Use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billable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instead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57" name="Arrow - Productive hours"/>
          <p:cNvGrpSpPr/>
          <p:nvPr/>
        </p:nvGrpSpPr>
        <p:grpSpPr>
          <a:xfrm>
            <a:off x="6209420" y="3612776"/>
            <a:ext cx="415498" cy="1090586"/>
            <a:chOff x="3194311" y="3368792"/>
            <a:chExt cx="415498" cy="923330"/>
          </a:xfrm>
        </p:grpSpPr>
        <p:sp>
          <p:nvSpPr>
            <p:cNvPr id="58" name="-"/>
            <p:cNvSpPr/>
            <p:nvPr/>
          </p:nvSpPr>
          <p:spPr>
            <a:xfrm>
              <a:off x="3194311" y="3368792"/>
              <a:ext cx="41549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-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59" name="Arrow - Productive hours"/>
            <p:cNvCxnSpPr/>
            <p:nvPr/>
          </p:nvCxnSpPr>
          <p:spPr>
            <a:xfrm flipH="1" flipV="1">
              <a:off x="3608295" y="3368792"/>
              <a:ext cx="1514" cy="63754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21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25" grpId="0" animBg="1"/>
      <p:bldP spid="40" grpId="0" animBg="1"/>
      <p:bldP spid="40" grpId="1" animBg="1"/>
      <p:bldP spid="24" grpId="0" animBg="1"/>
      <p:bldP spid="21" grpId="0" animBg="1"/>
      <p:bldP spid="49" grpId="0" animBg="1"/>
      <p:bldP spid="20" grpId="0" animBg="1"/>
      <p:bldP spid="20" grpId="3" animBg="1"/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cceptability criteria 4"/>
          <p:cNvSpPr/>
          <p:nvPr/>
        </p:nvSpPr>
        <p:spPr>
          <a:xfrm>
            <a:off x="251013" y="5531221"/>
            <a:ext cx="8256493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Number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of productive hours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shall correspond to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usual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management practice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 beneficiary and reflects its actual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working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standards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8" name="Acceptability criteria 3"/>
          <p:cNvSpPr/>
          <p:nvPr/>
        </p:nvSpPr>
        <p:spPr>
          <a:xfrm>
            <a:off x="251013" y="4625787"/>
            <a:ext cx="8256494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They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exclude</a:t>
            </a:r>
            <a:r>
              <a:rPr lang="en-GB" sz="20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any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ineligible cost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item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any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cost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claimed under other costs categories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 order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 avoid double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funding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7" name="Acceptability criteria 2"/>
          <p:cNvSpPr/>
          <p:nvPr/>
        </p:nvSpPr>
        <p:spPr>
          <a:xfrm>
            <a:off x="251013" y="3783106"/>
            <a:ext cx="8256493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Based on the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actual</a:t>
            </a:r>
            <a:r>
              <a: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personnel costs of the beneficiary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 registered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 its statutory accounts,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without estimated or budgeted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elements</a:t>
            </a:r>
            <a:endParaRPr lang="en-GB" sz="2000" b="1" dirty="0">
              <a:solidFill>
                <a:srgbClr val="FF000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Acceptability criteria 1"/>
          <p:cNvSpPr/>
          <p:nvPr/>
        </p:nvSpPr>
        <p:spPr>
          <a:xfrm>
            <a:off x="251013" y="2913530"/>
            <a:ext cx="8256494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Based on the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usual cost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accounting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practice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of the beneficiary and consistently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applied to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their participations in the Framework Programme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" name="Acceptability criteria"/>
          <p:cNvSpPr/>
          <p:nvPr/>
        </p:nvSpPr>
        <p:spPr>
          <a:xfrm>
            <a:off x="550877" y="2008094"/>
            <a:ext cx="7956629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Acceptability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criteria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for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average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28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Average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97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8" grpId="0"/>
      <p:bldP spid="17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lden rule"/>
          <p:cNvSpPr/>
          <p:nvPr/>
        </p:nvSpPr>
        <p:spPr>
          <a:xfrm>
            <a:off x="1147483" y="2008094"/>
            <a:ext cx="7360024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SME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owners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natural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person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who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do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receive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SME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owners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pic>
        <p:nvPicPr>
          <p:cNvPr id="7172" name="Picture 4" descr="C:\Users\requean\AppData\Local\Microsoft\Windows\Temporary Internet Files\Content.IE5\I89HFU8I\MC900059398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65" y="1717380"/>
            <a:ext cx="1084013" cy="108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="/>
          <p:cNvSpPr/>
          <p:nvPr/>
        </p:nvSpPr>
        <p:spPr>
          <a:xfrm>
            <a:off x="2106708" y="4141431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1" name="Straight Connector 20"/>
          <p:cNvCxnSpPr>
            <a:endCxn id="22" idx="1"/>
          </p:cNvCxnSpPr>
          <p:nvPr/>
        </p:nvCxnSpPr>
        <p:spPr>
          <a:xfrm>
            <a:off x="2802909" y="4603097"/>
            <a:ext cx="3588741" cy="1009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6391650" y="425924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Productive hours. Normal"/>
          <p:cNvSpPr/>
          <p:nvPr/>
        </p:nvSpPr>
        <p:spPr>
          <a:xfrm>
            <a:off x="3682879" y="4707335"/>
            <a:ext cx="1828800" cy="59080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1 575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6" name="Annual costs. Normal"/>
          <p:cNvSpPr/>
          <p:nvPr/>
        </p:nvSpPr>
        <p:spPr>
          <a:xfrm>
            <a:off x="2695333" y="2800829"/>
            <a:ext cx="3786149" cy="169803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living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allowance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corresponding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appropriate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research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category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published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‘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People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’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Work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Programme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year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publication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call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proposal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has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been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submitted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7" name="Personnel costs. Normal"/>
          <p:cNvSpPr/>
          <p:nvPr/>
        </p:nvSpPr>
        <p:spPr>
          <a:xfrm>
            <a:off x="161365" y="4151522"/>
            <a:ext cx="1837765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rate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6989473" y="4585126"/>
            <a:ext cx="1925795" cy="1758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roductive hours. Normal"/>
          <p:cNvSpPr/>
          <p:nvPr/>
        </p:nvSpPr>
        <p:spPr>
          <a:xfrm>
            <a:off x="7439207" y="4707334"/>
            <a:ext cx="1026325" cy="59080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100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0" name="Annual costs. Normal"/>
          <p:cNvSpPr/>
          <p:nvPr/>
        </p:nvSpPr>
        <p:spPr>
          <a:xfrm>
            <a:off x="6989472" y="2800829"/>
            <a:ext cx="1925795" cy="16866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Country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correction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factor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published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same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document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15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100"/>
          <p:cNvSpPr/>
          <p:nvPr/>
        </p:nvSpPr>
        <p:spPr>
          <a:xfrm>
            <a:off x="7471200" y="4931227"/>
            <a:ext cx="1026325" cy="59977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100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7021466" y="4809019"/>
            <a:ext cx="1925795" cy="1758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untry factor"/>
          <p:cNvSpPr/>
          <p:nvPr/>
        </p:nvSpPr>
        <p:spPr>
          <a:xfrm>
            <a:off x="7021465" y="4167965"/>
            <a:ext cx="1925795" cy="5433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106.9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2" name="X"/>
          <p:cNvSpPr/>
          <p:nvPr/>
        </p:nvSpPr>
        <p:spPr>
          <a:xfrm>
            <a:off x="6423643" y="4483137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1575l"/>
          <p:cNvSpPr/>
          <p:nvPr/>
        </p:nvSpPr>
        <p:spPr>
          <a:xfrm>
            <a:off x="3714872" y="4931228"/>
            <a:ext cx="1828800" cy="59977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1 575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834902" y="4820412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Living allowance"/>
          <p:cNvSpPr/>
          <p:nvPr/>
        </p:nvSpPr>
        <p:spPr>
          <a:xfrm>
            <a:off x="2834901" y="4167965"/>
            <a:ext cx="3405019" cy="5547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58 500 €/year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="/>
          <p:cNvSpPr/>
          <p:nvPr/>
        </p:nvSpPr>
        <p:spPr>
          <a:xfrm>
            <a:off x="2138701" y="4365324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Hourly rate"/>
          <p:cNvSpPr/>
          <p:nvPr/>
        </p:nvSpPr>
        <p:spPr>
          <a:xfrm>
            <a:off x="193358" y="4375415"/>
            <a:ext cx="1837765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39.71 €/h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4" name="Example"/>
          <p:cNvSpPr/>
          <p:nvPr/>
        </p:nvSpPr>
        <p:spPr>
          <a:xfrm>
            <a:off x="1407458" y="1906919"/>
            <a:ext cx="7377953" cy="70437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Example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:  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SME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owner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without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from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Austria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with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5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years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experience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at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time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deadline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submission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proposal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2011 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7172" name="Picture 4" descr="C:\Users\requean\AppData\Local\Microsoft\Windows\Temporary Internet Files\Content.IE5\I89HFU8I\MC900059398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65" y="1717380"/>
            <a:ext cx="1084013" cy="108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SME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owners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13</a:t>
            </a:fld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2354276" y="2975659"/>
            <a:ext cx="5484315" cy="1192306"/>
            <a:chOff x="6700174" y="2913530"/>
            <a:chExt cx="4053152" cy="1192306"/>
          </a:xfrm>
        </p:grpSpPr>
        <p:pic>
          <p:nvPicPr>
            <p:cNvPr id="17" name="Picture 4" descr="C:\Users\requean\AppData\Local\Microsoft\Windows\Temporary Internet Files\Content.IE5\PN37ILQ6\MC900292594[1].wm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0174" y="3247428"/>
              <a:ext cx="435159" cy="542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Example 1"/>
            <p:cNvSpPr/>
            <p:nvPr/>
          </p:nvSpPr>
          <p:spPr>
            <a:xfrm>
              <a:off x="7035027" y="2913530"/>
              <a:ext cx="3718299" cy="1192306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Use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5"/>
                </a:rPr>
                <a:t>tool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6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available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at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7"/>
                </a:rPr>
                <a:t>Participant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7"/>
                </a:rPr>
                <a:t> portal</a:t>
              </a:r>
              <a:endPara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967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22" grpId="0"/>
      <p:bldP spid="25" grpId="0" animBg="1"/>
      <p:bldP spid="26" grpId="0" animBg="1"/>
      <p:bldP spid="20" grpId="0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pSp>
        <p:nvGrpSpPr>
          <p:cNvPr id="30" name="Personnel costs"/>
          <p:cNvGrpSpPr/>
          <p:nvPr/>
        </p:nvGrpSpPr>
        <p:grpSpPr>
          <a:xfrm>
            <a:off x="484094" y="2489656"/>
            <a:ext cx="2552794" cy="3363726"/>
            <a:chOff x="484094" y="2489656"/>
            <a:chExt cx="2552794" cy="3363726"/>
          </a:xfrm>
        </p:grpSpPr>
        <p:sp>
          <p:nvSpPr>
            <p:cNvPr id="15" name="AutoShape 16"/>
            <p:cNvSpPr>
              <a:spLocks noChangeArrowheads="1"/>
            </p:cNvSpPr>
            <p:nvPr/>
          </p:nvSpPr>
          <p:spPr bwMode="auto">
            <a:xfrm>
              <a:off x="484094" y="2489656"/>
              <a:ext cx="2552794" cy="3363726"/>
            </a:xfrm>
            <a:prstGeom prst="flowChartProcess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484094" y="3008620"/>
              <a:ext cx="248369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8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Personnel costs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  <p:pic>
          <p:nvPicPr>
            <p:cNvPr id="3074" name="Picture 2" descr="C:\Users\requean\AppData\Local\Microsoft\Windows\Temporary Internet Files\Content.IE5\PN37ILQ6\MC900445610[1].wm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829" y="3841987"/>
              <a:ext cx="2055324" cy="1721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Hours"/>
          <p:cNvGrpSpPr/>
          <p:nvPr/>
        </p:nvGrpSpPr>
        <p:grpSpPr>
          <a:xfrm>
            <a:off x="3995660" y="2984675"/>
            <a:ext cx="1967090" cy="2373687"/>
            <a:chOff x="3995660" y="2984675"/>
            <a:chExt cx="1967090" cy="2373687"/>
          </a:xfrm>
        </p:grpSpPr>
        <p:sp>
          <p:nvSpPr>
            <p:cNvPr id="11" name="AutoShape 12"/>
            <p:cNvSpPr>
              <a:spLocks noChangeArrowheads="1"/>
            </p:cNvSpPr>
            <p:nvPr/>
          </p:nvSpPr>
          <p:spPr bwMode="auto">
            <a:xfrm>
              <a:off x="3995660" y="2984675"/>
              <a:ext cx="1967090" cy="2373687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BE" sz="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sz="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" name="Picture 25" descr="C:\Users\requean\AppData\Local\Microsoft\Windows\Temporary Internet Files\Content.IE5\PN37ILQ6\MC900139615[1].wm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8551" y="4108919"/>
              <a:ext cx="1321308" cy="12481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3995660" y="2993510"/>
              <a:ext cx="1967090" cy="1200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4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Hours dedicated to the project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27" name="Hourly rate"/>
          <p:cNvGrpSpPr/>
          <p:nvPr/>
        </p:nvGrpSpPr>
        <p:grpSpPr>
          <a:xfrm>
            <a:off x="6634470" y="2984675"/>
            <a:ext cx="1967090" cy="2373687"/>
            <a:chOff x="6634470" y="2984675"/>
            <a:chExt cx="1967090" cy="2373687"/>
          </a:xfrm>
        </p:grpSpPr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6635960" y="2984675"/>
              <a:ext cx="1965600" cy="2372400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	</a:t>
              </a:r>
            </a:p>
            <a:p>
              <a:pPr algn="ctr"/>
              <a:endParaRPr lang="en-GB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9" name="Picture 14" descr="C:\Users\requean\AppData\Local\Microsoft\Windows\Temporary Internet Files\Content.IE5\W4NE7OXM\MC900410947[1].wm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3786" y="4109162"/>
              <a:ext cx="1429947" cy="124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6634470" y="3362843"/>
              <a:ext cx="196709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4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Hourly rate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21" name="X"/>
          <p:cNvSpPr/>
          <p:nvPr/>
        </p:nvSpPr>
        <p:spPr>
          <a:xfrm>
            <a:off x="5988139" y="3709210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="/>
          <p:cNvSpPr/>
          <p:nvPr/>
        </p:nvSpPr>
        <p:spPr>
          <a:xfrm>
            <a:off x="3234701" y="3709210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19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755113" y="2922962"/>
            <a:ext cx="1965600" cy="2372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ctr"/>
            <a:endParaRPr lang="en-GB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14" descr="C:\Users\requean\AppData\Local\Microsoft\Windows\Temporary Internet Files\Content.IE5\W4NE7OXM\MC900410947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39" y="4047449"/>
            <a:ext cx="1429947" cy="124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832771" y="2922962"/>
            <a:ext cx="181028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sz="24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Hourly rate of an employee</a:t>
            </a:r>
            <a:endParaRPr lang="en-GB" sz="20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234701" y="3709210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908612" y="4170875"/>
            <a:ext cx="4625788" cy="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ther statutory costs"/>
          <p:cNvSpPr/>
          <p:nvPr/>
        </p:nvSpPr>
        <p:spPr>
          <a:xfrm>
            <a:off x="130574" y="2316319"/>
            <a:ext cx="3104127" cy="285036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statutary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…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3" name="Health insurance"/>
          <p:cNvSpPr/>
          <p:nvPr/>
        </p:nvSpPr>
        <p:spPr>
          <a:xfrm>
            <a:off x="130577" y="2024719"/>
            <a:ext cx="3104124" cy="285036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Health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insurance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2" name="Pension contribution"/>
          <p:cNvSpPr/>
          <p:nvPr/>
        </p:nvSpPr>
        <p:spPr>
          <a:xfrm>
            <a:off x="130575" y="1739683"/>
            <a:ext cx="3104126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Pension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contribution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1" name="Social security"/>
          <p:cNvSpPr/>
          <p:nvPr/>
        </p:nvSpPr>
        <p:spPr>
          <a:xfrm>
            <a:off x="130576" y="1448083"/>
            <a:ext cx="3104125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Social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security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5" name="Salary"/>
          <p:cNvSpPr/>
          <p:nvPr/>
        </p:nvSpPr>
        <p:spPr>
          <a:xfrm>
            <a:off x="130573" y="1172578"/>
            <a:ext cx="3104128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0" name="1 - Total annual costs"/>
          <p:cNvSpPr/>
          <p:nvPr/>
        </p:nvSpPr>
        <p:spPr>
          <a:xfrm>
            <a:off x="3908611" y="2870311"/>
            <a:ext cx="3182471" cy="1159036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6" name="2 - Total annual costs"/>
          <p:cNvSpPr/>
          <p:nvPr/>
        </p:nvSpPr>
        <p:spPr>
          <a:xfrm>
            <a:off x="3908611" y="2601355"/>
            <a:ext cx="3594847" cy="1424286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7" name="3 - Total annual costs"/>
          <p:cNvSpPr/>
          <p:nvPr/>
        </p:nvSpPr>
        <p:spPr>
          <a:xfrm>
            <a:off x="3908611" y="2309755"/>
            <a:ext cx="3998259" cy="173769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8" name="4 - Total annual costs"/>
          <p:cNvSpPr/>
          <p:nvPr/>
        </p:nvSpPr>
        <p:spPr>
          <a:xfrm>
            <a:off x="3881718" y="2031283"/>
            <a:ext cx="4320988" cy="199806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9" name="5 - Total annual costs" title="Total annual costs 5"/>
          <p:cNvSpPr/>
          <p:nvPr/>
        </p:nvSpPr>
        <p:spPr>
          <a:xfrm>
            <a:off x="3881718" y="1885483"/>
            <a:ext cx="4657164" cy="2140158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0" name="Annual productive hours"/>
          <p:cNvSpPr/>
          <p:nvPr/>
        </p:nvSpPr>
        <p:spPr>
          <a:xfrm>
            <a:off x="4065494" y="4292192"/>
            <a:ext cx="4473388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20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0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16667E-6 3.7037E-7 L 0.22917 3.7037E-7 C 0.3323 3.7037E-7 0.45886 0.0956 0.45886 0.17315 L 0.45886 0.34653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731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2.59259E-6 L 0.22934 2.59259E-6 C 0.3323 2.59259E-6 0.45886 0.08449 0.45886 0.15301 L 0.45886 0.30625 " pathEditMode="relative" rAng="0" ptsTypes="FfFF">
                                      <p:cBhvr>
                                        <p:cTn id="2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530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0 L 0.22917 0 C 0.3323 0 0.45886 0.07269 0.45886 0.13171 L 0.45886 0.26366 " pathEditMode="relative" rAng="0" ptsTypes="FfFF">
                                      <p:cBhvr>
                                        <p:cTn id="3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317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4.81481E-6 L 0.22934 4.81481E-6 C 0.3323 4.81481E-6 0.45886 0.06111 0.45886 0.11111 L 0.45886 0.22222 " pathEditMode="relative" rAng="0" ptsTypes="FfFF">
                                      <p:cBhvr>
                                        <p:cTn id="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111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58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-3.7037E-7 L 0.22934 -3.7037E-7 C 0.3323 -3.7037E-7 0.45886 0.05139 0.45886 0.09352 L 0.45886 0.18704 " pathEditMode="relative" rAng="0" ptsTypes="FfFF">
                                      <p:cBhvr>
                                        <p:cTn id="5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935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4" grpId="0" animBg="1"/>
      <p:bldP spid="34" grpId="1" animBg="1"/>
      <p:bldP spid="33" grpId="0" animBg="1"/>
      <p:bldP spid="33" grpId="1" animBg="1"/>
      <p:bldP spid="32" grpId="0" animBg="1"/>
      <p:bldP spid="32" grpId="1" animBg="1"/>
      <p:bldP spid="31" grpId="0" animBg="1"/>
      <p:bldP spid="31" grpId="1" animBg="1"/>
      <p:bldP spid="35" grpId="0" animBg="1"/>
      <p:bldP spid="35" grpId="1" animBg="1"/>
      <p:bldP spid="30" grpId="0" animBg="1"/>
      <p:bldP spid="30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r>
              <a:rPr lang="es-ES" sz="4300" kern="1200" dirty="0" smtClean="0">
                <a:solidFill>
                  <a:srgbClr val="A6CEA8"/>
                </a:solidFill>
              </a:rPr>
              <a:t>: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Productive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348124"/>
              </p:ext>
            </p:extLst>
          </p:nvPr>
        </p:nvGraphicFramePr>
        <p:xfrm>
          <a:off x="376519" y="1711811"/>
          <a:ext cx="3944469" cy="470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89646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Standard</a:t>
                      </a:r>
                      <a:r>
                        <a:rPr lang="es-ES" dirty="0" smtClean="0">
                          <a:latin typeface="Estrangelo Edessa" pitchFamily="66" charset="0"/>
                          <a:cs typeface="Estrangelo Edessa" pitchFamily="66" charset="0"/>
                        </a:rPr>
                        <a:t> (ALL </a:t>
                      </a:r>
                      <a:r>
                        <a:rPr lang="es-ES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employees</a:t>
                      </a:r>
                      <a:r>
                        <a:rPr lang="es-ES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Total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in a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365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lvl="1" indent="0">
                        <a:buFontTx/>
                        <a:buNone/>
                      </a:pP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Weekends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-104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Subtotal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261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Annual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holidays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-21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Statutory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holidays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-15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Illness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&amp;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others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-15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1"/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210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Working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8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/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1 680</a:t>
                      </a:r>
                      <a:endParaRPr lang="en-GB" sz="20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44488"/>
              </p:ext>
            </p:extLst>
          </p:nvPr>
        </p:nvGraphicFramePr>
        <p:xfrm>
          <a:off x="5047130" y="1711811"/>
          <a:ext cx="394446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Actual </a:t>
                      </a:r>
                      <a:r>
                        <a:rPr lang="es-ES" sz="18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(individual)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You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compute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actual individual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number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for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each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employee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320988" y="1538855"/>
            <a:ext cx="82834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vs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976621" y="5081982"/>
            <a:ext cx="3898438" cy="369332"/>
            <a:chOff x="4976621" y="5081982"/>
            <a:chExt cx="3898438" cy="369332"/>
          </a:xfrm>
        </p:grpSpPr>
        <p:pic>
          <p:nvPicPr>
            <p:cNvPr id="11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5081982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322038" y="5081982"/>
              <a:ext cx="3553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Don’t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use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billable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!!!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76621" y="4402617"/>
            <a:ext cx="3898438" cy="646331"/>
            <a:chOff x="4976621" y="4402617"/>
            <a:chExt cx="3898438" cy="646331"/>
          </a:xfrm>
        </p:grpSpPr>
        <p:pic>
          <p:nvPicPr>
            <p:cNvPr id="9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4402617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5322038" y="4402617"/>
              <a:ext cx="35530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actual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productive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exceeds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standard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  <a:sym typeface="Wingdings" pitchFamily="2" charset="2"/>
                </a:rPr>
                <a:t> use actual!!!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76621" y="3395233"/>
            <a:ext cx="3898438" cy="923330"/>
            <a:chOff x="4976621" y="3395233"/>
            <a:chExt cx="3898438" cy="923330"/>
          </a:xfrm>
        </p:grpSpPr>
        <p:pic>
          <p:nvPicPr>
            <p:cNvPr id="7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3395233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5322038" y="3395233"/>
              <a:ext cx="355302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time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recording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system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must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allow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keeping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track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of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this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number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of actual individual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productive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78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r>
              <a:rPr lang="es-ES" sz="4300" kern="1200" dirty="0" smtClean="0">
                <a:solidFill>
                  <a:srgbClr val="A6CEA8"/>
                </a:solidFill>
              </a:rPr>
              <a:t>: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Productive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720067"/>
              </p:ext>
            </p:extLst>
          </p:nvPr>
        </p:nvGraphicFramePr>
        <p:xfrm>
          <a:off x="376519" y="1711811"/>
          <a:ext cx="3944469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included</a:t>
                      </a:r>
                      <a:endParaRPr lang="en-GB" sz="24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25068">
                <a:tc>
                  <a:txBody>
                    <a:bodyPr/>
                    <a:lstStyle/>
                    <a:p>
                      <a:pPr algn="l"/>
                      <a:r>
                        <a:rPr lang="es-ES" sz="2000" b="0" dirty="0" smtClean="0">
                          <a:latin typeface="Estrangelo Edessa" pitchFamily="66" charset="0"/>
                          <a:cs typeface="Estrangelo Edessa" pitchFamily="66" charset="0"/>
                        </a:rPr>
                        <a:t>Normal </a:t>
                      </a:r>
                      <a:r>
                        <a:rPr lang="es-ES" sz="2000" b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working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personnel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including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: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Sales and Marketing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Preparation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proposals</a:t>
                      </a:r>
                      <a:endParaRPr lang="es-ES" sz="2000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Administrative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time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Non-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general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research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endParaRPr lang="es-ES" sz="2000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Teaching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training and similar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(in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case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universities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/similar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bodies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s-ES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algn="l"/>
                      <a:endParaRPr lang="en-GB" b="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416338"/>
              </p:ext>
            </p:extLst>
          </p:nvPr>
        </p:nvGraphicFramePr>
        <p:xfrm>
          <a:off x="4805083" y="1711811"/>
          <a:ext cx="3944469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excluded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General training (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if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not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General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internal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meetings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(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if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not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 descr="C:\Users\requean\AppData\Local\Microsoft\Windows\Temporary Internet Files\Content.IE5\I89HFU8I\MC9004338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712" y="1520607"/>
            <a:ext cx="712551" cy="71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requean\AppData\Local\Microsoft\Windows\Temporary Internet Files\Content.IE5\02AIWASG\MC900442138[1].png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00" y="1520607"/>
            <a:ext cx="712800" cy="7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33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Overtime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20" name="Golden rule"/>
          <p:cNvSpPr/>
          <p:nvPr/>
        </p:nvSpPr>
        <p:spPr>
          <a:xfrm>
            <a:off x="1147482" y="2008094"/>
            <a:ext cx="7646893" cy="34338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may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accepted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1026" name="Picture 2" descr="C:\Users\requean\AppData\Local\Microsoft\Windows\Temporary Internet Files\Content.IE5\ICW0V9TL\MC900056833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86" y="1836401"/>
            <a:ext cx="806994" cy="686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roup 23"/>
          <p:cNvGrpSpPr/>
          <p:nvPr/>
        </p:nvGrpSpPr>
        <p:grpSpPr>
          <a:xfrm>
            <a:off x="412377" y="4506072"/>
            <a:ext cx="4392707" cy="1604682"/>
            <a:chOff x="4545105" y="2680447"/>
            <a:chExt cx="4392707" cy="1604682"/>
          </a:xfrm>
        </p:grpSpPr>
        <p:sp>
          <p:nvSpPr>
            <p:cNvPr id="25" name="Right Arrow Callout 24"/>
            <p:cNvSpPr/>
            <p:nvPr/>
          </p:nvSpPr>
          <p:spPr>
            <a:xfrm>
              <a:off x="4545105" y="2680447"/>
              <a:ext cx="4392707" cy="1604682"/>
            </a:xfrm>
            <a:prstGeom prst="rightArrowCallout">
              <a:avLst>
                <a:gd name="adj1" fmla="val 22765"/>
                <a:gd name="adj2" fmla="val 25559"/>
                <a:gd name="adj3" fmla="val 25000"/>
                <a:gd name="adj4" fmla="val 8561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imesheet 1"/>
            <p:cNvSpPr/>
            <p:nvPr/>
          </p:nvSpPr>
          <p:spPr>
            <a:xfrm>
              <a:off x="4545106" y="2680447"/>
              <a:ext cx="3680012" cy="1541930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In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any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other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case: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either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not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paid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there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not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clear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distinction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between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normal and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hours</a:t>
              </a:r>
              <a:endPara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28" name="Timesheets"/>
          <p:cNvSpPr/>
          <p:nvPr/>
        </p:nvSpPr>
        <p:spPr>
          <a:xfrm>
            <a:off x="4970928" y="2626658"/>
            <a:ext cx="4002743" cy="1604682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applicable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these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has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calculated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separately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from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applicable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working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9" name="Timesheets"/>
          <p:cNvSpPr/>
          <p:nvPr/>
        </p:nvSpPr>
        <p:spPr>
          <a:xfrm>
            <a:off x="4970930" y="4374777"/>
            <a:ext cx="4002743" cy="1735977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is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calculated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Adding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numerator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+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(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if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any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Adding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denominator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+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12377" y="2523170"/>
            <a:ext cx="4392706" cy="1919154"/>
            <a:chOff x="4545106" y="2680447"/>
            <a:chExt cx="4392706" cy="1663222"/>
          </a:xfrm>
        </p:grpSpPr>
        <p:sp>
          <p:nvSpPr>
            <p:cNvPr id="16" name="Right Arrow Callout 15"/>
            <p:cNvSpPr/>
            <p:nvPr/>
          </p:nvSpPr>
          <p:spPr>
            <a:xfrm>
              <a:off x="4545106" y="2680447"/>
              <a:ext cx="4392706" cy="1604682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549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imesheet 1"/>
            <p:cNvSpPr/>
            <p:nvPr/>
          </p:nvSpPr>
          <p:spPr>
            <a:xfrm>
              <a:off x="4545106" y="2680447"/>
              <a:ext cx="3680012" cy="528918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actually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paid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according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to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beneficiary’s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policy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smtClean="0">
                  <a:solidFill>
                    <a:srgbClr val="FF0000"/>
                  </a:solidFill>
                  <a:latin typeface="Estrangelo Edessa" pitchFamily="66" charset="0"/>
                  <a:cs typeface="Estrangelo Edessa" pitchFamily="66" charset="0"/>
                </a:rPr>
                <a:t>AND</a:t>
              </a:r>
              <a:endPara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  <p:sp>
          <p:nvSpPr>
            <p:cNvPr id="18" name="Timesheet 1"/>
            <p:cNvSpPr/>
            <p:nvPr/>
          </p:nvSpPr>
          <p:spPr>
            <a:xfrm>
              <a:off x="4545106" y="3205130"/>
              <a:ext cx="3680012" cy="1138539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there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a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system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that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allows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identification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of normal /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worked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for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project</a:t>
              </a:r>
              <a:endPara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743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ernative 2"/>
          <p:cNvSpPr/>
          <p:nvPr/>
        </p:nvSpPr>
        <p:spPr>
          <a:xfrm>
            <a:off x="4827495" y="4374774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assessed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auditors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3" name="Alternative 1"/>
          <p:cNvSpPr/>
          <p:nvPr/>
        </p:nvSpPr>
        <p:spPr>
          <a:xfrm>
            <a:off x="4827495" y="3657599"/>
            <a:ext cx="3680012" cy="65442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Must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give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level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assurance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1" name="Alternative evidence"/>
          <p:cNvSpPr/>
          <p:nvPr/>
        </p:nvSpPr>
        <p:spPr>
          <a:xfrm>
            <a:off x="4827495" y="3164539"/>
            <a:ext cx="3680012" cy="340659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Alternative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evidence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6" name="Straight Arrow Connector 5"/>
          <p:cNvCxnSpPr>
            <a:endCxn id="10" idx="0"/>
          </p:cNvCxnSpPr>
          <p:nvPr/>
        </p:nvCxnSpPr>
        <p:spPr>
          <a:xfrm flipH="1">
            <a:off x="2390884" y="2689412"/>
            <a:ext cx="2127328" cy="47512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1" idx="0"/>
          </p:cNvCxnSpPr>
          <p:nvPr/>
        </p:nvCxnSpPr>
        <p:spPr>
          <a:xfrm>
            <a:off x="4518212" y="2689412"/>
            <a:ext cx="2149289" cy="475127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mesheet 5"/>
          <p:cNvSpPr/>
          <p:nvPr/>
        </p:nvSpPr>
        <p:spPr>
          <a:xfrm>
            <a:off x="550877" y="5683624"/>
            <a:ext cx="3877688" cy="56160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Project-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related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tasks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: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reference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WP/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task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DoW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3" name="Timesheet 4"/>
          <p:cNvSpPr/>
          <p:nvPr/>
        </p:nvSpPr>
        <p:spPr>
          <a:xfrm>
            <a:off x="550878" y="5047126"/>
            <a:ext cx="3680012" cy="54684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Indication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all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worked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,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only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project-related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tasks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6" name="Timesheet 3"/>
          <p:cNvSpPr/>
          <p:nvPr/>
        </p:nvSpPr>
        <p:spPr>
          <a:xfrm>
            <a:off x="550878" y="4374774"/>
            <a:ext cx="3680012" cy="65442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Authorised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manager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superior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5" name="Timesheet 2"/>
          <p:cNvSpPr/>
          <p:nvPr/>
        </p:nvSpPr>
        <p:spPr>
          <a:xfrm>
            <a:off x="550878" y="3998258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Daily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,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weekly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monthly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basis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Timesheet 1"/>
          <p:cNvSpPr/>
          <p:nvPr/>
        </p:nvSpPr>
        <p:spPr>
          <a:xfrm>
            <a:off x="550878" y="3657599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Whole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duration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0" name="Timesheets"/>
          <p:cNvSpPr/>
          <p:nvPr/>
        </p:nvSpPr>
        <p:spPr>
          <a:xfrm>
            <a:off x="550878" y="3164540"/>
            <a:ext cx="3680012" cy="34065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" name="Golden rule"/>
          <p:cNvSpPr/>
          <p:nvPr/>
        </p:nvSpPr>
        <p:spPr>
          <a:xfrm>
            <a:off x="1147483" y="2008094"/>
            <a:ext cx="7360024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ONLY actual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worked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on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5123" name="Picture 3" descr="C:\Users\requean\AppData\Local\Microsoft\Windows\Temporary Internet Files\Content.IE5\N7L1MRG5\MC900157329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78" y="1908027"/>
            <a:ext cx="846715" cy="881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dedicated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to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the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project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17" name="Warning" descr="C:\Users\requean\AppData\Local\Microsoft\Windows\Temporary Internet Files\Content.IE5\PN37ILQ6\MC90043475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795" y="5147841"/>
            <a:ext cx="345417" cy="34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7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11" grpId="0" animBg="1"/>
      <p:bldP spid="24" grpId="0"/>
      <p:bldP spid="23" grpId="0"/>
      <p:bldP spid="16" grpId="0"/>
      <p:bldP spid="15" grpId="0"/>
      <p:bldP spid="12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8" name="Hours. +"/>
          <p:cNvSpPr/>
          <p:nvPr/>
        </p:nvSpPr>
        <p:spPr>
          <a:xfrm>
            <a:off x="2944905" y="2142565"/>
            <a:ext cx="1483474" cy="132163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9" name="Personnel costs. +"/>
          <p:cNvSpPr/>
          <p:nvPr/>
        </p:nvSpPr>
        <p:spPr>
          <a:xfrm>
            <a:off x="161365" y="1828800"/>
            <a:ext cx="2160496" cy="162882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6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0" name="Errors + Hours"/>
          <p:cNvSpPr/>
          <p:nvPr/>
        </p:nvSpPr>
        <p:spPr>
          <a:xfrm>
            <a:off x="266699" y="4365812"/>
            <a:ext cx="7389160" cy="1407459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reliable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more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dedicated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s-ES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more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substantiated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52" name="Arrow + Hours"/>
          <p:cNvGrpSpPr/>
          <p:nvPr/>
        </p:nvGrpSpPr>
        <p:grpSpPr>
          <a:xfrm>
            <a:off x="3019669" y="3386722"/>
            <a:ext cx="588624" cy="979090"/>
            <a:chOff x="3107748" y="3386722"/>
            <a:chExt cx="588624" cy="979090"/>
          </a:xfrm>
        </p:grpSpPr>
        <p:sp>
          <p:nvSpPr>
            <p:cNvPr id="53" name="+"/>
            <p:cNvSpPr/>
            <p:nvPr/>
          </p:nvSpPr>
          <p:spPr>
            <a:xfrm>
              <a:off x="3107748" y="3386722"/>
              <a:ext cx="58862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+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54" name="Arrow + Hours"/>
            <p:cNvCxnSpPr/>
            <p:nvPr/>
          </p:nvCxnSpPr>
          <p:spPr>
            <a:xfrm flipV="1">
              <a:off x="3608295" y="3386722"/>
              <a:ext cx="0" cy="97909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14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40" grpId="0" animBg="1"/>
      <p:bldP spid="24" grpId="0" animBg="1"/>
      <p:bldP spid="48" grpId="0" animBg="1"/>
      <p:bldP spid="21" grpId="0" animBg="1"/>
      <p:bldP spid="21" grpId="1" animBg="1"/>
      <p:bldP spid="21" grpId="3" animBg="1"/>
      <p:bldP spid="49" grpId="0" animBg="1"/>
      <p:bldP spid="20" grpId="0" animBg="1"/>
      <p:bldP spid="20" grpId="1" animBg="1"/>
      <p:bldP spid="20" grpId="2" animBg="1"/>
      <p:bldP spid="5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9" name="Hours. -"/>
          <p:cNvSpPr/>
          <p:nvPr/>
        </p:nvSpPr>
        <p:spPr>
          <a:xfrm>
            <a:off x="2940423" y="2914966"/>
            <a:ext cx="1335741" cy="53563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1" name="Personnel costs. -"/>
          <p:cNvSpPr/>
          <p:nvPr/>
        </p:nvSpPr>
        <p:spPr>
          <a:xfrm>
            <a:off x="161364" y="2894785"/>
            <a:ext cx="1945341" cy="555812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0" name="Errors - Hours"/>
          <p:cNvSpPr/>
          <p:nvPr/>
        </p:nvSpPr>
        <p:spPr>
          <a:xfrm>
            <a:off x="266699" y="4365812"/>
            <a:ext cx="7389160" cy="1479176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reliable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less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dedicated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less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substantiated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11" name="Arrow - Hours"/>
          <p:cNvGrpSpPr/>
          <p:nvPr/>
        </p:nvGrpSpPr>
        <p:grpSpPr>
          <a:xfrm>
            <a:off x="3194311" y="3386722"/>
            <a:ext cx="415498" cy="979090"/>
            <a:chOff x="3194311" y="3386722"/>
            <a:chExt cx="415498" cy="979090"/>
          </a:xfrm>
        </p:grpSpPr>
        <p:sp>
          <p:nvSpPr>
            <p:cNvPr id="51" name="-"/>
            <p:cNvSpPr/>
            <p:nvPr/>
          </p:nvSpPr>
          <p:spPr>
            <a:xfrm>
              <a:off x="3194311" y="3386722"/>
              <a:ext cx="41549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-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9" name="Arrow - Hours"/>
            <p:cNvCxnSpPr>
              <a:endCxn id="21" idx="2"/>
            </p:cNvCxnSpPr>
            <p:nvPr/>
          </p:nvCxnSpPr>
          <p:spPr>
            <a:xfrm flipV="1">
              <a:off x="3608295" y="3386722"/>
              <a:ext cx="0" cy="97909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40" grpId="0" animBg="1"/>
      <p:bldP spid="24" grpId="0" animBg="1"/>
      <p:bldP spid="29" grpId="0" animBg="1"/>
      <p:bldP spid="21" grpId="0" animBg="1"/>
      <p:bldP spid="21" grpId="1" animBg="1"/>
      <p:bldP spid="21" grpId="3" animBg="1"/>
      <p:bldP spid="41" grpId="0" animBg="1"/>
      <p:bldP spid="20" grpId="0" animBg="1"/>
      <p:bldP spid="20" grpId="1" animBg="1"/>
      <p:bldP spid="50" grpId="0" animBg="1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7821</TotalTime>
  <Words>738</Words>
  <Application>Microsoft Office PowerPoint</Application>
  <PresentationFormat>On-screen Show (4:3)</PresentationFormat>
  <Paragraphs>181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1_Default Design</vt:lpstr>
      <vt:lpstr>PowerPoint Presentation</vt:lpstr>
      <vt:lpstr>Personnel costs</vt:lpstr>
      <vt:lpstr>Hourly rate</vt:lpstr>
      <vt:lpstr>Hourly rate: Productive hours</vt:lpstr>
      <vt:lpstr>Hourly rate: Productive hours</vt:lpstr>
      <vt:lpstr>Overtime</vt:lpstr>
      <vt:lpstr>Hours dedicated to the project</vt:lpstr>
      <vt:lpstr>Actual personnel costs. Some errors</vt:lpstr>
      <vt:lpstr>Actual personnel costs. Some errors</vt:lpstr>
      <vt:lpstr>Actual personnel costs. Some errors</vt:lpstr>
      <vt:lpstr>Average personnel costs</vt:lpstr>
      <vt:lpstr>SME owners</vt:lpstr>
      <vt:lpstr>SME owners</vt:lpstr>
    </vt:vector>
  </TitlesOfParts>
  <Company>Tipik Communication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Sabine Bauwens</dc:creator>
  <cp:lastModifiedBy>REQUENA Antonio ( FCH )</cp:lastModifiedBy>
  <cp:revision>404</cp:revision>
  <cp:lastPrinted>2013-10-09T08:56:08Z</cp:lastPrinted>
  <dcterms:created xsi:type="dcterms:W3CDTF">2011-03-15T12:49:52Z</dcterms:created>
  <dcterms:modified xsi:type="dcterms:W3CDTF">2013-11-05T08:03:18Z</dcterms:modified>
</cp:coreProperties>
</file>