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5"/>
  </p:notesMasterIdLst>
  <p:handoutMasterIdLst>
    <p:handoutMasterId r:id="rId16"/>
  </p:handoutMasterIdLst>
  <p:sldIdLst>
    <p:sldId id="284" r:id="rId2"/>
    <p:sldId id="290" r:id="rId3"/>
    <p:sldId id="297" r:id="rId4"/>
    <p:sldId id="298" r:id="rId5"/>
    <p:sldId id="323" r:id="rId6"/>
    <p:sldId id="315" r:id="rId7"/>
    <p:sldId id="317" r:id="rId8"/>
    <p:sldId id="316" r:id="rId9"/>
    <p:sldId id="309" r:id="rId10"/>
    <p:sldId id="314" r:id="rId11"/>
    <p:sldId id="320" r:id="rId12"/>
    <p:sldId id="324" r:id="rId13"/>
    <p:sldId id="303" r:id="rId14"/>
  </p:sldIdLst>
  <p:sldSz cx="9144000" cy="6858000" type="screen4x3"/>
  <p:notesSz cx="9945688" cy="6858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339933"/>
    <a:srgbClr val="000099"/>
    <a:srgbClr val="3366CC"/>
    <a:srgbClr val="0066CC"/>
    <a:srgbClr val="0000FF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24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4038" y="0"/>
            <a:ext cx="4310062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1E56BC4-1BF7-41FE-B1B8-C095CFE4F4B7}" type="datetimeFigureOut">
              <a:rPr lang="nb-NO"/>
              <a:pPr>
                <a:defRPr/>
              </a:pPr>
              <a:t>12.11.2013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4038" y="6513513"/>
            <a:ext cx="4310062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52838C8-C82A-459B-8F90-ED826C3C66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91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1006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4038" y="0"/>
            <a:ext cx="4310062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57550" y="514350"/>
            <a:ext cx="3430588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5363" y="3257550"/>
            <a:ext cx="795655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431006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4038" y="6513513"/>
            <a:ext cx="4310062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B54E6A5C-7316-4067-BDC5-FC7CE02A5F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8844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54F546E-D46D-4A28-B89F-1465698A7EB7}" type="slidenum">
              <a:rPr lang="en-GB" altLang="nb-NO" smtClean="0"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GB" altLang="nb-NO" smtClean="0">
              <a:cs typeface="Arial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9463" y="539750"/>
            <a:ext cx="3368675" cy="2525713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6200" y="3281363"/>
            <a:ext cx="7305675" cy="3067050"/>
          </a:xfrm>
          <a:noFill/>
        </p:spPr>
        <p:txBody>
          <a:bodyPr/>
          <a:lstStyle/>
          <a:p>
            <a:pPr eaLnBrk="1" hangingPunct="1"/>
            <a:endParaRPr lang="en-US" altLang="nb-NO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D2FE14D-B2CF-4009-911A-1172747F9C09}" type="slidenum">
              <a:rPr lang="en-GB" altLang="nb-NO" smtClean="0"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GB" altLang="nb-NO" smtClean="0">
              <a:cs typeface="Arial" pitchFamily="3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9463" y="539750"/>
            <a:ext cx="3368675" cy="2525713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6200" y="3281363"/>
            <a:ext cx="7305675" cy="3067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nb-NO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C92BAF9-B6FC-4913-871D-3B7A53DE1E0A}" type="slidenum">
              <a:rPr lang="en-GB" altLang="nb-NO" smtClean="0"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GB" altLang="nb-NO" smtClean="0">
              <a:cs typeface="Arial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9463" y="539750"/>
            <a:ext cx="3368675" cy="2525713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6200" y="3281363"/>
            <a:ext cx="7305675" cy="3067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nb-NO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9303F12-B8FC-4288-96A3-A3671EF17AF8}" type="slidenum">
              <a:rPr lang="en-GB" altLang="nb-NO" smtClean="0"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GB" altLang="nb-NO" smtClean="0">
              <a:cs typeface="Arial" pitchFamily="34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9463" y="539750"/>
            <a:ext cx="3368675" cy="2525713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6200" y="3281363"/>
            <a:ext cx="7305675" cy="3067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nb-NO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8196687-F768-4846-9C57-CBF5D5F18B5C}" type="slidenum">
              <a:rPr lang="en-GB" altLang="nb-NO" smtClean="0"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n-GB" altLang="nb-NO" smtClean="0">
              <a:cs typeface="Arial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9463" y="539750"/>
            <a:ext cx="3368675" cy="2525713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6200" y="3281363"/>
            <a:ext cx="7305675" cy="3067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nb-NO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5549266-82F6-4287-BB87-D977B416F4E4}" type="slidenum">
              <a:rPr lang="en-GB" altLang="nb-NO" smtClean="0"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en-GB" altLang="nb-NO" smtClean="0">
              <a:cs typeface="Arial" pitchFamily="34" charset="0"/>
            </a:endParaRPr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3319463" y="539750"/>
            <a:ext cx="3368675" cy="2525713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6200" y="3281363"/>
            <a:ext cx="7305675" cy="3067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nb-NO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43A1F-EDFE-4379-961F-A52CBEB689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24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9E512-E3AA-4329-97AC-0111D6A856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20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CA64E-4035-4AC7-850B-11D9FAAD88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037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8973D-7FBF-49C3-9C95-C29C4FC309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48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95A65-EE30-4355-A239-C586CC8B13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69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FFE9B-FD78-48B5-A0E6-9567B2DBD3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18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1DD92-BFA7-464F-9BD1-765EDAB796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189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AD0A3-A9F4-4A52-8C18-5DFDF6971D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458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0E743-8D2C-449F-A03B-8F7DC7CF5B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584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CE3ED-97B5-4496-ACF0-A9EB5B839F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080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80792-8F1D-4358-9233-E7005A4AD2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76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nb-NO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b-NO" smtClean="0"/>
              <a:t>Click to edit Master text styles</a:t>
            </a:r>
          </a:p>
          <a:p>
            <a:pPr lvl="1"/>
            <a:r>
              <a:rPr lang="en-GB" altLang="nb-NO" smtClean="0"/>
              <a:t>Second level</a:t>
            </a:r>
          </a:p>
          <a:p>
            <a:pPr lvl="2"/>
            <a:r>
              <a:rPr lang="en-GB" altLang="nb-NO" smtClean="0"/>
              <a:t>Third level</a:t>
            </a:r>
          </a:p>
          <a:p>
            <a:pPr lvl="3"/>
            <a:r>
              <a:rPr lang="en-GB" altLang="nb-NO" smtClean="0"/>
              <a:t>Fourth level</a:t>
            </a:r>
          </a:p>
          <a:p>
            <a:pPr lvl="4"/>
            <a:r>
              <a:rPr lang="en-GB" altLang="nb-NO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194FD0D-6F03-4B35-B3E0-762D5307E4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itchFamily="34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pitchFamily="34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hyperlink" Target="http://www.google.no/url?sa=i&amp;rct=j&amp;q=&amp;esrc=s&amp;frm=1&amp;source=images&amp;cd=&amp;cad=rja&amp;docid=OktROC3sY4AkHM&amp;tbnid=H20dfxMw1k3GbM:&amp;ved=0CAUQjRw&amp;url=http%3A%2F%2Fuclafacultyassociation.blogspot.com%2F2013_10_01_archive.html&amp;ei=NLSBUufWEYWn4ATWgYH4AQ&amp;psig=AFQjCNGLgxCor0d3FleDFARhMyEBYB7bxQ&amp;ust=1384317685613274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3.emf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40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076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/>
          </p:cNvSpPr>
          <p:nvPr>
            <p:ph type="body" idx="1"/>
          </p:nvPr>
        </p:nvSpPr>
        <p:spPr>
          <a:xfrm>
            <a:off x="755650" y="2624138"/>
            <a:ext cx="7780338" cy="4260850"/>
          </a:xfrm>
        </p:spPr>
        <p:txBody>
          <a:bodyPr/>
          <a:lstStyle/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r>
              <a:rPr lang="en-GB" altLang="nb-NO" sz="4400" b="1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KeePEMalive</a:t>
            </a:r>
          </a:p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r>
              <a:rPr lang="en-GB" altLang="nb-NO" sz="3600" b="1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(GA no.: 245113)</a:t>
            </a:r>
            <a:endParaRPr lang="en-GB" altLang="nb-NO" sz="4400" b="1" smtClean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endParaRPr lang="en-GB" altLang="nb-NO" sz="2000" b="1" smtClean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ClrTx/>
              <a:buFont typeface="Arial" pitchFamily="34" charset="0"/>
              <a:buNone/>
            </a:pPr>
            <a:r>
              <a:rPr lang="en-GB" altLang="nb-NO" sz="2400" b="1" smtClean="0">
                <a:solidFill>
                  <a:srgbClr val="034EA2"/>
                </a:solidFill>
                <a:latin typeface="Calibri" pitchFamily="34" charset="0"/>
              </a:rPr>
              <a:t>FCH JU Programme Review Days 2013 </a:t>
            </a:r>
          </a:p>
          <a:p>
            <a:pPr marL="361950" indent="-361950" algn="ctr" defTabSz="966788">
              <a:spcBef>
                <a:spcPct val="0"/>
              </a:spcBef>
              <a:buClrTx/>
              <a:buFont typeface="Arial" pitchFamily="34" charset="0"/>
              <a:buNone/>
            </a:pPr>
            <a:r>
              <a:rPr lang="en-GB" altLang="nb-NO" sz="2400" b="1" smtClean="0">
                <a:solidFill>
                  <a:srgbClr val="034EA2"/>
                </a:solidFill>
                <a:latin typeface="Calibri" pitchFamily="34" charset="0"/>
              </a:rPr>
              <a:t>Brussels, 12</a:t>
            </a:r>
            <a:r>
              <a:rPr lang="en-GB" altLang="nb-NO" sz="2400" b="1" baseline="30000" smtClean="0">
                <a:solidFill>
                  <a:srgbClr val="034EA2"/>
                </a:solidFill>
                <a:latin typeface="Calibri" pitchFamily="34" charset="0"/>
              </a:rPr>
              <a:t>th</a:t>
            </a:r>
            <a:r>
              <a:rPr lang="en-GB" altLang="nb-NO" sz="2400" b="1" smtClean="0">
                <a:solidFill>
                  <a:srgbClr val="034EA2"/>
                </a:solidFill>
                <a:latin typeface="Calibri" pitchFamily="34" charset="0"/>
              </a:rPr>
              <a:t> November</a:t>
            </a:r>
            <a:endParaRPr lang="en-GB" altLang="nb-NO" i="1" smtClean="0">
              <a:solidFill>
                <a:srgbClr val="000000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ClrTx/>
              <a:buFont typeface="Arial" pitchFamily="34" charset="0"/>
              <a:buNone/>
            </a:pPr>
            <a:endParaRPr lang="en-GB" altLang="nb-NO" sz="2000" i="1" smtClean="0">
              <a:solidFill>
                <a:srgbClr val="000000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ClrTx/>
              <a:buFont typeface="Arial" pitchFamily="34" charset="0"/>
              <a:buNone/>
            </a:pPr>
            <a:r>
              <a:rPr lang="en-GB" altLang="nb-NO" sz="2000" i="1" smtClean="0">
                <a:solidFill>
                  <a:srgbClr val="000000"/>
                </a:solidFill>
                <a:latin typeface="Calibri" pitchFamily="34" charset="0"/>
              </a:rPr>
              <a:t>Steffen Møller-Holst</a:t>
            </a:r>
          </a:p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r>
              <a:rPr lang="en-GB" altLang="nb-NO" sz="2000" i="1" smtClean="0">
                <a:solidFill>
                  <a:srgbClr val="000000"/>
                </a:solidFill>
                <a:latin typeface="Calibri" pitchFamily="34" charset="0"/>
              </a:rPr>
              <a:t>SINTEF</a:t>
            </a:r>
            <a:endParaRPr lang="en-GB" altLang="nb-NO" sz="2000" smtClean="0">
              <a:solidFill>
                <a:srgbClr val="000000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endParaRPr lang="en-US" altLang="nb-NO" sz="2800" smtClean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05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6051550"/>
            <a:ext cx="4349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6386513"/>
            <a:ext cx="838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38" y="6153150"/>
            <a:ext cx="63023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6194425"/>
            <a:ext cx="13430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188" y="6154738"/>
            <a:ext cx="9382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3" y="6167438"/>
            <a:ext cx="731837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6103938"/>
            <a:ext cx="133508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25" y="6162675"/>
            <a:ext cx="14652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6173788"/>
            <a:ext cx="792163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7" descr="logo-128-nl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6167438"/>
            <a:ext cx="7493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92288"/>
            <a:ext cx="475297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323850" y="1916113"/>
            <a:ext cx="8569325" cy="3700462"/>
          </a:xfrm>
        </p:spPr>
        <p:txBody>
          <a:bodyPr/>
          <a:lstStyle/>
          <a:p>
            <a:pPr marL="177800" lvl="1" indent="-177800">
              <a:buClr>
                <a:srgbClr val="194C84"/>
              </a:buClr>
              <a:buFont typeface="Arial" pitchFamily="34" charset="0"/>
              <a:buNone/>
            </a:pPr>
            <a:r>
              <a:rPr lang="en-GB" altLang="nb-NO" sz="2000" b="1" smtClean="0">
                <a:solidFill>
                  <a:schemeClr val="tx1"/>
                </a:solidFill>
                <a:latin typeface="Calibri" pitchFamily="34" charset="0"/>
              </a:rPr>
              <a:t>Relationship to Earlier and Other Current Projects</a:t>
            </a:r>
          </a:p>
          <a:p>
            <a:pPr marL="177800" indent="-177800"/>
            <a:r>
              <a:rPr lang="en-US" altLang="nb-NO" sz="2000" smtClean="0">
                <a:latin typeface="Calibri" pitchFamily="34" charset="0"/>
              </a:rPr>
              <a:t>Link to previous work on AST protocols performed in framework of FCTEST</a:t>
            </a:r>
            <a:r>
              <a:rPr lang="en-US" altLang="nb-NO" sz="2000" baseline="30000" smtClean="0">
                <a:latin typeface="Calibri" pitchFamily="34" charset="0"/>
              </a:rPr>
              <a:t>QA</a:t>
            </a:r>
            <a:r>
              <a:rPr lang="en-US" altLang="nb-NO" sz="2000" smtClean="0">
                <a:latin typeface="Calibri" pitchFamily="34" charset="0"/>
              </a:rPr>
              <a:t> </a:t>
            </a:r>
          </a:p>
          <a:p>
            <a:pPr marL="177800" indent="-177800"/>
            <a:r>
              <a:rPr lang="en-GB" altLang="nb-NO" sz="2000" smtClean="0">
                <a:latin typeface="Calibri" pitchFamily="34" charset="0"/>
              </a:rPr>
              <a:t>Contribution at DeCode workshop, Gothenburg, March 2011</a:t>
            </a:r>
            <a:endParaRPr lang="en-GB" altLang="nb-NO" sz="2000" smtClean="0">
              <a:solidFill>
                <a:srgbClr val="FF0000"/>
              </a:solidFill>
              <a:latin typeface="Calibri" pitchFamily="34" charset="0"/>
            </a:endParaRPr>
          </a:p>
          <a:p>
            <a:pPr marL="177800" indent="-177800"/>
            <a:r>
              <a:rPr lang="en-GB" altLang="nb-NO" sz="2000" smtClean="0">
                <a:latin typeface="Calibri" pitchFamily="34" charset="0"/>
              </a:rPr>
              <a:t>Integration with Field test program at Lolland, Denmark:</a:t>
            </a:r>
          </a:p>
          <a:p>
            <a:pPr marL="177800" indent="-177800"/>
            <a:endParaRPr lang="nb-NO" altLang="nb-NO" sz="2000" smtClean="0">
              <a:solidFill>
                <a:srgbClr val="FF0000"/>
              </a:solidFill>
              <a:latin typeface="Calibri" pitchFamily="34" charset="0"/>
            </a:endParaRPr>
          </a:p>
          <a:p>
            <a:pPr marL="177800" indent="-177800"/>
            <a:endParaRPr lang="nb-NO" altLang="nb-NO" sz="2000" smtClean="0">
              <a:solidFill>
                <a:srgbClr val="FF0000"/>
              </a:solidFill>
              <a:latin typeface="Calibri" pitchFamily="34" charset="0"/>
            </a:endParaRPr>
          </a:p>
          <a:p>
            <a:pPr marL="177800" indent="-177800"/>
            <a:endParaRPr lang="nb-NO" altLang="nb-NO" sz="2000" smtClean="0">
              <a:solidFill>
                <a:srgbClr val="FF0000"/>
              </a:solidFill>
              <a:latin typeface="Calibri" pitchFamily="34" charset="0"/>
            </a:endParaRPr>
          </a:p>
          <a:p>
            <a:pPr marL="177800" indent="-177800"/>
            <a:endParaRPr lang="nb-NO" altLang="nb-NO" sz="2000" smtClean="0">
              <a:solidFill>
                <a:srgbClr val="FF0000"/>
              </a:solidFill>
              <a:latin typeface="Calibri" pitchFamily="34" charset="0"/>
            </a:endParaRPr>
          </a:p>
          <a:p>
            <a:pPr marL="177800" indent="-177800"/>
            <a:endParaRPr lang="nb-NO" altLang="nb-NO" sz="2000" smtClean="0">
              <a:solidFill>
                <a:srgbClr val="FF0000"/>
              </a:solidFill>
              <a:latin typeface="Calibri" pitchFamily="34" charset="0"/>
            </a:endParaRPr>
          </a:p>
          <a:p>
            <a:pPr marL="177800" indent="-177800" algn="r"/>
            <a:endParaRPr lang="nb-NO" altLang="nb-NO" sz="2000" smtClean="0">
              <a:latin typeface="Calibri" pitchFamily="34" charset="0"/>
            </a:endParaRPr>
          </a:p>
          <a:p>
            <a:pPr marL="177800" indent="-177800" algn="r"/>
            <a:r>
              <a:rPr lang="nb-NO" altLang="nb-NO" sz="2000" smtClean="0">
                <a:latin typeface="Calibri" pitchFamily="34" charset="0"/>
              </a:rPr>
              <a:t>Workshop</a:t>
            </a:r>
            <a:r>
              <a:rPr lang="en-US" altLang="nb-NO" sz="2000" smtClean="0">
                <a:latin typeface="Calibri" pitchFamily="34" charset="0"/>
              </a:rPr>
              <a:t>, April 2013 @ SINTEF, Oslo, Norway: "</a:t>
            </a:r>
            <a:r>
              <a:rPr lang="en-US" altLang="nb-NO" sz="2000" b="1" smtClean="0">
                <a:latin typeface="Calibri" pitchFamily="34" charset="0"/>
              </a:rPr>
              <a:t>Degradation of PEM Fuel Cells</a:t>
            </a:r>
            <a:r>
              <a:rPr lang="en-US" altLang="nb-NO" sz="2000" smtClean="0">
                <a:latin typeface="Calibri" pitchFamily="34" charset="0"/>
              </a:rPr>
              <a:t/>
            </a:r>
            <a:br>
              <a:rPr lang="en-US" altLang="nb-NO" sz="2000" smtClean="0">
                <a:latin typeface="Calibri" pitchFamily="34" charset="0"/>
              </a:rPr>
            </a:br>
            <a:r>
              <a:rPr lang="en-US" altLang="nb-NO" sz="1800" i="1" smtClean="0">
                <a:latin typeface="Calibri" pitchFamily="34" charset="0"/>
              </a:rPr>
              <a:t>- experience exchange &amp; discussions"</a:t>
            </a:r>
            <a:endParaRPr lang="nb-NO" altLang="nb-NO" sz="1800" i="1" smtClean="0">
              <a:latin typeface="Calibri" pitchFamily="34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2303463" y="44450"/>
            <a:ext cx="6589712" cy="795338"/>
          </a:xfrm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i="1" smtClean="0">
                <a:solidFill>
                  <a:srgbClr val="33CC33"/>
                </a:solidFill>
                <a:latin typeface="Calibri" pitchFamily="34" charset="0"/>
              </a:rPr>
              <a:t>Complementary information</a:t>
            </a:r>
            <a: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  <a:t> </a:t>
            </a:r>
            <a:b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nb-NO" sz="2000" b="1" i="1" smtClean="0">
                <a:solidFill>
                  <a:srgbClr val="33CC33"/>
                </a:solidFill>
                <a:latin typeface="Calibri" pitchFamily="34" charset="0"/>
              </a:rPr>
              <a:t>Part 2, slide 1 of 3</a:t>
            </a:r>
          </a:p>
        </p:txBody>
      </p:sp>
      <p:pic>
        <p:nvPicPr>
          <p:cNvPr id="1126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3536950"/>
            <a:ext cx="3316288" cy="176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3536950"/>
            <a:ext cx="2374900" cy="1763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 rotWithShape="1">
          <a:blip r:embed="rId4"/>
          <a:srcRect l="4961"/>
          <a:stretch/>
        </p:blipFill>
        <p:spPr bwMode="auto">
          <a:xfrm>
            <a:off x="2914650" y="3543300"/>
            <a:ext cx="2270125" cy="1757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271" name="Picture 7" descr="Stayer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8" y="6016625"/>
            <a:ext cx="16795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6027738"/>
            <a:ext cx="21605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6016625"/>
            <a:ext cx="75882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395288" y="1816100"/>
            <a:ext cx="8518525" cy="3700463"/>
          </a:xfrm>
        </p:spPr>
        <p:txBody>
          <a:bodyPr/>
          <a:lstStyle/>
          <a:p>
            <a:pPr marL="0" lvl="1" indent="0" defTabSz="966788">
              <a:buClr>
                <a:schemeClr val="tx1"/>
              </a:buClr>
              <a:buFont typeface="Arial" pitchFamily="34" charset="0"/>
              <a:buNone/>
            </a:pPr>
            <a:r>
              <a:rPr lang="en-GB" altLang="nb-NO" sz="2000" b="1" smtClean="0">
                <a:solidFill>
                  <a:schemeClr val="tx1"/>
                </a:solidFill>
                <a:latin typeface="Calibri" pitchFamily="34" charset="0"/>
              </a:rPr>
              <a:t>Cross Cutting and Dissemination Activities</a:t>
            </a:r>
          </a:p>
          <a:p>
            <a:pPr defTabSz="966788"/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&gt; 5 master students have received training in the project </a:t>
            </a:r>
          </a:p>
          <a:p>
            <a:pPr defTabSz="966788"/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The project has generated more than 20 oral presentations and 7 posters, some at major international conferences such as WHEC and ECS meetings.</a:t>
            </a:r>
          </a:p>
          <a:p>
            <a:pPr defTabSz="966788"/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Int. Summer School on </a:t>
            </a:r>
            <a:r>
              <a:rPr lang="en-GB" altLang="nb-NO" sz="2000" i="1" smtClean="0">
                <a:solidFill>
                  <a:schemeClr val="tx1"/>
                </a:solidFill>
                <a:latin typeface="Calibri" pitchFamily="34" charset="0"/>
              </a:rPr>
              <a:t>Advanced studies of Polymer Electrolyte Fuel Cells</a:t>
            </a:r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, TU Graz, August 26</a:t>
            </a:r>
            <a:r>
              <a:rPr lang="en-GB" altLang="nb-NO" sz="2000" baseline="30000" smtClean="0">
                <a:solidFill>
                  <a:schemeClr val="tx1"/>
                </a:solidFill>
                <a:latin typeface="Calibri" pitchFamily="34" charset="0"/>
              </a:rPr>
              <a:t>th</a:t>
            </a:r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 – September 1</a:t>
            </a:r>
            <a:r>
              <a:rPr lang="en-GB" altLang="nb-NO" sz="2000" baseline="30000" smtClean="0">
                <a:solidFill>
                  <a:schemeClr val="tx1"/>
                </a:solidFill>
                <a:latin typeface="Calibri" pitchFamily="34" charset="0"/>
              </a:rPr>
              <a:t>st</a:t>
            </a:r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, 2010</a:t>
            </a:r>
          </a:p>
          <a:p>
            <a:pPr defTabSz="966788"/>
            <a:r>
              <a:rPr lang="en-GB" altLang="nb-NO" sz="2000" smtClean="0">
                <a:solidFill>
                  <a:srgbClr val="000000"/>
                </a:solidFill>
                <a:latin typeface="Calibri" pitchFamily="34" charset="0"/>
              </a:rPr>
              <a:t>Master student lecture course, </a:t>
            </a:r>
            <a:r>
              <a:rPr lang="en-GB" altLang="nb-NO" sz="2000" i="1" smtClean="0">
                <a:solidFill>
                  <a:srgbClr val="000000"/>
                </a:solidFill>
                <a:latin typeface="Calibri" pitchFamily="34" charset="0"/>
              </a:rPr>
              <a:t>"The hydrogen community in Vestenskov"</a:t>
            </a:r>
            <a:r>
              <a:rPr lang="en-GB" altLang="nb-NO" sz="2000" smtClean="0">
                <a:solidFill>
                  <a:srgbClr val="000000"/>
                </a:solidFill>
                <a:latin typeface="Calibri" pitchFamily="34" charset="0"/>
              </a:rPr>
              <a:t>, Montpellier, Jens Jacobsen, SEAS NVE, February 2012</a:t>
            </a:r>
          </a:p>
          <a:p>
            <a:pPr defTabSz="966788"/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Public Deliverables: </a:t>
            </a:r>
            <a:r>
              <a:rPr lang="en-GB" altLang="nb-NO" sz="1900" smtClean="0">
                <a:solidFill>
                  <a:schemeClr val="tx1"/>
                </a:solidFill>
                <a:latin typeface="Calibri" pitchFamily="34" charset="0"/>
              </a:rPr>
              <a:t>Design Guide &amp; </a:t>
            </a:r>
            <a:r>
              <a:rPr lang="en-GB" altLang="nb-NO" sz="1900" i="1" smtClean="0">
                <a:solidFill>
                  <a:schemeClr val="tx1"/>
                </a:solidFill>
                <a:latin typeface="Calibri" pitchFamily="34" charset="0"/>
              </a:rPr>
              <a:t>Recommendations for Degradation Studies</a:t>
            </a:r>
          </a:p>
          <a:p>
            <a:pPr defTabSz="966788"/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Publishable Summary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2303463" y="44450"/>
            <a:ext cx="6589712" cy="795338"/>
          </a:xfrm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i="1" smtClean="0">
                <a:solidFill>
                  <a:srgbClr val="33CC33"/>
                </a:solidFill>
                <a:latin typeface="Calibri" pitchFamily="34" charset="0"/>
              </a:rPr>
              <a:t>Complementary information</a:t>
            </a:r>
            <a: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  <a:t> </a:t>
            </a:r>
            <a:b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nb-NO" sz="2000" b="1" i="1" smtClean="0">
                <a:solidFill>
                  <a:srgbClr val="33CC33"/>
                </a:solidFill>
                <a:latin typeface="Calibri" pitchFamily="34" charset="0"/>
              </a:rPr>
              <a:t>Part 2, slide 2 of 3</a:t>
            </a: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 rotWithShape="1">
          <a:blip r:embed="rId2"/>
          <a:srcRect l="29333" t="10133" r="31126"/>
          <a:stretch/>
        </p:blipFill>
        <p:spPr bwMode="auto">
          <a:xfrm rot="571137">
            <a:off x="3238500" y="5083175"/>
            <a:ext cx="960438" cy="1365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 rotWithShape="1">
          <a:blip r:embed="rId3"/>
          <a:srcRect t="3750" b="1"/>
          <a:stretch/>
        </p:blipFill>
        <p:spPr bwMode="auto">
          <a:xfrm>
            <a:off x="6243638" y="5084763"/>
            <a:ext cx="2649537" cy="1392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303463" y="44450"/>
            <a:ext cx="6589712" cy="795338"/>
          </a:xfrm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i="1" smtClean="0">
                <a:solidFill>
                  <a:srgbClr val="33CC33"/>
                </a:solidFill>
                <a:latin typeface="Calibri" pitchFamily="34" charset="0"/>
              </a:rPr>
              <a:t>Complementary information</a:t>
            </a:r>
            <a: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  <a:t> </a:t>
            </a:r>
            <a:b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nb-NO" sz="2000" b="1" i="1" smtClean="0">
                <a:solidFill>
                  <a:srgbClr val="33CC33"/>
                </a:solidFill>
                <a:latin typeface="Calibri" pitchFamily="34" charset="0"/>
              </a:rPr>
              <a:t>Part 2, slide 3 of 3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205038"/>
            <a:ext cx="158432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50" y="3543300"/>
            <a:ext cx="1744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8" descr="http://4.bp.blogspot.com/-MDjUWRv_ULc/UnBqqn3D1kI/AAAAAAAATu4/7s56geY7xwI/s1600/trouble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4149">
            <a:off x="5964238" y="4954588"/>
            <a:ext cx="1673225" cy="163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 descr="https://encrypted-tbn0.gstatic.com/images?q=tbn:ANd9GcReRcWN1RRJIDZJ4OA13pH8Z7VkhTkQBVueU9rrokNxV3MzGvk3e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5300663"/>
            <a:ext cx="1358900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395288" y="1779588"/>
            <a:ext cx="6697662" cy="3700462"/>
          </a:xfrm>
        </p:spPr>
        <p:txBody>
          <a:bodyPr/>
          <a:lstStyle/>
          <a:p>
            <a:pPr marL="0" lvl="1" indent="0" defTabSz="966788">
              <a:buClr>
                <a:schemeClr val="tx1"/>
              </a:buClr>
              <a:buFont typeface="Arial" pitchFamily="34" charset="0"/>
              <a:buNone/>
            </a:pPr>
            <a:r>
              <a:rPr lang="en-GB" altLang="nb-NO" sz="2000" b="1" smtClean="0">
                <a:solidFill>
                  <a:schemeClr val="tx1"/>
                </a:solidFill>
                <a:latin typeface="Calibri" pitchFamily="34" charset="0"/>
              </a:rPr>
              <a:t>Recommendations towards the Program FCH2 JU</a:t>
            </a:r>
          </a:p>
          <a:p>
            <a:pPr defTabSz="966788"/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During the definition of the Topic Description, limit the scope of proposals from a "wish-list" to an adequate and manageable amount of work possible to achieve in one project within the (indicated) budgetary constrains</a:t>
            </a:r>
          </a:p>
          <a:p>
            <a:pPr defTabSz="966788"/>
            <a:endParaRPr lang="en-GB" altLang="nb-NO" sz="2000" smtClean="0">
              <a:solidFill>
                <a:schemeClr val="tx1"/>
              </a:solidFill>
              <a:latin typeface="Calibri" pitchFamily="34" charset="0"/>
            </a:endParaRPr>
          </a:p>
          <a:p>
            <a:pPr defTabSz="966788"/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Include as a minimum requirement that knowledge exchange on a scientific level (workshops) is taking place between FCH2 JU projects with similar aims</a:t>
            </a:r>
          </a:p>
          <a:p>
            <a:pPr defTabSz="966788"/>
            <a:endParaRPr lang="en-US" altLang="nb-NO" sz="2000" smtClean="0">
              <a:solidFill>
                <a:schemeClr val="tx1"/>
              </a:solidFill>
              <a:latin typeface="Calibri" pitchFamily="34" charset="0"/>
            </a:endParaRPr>
          </a:p>
          <a:p>
            <a:pPr defTabSz="966788"/>
            <a:r>
              <a:rPr lang="en-US" altLang="nb-NO" sz="2000" smtClean="0">
                <a:solidFill>
                  <a:schemeClr val="tx1"/>
                </a:solidFill>
                <a:latin typeface="Calibri" pitchFamily="34" charset="0"/>
              </a:rPr>
              <a:t>All project proposals should contain optional paths </a:t>
            </a:r>
            <a:br>
              <a:rPr lang="en-US" altLang="nb-NO" sz="200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altLang="nb-NO" sz="2000" smtClean="0">
                <a:solidFill>
                  <a:schemeClr val="tx1"/>
                </a:solidFill>
                <a:latin typeface="Calibri" pitchFamily="34" charset="0"/>
              </a:rPr>
              <a:t>or off ramps</a:t>
            </a:r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 and establish criteria (milestone </a:t>
            </a:r>
            <a:b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n-GB" altLang="nb-NO" sz="2000" smtClean="0">
                <a:solidFill>
                  <a:schemeClr val="tx1"/>
                </a:solidFill>
                <a:latin typeface="Calibri" pitchFamily="34" charset="0"/>
              </a:rPr>
              <a:t>with </a:t>
            </a:r>
            <a:r>
              <a:rPr lang="en-US" altLang="nb-NO" sz="2000" smtClean="0">
                <a:solidFill>
                  <a:schemeClr val="tx1"/>
                </a:solidFill>
                <a:latin typeface="Calibri" pitchFamily="34" charset="0"/>
              </a:rPr>
              <a:t>Contingencies) if certain pre-requisites for </a:t>
            </a:r>
            <a:br>
              <a:rPr lang="en-US" altLang="nb-NO" sz="200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altLang="nb-NO" sz="2000" smtClean="0">
                <a:solidFill>
                  <a:schemeClr val="tx1"/>
                </a:solidFill>
                <a:latin typeface="Calibri" pitchFamily="34" charset="0"/>
              </a:rPr>
              <a:t>the progress are compromised or not fulfilled</a:t>
            </a:r>
          </a:p>
          <a:p>
            <a:pPr defTabSz="966788"/>
            <a:endParaRPr lang="en-GB" altLang="nb-NO" sz="2000" smtClean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124075" y="112713"/>
            <a:ext cx="6696075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464" tIns="43015" rIns="87464" bIns="43015" anchor="ctr"/>
          <a:lstStyle>
            <a:lvl1pPr defTabSz="966788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966788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966788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966788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966788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algn="r">
              <a:lnSpc>
                <a:spcPct val="75000"/>
              </a:lnSpc>
              <a:spcBef>
                <a:spcPct val="0"/>
              </a:spcBef>
              <a:buClrTx/>
              <a:buFont typeface="Monotype Sorts" pitchFamily="2" charset="2"/>
              <a:buNone/>
            </a:pPr>
            <a:r>
              <a:rPr lang="en-US" altLang="nb-NO" sz="2800" b="1">
                <a:solidFill>
                  <a:srgbClr val="33CC33"/>
                </a:solidFill>
                <a:latin typeface="Calibri" pitchFamily="34" charset="0"/>
              </a:rPr>
              <a:t> Acknowledgements</a:t>
            </a:r>
            <a:br>
              <a:rPr lang="en-US" altLang="nb-NO" sz="2800" b="1">
                <a:solidFill>
                  <a:srgbClr val="33CC33"/>
                </a:solidFill>
                <a:latin typeface="Calibri" pitchFamily="34" charset="0"/>
              </a:rPr>
            </a:br>
            <a:endParaRPr lang="en-US" altLang="nb-NO" sz="2800" b="1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34"/>
          <a:stretch>
            <a:fillRect/>
          </a:stretch>
        </p:blipFill>
        <p:spPr bwMode="auto">
          <a:xfrm>
            <a:off x="106363" y="188913"/>
            <a:ext cx="15113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3" descr="FCH JU - Power Point 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" t="78900" r="71831" b="5138"/>
          <a:stretch>
            <a:fillRect/>
          </a:stretch>
        </p:blipFill>
        <p:spPr bwMode="auto">
          <a:xfrm>
            <a:off x="2822575" y="2349500"/>
            <a:ext cx="4092575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0975" y="1912938"/>
            <a:ext cx="8639175" cy="825500"/>
          </a:xfrm>
        </p:spPr>
        <p:txBody>
          <a:bodyPr lIns="87464" tIns="43015" rIns="87464" bIns="43015">
            <a:spAutoFit/>
          </a:bodyPr>
          <a:lstStyle/>
          <a:p>
            <a:pPr marL="265113" indent="-265113" defTabSz="966788">
              <a:spcBef>
                <a:spcPct val="70000"/>
              </a:spcBef>
              <a:buClr>
                <a:schemeClr val="tx1"/>
              </a:buClr>
              <a:buFont typeface="Arial" charset="0"/>
              <a:buNone/>
              <a:defRPr/>
            </a:pPr>
            <a:r>
              <a:rPr lang="en-US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Supported by </a:t>
            </a:r>
            <a:br>
              <a:rPr lang="en-US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en-US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FCH </a:t>
            </a:r>
            <a:r>
              <a:rPr lang="en-US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JU </a:t>
            </a:r>
            <a:r>
              <a:rPr lang="en-US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under Grant </a:t>
            </a:r>
            <a:r>
              <a:rPr lang="en-US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Agreement no.: 245113 </a:t>
            </a:r>
            <a:endParaRPr lang="en-US" sz="2400" i="1" dirty="0" smtClean="0">
              <a:latin typeface="Calibri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04825" y="4221163"/>
            <a:ext cx="8639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265113" defTabSz="966788">
              <a:spcBef>
                <a:spcPct val="70000"/>
              </a:spcBef>
              <a:buClr>
                <a:schemeClr val="tx1"/>
              </a:buClr>
              <a:buFont typeface="Arial" charset="0"/>
              <a:buNone/>
              <a:defRPr/>
            </a:pPr>
            <a:r>
              <a:rPr lang="en-US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SINTEF's part of the project Co-funded by </a:t>
            </a:r>
            <a:endParaRPr lang="en-US" sz="2400" i="1" dirty="0" smtClean="0">
              <a:latin typeface="Calibri" pitchFamily="34" charset="0"/>
            </a:endParaRPr>
          </a:p>
        </p:txBody>
      </p:sp>
      <p:pic>
        <p:nvPicPr>
          <p:cNvPr id="14343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5835650"/>
            <a:ext cx="4349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6170613"/>
            <a:ext cx="838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38" y="5937250"/>
            <a:ext cx="63023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5978525"/>
            <a:ext cx="13430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188" y="5938838"/>
            <a:ext cx="9382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3" y="5951538"/>
            <a:ext cx="731837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9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5888038"/>
            <a:ext cx="133508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0" name="Picture 1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25" y="5946775"/>
            <a:ext cx="14652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1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5957888"/>
            <a:ext cx="792163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2" name="Picture 17" descr="logo-128-nl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5951538"/>
            <a:ext cx="7493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3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50" y="4779963"/>
            <a:ext cx="325755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4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2957513"/>
            <a:ext cx="14224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3600450" y="44450"/>
            <a:ext cx="5292725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nb-NO" sz="2800" b="1" i="1" smtClean="0">
                <a:solidFill>
                  <a:srgbClr val="33CC33"/>
                </a:solidFill>
                <a:latin typeface="Calibri" pitchFamily="34" charset="0"/>
              </a:rPr>
              <a:t>Project &amp; Partnership description</a:t>
            </a:r>
            <a: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nb-NO" sz="2000" b="1" i="1" smtClean="0">
                <a:solidFill>
                  <a:srgbClr val="33CC33"/>
                </a:solidFill>
                <a:latin typeface="Calibri" pitchFamily="34" charset="0"/>
              </a:rPr>
              <a:t>Part 0, slide 1 of 1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3850" y="2689225"/>
          <a:ext cx="4752975" cy="390365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01518"/>
                <a:gridCol w="1188107"/>
                <a:gridCol w="1663350"/>
              </a:tblGrid>
              <a:tr h="337004">
                <a:tc>
                  <a:txBody>
                    <a:bodyPr/>
                    <a:lstStyle/>
                    <a:p>
                      <a:r>
                        <a:rPr lang="nb-NO" sz="1600" b="1" dirty="0" smtClean="0">
                          <a:latin typeface="Calibri" pitchFamily="34" charset="0"/>
                          <a:cs typeface="Calibri" pitchFamily="34" charset="0"/>
                        </a:rPr>
                        <a:t>Partner</a:t>
                      </a:r>
                      <a:endParaRPr lang="nb-NO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r>
                        <a:rPr lang="en-GB" sz="1600" b="1" noProof="0" dirty="0" smtClean="0">
                          <a:latin typeface="Calibri" pitchFamily="34" charset="0"/>
                          <a:cs typeface="Calibri" pitchFamily="34" charset="0"/>
                        </a:rPr>
                        <a:t>Country</a:t>
                      </a:r>
                      <a:endParaRPr lang="en-GB" sz="1600" b="1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r>
                        <a:rPr lang="en-GB" sz="1600" b="1" noProof="0" dirty="0" smtClean="0">
                          <a:latin typeface="Calibri" pitchFamily="34" charset="0"/>
                          <a:cs typeface="Calibri" pitchFamily="34" charset="0"/>
                        </a:rPr>
                        <a:t>Category</a:t>
                      </a:r>
                      <a:endParaRPr lang="en-GB" sz="1600" b="1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</a:tr>
              <a:tr h="396295">
                <a:tc>
                  <a:txBody>
                    <a:bodyPr/>
                    <a:lstStyle/>
                    <a:p>
                      <a:r>
                        <a:rPr lang="nb-NO" sz="2000" b="1" dirty="0" smtClean="0">
                          <a:latin typeface="Calibri" pitchFamily="34" charset="0"/>
                          <a:cs typeface="Calibri" pitchFamily="34" charset="0"/>
                        </a:rPr>
                        <a:t>SINTEF (</a:t>
                      </a:r>
                      <a:r>
                        <a:rPr lang="nb-NO" sz="2000" b="1" dirty="0" err="1" smtClean="0">
                          <a:latin typeface="Calibri" pitchFamily="34" charset="0"/>
                          <a:cs typeface="Calibri" pitchFamily="34" charset="0"/>
                        </a:rPr>
                        <a:t>coord</a:t>
                      </a:r>
                      <a:r>
                        <a:rPr lang="nb-NO" sz="2000" b="1" dirty="0" smtClean="0">
                          <a:latin typeface="Calibri" pitchFamily="34" charset="0"/>
                          <a:cs typeface="Calibri" pitchFamily="34" charset="0"/>
                        </a:rPr>
                        <a:t>.)</a:t>
                      </a:r>
                      <a:endParaRPr lang="nb-NO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1" dirty="0" smtClean="0">
                          <a:latin typeface="Calibri" pitchFamily="34" charset="0"/>
                          <a:cs typeface="Calibri" pitchFamily="34" charset="0"/>
                        </a:rPr>
                        <a:t>NO</a:t>
                      </a:r>
                      <a:endParaRPr lang="nb-NO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r>
                        <a:rPr lang="nb-NO" sz="2000" b="1" dirty="0" smtClean="0">
                          <a:latin typeface="Calibri" pitchFamily="34" charset="0"/>
                          <a:cs typeface="Calibri" pitchFamily="34" charset="0"/>
                        </a:rPr>
                        <a:t>Research</a:t>
                      </a:r>
                      <a:endParaRPr lang="nb-NO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</a:tr>
              <a:tr h="396295">
                <a:tc>
                  <a:txBody>
                    <a:bodyPr/>
                    <a:lstStyle/>
                    <a:p>
                      <a:r>
                        <a:rPr lang="nb-NO" sz="2000" b="0" dirty="0" smtClean="0">
                          <a:latin typeface="Calibri" pitchFamily="34" charset="0"/>
                          <a:cs typeface="Calibri" pitchFamily="34" charset="0"/>
                        </a:rPr>
                        <a:t>ECN</a:t>
                      </a:r>
                      <a:endParaRPr lang="nb-NO" sz="2000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0" dirty="0" smtClean="0">
                          <a:latin typeface="Calibri" pitchFamily="34" charset="0"/>
                          <a:cs typeface="Calibri" pitchFamily="34" charset="0"/>
                        </a:rPr>
                        <a:t>NL</a:t>
                      </a:r>
                      <a:endParaRPr lang="nb-NO" sz="2000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r>
                        <a:rPr lang="nb-NO" sz="2000" b="0" dirty="0" smtClean="0">
                          <a:latin typeface="Calibri" pitchFamily="34" charset="0"/>
                          <a:cs typeface="Calibri" pitchFamily="34" charset="0"/>
                        </a:rPr>
                        <a:t>Research</a:t>
                      </a:r>
                      <a:endParaRPr lang="nb-NO" sz="2000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</a:tr>
              <a:tr h="396295"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CNRS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FR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Research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</a:tr>
              <a:tr h="396295">
                <a:tc>
                  <a:txBody>
                    <a:bodyPr/>
                    <a:lstStyle/>
                    <a:p>
                      <a:r>
                        <a:rPr lang="nb-NO" sz="2000" dirty="0" err="1" smtClean="0">
                          <a:latin typeface="Calibri" pitchFamily="34" charset="0"/>
                          <a:cs typeface="Calibri" pitchFamily="34" charset="0"/>
                        </a:rPr>
                        <a:t>EIfER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DE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Research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</a:tr>
              <a:tr h="396295"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SEAS NVE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DK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Industry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</a:tr>
              <a:tr h="396295"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IRD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DK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Industry/SME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</a:tr>
              <a:tr h="396295">
                <a:tc>
                  <a:txBody>
                    <a:bodyPr/>
                    <a:lstStyle/>
                    <a:p>
                      <a:r>
                        <a:rPr lang="nb-NO" sz="2000" dirty="0" err="1" smtClean="0">
                          <a:latin typeface="Calibri" pitchFamily="34" charset="0"/>
                          <a:cs typeface="Calibri" pitchFamily="34" charset="0"/>
                        </a:rPr>
                        <a:t>FumaTech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DE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Industry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</a:tr>
              <a:tr h="396295"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Tech. Univ.</a:t>
                      </a:r>
                      <a:r>
                        <a:rPr lang="nb-NO" sz="2000" baseline="0" dirty="0" smtClean="0">
                          <a:latin typeface="Calibri" pitchFamily="34" charset="0"/>
                          <a:cs typeface="Calibri" pitchFamily="34" charset="0"/>
                        </a:rPr>
                        <a:t> Graz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AU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University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</a:tr>
              <a:tr h="396295"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JRC, </a:t>
                      </a:r>
                      <a:r>
                        <a:rPr lang="nb-NO" sz="2000" dirty="0" err="1" smtClean="0">
                          <a:latin typeface="Calibri" pitchFamily="34" charset="0"/>
                          <a:cs typeface="Calibri" pitchFamily="34" charset="0"/>
                        </a:rPr>
                        <a:t>Petten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NL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  <a:tc>
                  <a:txBody>
                    <a:bodyPr/>
                    <a:lstStyle/>
                    <a:p>
                      <a:r>
                        <a:rPr lang="nb-NO" sz="2000" dirty="0" smtClean="0">
                          <a:latin typeface="Calibri" pitchFamily="34" charset="0"/>
                          <a:cs typeface="Calibri" pitchFamily="34" charset="0"/>
                        </a:rPr>
                        <a:t>Research</a:t>
                      </a:r>
                      <a:endParaRPr lang="nb-NO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55" marR="91455" marT="45726" marB="45726"/>
                </a:tc>
              </a:tr>
            </a:tbl>
          </a:graphicData>
        </a:graphic>
      </p:graphicFrame>
      <p:pic>
        <p:nvPicPr>
          <p:cNvPr id="312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92288"/>
            <a:ext cx="475297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5724128" y="4658360"/>
            <a:ext cx="3175869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eaLnBrk="0" hangingPunct="0">
              <a:buClr>
                <a:srgbClr val="ED1C24"/>
              </a:buClr>
              <a:buFont typeface="Monotype Sorts" pitchFamily="2" charset="2"/>
              <a:buNone/>
              <a:defRPr/>
            </a:pPr>
            <a:r>
              <a:rPr lang="en-GB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Start date: 1 January 2010</a:t>
            </a:r>
          </a:p>
          <a:p>
            <a:pPr eaLnBrk="0" hangingPunct="0">
              <a:buClr>
                <a:srgbClr val="ED1C24"/>
              </a:buClr>
              <a:buFont typeface="Monotype Sorts" pitchFamily="2" charset="2"/>
              <a:buNone/>
              <a:defRPr/>
            </a:pPr>
            <a:r>
              <a:rPr lang="en-GB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Duration: 42 months</a:t>
            </a:r>
          </a:p>
          <a:p>
            <a:pPr eaLnBrk="0" hangingPunct="0">
              <a:buClr>
                <a:srgbClr val="ED1C24"/>
              </a:buClr>
              <a:buFont typeface="Monotype Sorts" pitchFamily="2" charset="2"/>
              <a:buNone/>
              <a:tabLst>
                <a:tab pos="2962275" algn="r"/>
              </a:tabLst>
              <a:defRPr/>
            </a:pPr>
            <a:r>
              <a:rPr lang="en-GB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Total Cost: 	€ 2 874 206</a:t>
            </a:r>
          </a:p>
          <a:p>
            <a:pPr eaLnBrk="0" hangingPunct="0">
              <a:buClr>
                <a:srgbClr val="ED1C24"/>
              </a:buClr>
              <a:buFont typeface="Monotype Sorts" pitchFamily="2" charset="2"/>
              <a:buNone/>
              <a:tabLst>
                <a:tab pos="2962275" algn="r"/>
              </a:tabLst>
              <a:defRPr/>
            </a:pPr>
            <a:r>
              <a:rPr lang="en-GB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FCH JU funding: € 	1 264 582</a:t>
            </a:r>
          </a:p>
          <a:p>
            <a:pPr eaLnBrk="0" hangingPunct="0">
              <a:buClr>
                <a:srgbClr val="ED1C24"/>
              </a:buClr>
              <a:buFont typeface="Monotype Sorts" pitchFamily="2" charset="2"/>
              <a:buNone/>
              <a:tabLst>
                <a:tab pos="2962275" algn="r"/>
              </a:tabLst>
              <a:defRPr/>
            </a:pPr>
            <a:r>
              <a:rPr lang="en-GB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Research Council </a:t>
            </a:r>
            <a:br>
              <a:rPr lang="en-GB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of Norway:	 €  284 800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1685" y="3553272"/>
            <a:ext cx="2808312" cy="1015663"/>
          </a:xfrm>
          <a:prstGeom prst="rect">
            <a:avLst/>
          </a:prstGeom>
          <a:solidFill>
            <a:schemeClr val="bg1">
              <a:lumMod val="6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buNone/>
              <a:defRPr/>
            </a:pPr>
            <a:r>
              <a:rPr lang="en-GB" sz="2000" dirty="0">
                <a:latin typeface="Calibri" pitchFamily="34" charset="0"/>
                <a:cs typeface="Calibri" pitchFamily="34" charset="0"/>
              </a:rPr>
              <a:t>SP1-JTI-FCH.2008.3.3: </a:t>
            </a:r>
            <a:br>
              <a:rPr lang="en-GB" sz="2000" dirty="0">
                <a:latin typeface="Calibri" pitchFamily="34" charset="0"/>
                <a:cs typeface="Calibri" pitchFamily="34" charset="0"/>
              </a:rPr>
            </a:br>
            <a:r>
              <a:rPr lang="en-GB" sz="2000" dirty="0">
                <a:latin typeface="Calibri" pitchFamily="34" charset="0"/>
                <a:cs typeface="Calibri" pitchFamily="34" charset="0"/>
              </a:rPr>
              <a:t>Degradation and lifetime fundamentals</a:t>
            </a:r>
          </a:p>
        </p:txBody>
      </p:sp>
      <p:sp>
        <p:nvSpPr>
          <p:cNvPr id="3128" name="Rectangle 2"/>
          <p:cNvSpPr txBox="1">
            <a:spLocks/>
          </p:cNvSpPr>
          <p:nvPr/>
        </p:nvSpPr>
        <p:spPr bwMode="auto">
          <a:xfrm>
            <a:off x="5365750" y="2062163"/>
            <a:ext cx="3527425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966788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966788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966788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966788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ED1C24"/>
              </a:buClr>
              <a:buFont typeface="Arial" pitchFamily="34" charset="0"/>
              <a:buNone/>
            </a:pPr>
            <a:r>
              <a:rPr lang="en-GB" altLang="nb-NO" sz="2000" b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K</a:t>
            </a:r>
            <a:r>
              <a:rPr lang="en-GB" altLang="nb-NO" sz="2000" b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nowledge to </a:t>
            </a:r>
            <a:r>
              <a:rPr lang="en-GB" altLang="nb-NO" sz="2000" b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E</a:t>
            </a:r>
            <a:r>
              <a:rPr lang="en-GB" altLang="nb-NO" sz="2000" b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nhance the </a:t>
            </a:r>
            <a:r>
              <a:rPr lang="en-GB" altLang="nb-NO" sz="2000" b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E</a:t>
            </a:r>
            <a:r>
              <a:rPr lang="en-GB" altLang="nb-NO" sz="2000" b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ndurance of </a:t>
            </a:r>
            <a:r>
              <a:rPr lang="en-GB" altLang="nb-NO" sz="2000" b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PEM</a:t>
            </a:r>
            <a:r>
              <a:rPr lang="en-GB" altLang="nb-NO" sz="2000" b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fuel cells by </a:t>
            </a:r>
            <a:r>
              <a:rPr lang="en-GB" altLang="nb-NO" sz="2000" b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</a:t>
            </a:r>
            <a:r>
              <a:rPr lang="en-GB" altLang="nb-NO" sz="2000" b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ccelerated </a:t>
            </a:r>
            <a:r>
              <a:rPr lang="en-GB" altLang="nb-NO" sz="2000" b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LI</a:t>
            </a:r>
            <a:r>
              <a:rPr lang="en-GB" altLang="nb-NO" sz="2000" b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fetime </a:t>
            </a:r>
            <a:r>
              <a:rPr lang="en-GB" altLang="nb-NO" sz="2000" b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V</a:t>
            </a:r>
            <a:r>
              <a:rPr lang="en-GB" altLang="nb-NO" sz="2000" b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erification </a:t>
            </a:r>
            <a:r>
              <a:rPr lang="en-GB" altLang="nb-NO" sz="2000" b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E</a:t>
            </a:r>
            <a:r>
              <a:rPr lang="en-GB" altLang="nb-NO" sz="2000" b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xperiments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03463" y="44450"/>
            <a:ext cx="6589712" cy="795338"/>
          </a:xfrm>
        </p:spPr>
        <p:txBody>
          <a:bodyPr lIns="87464" tIns="43015" rIns="87464" bIns="43015"/>
          <a:lstStyle/>
          <a:p>
            <a:pPr marL="0" indent="0" defTabSz="966788"/>
            <a: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  <a:t>Achievements in relation to the AIP/MAIP</a:t>
            </a:r>
            <a:b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nb-NO" sz="2000" b="1" i="1" smtClean="0">
                <a:solidFill>
                  <a:srgbClr val="33CC33"/>
                </a:solidFill>
                <a:latin typeface="Calibri" pitchFamily="34" charset="0"/>
              </a:rPr>
              <a:t>Part 1, slide 1 of 7</a:t>
            </a:r>
          </a:p>
        </p:txBody>
      </p:sp>
      <p:sp>
        <p:nvSpPr>
          <p:cNvPr id="4099" name="Rectangle 3"/>
          <p:cNvSpPr txBox="1">
            <a:spLocks noChangeArrowheads="1"/>
          </p:cNvSpPr>
          <p:nvPr/>
        </p:nvSpPr>
        <p:spPr bwMode="auto">
          <a:xfrm>
            <a:off x="323850" y="1905000"/>
            <a:ext cx="84963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464" tIns="43015" rIns="87464" bIns="43015">
            <a:spAutoFit/>
          </a:bodyPr>
          <a:lstStyle>
            <a:lvl1pPr marL="177800" indent="-177800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ED1C24"/>
              </a:buClr>
              <a:buFont typeface="Arial" pitchFamily="34" charset="0"/>
              <a:buNone/>
            </a:pPr>
            <a:r>
              <a:rPr lang="en-GB" altLang="nb-NO" sz="2000" b="1">
                <a:solidFill>
                  <a:srgbClr val="000000"/>
                </a:solidFill>
              </a:rPr>
              <a:t>KeePEMalive’s achievements in relation to the MAIP 2008 (AA-S): </a:t>
            </a:r>
          </a:p>
        </p:txBody>
      </p:sp>
      <p:graphicFrame>
        <p:nvGraphicFramePr>
          <p:cNvPr id="36" name="Table 35"/>
          <p:cNvGraphicFramePr>
            <a:graphicFrameLocks noGrp="1"/>
          </p:cNvGraphicFramePr>
          <p:nvPr/>
        </p:nvGraphicFramePr>
        <p:xfrm>
          <a:off x="395288" y="2349500"/>
          <a:ext cx="8353425" cy="3929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858"/>
                <a:gridCol w="4248567"/>
              </a:tblGrid>
              <a:tr h="516838">
                <a:tc>
                  <a:txBody>
                    <a:bodyPr/>
                    <a:lstStyle/>
                    <a:p>
                      <a:pPr marL="9017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Calibri" panose="020F0502020204030204" pitchFamily="34" charset="0"/>
                        </a:rPr>
                        <a:t>Stationary </a:t>
                      </a:r>
                      <a:r>
                        <a:rPr lang="en-GB" sz="2000" dirty="0">
                          <a:effectLst/>
                          <a:latin typeface="Calibri" panose="020F0502020204030204" pitchFamily="34" charset="0"/>
                        </a:rPr>
                        <a:t>Power Generation </a:t>
                      </a:r>
                      <a:r>
                        <a:rPr lang="en-GB" sz="2000" dirty="0" smtClean="0">
                          <a:effectLst/>
                          <a:latin typeface="Calibri" panose="020F0502020204030204" pitchFamily="34" charset="0"/>
                        </a:rPr>
                        <a:t>&amp; </a:t>
                      </a:r>
                      <a:r>
                        <a:rPr lang="en-GB" sz="2000" dirty="0">
                          <a:effectLst/>
                          <a:latin typeface="Calibri" panose="020F0502020204030204" pitchFamily="34" charset="0"/>
                        </a:rPr>
                        <a:t>CHP: </a:t>
                      </a:r>
                      <a:endParaRPr lang="nb-NO" sz="2000" dirty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59691" marR="59691" marT="29836" marB="29836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effectLst/>
                          <a:latin typeface="Calibri" panose="020F0502020204030204" pitchFamily="34" charset="0"/>
                        </a:rPr>
                        <a:t>KeePEMalive</a:t>
                      </a:r>
                      <a:r>
                        <a:rPr lang="en-GB" sz="20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2000" dirty="0" smtClean="0">
                          <a:effectLst/>
                          <a:latin typeface="Calibri" panose="020F0502020204030204" pitchFamily="34" charset="0"/>
                        </a:rPr>
                        <a:t>activities/results </a:t>
                      </a:r>
                      <a:r>
                        <a:rPr lang="en-GB" sz="2000" dirty="0">
                          <a:effectLst/>
                          <a:latin typeface="Calibri" panose="020F0502020204030204" pitchFamily="34" charset="0"/>
                        </a:rPr>
                        <a:t>match</a:t>
                      </a:r>
                      <a:endParaRPr lang="nb-NO" sz="2000" dirty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59691" marR="59691" marT="29836" marB="29836"/>
                </a:tc>
              </a:tr>
              <a:tr h="3412225">
                <a:tc>
                  <a:txBody>
                    <a:bodyPr/>
                    <a:lstStyle/>
                    <a:p>
                      <a:pPr marL="90170" algn="l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"Substantial effort is needed to address lifetime requirements of 40,000 hours for cell and stack, as well as competitive costs, depending on the type of application.” </a:t>
                      </a:r>
                    </a:p>
                    <a:p>
                      <a:pPr marL="90170" algn="l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“Long-term and breakthrough orientated research will concentrate on degradation and lifetime fundamentals related to materials and typical operation environments for all power ranges."</a:t>
                      </a:r>
                    </a:p>
                  </a:txBody>
                  <a:tcPr marL="59691" marR="59691" marT="29836" marB="2983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Substantial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effort has been devoted </a:t>
                      </a: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to:</a:t>
                      </a:r>
                      <a:b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</a:br>
                      <a:endParaRPr lang="en-US" sz="20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7800" indent="-17780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studies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of lifetime </a:t>
                      </a: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issues (~30 000 h),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targeting </a:t>
                      </a: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increased durability. </a:t>
                      </a:r>
                    </a:p>
                    <a:p>
                      <a:pPr marL="177800" indent="-17780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20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7800" indent="-17780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long-term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and </a:t>
                      </a: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breakthrough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oriented </a:t>
                      </a: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</a:rPr>
                        <a:t>research</a:t>
                      </a:r>
                      <a:r>
                        <a:rPr lang="en-GB" sz="2000" dirty="0" smtClean="0"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GB" sz="2000" dirty="0">
                          <a:effectLst/>
                          <a:latin typeface="Calibri" panose="020F0502020204030204" pitchFamily="34" charset="0"/>
                        </a:rPr>
                        <a:t>through which materials development has been carried out in parallel with the accelerated stress test program with focus on µCHP applications.</a:t>
                      </a:r>
                      <a:endParaRPr lang="nb-NO" sz="2000" dirty="0"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59691" marR="59691" marT="29836" marB="29836"/>
                </a:tc>
              </a:tr>
            </a:tbl>
          </a:graphicData>
        </a:graphic>
      </p:graphicFrame>
      <p:pic>
        <p:nvPicPr>
          <p:cNvPr id="41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349500"/>
            <a:ext cx="42481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00563" y="2300288"/>
            <a:ext cx="4248150" cy="3937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buNone/>
            </a:pPr>
            <a:endParaRPr lang="nb-NO" altLang="nb-NO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250825" y="2133600"/>
            <a:ext cx="8424863" cy="28797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lIns="90000" tIns="46800" rIns="90000" bIns="46800"/>
          <a:lstStyle/>
          <a:p>
            <a:pPr defTabSz="449263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nb-NO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95288" y="2420938"/>
            <a:ext cx="7056437" cy="360362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95288" y="2708275"/>
            <a:ext cx="8137525" cy="360363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95288" y="3068638"/>
            <a:ext cx="1655762" cy="360362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492500" y="3068638"/>
            <a:ext cx="792163" cy="360362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23850" y="3644900"/>
            <a:ext cx="8135938" cy="360363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23850" y="3932238"/>
            <a:ext cx="2879725" cy="360362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364163" y="3932238"/>
            <a:ext cx="2879725" cy="360362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23850" y="4221163"/>
            <a:ext cx="3455988" cy="360362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003800" y="4221163"/>
            <a:ext cx="2952750" cy="360362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23850" y="4581525"/>
            <a:ext cx="1439863" cy="360363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059113" y="4581525"/>
            <a:ext cx="865187" cy="360363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451725" y="4581525"/>
            <a:ext cx="865188" cy="360363"/>
          </a:xfrm>
          <a:prstGeom prst="rect">
            <a:avLst/>
          </a:pr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179388" y="1787525"/>
            <a:ext cx="8607425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-177800" defTabSz="966788">
              <a:buClr>
                <a:schemeClr val="tx1"/>
              </a:buClr>
              <a:buFontTx/>
              <a:buChar char="•"/>
              <a:defRPr/>
            </a:pPr>
            <a:r>
              <a:rPr lang="en-GB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AIP08 Section 2.2 Specific topics for the 2008 Call for proposals:</a:t>
            </a:r>
          </a:p>
          <a:p>
            <a:pPr marL="139700" indent="-177800" defTabSz="966788">
              <a:buClr>
                <a:schemeClr val="tx1"/>
              </a:buClr>
              <a:buFont typeface="Arial" charset="0"/>
              <a:buNone/>
              <a:defRPr/>
            </a:pPr>
            <a: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“The emphasis of the application area Stationary Power Generation will be on </a:t>
            </a:r>
            <a:r>
              <a:rPr lang="en-GB" sz="2000" b="1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long-term basic research to better understand degradation/failure mechanisms and the lifetime requirements of all technologically mature fuel cell stack types </a:t>
            </a:r>
            <a: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(SOFC, MCFC, </a:t>
            </a:r>
            <a:r>
              <a:rPr lang="en-GB" sz="2000" b="1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PEMFC</a:t>
            </a:r>
            <a: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) for different fuels and levels of power. </a:t>
            </a:r>
            <a:b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en-GB" sz="2000" b="1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For lifetime predictions, research is necessary to establish methodologies as well as tools for modelling</a:t>
            </a:r>
            <a: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, operational controls </a:t>
            </a:r>
            <a:r>
              <a:rPr lang="en-GB" sz="2000" b="1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and diagnostics</a:t>
            </a:r>
            <a: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GB" sz="2000" b="1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Research should result in novel diagnostic</a:t>
            </a:r>
            <a: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 and control </a:t>
            </a:r>
            <a:r>
              <a:rPr lang="en-GB" sz="2000" b="1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tools and improvements of components</a:t>
            </a:r>
            <a: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 and systems </a:t>
            </a:r>
            <a:r>
              <a:rPr lang="en-GB" sz="2000" b="1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in terms</a:t>
            </a:r>
            <a: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 of functionality, performance and </a:t>
            </a:r>
            <a:r>
              <a:rPr lang="en-GB" sz="2000" b="1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lifetime</a:t>
            </a:r>
            <a:r>
              <a:rPr lang="en-GB" sz="2000" i="1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.</a:t>
            </a:r>
            <a:endParaRPr lang="en-GB" sz="9600" i="1" dirty="0" smtClean="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137" name="Rectangle 3"/>
          <p:cNvSpPr txBox="1">
            <a:spLocks noChangeArrowheads="1"/>
          </p:cNvSpPr>
          <p:nvPr/>
        </p:nvSpPr>
        <p:spPr bwMode="auto">
          <a:xfrm>
            <a:off x="323850" y="5084763"/>
            <a:ext cx="8351838" cy="16271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87464" tIns="43015" rIns="87464" bIns="43015">
            <a:spAutoFit/>
          </a:bodyPr>
          <a:lstStyle>
            <a:lvl1pPr marL="177800" indent="-177800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ED1C24"/>
              </a:buClr>
              <a:buFont typeface="Arial" pitchFamily="34" charset="0"/>
              <a:buNone/>
              <a:defRPr/>
            </a:pPr>
            <a:r>
              <a:rPr lang="en-GB" altLang="nb-NO" sz="20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KeePEMalive’s</a:t>
            </a:r>
            <a:r>
              <a:rPr lang="en-GB" altLang="nb-NO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overall objectives include establishment of: </a:t>
            </a:r>
          </a:p>
          <a:p>
            <a:pPr marL="357188">
              <a:spcBef>
                <a:spcPct val="0"/>
              </a:spcBef>
              <a:buClr>
                <a:srgbClr val="ED1C24"/>
              </a:buClr>
              <a:defRPr/>
            </a:pPr>
            <a:r>
              <a:rPr lang="en-GB" altLang="nb-NO" sz="2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improved understanding of degradation and failure mechanisms for stationary PEM fuel cells, with special focus </a:t>
            </a:r>
            <a:r>
              <a:rPr lang="en-GB" altLang="nb-NO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on µ-CHP applications</a:t>
            </a:r>
            <a:endParaRPr lang="en-GB" altLang="nb-NO" sz="2000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57188">
              <a:spcBef>
                <a:spcPct val="0"/>
              </a:spcBef>
              <a:buClr>
                <a:srgbClr val="ED1C24"/>
              </a:buClr>
              <a:defRPr/>
            </a:pPr>
            <a:r>
              <a:rPr lang="en-GB" altLang="nb-NO" sz="2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accelerated stress test (AST) protocols, sensitivity matrix and </a:t>
            </a:r>
            <a:br>
              <a:rPr lang="en-GB" altLang="nb-NO" sz="2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GB" altLang="nb-NO" sz="2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 lifetime prediction model for stationary </a:t>
            </a:r>
            <a:r>
              <a:rPr lang="en-GB" altLang="nb-NO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µ-CHP applications</a:t>
            </a:r>
            <a:endParaRPr lang="en-GB" altLang="nb-NO" sz="2000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5084763"/>
            <a:ext cx="2098675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03463" y="44450"/>
            <a:ext cx="6589712" cy="795338"/>
          </a:xfrm>
        </p:spPr>
        <p:txBody>
          <a:bodyPr lIns="87464" tIns="43015" rIns="87464" bIns="43015"/>
          <a:lstStyle/>
          <a:p>
            <a:pPr marL="0" indent="0" defTabSz="966788"/>
            <a: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  <a:t>Achievements in relation to the AIP/MAIP</a:t>
            </a:r>
            <a:b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nb-NO" sz="2000" b="1" i="1" smtClean="0">
                <a:solidFill>
                  <a:srgbClr val="33CC33"/>
                </a:solidFill>
                <a:latin typeface="Calibri" pitchFamily="34" charset="0"/>
              </a:rPr>
              <a:t>Part 1, slide 2 of 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513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03463" y="44450"/>
            <a:ext cx="6589712" cy="795338"/>
          </a:xfrm>
        </p:spPr>
        <p:txBody>
          <a:bodyPr lIns="87464" tIns="43015" rIns="87464" bIns="43015"/>
          <a:lstStyle/>
          <a:p>
            <a:pPr marL="0" indent="0" defTabSz="966788"/>
            <a: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  <a:t>Achievements in relation to the AIP/MAIP</a:t>
            </a:r>
            <a:b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nb-NO" sz="2000" b="1" i="1" smtClean="0">
                <a:solidFill>
                  <a:srgbClr val="33CC33"/>
                </a:solidFill>
                <a:latin typeface="Calibri" pitchFamily="34" charset="0"/>
              </a:rPr>
              <a:t>Part 1, slide 3 of 7</a:t>
            </a:r>
          </a:p>
        </p:txBody>
      </p:sp>
      <p:pic>
        <p:nvPicPr>
          <p:cNvPr id="39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6" r="11626"/>
          <a:stretch>
            <a:fillRect/>
          </a:stretch>
        </p:blipFill>
        <p:spPr bwMode="auto">
          <a:xfrm>
            <a:off x="1692275" y="1916113"/>
            <a:ext cx="5160963" cy="477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755650" y="333375"/>
            <a:ext cx="576263" cy="574675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23528" y="2214364"/>
            <a:ext cx="8424936" cy="4310980"/>
          </a:xfrm>
          <a:prstGeom prst="rect">
            <a:avLst/>
          </a:prstGeom>
          <a:solidFill>
            <a:srgbClr val="C00000"/>
          </a:solidFill>
          <a:ln w="9525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-BoldMT"/>
              </a:rPr>
              <a:t>Material development and selection </a:t>
            </a:r>
            <a:endParaRPr lang="nb-NO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177800" indent="-1778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Synthesis of 5 generations of PFSA based membranes</a:t>
            </a:r>
            <a:b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</a:b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and characterization with respect to key properties. </a:t>
            </a:r>
          </a:p>
          <a:p>
            <a:pPr marL="177800" indent="-1778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Batch production scaled up to continuous membrane </a:t>
            </a:r>
            <a:b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</a:b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series production in the range of 2000 m</a:t>
            </a:r>
            <a:r>
              <a:rPr lang="en-US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2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/year.  </a:t>
            </a:r>
            <a:endParaRPr lang="nb-NO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177800" indent="-1778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In-house manufacturing of MEAs and stacks (IRD). </a:t>
            </a:r>
            <a:endParaRPr lang="nb-NO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177800" indent="-1778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/>
              <a:cs typeface="ArialMT"/>
            </a:endParaRPr>
          </a:p>
          <a:p>
            <a:pPr marL="177800" indent="-1778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By introducing </a:t>
            </a:r>
            <a:r>
              <a:rPr lang="en-U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Ce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-based radical scavengers (CNRS) </a:t>
            </a:r>
            <a:b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</a:b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the stability of the membrane was enhanced. </a:t>
            </a:r>
          </a:p>
          <a:p>
            <a:pPr marL="177800" indent="-1778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Most stable and best performing cells were obtained </a:t>
            </a:r>
            <a:b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</a:b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using reinforced membrane and a cathode catalyst </a:t>
            </a:r>
            <a:r>
              <a:rPr lang="nb-NO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Times New Roman"/>
              </a:rPr>
              <a:t> </a:t>
            </a:r>
            <a:br>
              <a:rPr lang="nb-NO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ArialMT"/>
              </a:rPr>
              <a:t>w/ improved dispersion on oxidant resistant support. </a:t>
            </a:r>
            <a:endParaRPr lang="nb-NO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pic>
        <p:nvPicPr>
          <p:cNvPr id="10" name="Picture 9" descr="100_62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305050"/>
            <a:ext cx="2432050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548188"/>
            <a:ext cx="2590800" cy="1597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6227763" y="4129088"/>
            <a:ext cx="243205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nb-NO" sz="1400">
                <a:solidFill>
                  <a:schemeClr val="tx1"/>
                </a:solidFill>
                <a:latin typeface="Calibri" pitchFamily="34" charset="0"/>
              </a:rPr>
              <a:t>Series production at FumaTech</a:t>
            </a:r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6084888" y="6145213"/>
            <a:ext cx="25908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nb-NO" sz="1400">
                <a:solidFill>
                  <a:schemeClr val="tx1"/>
                </a:solidFill>
                <a:latin typeface="Calibri" pitchFamily="34" charset="0"/>
              </a:rPr>
              <a:t>Stable MEA upon voltage cycling</a:t>
            </a:r>
          </a:p>
        </p:txBody>
      </p:sp>
      <p:pic>
        <p:nvPicPr>
          <p:cNvPr id="14" name="Picture 13" descr="100_62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500438"/>
            <a:ext cx="81597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98610">
            <a:off x="7419975" y="3627438"/>
            <a:ext cx="8112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022E-6 L -0.35313 -0.442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56" y="-221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9" grpId="0" build="p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altLang="nb-NO" smtClean="0"/>
          </a:p>
        </p:txBody>
      </p:sp>
      <p:sp>
        <p:nvSpPr>
          <p:cNvPr id="4" name="Text Box 16415"/>
          <p:cNvSpPr txBox="1">
            <a:spLocks noChangeArrowheads="1"/>
          </p:cNvSpPr>
          <p:nvPr/>
        </p:nvSpPr>
        <p:spPr bwMode="auto">
          <a:xfrm>
            <a:off x="467544" y="2348880"/>
            <a:ext cx="8208912" cy="4320480"/>
          </a:xfrm>
          <a:prstGeom prst="rect">
            <a:avLst/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en-GB" sz="2000" b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-BoldMT"/>
              </a:rPr>
              <a:t>Fuel cell characterisation during </a:t>
            </a:r>
            <a:r>
              <a:rPr lang="en-GB" sz="2000" b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-BoldMT"/>
              </a:rPr>
              <a:t>operation (factorial designed experiments)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defRPr/>
            </a:pPr>
            <a:r>
              <a:rPr lang="en-GB" sz="2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A set of Accelerated Stress Test (AST) protocols were developed &amp; applied: 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0850" indent="-273050">
              <a:spcAft>
                <a:spcPts val="0"/>
              </a:spcAft>
              <a:buFont typeface="Symbol"/>
              <a:buChar char="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Continuous operation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0850" indent="-273050">
              <a:spcAft>
                <a:spcPts val="0"/>
              </a:spcAft>
              <a:buFont typeface="Symbol"/>
              <a:buChar char="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Reformate operation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0850" indent="-273050">
              <a:spcAft>
                <a:spcPts val="0"/>
              </a:spcAft>
              <a:buFont typeface="Symbol"/>
              <a:buChar char="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Dead end operation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0850" indent="-273050">
              <a:spcAft>
                <a:spcPts val="0"/>
              </a:spcAft>
              <a:buFont typeface="Symbol"/>
              <a:buChar char="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Start-stop, shut-down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0850" indent="-273050">
              <a:spcAft>
                <a:spcPts val="0"/>
              </a:spcAft>
              <a:buFont typeface="Symbol"/>
              <a:buChar char="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Fuel Starvation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0850" indent="-273050">
              <a:spcAft>
                <a:spcPts val="0"/>
              </a:spcAft>
              <a:buFont typeface="Symbol"/>
              <a:buChar char="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Electric load cycling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>
              <a:spcAft>
                <a:spcPts val="0"/>
              </a:spcAft>
              <a:defRPr/>
            </a:pPr>
            <a:r>
              <a:rPr lang="en-GB" sz="2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Cell performance was mapped daily to identify degradation rate using: 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0850" indent="-273050">
              <a:spcAft>
                <a:spcPts val="0"/>
              </a:spcAft>
              <a:buFont typeface="Symbol"/>
              <a:buChar char="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Electrochemical Impedance Spectroscopy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0850" indent="-273050">
              <a:spcAft>
                <a:spcPts val="0"/>
              </a:spcAft>
              <a:buFont typeface="Symbol"/>
              <a:buChar char="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Hydrogen cross-over &amp; Cyclic Voltammetry 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0850" indent="-273050">
              <a:spcAft>
                <a:spcPts val="0"/>
              </a:spcAft>
              <a:buFont typeface="Symbol"/>
              <a:buChar char="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Carbon corrosion by </a:t>
            </a: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NDIR Spectroscopy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0850" indent="-273050">
              <a:spcAft>
                <a:spcPts val="0"/>
              </a:spcAft>
              <a:buFont typeface="Symbol"/>
              <a:buChar char="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Membrane degradation by Fluorine emission rates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0850" indent="-273050">
              <a:spcAft>
                <a:spcPts val="0"/>
              </a:spcAft>
              <a:buFont typeface="Symbol"/>
              <a:buChar char="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Segmented cell to reveal</a:t>
            </a:r>
            <a:r>
              <a:rPr lang="nb-NO" sz="2000" dirty="0">
                <a:latin typeface="Calibri" panose="020F0502020204030204" pitchFamily="34" charset="0"/>
                <a:ea typeface="Calibri"/>
                <a:cs typeface="Times New Roman"/>
              </a:rPr>
              <a:t> </a:t>
            </a: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localised degradation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pic>
        <p:nvPicPr>
          <p:cNvPr id="7174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6" r="11626"/>
          <a:stretch>
            <a:fillRect/>
          </a:stretch>
        </p:blipFill>
        <p:spPr bwMode="auto">
          <a:xfrm>
            <a:off x="63500" y="333375"/>
            <a:ext cx="198755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105150"/>
            <a:ext cx="1838325" cy="1619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5" r="9645" b="19048"/>
          <a:stretch>
            <a:fillRect/>
          </a:stretch>
        </p:blipFill>
        <p:spPr bwMode="auto">
          <a:xfrm>
            <a:off x="6300788" y="5084763"/>
            <a:ext cx="2303462" cy="1511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Rectangle 2"/>
          <p:cNvSpPr>
            <a:spLocks noGrp="1" noChangeArrowheads="1"/>
          </p:cNvSpPr>
          <p:nvPr>
            <p:ph type="title"/>
          </p:nvPr>
        </p:nvSpPr>
        <p:spPr>
          <a:xfrm>
            <a:off x="2303463" y="44450"/>
            <a:ext cx="6589712" cy="795338"/>
          </a:xfrm>
        </p:spPr>
        <p:txBody>
          <a:bodyPr lIns="87464" tIns="43015" rIns="87464" bIns="43015"/>
          <a:lstStyle/>
          <a:p>
            <a:pPr marL="0" indent="0" defTabSz="966788"/>
            <a: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  <a:t>Achievements in relation to the AIP/MAIP</a:t>
            </a:r>
            <a:b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nb-NO" sz="2000" b="1" i="1" smtClean="0">
                <a:solidFill>
                  <a:srgbClr val="33CC33"/>
                </a:solidFill>
                <a:latin typeface="Calibri" pitchFamily="34" charset="0"/>
              </a:rPr>
              <a:t>Part 1, slide 4 of 7</a:t>
            </a:r>
          </a:p>
        </p:txBody>
      </p:sp>
      <p:pic>
        <p:nvPicPr>
          <p:cNvPr id="717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525" y="3105150"/>
            <a:ext cx="26257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1403350" y="836613"/>
            <a:ext cx="576263" cy="574675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 animBg="1"/>
      <p:bldP spid="9" grpId="1" animBg="1"/>
      <p:bldP spid="9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6" r="11626"/>
          <a:stretch>
            <a:fillRect/>
          </a:stretch>
        </p:blipFill>
        <p:spPr bwMode="auto">
          <a:xfrm>
            <a:off x="63500" y="333375"/>
            <a:ext cx="198755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2303463" y="44450"/>
            <a:ext cx="6589712" cy="795338"/>
          </a:xfrm>
        </p:spPr>
        <p:txBody>
          <a:bodyPr lIns="87464" tIns="43015" rIns="87464" bIns="43015"/>
          <a:lstStyle/>
          <a:p>
            <a:pPr marL="0" indent="0" defTabSz="966788"/>
            <a: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  <a:t>Achievements in relation to the AIP/MAIP</a:t>
            </a:r>
            <a:b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nb-NO" sz="2000" b="1" i="1" smtClean="0">
                <a:solidFill>
                  <a:srgbClr val="33CC33"/>
                </a:solidFill>
                <a:latin typeface="Calibri" pitchFamily="34" charset="0"/>
              </a:rPr>
              <a:t>Part 1, slide 5 of 7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5537" y="2348880"/>
            <a:ext cx="8352928" cy="4248472"/>
          </a:xfrm>
          <a:prstGeom prst="rect">
            <a:avLst/>
          </a:prstGeom>
          <a:solidFill>
            <a:srgbClr val="009900"/>
          </a:solidFill>
          <a:ln w="9525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  <a:defRPr/>
            </a:pPr>
            <a:r>
              <a:rPr lang="en-GB" sz="2000" b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Identification of material changes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defRPr/>
            </a:pPr>
            <a:r>
              <a:rPr lang="en-GB" sz="2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The following materials were subject to assessment: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INTEF"/>
              <a:buChar char="-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Catalyst materials (SINTEF)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INTEF"/>
              <a:buChar char="-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Catalyst layer surface &amp; cross section (CNRS)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INTEF"/>
              <a:buChar char="-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Membrane materials (CNRS, </a:t>
            </a:r>
            <a:r>
              <a:rPr lang="en-GB" sz="2000" i="1" dirty="0" err="1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Fumatech</a:t>
            </a: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)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defRPr/>
            </a:pPr>
            <a:r>
              <a:rPr lang="en-GB" sz="2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and these MEA components' properties including e.g.,: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INTEF"/>
              <a:buChar char="-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Mechanical strength, membrane (</a:t>
            </a:r>
            <a:r>
              <a:rPr lang="en-GB" sz="2000" i="1" dirty="0" err="1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Yuong</a:t>
            </a: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 modulus)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INTEF"/>
              <a:buChar char="-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Membrane Conductivity, </a:t>
            </a:r>
            <a:r>
              <a:rPr lang="en-GB" sz="2000" i="1" dirty="0" err="1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Ohmic</a:t>
            </a: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 resistance…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INTEF"/>
              <a:buChar char="-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Water-uptake, hydration number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INTEF"/>
              <a:buChar char="-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Morphology</a:t>
            </a: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, Microstructure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INTEF"/>
              <a:buChar char="-"/>
              <a:defRPr/>
            </a:pP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Catalyst agglomeration and migration by (SEM)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INTEF"/>
              <a:buChar char="-"/>
              <a:defRPr/>
            </a:pPr>
            <a:r>
              <a:rPr lang="en-GB" sz="2000" i="1" dirty="0" err="1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ElectroChemical</a:t>
            </a: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 </a:t>
            </a: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Surface Area (ECSA</a:t>
            </a:r>
            <a:r>
              <a:rPr lang="en-GB" sz="2000" i="1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Times New Roman"/>
              </a:rPr>
              <a:t>) of electrodes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  <a:defRPr/>
            </a:pPr>
            <a:r>
              <a:rPr lang="en-US" sz="2000" dirty="0">
                <a:latin typeface="Calibri" panose="020F0502020204030204" pitchFamily="34" charset="0"/>
                <a:ea typeface="Calibri"/>
                <a:cs typeface="Times New Roman"/>
              </a:rPr>
              <a:t> 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pic>
        <p:nvPicPr>
          <p:cNvPr id="819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38" y="2455863"/>
            <a:ext cx="2366962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" t="4080" r="4080" b="4080"/>
          <a:stretch>
            <a:fillRect/>
          </a:stretch>
        </p:blipFill>
        <p:spPr bwMode="auto">
          <a:xfrm>
            <a:off x="6181725" y="4797425"/>
            <a:ext cx="2479675" cy="1657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187450" y="1630363"/>
            <a:ext cx="576263" cy="574675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8" grpId="0" animBg="1"/>
      <p:bldP spid="8" grpId="1" animBg="1"/>
      <p:bldP spid="8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6" r="11626"/>
          <a:stretch>
            <a:fillRect/>
          </a:stretch>
        </p:blipFill>
        <p:spPr bwMode="auto">
          <a:xfrm>
            <a:off x="63500" y="333375"/>
            <a:ext cx="198755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2303463" y="44450"/>
            <a:ext cx="6589712" cy="795338"/>
          </a:xfrm>
        </p:spPr>
        <p:txBody>
          <a:bodyPr lIns="87464" tIns="43015" rIns="87464" bIns="43015"/>
          <a:lstStyle/>
          <a:p>
            <a:pPr marL="0" indent="0" defTabSz="966788"/>
            <a: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  <a:t>Achievements in relation to the AIP/MAIP</a:t>
            </a:r>
            <a:b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nb-NO" sz="2000" b="1" i="1" smtClean="0">
                <a:solidFill>
                  <a:srgbClr val="33CC33"/>
                </a:solidFill>
                <a:latin typeface="Calibri" pitchFamily="34" charset="0"/>
              </a:rPr>
              <a:t>Part 1, slide 6 of 7</a:t>
            </a:r>
          </a:p>
        </p:txBody>
      </p:sp>
      <p:sp>
        <p:nvSpPr>
          <p:cNvPr id="11" name="Text Box 16411"/>
          <p:cNvSpPr txBox="1">
            <a:spLocks noChangeArrowheads="1"/>
          </p:cNvSpPr>
          <p:nvPr/>
        </p:nvSpPr>
        <p:spPr bwMode="auto">
          <a:xfrm>
            <a:off x="251520" y="2492896"/>
            <a:ext cx="8640960" cy="3914242"/>
          </a:xfrm>
          <a:prstGeom prst="rect">
            <a:avLst/>
          </a:prstGeom>
          <a:solidFill>
            <a:srgbClr val="8064A2">
              <a:lumMod val="7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-BoldMT"/>
              </a:rPr>
              <a:t>Quantification of degradation rates</a:t>
            </a:r>
            <a:endParaRPr lang="nb-NO" sz="2000" kern="0" dirty="0">
              <a:solidFill>
                <a:sysClr val="windowText" lastClr="000000"/>
              </a:solidFill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-BoldMT"/>
              </a:rPr>
              <a:t>Changes in performance with time were assessed </a:t>
            </a:r>
            <a:b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-BoldMT"/>
              </a:rPr>
            </a:br>
            <a: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-BoldMT"/>
              </a:rPr>
              <a:t>and the degradation rate was calculated. </a:t>
            </a: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-BoldMT"/>
              </a:rPr>
              <a:t>Used fuel </a:t>
            </a:r>
            <a: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cell materials subject to stressing </a:t>
            </a:r>
            <a:b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</a:br>
            <a: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conditions were compared to pristine materials </a:t>
            </a:r>
            <a:b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</a:br>
            <a: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revealing corresponding material changes.</a:t>
            </a:r>
            <a:endParaRPr lang="nb-NO" sz="2000" kern="0" dirty="0">
              <a:solidFill>
                <a:sysClr val="windowText" lastClr="000000"/>
              </a:solidFill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Statistical analyses has clearly shown that </a:t>
            </a:r>
            <a:b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</a:br>
            <a: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degradation depends on several factors and </a:t>
            </a:r>
            <a:b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</a:br>
            <a:r>
              <a:rPr lang="en-GB" sz="20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ArialMT"/>
              </a:rPr>
              <a:t>varies along the operation curve.</a:t>
            </a: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Times New Roman"/>
              </a:rPr>
              <a:t>Key stressor identified: </a:t>
            </a:r>
            <a:br>
              <a:rPr lang="en-GB" sz="2000" kern="0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GB" sz="2000" kern="0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Times New Roman"/>
              </a:rPr>
              <a:t>Fuel Starvation and Voltage Cycling </a:t>
            </a:r>
            <a:endParaRPr lang="nb-NO" sz="2000" kern="0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pic>
        <p:nvPicPr>
          <p:cNvPr id="922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38" y="2649538"/>
            <a:ext cx="2919412" cy="1800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38" y="4581525"/>
            <a:ext cx="2919412" cy="1689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395288" y="1630363"/>
            <a:ext cx="576262" cy="574675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303463" y="44450"/>
            <a:ext cx="6589712" cy="795338"/>
          </a:xfrm>
        </p:spPr>
        <p:txBody>
          <a:bodyPr lIns="87464" tIns="43015" rIns="87464" bIns="43015"/>
          <a:lstStyle/>
          <a:p>
            <a:pPr marL="0" indent="0" defTabSz="966788"/>
            <a: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  <a:t>Achievements in relation to the AIP/MAIP</a:t>
            </a:r>
            <a:br>
              <a:rPr lang="en-US" altLang="nb-NO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nb-NO" sz="2000" b="1" i="1" smtClean="0">
                <a:solidFill>
                  <a:srgbClr val="33CC33"/>
                </a:solidFill>
                <a:latin typeface="Calibri" pitchFamily="34" charset="0"/>
              </a:rPr>
              <a:t>Part 1, slide 7 of 7</a:t>
            </a:r>
          </a:p>
        </p:txBody>
      </p:sp>
      <p:pic>
        <p:nvPicPr>
          <p:cNvPr id="1024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859213"/>
            <a:ext cx="8207375" cy="273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6" r="11626"/>
          <a:stretch>
            <a:fillRect/>
          </a:stretch>
        </p:blipFill>
        <p:spPr bwMode="auto">
          <a:xfrm>
            <a:off x="63500" y="333375"/>
            <a:ext cx="198755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6412"/>
          <p:cNvSpPr txBox="1">
            <a:spLocks noChangeArrowheads="1"/>
          </p:cNvSpPr>
          <p:nvPr/>
        </p:nvSpPr>
        <p:spPr bwMode="auto">
          <a:xfrm>
            <a:off x="611560" y="2266950"/>
            <a:ext cx="7848872" cy="1522090"/>
          </a:xfrm>
          <a:prstGeom prst="rect">
            <a:avLst/>
          </a:prstGeom>
          <a:solidFill>
            <a:srgbClr val="CC9900"/>
          </a:solidFill>
          <a:ln w="9525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177800" indent="-177800">
              <a:lnSpc>
                <a:spcPct val="115000"/>
              </a:lnSpc>
              <a:spcAft>
                <a:spcPts val="0"/>
              </a:spcAft>
              <a:defRPr/>
            </a:pPr>
            <a:r>
              <a:rPr lang="en-GB" sz="2000" b="1" i="1" dirty="0">
                <a:latin typeface="Calibri" panose="020F0502020204030204" pitchFamily="34" charset="0"/>
                <a:ea typeface="Calibri"/>
                <a:cs typeface="Arial-BoldMT"/>
              </a:rPr>
              <a:t>Enhanced insight/understanding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177800" indent="-1778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Calibri" panose="020F0502020204030204" pitchFamily="34" charset="0"/>
                <a:ea typeface="Calibri"/>
                <a:cs typeface="ArialMT"/>
              </a:rPr>
              <a:t>Degradation rates </a:t>
            </a:r>
            <a:r>
              <a:rPr lang="en-GB" sz="2000" dirty="0">
                <a:latin typeface="Calibri" panose="020F0502020204030204" pitchFamily="34" charset="0"/>
                <a:ea typeface="Calibri"/>
                <a:cs typeface="ArialMT"/>
              </a:rPr>
              <a:t>&amp; corresponding material </a:t>
            </a:r>
            <a:r>
              <a:rPr lang="en-GB" sz="2000" dirty="0">
                <a:latin typeface="Calibri" panose="020F0502020204030204" pitchFamily="34" charset="0"/>
                <a:ea typeface="Calibri"/>
                <a:cs typeface="ArialMT"/>
              </a:rPr>
              <a:t>changes </a:t>
            </a:r>
            <a:r>
              <a:rPr lang="en-GB" sz="2000" dirty="0">
                <a:latin typeface="Calibri" panose="020F0502020204030204" pitchFamily="34" charset="0"/>
                <a:ea typeface="Calibri"/>
                <a:cs typeface="ArialMT"/>
              </a:rPr>
              <a:t> 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177800" indent="-1778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Calibri" panose="020F0502020204030204" pitchFamily="34" charset="0"/>
                <a:ea typeface="Calibri"/>
                <a:cs typeface="ArialMT"/>
              </a:rPr>
              <a:t>Complexity of processes in PEM fuel cells </a:t>
            </a:r>
            <a:r>
              <a:rPr lang="en-GB" sz="2000" dirty="0">
                <a:latin typeface="Calibri" panose="020F0502020204030204" pitchFamily="34" charset="0"/>
                <a:ea typeface="Calibri"/>
                <a:cs typeface="ArialMT"/>
              </a:rPr>
              <a:t>was verified </a:t>
            </a:r>
            <a:endParaRPr lang="en-GB" sz="2000" dirty="0">
              <a:latin typeface="Calibri" panose="020F0502020204030204" pitchFamily="34" charset="0"/>
              <a:ea typeface="Calibri"/>
              <a:cs typeface="ArialMT"/>
            </a:endParaRPr>
          </a:p>
          <a:p>
            <a:pPr marL="177800" indent="-1778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Calibri" panose="020F0502020204030204" pitchFamily="34" charset="0"/>
                <a:ea typeface="Calibri"/>
                <a:cs typeface="ArialMT"/>
              </a:rPr>
              <a:t>Factors causing degradation are highly </a:t>
            </a:r>
            <a:r>
              <a:rPr lang="en-GB" sz="2000" dirty="0">
                <a:latin typeface="Calibri" panose="020F0502020204030204" pitchFamily="34" charset="0"/>
                <a:ea typeface="Calibri"/>
                <a:cs typeface="ArialMT"/>
              </a:rPr>
              <a:t>inter-related</a:t>
            </a:r>
            <a:endParaRPr lang="nb-NO" sz="2000" dirty="0"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07950" y="836613"/>
            <a:ext cx="576263" cy="574675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nb-NO" altLang="nb-NO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181850" y="4508500"/>
            <a:ext cx="1277938" cy="19446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buNone/>
            </a:pPr>
            <a:endParaRPr lang="nb-NO" altLang="nb-NO"/>
          </a:p>
        </p:txBody>
      </p:sp>
      <p:pic>
        <p:nvPicPr>
          <p:cNvPr id="10" name="Bild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682750"/>
            <a:ext cx="2592387" cy="2106613"/>
          </a:xfrm>
          <a:prstGeom prst="rect">
            <a:avLst/>
          </a:prstGeom>
          <a:noFill/>
          <a:ln w="254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451725" y="2185988"/>
            <a:ext cx="9366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nb-NO" altLang="nb-NO" sz="1400" b="1"/>
              <a:t>Degr.</a:t>
            </a:r>
          </a:p>
          <a:p>
            <a:pPr algn="ctr" eaLnBrk="1" hangingPunct="1"/>
            <a:r>
              <a:rPr lang="nb-NO" altLang="nb-NO" sz="1400" b="1"/>
              <a:t>rate (µV/h)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9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- Power Point</Template>
  <TotalTime>6602</TotalTime>
  <Words>767</Words>
  <Application>Microsoft Office PowerPoint</Application>
  <PresentationFormat>On-screen Show (4:3)</PresentationFormat>
  <Paragraphs>150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Tahoma</vt:lpstr>
      <vt:lpstr>ヒラギノ角ゴ Pro W3</vt:lpstr>
      <vt:lpstr>Arial</vt:lpstr>
      <vt:lpstr>Calibri</vt:lpstr>
      <vt:lpstr>Times New Roman</vt:lpstr>
      <vt:lpstr>Monotype Sorts</vt:lpstr>
      <vt:lpstr>Arial Unicode MS</vt:lpstr>
      <vt:lpstr>Arial-BoldMT</vt:lpstr>
      <vt:lpstr>ArialMT</vt:lpstr>
      <vt:lpstr>Symbol</vt:lpstr>
      <vt:lpstr>SINTEF</vt:lpstr>
      <vt:lpstr>Office Theme</vt:lpstr>
      <vt:lpstr>PowerPoint Presentation</vt:lpstr>
      <vt:lpstr>Project &amp; Partnership description Part 0, slide 1 of 1</vt:lpstr>
      <vt:lpstr>Achievements in relation to the AIP/MAIP Part 1, slide 1 of 7</vt:lpstr>
      <vt:lpstr>Achievements in relation to the AIP/MAIP Part 1, slide 2 of 7</vt:lpstr>
      <vt:lpstr>Achievements in relation to the AIP/MAIP Part 1, slide 3 of 7</vt:lpstr>
      <vt:lpstr>Achievements in relation to the AIP/MAIP Part 1, slide 4 of 7</vt:lpstr>
      <vt:lpstr>Achievements in relation to the AIP/MAIP Part 1, slide 5 of 7</vt:lpstr>
      <vt:lpstr>Achievements in relation to the AIP/MAIP Part 1, slide 6 of 7</vt:lpstr>
      <vt:lpstr>Achievements in relation to the AIP/MAIP Part 1, slide 7 of 7</vt:lpstr>
      <vt:lpstr>Complementary information  Part 2, slide 1 of 3</vt:lpstr>
      <vt:lpstr>Complementary information  Part 2, slide 2 of 3</vt:lpstr>
      <vt:lpstr>Complementary information  Part 2, slide 3 of 3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 2011</dc:title>
  <dc:creator>Delplje</dc:creator>
  <cp:lastModifiedBy>Steffen Møller-Holst</cp:lastModifiedBy>
  <cp:revision>231</cp:revision>
  <cp:lastPrinted>2012-11-25T15:49:38Z</cp:lastPrinted>
  <dcterms:created xsi:type="dcterms:W3CDTF">2011-04-18T07:16:07Z</dcterms:created>
  <dcterms:modified xsi:type="dcterms:W3CDTF">2013-11-12T08:31:59Z</dcterms:modified>
</cp:coreProperties>
</file>