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84" r:id="rId2"/>
    <p:sldId id="290" r:id="rId3"/>
    <p:sldId id="297" r:id="rId4"/>
    <p:sldId id="298" r:id="rId5"/>
    <p:sldId id="323" r:id="rId6"/>
    <p:sldId id="315" r:id="rId7"/>
    <p:sldId id="317" r:id="rId8"/>
    <p:sldId id="316" r:id="rId9"/>
    <p:sldId id="309" r:id="rId10"/>
    <p:sldId id="314" r:id="rId11"/>
    <p:sldId id="320" r:id="rId12"/>
    <p:sldId id="324" r:id="rId13"/>
    <p:sldId id="303" r:id="rId14"/>
  </p:sldIdLst>
  <p:sldSz cx="9144000" cy="6858000" type="screen4x3"/>
  <p:notesSz cx="9945688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39933"/>
    <a:srgbClr val="000099"/>
    <a:srgbClr val="3366CC"/>
    <a:srgbClr val="0066CC"/>
    <a:srgbClr val="0000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E56BC4-1BF7-41FE-B1B8-C095CFE4F4B7}" type="datetimeFigureOut">
              <a:rPr lang="nb-NO"/>
              <a:pPr>
                <a:defRPr/>
              </a:pPr>
              <a:t>12.11.2013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2838C8-C82A-459B-8F90-ED826C3C66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1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57550"/>
            <a:ext cx="79565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B54E6A5C-7316-4067-BDC5-FC7CE02A5F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884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4F546E-D46D-4A28-B89F-1465698A7EB7}" type="slidenum">
              <a:rPr lang="en-GB" altLang="nb-NO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nb-NO" smtClean="0">
              <a:cs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9463" y="539750"/>
            <a:ext cx="3368675" cy="2525713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6200" y="3281363"/>
            <a:ext cx="7305675" cy="3067050"/>
          </a:xfrm>
          <a:noFill/>
        </p:spPr>
        <p:txBody>
          <a:bodyPr/>
          <a:lstStyle/>
          <a:p>
            <a:pPr eaLnBrk="1" hangingPunct="1"/>
            <a:endParaRPr lang="en-US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2FE14D-B2CF-4009-911A-1172747F9C09}" type="slidenum">
              <a:rPr lang="en-GB" altLang="nb-NO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nb-NO" smtClean="0"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9463" y="539750"/>
            <a:ext cx="3368675" cy="25257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6200" y="3281363"/>
            <a:ext cx="7305675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92BAF9-B6FC-4913-871D-3B7A53DE1E0A}" type="slidenum">
              <a:rPr lang="en-GB" altLang="nb-NO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nb-NO" smtClean="0"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9463" y="539750"/>
            <a:ext cx="3368675" cy="252571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6200" y="3281363"/>
            <a:ext cx="7305675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303F12-B8FC-4288-96A3-A3671EF17AF8}" type="slidenum">
              <a:rPr lang="en-GB" altLang="nb-NO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nb-NO" smtClean="0">
              <a:cs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9463" y="539750"/>
            <a:ext cx="3368675" cy="252571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6200" y="3281363"/>
            <a:ext cx="7305675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196687-F768-4846-9C57-CBF5D5F18B5C}" type="slidenum">
              <a:rPr lang="en-GB" altLang="nb-NO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nb-NO" smtClean="0"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9463" y="539750"/>
            <a:ext cx="3368675" cy="25257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6200" y="3281363"/>
            <a:ext cx="7305675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549266-82F6-4287-BB87-D977B416F4E4}" type="slidenum">
              <a:rPr lang="en-GB" altLang="nb-NO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nb-NO" smtClean="0">
              <a:cs typeface="Arial" pitchFamily="3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319463" y="539750"/>
            <a:ext cx="3368675" cy="2525713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6200" y="3281363"/>
            <a:ext cx="7305675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3A1F-EDFE-4379-961F-A52CBEB689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4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E512-E3AA-4329-97AC-0111D6A856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20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98425"/>
            <a:ext cx="2057400" cy="622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8425"/>
            <a:ext cx="6019800" cy="622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A64E-4035-4AC7-850B-11D9FAAD88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3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973D-7FBF-49C3-9C95-C29C4FC309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8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5A65-EE30-4355-A239-C586CC8B13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FE9B-FD78-48B5-A0E6-9567B2DBD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8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DD92-BFA7-464F-9BD1-765EDAB796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8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D0A3-A9F4-4A52-8C18-5DFDF6971D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5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E743-8D2C-449F-A03B-8F7DC7CF5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8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E3ED-97B5-4496-ACF0-A9EB5B839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8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0792-8F1D-4358-9233-E7005A4AD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6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CH JU - Power Point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nb-NO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 smtClean="0"/>
              <a:t>Click to edit Master text styles</a:t>
            </a:r>
          </a:p>
          <a:p>
            <a:pPr lvl="1"/>
            <a:r>
              <a:rPr lang="en-GB" altLang="nb-NO" smtClean="0"/>
              <a:t>Second level</a:t>
            </a:r>
          </a:p>
          <a:p>
            <a:pPr lvl="2"/>
            <a:r>
              <a:rPr lang="en-GB" altLang="nb-NO" smtClean="0"/>
              <a:t>Third level</a:t>
            </a:r>
          </a:p>
          <a:p>
            <a:pPr lvl="3"/>
            <a:r>
              <a:rPr lang="en-GB" altLang="nb-NO" smtClean="0"/>
              <a:t>Fourth level</a:t>
            </a:r>
          </a:p>
          <a:p>
            <a:pPr lvl="4"/>
            <a:r>
              <a:rPr lang="en-GB" altLang="nb-N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194FD0D-6F03-4B35-B3E0-762D5307E4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5pPr>
      <a:lvl6pPr marL="8001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6pPr>
      <a:lvl7pPr marL="12573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7pPr>
      <a:lvl8pPr marL="17145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8pPr>
      <a:lvl9pPr marL="21717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pitchFamily="34" charset="0"/>
        <a:buChar char="•"/>
        <a:defRPr sz="3200">
          <a:solidFill>
            <a:srgbClr val="194C8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pitchFamily="34" charset="0"/>
        <a:buChar char="–"/>
        <a:defRPr sz="28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://www.google.no/url?sa=i&amp;rct=j&amp;q=&amp;esrc=s&amp;frm=1&amp;source=images&amp;cd=&amp;cad=rja&amp;docid=OktROC3sY4AkHM&amp;tbnid=H20dfxMw1k3GbM:&amp;ved=0CAUQjRw&amp;url=http%3A%2F%2Fuclafacultyassociation.blogspot.com%2F2013_10_01_archive.html&amp;ei=NLSBUufWEYWn4ATWgYH4AQ&amp;psig=AFQjCNGLgxCor0d3FleDFARhMyEBYB7bxQ&amp;ust=138431768561327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3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FCH JU - Power Point 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/>
          </p:cNvSpPr>
          <p:nvPr>
            <p:ph type="body" idx="1"/>
          </p:nvPr>
        </p:nvSpPr>
        <p:spPr>
          <a:xfrm>
            <a:off x="755650" y="2624138"/>
            <a:ext cx="7780338" cy="4260850"/>
          </a:xfrm>
        </p:spPr>
        <p:txBody>
          <a:bodyPr/>
          <a:lstStyle/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r>
              <a:rPr lang="en-GB" altLang="nb-NO" sz="4400" b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KeePEMalive</a:t>
            </a:r>
          </a:p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r>
              <a:rPr lang="en-GB" altLang="nb-NO" sz="3600" b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(GA no.: 245113)</a:t>
            </a:r>
            <a:endParaRPr lang="en-GB" altLang="nb-NO" sz="44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endParaRPr lang="en-GB" altLang="nb-NO" sz="2000" b="1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GB" altLang="nb-NO" sz="2400" b="1" smtClean="0">
                <a:solidFill>
                  <a:srgbClr val="034EA2"/>
                </a:solidFill>
                <a:latin typeface="Calibri" pitchFamily="34" charset="0"/>
              </a:rPr>
              <a:t>FCH JU Programme Review Days 2013 </a:t>
            </a:r>
          </a:p>
          <a:p>
            <a:pPr marL="361950" indent="-361950" algn="ctr" defTabSz="966788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GB" altLang="nb-NO" sz="2400" b="1" smtClean="0">
                <a:solidFill>
                  <a:srgbClr val="034EA2"/>
                </a:solidFill>
                <a:latin typeface="Calibri" pitchFamily="34" charset="0"/>
              </a:rPr>
              <a:t>Brussels, 12</a:t>
            </a:r>
            <a:r>
              <a:rPr lang="en-GB" altLang="nb-NO" sz="2400" b="1" baseline="30000" smtClean="0">
                <a:solidFill>
                  <a:srgbClr val="034EA2"/>
                </a:solidFill>
                <a:latin typeface="Calibri" pitchFamily="34" charset="0"/>
              </a:rPr>
              <a:t>th</a:t>
            </a:r>
            <a:r>
              <a:rPr lang="en-GB" altLang="nb-NO" sz="2400" b="1" smtClean="0">
                <a:solidFill>
                  <a:srgbClr val="034EA2"/>
                </a:solidFill>
                <a:latin typeface="Calibri" pitchFamily="34" charset="0"/>
              </a:rPr>
              <a:t> November</a:t>
            </a:r>
            <a:endParaRPr lang="en-GB" altLang="nb-NO" i="1" smtClean="0">
              <a:solidFill>
                <a:srgbClr val="000000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ClrTx/>
              <a:buFont typeface="Arial" pitchFamily="34" charset="0"/>
              <a:buNone/>
            </a:pPr>
            <a:endParaRPr lang="en-GB" altLang="nb-NO" sz="2000" i="1" smtClean="0">
              <a:solidFill>
                <a:srgbClr val="000000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GB" altLang="nb-NO" sz="2000" i="1" smtClean="0">
                <a:solidFill>
                  <a:srgbClr val="000000"/>
                </a:solidFill>
                <a:latin typeface="Calibri" pitchFamily="34" charset="0"/>
              </a:rPr>
              <a:t>Steffen Møller-Holst</a:t>
            </a:r>
          </a:p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r>
              <a:rPr lang="en-GB" altLang="nb-NO" sz="2000" i="1" smtClean="0">
                <a:solidFill>
                  <a:srgbClr val="000000"/>
                </a:solidFill>
                <a:latin typeface="Calibri" pitchFamily="34" charset="0"/>
              </a:rPr>
              <a:t>SINTEF</a:t>
            </a:r>
            <a:endParaRPr lang="en-GB" altLang="nb-NO" sz="2000" smtClean="0">
              <a:solidFill>
                <a:srgbClr val="000000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endParaRPr lang="en-US" altLang="nb-NO" sz="280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051550"/>
            <a:ext cx="434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386513"/>
            <a:ext cx="838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6153150"/>
            <a:ext cx="6302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6194425"/>
            <a:ext cx="13430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6154738"/>
            <a:ext cx="938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6167438"/>
            <a:ext cx="7318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6103938"/>
            <a:ext cx="13350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6162675"/>
            <a:ext cx="1465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6173788"/>
            <a:ext cx="7921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logo-128-n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167438"/>
            <a:ext cx="7493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92288"/>
            <a:ext cx="47529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23850" y="1916113"/>
            <a:ext cx="8569325" cy="3700462"/>
          </a:xfrm>
        </p:spPr>
        <p:txBody>
          <a:bodyPr/>
          <a:lstStyle/>
          <a:p>
            <a:pPr marL="177800" lvl="1" indent="-177800">
              <a:buClr>
                <a:srgbClr val="194C84"/>
              </a:buClr>
              <a:buFont typeface="Arial" pitchFamily="34" charset="0"/>
              <a:buNone/>
            </a:pPr>
            <a:r>
              <a:rPr lang="en-GB" altLang="nb-NO" sz="2000" b="1" smtClean="0">
                <a:solidFill>
                  <a:schemeClr val="tx1"/>
                </a:solidFill>
                <a:latin typeface="Calibri" pitchFamily="34" charset="0"/>
              </a:rPr>
              <a:t>Relationship to Earlier and Other Current Projects</a:t>
            </a:r>
          </a:p>
          <a:p>
            <a:pPr marL="177800" indent="-177800"/>
            <a:r>
              <a:rPr lang="en-US" altLang="nb-NO" sz="2000" smtClean="0">
                <a:latin typeface="Calibri" pitchFamily="34" charset="0"/>
              </a:rPr>
              <a:t>Link to previous work on AST protocols performed in framework of FCTEST</a:t>
            </a:r>
            <a:r>
              <a:rPr lang="en-US" altLang="nb-NO" sz="2000" baseline="30000" smtClean="0">
                <a:latin typeface="Calibri" pitchFamily="34" charset="0"/>
              </a:rPr>
              <a:t>QA</a:t>
            </a:r>
            <a:r>
              <a:rPr lang="en-US" altLang="nb-NO" sz="2000" smtClean="0">
                <a:latin typeface="Calibri" pitchFamily="34" charset="0"/>
              </a:rPr>
              <a:t> </a:t>
            </a:r>
          </a:p>
          <a:p>
            <a:pPr marL="177800" indent="-177800"/>
            <a:r>
              <a:rPr lang="en-GB" altLang="nb-NO" sz="2000" smtClean="0">
                <a:latin typeface="Calibri" pitchFamily="34" charset="0"/>
              </a:rPr>
              <a:t>Contribution at DeCode workshop, Gothenburg, March 2011</a:t>
            </a:r>
            <a:endParaRPr lang="en-GB" altLang="nb-NO" sz="2000" smtClean="0">
              <a:solidFill>
                <a:srgbClr val="FF0000"/>
              </a:solidFill>
              <a:latin typeface="Calibri" pitchFamily="34" charset="0"/>
            </a:endParaRPr>
          </a:p>
          <a:p>
            <a:pPr marL="177800" indent="-177800"/>
            <a:r>
              <a:rPr lang="en-GB" altLang="nb-NO" sz="2000" smtClean="0">
                <a:latin typeface="Calibri" pitchFamily="34" charset="0"/>
              </a:rPr>
              <a:t>Integration with Field test program at Lolland, Denmark:</a:t>
            </a:r>
          </a:p>
          <a:p>
            <a:pPr marL="177800" indent="-177800"/>
            <a:endParaRPr lang="nb-NO" altLang="nb-NO" sz="2000" smtClean="0">
              <a:solidFill>
                <a:srgbClr val="FF0000"/>
              </a:solidFill>
              <a:latin typeface="Calibri" pitchFamily="34" charset="0"/>
            </a:endParaRPr>
          </a:p>
          <a:p>
            <a:pPr marL="177800" indent="-177800"/>
            <a:endParaRPr lang="nb-NO" altLang="nb-NO" sz="2000" smtClean="0">
              <a:solidFill>
                <a:srgbClr val="FF0000"/>
              </a:solidFill>
              <a:latin typeface="Calibri" pitchFamily="34" charset="0"/>
            </a:endParaRPr>
          </a:p>
          <a:p>
            <a:pPr marL="177800" indent="-177800"/>
            <a:endParaRPr lang="nb-NO" altLang="nb-NO" sz="2000" smtClean="0">
              <a:solidFill>
                <a:srgbClr val="FF0000"/>
              </a:solidFill>
              <a:latin typeface="Calibri" pitchFamily="34" charset="0"/>
            </a:endParaRPr>
          </a:p>
          <a:p>
            <a:pPr marL="177800" indent="-177800"/>
            <a:endParaRPr lang="nb-NO" altLang="nb-NO" sz="2000" smtClean="0">
              <a:solidFill>
                <a:srgbClr val="FF0000"/>
              </a:solidFill>
              <a:latin typeface="Calibri" pitchFamily="34" charset="0"/>
            </a:endParaRPr>
          </a:p>
          <a:p>
            <a:pPr marL="177800" indent="-177800"/>
            <a:endParaRPr lang="nb-NO" altLang="nb-NO" sz="2000" smtClean="0">
              <a:solidFill>
                <a:srgbClr val="FF0000"/>
              </a:solidFill>
              <a:latin typeface="Calibri" pitchFamily="34" charset="0"/>
            </a:endParaRPr>
          </a:p>
          <a:p>
            <a:pPr marL="177800" indent="-177800" algn="r"/>
            <a:endParaRPr lang="nb-NO" altLang="nb-NO" sz="2000" smtClean="0">
              <a:latin typeface="Calibri" pitchFamily="34" charset="0"/>
            </a:endParaRPr>
          </a:p>
          <a:p>
            <a:pPr marL="177800" indent="-177800" algn="r"/>
            <a:r>
              <a:rPr lang="nb-NO" altLang="nb-NO" sz="2000" smtClean="0">
                <a:latin typeface="Calibri" pitchFamily="34" charset="0"/>
              </a:rPr>
              <a:t>Workshop</a:t>
            </a:r>
            <a:r>
              <a:rPr lang="en-US" altLang="nb-NO" sz="2000" smtClean="0">
                <a:latin typeface="Calibri" pitchFamily="34" charset="0"/>
              </a:rPr>
              <a:t>, April 2013 @ SINTEF, Oslo, Norway: "</a:t>
            </a:r>
            <a:r>
              <a:rPr lang="en-US" altLang="nb-NO" sz="2000" b="1" smtClean="0">
                <a:latin typeface="Calibri" pitchFamily="34" charset="0"/>
              </a:rPr>
              <a:t>Degradation of PEM Fuel Cells</a:t>
            </a:r>
            <a:r>
              <a:rPr lang="en-US" altLang="nb-NO" sz="2000" smtClean="0">
                <a:latin typeface="Calibri" pitchFamily="34" charset="0"/>
              </a:rPr>
              <a:t/>
            </a:r>
            <a:br>
              <a:rPr lang="en-US" altLang="nb-NO" sz="2000" smtClean="0">
                <a:latin typeface="Calibri" pitchFamily="34" charset="0"/>
              </a:rPr>
            </a:br>
            <a:r>
              <a:rPr lang="en-US" altLang="nb-NO" sz="1800" i="1" smtClean="0">
                <a:latin typeface="Calibri" pitchFamily="34" charset="0"/>
              </a:rPr>
              <a:t>- experience exchange &amp; discussions"</a:t>
            </a:r>
            <a:endParaRPr lang="nb-NO" altLang="nb-NO" sz="1800" i="1" smtClean="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44450"/>
            <a:ext cx="6589712" cy="795338"/>
          </a:xfrm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i="1" smtClean="0">
                <a:solidFill>
                  <a:srgbClr val="33CC33"/>
                </a:solidFill>
                <a:latin typeface="Calibri" pitchFamily="34" charset="0"/>
              </a:rPr>
              <a:t>Complementary information</a:t>
            </a:r>
            <a: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  <a:t> </a:t>
            </a:r>
            <a:b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nb-NO" sz="2000" b="1" i="1" smtClean="0">
                <a:solidFill>
                  <a:srgbClr val="33CC33"/>
                </a:solidFill>
                <a:latin typeface="Calibri" pitchFamily="34" charset="0"/>
              </a:rPr>
              <a:t>Part 2, slide 1 of 3</a:t>
            </a: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536950"/>
            <a:ext cx="3316288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536950"/>
            <a:ext cx="2374900" cy="176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4961"/>
          <a:stretch/>
        </p:blipFill>
        <p:spPr bwMode="auto">
          <a:xfrm>
            <a:off x="2914650" y="3543300"/>
            <a:ext cx="2270125" cy="175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71" name="Picture 7" descr="Stay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016625"/>
            <a:ext cx="16795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027738"/>
            <a:ext cx="21605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016625"/>
            <a:ext cx="7588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95288" y="1816100"/>
            <a:ext cx="8518525" cy="3700463"/>
          </a:xfrm>
        </p:spPr>
        <p:txBody>
          <a:bodyPr/>
          <a:lstStyle/>
          <a:p>
            <a:pPr marL="0" lvl="1" indent="0" defTabSz="966788">
              <a:buClr>
                <a:schemeClr val="tx1"/>
              </a:buClr>
              <a:buFont typeface="Arial" pitchFamily="34" charset="0"/>
              <a:buNone/>
            </a:pPr>
            <a:r>
              <a:rPr lang="en-GB" altLang="nb-NO" sz="2000" b="1" smtClean="0">
                <a:solidFill>
                  <a:schemeClr val="tx1"/>
                </a:solidFill>
                <a:latin typeface="Calibri" pitchFamily="34" charset="0"/>
              </a:rPr>
              <a:t>Cross Cutting and Dissemination Activities</a:t>
            </a:r>
          </a:p>
          <a:p>
            <a:pPr defTabSz="966788"/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&gt; 5 master students have received training in the project </a:t>
            </a:r>
          </a:p>
          <a:p>
            <a:pPr defTabSz="966788"/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The project has generated more than 20 oral presentations and 7 posters, some at major international conferences such as WHEC and ECS meetings.</a:t>
            </a:r>
          </a:p>
          <a:p>
            <a:pPr defTabSz="966788"/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Int. Summer School on </a:t>
            </a:r>
            <a:r>
              <a:rPr lang="en-GB" altLang="nb-NO" sz="2000" i="1" smtClean="0">
                <a:solidFill>
                  <a:schemeClr val="tx1"/>
                </a:solidFill>
                <a:latin typeface="Calibri" pitchFamily="34" charset="0"/>
              </a:rPr>
              <a:t>Advanced studies of Polymer Electrolyte Fuel Cells</a:t>
            </a:r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, TU Graz, August 26</a:t>
            </a:r>
            <a:r>
              <a:rPr lang="en-GB" altLang="nb-NO" sz="2000" baseline="30000" smtClean="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 – September 1</a:t>
            </a:r>
            <a:r>
              <a:rPr lang="en-GB" altLang="nb-NO" sz="2000" baseline="30000" smtClean="0">
                <a:solidFill>
                  <a:schemeClr val="tx1"/>
                </a:solidFill>
                <a:latin typeface="Calibri" pitchFamily="34" charset="0"/>
              </a:rPr>
              <a:t>st</a:t>
            </a:r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, 2010</a:t>
            </a:r>
          </a:p>
          <a:p>
            <a:pPr defTabSz="966788"/>
            <a:r>
              <a:rPr lang="en-GB" altLang="nb-NO" sz="2000" smtClean="0">
                <a:solidFill>
                  <a:srgbClr val="000000"/>
                </a:solidFill>
                <a:latin typeface="Calibri" pitchFamily="34" charset="0"/>
              </a:rPr>
              <a:t>Master student lecture course, </a:t>
            </a:r>
            <a:r>
              <a:rPr lang="en-GB" altLang="nb-NO" sz="2000" i="1" smtClean="0">
                <a:solidFill>
                  <a:srgbClr val="000000"/>
                </a:solidFill>
                <a:latin typeface="Calibri" pitchFamily="34" charset="0"/>
              </a:rPr>
              <a:t>"The hydrogen community in Vestenskov"</a:t>
            </a:r>
            <a:r>
              <a:rPr lang="en-GB" altLang="nb-NO" sz="2000" smtClean="0">
                <a:solidFill>
                  <a:srgbClr val="000000"/>
                </a:solidFill>
                <a:latin typeface="Calibri" pitchFamily="34" charset="0"/>
              </a:rPr>
              <a:t>, Montpellier, Jens Jacobsen, SEAS NVE, February 2012</a:t>
            </a:r>
          </a:p>
          <a:p>
            <a:pPr defTabSz="966788"/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Public Deliverables: </a:t>
            </a:r>
            <a:r>
              <a:rPr lang="en-GB" altLang="nb-NO" sz="1900" smtClean="0">
                <a:solidFill>
                  <a:schemeClr val="tx1"/>
                </a:solidFill>
                <a:latin typeface="Calibri" pitchFamily="34" charset="0"/>
              </a:rPr>
              <a:t>Design Guide &amp; </a:t>
            </a:r>
            <a:r>
              <a:rPr lang="en-GB" altLang="nb-NO" sz="1900" i="1" smtClean="0">
                <a:solidFill>
                  <a:schemeClr val="tx1"/>
                </a:solidFill>
                <a:latin typeface="Calibri" pitchFamily="34" charset="0"/>
              </a:rPr>
              <a:t>Recommendations for Degradation Studies</a:t>
            </a:r>
          </a:p>
          <a:p>
            <a:pPr defTabSz="966788"/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Publishable Summary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44450"/>
            <a:ext cx="6589712" cy="795338"/>
          </a:xfrm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i="1" smtClean="0">
                <a:solidFill>
                  <a:srgbClr val="33CC33"/>
                </a:solidFill>
                <a:latin typeface="Calibri" pitchFamily="34" charset="0"/>
              </a:rPr>
              <a:t>Complementary information</a:t>
            </a:r>
            <a: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  <a:t> </a:t>
            </a:r>
            <a:b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nb-NO" sz="2000" b="1" i="1" smtClean="0">
                <a:solidFill>
                  <a:srgbClr val="33CC33"/>
                </a:solidFill>
                <a:latin typeface="Calibri" pitchFamily="34" charset="0"/>
              </a:rPr>
              <a:t>Part 2, slide 2 of 3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/>
          <a:srcRect l="29333" t="10133" r="31126"/>
          <a:stretch/>
        </p:blipFill>
        <p:spPr bwMode="auto">
          <a:xfrm rot="571137">
            <a:off x="3238500" y="5083175"/>
            <a:ext cx="960438" cy="136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 rotWithShape="1">
          <a:blip r:embed="rId3"/>
          <a:srcRect t="3750" b="1"/>
          <a:stretch/>
        </p:blipFill>
        <p:spPr bwMode="auto">
          <a:xfrm>
            <a:off x="6243638" y="5084763"/>
            <a:ext cx="2649537" cy="139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44450"/>
            <a:ext cx="6589712" cy="795338"/>
          </a:xfrm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i="1" smtClean="0">
                <a:solidFill>
                  <a:srgbClr val="33CC33"/>
                </a:solidFill>
                <a:latin typeface="Calibri" pitchFamily="34" charset="0"/>
              </a:rPr>
              <a:t>Complementary information</a:t>
            </a:r>
            <a: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  <a:t> </a:t>
            </a:r>
            <a:b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nb-NO" sz="2000" b="1" i="1" smtClean="0">
                <a:solidFill>
                  <a:srgbClr val="33CC33"/>
                </a:solidFill>
                <a:latin typeface="Calibri" pitchFamily="34" charset="0"/>
              </a:rPr>
              <a:t>Part 2, slide 3 of 3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05038"/>
            <a:ext cx="1584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543300"/>
            <a:ext cx="1744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http://4.bp.blogspot.com/-MDjUWRv_ULc/UnBqqn3D1kI/AAAAAAAATu4/7s56geY7xwI/s1600/troubl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149">
            <a:off x="5964238" y="4954588"/>
            <a:ext cx="16732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https://encrypted-tbn0.gstatic.com/images?q=tbn:ANd9GcReRcWN1RRJIDZJ4OA13pH8Z7VkhTkQBVueU9rrokNxV3MzGvk3e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5300663"/>
            <a:ext cx="13589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95288" y="1779588"/>
            <a:ext cx="6697662" cy="3700462"/>
          </a:xfrm>
        </p:spPr>
        <p:txBody>
          <a:bodyPr/>
          <a:lstStyle/>
          <a:p>
            <a:pPr marL="0" lvl="1" indent="0" defTabSz="966788">
              <a:buClr>
                <a:schemeClr val="tx1"/>
              </a:buClr>
              <a:buFont typeface="Arial" pitchFamily="34" charset="0"/>
              <a:buNone/>
            </a:pPr>
            <a:r>
              <a:rPr lang="en-GB" altLang="nb-NO" sz="2000" b="1" smtClean="0">
                <a:solidFill>
                  <a:schemeClr val="tx1"/>
                </a:solidFill>
                <a:latin typeface="Calibri" pitchFamily="34" charset="0"/>
              </a:rPr>
              <a:t>Recommendations towards the Program FCH2 JU</a:t>
            </a:r>
          </a:p>
          <a:p>
            <a:pPr defTabSz="966788"/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During the definition of the Topic Description, limit the scope of proposals from a "wish-list" to an adequate and manageable amount of work possible to achieve in one project within the (indicated) budgetary constrains</a:t>
            </a:r>
          </a:p>
          <a:p>
            <a:pPr defTabSz="966788"/>
            <a:endParaRPr lang="en-GB" altLang="nb-NO" sz="2000" smtClean="0">
              <a:solidFill>
                <a:schemeClr val="tx1"/>
              </a:solidFill>
              <a:latin typeface="Calibri" pitchFamily="34" charset="0"/>
            </a:endParaRPr>
          </a:p>
          <a:p>
            <a:pPr defTabSz="966788"/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Include as a minimum requirement that knowledge exchange on a scientific level (workshops) is taking place between FCH2 JU projects with similar aims</a:t>
            </a:r>
          </a:p>
          <a:p>
            <a:pPr defTabSz="966788"/>
            <a:endParaRPr lang="en-US" altLang="nb-NO" sz="2000" smtClean="0">
              <a:solidFill>
                <a:schemeClr val="tx1"/>
              </a:solidFill>
              <a:latin typeface="Calibri" pitchFamily="34" charset="0"/>
            </a:endParaRPr>
          </a:p>
          <a:p>
            <a:pPr defTabSz="966788"/>
            <a:r>
              <a:rPr lang="en-US" altLang="nb-NO" sz="2000" smtClean="0">
                <a:solidFill>
                  <a:schemeClr val="tx1"/>
                </a:solidFill>
                <a:latin typeface="Calibri" pitchFamily="34" charset="0"/>
              </a:rPr>
              <a:t>All project proposals should contain optional paths </a:t>
            </a:r>
            <a:br>
              <a:rPr lang="en-US" altLang="nb-NO" sz="200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altLang="nb-NO" sz="2000" smtClean="0">
                <a:solidFill>
                  <a:schemeClr val="tx1"/>
                </a:solidFill>
                <a:latin typeface="Calibri" pitchFamily="34" charset="0"/>
              </a:rPr>
              <a:t>or off ramps</a:t>
            </a:r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 and establish criteria (milestone </a:t>
            </a:r>
            <a:b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altLang="nb-NO" sz="2000" smtClean="0">
                <a:solidFill>
                  <a:schemeClr val="tx1"/>
                </a:solidFill>
                <a:latin typeface="Calibri" pitchFamily="34" charset="0"/>
              </a:rPr>
              <a:t>with </a:t>
            </a:r>
            <a:r>
              <a:rPr lang="en-US" altLang="nb-NO" sz="2000" smtClean="0">
                <a:solidFill>
                  <a:schemeClr val="tx1"/>
                </a:solidFill>
                <a:latin typeface="Calibri" pitchFamily="34" charset="0"/>
              </a:rPr>
              <a:t>Contingencies) if certain pre-requisites for </a:t>
            </a:r>
            <a:br>
              <a:rPr lang="en-US" altLang="nb-NO" sz="200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altLang="nb-NO" sz="2000" smtClean="0">
                <a:solidFill>
                  <a:schemeClr val="tx1"/>
                </a:solidFill>
                <a:latin typeface="Calibri" pitchFamily="34" charset="0"/>
              </a:rPr>
              <a:t>the progress are compromised or not fulfilled</a:t>
            </a:r>
          </a:p>
          <a:p>
            <a:pPr defTabSz="966788"/>
            <a:endParaRPr lang="en-GB" altLang="nb-NO" sz="200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124075" y="112713"/>
            <a:ext cx="66960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4" tIns="43015" rIns="87464" bIns="43015" anchor="ctr"/>
          <a:lstStyle>
            <a:lvl1pPr defTabSz="966788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0"/>
              </a:spcBef>
              <a:buClrTx/>
              <a:buFont typeface="Monotype Sorts" pitchFamily="2" charset="2"/>
              <a:buNone/>
            </a:pPr>
            <a:r>
              <a:rPr lang="en-US" altLang="nb-NO" sz="2800" b="1">
                <a:solidFill>
                  <a:srgbClr val="33CC33"/>
                </a:solidFill>
                <a:latin typeface="Calibri" pitchFamily="34" charset="0"/>
              </a:rPr>
              <a:t> Acknowledgements</a:t>
            </a:r>
            <a:br>
              <a:rPr lang="en-US" altLang="nb-NO" sz="2800" b="1">
                <a:solidFill>
                  <a:srgbClr val="33CC33"/>
                </a:solidFill>
                <a:latin typeface="Calibri" pitchFamily="34" charset="0"/>
              </a:rPr>
            </a:br>
            <a:endParaRPr lang="en-US" altLang="nb-NO" sz="2800" b="1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4"/>
          <a:stretch>
            <a:fillRect/>
          </a:stretch>
        </p:blipFill>
        <p:spPr bwMode="auto">
          <a:xfrm>
            <a:off x="106363" y="188913"/>
            <a:ext cx="15113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FCH JU - Power Point 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78900" r="71831" b="5138"/>
          <a:stretch>
            <a:fillRect/>
          </a:stretch>
        </p:blipFill>
        <p:spPr bwMode="auto">
          <a:xfrm>
            <a:off x="2822575" y="2349500"/>
            <a:ext cx="40925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975" y="1912938"/>
            <a:ext cx="8639175" cy="825500"/>
          </a:xfrm>
        </p:spPr>
        <p:txBody>
          <a:bodyPr lIns="87464" tIns="43015" rIns="87464" bIns="43015">
            <a:spAutoFit/>
          </a:bodyPr>
          <a:lstStyle/>
          <a:p>
            <a:pPr marL="265113" indent="-265113" defTabSz="966788">
              <a:spcBef>
                <a:spcPct val="7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Supported by </a:t>
            </a:r>
            <a:b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FCH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JU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under Grant </a:t>
            </a: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Agreement no.: 245113 </a:t>
            </a:r>
            <a:endParaRPr lang="en-US" sz="2400" i="1" dirty="0" smtClean="0"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4825" y="4221163"/>
            <a:ext cx="863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4" tIns="43015" rIns="87464" bIns="43015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defTabSz="966788">
              <a:spcBef>
                <a:spcPct val="7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SINTEF's part of the project Co-funded by </a:t>
            </a:r>
            <a:endParaRPr lang="en-US" sz="2400" i="1" dirty="0" smtClean="0">
              <a:latin typeface="Calibri" pitchFamily="34" charset="0"/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835650"/>
            <a:ext cx="434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170613"/>
            <a:ext cx="838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5937250"/>
            <a:ext cx="6302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5978525"/>
            <a:ext cx="13430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5938838"/>
            <a:ext cx="9382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5951538"/>
            <a:ext cx="7318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5888038"/>
            <a:ext cx="13350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946775"/>
            <a:ext cx="1465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5957888"/>
            <a:ext cx="7921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7" descr="logo-128-n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951538"/>
            <a:ext cx="7493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4779963"/>
            <a:ext cx="32575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2957513"/>
            <a:ext cx="1422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600450" y="44450"/>
            <a:ext cx="5292725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nb-NO" sz="2800" b="1" i="1" smtClean="0">
                <a:solidFill>
                  <a:srgbClr val="33CC33"/>
                </a:solidFill>
                <a:latin typeface="Calibri" pitchFamily="34" charset="0"/>
              </a:rPr>
              <a:t>Project &amp; Partnership description</a:t>
            </a:r>
            <a: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  <a:t/>
            </a:r>
            <a:b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nb-NO" sz="2000" b="1" i="1" smtClean="0">
                <a:solidFill>
                  <a:srgbClr val="33CC33"/>
                </a:solidFill>
                <a:latin typeface="Calibri" pitchFamily="34" charset="0"/>
              </a:rPr>
              <a:t>Part 0, slide 1 of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850" y="2689225"/>
          <a:ext cx="4752975" cy="39036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1518"/>
                <a:gridCol w="1188107"/>
                <a:gridCol w="1663350"/>
              </a:tblGrid>
              <a:tr h="337004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latin typeface="Calibri" pitchFamily="34" charset="0"/>
                          <a:cs typeface="Calibri" pitchFamily="34" charset="0"/>
                        </a:rPr>
                        <a:t>Partner</a:t>
                      </a:r>
                      <a:endParaRPr lang="nb-NO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Country</a:t>
                      </a:r>
                      <a:endParaRPr lang="en-GB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latin typeface="Calibri" pitchFamily="34" charset="0"/>
                          <a:cs typeface="Calibri" pitchFamily="34" charset="0"/>
                        </a:rPr>
                        <a:t>Category</a:t>
                      </a:r>
                      <a:endParaRPr lang="en-GB" sz="16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</a:tr>
              <a:tr h="396295">
                <a:tc>
                  <a:txBody>
                    <a:bodyPr/>
                    <a:lstStyle/>
                    <a:p>
                      <a:r>
                        <a:rPr lang="nb-NO" sz="2000" b="1" dirty="0" smtClean="0">
                          <a:latin typeface="Calibri" pitchFamily="34" charset="0"/>
                          <a:cs typeface="Calibri" pitchFamily="34" charset="0"/>
                        </a:rPr>
                        <a:t>SINTEF (</a:t>
                      </a:r>
                      <a:r>
                        <a:rPr lang="nb-NO" sz="2000" b="1" dirty="0" err="1" smtClean="0">
                          <a:latin typeface="Calibri" pitchFamily="34" charset="0"/>
                          <a:cs typeface="Calibri" pitchFamily="34" charset="0"/>
                        </a:rPr>
                        <a:t>coord</a:t>
                      </a:r>
                      <a:r>
                        <a:rPr lang="nb-NO" sz="2000" b="1" dirty="0" smtClean="0">
                          <a:latin typeface="Calibri" pitchFamily="34" charset="0"/>
                          <a:cs typeface="Calibri" pitchFamily="34" charset="0"/>
                        </a:rPr>
                        <a:t>.)</a:t>
                      </a:r>
                      <a:endParaRPr lang="nb-NO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1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nb-NO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nb-NO" sz="2000" b="1" dirty="0" smtClean="0">
                          <a:latin typeface="Calibri" pitchFamily="34" charset="0"/>
                          <a:cs typeface="Calibri" pitchFamily="34" charset="0"/>
                        </a:rPr>
                        <a:t>Research</a:t>
                      </a:r>
                      <a:endParaRPr lang="nb-NO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</a:tr>
              <a:tr h="396295">
                <a:tc>
                  <a:txBody>
                    <a:bodyPr/>
                    <a:lstStyle/>
                    <a:p>
                      <a:r>
                        <a:rPr lang="nb-NO" sz="2000" b="0" dirty="0" smtClean="0">
                          <a:latin typeface="Calibri" pitchFamily="34" charset="0"/>
                          <a:cs typeface="Calibri" pitchFamily="34" charset="0"/>
                        </a:rPr>
                        <a:t>ECN</a:t>
                      </a:r>
                      <a:endParaRPr lang="nb-NO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b="0" dirty="0" smtClean="0">
                          <a:latin typeface="Calibri" pitchFamily="34" charset="0"/>
                          <a:cs typeface="Calibri" pitchFamily="34" charset="0"/>
                        </a:rPr>
                        <a:t>NL</a:t>
                      </a:r>
                      <a:endParaRPr lang="nb-NO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nb-NO" sz="2000" b="0" dirty="0" smtClean="0">
                          <a:latin typeface="Calibri" pitchFamily="34" charset="0"/>
                          <a:cs typeface="Calibri" pitchFamily="34" charset="0"/>
                        </a:rPr>
                        <a:t>Research</a:t>
                      </a:r>
                      <a:endParaRPr lang="nb-NO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</a:tr>
              <a:tr h="396295"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CNRS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FR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Research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</a:tr>
              <a:tr h="396295">
                <a:tc>
                  <a:txBody>
                    <a:bodyPr/>
                    <a:lstStyle/>
                    <a:p>
                      <a:r>
                        <a:rPr lang="nb-NO" sz="2000" dirty="0" err="1" smtClean="0">
                          <a:latin typeface="Calibri" pitchFamily="34" charset="0"/>
                          <a:cs typeface="Calibri" pitchFamily="34" charset="0"/>
                        </a:rPr>
                        <a:t>EIfER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DE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Research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</a:tr>
              <a:tr h="396295"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SEAS NVE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DK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Industry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</a:tr>
              <a:tr h="396295"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IRD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DK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Industry/SME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</a:tr>
              <a:tr h="396295">
                <a:tc>
                  <a:txBody>
                    <a:bodyPr/>
                    <a:lstStyle/>
                    <a:p>
                      <a:r>
                        <a:rPr lang="nb-NO" sz="2000" dirty="0" err="1" smtClean="0">
                          <a:latin typeface="Calibri" pitchFamily="34" charset="0"/>
                          <a:cs typeface="Calibri" pitchFamily="34" charset="0"/>
                        </a:rPr>
                        <a:t>FumaTech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DE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Industry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</a:tr>
              <a:tr h="396295"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Tech. Univ.</a:t>
                      </a:r>
                      <a:r>
                        <a:rPr lang="nb-NO" sz="2000" baseline="0" dirty="0" smtClean="0">
                          <a:latin typeface="Calibri" pitchFamily="34" charset="0"/>
                          <a:cs typeface="Calibri" pitchFamily="34" charset="0"/>
                        </a:rPr>
                        <a:t> Graz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AU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University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</a:tr>
              <a:tr h="396295"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JRC, </a:t>
                      </a:r>
                      <a:r>
                        <a:rPr lang="nb-NO" sz="2000" dirty="0" err="1" smtClean="0">
                          <a:latin typeface="Calibri" pitchFamily="34" charset="0"/>
                          <a:cs typeface="Calibri" pitchFamily="34" charset="0"/>
                        </a:rPr>
                        <a:t>Petten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NL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nb-NO" sz="2000" dirty="0" smtClean="0">
                          <a:latin typeface="Calibri" pitchFamily="34" charset="0"/>
                          <a:cs typeface="Calibri" pitchFamily="34" charset="0"/>
                        </a:rPr>
                        <a:t>Research</a:t>
                      </a:r>
                      <a:endParaRPr lang="nb-NO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6" marB="45726"/>
                </a:tc>
              </a:tr>
            </a:tbl>
          </a:graphicData>
        </a:graphic>
      </p:graphicFrame>
      <p:pic>
        <p:nvPicPr>
          <p:cNvPr id="31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92288"/>
            <a:ext cx="47529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724128" y="4658360"/>
            <a:ext cx="3175869" cy="19389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>
              <a:buClr>
                <a:srgbClr val="ED1C24"/>
              </a:buClr>
              <a:buFont typeface="Monotype Sorts" pitchFamily="2" charset="2"/>
              <a:buNone/>
              <a:defRPr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Start date: 1 January 2010</a:t>
            </a:r>
          </a:p>
          <a:p>
            <a:pPr eaLnBrk="0" hangingPunct="0">
              <a:buClr>
                <a:srgbClr val="ED1C24"/>
              </a:buClr>
              <a:buFont typeface="Monotype Sorts" pitchFamily="2" charset="2"/>
              <a:buNone/>
              <a:defRPr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Duration: 42 months</a:t>
            </a:r>
          </a:p>
          <a:p>
            <a:pPr eaLnBrk="0" hangingPunct="0">
              <a:buClr>
                <a:srgbClr val="ED1C24"/>
              </a:buClr>
              <a:buFont typeface="Monotype Sorts" pitchFamily="2" charset="2"/>
              <a:buNone/>
              <a:tabLst>
                <a:tab pos="2962275" algn="r"/>
              </a:tabLst>
              <a:defRPr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Total Cost: 	€ 2 874 206</a:t>
            </a:r>
          </a:p>
          <a:p>
            <a:pPr eaLnBrk="0" hangingPunct="0">
              <a:buClr>
                <a:srgbClr val="ED1C24"/>
              </a:buClr>
              <a:buFont typeface="Monotype Sorts" pitchFamily="2" charset="2"/>
              <a:buNone/>
              <a:tabLst>
                <a:tab pos="2962275" algn="r"/>
              </a:tabLst>
              <a:defRPr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FCH JU funding: € 	1 264 582</a:t>
            </a:r>
          </a:p>
          <a:p>
            <a:pPr eaLnBrk="0" hangingPunct="0">
              <a:buClr>
                <a:srgbClr val="ED1C24"/>
              </a:buClr>
              <a:buFont typeface="Monotype Sorts" pitchFamily="2" charset="2"/>
              <a:buNone/>
              <a:tabLst>
                <a:tab pos="2962275" algn="r"/>
              </a:tabLst>
              <a:defRPr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Research Council </a:t>
            </a:r>
            <a:br>
              <a:rPr lang="en-GB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Norway:	 €  284 800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1685" y="3553272"/>
            <a:ext cx="2808312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ED1C24"/>
              </a:buClr>
              <a:buFont typeface="Monotype Sorts" pitchFamily="2" charset="2"/>
              <a:buNone/>
              <a:defRPr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SP1-JTI-FCH.2008.3.3: </a:t>
            </a:r>
            <a:br>
              <a:rPr lang="en-GB" sz="2000" dirty="0">
                <a:latin typeface="Calibri" pitchFamily="34" charset="0"/>
                <a:cs typeface="Calibri" pitchFamily="34" charset="0"/>
              </a:rPr>
            </a:br>
            <a:r>
              <a:rPr lang="en-GB" sz="2000" dirty="0">
                <a:latin typeface="Calibri" pitchFamily="34" charset="0"/>
                <a:cs typeface="Calibri" pitchFamily="34" charset="0"/>
              </a:rPr>
              <a:t>Degradation and lifetime fundamentals</a:t>
            </a:r>
          </a:p>
        </p:txBody>
      </p:sp>
      <p:sp>
        <p:nvSpPr>
          <p:cNvPr id="3128" name="Rectangle 2"/>
          <p:cNvSpPr txBox="1">
            <a:spLocks/>
          </p:cNvSpPr>
          <p:nvPr/>
        </p:nvSpPr>
        <p:spPr bwMode="auto">
          <a:xfrm>
            <a:off x="5365750" y="2062163"/>
            <a:ext cx="35274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ED1C24"/>
              </a:buClr>
              <a:buFont typeface="Arial" pitchFamily="34" charset="0"/>
              <a:buNone/>
            </a:pPr>
            <a:r>
              <a:rPr lang="en-GB" altLang="nb-NO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K</a:t>
            </a:r>
            <a:r>
              <a:rPr lang="en-GB" altLang="nb-NO" sz="2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nowledge to </a:t>
            </a:r>
            <a:r>
              <a:rPr lang="en-GB" altLang="nb-NO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E</a:t>
            </a:r>
            <a:r>
              <a:rPr lang="en-GB" altLang="nb-NO" sz="2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nhance the </a:t>
            </a:r>
            <a:r>
              <a:rPr lang="en-GB" altLang="nb-NO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E</a:t>
            </a:r>
            <a:r>
              <a:rPr lang="en-GB" altLang="nb-NO" sz="2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ndurance of </a:t>
            </a:r>
            <a:r>
              <a:rPr lang="en-GB" altLang="nb-NO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PEM</a:t>
            </a:r>
            <a:r>
              <a:rPr lang="en-GB" altLang="nb-NO" sz="2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fuel cells by </a:t>
            </a:r>
            <a:r>
              <a:rPr lang="en-GB" altLang="nb-NO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GB" altLang="nb-NO" sz="2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ccelerated </a:t>
            </a:r>
            <a:r>
              <a:rPr lang="en-GB" altLang="nb-NO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LI</a:t>
            </a:r>
            <a:r>
              <a:rPr lang="en-GB" altLang="nb-NO" sz="2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fetime </a:t>
            </a:r>
            <a:r>
              <a:rPr lang="en-GB" altLang="nb-NO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V</a:t>
            </a:r>
            <a:r>
              <a:rPr lang="en-GB" altLang="nb-NO" sz="2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erification </a:t>
            </a:r>
            <a:r>
              <a:rPr lang="en-GB" altLang="nb-NO" sz="20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E</a:t>
            </a:r>
            <a:r>
              <a:rPr lang="en-GB" altLang="nb-NO" sz="2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44450"/>
            <a:ext cx="6589712" cy="795338"/>
          </a:xfrm>
        </p:spPr>
        <p:txBody>
          <a:bodyPr lIns="87464" tIns="43015" rIns="87464" bIns="43015"/>
          <a:lstStyle/>
          <a:p>
            <a:pPr marL="0" indent="0" defTabSz="966788"/>
            <a: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  <a:t>Achievements in relation to the AIP/MAIP</a:t>
            </a:r>
            <a:b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nb-NO" sz="2000" b="1" i="1" smtClean="0">
                <a:solidFill>
                  <a:srgbClr val="33CC33"/>
                </a:solidFill>
                <a:latin typeface="Calibri" pitchFamily="34" charset="0"/>
              </a:rPr>
              <a:t>Part 1, slide 1 of 7</a:t>
            </a:r>
          </a:p>
        </p:txBody>
      </p:sp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323850" y="1905000"/>
            <a:ext cx="84963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4" tIns="43015" rIns="87464" bIns="43015">
            <a:spAutoFit/>
          </a:bodyPr>
          <a:lstStyle>
            <a:lvl1pPr marL="177800" indent="-177800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ED1C24"/>
              </a:buClr>
              <a:buFont typeface="Arial" pitchFamily="34" charset="0"/>
              <a:buNone/>
            </a:pPr>
            <a:r>
              <a:rPr lang="en-GB" altLang="nb-NO" sz="2000" b="1">
                <a:solidFill>
                  <a:srgbClr val="000000"/>
                </a:solidFill>
              </a:rPr>
              <a:t>KeePEMalive’s achievements in relation to the MAIP 2008 (AA-S):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95288" y="2349500"/>
          <a:ext cx="8353425" cy="392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858"/>
                <a:gridCol w="4248567"/>
              </a:tblGrid>
              <a:tr h="516838"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Stationary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Power Generation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&amp;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CHP: 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691" marR="59691" marT="29836" marB="2983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</a:rPr>
                        <a:t>KeePEMalive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activities/results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match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691" marR="59691" marT="29836" marB="29836"/>
                </a:tc>
              </a:tr>
              <a:tr h="341222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"Substantial effort is needed to address lifetime requirements of 40,000 hours for cell and stack, as well as competitive costs, depending on the type of application.” </a:t>
                      </a:r>
                    </a:p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“Long-term and breakthrough orientated research will concentrate on degradation and lifetime fundamentals related to materials and typical operation environments for all power ranges."</a:t>
                      </a:r>
                    </a:p>
                  </a:txBody>
                  <a:tcPr marL="59691" marR="59691" marT="29836" marB="29836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Substantial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effort has been devoted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to:</a:t>
                      </a:r>
                      <a:b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</a:br>
                      <a:endParaRPr lang="en-US" sz="20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7800" indent="-1778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studies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of lifetime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issues (~30 000 h),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targeting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increased durability. </a:t>
                      </a:r>
                    </a:p>
                    <a:p>
                      <a:pPr marL="177800" indent="-1778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7800" indent="-1778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long-term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breakthrough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oriented 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through which materials development has been carried out in parallel with the accelerated stress test program with focus on µCHP applications.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59691" marR="59691" marT="29836" marB="29836"/>
                </a:tc>
              </a:tr>
            </a:tbl>
          </a:graphicData>
        </a:graphic>
      </p:graphicFrame>
      <p:pic>
        <p:nvPicPr>
          <p:cNvPr id="41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248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00563" y="2300288"/>
            <a:ext cx="4248150" cy="393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rgbClr val="ED1C24"/>
              </a:buClr>
              <a:buFont typeface="Monotype Sorts" pitchFamily="2" charset="2"/>
              <a:buNone/>
            </a:pPr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50825" y="2133600"/>
            <a:ext cx="8424863" cy="2879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0000" tIns="46800" rIns="90000" bIns="46800"/>
          <a:lstStyle/>
          <a:p>
            <a:pPr defTabSz="449263" eaLnBrk="0" hangingPunct="0">
              <a:spcBef>
                <a:spcPct val="20000"/>
              </a:spcBef>
              <a:buClr>
                <a:srgbClr val="ED1C24"/>
              </a:buClr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nb-NO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288" y="2420938"/>
            <a:ext cx="7056437" cy="360362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5288" y="2708275"/>
            <a:ext cx="8137525" cy="360363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5288" y="3068638"/>
            <a:ext cx="1655762" cy="360362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92500" y="3068638"/>
            <a:ext cx="792163" cy="360362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3850" y="3644900"/>
            <a:ext cx="8135938" cy="360363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3850" y="3932238"/>
            <a:ext cx="2879725" cy="360362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64163" y="3932238"/>
            <a:ext cx="2879725" cy="360362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3850" y="4221163"/>
            <a:ext cx="3455988" cy="360362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03800" y="4221163"/>
            <a:ext cx="2952750" cy="360362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3850" y="4581525"/>
            <a:ext cx="1439863" cy="360363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59113" y="4581525"/>
            <a:ext cx="865187" cy="360363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451725" y="4581525"/>
            <a:ext cx="865188" cy="360363"/>
          </a:xfrm>
          <a:prstGeom prst="rect">
            <a:avLst/>
          </a:prstGeom>
          <a:solidFill>
            <a:srgbClr val="FFFF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388" y="1787525"/>
            <a:ext cx="86074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4" tIns="43015" rIns="87464" bIns="43015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-177800" defTabSz="966788">
              <a:buClr>
                <a:schemeClr val="tx1"/>
              </a:buClr>
              <a:buFontTx/>
              <a:buChar char="•"/>
              <a:defRPr/>
            </a:pPr>
            <a:r>
              <a:rPr lang="en-GB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AIP08 Section 2.2 Specific topics for the 2008 Call for proposals:</a:t>
            </a:r>
          </a:p>
          <a:p>
            <a:pPr marL="139700" indent="-177800" defTabSz="966788">
              <a:buClr>
                <a:schemeClr val="tx1"/>
              </a:buClr>
              <a:buFont typeface="Arial" charset="0"/>
              <a:buNone/>
              <a:defRPr/>
            </a:pPr>
            <a: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“The emphasis of the application area Stationary Power Generation will be on </a:t>
            </a:r>
            <a:r>
              <a:rPr lang="en-GB" sz="20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long-term basic research to better understand degradation/failure mechanisms and the lifetime requirements of all technologically mature fuel cell stack types </a:t>
            </a:r>
            <a: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(SOFC, MCFC, </a:t>
            </a:r>
            <a:r>
              <a:rPr lang="en-GB" sz="20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PEMFC</a:t>
            </a:r>
            <a: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 for different fuels and levels of power. </a:t>
            </a:r>
            <a:b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GB" sz="20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For lifetime predictions, research is necessary to establish methodologies as well as tools for modelling</a:t>
            </a:r>
            <a: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operational controls </a:t>
            </a:r>
            <a:r>
              <a:rPr lang="en-GB" sz="20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and diagnostics</a:t>
            </a:r>
            <a: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20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Research should result in novel diagnostic</a:t>
            </a:r>
            <a: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and control </a:t>
            </a:r>
            <a:r>
              <a:rPr lang="en-GB" sz="20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tools and improvements of components</a:t>
            </a:r>
            <a: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and systems </a:t>
            </a:r>
            <a:r>
              <a:rPr lang="en-GB" sz="20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 terms</a:t>
            </a:r>
            <a: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of functionality, performance and </a:t>
            </a:r>
            <a:r>
              <a:rPr lang="en-GB" sz="2000" b="1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lifetime</a:t>
            </a:r>
            <a:r>
              <a:rPr lang="en-GB" sz="20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9600" i="1" dirty="0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37" name="Rectangle 3"/>
          <p:cNvSpPr txBox="1">
            <a:spLocks noChangeArrowheads="1"/>
          </p:cNvSpPr>
          <p:nvPr/>
        </p:nvSpPr>
        <p:spPr bwMode="auto">
          <a:xfrm>
            <a:off x="323850" y="5084763"/>
            <a:ext cx="8351838" cy="16271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7464" tIns="43015" rIns="87464" bIns="43015">
            <a:spAutoFit/>
          </a:bodyPr>
          <a:lstStyle>
            <a:lvl1pPr marL="177800" indent="-177800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ED1C24"/>
              </a:buClr>
              <a:buFont typeface="Arial" pitchFamily="34" charset="0"/>
              <a:buNone/>
              <a:defRPr/>
            </a:pPr>
            <a:r>
              <a:rPr lang="en-GB" altLang="nb-NO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KeePEMalive’s</a:t>
            </a:r>
            <a:r>
              <a:rPr lang="en-GB" altLang="nb-NO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overall objectives include establishment of: </a:t>
            </a:r>
          </a:p>
          <a:p>
            <a:pPr marL="357188">
              <a:spcBef>
                <a:spcPct val="0"/>
              </a:spcBef>
              <a:buClr>
                <a:srgbClr val="ED1C24"/>
              </a:buClr>
              <a:defRPr/>
            </a:pPr>
            <a:r>
              <a:rPr lang="en-GB" altLang="nb-NO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improved understanding of degradation and failure mechanisms for stationary PEM fuel cells, with special focus </a:t>
            </a:r>
            <a:r>
              <a:rPr lang="en-GB" altLang="nb-NO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 µ-CHP applications</a:t>
            </a:r>
            <a:endParaRPr lang="en-GB" altLang="nb-NO" sz="2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>
              <a:spcBef>
                <a:spcPct val="0"/>
              </a:spcBef>
              <a:buClr>
                <a:srgbClr val="ED1C24"/>
              </a:buClr>
              <a:defRPr/>
            </a:pPr>
            <a:r>
              <a:rPr lang="en-GB" altLang="nb-NO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accelerated stress test (AST) protocols, sensitivity matrix and </a:t>
            </a:r>
            <a:br>
              <a:rPr lang="en-GB" altLang="nb-NO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altLang="nb-NO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lifetime prediction model for stationary </a:t>
            </a:r>
            <a:r>
              <a:rPr lang="en-GB" altLang="nb-NO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µ-CHP applications</a:t>
            </a:r>
            <a:endParaRPr lang="en-GB" altLang="nb-NO" sz="20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084763"/>
            <a:ext cx="20986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44450"/>
            <a:ext cx="6589712" cy="795338"/>
          </a:xfrm>
        </p:spPr>
        <p:txBody>
          <a:bodyPr lIns="87464" tIns="43015" rIns="87464" bIns="43015"/>
          <a:lstStyle/>
          <a:p>
            <a:pPr marL="0" indent="0" defTabSz="966788"/>
            <a: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  <a:t>Achievements in relation to the AIP/MAIP</a:t>
            </a:r>
            <a:b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nb-NO" sz="2000" b="1" i="1" smtClean="0">
                <a:solidFill>
                  <a:srgbClr val="33CC33"/>
                </a:solidFill>
                <a:latin typeface="Calibri" pitchFamily="34" charset="0"/>
              </a:rPr>
              <a:t>Part 1, slide 2 of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13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44450"/>
            <a:ext cx="6589712" cy="795338"/>
          </a:xfrm>
        </p:spPr>
        <p:txBody>
          <a:bodyPr lIns="87464" tIns="43015" rIns="87464" bIns="43015"/>
          <a:lstStyle/>
          <a:p>
            <a:pPr marL="0" indent="0" defTabSz="966788"/>
            <a: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  <a:t>Achievements in relation to the AIP/MAIP</a:t>
            </a:r>
            <a:b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nb-NO" sz="2000" b="1" i="1" smtClean="0">
                <a:solidFill>
                  <a:srgbClr val="33CC33"/>
                </a:solidFill>
                <a:latin typeface="Calibri" pitchFamily="34" charset="0"/>
              </a:rPr>
              <a:t>Part 1, slide 3 of 7</a:t>
            </a: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r="11626"/>
          <a:stretch>
            <a:fillRect/>
          </a:stretch>
        </p:blipFill>
        <p:spPr bwMode="auto">
          <a:xfrm>
            <a:off x="1692275" y="1916113"/>
            <a:ext cx="5160963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755650" y="333375"/>
            <a:ext cx="576263" cy="574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528" y="2214364"/>
            <a:ext cx="8424936" cy="431098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-BoldMT"/>
              </a:rPr>
              <a:t>Material development and selection </a:t>
            </a:r>
            <a:endParaRPr lang="nb-N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177800" indent="-1778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Synthesis of 5 generations of PFSA based membranes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and characterization with respect to key properties. </a:t>
            </a:r>
          </a:p>
          <a:p>
            <a:pPr marL="177800" indent="-1778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Batch production scaled up to continuous membrane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series production in the range of 2000 m</a:t>
            </a:r>
            <a:r>
              <a:rPr lang="en-US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2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/year.  </a:t>
            </a:r>
            <a:endParaRPr lang="nb-N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177800" indent="-1778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In-house manufacturing of MEAs and stacks (IRD). </a:t>
            </a:r>
            <a:endParaRPr lang="nb-N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177800" indent="-1778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ArialMT"/>
            </a:endParaRPr>
          </a:p>
          <a:p>
            <a:pPr marL="177800" indent="-1778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By introducing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Ce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-based radical scavengers (CNRS)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the stability of the membrane was enhanced. </a:t>
            </a:r>
          </a:p>
          <a:p>
            <a:pPr marL="177800" indent="-1778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Most stable and best performing cells were obtained 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using reinforced membrane and a cathode catalyst </a:t>
            </a:r>
            <a:r>
              <a:rPr lang="nb-N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br>
              <a:rPr lang="nb-N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ArialMT"/>
              </a:rPr>
              <a:t>w/ improved dispersion on oxidant resistant support. </a:t>
            </a:r>
            <a:endParaRPr lang="nb-NO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10" name="Picture 9" descr="100_6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05050"/>
            <a:ext cx="24320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48188"/>
            <a:ext cx="2590800" cy="159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227763" y="4129088"/>
            <a:ext cx="24320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nb-NO" sz="1400">
                <a:solidFill>
                  <a:schemeClr val="tx1"/>
                </a:solidFill>
                <a:latin typeface="Calibri" pitchFamily="34" charset="0"/>
              </a:rPr>
              <a:t>Series production at FumaTech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084888" y="6145213"/>
            <a:ext cx="25908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nb-NO" sz="1400">
                <a:solidFill>
                  <a:schemeClr val="tx1"/>
                </a:solidFill>
                <a:latin typeface="Calibri" pitchFamily="34" charset="0"/>
              </a:rPr>
              <a:t>Stable MEA upon voltage cycling</a:t>
            </a:r>
          </a:p>
        </p:txBody>
      </p:sp>
      <p:pic>
        <p:nvPicPr>
          <p:cNvPr id="14" name="Picture 13" descr="100_62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00438"/>
            <a:ext cx="815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8610">
            <a:off x="7419975" y="3627438"/>
            <a:ext cx="811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022E-6 L -0.35313 -0.442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22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9" grpId="0" build="p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altLang="nb-NO" smtClean="0"/>
          </a:p>
        </p:txBody>
      </p:sp>
      <p:sp>
        <p:nvSpPr>
          <p:cNvPr id="4" name="Text Box 16415"/>
          <p:cNvSpPr txBox="1">
            <a:spLocks noChangeArrowheads="1"/>
          </p:cNvSpPr>
          <p:nvPr/>
        </p:nvSpPr>
        <p:spPr bwMode="auto">
          <a:xfrm>
            <a:off x="467544" y="2348880"/>
            <a:ext cx="8208912" cy="4320480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-BoldMT"/>
              </a:rPr>
              <a:t>Fuel cell characterisation during </a:t>
            </a: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-BoldMT"/>
              </a:rPr>
              <a:t>operation (factorial designed experiments)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A set of Accelerated Stress Test (AST) protocols were developed &amp; applied: 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0850" indent="-273050">
              <a:spcAft>
                <a:spcPts val="0"/>
              </a:spcAft>
              <a:buFont typeface="Symbol"/>
              <a:buChar char="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Continuous operation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0850" indent="-273050">
              <a:spcAft>
                <a:spcPts val="0"/>
              </a:spcAft>
              <a:buFont typeface="Symbol"/>
              <a:buChar char="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Reformate operation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0850" indent="-273050">
              <a:spcAft>
                <a:spcPts val="0"/>
              </a:spcAft>
              <a:buFont typeface="Symbol"/>
              <a:buChar char="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Dead end operation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0850" indent="-273050">
              <a:spcAft>
                <a:spcPts val="0"/>
              </a:spcAft>
              <a:buFont typeface="Symbol"/>
              <a:buChar char="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Start-stop, shut-down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0850" indent="-273050">
              <a:spcAft>
                <a:spcPts val="0"/>
              </a:spcAft>
              <a:buFont typeface="Symbol"/>
              <a:buChar char="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Fuel Starvation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0850" indent="-273050">
              <a:spcAft>
                <a:spcPts val="0"/>
              </a:spcAft>
              <a:buFont typeface="Symbol"/>
              <a:buChar char="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Electric load cycling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Cell performance was mapped daily to identify degradation rate using: 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0850" indent="-273050">
              <a:spcAft>
                <a:spcPts val="0"/>
              </a:spcAft>
              <a:buFont typeface="Symbol"/>
              <a:buChar char="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Electrochemical Impedance Spectroscopy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0850" indent="-273050">
              <a:spcAft>
                <a:spcPts val="0"/>
              </a:spcAft>
              <a:buFont typeface="Symbol"/>
              <a:buChar char="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Hydrogen cross-over &amp; Cyclic Voltammetry 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0850" indent="-273050">
              <a:spcAft>
                <a:spcPts val="0"/>
              </a:spcAft>
              <a:buFont typeface="Symbol"/>
              <a:buChar char="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Carbon corrosion by </a:t>
            </a: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NDIR Spectroscopy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0850" indent="-273050">
              <a:spcAft>
                <a:spcPts val="0"/>
              </a:spcAft>
              <a:buFont typeface="Symbol"/>
              <a:buChar char="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Membrane degradation by Fluorine emission rates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0850" indent="-273050">
              <a:spcAft>
                <a:spcPts val="0"/>
              </a:spcAft>
              <a:buFont typeface="Symbol"/>
              <a:buChar char="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Segmented cell to reveal</a:t>
            </a:r>
            <a:r>
              <a:rPr lang="nb-NO" sz="2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localised degradation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717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r="11626"/>
          <a:stretch>
            <a:fillRect/>
          </a:stretch>
        </p:blipFill>
        <p:spPr bwMode="auto">
          <a:xfrm>
            <a:off x="63500" y="333375"/>
            <a:ext cx="19875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105150"/>
            <a:ext cx="1838325" cy="161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9645" b="19048"/>
          <a:stretch>
            <a:fillRect/>
          </a:stretch>
        </p:blipFill>
        <p:spPr bwMode="auto">
          <a:xfrm>
            <a:off x="6300788" y="5084763"/>
            <a:ext cx="2303462" cy="151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44450"/>
            <a:ext cx="6589712" cy="795338"/>
          </a:xfrm>
        </p:spPr>
        <p:txBody>
          <a:bodyPr lIns="87464" tIns="43015" rIns="87464" bIns="43015"/>
          <a:lstStyle/>
          <a:p>
            <a:pPr marL="0" indent="0" defTabSz="966788"/>
            <a: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  <a:t>Achievements in relation to the AIP/MAIP</a:t>
            </a:r>
            <a:b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nb-NO" sz="2000" b="1" i="1" smtClean="0">
                <a:solidFill>
                  <a:srgbClr val="33CC33"/>
                </a:solidFill>
                <a:latin typeface="Calibri" pitchFamily="34" charset="0"/>
              </a:rPr>
              <a:t>Part 1, slide 4 of 7</a:t>
            </a:r>
          </a:p>
        </p:txBody>
      </p:sp>
      <p:pic>
        <p:nvPicPr>
          <p:cNvPr id="71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3105150"/>
            <a:ext cx="2625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403350" y="836613"/>
            <a:ext cx="576263" cy="574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9" grpId="1" animBg="1"/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r="11626"/>
          <a:stretch>
            <a:fillRect/>
          </a:stretch>
        </p:blipFill>
        <p:spPr bwMode="auto">
          <a:xfrm>
            <a:off x="63500" y="333375"/>
            <a:ext cx="19875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44450"/>
            <a:ext cx="6589712" cy="795338"/>
          </a:xfrm>
        </p:spPr>
        <p:txBody>
          <a:bodyPr lIns="87464" tIns="43015" rIns="87464" bIns="43015"/>
          <a:lstStyle/>
          <a:p>
            <a:pPr marL="0" indent="0" defTabSz="966788"/>
            <a: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  <a:t>Achievements in relation to the AIP/MAIP</a:t>
            </a:r>
            <a:b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nb-NO" sz="2000" b="1" i="1" smtClean="0">
                <a:solidFill>
                  <a:srgbClr val="33CC33"/>
                </a:solidFill>
                <a:latin typeface="Calibri" pitchFamily="34" charset="0"/>
              </a:rPr>
              <a:t>Part 1, slide 5 of 7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7" y="2348880"/>
            <a:ext cx="8352928" cy="4248472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Identification of material changes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The following materials were subject to assessment: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INTEF"/>
              <a:buChar char="-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Catalyst materials (SINTEF)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INTEF"/>
              <a:buChar char="-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Catalyst layer surface &amp; cross section (CNRS)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INTEF"/>
              <a:buChar char="-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Membrane materials (CNRS, </a:t>
            </a:r>
            <a:r>
              <a:rPr lang="en-GB" sz="2000" i="1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Fumatech</a:t>
            </a: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)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0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and these MEA components' properties including e.g.,: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INTEF"/>
              <a:buChar char="-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Mechanical strength, membrane (</a:t>
            </a:r>
            <a:r>
              <a:rPr lang="en-GB" sz="2000" i="1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Yuong</a:t>
            </a: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 modulus)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INTEF"/>
              <a:buChar char="-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Membrane Conductivity, </a:t>
            </a:r>
            <a:r>
              <a:rPr lang="en-GB" sz="2000" i="1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Ohmic</a:t>
            </a: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 resistance…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INTEF"/>
              <a:buChar char="-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Water-uptake, hydration number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INTEF"/>
              <a:buChar char="-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Morphology</a:t>
            </a: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, Microstructure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INTEF"/>
              <a:buChar char="-"/>
              <a:defRPr/>
            </a:pP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Catalyst agglomeration and migration by (SEM)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INTEF"/>
              <a:buChar char="-"/>
              <a:defRPr/>
            </a:pPr>
            <a:r>
              <a:rPr lang="en-GB" sz="2000" i="1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ElectroChemical</a:t>
            </a: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Surface Area (ECSA</a:t>
            </a:r>
            <a:r>
              <a:rPr lang="en-GB" sz="20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Times New Roman"/>
              </a:rPr>
              <a:t>) of electrodes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ea typeface="Calibri"/>
                <a:cs typeface="Times New Roman"/>
              </a:rPr>
              <a:t> 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2455863"/>
            <a:ext cx="23669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4080" r="4080" b="4080"/>
          <a:stretch>
            <a:fillRect/>
          </a:stretch>
        </p:blipFill>
        <p:spPr bwMode="auto">
          <a:xfrm>
            <a:off x="6181725" y="4797425"/>
            <a:ext cx="2479675" cy="165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187450" y="1630363"/>
            <a:ext cx="576263" cy="574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8" grpId="1" animBg="1"/>
      <p:bldP spid="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r="11626"/>
          <a:stretch>
            <a:fillRect/>
          </a:stretch>
        </p:blipFill>
        <p:spPr bwMode="auto">
          <a:xfrm>
            <a:off x="63500" y="333375"/>
            <a:ext cx="19875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44450"/>
            <a:ext cx="6589712" cy="795338"/>
          </a:xfrm>
        </p:spPr>
        <p:txBody>
          <a:bodyPr lIns="87464" tIns="43015" rIns="87464" bIns="43015"/>
          <a:lstStyle/>
          <a:p>
            <a:pPr marL="0" indent="0" defTabSz="966788"/>
            <a: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  <a:t>Achievements in relation to the AIP/MAIP</a:t>
            </a:r>
            <a:b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nb-NO" sz="2000" b="1" i="1" smtClean="0">
                <a:solidFill>
                  <a:srgbClr val="33CC33"/>
                </a:solidFill>
                <a:latin typeface="Calibri" pitchFamily="34" charset="0"/>
              </a:rPr>
              <a:t>Part 1, slide 6 of 7</a:t>
            </a:r>
          </a:p>
        </p:txBody>
      </p:sp>
      <p:sp>
        <p:nvSpPr>
          <p:cNvPr id="11" name="Text Box 16411"/>
          <p:cNvSpPr txBox="1">
            <a:spLocks noChangeArrowheads="1"/>
          </p:cNvSpPr>
          <p:nvPr/>
        </p:nvSpPr>
        <p:spPr bwMode="auto">
          <a:xfrm>
            <a:off x="251520" y="2492896"/>
            <a:ext cx="8640960" cy="3914242"/>
          </a:xfrm>
          <a:prstGeom prst="rect">
            <a:avLst/>
          </a:prstGeom>
          <a:solidFill>
            <a:srgbClr val="8064A2">
              <a:lumMod val="7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-BoldMT"/>
              </a:rPr>
              <a:t>Quantification of degradation rates</a:t>
            </a:r>
            <a:endParaRPr lang="nb-NO" sz="20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-BoldMT"/>
              </a:rPr>
              <a:t>Changes in performance with time were assessed </a:t>
            </a:r>
            <a:b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-BoldMT"/>
              </a:rPr>
            </a:br>
            <a: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-BoldMT"/>
              </a:rPr>
              <a:t>and the degradation rate was calculated. 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-BoldMT"/>
              </a:rPr>
              <a:t>Used fuel </a:t>
            </a:r>
            <a: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cell materials subject to stressing </a:t>
            </a:r>
            <a:b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</a:br>
            <a: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conditions were compared to pristine materials </a:t>
            </a:r>
            <a:b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</a:br>
            <a: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revealing corresponding material changes.</a:t>
            </a:r>
            <a:endParaRPr lang="nb-NO" sz="20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Statistical analyses has clearly shown that </a:t>
            </a:r>
            <a:b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</a:br>
            <a: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degradation depends on several factors and </a:t>
            </a:r>
            <a:b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</a:br>
            <a:r>
              <a:rPr lang="en-GB" sz="2000" kern="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ArialMT"/>
              </a:rPr>
              <a:t>varies along the operation curve.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Times New Roman"/>
              </a:rPr>
              <a:t>Key stressor identified: </a:t>
            </a:r>
            <a:br>
              <a:rPr lang="en-GB" sz="2000" kern="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GB" sz="2000" kern="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Times New Roman"/>
              </a:rPr>
              <a:t>Fuel Starvation and Voltage Cycling </a:t>
            </a:r>
            <a:endParaRPr lang="nb-NO" sz="2000" kern="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2649538"/>
            <a:ext cx="2919412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581525"/>
            <a:ext cx="2919412" cy="168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5288" y="1630363"/>
            <a:ext cx="576262" cy="574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44450"/>
            <a:ext cx="6589712" cy="795338"/>
          </a:xfrm>
        </p:spPr>
        <p:txBody>
          <a:bodyPr lIns="87464" tIns="43015" rIns="87464" bIns="43015"/>
          <a:lstStyle/>
          <a:p>
            <a:pPr marL="0" indent="0" defTabSz="966788"/>
            <a: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  <a:t>Achievements in relation to the AIP/MAIP</a:t>
            </a:r>
            <a:br>
              <a:rPr lang="en-US" altLang="nb-NO" sz="2800" b="1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altLang="nb-NO" sz="2000" b="1" i="1" smtClean="0">
                <a:solidFill>
                  <a:srgbClr val="33CC33"/>
                </a:solidFill>
                <a:latin typeface="Calibri" pitchFamily="34" charset="0"/>
              </a:rPr>
              <a:t>Part 1, slide 7 of 7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59213"/>
            <a:ext cx="8207375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r="11626"/>
          <a:stretch>
            <a:fillRect/>
          </a:stretch>
        </p:blipFill>
        <p:spPr bwMode="auto">
          <a:xfrm>
            <a:off x="63500" y="333375"/>
            <a:ext cx="19875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412"/>
          <p:cNvSpPr txBox="1">
            <a:spLocks noChangeArrowheads="1"/>
          </p:cNvSpPr>
          <p:nvPr/>
        </p:nvSpPr>
        <p:spPr bwMode="auto">
          <a:xfrm>
            <a:off x="611560" y="2266950"/>
            <a:ext cx="7848872" cy="152209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77800" indent="-177800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000" b="1" i="1" dirty="0">
                <a:latin typeface="Calibri" panose="020F0502020204030204" pitchFamily="34" charset="0"/>
                <a:ea typeface="Calibri"/>
                <a:cs typeface="Arial-BoldMT"/>
              </a:rPr>
              <a:t>Enhanced insight/understanding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177800" indent="-1778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 pitchFamily="34" charset="0"/>
                <a:ea typeface="Calibri"/>
                <a:cs typeface="ArialMT"/>
              </a:rPr>
              <a:t>Degradation rates </a:t>
            </a:r>
            <a:r>
              <a:rPr lang="en-GB" sz="2000" dirty="0">
                <a:latin typeface="Calibri" panose="020F0502020204030204" pitchFamily="34" charset="0"/>
                <a:ea typeface="Calibri"/>
                <a:cs typeface="ArialMT"/>
              </a:rPr>
              <a:t>&amp; corresponding material </a:t>
            </a:r>
            <a:r>
              <a:rPr lang="en-GB" sz="2000" dirty="0">
                <a:latin typeface="Calibri" panose="020F0502020204030204" pitchFamily="34" charset="0"/>
                <a:ea typeface="Calibri"/>
                <a:cs typeface="ArialMT"/>
              </a:rPr>
              <a:t>changes </a:t>
            </a:r>
            <a:r>
              <a:rPr lang="en-GB" sz="2000" dirty="0">
                <a:latin typeface="Calibri" panose="020F0502020204030204" pitchFamily="34" charset="0"/>
                <a:ea typeface="Calibri"/>
                <a:cs typeface="ArialMT"/>
              </a:rPr>
              <a:t> 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177800" indent="-1778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 pitchFamily="34" charset="0"/>
                <a:ea typeface="Calibri"/>
                <a:cs typeface="ArialMT"/>
              </a:rPr>
              <a:t>Complexity of processes in PEM fuel cells </a:t>
            </a:r>
            <a:r>
              <a:rPr lang="en-GB" sz="2000" dirty="0">
                <a:latin typeface="Calibri" panose="020F0502020204030204" pitchFamily="34" charset="0"/>
                <a:ea typeface="Calibri"/>
                <a:cs typeface="ArialMT"/>
              </a:rPr>
              <a:t>was verified </a:t>
            </a:r>
            <a:endParaRPr lang="en-GB" sz="2000" dirty="0">
              <a:latin typeface="Calibri" panose="020F0502020204030204" pitchFamily="34" charset="0"/>
              <a:ea typeface="Calibri"/>
              <a:cs typeface="ArialMT"/>
            </a:endParaRPr>
          </a:p>
          <a:p>
            <a:pPr marL="177800" indent="-1778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Calibri" panose="020F0502020204030204" pitchFamily="34" charset="0"/>
                <a:ea typeface="Calibri"/>
                <a:cs typeface="ArialMT"/>
              </a:rPr>
              <a:t>Factors causing degradation are highly </a:t>
            </a:r>
            <a:r>
              <a:rPr lang="en-GB" sz="2000" dirty="0">
                <a:latin typeface="Calibri" panose="020F0502020204030204" pitchFamily="34" charset="0"/>
                <a:ea typeface="Calibri"/>
                <a:cs typeface="ArialMT"/>
              </a:rPr>
              <a:t>inter-related</a:t>
            </a:r>
            <a:endParaRPr lang="nb-NO" sz="2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07950" y="836613"/>
            <a:ext cx="576263" cy="574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rgbClr val="194C84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buClr>
                <a:srgbClr val="ED1C24"/>
              </a:buClr>
              <a:buFont typeface="Monotype Sorts" pitchFamily="2" charset="2"/>
              <a:buNone/>
            </a:pPr>
            <a:endParaRPr lang="nb-NO" altLang="nb-NO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81850" y="4508500"/>
            <a:ext cx="1277938" cy="194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rgbClr val="ED1C24"/>
              </a:buClr>
              <a:buFont typeface="Monotype Sorts" pitchFamily="2" charset="2"/>
              <a:buNone/>
            </a:pPr>
            <a:endParaRPr lang="nb-NO" altLang="nb-NO"/>
          </a:p>
        </p:txBody>
      </p:sp>
      <p:pic>
        <p:nvPicPr>
          <p:cNvPr id="10" name="Bild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82750"/>
            <a:ext cx="2592387" cy="2106613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51725" y="2185988"/>
            <a:ext cx="936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nb-NO" altLang="nb-NO" sz="1400" b="1"/>
              <a:t>Degr.</a:t>
            </a:r>
          </a:p>
          <a:p>
            <a:pPr algn="ctr" eaLnBrk="1" hangingPunct="1"/>
            <a:r>
              <a:rPr lang="nb-NO" altLang="nb-NO" sz="1400" b="1"/>
              <a:t>rate (µV/h)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FCH JU - Power Point</Template>
  <TotalTime>6602</TotalTime>
  <Words>767</Words>
  <Application>Microsoft Office PowerPoint</Application>
  <PresentationFormat>On-screen Show (4:3)</PresentationFormat>
  <Paragraphs>150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Tahoma</vt:lpstr>
      <vt:lpstr>ヒラギノ角ゴ Pro W3</vt:lpstr>
      <vt:lpstr>Arial</vt:lpstr>
      <vt:lpstr>Calibri</vt:lpstr>
      <vt:lpstr>Times New Roman</vt:lpstr>
      <vt:lpstr>Monotype Sorts</vt:lpstr>
      <vt:lpstr>Arial Unicode MS</vt:lpstr>
      <vt:lpstr>Arial-BoldMT</vt:lpstr>
      <vt:lpstr>ArialMT</vt:lpstr>
      <vt:lpstr>Symbol</vt:lpstr>
      <vt:lpstr>SINTEF</vt:lpstr>
      <vt:lpstr>Office Theme</vt:lpstr>
      <vt:lpstr>PowerPoint Presentation</vt:lpstr>
      <vt:lpstr>Project &amp; Partnership description Part 0, slide 1 of 1</vt:lpstr>
      <vt:lpstr>Achievements in relation to the AIP/MAIP Part 1, slide 1 of 7</vt:lpstr>
      <vt:lpstr>Achievements in relation to the AIP/MAIP Part 1, slide 2 of 7</vt:lpstr>
      <vt:lpstr>Achievements in relation to the AIP/MAIP Part 1, slide 3 of 7</vt:lpstr>
      <vt:lpstr>Achievements in relation to the AIP/MAIP Part 1, slide 4 of 7</vt:lpstr>
      <vt:lpstr>Achievements in relation to the AIP/MAIP Part 1, slide 5 of 7</vt:lpstr>
      <vt:lpstr>Achievements in relation to the AIP/MAIP Part 1, slide 6 of 7</vt:lpstr>
      <vt:lpstr>Achievements in relation to the AIP/MAIP Part 1, slide 7 of 7</vt:lpstr>
      <vt:lpstr>Complementary information  Part 2, slide 1 of 3</vt:lpstr>
      <vt:lpstr>Complementary information  Part 2, slide 2 of 3</vt:lpstr>
      <vt:lpstr>Complementary information  Part 2, slide 3 of 3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AIP 2011</dc:title>
  <dc:creator>Delplje</dc:creator>
  <cp:lastModifiedBy>Steffen Møller-Holst</cp:lastModifiedBy>
  <cp:revision>231</cp:revision>
  <cp:lastPrinted>2012-11-25T15:49:38Z</cp:lastPrinted>
  <dcterms:created xsi:type="dcterms:W3CDTF">2011-04-18T07:16:07Z</dcterms:created>
  <dcterms:modified xsi:type="dcterms:W3CDTF">2013-11-12T08:31:59Z</dcterms:modified>
</cp:coreProperties>
</file>