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84" r:id="rId2"/>
    <p:sldId id="301" r:id="rId3"/>
    <p:sldId id="302" r:id="rId4"/>
    <p:sldId id="303" r:id="rId5"/>
    <p:sldId id="304" r:id="rId6"/>
    <p:sldId id="293" r:id="rId7"/>
    <p:sldId id="260" r:id="rId8"/>
    <p:sldId id="305" r:id="rId9"/>
    <p:sldId id="308" r:id="rId10"/>
    <p:sldId id="273" r:id="rId11"/>
    <p:sldId id="306" r:id="rId12"/>
    <p:sldId id="309" r:id="rId13"/>
    <p:sldId id="267" r:id="rId14"/>
    <p:sldId id="270" r:id="rId15"/>
    <p:sldId id="279" r:id="rId16"/>
    <p:sldId id="278" r:id="rId17"/>
    <p:sldId id="264" r:id="rId18"/>
    <p:sldId id="269" r:id="rId19"/>
    <p:sldId id="268" r:id="rId20"/>
  </p:sldIdLst>
  <p:sldSz cx="9144000" cy="6858000" type="screen4x3"/>
  <p:notesSz cx="7102475" cy="102346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I Laurent" initials="AL" lastIdx="1" clrIdx="0">
    <p:extLst/>
  </p:cmAuthor>
  <p:cmAuthor id="2" name="Atkinson, Alan" initials="AA" lastIdx="2" clrIdx="1"/>
  <p:cmAuthor id="3" name="MARENCO Claudia ( FCH )" initials="MC(F)" lastIdx="80" clrIdx="2"/>
  <p:cmAuthor id="4" name="ORTEGA GARCIA Yanaris ( FCH )" initials="OGY(F)" lastIdx="5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AE21"/>
    <a:srgbClr val="C6D9F1"/>
    <a:srgbClr val="D0D8E8"/>
    <a:srgbClr val="E9EEEE"/>
    <a:srgbClr val="194C84"/>
    <a:srgbClr val="0080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93" autoAdjust="0"/>
  </p:normalViewPr>
  <p:slideViewPr>
    <p:cSldViewPr snapToGrid="0" snapToObjects="1">
      <p:cViewPr varScale="1">
        <p:scale>
          <a:sx n="99" d="100"/>
          <a:sy n="99" d="100"/>
        </p:scale>
        <p:origin x="-18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3528" y="-108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6-02-16T12:28:18.861" idx="57">
    <p:pos x="2013" y="2935"/>
    <p:text>This is what a comment box looks like (it will not be visible on slide show mode)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4" dt="2016-02-16T11:23:56.808" idx="2">
    <p:pos x="2643" y="1730"/>
    <p:text>For FP7 projects (from calls 2008 to 2013): 
- Transport and refuelling infrastructure 
- Hydrogen production and distribution
- Stationary power and CHP 
- Early markets 
- Cross-cutting issues
For Horizon 2020 projects (from call 2014 onwards):
- Transport
- Energy
- Overarching projects
- Cross-cutting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6-02-15T10:16:01.973" idx="74">
    <p:pos x="2061" y="1254"/>
    <p:text>Position white cursor according to % project stage of implementation at date of 01/11/2016 
The position of the white cursor should remain the same throughout the presentation</p:text>
  </p:cm>
  <p:cm authorId="3" dt="2016-09-08T10:12:08.472" idx="75">
    <p:pos x="3307" y="749"/>
    <p:text>Position red cursor according to achievement to date (Oct/Nov 2016) (in scale  between starting point and target value) + indicate achieved value and unit.
If another parameter monitored in the project addresses the same aspect, add a second arrow in a different colour.
Repeat for any additional paramaters addressing the same aspect.</p:text>
  </p:cm>
  <p:cm authorId="3" dt="2016-09-08T09:59:49.350" idx="76">
    <p:pos x="1607" y="1981"/>
    <p:text>Please refer to the objectives/targets/KPIs set in the multi-annual work plans (MAIP or MAWP) or in the topic description for the call for proposals to which you successfully applied (see the relevant annual plan - AIP or AWP - for reference).
Please add extra rows in case you have more than one objective/target/KPI adressing the same aspect</p:text>
  </p:cm>
  <p:cm authorId="3" dt="2016-02-16T15:47:29.541" idx="77">
    <p:pos x="4957" y="1862"/>
    <p:text>Indicate the targets defined in the specific call topic to which you had originally applied and/or in the multi-annual programmes (MAIP/MAWP)</p:text>
  </p:cm>
  <p:cm authorId="3" dt="2016-09-08T10:09:40.626" idx="78">
    <p:pos x="1242" y="771"/>
    <p:text>Indicate here the value of the parameter monitored at the beginning of the project and the corresponding unit.
If another parameter monitored in the project addresses the same aspect, add a second value in a different colour.</p:text>
  </p:cm>
  <p:cm authorId="3" dt="2016-09-08T10:10:44.379" idx="79">
    <p:pos x="5248" y="754"/>
    <p:text>Indicate the project target value for this parameter and the corresponding unit.
If another parameter monitored in the project addresses the same aspect, add a second value in a different colour.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4" dt="2016-02-16T11:03:05.912" idx="26">
    <p:pos x="1608" y="781"/>
    <p:text>Indicate the full name of up to 5 public deliverables</p:text>
  </p:cm>
  <p:cm authorId="3" dt="2016-02-16T14:53:55.731" idx="63">
    <p:pos x="1361" y="3488"/>
    <p:text>Specify the number of patents and give reference to up to 2</p:text>
  </p:cm>
  <p:cm authorId="3" dt="2016-09-08T11:12:12.007" idx="64">
    <p:pos x="3971" y="1756"/>
    <p:text>Project presence on social media:
Create a hyperlink to the relevant project page (Youtube, LinkedIn, Facebook, Twitter, Instagram). Delete the icons that are irrelevant because the project is not present on the social media concerned.
To create a hyperlink: right click on the icon, select "hyperlink" and paste the url in the "address" field</p:text>
  </p:cm>
  <p:cm authorId="3" dt="2016-02-22T12:46:30.837" idx="67">
    <p:pos x="1705" y="2677"/>
    <p:text>Specify the number of publications and give reference up to 2 most relevant ones</p:text>
  </p:cm>
  <p:cm authorId="3" dt="2016-09-08T12:23:14.801" idx="80">
    <p:pos x="4841" y="765"/>
    <p:text>Indicate the number of conferences/workshops organised by the project and that the project has attended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739" cy="511730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1"/>
            <a:ext cx="3077739" cy="511730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r">
              <a:defRPr sz="1200"/>
            </a:lvl1pPr>
          </a:lstStyle>
          <a:p>
            <a:pPr>
              <a:defRPr/>
            </a:pPr>
            <a:fld id="{9A5470A0-C310-4585-9CDA-0D26530A750D}" type="datetimeFigureOut">
              <a:rPr lang="fr-BE"/>
              <a:pPr>
                <a:defRPr/>
              </a:pPr>
              <a:t>8/09/2016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78" tIns="47389" rIns="94778" bIns="47389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1442"/>
            <a:ext cx="5681980" cy="4605576"/>
          </a:xfrm>
          <a:prstGeom prst="rect">
            <a:avLst/>
          </a:prstGeom>
        </p:spPr>
        <p:txBody>
          <a:bodyPr vert="horz" lIns="94778" tIns="47389" rIns="94778" bIns="473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1730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1730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200"/>
            </a:lvl1pPr>
          </a:lstStyle>
          <a:p>
            <a:pPr>
              <a:defRPr/>
            </a:pPr>
            <a:fld id="{5C948190-4783-463B-B6B2-F7B6BD476063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934518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80692" indent="-300266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01064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81490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161916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42342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22767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3193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83619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3999731A-2746-43A0-88E7-DD0DDD04F886}" type="slidenum">
              <a:rPr lang="en-GB" smtClean="0">
                <a:latin typeface="Arial" charset="0"/>
              </a:rPr>
              <a:pPr/>
              <a:t>2</a:t>
            </a:fld>
            <a:endParaRPr lang="en-GB" dirty="0" smtClean="0">
              <a:latin typeface="Arial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0450" y="804863"/>
            <a:ext cx="5026025" cy="3770312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423" y="4897056"/>
            <a:ext cx="5216195" cy="4577899"/>
          </a:xfrm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14399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84125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86104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 noProof="0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70068" indent="-2961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84720" indent="-23694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58607" indent="-23694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132495" indent="-23694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606383" indent="-236944" defTabSz="473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3080271" indent="-236944" defTabSz="473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554159" indent="-236944" defTabSz="473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4028046" indent="-236944" defTabSz="473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E7B3A74-FE2D-413F-97C8-39246251AFFF}" type="slidenum">
              <a:rPr lang="fr-BE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fr-BE" altLang="fr-F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713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54508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0462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6574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86362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80692" indent="-300266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01064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81490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161916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42342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22767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3193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83619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C5415593-3D09-4DC3-99B4-F4253C834D4F}" type="slidenum">
              <a:rPr lang="en-GB" smtClean="0">
                <a:solidFill>
                  <a:srgbClr val="000000"/>
                </a:solidFill>
                <a:latin typeface="Arial" charset="0"/>
              </a:rPr>
              <a:pPr/>
              <a:t>3</a:t>
            </a:fld>
            <a:endParaRPr lang="en-GB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0450" y="804863"/>
            <a:ext cx="5026025" cy="3770312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423" y="4897056"/>
            <a:ext cx="5216195" cy="4577899"/>
          </a:xfrm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9202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80692" indent="-300266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01064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81490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161916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42342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22767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3193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83619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2560D0D0-ED6B-41DE-8228-B77E34C5ACBA}" type="slidenum">
              <a:rPr lang="en-GB" smtClean="0">
                <a:latin typeface="Arial" charset="0"/>
              </a:rPr>
              <a:pPr/>
              <a:t>5</a:t>
            </a:fld>
            <a:endParaRPr lang="en-GB" smtClean="0">
              <a:latin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0450" y="804863"/>
            <a:ext cx="5026025" cy="3770312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423" y="4897056"/>
            <a:ext cx="5216195" cy="4577899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4977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 noProof="0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69968" indent="-29614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84566" indent="-236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58391" indent="-236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132218" indent="-236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606044" indent="-236914" defTabSz="47382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3079870" indent="-236914" defTabSz="47382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553696" indent="-236914" defTabSz="47382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4027522" indent="-236914" defTabSz="47382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E7B3A74-FE2D-413F-97C8-39246251AFFF}" type="slidenum">
              <a:rPr lang="fr-BE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fr-BE" altLang="fr-F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853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99240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81094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80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/>
              <a:t>An “aspect” is intended as a research aspect addressed within the project.</a:t>
            </a:r>
          </a:p>
          <a:p>
            <a:pPr marL="0" indent="0">
              <a:buNone/>
            </a:pPr>
            <a:r>
              <a:rPr lang="en-US" sz="1400" dirty="0" smtClean="0"/>
              <a:t>Within an aspect, several parameters can be monitored to assess progress.</a:t>
            </a:r>
          </a:p>
          <a:p>
            <a:pPr marL="0" indent="0">
              <a:buNone/>
            </a:pPr>
            <a:r>
              <a:rPr lang="en-US" sz="1800" dirty="0" smtClean="0"/>
              <a:t>Examples:</a:t>
            </a:r>
          </a:p>
          <a:p>
            <a:pPr marL="400050" lvl="1" indent="0">
              <a:buNone/>
            </a:pPr>
            <a:r>
              <a:rPr lang="en-US" sz="1400" dirty="0" smtClean="0"/>
              <a:t>Aspect = Durability</a:t>
            </a:r>
          </a:p>
          <a:p>
            <a:pPr marL="800100" lvl="2" indent="0">
              <a:buNone/>
            </a:pPr>
            <a:r>
              <a:rPr lang="en-US" sz="1000" dirty="0" smtClean="0"/>
              <a:t>Parameter 1 = lifetime (h)</a:t>
            </a:r>
          </a:p>
          <a:p>
            <a:pPr marL="800100" lvl="2" indent="0">
              <a:buNone/>
            </a:pPr>
            <a:r>
              <a:rPr lang="en-US" sz="1000" dirty="0" smtClean="0"/>
              <a:t>Parameter 2 = degradation rate (</a:t>
            </a:r>
            <a:r>
              <a:rPr lang="en-US" sz="1000" dirty="0" smtClean="0">
                <a:sym typeface="Symbol"/>
              </a:rPr>
              <a:t></a:t>
            </a:r>
            <a:r>
              <a:rPr lang="en-US" sz="1000" dirty="0" smtClean="0"/>
              <a:t>V/h)</a:t>
            </a:r>
          </a:p>
          <a:p>
            <a:pPr marL="400050" lvl="1" indent="0">
              <a:buNone/>
            </a:pPr>
            <a:r>
              <a:rPr lang="en-US" sz="1400" dirty="0" smtClean="0"/>
              <a:t>Aspect = Cost</a:t>
            </a:r>
          </a:p>
          <a:p>
            <a:pPr marL="800100" lvl="2" indent="0">
              <a:buNone/>
            </a:pPr>
            <a:r>
              <a:rPr lang="en-US" sz="1000" dirty="0" smtClean="0"/>
              <a:t>Parameter 1 = CAPEX (€)</a:t>
            </a:r>
          </a:p>
          <a:p>
            <a:pPr marL="800100" lvl="2" indent="0">
              <a:buNone/>
            </a:pPr>
            <a:r>
              <a:rPr lang="en-US" sz="1000" dirty="0" smtClean="0"/>
              <a:t>Parameter 2 = OPEX (€/kg or €/kW…)</a:t>
            </a:r>
          </a:p>
          <a:p>
            <a:pPr marL="400050" lvl="1" indent="0">
              <a:buNone/>
            </a:pPr>
            <a:r>
              <a:rPr lang="en-US" sz="1400" dirty="0" smtClean="0"/>
              <a:t>Aspect = Efficiency</a:t>
            </a:r>
          </a:p>
          <a:p>
            <a:pPr marL="800100" lvl="2" indent="0">
              <a:buNone/>
            </a:pPr>
            <a:r>
              <a:rPr lang="en-US" sz="1000" dirty="0" smtClean="0"/>
              <a:t>Parameter 1 = electrical efficiency (%)</a:t>
            </a:r>
          </a:p>
          <a:p>
            <a:pPr marL="800100" lvl="2" indent="0">
              <a:buNone/>
            </a:pPr>
            <a:r>
              <a:rPr lang="en-US" sz="1000" dirty="0" smtClean="0"/>
              <a:t>Parameter 2 = thermal efficiency (%)</a:t>
            </a:r>
          </a:p>
          <a:p>
            <a:pPr marL="800100" lvl="2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nl-BE" sz="1800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80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80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55374" y="66262"/>
            <a:ext cx="7931426" cy="821634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755374" y="1126435"/>
            <a:ext cx="7931426" cy="4999728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1AAED-0378-419E-90C1-B7A2D79DE2F6}" type="datetime1">
              <a:rPr lang="en-US"/>
              <a:pPr>
                <a:defRPr/>
              </a:pPr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CCD6D-50FC-466E-AE71-399C855FDC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6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>
                <a:solidFill>
                  <a:schemeClr val="accent1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616BA-37F6-4F3B-9C6E-90ADDAAEAD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581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42123" y="53008"/>
            <a:ext cx="7944678" cy="83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dirty="0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42122" y="1166192"/>
            <a:ext cx="7944677" cy="4959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dirty="0" smtClean="0"/>
              <a:t>Click to edit Master text styles</a:t>
            </a:r>
          </a:p>
          <a:p>
            <a:pPr lvl="1"/>
            <a:r>
              <a:rPr lang="en-US" altLang="fr-FR" dirty="0" smtClean="0"/>
              <a:t>Second level</a:t>
            </a:r>
          </a:p>
          <a:p>
            <a:pPr lvl="2"/>
            <a:r>
              <a:rPr lang="en-US" altLang="fr-FR" dirty="0" smtClean="0"/>
              <a:t>Third level</a:t>
            </a:r>
          </a:p>
          <a:p>
            <a:pPr lvl="3"/>
            <a:r>
              <a:rPr lang="en-US" altLang="fr-FR" dirty="0" smtClean="0"/>
              <a:t>Fourth level</a:t>
            </a:r>
          </a:p>
          <a:p>
            <a:pPr lvl="4"/>
            <a:r>
              <a:rPr lang="en-US" altLang="fr-FR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8922C3CA-87E7-46E5-9056-692FABAD31A2}" type="datetime1">
              <a:rPr lang="en-US"/>
              <a:pPr>
                <a:defRPr/>
              </a:pPr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2A0459D6-B2AC-46EE-B5C1-EB4DE562A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marL="0" indent="0" algn="l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ts val="600"/>
        </a:spcBef>
        <a:spcAft>
          <a:spcPts val="600"/>
        </a:spcAft>
        <a:buClr>
          <a:srgbClr val="194C84"/>
        </a:buClr>
        <a:buFont typeface="Arial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300"/>
        </a:spcAft>
        <a:buClr>
          <a:srgbClr val="008000"/>
        </a:buClr>
        <a:buFont typeface="Arial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4.xm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ch.europa.eu/node/84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ch.europa.eu/page/multi-annual-work-pla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prd@fch.europa.e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ec.europa.eu/research/energy/eu/index_en.cfm" TargetMode="External"/><Relationship Id="rId3" Type="http://schemas.openxmlformats.org/officeDocument/2006/relationships/hyperlink" Target="http://www.fch.europa.eu/" TargetMode="External"/><Relationship Id="rId7" Type="http://schemas.openxmlformats.org/officeDocument/2006/relationships/hyperlink" Target="http://goo.gl/2XCk9q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oo.gl/Hz8iby" TargetMode="External"/><Relationship Id="rId5" Type="http://schemas.openxmlformats.org/officeDocument/2006/relationships/hyperlink" Target="http://goo.gl/VSpuAi" TargetMode="External"/><Relationship Id="rId10" Type="http://schemas.openxmlformats.org/officeDocument/2006/relationships/hyperlink" Target="http://www.nerghy.eu/" TargetMode="External"/><Relationship Id="rId4" Type="http://schemas.openxmlformats.org/officeDocument/2006/relationships/hyperlink" Target="http://www.fch.europa.eu/page/multi-annual-work-plan" TargetMode="External"/><Relationship Id="rId9" Type="http://schemas.openxmlformats.org/officeDocument/2006/relationships/hyperlink" Target="http://www.hydrogeneurope.e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/>
          </p:cNvSpPr>
          <p:nvPr>
            <p:ph type="body" idx="1"/>
          </p:nvPr>
        </p:nvSpPr>
        <p:spPr>
          <a:xfrm>
            <a:off x="742122" y="1480793"/>
            <a:ext cx="7944677" cy="4312862"/>
          </a:xfrm>
        </p:spPr>
        <p:txBody>
          <a:bodyPr/>
          <a:lstStyle/>
          <a:p>
            <a:pPr algn="ctr">
              <a:spcBef>
                <a:spcPct val="0"/>
              </a:spcBef>
              <a:buClrTx/>
              <a:buFontTx/>
              <a:buNone/>
            </a:pPr>
            <a:endParaRPr lang="en-US" sz="4000" b="1" dirty="0" smtClean="0">
              <a:solidFill>
                <a:schemeClr val="tx2"/>
              </a:solidFill>
              <a:cs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4000" b="1" dirty="0" smtClean="0">
                <a:solidFill>
                  <a:schemeClr val="tx2"/>
                </a:solidFill>
                <a:cs typeface="Times New Roman" pitchFamily="18" charset="0"/>
              </a:rPr>
              <a:t>Guidelines </a:t>
            </a:r>
            <a:r>
              <a:rPr lang="en-US" sz="4000" b="1" dirty="0">
                <a:solidFill>
                  <a:schemeClr val="tx2"/>
                </a:solidFill>
                <a:cs typeface="Times New Roman" pitchFamily="18" charset="0"/>
              </a:rPr>
              <a:t>and Template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tx2"/>
                </a:solidFill>
                <a:cs typeface="Times New Roman" pitchFamily="18" charset="0"/>
              </a:rPr>
              <a:t>for project </a:t>
            </a:r>
            <a:r>
              <a:rPr lang="en-US" sz="3600" b="1" dirty="0" smtClean="0">
                <a:solidFill>
                  <a:schemeClr val="tx2"/>
                </a:solidFill>
                <a:cs typeface="Times New Roman" pitchFamily="18" charset="0"/>
              </a:rPr>
              <a:t>oral presentation</a:t>
            </a:r>
            <a:endParaRPr lang="en-US" sz="3600" b="1" dirty="0">
              <a:solidFill>
                <a:schemeClr val="tx2"/>
              </a:solidFill>
              <a:cs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sz="3600" b="1" dirty="0">
              <a:solidFill>
                <a:schemeClr val="tx2"/>
              </a:solidFill>
              <a:cs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b="1" dirty="0">
                <a:solidFill>
                  <a:schemeClr val="tx2"/>
                </a:solidFill>
              </a:rPr>
              <a:t>Programme Review </a:t>
            </a:r>
            <a:r>
              <a:rPr lang="en-GB" b="1" dirty="0" smtClean="0">
                <a:solidFill>
                  <a:schemeClr val="tx2"/>
                </a:solidFill>
              </a:rPr>
              <a:t>Days </a:t>
            </a:r>
            <a:r>
              <a:rPr lang="en-GB" b="1" dirty="0">
                <a:solidFill>
                  <a:schemeClr val="tx2"/>
                </a:solidFill>
              </a:rPr>
              <a:t>2016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b="1" dirty="0">
                <a:solidFill>
                  <a:schemeClr val="tx2"/>
                </a:solidFill>
              </a:rPr>
              <a:t>Brussels, </a:t>
            </a:r>
            <a:r>
              <a:rPr lang="en-GB" b="1" dirty="0" smtClean="0">
                <a:solidFill>
                  <a:schemeClr val="tx2"/>
                </a:solidFill>
              </a:rPr>
              <a:t>21-22 November </a:t>
            </a:r>
            <a:r>
              <a:rPr lang="en-GB" b="1" dirty="0">
                <a:solidFill>
                  <a:schemeClr val="tx2"/>
                </a:solidFill>
              </a:rPr>
              <a:t>2016</a:t>
            </a:r>
            <a:endParaRPr lang="en-US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60000" y="180000"/>
            <a:ext cx="59650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rebuchet MS" pitchFamily="34" charset="0"/>
                <a:cs typeface="Times New Roman" pitchFamily="18" charset="0"/>
              </a:rPr>
              <a:t>Programme Review Days 2016</a:t>
            </a:r>
            <a:endParaRPr lang="bg-BG" sz="32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71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67362" y="1241811"/>
            <a:ext cx="1732563" cy="1106906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000"/>
          </a:p>
        </p:txBody>
      </p:sp>
      <p:sp>
        <p:nvSpPr>
          <p:cNvPr id="44" name="TextBox 43"/>
          <p:cNvSpPr txBox="1"/>
          <p:nvPr/>
        </p:nvSpPr>
        <p:spPr>
          <a:xfrm>
            <a:off x="1879528" y="5434349"/>
            <a:ext cx="5523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bg1">
                    <a:lumMod val="85000"/>
                  </a:schemeClr>
                </a:solidFill>
              </a:rPr>
              <a:t>Example slide</a:t>
            </a:r>
            <a:endParaRPr lang="nl-BE" sz="6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smtClean="0"/>
              <a:t>Example and explanation </a:t>
            </a:r>
            <a:r>
              <a:rPr lang="en-GB" sz="2800" dirty="0" smtClean="0"/>
              <a:t>of PROJECT PROGRESS/ACTIONS – Durability</a:t>
            </a:r>
            <a:endParaRPr lang="nl-BE" sz="2800" dirty="0"/>
          </a:p>
        </p:txBody>
      </p:sp>
      <p:sp>
        <p:nvSpPr>
          <p:cNvPr id="4" name="Rectangle 3"/>
          <p:cNvSpPr/>
          <p:nvPr/>
        </p:nvSpPr>
        <p:spPr>
          <a:xfrm>
            <a:off x="1745137" y="1371554"/>
            <a:ext cx="1060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2000h</a:t>
            </a:r>
            <a:endParaRPr lang="fr-FR" b="1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48164" y="1371554"/>
            <a:ext cx="11765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10000 h</a:t>
            </a:r>
            <a:endParaRPr lang="fr-FR" b="1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3378" y="1283084"/>
            <a:ext cx="9396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4000 h</a:t>
            </a:r>
            <a:endParaRPr lang="fr-FR" sz="2000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050273" y="1932351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377837" y="193474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698643" y="193474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711432" y="197297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25%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45791" y="197297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50%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56973" y="197297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75%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" name="Pentagone 2"/>
          <p:cNvSpPr/>
          <p:nvPr/>
        </p:nvSpPr>
        <p:spPr>
          <a:xfrm>
            <a:off x="2728427" y="1660003"/>
            <a:ext cx="5343035" cy="310401"/>
          </a:xfrm>
          <a:prstGeom prst="homePlat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Chevron 20"/>
          <p:cNvSpPr/>
          <p:nvPr/>
        </p:nvSpPr>
        <p:spPr>
          <a:xfrm>
            <a:off x="3919229" y="1654708"/>
            <a:ext cx="247977" cy="309600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tx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7630" y="1295597"/>
            <a:ext cx="148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rebuchet MS" panose="020B0603020202020204" pitchFamily="34" charset="0"/>
              </a:rPr>
              <a:t>Achievement to-date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7629" y="1812010"/>
            <a:ext cx="1713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rebuchet MS" panose="020B0603020202020204" pitchFamily="34" charset="0"/>
              </a:rPr>
              <a:t>% </a:t>
            </a:r>
            <a:r>
              <a:rPr lang="en-US" sz="1600" b="1" dirty="0">
                <a:latin typeface="Trebuchet MS" panose="020B0603020202020204" pitchFamily="34" charset="0"/>
              </a:rPr>
              <a:t>stage of </a:t>
            </a:r>
            <a:r>
              <a:rPr lang="en-US" sz="1600" b="1" dirty="0" smtClean="0">
                <a:latin typeface="Trebuchet MS" panose="020B0603020202020204" pitchFamily="34" charset="0"/>
              </a:rPr>
              <a:t>implement</a:t>
            </a:r>
            <a:r>
              <a:rPr lang="en-US" sz="1600" b="1" dirty="0" smtClean="0">
                <a:latin typeface="Trebuchet MS" panose="020B0603020202020204" pitchFamily="34" charset="0"/>
              </a:rPr>
              <a:t>.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48697" y="1400434"/>
            <a:ext cx="247977" cy="31163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53162" y="1726079"/>
            <a:ext cx="1060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12 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  <a:sym typeface="Symbol"/>
              </a:rPr>
              <a:t>V/h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endParaRPr lang="fr-FR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021534" y="1708382"/>
            <a:ext cx="1060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1 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  <a:sym typeface="Symbol"/>
              </a:rPr>
              <a:t>V/h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endParaRPr lang="fr-FR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386666" y="1291076"/>
            <a:ext cx="1060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accent6"/>
                </a:solidFill>
                <a:latin typeface="Trebuchet MS" panose="020B0603020202020204" pitchFamily="34" charset="0"/>
              </a:rPr>
              <a:t>5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  <a:sym typeface="Symbol"/>
              </a:rPr>
              <a:t>V/h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endParaRPr lang="fr-FR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sp>
        <p:nvSpPr>
          <p:cNvPr id="41" name="Chevron 40"/>
          <p:cNvSpPr/>
          <p:nvPr/>
        </p:nvSpPr>
        <p:spPr>
          <a:xfrm>
            <a:off x="4832004" y="1653108"/>
            <a:ext cx="247977" cy="309600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sp>
        <p:nvSpPr>
          <p:cNvPr id="42" name="Chevron 41"/>
          <p:cNvSpPr/>
          <p:nvPr/>
        </p:nvSpPr>
        <p:spPr>
          <a:xfrm>
            <a:off x="185217" y="1395100"/>
            <a:ext cx="247977" cy="309600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graphicFrame>
        <p:nvGraphicFramePr>
          <p:cNvPr id="45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931613"/>
              </p:ext>
            </p:extLst>
          </p:nvPr>
        </p:nvGraphicFramePr>
        <p:xfrm>
          <a:off x="317631" y="3053141"/>
          <a:ext cx="8691615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857"/>
                <a:gridCol w="2212037"/>
                <a:gridCol w="896598"/>
                <a:gridCol w="1214160"/>
                <a:gridCol w="1176632"/>
                <a:gridCol w="833432"/>
                <a:gridCol w="875899"/>
              </a:tblGrid>
              <a:tr h="334937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bg1"/>
                          </a:solidFill>
                        </a:rPr>
                        <a:t>Aspect </a:t>
                      </a:r>
                      <a:r>
                        <a:rPr lang="fr-FR" sz="2000" dirty="0" err="1" smtClean="0">
                          <a:solidFill>
                            <a:schemeClr val="bg1"/>
                          </a:solidFill>
                        </a:rPr>
                        <a:t>addressed</a:t>
                      </a:r>
                      <a:endParaRPr lang="fr-F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err="1" smtClean="0">
                          <a:solidFill>
                            <a:schemeClr val="bg1"/>
                          </a:solidFill>
                        </a:rPr>
                        <a:t>Parameter</a:t>
                      </a:r>
                      <a:r>
                        <a:rPr lang="fr-FR" sz="2000" dirty="0" smtClean="0">
                          <a:solidFill>
                            <a:schemeClr val="bg1"/>
                          </a:solidFill>
                        </a:rPr>
                        <a:t> (KPI)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Unit</a:t>
                      </a:r>
                    </a:p>
                    <a:p>
                      <a:pPr algn="ctr"/>
                      <a:endParaRPr lang="fr-F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SoA</a:t>
                      </a:r>
                      <a:endParaRPr lang="fr-FR" sz="2000" dirty="0"/>
                    </a:p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FCH  JU </a:t>
                      </a:r>
                      <a:r>
                        <a:rPr lang="fr-FR" sz="2000" dirty="0" err="1" smtClean="0"/>
                        <a:t>Targets</a:t>
                      </a:r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62223">
                <a:tc vMerge="1">
                  <a:txBody>
                    <a:bodyPr/>
                    <a:lstStyle/>
                    <a:p>
                      <a:pPr algn="ctr"/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Call </a:t>
                      </a:r>
                      <a:r>
                        <a:rPr lang="fr-FR" sz="2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topic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93242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err="1" smtClean="0">
                          <a:solidFill>
                            <a:schemeClr val="tx1"/>
                          </a:solidFill>
                        </a:rPr>
                        <a:t>Durability</a:t>
                      </a:r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 err="1" smtClean="0">
                          <a:solidFill>
                            <a:schemeClr val="accent1"/>
                          </a:solidFill>
                        </a:rPr>
                        <a:t>Lifetime</a:t>
                      </a:r>
                      <a:endParaRPr lang="fr-FR" sz="18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h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8000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10000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10000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12000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3242">
                <a:tc vMerge="1">
                  <a:txBody>
                    <a:bodyPr/>
                    <a:lstStyle/>
                    <a:p>
                      <a:pPr algn="ctr"/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 err="1" smtClean="0">
                          <a:solidFill>
                            <a:schemeClr val="accent6"/>
                          </a:solidFill>
                        </a:rPr>
                        <a:t>Degradation</a:t>
                      </a:r>
                      <a:r>
                        <a:rPr lang="fr-FR" sz="1800" dirty="0" smtClean="0">
                          <a:solidFill>
                            <a:schemeClr val="accent6"/>
                          </a:solidFill>
                        </a:rPr>
                        <a:t> rate</a:t>
                      </a:r>
                      <a:endParaRPr lang="fr-FR" sz="1800" dirty="0">
                        <a:solidFill>
                          <a:schemeClr val="accent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 smtClean="0">
                          <a:solidFill>
                            <a:schemeClr val="accent6"/>
                          </a:solidFill>
                          <a:latin typeface="Trebuchet MS" panose="020B0603020202020204" pitchFamily="34" charset="0"/>
                          <a:sym typeface="Symbol"/>
                        </a:rPr>
                        <a:t>V/h</a:t>
                      </a:r>
                      <a:r>
                        <a:rPr lang="fr-FR" sz="2000" b="0" dirty="0" smtClean="0">
                          <a:solidFill>
                            <a:schemeClr val="accent6"/>
                          </a:solidFill>
                          <a:latin typeface="Trebuchet MS" panose="020B0603020202020204" pitchFamily="34" charset="0"/>
                        </a:rPr>
                        <a:t> </a:t>
                      </a:r>
                      <a:endParaRPr lang="fr-FR" sz="2000" b="0" dirty="0">
                        <a:solidFill>
                          <a:schemeClr val="accent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6"/>
                          </a:solidFill>
                        </a:rPr>
                        <a:t>10</a:t>
                      </a:r>
                      <a:endParaRPr lang="fr-FR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6"/>
                          </a:solidFill>
                        </a:rPr>
                        <a:t>1</a:t>
                      </a:r>
                      <a:endParaRPr lang="fr-FR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6"/>
                          </a:solidFill>
                        </a:rPr>
                        <a:t>1</a:t>
                      </a:r>
                      <a:endParaRPr lang="fr-FR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6"/>
                          </a:solidFill>
                        </a:rPr>
                        <a:t>0.5</a:t>
                      </a:r>
                      <a:endParaRPr lang="fr-FR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" name="Content Placeholder 3"/>
          <p:cNvSpPr txBox="1">
            <a:spLocks noGrp="1"/>
          </p:cNvSpPr>
          <p:nvPr>
            <p:ph idx="1"/>
          </p:nvPr>
        </p:nvSpPr>
        <p:spPr>
          <a:xfrm>
            <a:off x="125697" y="4707012"/>
            <a:ext cx="867293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/>
              <a:t>An </a:t>
            </a:r>
            <a:r>
              <a:rPr lang="en-US" sz="1400" dirty="0" smtClean="0"/>
              <a:t>“aspect” is intended as a research aspect addressed within the project.</a:t>
            </a:r>
          </a:p>
          <a:p>
            <a:pPr marL="0" indent="0">
              <a:buNone/>
            </a:pPr>
            <a:r>
              <a:rPr lang="en-US" sz="1400" dirty="0" smtClean="0"/>
              <a:t>Within an aspect, several parameters can be monitored to assess progress.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0070C0"/>
                </a:solidFill>
              </a:rPr>
              <a:t>Examples:</a:t>
            </a:r>
          </a:p>
          <a:p>
            <a:pPr marL="400050" lvl="1" indent="0"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Aspect = Durability</a:t>
            </a:r>
          </a:p>
          <a:p>
            <a:pPr marL="800100" lvl="2" indent="0">
              <a:buNone/>
            </a:pPr>
            <a:r>
              <a:rPr lang="en-US" sz="1000" dirty="0" smtClean="0">
                <a:solidFill>
                  <a:srgbClr val="0070C0"/>
                </a:solidFill>
              </a:rPr>
              <a:t>Parameter 1 = lifetime (h)</a:t>
            </a:r>
          </a:p>
          <a:p>
            <a:pPr marL="800100" lvl="2" indent="0">
              <a:buNone/>
            </a:pPr>
            <a:r>
              <a:rPr lang="en-US" sz="1000" dirty="0" smtClean="0">
                <a:solidFill>
                  <a:srgbClr val="0070C0"/>
                </a:solidFill>
              </a:rPr>
              <a:t>Parameter 2 = degradation rate (</a:t>
            </a:r>
            <a:r>
              <a:rPr lang="en-US" sz="1000" dirty="0" smtClean="0">
                <a:solidFill>
                  <a:srgbClr val="0070C0"/>
                </a:solidFill>
                <a:sym typeface="Symbol"/>
              </a:rPr>
              <a:t></a:t>
            </a:r>
            <a:r>
              <a:rPr lang="en-US" sz="1000" dirty="0" smtClean="0">
                <a:solidFill>
                  <a:srgbClr val="0070C0"/>
                </a:solidFill>
              </a:rPr>
              <a:t>V/h)</a:t>
            </a:r>
          </a:p>
          <a:p>
            <a:pPr marL="0" indent="0">
              <a:buNone/>
            </a:pPr>
            <a:r>
              <a:rPr lang="en-US" sz="1600" b="1" dirty="0" smtClean="0"/>
              <a:t>% stage of implementation is the % of project </a:t>
            </a:r>
            <a:r>
              <a:rPr lang="en-US" sz="1600" b="1" i="1" dirty="0" smtClean="0"/>
              <a:t>duration</a:t>
            </a:r>
            <a:r>
              <a:rPr lang="en-US" sz="1600" b="1" dirty="0" smtClean="0"/>
              <a:t> (months) elapsed on 01/11/2016</a:t>
            </a:r>
            <a:endParaRPr lang="nl-BE" sz="1600" b="1" dirty="0"/>
          </a:p>
        </p:txBody>
      </p:sp>
      <p:sp>
        <p:nvSpPr>
          <p:cNvPr id="5" name="Rectangle 4"/>
          <p:cNvSpPr/>
          <p:nvPr/>
        </p:nvSpPr>
        <p:spPr>
          <a:xfrm>
            <a:off x="5197817" y="1654319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6" name="Rectangle 35"/>
          <p:cNvSpPr/>
          <p:nvPr/>
        </p:nvSpPr>
        <p:spPr>
          <a:xfrm>
            <a:off x="191935" y="1910745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Rectangle 42"/>
          <p:cNvSpPr/>
          <p:nvPr/>
        </p:nvSpPr>
        <p:spPr>
          <a:xfrm>
            <a:off x="507306" y="853229"/>
            <a:ext cx="833003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i="1" dirty="0" smtClean="0">
                <a:solidFill>
                  <a:srgbClr val="A0AE21"/>
                </a:solidFill>
              </a:rPr>
              <a:t>Project at month 17 of 36 month at date 01/11/2016 (stage of implement. = 47%)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2162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PROJECT PROGRESS/ACTIONS – </a:t>
            </a:r>
            <a:r>
              <a:rPr lang="en-GB" sz="2800" dirty="0" smtClean="0">
                <a:solidFill>
                  <a:srgbClr val="FF0000"/>
                </a:solidFill>
              </a:rPr>
              <a:t>Aspect 1</a:t>
            </a:r>
            <a:endParaRPr lang="nl-BE" sz="28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64387" y="1294554"/>
            <a:ext cx="10602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Project Start </a:t>
            </a:r>
          </a:p>
          <a:p>
            <a:pPr algn="ctr"/>
            <a:r>
              <a:rPr lang="fr-FR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sz="20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67414" y="1294554"/>
            <a:ext cx="11765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Project Target</a:t>
            </a:r>
          </a:p>
          <a:p>
            <a:pPr algn="ctr"/>
            <a:r>
              <a:rPr lang="fr-FR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sz="20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45409" y="1263834"/>
            <a:ext cx="7986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sz="2000" dirty="0">
              <a:latin typeface="Trebuchet MS" panose="020B0603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050273" y="1913101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377837" y="191549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698643" y="191549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711432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25%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45791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50%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56973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75%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" name="Pentagone 2"/>
          <p:cNvSpPr/>
          <p:nvPr/>
        </p:nvSpPr>
        <p:spPr>
          <a:xfrm>
            <a:off x="2728427" y="1640753"/>
            <a:ext cx="5343035" cy="310401"/>
          </a:xfrm>
          <a:prstGeom prst="homePlat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Chevron 20"/>
          <p:cNvSpPr/>
          <p:nvPr/>
        </p:nvSpPr>
        <p:spPr>
          <a:xfrm>
            <a:off x="5420729" y="1635458"/>
            <a:ext cx="247977" cy="309600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7362" y="1222561"/>
            <a:ext cx="1732563" cy="1106906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000"/>
          </a:p>
        </p:txBody>
      </p:sp>
      <p:sp>
        <p:nvSpPr>
          <p:cNvPr id="26" name="TextBox 25"/>
          <p:cNvSpPr txBox="1"/>
          <p:nvPr/>
        </p:nvSpPr>
        <p:spPr>
          <a:xfrm>
            <a:off x="317630" y="1276347"/>
            <a:ext cx="148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rebuchet MS" panose="020B0603020202020204" pitchFamily="34" charset="0"/>
              </a:rPr>
              <a:t>Achievement to-date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7629" y="1792760"/>
            <a:ext cx="1713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rebuchet MS" panose="020B0603020202020204" pitchFamily="34" charset="0"/>
              </a:rPr>
              <a:t>% </a:t>
            </a:r>
            <a:r>
              <a:rPr lang="en-US" sz="1600" b="1" dirty="0">
                <a:latin typeface="Trebuchet MS" panose="020B0603020202020204" pitchFamily="34" charset="0"/>
              </a:rPr>
              <a:t>stage of </a:t>
            </a:r>
            <a:r>
              <a:rPr lang="en-US" sz="1600" b="1" dirty="0" smtClean="0">
                <a:latin typeface="Trebuchet MS" panose="020B0603020202020204" pitchFamily="34" charset="0"/>
              </a:rPr>
              <a:t>implement.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125697" y="1381184"/>
            <a:ext cx="247977" cy="311635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55374" y="4006591"/>
            <a:ext cx="80618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A0AE21"/>
                </a:solidFill>
              </a:rPr>
              <a:t>Free content concerning this </a:t>
            </a:r>
            <a:r>
              <a:rPr lang="en-US" sz="2800" dirty="0" smtClean="0">
                <a:solidFill>
                  <a:srgbClr val="A0AE21"/>
                </a:solidFill>
              </a:rPr>
              <a:t>aspect of the project</a:t>
            </a:r>
            <a:endParaRPr lang="nl-BE" sz="2800" dirty="0">
              <a:solidFill>
                <a:srgbClr val="A0AE2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5463" y="907015"/>
            <a:ext cx="9033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A0AE21"/>
                </a:solidFill>
              </a:rPr>
              <a:t>Copy-paste arrow and related info from the previous slide addressing this same aspect </a:t>
            </a:r>
            <a:endParaRPr lang="nl-BE" dirty="0"/>
          </a:p>
        </p:txBody>
      </p:sp>
      <p:sp>
        <p:nvSpPr>
          <p:cNvPr id="24" name="Rectangle 23"/>
          <p:cNvSpPr/>
          <p:nvPr/>
        </p:nvSpPr>
        <p:spPr>
          <a:xfrm>
            <a:off x="3503771" y="1633841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Rectangle 24"/>
          <p:cNvSpPr/>
          <p:nvPr/>
        </p:nvSpPr>
        <p:spPr>
          <a:xfrm>
            <a:off x="206371" y="1894963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5292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92D050"/>
                </a:solidFill>
              </a:rPr>
              <a:t>You can repeat the two slides on project progress for Aspect 2 and Aspect 3 if applicable</a:t>
            </a:r>
            <a:endParaRPr lang="nl-BE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982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SYNERGIES WITH OTHER PROJECTS AND PROGRAMMES</a:t>
            </a:r>
            <a:endParaRPr lang="nl-BE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014890"/>
              </p:ext>
            </p:extLst>
          </p:nvPr>
        </p:nvGraphicFramePr>
        <p:xfrm>
          <a:off x="291547" y="1450715"/>
          <a:ext cx="8594035" cy="4829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4351"/>
                <a:gridCol w="6189684"/>
              </a:tblGrid>
              <a:tr h="38173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Interactions with projects funded under EU programmes </a:t>
                      </a:r>
                      <a:r>
                        <a:rPr lang="en-GB" sz="1800" b="1" kern="1200" dirty="0" smtClean="0">
                          <a:solidFill>
                            <a:srgbClr val="92D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(max. 5)</a:t>
                      </a:r>
                      <a:endParaRPr lang="nl-BE" sz="1800" b="1" dirty="0">
                        <a:solidFill>
                          <a:srgbClr val="92D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665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600"/>
                        </a:spcAft>
                      </a:pPr>
                      <a:r>
                        <a:rPr lang="fr-FR" sz="1800" i="1" dirty="0" smtClean="0">
                          <a:solidFill>
                            <a:srgbClr val="FF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Project </a:t>
                      </a:r>
                      <a:r>
                        <a:rPr lang="fr-FR" sz="1800" i="1" dirty="0" err="1" smtClean="0">
                          <a:solidFill>
                            <a:srgbClr val="FF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acronym</a:t>
                      </a:r>
                      <a:endParaRPr lang="el-GR" sz="1800" i="1" dirty="0">
                        <a:solidFill>
                          <a:srgbClr val="FF0000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 of interactions, synergies and/or joint activities (if any) and relevant benefits obtained </a:t>
                      </a:r>
                      <a:endParaRPr lang="fr-FR" sz="1800" b="0" dirty="0">
                        <a:solidFill>
                          <a:srgbClr val="A0AE21"/>
                        </a:solidFill>
                      </a:endParaRPr>
                    </a:p>
                  </a:txBody>
                  <a:tcPr marL="68580" marR="68580" marT="0" marB="0" anchor="ctr"/>
                </a:tc>
              </a:tr>
              <a:tr h="520665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1" dirty="0" smtClean="0">
                          <a:solidFill>
                            <a:srgbClr val="FF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Project </a:t>
                      </a:r>
                      <a:r>
                        <a:rPr lang="fr-FR" sz="1800" i="1" dirty="0" err="1" smtClean="0">
                          <a:solidFill>
                            <a:srgbClr val="FF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acronym</a:t>
                      </a:r>
                      <a:endParaRPr lang="el-GR" sz="1800" i="1" dirty="0" smtClean="0">
                        <a:solidFill>
                          <a:srgbClr val="FF0000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above</a:t>
                      </a:r>
                      <a:endParaRPr lang="fr-FR" sz="1800" b="0" kern="1200" dirty="0">
                        <a:solidFill>
                          <a:srgbClr val="A0AE2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593753">
                <a:tc>
                  <a:txBody>
                    <a:bodyPr/>
                    <a:lstStyle/>
                    <a:p>
                      <a:pPr marL="0" indent="0" algn="ctr" defTabSz="185738">
                        <a:spcAft>
                          <a:spcPts val="600"/>
                        </a:spcAft>
                      </a:pPr>
                      <a:endParaRPr lang="el-GR" sz="1800" dirty="0">
                        <a:solidFill>
                          <a:schemeClr val="bg1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</a:t>
                      </a:r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delete</a:t>
                      </a:r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lines</a:t>
                      </a:r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appropriate</a:t>
                      </a:r>
                      <a:endParaRPr lang="fr-FR" sz="1800" b="0" kern="1200" dirty="0">
                        <a:solidFill>
                          <a:srgbClr val="A0AE2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510139">
                <a:tc>
                  <a:txBody>
                    <a:bodyPr/>
                    <a:lstStyle/>
                    <a:p>
                      <a:pPr marL="0" indent="0" algn="ctr" defTabSz="303213">
                        <a:spcAft>
                          <a:spcPts val="600"/>
                        </a:spcAft>
                      </a:pPr>
                      <a:endParaRPr lang="el-GR" sz="1800" dirty="0">
                        <a:solidFill>
                          <a:schemeClr val="bg1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fr-FR" sz="18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 anchor="ctr"/>
                </a:tc>
              </a:tr>
              <a:tr h="381438"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Interactions with national and international-level projects and initiatives </a:t>
                      </a:r>
                      <a:r>
                        <a:rPr lang="en-GB" sz="1800" b="1" kern="1200" dirty="0" smtClean="0">
                          <a:solidFill>
                            <a:srgbClr val="92D050"/>
                          </a:solidFill>
                          <a:latin typeface="+mn-lt"/>
                          <a:ea typeface="+mn-ea"/>
                          <a:cs typeface="+mn-cs"/>
                        </a:rPr>
                        <a:t>(max. 5)</a:t>
                      </a:r>
                      <a:endParaRPr lang="nl-BE" sz="1800" b="1" kern="1200" dirty="0">
                        <a:solidFill>
                          <a:srgbClr val="92D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31042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600"/>
                        </a:spcAft>
                      </a:pPr>
                      <a:r>
                        <a:rPr lang="fr-FR" sz="1800" i="1" dirty="0" smtClean="0">
                          <a:solidFill>
                            <a:srgbClr val="FF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Project </a:t>
                      </a:r>
                      <a:r>
                        <a:rPr lang="fr-FR" sz="1800" i="1" dirty="0" err="1" smtClean="0">
                          <a:solidFill>
                            <a:srgbClr val="FF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acronym</a:t>
                      </a:r>
                      <a:endParaRPr lang="el-GR" sz="1800" i="1" dirty="0">
                        <a:solidFill>
                          <a:srgbClr val="FF0000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 of interactions, synergies and/or joint activities (if any) and relevant benefits obtained </a:t>
                      </a:r>
                      <a:endParaRPr lang="fr-FR" sz="1800" b="0" dirty="0" smtClean="0">
                        <a:solidFill>
                          <a:srgbClr val="A0AE21"/>
                        </a:solidFill>
                      </a:endParaRPr>
                    </a:p>
                  </a:txBody>
                  <a:tcPr marL="68580" marR="68580" marT="0" marB="0" anchor="ctr"/>
                </a:tc>
              </a:tr>
              <a:tr h="63104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800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</a:t>
                      </a:r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delete</a:t>
                      </a:r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lines</a:t>
                      </a:r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appropriate</a:t>
                      </a:r>
                      <a:endParaRPr lang="fr-FR" sz="1800" b="0" kern="1200" dirty="0" smtClean="0">
                        <a:solidFill>
                          <a:srgbClr val="A0AE2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3104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2000" kern="1200" dirty="0">
                        <a:solidFill>
                          <a:schemeClr val="tx1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3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605500" y="2680606"/>
            <a:ext cx="4500000" cy="1327752"/>
          </a:xfrm>
          <a:prstGeom prst="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b="1" dirty="0" smtClean="0">
                <a:solidFill>
                  <a:schemeClr val="tx2"/>
                </a:solidFill>
              </a:rPr>
              <a:t>Social media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DISSEMINATION ACTIVITIES</a:t>
            </a:r>
            <a:endParaRPr lang="nl-BE" dirty="0"/>
          </a:p>
        </p:txBody>
      </p:sp>
      <p:sp>
        <p:nvSpPr>
          <p:cNvPr id="6" name="Rectangle 5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2"/>
                </a:solidFill>
              </a:rPr>
              <a:t>Project LOGO</a:t>
            </a:r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1027" name="Picture 3" descr="Z:\FCH DMS\01. STAKEHOLDERS AND COMMUNICATION\PROGRAMME REVIEW DAYS\PROGRAMME REVIEW 2016\Templates\Images\linkedi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11" y="3264252"/>
            <a:ext cx="297873" cy="29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Z:\FCH DMS\01. STAKEHOLDERS AND COMMUNICATION\PROGRAMME REVIEW DAYS\PROGRAMME REVIEW 2016\Templates\Images\twitter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931" y="3262897"/>
            <a:ext cx="300582" cy="30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:\FCH DMS\01. STAKEHOLDERS AND COMMUNICATION\PROGRAMME REVIEW DAYS\PROGRAMME REVIEW 2016\Templates\Images\youtub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8" b="14119"/>
          <a:stretch/>
        </p:blipFill>
        <p:spPr bwMode="auto">
          <a:xfrm>
            <a:off x="4989188" y="3255164"/>
            <a:ext cx="456044" cy="31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Z:\FCH DMS\01. STAKEHOLDERS AND COMMUNICATION\PROGRAMME REVIEW DAYS\PROGRAMME REVIEW 2016\Templates\Images\f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715" y="3263765"/>
            <a:ext cx="298847" cy="29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599279" y="1147562"/>
            <a:ext cx="4500000" cy="1465164"/>
          </a:xfrm>
          <a:prstGeom prst="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b="1" dirty="0" err="1" smtClean="0">
                <a:solidFill>
                  <a:schemeClr val="tx2"/>
                </a:solidFill>
              </a:rPr>
              <a:t>Conferences</a:t>
            </a:r>
            <a:r>
              <a:rPr lang="fr-FR" sz="2000" b="1" dirty="0" smtClean="0">
                <a:solidFill>
                  <a:schemeClr val="tx2"/>
                </a:solidFill>
              </a:rPr>
              <a:t>/Workshops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0000"/>
                </a:solidFill>
              </a:rPr>
              <a:t>Number</a:t>
            </a:r>
            <a:r>
              <a:rPr lang="en-GB" sz="1800" dirty="0" smtClean="0">
                <a:solidFill>
                  <a:schemeClr val="tx2"/>
                </a:solidFill>
              </a:rPr>
              <a:t> organised </a:t>
            </a:r>
            <a:r>
              <a:rPr lang="en-GB" sz="1800" dirty="0">
                <a:solidFill>
                  <a:schemeClr val="tx2"/>
                </a:solidFill>
              </a:rPr>
              <a:t>by the </a:t>
            </a:r>
            <a:r>
              <a:rPr lang="en-GB" sz="1800" dirty="0" smtClean="0">
                <a:solidFill>
                  <a:schemeClr val="tx2"/>
                </a:solidFill>
              </a:rPr>
              <a:t>project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0000"/>
                </a:solidFill>
              </a:rPr>
              <a:t>Number </a:t>
            </a:r>
            <a:r>
              <a:rPr lang="en-GB" sz="1800" dirty="0" smtClean="0">
                <a:solidFill>
                  <a:schemeClr val="tx2"/>
                </a:solidFill>
              </a:rPr>
              <a:t>in which the project has </a:t>
            </a:r>
            <a:r>
              <a:rPr lang="en-GB" sz="1800" dirty="0" smtClean="0">
                <a:solidFill>
                  <a:schemeClr val="tx2"/>
                </a:solidFill>
              </a:rPr>
              <a:t>participated (but not organised)</a:t>
            </a:r>
            <a:endParaRPr lang="en-GB" sz="2000" dirty="0" smtClean="0">
              <a:solidFill>
                <a:schemeClr val="tx2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8125" y="1147562"/>
            <a:ext cx="4500000" cy="2860796"/>
          </a:xfrm>
          <a:prstGeom prst="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fr-FR" sz="2000" b="1" dirty="0" smtClean="0">
                <a:solidFill>
                  <a:schemeClr val="tx2"/>
                </a:solidFill>
              </a:rPr>
              <a:t>Public </a:t>
            </a:r>
            <a:r>
              <a:rPr lang="fr-FR" sz="2000" b="1" dirty="0" err="1" smtClean="0">
                <a:solidFill>
                  <a:schemeClr val="tx2"/>
                </a:solidFill>
              </a:rPr>
              <a:t>deliverables</a:t>
            </a:r>
            <a:r>
              <a:rPr lang="fr-FR" sz="2000" b="1" dirty="0" smtClean="0">
                <a:solidFill>
                  <a:schemeClr val="tx2"/>
                </a:solidFill>
              </a:rPr>
              <a:t> </a:t>
            </a: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err="1" smtClean="0">
                <a:solidFill>
                  <a:srgbClr val="FF0000"/>
                </a:solidFill>
              </a:rPr>
              <a:t>Number</a:t>
            </a:r>
            <a:r>
              <a:rPr lang="fr-FR" sz="1800" dirty="0" smtClean="0">
                <a:solidFill>
                  <a:srgbClr val="FF0000"/>
                </a:solidFill>
              </a:rPr>
              <a:t> and </a:t>
            </a:r>
            <a:r>
              <a:rPr lang="fr-FR" sz="1800" dirty="0" err="1" smtClean="0">
                <a:solidFill>
                  <a:srgbClr val="FF0000"/>
                </a:solidFill>
              </a:rPr>
              <a:t>title</a:t>
            </a:r>
            <a:r>
              <a:rPr lang="fr-FR" sz="1800" dirty="0" smtClean="0">
                <a:solidFill>
                  <a:srgbClr val="FF0000"/>
                </a:solidFill>
              </a:rPr>
              <a:t> of the </a:t>
            </a:r>
            <a:r>
              <a:rPr lang="fr-FR" sz="1800" dirty="0" err="1" smtClean="0">
                <a:solidFill>
                  <a:srgbClr val="FF0000"/>
                </a:solidFill>
              </a:rPr>
              <a:t>deliverable</a:t>
            </a:r>
            <a:endParaRPr lang="fr-FR" sz="1800" dirty="0" smtClean="0">
              <a:solidFill>
                <a:srgbClr val="FF0000"/>
              </a:solidFill>
            </a:endParaRP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chemeClr val="tx2"/>
                </a:solidFill>
              </a:rPr>
              <a:t> </a:t>
            </a: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chemeClr val="tx2"/>
                </a:solidFill>
              </a:rPr>
              <a:t> </a:t>
            </a: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chemeClr val="tx2"/>
                </a:solidFill>
              </a:rPr>
              <a:t> </a:t>
            </a: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chemeClr val="tx2"/>
                </a:solidFill>
              </a:rPr>
              <a:t>  </a:t>
            </a:r>
            <a:endParaRPr lang="fr-FR" sz="2000" dirty="0" smtClean="0">
              <a:solidFill>
                <a:schemeClr val="tx2"/>
              </a:solidFill>
            </a:endParaRPr>
          </a:p>
          <a:p>
            <a:pPr marL="182563" indent="-182563" algn="just">
              <a:buFont typeface="Wingdings" panose="05000000000000000000" pitchFamily="2" charset="2"/>
              <a:buChar char="§"/>
            </a:pPr>
            <a:endParaRPr lang="fr-FR" sz="2000" dirty="0" smtClean="0">
              <a:solidFill>
                <a:schemeClr val="tx2"/>
              </a:solidFill>
            </a:endParaRPr>
          </a:p>
          <a:p>
            <a:pPr marL="182563" indent="-182563" algn="just">
              <a:buFont typeface="Wingdings" panose="05000000000000000000" pitchFamily="2" charset="2"/>
              <a:buChar char="§"/>
            </a:pPr>
            <a:endParaRPr lang="fr-FR" sz="2000" dirty="0" smtClean="0">
              <a:solidFill>
                <a:schemeClr val="tx2"/>
              </a:solidFill>
            </a:endParaRPr>
          </a:p>
          <a:p>
            <a:pPr marL="182563" indent="-182563" algn="just">
              <a:buFont typeface="Wingdings" panose="05000000000000000000" pitchFamily="2" charset="2"/>
              <a:buChar char="§"/>
            </a:pPr>
            <a:endParaRPr lang="fr-FR" sz="2000" dirty="0" smtClean="0">
              <a:solidFill>
                <a:schemeClr val="tx2"/>
              </a:solidFill>
            </a:endParaRPr>
          </a:p>
        </p:txBody>
      </p:sp>
      <p:pic>
        <p:nvPicPr>
          <p:cNvPr id="17" name="Picture 3" descr="Z:\FCH DMS\01. STAKEHOLDERS AND COMMUNICATION\PROGRAMME REVIEW DAYS\PROGRAMME REVIEW 2016\Templates\Images\linkedi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590" y="3264252"/>
            <a:ext cx="297873" cy="29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Z:\FCH DMS\01. STAKEHOLDERS AND COMMUNICATION\PROGRAMME REVIEW DAYS\PROGRAMME REVIEW 2016\Templates\Images\twitter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10" y="3262897"/>
            <a:ext cx="300582" cy="30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Z:\FCH DMS\01. STAKEHOLDERS AND COMMUNICATION\PROGRAMME REVIEW DAYS\PROGRAMME REVIEW 2016\Templates\Images\youtub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8" b="14119"/>
          <a:stretch/>
        </p:blipFill>
        <p:spPr bwMode="auto">
          <a:xfrm>
            <a:off x="4982967" y="3255164"/>
            <a:ext cx="456044" cy="31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Z:\FCH DMS\01. STAKEHOLDERS AND COMMUNICATION\PROGRAMME REVIEW DAYS\PROGRAMME REVIEW 2016\Templates\Images\f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494" y="3263765"/>
            <a:ext cx="298847" cy="29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instagram ic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123" y="3255164"/>
            <a:ext cx="298800" cy="29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71708" y="4087932"/>
            <a:ext cx="9021600" cy="1281600"/>
          </a:xfrm>
          <a:prstGeom prst="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b="1" dirty="0">
                <a:solidFill>
                  <a:schemeClr val="tx2"/>
                </a:solidFill>
              </a:rPr>
              <a:t>Publications</a:t>
            </a:r>
            <a:r>
              <a:rPr lang="fr-FR" sz="2000" dirty="0">
                <a:solidFill>
                  <a:schemeClr val="tx2"/>
                </a:solidFill>
              </a:rPr>
              <a:t>: </a:t>
            </a:r>
            <a:r>
              <a:rPr lang="fr-FR" sz="2000" dirty="0" err="1">
                <a:solidFill>
                  <a:srgbClr val="FF0000"/>
                </a:solidFill>
              </a:rPr>
              <a:t>number</a:t>
            </a:r>
            <a:endParaRPr lang="fr-FR" sz="2000" dirty="0">
              <a:solidFill>
                <a:srgbClr val="FF0000"/>
              </a:solidFill>
            </a:endParaRP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FF0000"/>
                </a:solidFill>
              </a:rPr>
              <a:t>Full </a:t>
            </a:r>
            <a:r>
              <a:rPr lang="fr-FR" sz="1800" dirty="0" err="1">
                <a:solidFill>
                  <a:srgbClr val="FF0000"/>
                </a:solidFill>
              </a:rPr>
              <a:t>reference</a:t>
            </a:r>
            <a:r>
              <a:rPr lang="fr-FR" sz="1800" dirty="0">
                <a:solidFill>
                  <a:srgbClr val="FF0000"/>
                </a:solidFill>
              </a:rPr>
              <a:t> of up to 2 </a:t>
            </a:r>
            <a:r>
              <a:rPr lang="fr-FR" sz="1800" dirty="0" smtClean="0">
                <a:solidFill>
                  <a:srgbClr val="FF0000"/>
                </a:solidFill>
              </a:rPr>
              <a:t>publications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rgbClr val="FF0000"/>
                </a:solidFill>
              </a:rPr>
              <a:t> 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endParaRPr lang="fr-FR" sz="1800" dirty="0">
              <a:solidFill>
                <a:srgbClr val="FF0000"/>
              </a:solidFill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71708" y="5469663"/>
            <a:ext cx="9021600" cy="1281309"/>
          </a:xfrm>
          <a:prstGeom prst="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b="1" dirty="0" smtClean="0">
                <a:solidFill>
                  <a:schemeClr val="tx2"/>
                </a:solidFill>
              </a:rPr>
              <a:t>Patents</a:t>
            </a:r>
            <a:r>
              <a:rPr lang="fr-FR" sz="2000" dirty="0" smtClean="0">
                <a:solidFill>
                  <a:schemeClr val="tx2"/>
                </a:solidFill>
              </a:rPr>
              <a:t>: </a:t>
            </a:r>
            <a:r>
              <a:rPr lang="fr-FR" sz="2000" dirty="0" err="1">
                <a:solidFill>
                  <a:srgbClr val="FF0000"/>
                </a:solidFill>
              </a:rPr>
              <a:t>number</a:t>
            </a:r>
            <a:endParaRPr lang="fr-FR" sz="2000" dirty="0">
              <a:solidFill>
                <a:srgbClr val="FF0000"/>
              </a:solidFill>
            </a:endParaRP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FF0000"/>
                </a:solidFill>
              </a:rPr>
              <a:t>Full </a:t>
            </a:r>
            <a:r>
              <a:rPr lang="fr-FR" sz="1800" dirty="0" err="1">
                <a:solidFill>
                  <a:srgbClr val="FF0000"/>
                </a:solidFill>
              </a:rPr>
              <a:t>reference</a:t>
            </a:r>
            <a:r>
              <a:rPr lang="fr-FR" sz="1800" dirty="0">
                <a:solidFill>
                  <a:srgbClr val="FF0000"/>
                </a:solidFill>
              </a:rPr>
              <a:t> of up to 2 </a:t>
            </a:r>
            <a:r>
              <a:rPr lang="fr-FR" sz="1800" dirty="0" smtClean="0">
                <a:solidFill>
                  <a:srgbClr val="FF0000"/>
                </a:solidFill>
              </a:rPr>
              <a:t>patents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FF0000"/>
                </a:solidFill>
              </a:rPr>
              <a:t> </a:t>
            </a:r>
            <a:endParaRPr lang="fr-FR" sz="1800" dirty="0" smtClean="0">
              <a:solidFill>
                <a:srgbClr val="FF0000"/>
              </a:solidFill>
            </a:endParaRP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endParaRPr lang="fr-FR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28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065338" y="4911725"/>
            <a:ext cx="6513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>
                <a:latin typeface="Arial" charset="0"/>
              </a:rPr>
              <a:t>Click to add title</a:t>
            </a:r>
          </a:p>
        </p:txBody>
      </p:sp>
      <p:pic>
        <p:nvPicPr>
          <p:cNvPr id="2051" name="Image 3" descr="530C_SLIDEFULL_SANS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7"/>
          <p:cNvSpPr txBox="1">
            <a:spLocks noChangeArrowheads="1"/>
          </p:cNvSpPr>
          <p:nvPr/>
        </p:nvSpPr>
        <p:spPr bwMode="auto">
          <a:xfrm>
            <a:off x="1063489" y="1796642"/>
            <a:ext cx="306456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sz="3000" b="1" dirty="0" err="1" smtClean="0"/>
              <a:t>Thank</a:t>
            </a:r>
            <a:r>
              <a:rPr lang="fr-FR" sz="3000" b="1" dirty="0" smtClean="0"/>
              <a:t> You!</a:t>
            </a:r>
            <a:endParaRPr lang="en-US" altLang="fr-FR" dirty="0">
              <a:solidFill>
                <a:schemeClr val="tx2"/>
              </a:solidFill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1133061" y="3563634"/>
            <a:ext cx="62495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FF0000"/>
                </a:solidFill>
              </a:rPr>
              <a:t>Coordinator: </a:t>
            </a:r>
            <a:r>
              <a:rPr lang="fr-FR" altLang="fr-FR" sz="2000" b="1" dirty="0" err="1" smtClean="0">
                <a:solidFill>
                  <a:srgbClr val="FF0000"/>
                </a:solidFill>
              </a:rPr>
              <a:t>coordinator@email.address</a:t>
            </a:r>
            <a:endParaRPr lang="fr-FR" altLang="fr-FR" sz="20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If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different</a:t>
            </a:r>
            <a:r>
              <a:rPr lang="fr-FR" altLang="fr-FR" sz="2000" b="1" dirty="0" smtClean="0">
                <a:solidFill>
                  <a:srgbClr val="A0AE21"/>
                </a:solidFill>
              </a:rPr>
              <a:t>: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Speaker: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speaker@email.address</a:t>
            </a:r>
            <a:endParaRPr lang="en-US" altLang="fr-FR" sz="2000" dirty="0">
              <a:solidFill>
                <a:srgbClr val="A0AE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OPTIONAL SLIDES</a:t>
            </a:r>
            <a:endParaRPr lang="nl-BE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You can use any of the following slides and insert them inside the presentation, otherwise delete them</a:t>
            </a:r>
            <a:endParaRPr lang="nl-BE" dirty="0"/>
          </a:p>
        </p:txBody>
      </p:sp>
      <p:sp>
        <p:nvSpPr>
          <p:cNvPr id="5" name="Rectangle 4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40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RISKS AND MITIGATION</a:t>
            </a:r>
            <a:endParaRPr lang="nl-BE" dirty="0"/>
          </a:p>
        </p:txBody>
      </p:sp>
      <p:sp>
        <p:nvSpPr>
          <p:cNvPr id="4" name="Rectangle 3"/>
          <p:cNvSpPr/>
          <p:nvPr/>
        </p:nvSpPr>
        <p:spPr>
          <a:xfrm>
            <a:off x="375384" y="1379682"/>
            <a:ext cx="8537611" cy="12388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Risk 1</a:t>
            </a:r>
          </a:p>
          <a:p>
            <a:pPr marL="182563" lvl="1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 smtClean="0">
                <a:solidFill>
                  <a:srgbClr val="008000"/>
                </a:solidFill>
                <a:latin typeface="Trebuchet MS" panose="020B0603020202020204" pitchFamily="34" charset="0"/>
                <a:cs typeface="Arial"/>
              </a:rPr>
              <a:t>Mitigation 1</a:t>
            </a:r>
          </a:p>
          <a:p>
            <a:pPr marL="182563" lvl="1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5384" y="3005712"/>
            <a:ext cx="8537611" cy="12388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Risk 2</a:t>
            </a:r>
          </a:p>
          <a:p>
            <a:pPr marL="182562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>
                <a:solidFill>
                  <a:srgbClr val="008000"/>
                </a:solidFill>
                <a:latin typeface="Trebuchet MS" panose="020B0603020202020204" pitchFamily="34" charset="0"/>
                <a:cs typeface="Arial"/>
              </a:rPr>
              <a:t>Mitigation </a:t>
            </a:r>
            <a:r>
              <a:rPr lang="en-US" sz="2000" dirty="0" smtClean="0">
                <a:solidFill>
                  <a:srgbClr val="008000"/>
                </a:solidFill>
                <a:latin typeface="Trebuchet MS" panose="020B0603020202020204" pitchFamily="34" charset="0"/>
                <a:cs typeface="Arial"/>
              </a:rPr>
              <a:t>2</a:t>
            </a:r>
          </a:p>
          <a:p>
            <a:pPr marL="182562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384" y="4631743"/>
            <a:ext cx="8537611" cy="12388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Risk 3</a:t>
            </a:r>
          </a:p>
          <a:p>
            <a:pPr marL="182563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 smtClean="0">
                <a:solidFill>
                  <a:srgbClr val="008000"/>
                </a:solidFill>
                <a:latin typeface="Trebuchet MS" panose="020B0603020202020204" pitchFamily="34" charset="0"/>
                <a:cs typeface="Arial"/>
              </a:rPr>
              <a:t>Mitigation 3</a:t>
            </a:r>
          </a:p>
          <a:p>
            <a:pPr marL="182563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375384" y="1356181"/>
            <a:ext cx="8537611" cy="1238801"/>
          </a:xfrm>
          <a:prstGeom prst="rect">
            <a:avLst/>
          </a:prstGeom>
          <a:solidFill>
            <a:srgbClr val="D0D8E8"/>
          </a:solidFill>
          <a:ln>
            <a:solidFill>
              <a:srgbClr val="C6D9F1"/>
            </a:solidFill>
          </a:ln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FF0000"/>
                </a:solidFill>
                <a:latin typeface="Trebuchet MS" panose="020B0603020202020204" pitchFamily="34" charset="0"/>
                <a:cs typeface="Arial"/>
              </a:rPr>
              <a:t>Risk 1</a:t>
            </a:r>
          </a:p>
          <a:p>
            <a:pPr marL="182563" lvl="1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Mitigation 1</a:t>
            </a:r>
          </a:p>
          <a:p>
            <a:pPr marL="182563" lvl="1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5384" y="2982211"/>
            <a:ext cx="8537611" cy="1238801"/>
          </a:xfrm>
          <a:prstGeom prst="rect">
            <a:avLst/>
          </a:prstGeom>
          <a:solidFill>
            <a:srgbClr val="D0D8E8"/>
          </a:solidFill>
          <a:ln>
            <a:solidFill>
              <a:srgbClr val="C6D9F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>
                <a:solidFill>
                  <a:srgbClr val="FF0000"/>
                </a:solidFill>
                <a:latin typeface="Trebuchet MS" panose="020B0603020202020204" pitchFamily="34" charset="0"/>
                <a:cs typeface="Arial"/>
              </a:rPr>
              <a:t>Risk 2</a:t>
            </a:r>
          </a:p>
          <a:p>
            <a:pPr marL="182562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Mitigation </a:t>
            </a:r>
            <a:r>
              <a:rPr lang="en-US" sz="20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2</a:t>
            </a:r>
          </a:p>
          <a:p>
            <a:pPr marL="182562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5384" y="4608242"/>
            <a:ext cx="8537611" cy="1238801"/>
          </a:xfrm>
          <a:prstGeom prst="rect">
            <a:avLst/>
          </a:prstGeom>
          <a:solidFill>
            <a:srgbClr val="D0D8E8"/>
          </a:solidFill>
          <a:ln>
            <a:solidFill>
              <a:srgbClr val="C6D9F1"/>
            </a:solidFill>
          </a:ln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FF0000"/>
                </a:solidFill>
                <a:latin typeface="Trebuchet MS" panose="020B0603020202020204" pitchFamily="34" charset="0"/>
                <a:cs typeface="Arial"/>
              </a:rPr>
              <a:t>Risk 3</a:t>
            </a:r>
          </a:p>
          <a:p>
            <a:pPr marL="182563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Mitigation 3</a:t>
            </a:r>
          </a:p>
          <a:p>
            <a:pPr marL="182563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399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EXPLOITATION PLAN/EXPECTED IMPACT</a:t>
            </a:r>
            <a:endParaRPr lang="nl-BE" sz="2800" dirty="0"/>
          </a:p>
        </p:txBody>
      </p:sp>
      <p:sp>
        <p:nvSpPr>
          <p:cNvPr id="4" name="Rectangle 3"/>
          <p:cNvSpPr/>
          <p:nvPr/>
        </p:nvSpPr>
        <p:spPr>
          <a:xfrm>
            <a:off x="327256" y="1374985"/>
            <a:ext cx="4124684" cy="5355312"/>
          </a:xfrm>
          <a:prstGeom prst="rect">
            <a:avLst/>
          </a:prstGeom>
          <a:solidFill>
            <a:srgbClr val="E9EEEE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b="1" dirty="0" smtClean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Exploitation</a:t>
            </a: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Explain</a:t>
            </a: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98090" y="1374985"/>
            <a:ext cx="4124684" cy="5355312"/>
          </a:xfrm>
          <a:prstGeom prst="rect">
            <a:avLst/>
          </a:prstGeom>
          <a:solidFill>
            <a:srgbClr val="E9EEEE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b="1" dirty="0" smtClean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Impact</a:t>
            </a: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Explain</a:t>
            </a: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921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HORIZONTAL ACTIVITIES</a:t>
            </a:r>
            <a:endParaRPr lang="nl-BE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5775" y="1523995"/>
            <a:ext cx="8541025" cy="45322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200" dirty="0" smtClean="0">
                <a:solidFill>
                  <a:srgbClr val="A0AE21"/>
                </a:solidFill>
              </a:rPr>
              <a:t>Free slide illustrating activities on training, RCS (Regulations, Codes and Standards), public awareness, etc.</a:t>
            </a:r>
            <a:endParaRPr lang="en-US" sz="2200" dirty="0">
              <a:solidFill>
                <a:srgbClr val="A0AE2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180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35038" y="77490"/>
            <a:ext cx="8108962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sz="3200" b="1" dirty="0" smtClean="0"/>
              <a:t>GENERAL GUIDELINES </a:t>
            </a:r>
            <a:br>
              <a:rPr lang="en-US" sz="3200" b="1" dirty="0" smtClean="0"/>
            </a:br>
            <a:r>
              <a:rPr lang="en-US" sz="3200" b="1" dirty="0" smtClean="0"/>
              <a:t>Content</a:t>
            </a:r>
            <a:r>
              <a:rPr lang="en-US" sz="3200" dirty="0" smtClean="0"/>
              <a:t> 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90140" y="1626692"/>
            <a:ext cx="8670552" cy="4087965"/>
          </a:xfrm>
          <a:prstGeom prst="rect">
            <a:avLst/>
          </a:prstGeom>
          <a:noFill/>
          <a:ln>
            <a:noFill/>
          </a:ln>
          <a:effectLst>
            <a:prstShdw prst="shdw17" dist="35921" dir="2700000">
              <a:schemeClr val="accent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464" tIns="43015" rIns="87464" bIns="43015">
            <a:spAutoFit/>
          </a:bodyPr>
          <a:lstStyle/>
          <a:p>
            <a:pPr algn="just" defTabSz="966788">
              <a:buClr>
                <a:schemeClr val="tx1"/>
              </a:buClr>
              <a:buSzPct val="75000"/>
              <a:defRPr/>
            </a:pPr>
            <a:r>
              <a:rPr lang="en-US" altLang="en-US" sz="2000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The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presentation </a:t>
            </a:r>
            <a:r>
              <a:rPr lang="en-US" altLang="en-US" sz="2000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must focus on </a:t>
            </a:r>
            <a:r>
              <a:rPr lang="en-US" altLang="en-US" sz="2000" b="1" u="sng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targets and current state of project achievements</a:t>
            </a:r>
            <a:r>
              <a:rPr lang="en-US" altLang="en-US" sz="2000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in </a:t>
            </a:r>
            <a:r>
              <a:rPr lang="en-US" altLang="en-US" sz="2000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relation to the contractual objectives and overall strategic context of FCH JU and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its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hlinkClick r:id="rId3"/>
              </a:rPr>
              <a:t>annual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and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hlinkClick r:id="rId4"/>
              </a:rPr>
              <a:t>multi-annual plans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.</a:t>
            </a:r>
            <a:endParaRPr lang="en-US" sz="2000" b="1" dirty="0" smtClean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  <a:p>
            <a:pPr algn="just" defTabSz="966788">
              <a:buClr>
                <a:schemeClr val="tx1"/>
              </a:buClr>
              <a:buSzPct val="75000"/>
              <a:defRPr/>
            </a:pPr>
            <a:endParaRPr lang="en-US" altLang="en-US" sz="2000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algn="just" defTabSz="966788">
              <a:buClr>
                <a:schemeClr val="tx1"/>
              </a:buClr>
              <a:buSzPct val="75000"/>
              <a:defRPr/>
            </a:pP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The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presentation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refers to the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nformation provided in the self-assessment report, including:</a:t>
            </a:r>
          </a:p>
          <a:p>
            <a:pPr marL="708025" lvl="1" indent="-269875" algn="just" defTabSz="966788">
              <a:buClr>
                <a:schemeClr val="tx1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as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introduction: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an overview and a summary with context, objectives, and position towards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international state-of-art (</a:t>
            </a:r>
            <a:r>
              <a:rPr lang="en-US" altLang="en-US" sz="2000" dirty="0" err="1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SoA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)</a:t>
            </a:r>
            <a:endParaRPr lang="en-US" altLang="en-US" sz="2000" dirty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marL="708025" lvl="1" indent="-269875" algn="just" defTabSz="966788">
              <a:buClr>
                <a:schemeClr val="tx1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 main part with emphasis on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advancement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towards the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objectives focusing on maximum 3 main achievements (up to 2 slides per objective) and actions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planned</a:t>
            </a:r>
          </a:p>
          <a:p>
            <a:pPr marL="708025" lvl="1" indent="-269875" algn="just" defTabSz="966788">
              <a:buClr>
                <a:schemeClr val="tx1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s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ome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slides about general activities such as links with other projects or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dissemination</a:t>
            </a:r>
            <a:endParaRPr lang="en-US" altLang="en-US" sz="2000" dirty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46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80161" y="44450"/>
            <a:ext cx="732567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sz="3200" b="1" dirty="0" smtClean="0"/>
              <a:t>GENERAL GUIDELINES</a:t>
            </a:r>
            <a:br>
              <a:rPr lang="en-US" sz="3200" b="1" dirty="0" smtClean="0"/>
            </a:br>
            <a:r>
              <a:rPr lang="en-US" sz="3200" b="1" i="1" dirty="0" smtClean="0"/>
              <a:t>SLIDE STRUCTURE - TIME SCHEDULE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28" y="1185446"/>
            <a:ext cx="8932245" cy="1194866"/>
          </a:xfrm>
          <a:noFill/>
          <a:ln>
            <a:noFill/>
            <a:miter lim="800000"/>
            <a:headEnd/>
            <a:tailEnd/>
          </a:ln>
          <a:effectLst>
            <a:prstShdw prst="shdw17" dist="35921" dir="2700000">
              <a:schemeClr val="accent2"/>
            </a:prstShdw>
          </a:effectLst>
        </p:spPr>
        <p:txBody>
          <a:bodyPr wrap="square" lIns="87464" tIns="43015" rIns="87464" bIns="43015">
            <a:spAutoFit/>
          </a:bodyPr>
          <a:lstStyle/>
          <a:p>
            <a:pPr marL="0" indent="0" algn="ctr" defTabSz="966788">
              <a:buClr>
                <a:schemeClr val="tx1"/>
              </a:buClr>
              <a:buSzPct val="75000"/>
              <a:buNone/>
            </a:pPr>
            <a:r>
              <a:rPr lang="en-US" altLang="en-US" sz="2400" b="1" dirty="0" smtClean="0"/>
              <a:t>The presentation should last </a:t>
            </a:r>
            <a:r>
              <a:rPr lang="en-US" altLang="en-US" sz="2400" b="1" u="sng" dirty="0" smtClean="0"/>
              <a:t>15 minutes </a:t>
            </a:r>
            <a:r>
              <a:rPr lang="en-US" altLang="en-US" sz="2400" b="1" dirty="0" smtClean="0"/>
              <a:t>when a </a:t>
            </a:r>
            <a:r>
              <a:rPr lang="en-US" altLang="en-US" sz="2400" b="1" dirty="0" smtClean="0"/>
              <a:t>single </a:t>
            </a:r>
            <a:r>
              <a:rPr lang="en-US" altLang="en-US" sz="2400" b="1" dirty="0" smtClean="0"/>
              <a:t>project is presented </a:t>
            </a:r>
            <a:r>
              <a:rPr lang="en-US" altLang="en-US" sz="2400" b="1" dirty="0" smtClean="0"/>
              <a:t>/ 20 </a:t>
            </a:r>
            <a:r>
              <a:rPr lang="en-US" altLang="en-US" sz="2400" b="1" dirty="0" smtClean="0"/>
              <a:t>minutes when 2 or more projects are presented in the same </a:t>
            </a:r>
            <a:r>
              <a:rPr lang="en-US" altLang="en-US" sz="2400" b="1" dirty="0" smtClean="0"/>
              <a:t>slot</a:t>
            </a:r>
            <a:endParaRPr lang="en-US" altLang="en-US" sz="2400" b="1" dirty="0" smtClean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55068" y="2481438"/>
            <a:ext cx="8691613" cy="417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35921" dir="2700000">
              <a:schemeClr val="accent2"/>
            </a:prstShdw>
          </a:effectLst>
        </p:spPr>
        <p:txBody>
          <a:bodyPr lIns="87464" tIns="43015" rIns="87464" bIns="43015"/>
          <a:lstStyle/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Use the PowerPoint template of </a:t>
            </a: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this presentation</a:t>
            </a: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Use a </a:t>
            </a:r>
            <a:r>
              <a:rPr lang="en-US" altLang="en-US" sz="2000" i="1" u="sng" dirty="0">
                <a:solidFill>
                  <a:srgbClr val="194C84"/>
                </a:solidFill>
                <a:latin typeface="Trebuchet MS" pitchFamily="34" charset="0"/>
              </a:rPr>
              <a:t>Trebuchet </a:t>
            </a:r>
            <a:r>
              <a:rPr lang="en-US" altLang="en-US" sz="2000" i="1" u="sng" dirty="0" smtClean="0">
                <a:solidFill>
                  <a:srgbClr val="194C84"/>
                </a:solidFill>
                <a:latin typeface="Trebuchet MS" pitchFamily="34" charset="0"/>
              </a:rPr>
              <a:t>MS font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for </a:t>
            </a: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all the slides </a:t>
            </a: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Recommended font size for text is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minimum 18 </a:t>
            </a:r>
            <a:r>
              <a:rPr lang="en-US" altLang="en-US" sz="2000" dirty="0" err="1" smtClean="0">
                <a:solidFill>
                  <a:srgbClr val="194C84"/>
                </a:solidFill>
                <a:latin typeface="Trebuchet MS" pitchFamily="34" charset="0"/>
              </a:rPr>
              <a:t>pt</a:t>
            </a:r>
            <a:endParaRPr lang="en-US" altLang="en-US" sz="2000" dirty="0">
              <a:solidFill>
                <a:srgbClr val="194C84"/>
              </a:solidFill>
              <a:latin typeface="Trebuchet MS" pitchFamily="34" charset="0"/>
            </a:endParaRP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Representative photo, images, figures etc.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are encouraged (maximum </a:t>
            </a: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2 figures on a slide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!)</a:t>
            </a: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Recommend around 10-15 slides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1 title page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1 general info on the project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6 slides maximum on progress vs objectives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1 on synergies with other projects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1 on dissemination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Some “optional slides”</a:t>
            </a: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Please send the presentation to FCH JU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by 16 November 2016 </a:t>
            </a:r>
            <a:b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</a:b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(email to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  <a:hlinkClick r:id="rId3"/>
              </a:rPr>
              <a:t>prd@fch.europa.eu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)</a:t>
            </a:r>
            <a:endParaRPr lang="en-US" altLang="en-US" dirty="0">
              <a:solidFill>
                <a:srgbClr val="194C84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97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GUIDELINES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How to use the template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1950" indent="-361950" defTabSz="966788">
              <a:buClr>
                <a:schemeClr val="tx1"/>
              </a:buClr>
              <a:buSzPct val="75000"/>
              <a:buFontTx/>
              <a:buChar char="•"/>
              <a:defRPr/>
            </a:pP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Please replace </a:t>
            </a:r>
            <a:r>
              <a:rPr lang="en-US" altLang="en-US" dirty="0">
                <a:solidFill>
                  <a:srgbClr val="FF0000"/>
                </a:solidFill>
              </a:rPr>
              <a:t>text in red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 with relevant information from the 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project and change its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</a:rPr>
              <a:t>colour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 to blue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361950" indent="-361950" defTabSz="966788">
              <a:buClr>
                <a:schemeClr val="tx1"/>
              </a:buClr>
              <a:buSzPct val="75000"/>
              <a:buFontTx/>
              <a:buChar char="•"/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en-US" dirty="0">
                <a:solidFill>
                  <a:schemeClr val="accent3"/>
                </a:solidFill>
              </a:rPr>
              <a:t>text in green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is used for instruction/explanations: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please remove it</a:t>
            </a:r>
            <a:endParaRPr lang="nl-BE" dirty="0"/>
          </a:p>
          <a:p>
            <a:pPr marL="361950" indent="-361950" defTabSz="966788">
              <a:buClr>
                <a:schemeClr val="tx1"/>
              </a:buClr>
              <a:buSzPct val="75000"/>
              <a:buFontTx/>
              <a:buChar char="•"/>
              <a:defRPr/>
            </a:pP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Please 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click on the comment boxes for further instructions on how to provide the information </a:t>
            </a:r>
          </a:p>
          <a:p>
            <a:pPr marL="361950" indent="-361950" defTabSz="966788">
              <a:buClr>
                <a:schemeClr val="tx1"/>
              </a:buClr>
              <a:buSzPct val="75000"/>
              <a:buFontTx/>
              <a:buChar char="•"/>
              <a:defRPr/>
            </a:pP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The proposed “Optional slides” can be presented or should be removed from the 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99302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1278740" y="198422"/>
            <a:ext cx="5992812" cy="660400"/>
          </a:xfrm>
        </p:spPr>
        <p:txBody>
          <a:bodyPr/>
          <a:lstStyle/>
          <a:p>
            <a:r>
              <a:rPr lang="en-US" sz="3200" b="1" dirty="0" smtClean="0"/>
              <a:t>USEFUL REFERENCES</a:t>
            </a:r>
            <a:endParaRPr lang="en-GB" sz="3200" dirty="0" smtClean="0"/>
          </a:p>
        </p:txBody>
      </p:sp>
      <p:sp>
        <p:nvSpPr>
          <p:cNvPr id="10243" name="Rectangle 3"/>
          <p:cNvSpPr>
            <a:spLocks noGrp="1"/>
          </p:cNvSpPr>
          <p:nvPr>
            <p:ph type="body" idx="1"/>
          </p:nvPr>
        </p:nvSpPr>
        <p:spPr>
          <a:xfrm>
            <a:off x="126839" y="1369151"/>
            <a:ext cx="8901658" cy="5401104"/>
          </a:xfrm>
        </p:spPr>
        <p:txBody>
          <a:bodyPr/>
          <a:lstStyle/>
          <a:p>
            <a:pPr marL="355600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2000" i="1" dirty="0" smtClean="0">
                <a:solidFill>
                  <a:schemeClr val="tx2"/>
                </a:solidFill>
              </a:rPr>
              <a:t>Fuel Cells and Hydrogen Joint Undertaking (FCH 2 JU) </a:t>
            </a:r>
          </a:p>
          <a:p>
            <a:pPr marL="1155700" lvl="2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600" i="1" dirty="0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en-GB" sz="1600" i="1" dirty="0" smtClean="0">
                <a:solidFill>
                  <a:schemeClr val="accent6">
                    <a:lumMod val="75000"/>
                  </a:schemeClr>
                </a:solidFill>
              </a:rPr>
              <a:t>ebsite </a:t>
            </a:r>
            <a:r>
              <a:rPr lang="en-GB" sz="1000" b="0" i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http://</a:t>
            </a:r>
            <a:r>
              <a:rPr lang="en-US" sz="1000" b="0" i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www.fch.europa.eu</a:t>
            </a:r>
            <a:endParaRPr lang="en-GB" sz="1000" b="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1155700" lvl="2" indent="-355600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600" i="1" dirty="0" smtClean="0">
                <a:solidFill>
                  <a:schemeClr val="accent6">
                    <a:lumMod val="75000"/>
                  </a:schemeClr>
                </a:solidFill>
              </a:rPr>
              <a:t>Reference documents (MAIP/AIPs and MAWP/AWPs)</a:t>
            </a:r>
          </a:p>
          <a:p>
            <a:pPr marL="1682750" lvl="3" indent="-2857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GB" i="1" dirty="0" smtClean="0">
                <a:solidFill>
                  <a:schemeClr val="tx2"/>
                </a:solidFill>
              </a:rPr>
              <a:t>Multi-annual plans (MAIP/MAWP</a:t>
            </a:r>
            <a:r>
              <a:rPr lang="en-GB" b="0" i="1" dirty="0" smtClean="0">
                <a:solidFill>
                  <a:schemeClr val="tx2"/>
                </a:solidFill>
              </a:rPr>
              <a:t>):  </a:t>
            </a:r>
            <a:r>
              <a:rPr lang="en-GB" sz="1600" b="0" i="1" dirty="0">
                <a:solidFill>
                  <a:schemeClr val="tx2"/>
                </a:solidFill>
                <a:hlinkClick r:id="rId4"/>
              </a:rPr>
              <a:t>http://</a:t>
            </a:r>
            <a:r>
              <a:rPr lang="en-GB" sz="1600" b="0" i="1" dirty="0" smtClean="0">
                <a:solidFill>
                  <a:schemeClr val="tx2"/>
                </a:solidFill>
                <a:hlinkClick r:id="rId4"/>
              </a:rPr>
              <a:t>www.fch.europa.eu/page/multi-annual-work-plan</a:t>
            </a:r>
            <a:endParaRPr lang="en-GB" b="0" i="1" dirty="0" smtClean="0">
              <a:solidFill>
                <a:schemeClr val="tx2"/>
              </a:solidFill>
            </a:endParaRPr>
          </a:p>
          <a:p>
            <a:pPr marL="1682750" lvl="3" indent="-2857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GB" i="1" dirty="0" smtClean="0">
                <a:solidFill>
                  <a:schemeClr val="tx2"/>
                </a:solidFill>
              </a:rPr>
              <a:t>Annual plans: AIPs (</a:t>
            </a:r>
            <a:r>
              <a:rPr lang="en-GB" sz="1600" b="0" i="1" dirty="0" smtClean="0">
                <a:solidFill>
                  <a:schemeClr val="tx2"/>
                </a:solidFill>
                <a:hlinkClick r:id="rId5"/>
              </a:rPr>
              <a:t>http</a:t>
            </a:r>
            <a:r>
              <a:rPr lang="en-GB" sz="1600" b="0" i="1" dirty="0">
                <a:solidFill>
                  <a:schemeClr val="tx2"/>
                </a:solidFill>
                <a:hlinkClick r:id="rId5"/>
              </a:rPr>
              <a:t>://</a:t>
            </a:r>
            <a:r>
              <a:rPr lang="en-GB" sz="1600" b="0" i="1" dirty="0" smtClean="0">
                <a:solidFill>
                  <a:schemeClr val="tx2"/>
                </a:solidFill>
                <a:hlinkClick r:id="rId5"/>
              </a:rPr>
              <a:t>goo.gl/VSpuAi</a:t>
            </a:r>
            <a:r>
              <a:rPr lang="en-GB" i="1" dirty="0" smtClean="0">
                <a:solidFill>
                  <a:schemeClr val="tx2"/>
                </a:solidFill>
              </a:rPr>
              <a:t>) or AWPs (</a:t>
            </a:r>
            <a:r>
              <a:rPr lang="en-GB" sz="1600" b="0" i="1" dirty="0" smtClean="0">
                <a:solidFill>
                  <a:schemeClr val="tx2"/>
                </a:solidFill>
                <a:hlinkClick r:id="rId6"/>
              </a:rPr>
              <a:t>http</a:t>
            </a:r>
            <a:r>
              <a:rPr lang="en-GB" sz="1600" b="0" i="1" dirty="0">
                <a:solidFill>
                  <a:schemeClr val="tx2"/>
                </a:solidFill>
                <a:hlinkClick r:id="rId6"/>
              </a:rPr>
              <a:t>://</a:t>
            </a:r>
            <a:r>
              <a:rPr lang="en-GB" sz="1600" b="0" i="1" dirty="0" smtClean="0">
                <a:solidFill>
                  <a:schemeClr val="tx2"/>
                </a:solidFill>
                <a:hlinkClick r:id="rId6"/>
              </a:rPr>
              <a:t>goo.gl/Hz8iby</a:t>
            </a:r>
            <a:r>
              <a:rPr lang="en-GB" i="1" dirty="0" smtClean="0">
                <a:solidFill>
                  <a:schemeClr val="tx2"/>
                </a:solidFill>
              </a:rPr>
              <a:t>)</a:t>
            </a:r>
          </a:p>
          <a:p>
            <a:pPr marL="1155700" lvl="2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600" i="1" dirty="0">
                <a:solidFill>
                  <a:schemeClr val="accent6">
                    <a:lumMod val="75000"/>
                  </a:schemeClr>
                </a:solidFill>
              </a:rPr>
              <a:t>Previous Programme Review Days </a:t>
            </a:r>
            <a:r>
              <a:rPr lang="en-GB" sz="1600" i="1" dirty="0">
                <a:solidFill>
                  <a:schemeClr val="tx2"/>
                </a:solidFill>
              </a:rPr>
              <a:t> </a:t>
            </a:r>
            <a:r>
              <a:rPr lang="en-GB" sz="1000" b="0" i="1" dirty="0">
                <a:solidFill>
                  <a:schemeClr val="tx2"/>
                </a:solidFill>
                <a:hlinkClick r:id="rId7"/>
              </a:rPr>
              <a:t>http://goo.gl/2XCk9q</a:t>
            </a:r>
            <a:endParaRPr lang="en-GB" sz="1000" b="0" i="1" dirty="0">
              <a:solidFill>
                <a:schemeClr val="tx2"/>
              </a:solidFill>
            </a:endParaRPr>
          </a:p>
          <a:p>
            <a:pPr marL="355600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2000" i="1" dirty="0" smtClean="0">
                <a:solidFill>
                  <a:schemeClr val="tx2"/>
                </a:solidFill>
              </a:rPr>
              <a:t>European Commission non-nuclear Energy Research (incl. FCH): </a:t>
            </a:r>
            <a:r>
              <a:rPr lang="en-GB" sz="1600" b="0" i="1" dirty="0" smtClean="0">
                <a:solidFill>
                  <a:schemeClr val="tx2"/>
                </a:solidFill>
                <a:hlinkClick r:id="rId8"/>
              </a:rPr>
              <a:t>http</a:t>
            </a:r>
            <a:r>
              <a:rPr lang="en-GB" sz="1600" b="0" i="1" dirty="0">
                <a:solidFill>
                  <a:schemeClr val="tx2"/>
                </a:solidFill>
                <a:hlinkClick r:id="rId8"/>
              </a:rPr>
              <a:t>://</a:t>
            </a:r>
            <a:r>
              <a:rPr lang="en-GB" sz="1600" b="0" i="1" dirty="0" smtClean="0">
                <a:solidFill>
                  <a:schemeClr val="tx2"/>
                </a:solidFill>
                <a:hlinkClick r:id="rId8"/>
              </a:rPr>
              <a:t>ec.europa.eu/research/energy/eu/index_en.cfm</a:t>
            </a:r>
            <a:endParaRPr lang="en-GB" sz="1600" b="0" i="1" dirty="0" smtClean="0">
              <a:solidFill>
                <a:schemeClr val="tx2"/>
              </a:solidFill>
            </a:endParaRPr>
          </a:p>
          <a:p>
            <a:pPr marL="355600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800" i="1" dirty="0" smtClean="0">
                <a:solidFill>
                  <a:schemeClr val="tx2"/>
                </a:solidFill>
              </a:rPr>
              <a:t>FCH </a:t>
            </a:r>
            <a:r>
              <a:rPr lang="en-GB" sz="1800" i="1" dirty="0">
                <a:solidFill>
                  <a:schemeClr val="tx2"/>
                </a:solidFill>
              </a:rPr>
              <a:t>JU Industry Grouping: Hydrogen Europe: </a:t>
            </a:r>
            <a:r>
              <a:rPr lang="en-GB" sz="1400" b="0" i="1" dirty="0">
                <a:solidFill>
                  <a:schemeClr val="tx2"/>
                </a:solidFill>
                <a:hlinkClick r:id="rId9"/>
              </a:rPr>
              <a:t>http://www.hydrogeneurope.eu</a:t>
            </a:r>
            <a:r>
              <a:rPr lang="en-GB" sz="1400" b="0" i="1" dirty="0">
                <a:solidFill>
                  <a:schemeClr val="tx2"/>
                </a:solidFill>
              </a:rPr>
              <a:t> </a:t>
            </a:r>
          </a:p>
          <a:p>
            <a:pPr marL="355600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800" i="1" dirty="0">
                <a:solidFill>
                  <a:schemeClr val="tx2"/>
                </a:solidFill>
              </a:rPr>
              <a:t>FCH JU Research Grouping: N-ERGHY: </a:t>
            </a:r>
            <a:r>
              <a:rPr lang="en-GB" sz="1400" b="0" i="1" dirty="0">
                <a:solidFill>
                  <a:schemeClr val="tx2"/>
                </a:solidFill>
                <a:hlinkClick r:id="rId10"/>
              </a:rPr>
              <a:t>http://www.nerghy.eu</a:t>
            </a:r>
            <a:r>
              <a:rPr lang="en-GB" sz="1400" b="0" i="1" dirty="0">
                <a:solidFill>
                  <a:schemeClr val="tx2"/>
                </a:solidFill>
              </a:rPr>
              <a:t> </a:t>
            </a:r>
          </a:p>
          <a:p>
            <a:pPr marL="355600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endParaRPr lang="en-GB" sz="1800" b="0" i="1" dirty="0" smtClean="0"/>
          </a:p>
        </p:txBody>
      </p:sp>
    </p:spTree>
    <p:extLst>
      <p:ext uri="{BB962C8B-B14F-4D97-AF65-F5344CB8AC3E}">
        <p14:creationId xmlns:p14="http://schemas.microsoft.com/office/powerpoint/2010/main" val="225288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065338" y="4911725"/>
            <a:ext cx="6513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>
                <a:latin typeface="Arial" charset="0"/>
              </a:rPr>
              <a:t>Click to add title</a:t>
            </a:r>
          </a:p>
        </p:txBody>
      </p:sp>
      <p:pic>
        <p:nvPicPr>
          <p:cNvPr id="2051" name="Image 3" descr="530C_SLIDEFULL_SANS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7"/>
          <p:cNvSpPr txBox="1">
            <a:spLocks noChangeArrowheads="1"/>
          </p:cNvSpPr>
          <p:nvPr/>
        </p:nvSpPr>
        <p:spPr bwMode="auto">
          <a:xfrm>
            <a:off x="502741" y="1576159"/>
            <a:ext cx="824285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None/>
            </a:pPr>
            <a:r>
              <a:rPr lang="en-GB" b="1" dirty="0" smtClean="0">
                <a:solidFill>
                  <a:srgbClr val="FF0000"/>
                </a:solidFill>
              </a:rPr>
              <a:t>ACRONYM</a:t>
            </a:r>
          </a:p>
          <a:p>
            <a:pPr algn="ctr" eaLnBrk="1" hangingPunct="1">
              <a:spcBef>
                <a:spcPct val="0"/>
              </a:spcBef>
              <a:buClrTx/>
              <a:buNone/>
            </a:pPr>
            <a:r>
              <a:rPr lang="en-GB" b="1" dirty="0" smtClean="0">
                <a:solidFill>
                  <a:srgbClr val="FF0000"/>
                </a:solidFill>
              </a:rPr>
              <a:t>Project Title</a:t>
            </a:r>
            <a:endParaRPr lang="en-US" altLang="fr-FR" sz="40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785510" y="139517"/>
            <a:ext cx="1200727" cy="11848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2908536" y="2972733"/>
            <a:ext cx="34312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fr-FR" sz="2000" b="1" dirty="0">
                <a:solidFill>
                  <a:srgbClr val="FF0000"/>
                </a:solidFill>
              </a:rPr>
              <a:t>Speaker Name</a:t>
            </a:r>
            <a:br>
              <a:rPr lang="en-US" altLang="fr-FR" sz="2000" b="1" dirty="0">
                <a:solidFill>
                  <a:srgbClr val="FF0000"/>
                </a:solidFill>
              </a:rPr>
            </a:br>
            <a:r>
              <a:rPr lang="en-US" altLang="fr-FR" sz="2000" b="1" dirty="0">
                <a:solidFill>
                  <a:srgbClr val="FF0000"/>
                </a:solidFill>
              </a:rPr>
              <a:t>Speaker </a:t>
            </a:r>
            <a:r>
              <a:rPr lang="en-US" altLang="fr-FR" sz="2000" b="1" dirty="0" smtClean="0">
                <a:solidFill>
                  <a:srgbClr val="FF0000"/>
                </a:solidFill>
              </a:rPr>
              <a:t>Affiliation</a:t>
            </a:r>
          </a:p>
          <a:p>
            <a:pPr algn="ctr"/>
            <a:endParaRPr lang="en-US" altLang="fr-FR" sz="2000" b="1" dirty="0" smtClean="0">
              <a:solidFill>
                <a:srgbClr val="FF0000"/>
              </a:solidFill>
            </a:endParaRPr>
          </a:p>
          <a:p>
            <a:pPr algn="ctr"/>
            <a:r>
              <a:rPr lang="en-US" altLang="fr-FR" sz="2000" b="1" dirty="0">
                <a:solidFill>
                  <a:srgbClr val="FF0000"/>
                </a:solidFill>
              </a:rPr>
              <a:t>Project website</a:t>
            </a:r>
          </a:p>
          <a:p>
            <a:pPr algn="ctr"/>
            <a:r>
              <a:rPr lang="en-US" altLang="fr-FR" sz="2000" b="1" dirty="0">
                <a:solidFill>
                  <a:srgbClr val="FF0000"/>
                </a:solidFill>
              </a:rPr>
              <a:t>Coordinator email</a:t>
            </a:r>
          </a:p>
          <a:p>
            <a:pPr algn="ctr"/>
            <a:endParaRPr lang="en-US" altLang="fr-FR" sz="2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06064" y="5203825"/>
            <a:ext cx="46362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i="1" dirty="0" smtClean="0">
                <a:solidFill>
                  <a:schemeClr val="bg1"/>
                </a:solidFill>
              </a:rPr>
              <a:t>Programme Review Days 2016</a:t>
            </a:r>
          </a:p>
          <a:p>
            <a:pPr algn="ctr"/>
            <a:r>
              <a:rPr lang="en-GB" sz="2400" b="1" i="1" dirty="0" smtClean="0">
                <a:solidFill>
                  <a:schemeClr val="bg1"/>
                </a:solidFill>
              </a:rPr>
              <a:t>Brussels, 21-22 November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27" y="0"/>
            <a:ext cx="1463867" cy="146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9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OVERVIEW</a:t>
            </a:r>
            <a:endParaRPr lang="nl-BE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934346"/>
              </p:ext>
            </p:extLst>
          </p:nvPr>
        </p:nvGraphicFramePr>
        <p:xfrm>
          <a:off x="82024" y="1136870"/>
          <a:ext cx="8984974" cy="587795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565951"/>
                <a:gridCol w="5419023"/>
              </a:tblGrid>
              <a:tr h="445353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bg1"/>
                          </a:solidFill>
                          <a:latin typeface="Trebuchet MS" pitchFamily="34" charset="0"/>
                        </a:rPr>
                        <a:t>Project Information</a:t>
                      </a:r>
                      <a:endParaRPr lang="el-GR" sz="2200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4135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Call topic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xxx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460250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Grant agreement number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xxxxxx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731651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Application area (FP7) or Pillar (Horizon 2020)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xxx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 anchor="ctr"/>
                </a:tc>
              </a:tr>
              <a:tr h="413542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Start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DD/MM/YYYY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413542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End date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DD/MM/YYYY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413542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Total budget (€)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xxx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4135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FCH JU contribution (€)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xxx</a:t>
                      </a:r>
                    </a:p>
                  </a:txBody>
                  <a:tcPr/>
                </a:tc>
              </a:tr>
              <a:tr h="42219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Other contribution </a:t>
                      </a:r>
                      <a:r>
                        <a:rPr kumimoji="0" lang="en-GB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(€, source)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43351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Stage of implementation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</a:t>
                      </a: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% </a:t>
                      </a: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project months elapsed vs total project duration, at </a:t>
                      </a: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date of November 1, 2016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10497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Partners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Xxx; </a:t>
                      </a:r>
                      <a:r>
                        <a:rPr kumimoji="0" lang="en-US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yyy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0AE21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(list)</a:t>
                      </a:r>
                    </a:p>
                    <a:p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  <a:p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144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SUMMARY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392" y="1126435"/>
            <a:ext cx="8080408" cy="4999728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>
                <a:solidFill>
                  <a:schemeClr val="accent3"/>
                </a:solidFill>
              </a:rPr>
              <a:t>Short project </a:t>
            </a:r>
            <a:r>
              <a:rPr lang="en-US" sz="2400" dirty="0" smtClean="0">
                <a:solidFill>
                  <a:schemeClr val="accent3"/>
                </a:solidFill>
              </a:rPr>
              <a:t>introduction describing </a:t>
            </a:r>
            <a:endParaRPr lang="en-US" sz="2400" dirty="0">
              <a:solidFill>
                <a:schemeClr val="accent3"/>
              </a:solidFill>
            </a:endParaRPr>
          </a:p>
          <a:p>
            <a:pPr lvl="1" algn="just"/>
            <a:r>
              <a:rPr lang="en-US" sz="2000" dirty="0" smtClean="0">
                <a:solidFill>
                  <a:schemeClr val="accent3"/>
                </a:solidFill>
              </a:rPr>
              <a:t>Objectives</a:t>
            </a:r>
            <a:endParaRPr lang="en-US" sz="2000" dirty="0">
              <a:solidFill>
                <a:schemeClr val="accent3"/>
              </a:solidFill>
            </a:endParaRPr>
          </a:p>
          <a:p>
            <a:pPr lvl="1" algn="just"/>
            <a:r>
              <a:rPr lang="en-US" sz="2000" dirty="0">
                <a:solidFill>
                  <a:schemeClr val="accent3"/>
                </a:solidFill>
              </a:rPr>
              <a:t>Global positioning vs international s</a:t>
            </a:r>
            <a:r>
              <a:rPr lang="en-US" sz="2000" dirty="0" smtClean="0">
                <a:solidFill>
                  <a:schemeClr val="accent3"/>
                </a:solidFill>
              </a:rPr>
              <a:t>tate-of the art</a:t>
            </a:r>
          </a:p>
          <a:p>
            <a:pPr lvl="1" algn="just"/>
            <a:r>
              <a:rPr lang="en-US" sz="2000" dirty="0" smtClean="0">
                <a:solidFill>
                  <a:schemeClr val="accent3"/>
                </a:solidFill>
              </a:rPr>
              <a:t>Application </a:t>
            </a:r>
            <a:r>
              <a:rPr lang="en-US" sz="2000" dirty="0">
                <a:solidFill>
                  <a:schemeClr val="accent3"/>
                </a:solidFill>
              </a:rPr>
              <a:t>and market area </a:t>
            </a:r>
            <a:endParaRPr lang="en-US" sz="2000" dirty="0" smtClean="0">
              <a:solidFill>
                <a:schemeClr val="accent3"/>
              </a:solidFill>
            </a:endParaRPr>
          </a:p>
          <a:p>
            <a:pPr lvl="1" algn="just"/>
            <a:endParaRPr lang="en-US" sz="2000" dirty="0" smtClean="0">
              <a:solidFill>
                <a:schemeClr val="accent3"/>
              </a:solidFill>
            </a:endParaRPr>
          </a:p>
          <a:p>
            <a:pPr marL="457200" lvl="1" indent="0" algn="just">
              <a:buNone/>
            </a:pPr>
            <a:r>
              <a:rPr lang="en-US" sz="2000" dirty="0" smtClean="0">
                <a:solidFill>
                  <a:schemeClr val="accent3"/>
                </a:solidFill>
              </a:rPr>
              <a:t>(Feel free to include pictures or figures)</a:t>
            </a:r>
            <a:endParaRPr lang="en-US" sz="2000" dirty="0">
              <a:solidFill>
                <a:schemeClr val="accent3"/>
              </a:solidFill>
            </a:endParaRPr>
          </a:p>
          <a:p>
            <a:pPr lvl="1" algn="just"/>
            <a:endParaRPr lang="en-US" sz="2000" dirty="0"/>
          </a:p>
          <a:p>
            <a:endParaRPr lang="nl-BE" dirty="0"/>
          </a:p>
        </p:txBody>
      </p:sp>
      <p:sp>
        <p:nvSpPr>
          <p:cNvPr id="4" name="Rectangle 3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77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PROJECT PROGRESS/ACTIONS – </a:t>
            </a:r>
            <a:r>
              <a:rPr lang="en-GB" sz="2800" dirty="0" smtClean="0">
                <a:solidFill>
                  <a:srgbClr val="FF0000"/>
                </a:solidFill>
              </a:rPr>
              <a:t>Aspect 1</a:t>
            </a:r>
            <a:endParaRPr lang="nl-BE" sz="28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452542"/>
              </p:ext>
            </p:extLst>
          </p:nvPr>
        </p:nvGraphicFramePr>
        <p:xfrm>
          <a:off x="317631" y="3053141"/>
          <a:ext cx="8595459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6452"/>
                <a:gridCol w="2187565"/>
                <a:gridCol w="886679"/>
                <a:gridCol w="1200728"/>
                <a:gridCol w="1163615"/>
                <a:gridCol w="903607"/>
                <a:gridCol w="786813"/>
              </a:tblGrid>
              <a:tr h="334937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bg1"/>
                          </a:solidFill>
                        </a:rPr>
                        <a:t>Aspect </a:t>
                      </a:r>
                      <a:r>
                        <a:rPr lang="fr-FR" sz="2000" dirty="0" err="1" smtClean="0">
                          <a:solidFill>
                            <a:schemeClr val="bg1"/>
                          </a:solidFill>
                        </a:rPr>
                        <a:t>addressed</a:t>
                      </a:r>
                      <a:endParaRPr lang="fr-F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err="1" smtClean="0">
                          <a:solidFill>
                            <a:schemeClr val="bg1"/>
                          </a:solidFill>
                        </a:rPr>
                        <a:t>Parameter</a:t>
                      </a:r>
                      <a:r>
                        <a:rPr lang="fr-FR" sz="2000" dirty="0" smtClean="0">
                          <a:solidFill>
                            <a:schemeClr val="bg1"/>
                          </a:solidFill>
                        </a:rPr>
                        <a:t> (KPI)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Unit</a:t>
                      </a:r>
                    </a:p>
                    <a:p>
                      <a:pPr algn="ctr"/>
                      <a:endParaRPr lang="fr-F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SoA</a:t>
                      </a:r>
                      <a:endParaRPr lang="fr-FR" sz="2000" dirty="0"/>
                    </a:p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FCH  JU </a:t>
                      </a:r>
                      <a:r>
                        <a:rPr lang="fr-FR" sz="2000" dirty="0" err="1" smtClean="0"/>
                        <a:t>Targets</a:t>
                      </a:r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62223">
                <a:tc vMerge="1">
                  <a:txBody>
                    <a:bodyPr/>
                    <a:lstStyle/>
                    <a:p>
                      <a:pPr algn="ctr"/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Call </a:t>
                      </a:r>
                      <a:r>
                        <a:rPr lang="fr-FR" sz="2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topic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9324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rgbClr val="FF0000"/>
                          </a:solidFill>
                        </a:rPr>
                        <a:t>Aspect 1</a:t>
                      </a:r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err="1" smtClean="0">
                          <a:solidFill>
                            <a:srgbClr val="FF0000"/>
                          </a:solidFill>
                        </a:rPr>
                        <a:t>Parameter</a:t>
                      </a:r>
                      <a:r>
                        <a:rPr lang="fr-FR" sz="18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sz="1800" dirty="0" err="1" smtClean="0">
                          <a:solidFill>
                            <a:srgbClr val="FF0000"/>
                          </a:solidFill>
                        </a:rPr>
                        <a:t>addressed</a:t>
                      </a:r>
                      <a:endParaRPr lang="fr-FR" sz="18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745137" y="1352304"/>
            <a:ext cx="10602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Project Start 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48164" y="1352304"/>
            <a:ext cx="11765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Project Target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45409" y="1263834"/>
            <a:ext cx="7986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sz="2000" dirty="0">
              <a:latin typeface="Trebuchet MS" panose="020B0603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050273" y="1913101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377837" y="191549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698643" y="191549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711432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25%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45791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50%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56973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75%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16626" y="4356288"/>
            <a:ext cx="8205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tx2"/>
                </a:solidFill>
              </a:rPr>
              <a:t>Future steps: </a:t>
            </a:r>
          </a:p>
          <a:p>
            <a:r>
              <a:rPr lang="en-GB" i="1" dirty="0" smtClean="0">
                <a:solidFill>
                  <a:srgbClr val="A0AE21"/>
                </a:solidFill>
              </a:rPr>
              <a:t>Specify next steps and actions to be carried out within the project for this aspect </a:t>
            </a:r>
            <a:endParaRPr lang="en-GB" i="1" dirty="0">
              <a:solidFill>
                <a:srgbClr val="A0AE21"/>
              </a:solidFill>
            </a:endParaRPr>
          </a:p>
        </p:txBody>
      </p:sp>
      <p:sp>
        <p:nvSpPr>
          <p:cNvPr id="3" name="Pentagone 2"/>
          <p:cNvSpPr/>
          <p:nvPr/>
        </p:nvSpPr>
        <p:spPr>
          <a:xfrm>
            <a:off x="2728427" y="1640753"/>
            <a:ext cx="5343035" cy="310401"/>
          </a:xfrm>
          <a:prstGeom prst="homePlat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Chevron 20"/>
          <p:cNvSpPr/>
          <p:nvPr/>
        </p:nvSpPr>
        <p:spPr>
          <a:xfrm>
            <a:off x="5420729" y="1635458"/>
            <a:ext cx="247977" cy="309600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7362" y="1222561"/>
            <a:ext cx="1732563" cy="1106906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000"/>
          </a:p>
        </p:txBody>
      </p:sp>
      <p:sp>
        <p:nvSpPr>
          <p:cNvPr id="26" name="TextBox 25"/>
          <p:cNvSpPr txBox="1"/>
          <p:nvPr/>
        </p:nvSpPr>
        <p:spPr>
          <a:xfrm>
            <a:off x="317630" y="1276347"/>
            <a:ext cx="148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rebuchet MS" panose="020B0603020202020204" pitchFamily="34" charset="0"/>
              </a:rPr>
              <a:t>Achievement to-date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7629" y="1792760"/>
            <a:ext cx="1713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rebuchet MS" panose="020B0603020202020204" pitchFamily="34" charset="0"/>
              </a:rPr>
              <a:t>% </a:t>
            </a:r>
            <a:r>
              <a:rPr lang="en-US" sz="1600" b="1" dirty="0">
                <a:latin typeface="Trebuchet MS" panose="020B0603020202020204" pitchFamily="34" charset="0"/>
              </a:rPr>
              <a:t>stage of </a:t>
            </a:r>
            <a:r>
              <a:rPr lang="en-US" sz="1600" b="1" dirty="0" smtClean="0">
                <a:latin typeface="Trebuchet MS" panose="020B0603020202020204" pitchFamily="34" charset="0"/>
              </a:rPr>
              <a:t>implement.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125697" y="1381184"/>
            <a:ext cx="247977" cy="311635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07306" y="853229"/>
            <a:ext cx="444224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i="1" dirty="0" smtClean="0">
                <a:solidFill>
                  <a:srgbClr val="A0AE21"/>
                </a:solidFill>
              </a:rPr>
              <a:t>Example and explanation in the next slide</a:t>
            </a:r>
            <a:endParaRPr lang="nl-BE" dirty="0"/>
          </a:p>
        </p:txBody>
      </p:sp>
      <p:sp>
        <p:nvSpPr>
          <p:cNvPr id="24" name="Rectangle 23"/>
          <p:cNvSpPr/>
          <p:nvPr/>
        </p:nvSpPr>
        <p:spPr>
          <a:xfrm>
            <a:off x="3434360" y="1628890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Rectangle 24"/>
          <p:cNvSpPr/>
          <p:nvPr/>
        </p:nvSpPr>
        <p:spPr>
          <a:xfrm>
            <a:off x="202362" y="1913101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8176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5289</TotalTime>
  <Words>1152</Words>
  <Application>Microsoft Office PowerPoint</Application>
  <PresentationFormat>On-screen Show (4:3)</PresentationFormat>
  <Paragraphs>272</Paragraphs>
  <Slides>19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GENERAL GUIDELINES  Content </vt:lpstr>
      <vt:lpstr>GENERAL GUIDELINES SLIDE STRUCTURE - TIME SCHEDULE</vt:lpstr>
      <vt:lpstr>GENERAL GUIDELINES  How to use the template</vt:lpstr>
      <vt:lpstr>USEFUL REFERENCES</vt:lpstr>
      <vt:lpstr>PowerPoint Presentation</vt:lpstr>
      <vt:lpstr>PROJECT OVERVIEW</vt:lpstr>
      <vt:lpstr>PROJECT SUMMARY</vt:lpstr>
      <vt:lpstr>PROJECT PROGRESS/ACTIONS – Aspect 1</vt:lpstr>
      <vt:lpstr>Example and explanation of PROJECT PROGRESS/ACTIONS – Durability</vt:lpstr>
      <vt:lpstr>PROJECT PROGRESS/ACTIONS – Aspect 1</vt:lpstr>
      <vt:lpstr>PowerPoint Presentation</vt:lpstr>
      <vt:lpstr>SYNERGIES WITH OTHER PROJECTS AND PROGRAMMES</vt:lpstr>
      <vt:lpstr>DISSEMINATION ACTIVITIES</vt:lpstr>
      <vt:lpstr>PowerPoint Presentation</vt:lpstr>
      <vt:lpstr>OPTIONAL SLIDES</vt:lpstr>
      <vt:lpstr>RISKS AND MITIGATION</vt:lpstr>
      <vt:lpstr>EXPLOITATION PLAN/EXPECTED IMPACT</vt:lpstr>
      <vt:lpstr>HORIZONTAL ACTIVITIES</vt:lpstr>
    </vt:vector>
  </TitlesOfParts>
  <Company>Tipik Communication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MARENCO Claudia ( FCH )</cp:lastModifiedBy>
  <cp:revision>189</cp:revision>
  <cp:lastPrinted>2014-10-10T14:41:03Z</cp:lastPrinted>
  <dcterms:created xsi:type="dcterms:W3CDTF">2011-03-15T12:49:52Z</dcterms:created>
  <dcterms:modified xsi:type="dcterms:W3CDTF">2016-09-08T10:23:35Z</dcterms:modified>
</cp:coreProperties>
</file>