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4" r:id="rId2"/>
    <p:sldId id="301" r:id="rId3"/>
    <p:sldId id="302" r:id="rId4"/>
    <p:sldId id="303" r:id="rId5"/>
    <p:sldId id="304" r:id="rId6"/>
    <p:sldId id="293" r:id="rId7"/>
    <p:sldId id="260" r:id="rId8"/>
    <p:sldId id="305" r:id="rId9"/>
    <p:sldId id="308" r:id="rId10"/>
    <p:sldId id="273" r:id="rId11"/>
    <p:sldId id="306" r:id="rId12"/>
    <p:sldId id="309" r:id="rId13"/>
    <p:sldId id="267" r:id="rId14"/>
    <p:sldId id="270" r:id="rId15"/>
    <p:sldId id="279" r:id="rId16"/>
    <p:sldId id="278" r:id="rId17"/>
    <p:sldId id="264" r:id="rId18"/>
    <p:sldId id="269" r:id="rId19"/>
    <p:sldId id="268" r:id="rId20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 Laurent" initials="AL" lastIdx="1" clrIdx="0">
    <p:extLst/>
  </p:cmAuthor>
  <p:cmAuthor id="2" name="Atkinson, Alan" initials="AA" lastIdx="2" clrIdx="1"/>
  <p:cmAuthor id="3" name="MARENCO Claudia ( FCH )" initials="MC(F)" lastIdx="80" clrIdx="2"/>
  <p:cmAuthor id="4" name="ORTEGA GARCIA Yanaris ( FCH )" initials="OGY(F)" lastIdx="5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E21"/>
    <a:srgbClr val="C6D9F1"/>
    <a:srgbClr val="D0D8E8"/>
    <a:srgbClr val="E9EEEE"/>
    <a:srgbClr val="194C84"/>
    <a:srgbClr val="008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3" autoAdjust="0"/>
  </p:normalViewPr>
  <p:slideViewPr>
    <p:cSldViewPr snapToGrid="0" snapToObjects="1">
      <p:cViewPr varScale="1">
        <p:scale>
          <a:sx n="99" d="100"/>
          <a:sy n="99" d="100"/>
        </p:scale>
        <p:origin x="-18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2-16T12:28:18.861" idx="57">
    <p:pos x="2013" y="2935"/>
    <p:text>This is what a comment box looks like (it will not be visible on slide show mode)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6-02-16T11:23:56.808" idx="2">
    <p:pos x="2643" y="1730"/>
    <p:text>For FP7 projects (from calls 2008 to 2013): 
- Transport and refuelling infrastructure 
- Hydrogen production and distribution
- Stationary power and CHP 
- Early markets 
- Cross-cutting issues
For Horizon 2020 projects (from call 2014 onwards):
- Transport
- Energy
- Overarching projects
- Cross-cutting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2-15T10:16:01.973" idx="74">
    <p:pos x="2061" y="1254"/>
    <p:text>Position white cursor according to % project stage of implementation at date of 01/11/2016 
The position of the white cursor should remain the same throughout the presentation</p:text>
  </p:cm>
  <p:cm authorId="3" dt="2016-09-08T10:12:08.472" idx="75">
    <p:pos x="3307" y="749"/>
    <p:text>Position red cursor according to achievement to date (Oct/Nov 2016) (in scale  between starting point and target value) + indicate achieved value and unit.
If another parameter monitored in the project addresses the same aspect, add a second arrow in a different colour.
Repeat for any additional paramaters addressing the same aspect.</p:text>
  </p:cm>
  <p:cm authorId="3" dt="2016-09-08T09:59:49.350" idx="76">
    <p:pos x="1607" y="1981"/>
    <p:text>Please refer to the objectives/targets/KPIs set in the multi-annual work plans (MAIP or MAWP) or in the topic description for the call for proposals to which you successfully applied (see the relevant annual plan - AIP or AWP - for reference).
Please add extra rows in case you have more than one objective/target/KPI adressing the same aspect</p:text>
  </p:cm>
  <p:cm authorId="3" dt="2016-02-16T15:47:29.541" idx="77">
    <p:pos x="4957" y="1862"/>
    <p:text>Indicate the targets defined in the specific call topic to which you had originally applied and/or in the multi-annual programmes (MAIP/MAWP)</p:text>
  </p:cm>
  <p:cm authorId="3" dt="2016-09-08T10:09:40.626" idx="78">
    <p:pos x="1242" y="771"/>
    <p:text>Indicate here the value of the parameter monitored at the beginning of the project and the corresponding unit.
If another parameter monitored in the project addresses the same aspect, add a second value in a different colour.</p:text>
  </p:cm>
  <p:cm authorId="3" dt="2016-09-08T10:10:44.379" idx="79">
    <p:pos x="5248" y="754"/>
    <p:text>Indicate the project target value for this parameter and the corresponding unit.
If another parameter monitored in the project addresses the same aspect, add a second value in a different colour.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6-02-16T11:03:05.912" idx="26">
    <p:pos x="1608" y="781"/>
    <p:text>Indicate the full name of up to 5 public deliverables</p:text>
  </p:cm>
  <p:cm authorId="3" dt="2016-02-16T14:53:55.731" idx="63">
    <p:pos x="1361" y="3488"/>
    <p:text>Specify the number of patents and give reference to up to 2</p:text>
  </p:cm>
  <p:cm authorId="3" dt="2016-09-08T11:12:12.007" idx="64">
    <p:pos x="3971" y="1756"/>
    <p:text>Project presence on social media:
Create a hyperlink to the relevant project page (Youtube, LinkedIn, Facebook, Twitter, Instagram). Delete the icons that are irrelevant because the project is not present on the social media concerned.
To create a hyperlink: right click on the icon, select "hyperlink" and paste the url in the "address" field</p:text>
  </p:cm>
  <p:cm authorId="3" dt="2016-02-22T12:46:30.837" idx="67">
    <p:pos x="1705" y="2677"/>
    <p:text>Specify the number of publications and give reference up to 2 most relevant ones</p:text>
  </p:cm>
  <p:cm authorId="3" dt="2016-09-08T12:23:14.801" idx="80">
    <p:pos x="4841" y="765"/>
    <p:text>Indicate the number of conferences/workshops organised by the project and that the project has attended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pPr>
              <a:defRPr/>
            </a:pPr>
            <a:fld id="{9A5470A0-C310-4585-9CDA-0D26530A750D}" type="datetimeFigureOut">
              <a:rPr lang="fr-BE"/>
              <a:pPr>
                <a:defRPr/>
              </a:pPr>
              <a:t>8/09/2016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pPr>
              <a:defRPr/>
            </a:pPr>
            <a:fld id="{5C948190-4783-463B-B6B2-F7B6BD47606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3451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80692" indent="-30026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01064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81490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161916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42342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22767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3193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83619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3999731A-2746-43A0-88E7-DD0DDD04F886}" type="slidenum">
              <a:rPr lang="en-GB" smtClean="0">
                <a:latin typeface="Arial" charset="0"/>
              </a:rPr>
              <a:pPr/>
              <a:t>2</a:t>
            </a:fld>
            <a:endParaRPr lang="en-GB" dirty="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04863"/>
            <a:ext cx="5026025" cy="3770312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423" y="4897056"/>
            <a:ext cx="5216195" cy="4577899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399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412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610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noProof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70068" indent="-2961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720" indent="-236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8607" indent="-236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2495" indent="-2369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606383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80271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54159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4028046" indent="-236944" defTabSz="473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B3A74-FE2D-413F-97C8-39246251AFFF}" type="slidenum">
              <a:rPr lang="fr-BE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BE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1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50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462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657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636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80692" indent="-30026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01064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81490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161916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42342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22767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3193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83619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C5415593-3D09-4DC3-99B4-F4253C834D4F}" type="slidenum">
              <a:rPr lang="en-GB" smtClean="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04863"/>
            <a:ext cx="5026025" cy="3770312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423" y="4897056"/>
            <a:ext cx="5216195" cy="4577899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920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80692" indent="-30026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01064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81490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161916" indent="-2402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42342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22767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3193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83619" indent="-240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2560D0D0-ED6B-41DE-8228-B77E34C5ACBA}" type="slidenum">
              <a:rPr lang="en-GB" smtClean="0">
                <a:latin typeface="Arial" charset="0"/>
              </a:rPr>
              <a:pPr/>
              <a:t>5</a:t>
            </a:fld>
            <a:endParaRPr lang="en-GB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804863"/>
            <a:ext cx="5026025" cy="37703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423" y="4897056"/>
            <a:ext cx="5216195" cy="4577899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97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noProof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968" indent="-2961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566" indent="-236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8391" indent="-236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2218" indent="-236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606044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79870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53696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4027522" indent="-236914" defTabSz="4738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B3A74-FE2D-413F-97C8-39246251AFFF}" type="slidenum">
              <a:rPr lang="fr-BE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BE" alt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5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24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109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An “aspect” is intended as a research aspect addressed within the project.</a:t>
            </a:r>
          </a:p>
          <a:p>
            <a:pPr marL="0" indent="0">
              <a:buNone/>
            </a:pPr>
            <a:r>
              <a:rPr lang="en-US" sz="1400" dirty="0" smtClean="0"/>
              <a:t>Within an aspect, several parameters can be monitored to assess progress.</a:t>
            </a:r>
          </a:p>
          <a:p>
            <a:pPr marL="0" indent="0">
              <a:buNone/>
            </a:pPr>
            <a:r>
              <a:rPr lang="en-US" sz="1800" dirty="0" smtClean="0"/>
              <a:t>Examples:</a:t>
            </a:r>
          </a:p>
          <a:p>
            <a:pPr marL="400050" lvl="1" indent="0">
              <a:buNone/>
            </a:pPr>
            <a:r>
              <a:rPr lang="en-US" sz="1400" dirty="0" smtClean="0"/>
              <a:t>Aspect = Durability</a:t>
            </a:r>
          </a:p>
          <a:p>
            <a:pPr marL="800100" lvl="2" indent="0">
              <a:buNone/>
            </a:pPr>
            <a:r>
              <a:rPr lang="en-US" sz="1000" dirty="0" smtClean="0"/>
              <a:t>Parameter 1 = lifetime (h)</a:t>
            </a:r>
          </a:p>
          <a:p>
            <a:pPr marL="800100" lvl="2" indent="0">
              <a:buNone/>
            </a:pPr>
            <a:r>
              <a:rPr lang="en-US" sz="1000" dirty="0" smtClean="0"/>
              <a:t>Parameter 2 = degradation rate (</a:t>
            </a:r>
            <a:r>
              <a:rPr lang="en-US" sz="1000" dirty="0" smtClean="0">
                <a:sym typeface="Symbol"/>
              </a:rPr>
              <a:t></a:t>
            </a:r>
            <a:r>
              <a:rPr lang="en-US" sz="1000" dirty="0" smtClean="0"/>
              <a:t>V/h)</a:t>
            </a:r>
          </a:p>
          <a:p>
            <a:pPr marL="400050" lvl="1" indent="0">
              <a:buNone/>
            </a:pPr>
            <a:r>
              <a:rPr lang="en-US" sz="1400" dirty="0" smtClean="0"/>
              <a:t>Aspect = Cost</a:t>
            </a:r>
          </a:p>
          <a:p>
            <a:pPr marL="800100" lvl="2" indent="0">
              <a:buNone/>
            </a:pPr>
            <a:r>
              <a:rPr lang="en-US" sz="1000" dirty="0" smtClean="0"/>
              <a:t>Parameter 1 = CAPEX (€)</a:t>
            </a:r>
          </a:p>
          <a:p>
            <a:pPr marL="800100" lvl="2" indent="0">
              <a:buNone/>
            </a:pPr>
            <a:r>
              <a:rPr lang="en-US" sz="1000" dirty="0" smtClean="0"/>
              <a:t>Parameter 2 = OPEX (€/kg or €/kW…)</a:t>
            </a:r>
          </a:p>
          <a:p>
            <a:pPr marL="400050" lvl="1" indent="0">
              <a:buNone/>
            </a:pPr>
            <a:r>
              <a:rPr lang="en-US" sz="1400" dirty="0" smtClean="0"/>
              <a:t>Aspect = Efficiency</a:t>
            </a:r>
          </a:p>
          <a:p>
            <a:pPr marL="800100" lvl="2" indent="0">
              <a:buNone/>
            </a:pPr>
            <a:r>
              <a:rPr lang="en-US" sz="1000" dirty="0" smtClean="0"/>
              <a:t>Parameter 1 = electrical efficiency (%)</a:t>
            </a:r>
          </a:p>
          <a:p>
            <a:pPr marL="800100" lvl="2" indent="0">
              <a:buNone/>
            </a:pPr>
            <a:r>
              <a:rPr lang="en-US" sz="1000" dirty="0" smtClean="0"/>
              <a:t>Parameter 2 = thermal efficiency (%)</a:t>
            </a:r>
          </a:p>
          <a:p>
            <a:pPr marL="800100" lvl="2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nl-BE" sz="18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8190-4783-463B-B6B2-F7B6BD476063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5374" y="66262"/>
            <a:ext cx="7931426" cy="8216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55374" y="1126435"/>
            <a:ext cx="7931426" cy="49997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AAED-0378-419E-90C1-B7A2D79DE2F6}" type="datetime1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CD6D-50FC-466E-AE71-399C855FD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16BA-37F6-4F3B-9C6E-90ADDAAEAD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58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530C_SLIDELIGHT_SANS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42123" y="53008"/>
            <a:ext cx="7944678" cy="8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122" y="1166192"/>
            <a:ext cx="7944677" cy="495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  <a:p>
            <a:pPr lvl="4"/>
            <a:r>
              <a:rPr lang="en-US" altLang="fr-FR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922C3CA-87E7-46E5-9056-692FABAD31A2}" type="datetime1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A0459D6-B2AC-46EE-B5C1-EB4DE562A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ヒラギノ角ゴ Pro W3" charset="-128"/>
          <a:cs typeface="Arial"/>
        </a:defRPr>
      </a:lvl1pPr>
      <a:lvl2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2pPr>
      <a:lvl3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3pPr>
      <a:lvl4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4pPr>
      <a:lvl5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5pPr>
      <a:lvl6pPr marL="8001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73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45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717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ts val="60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Trebuchet MS" panose="020B0603020202020204" pitchFamily="34" charset="0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Trebuchet MS" panose="020B0603020202020204" pitchFamily="34" charset="0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h.europa.eu/node/8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ch.europa.eu/page/multi-annual-work-pl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d@fch.europa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energy/eu/index_en.cfm" TargetMode="External"/><Relationship Id="rId3" Type="http://schemas.openxmlformats.org/officeDocument/2006/relationships/hyperlink" Target="http://www.fch.europa.eu/" TargetMode="External"/><Relationship Id="rId7" Type="http://schemas.openxmlformats.org/officeDocument/2006/relationships/hyperlink" Target="http://goo.gl/2XCk9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Hz8iby" TargetMode="External"/><Relationship Id="rId5" Type="http://schemas.openxmlformats.org/officeDocument/2006/relationships/hyperlink" Target="http://goo.gl/VSpuAi" TargetMode="External"/><Relationship Id="rId10" Type="http://schemas.openxmlformats.org/officeDocument/2006/relationships/hyperlink" Target="http://www.nerghy.eu/" TargetMode="External"/><Relationship Id="rId4" Type="http://schemas.openxmlformats.org/officeDocument/2006/relationships/hyperlink" Target="http://www.fch.europa.eu/page/multi-annual-work-plan" TargetMode="External"/><Relationship Id="rId9" Type="http://schemas.openxmlformats.org/officeDocument/2006/relationships/hyperlink" Target="http://www.hydrogeneurope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/>
          </p:cNvSpPr>
          <p:nvPr>
            <p:ph type="body" idx="1"/>
          </p:nvPr>
        </p:nvSpPr>
        <p:spPr>
          <a:xfrm>
            <a:off x="742122" y="1480793"/>
            <a:ext cx="7944677" cy="4312862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Guidelines </a:t>
            </a:r>
            <a:r>
              <a:rPr lang="en-US" sz="4000" b="1" dirty="0">
                <a:solidFill>
                  <a:schemeClr val="tx2"/>
                </a:solidFill>
                <a:cs typeface="Times New Roman" pitchFamily="18" charset="0"/>
              </a:rPr>
              <a:t>and Template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chemeClr val="tx2"/>
                </a:solidFill>
                <a:cs typeface="Times New Roman" pitchFamily="18" charset="0"/>
              </a:rPr>
              <a:t>for project </a:t>
            </a:r>
            <a:r>
              <a:rPr lang="en-US" sz="3600" b="1" dirty="0" smtClean="0">
                <a:solidFill>
                  <a:schemeClr val="tx2"/>
                </a:solidFill>
                <a:cs typeface="Times New Roman" pitchFamily="18" charset="0"/>
              </a:rPr>
              <a:t>oral presentation</a:t>
            </a:r>
            <a:endParaRPr 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36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b="1" dirty="0">
                <a:solidFill>
                  <a:schemeClr val="tx2"/>
                </a:solidFill>
              </a:rPr>
              <a:t>Programme Review </a:t>
            </a:r>
            <a:r>
              <a:rPr lang="en-GB" b="1" dirty="0" smtClean="0">
                <a:solidFill>
                  <a:schemeClr val="tx2"/>
                </a:solidFill>
              </a:rPr>
              <a:t>Days </a:t>
            </a:r>
            <a:r>
              <a:rPr lang="en-GB" b="1" dirty="0">
                <a:solidFill>
                  <a:schemeClr val="tx2"/>
                </a:solidFill>
              </a:rPr>
              <a:t>2016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b="1" dirty="0">
                <a:solidFill>
                  <a:schemeClr val="tx2"/>
                </a:solidFill>
              </a:rPr>
              <a:t>Brussels, </a:t>
            </a:r>
            <a:r>
              <a:rPr lang="en-GB" b="1" dirty="0" smtClean="0">
                <a:solidFill>
                  <a:schemeClr val="tx2"/>
                </a:solidFill>
              </a:rPr>
              <a:t>21-22 November </a:t>
            </a:r>
            <a:r>
              <a:rPr lang="en-GB" b="1" dirty="0">
                <a:solidFill>
                  <a:schemeClr val="tx2"/>
                </a:solidFill>
              </a:rPr>
              <a:t>2016</a:t>
            </a:r>
            <a:endParaRPr lang="en-US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0000" y="180000"/>
            <a:ext cx="596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Programme Review Days 2016</a:t>
            </a:r>
            <a:endParaRPr lang="bg-BG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7362" y="1241811"/>
            <a:ext cx="1732563" cy="110690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44" name="TextBox 43"/>
          <p:cNvSpPr txBox="1"/>
          <p:nvPr/>
        </p:nvSpPr>
        <p:spPr>
          <a:xfrm>
            <a:off x="1879528" y="5434349"/>
            <a:ext cx="5523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85000"/>
                  </a:schemeClr>
                </a:solidFill>
              </a:rPr>
              <a:t>Example slide</a:t>
            </a:r>
            <a:endParaRPr lang="nl-BE" sz="6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Example and explanation </a:t>
            </a:r>
            <a:r>
              <a:rPr lang="en-GB" sz="2800" dirty="0" smtClean="0"/>
              <a:t>of PROJECT PROGRESS/ACTIONS – Durability</a:t>
            </a:r>
            <a:endParaRPr lang="nl-BE" sz="2800" dirty="0"/>
          </a:p>
        </p:txBody>
      </p:sp>
      <p:sp>
        <p:nvSpPr>
          <p:cNvPr id="4" name="Rectangle 3"/>
          <p:cNvSpPr/>
          <p:nvPr/>
        </p:nvSpPr>
        <p:spPr>
          <a:xfrm>
            <a:off x="1745137" y="1371554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2000h</a:t>
            </a:r>
            <a:endParaRPr lang="fr-FR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8164" y="1371554"/>
            <a:ext cx="117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10000 h</a:t>
            </a:r>
            <a:endParaRPr lang="fr-FR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3378" y="1283084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4000 h</a:t>
            </a:r>
            <a:endParaRPr lang="fr-FR" sz="20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273" y="1932351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77837" y="193474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98643" y="193474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1432" y="197297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25%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5791" y="197297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50%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73" y="197297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75%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728427" y="1660003"/>
            <a:ext cx="5343035" cy="310401"/>
          </a:xfrm>
          <a:prstGeom prst="homePlat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Chevron 20"/>
          <p:cNvSpPr/>
          <p:nvPr/>
        </p:nvSpPr>
        <p:spPr>
          <a:xfrm>
            <a:off x="3919229" y="1654708"/>
            <a:ext cx="247977" cy="30960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630" y="1295597"/>
            <a:ext cx="14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Achievement to-date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629" y="1812010"/>
            <a:ext cx="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% </a:t>
            </a:r>
            <a:r>
              <a:rPr lang="en-US" sz="1600" b="1" dirty="0">
                <a:latin typeface="Trebuchet MS" panose="020B0603020202020204" pitchFamily="34" charset="0"/>
              </a:rPr>
              <a:t>stage of </a:t>
            </a:r>
            <a:r>
              <a:rPr lang="en-US" sz="1600" b="1" dirty="0" smtClean="0">
                <a:latin typeface="Trebuchet MS" panose="020B0603020202020204" pitchFamily="34" charset="0"/>
              </a:rPr>
              <a:t>implement</a:t>
            </a:r>
            <a:r>
              <a:rPr lang="en-US" sz="1600" b="1" dirty="0" smtClean="0">
                <a:latin typeface="Trebuchet MS" panose="020B0603020202020204" pitchFamily="34" charset="0"/>
              </a:rPr>
              <a:t>.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8697" y="1400434"/>
            <a:ext cx="247977" cy="31163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3162" y="1726079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12 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  <a:sym typeface="Symbol"/>
              </a:rPr>
              <a:t>V/h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endParaRPr lang="fr-FR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21534" y="1708382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1 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  <a:sym typeface="Symbol"/>
              </a:rPr>
              <a:t>V/h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endParaRPr lang="fr-FR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6666" y="1291076"/>
            <a:ext cx="1060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  <a:latin typeface="Trebuchet MS" panose="020B0603020202020204" pitchFamily="34" charset="0"/>
              </a:rPr>
              <a:t>5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  <a:sym typeface="Symbol"/>
              </a:rPr>
              <a:t>V/h</a:t>
            </a:r>
            <a:r>
              <a:rPr lang="fr-FR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 </a:t>
            </a:r>
            <a:endParaRPr lang="fr-FR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4832004" y="1653108"/>
            <a:ext cx="247977" cy="3096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185217" y="1395100"/>
            <a:ext cx="247977" cy="3096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graphicFrame>
        <p:nvGraphicFramePr>
          <p:cNvPr id="45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31613"/>
              </p:ext>
            </p:extLst>
          </p:nvPr>
        </p:nvGraphicFramePr>
        <p:xfrm>
          <a:off x="317631" y="3053141"/>
          <a:ext cx="869161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857"/>
                <a:gridCol w="2212037"/>
                <a:gridCol w="896598"/>
                <a:gridCol w="1214160"/>
                <a:gridCol w="1176632"/>
                <a:gridCol w="833432"/>
                <a:gridCol w="875899"/>
              </a:tblGrid>
              <a:tr h="334937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Aspect </a:t>
                      </a: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addressed</a:t>
                      </a:r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 (KPI)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Unit</a:t>
                      </a:r>
                    </a:p>
                    <a:p>
                      <a:pPr algn="ctr"/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SoA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FCH  JU </a:t>
                      </a:r>
                      <a:r>
                        <a:rPr lang="fr-FR" sz="2000" dirty="0" err="1" smtClean="0"/>
                        <a:t>Targets</a:t>
                      </a:r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23"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Call </a:t>
                      </a:r>
                      <a:r>
                        <a:rPr lang="fr-FR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242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tx1"/>
                          </a:solidFill>
                        </a:rPr>
                        <a:t>Durability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1"/>
                          </a:solidFill>
                        </a:rPr>
                        <a:t>Lifetime</a:t>
                      </a:r>
                      <a:endParaRPr lang="fr-FR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h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8000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10000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10000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1"/>
                          </a:solidFill>
                        </a:rPr>
                        <a:t>12000</a:t>
                      </a:r>
                      <a:endParaRPr lang="fr-FR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3242">
                <a:tc vMerge="1"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6"/>
                          </a:solidFill>
                        </a:rPr>
                        <a:t>Degradation</a:t>
                      </a:r>
                      <a:r>
                        <a:rPr lang="fr-FR" sz="1800" dirty="0" smtClean="0">
                          <a:solidFill>
                            <a:schemeClr val="accent6"/>
                          </a:solidFill>
                        </a:rPr>
                        <a:t> rate</a:t>
                      </a:r>
                      <a:endParaRPr lang="fr-FR" sz="1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  <a:sym typeface="Symbol"/>
                        </a:rPr>
                        <a:t>V/h</a:t>
                      </a:r>
                      <a:r>
                        <a:rPr lang="fr-FR" sz="2000" b="0" dirty="0" smtClean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fr-FR" sz="20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10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/>
                          </a:solidFill>
                        </a:rPr>
                        <a:t>0.5</a:t>
                      </a:r>
                      <a:endParaRPr lang="fr-FR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Content Placeholder 3"/>
          <p:cNvSpPr txBox="1">
            <a:spLocks noGrp="1"/>
          </p:cNvSpPr>
          <p:nvPr>
            <p:ph idx="1"/>
          </p:nvPr>
        </p:nvSpPr>
        <p:spPr>
          <a:xfrm>
            <a:off x="125697" y="4707012"/>
            <a:ext cx="86729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An </a:t>
            </a:r>
            <a:r>
              <a:rPr lang="en-US" sz="1400" dirty="0" smtClean="0"/>
              <a:t>“aspect” is intended as a research aspect addressed within the project.</a:t>
            </a:r>
          </a:p>
          <a:p>
            <a:pPr marL="0" indent="0">
              <a:buNone/>
            </a:pPr>
            <a:r>
              <a:rPr lang="en-US" sz="1400" dirty="0" smtClean="0"/>
              <a:t>Within an aspect, several parameters can be monitored to assess progress.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Examples:</a:t>
            </a:r>
          </a:p>
          <a:p>
            <a:pPr marL="400050" lvl="1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Aspect = Durability</a:t>
            </a:r>
          </a:p>
          <a:p>
            <a:pPr marL="800100" lvl="2" indent="0"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Parameter 1 = lifetime (h)</a:t>
            </a:r>
          </a:p>
          <a:p>
            <a:pPr marL="800100" lvl="2" indent="0"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Parameter 2 = degradation rate (</a:t>
            </a:r>
            <a:r>
              <a:rPr lang="en-US" sz="1000" dirty="0" smtClean="0">
                <a:solidFill>
                  <a:srgbClr val="0070C0"/>
                </a:solidFill>
                <a:sym typeface="Symbol"/>
              </a:rPr>
              <a:t></a:t>
            </a:r>
            <a:r>
              <a:rPr lang="en-US" sz="1000" dirty="0" smtClean="0">
                <a:solidFill>
                  <a:srgbClr val="0070C0"/>
                </a:solidFill>
              </a:rPr>
              <a:t>V/h)</a:t>
            </a:r>
          </a:p>
          <a:p>
            <a:pPr marL="0" indent="0">
              <a:buNone/>
            </a:pPr>
            <a:r>
              <a:rPr lang="en-US" sz="1600" b="1" dirty="0" smtClean="0"/>
              <a:t>% stage of implementation is the % of project </a:t>
            </a:r>
            <a:r>
              <a:rPr lang="en-US" sz="1600" b="1" i="1" dirty="0" smtClean="0"/>
              <a:t>duration</a:t>
            </a:r>
            <a:r>
              <a:rPr lang="en-US" sz="1600" b="1" dirty="0" smtClean="0"/>
              <a:t> (months) elapsed on 01/11/2016</a:t>
            </a:r>
            <a:endParaRPr lang="nl-BE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5197817" y="1654319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191935" y="1910745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507306" y="853229"/>
            <a:ext cx="83300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0AE21"/>
                </a:solidFill>
              </a:rPr>
              <a:t>Project at month 17 of 36 month at date 01/11/2016 (stage of implement. = 47%)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16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PROJECT PROGRESS/ACTIONS – </a:t>
            </a:r>
            <a:r>
              <a:rPr lang="en-GB" sz="2800" dirty="0" smtClean="0">
                <a:solidFill>
                  <a:srgbClr val="FF0000"/>
                </a:solidFill>
              </a:rPr>
              <a:t>Aspect 1</a:t>
            </a:r>
            <a:endParaRPr lang="nl-BE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387" y="1294554"/>
            <a:ext cx="1060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Start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7414" y="1294554"/>
            <a:ext cx="1176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Target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5409" y="1263834"/>
            <a:ext cx="79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273" y="1913101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77837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98643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1432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25%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5791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50%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73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75%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728427" y="1640753"/>
            <a:ext cx="5343035" cy="310401"/>
          </a:xfrm>
          <a:prstGeom prst="homePlat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Chevron 20"/>
          <p:cNvSpPr/>
          <p:nvPr/>
        </p:nvSpPr>
        <p:spPr>
          <a:xfrm>
            <a:off x="5420729" y="1635458"/>
            <a:ext cx="247977" cy="3096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62" y="1222561"/>
            <a:ext cx="1732563" cy="110690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26" name="TextBox 25"/>
          <p:cNvSpPr txBox="1"/>
          <p:nvPr/>
        </p:nvSpPr>
        <p:spPr>
          <a:xfrm>
            <a:off x="317630" y="1276347"/>
            <a:ext cx="14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Achievement to-date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629" y="1792760"/>
            <a:ext cx="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% </a:t>
            </a:r>
            <a:r>
              <a:rPr lang="en-US" sz="1600" b="1" dirty="0">
                <a:latin typeface="Trebuchet MS" panose="020B0603020202020204" pitchFamily="34" charset="0"/>
              </a:rPr>
              <a:t>stage of </a:t>
            </a:r>
            <a:r>
              <a:rPr lang="en-US" sz="1600" b="1" dirty="0" smtClean="0">
                <a:latin typeface="Trebuchet MS" panose="020B0603020202020204" pitchFamily="34" charset="0"/>
              </a:rPr>
              <a:t>implement.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25697" y="1381184"/>
            <a:ext cx="247977" cy="311635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92D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374" y="4006591"/>
            <a:ext cx="8061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0AE21"/>
                </a:solidFill>
              </a:rPr>
              <a:t>Free content concerning this </a:t>
            </a:r>
            <a:r>
              <a:rPr lang="en-US" sz="2800" dirty="0" smtClean="0">
                <a:solidFill>
                  <a:srgbClr val="A0AE21"/>
                </a:solidFill>
              </a:rPr>
              <a:t>aspect of the project</a:t>
            </a:r>
            <a:endParaRPr lang="nl-BE" sz="2800" dirty="0">
              <a:solidFill>
                <a:srgbClr val="A0AE2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463" y="907015"/>
            <a:ext cx="903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0AE21"/>
                </a:solidFill>
              </a:rPr>
              <a:t>Copy-paste arrow and related info from the previous slide addressing this same aspect </a:t>
            </a:r>
            <a:endParaRPr lang="nl-BE" dirty="0"/>
          </a:p>
        </p:txBody>
      </p:sp>
      <p:sp>
        <p:nvSpPr>
          <p:cNvPr id="24" name="Rectangle 23"/>
          <p:cNvSpPr/>
          <p:nvPr/>
        </p:nvSpPr>
        <p:spPr>
          <a:xfrm>
            <a:off x="3503771" y="1633841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/>
          <p:cNvSpPr/>
          <p:nvPr/>
        </p:nvSpPr>
        <p:spPr>
          <a:xfrm>
            <a:off x="206371" y="1894963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29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You can repeat the two slides on project progress for Aspect 2 and Aspect 3 if applicable</a:t>
            </a:r>
            <a:endParaRPr lang="nl-B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SYNERGIES WITH OTHER PROJECTS AND PROGRAMMES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14890"/>
              </p:ext>
            </p:extLst>
          </p:nvPr>
        </p:nvGraphicFramePr>
        <p:xfrm>
          <a:off x="291547" y="1450715"/>
          <a:ext cx="8594035" cy="482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351"/>
                <a:gridCol w="6189684"/>
              </a:tblGrid>
              <a:tr h="38173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Interactions with projects funded under EU programmes </a:t>
                      </a:r>
                      <a:r>
                        <a:rPr lang="en-GB" sz="1800" b="1" kern="120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(max. 5)</a:t>
                      </a:r>
                      <a:endParaRPr lang="nl-BE" sz="1800" b="1" dirty="0">
                        <a:solidFill>
                          <a:srgbClr val="92D050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206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fr-FR" sz="1800" i="1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acronym</a:t>
                      </a:r>
                      <a:endParaRPr lang="el-GR" sz="1800" i="1" dirty="0">
                        <a:solidFill>
                          <a:srgbClr val="FF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interactions, synergies and/or joint activities (if any) and relevant benefits obtained </a:t>
                      </a:r>
                      <a:endParaRPr lang="fr-FR" sz="1800" b="0" dirty="0">
                        <a:solidFill>
                          <a:srgbClr val="A0AE2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5206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fr-FR" sz="1800" i="1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acronym</a:t>
                      </a:r>
                      <a:endParaRPr lang="el-GR" sz="1800" i="1" dirty="0" smtClean="0">
                        <a:solidFill>
                          <a:srgbClr val="FF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</a:t>
                      </a:r>
                      <a:endParaRPr lang="fr-FR" sz="1800" b="0" kern="1200" dirty="0">
                        <a:solidFill>
                          <a:srgbClr val="A0AE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93753">
                <a:tc>
                  <a:txBody>
                    <a:bodyPr/>
                    <a:lstStyle/>
                    <a:p>
                      <a:pPr marL="0" indent="0" algn="ctr" defTabSz="185738">
                        <a:spcAft>
                          <a:spcPts val="600"/>
                        </a:spcAft>
                      </a:pPr>
                      <a:endParaRPr lang="el-GR" sz="1800" dirty="0">
                        <a:solidFill>
                          <a:schemeClr val="bg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</a:t>
                      </a:r>
                      <a:endParaRPr lang="fr-FR" sz="1800" b="0" kern="1200" dirty="0">
                        <a:solidFill>
                          <a:srgbClr val="A0AE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0139">
                <a:tc>
                  <a:txBody>
                    <a:bodyPr/>
                    <a:lstStyle/>
                    <a:p>
                      <a:pPr marL="0" indent="0" algn="ctr" defTabSz="303213">
                        <a:spcAft>
                          <a:spcPts val="600"/>
                        </a:spcAft>
                      </a:pPr>
                      <a:endParaRPr lang="el-GR" sz="1800" dirty="0">
                        <a:solidFill>
                          <a:schemeClr val="bg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38143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Interactions with national and international-level projects and initiatives </a:t>
                      </a:r>
                      <a:r>
                        <a:rPr lang="en-GB" sz="18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(max. 5)</a:t>
                      </a:r>
                      <a:endParaRPr lang="nl-BE" sz="18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104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</a:pPr>
                      <a:r>
                        <a:rPr lang="fr-FR" sz="1800" i="1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fr-FR" sz="1800" i="1" dirty="0" err="1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acronym</a:t>
                      </a:r>
                      <a:endParaRPr lang="el-GR" sz="1800" i="1" dirty="0">
                        <a:solidFill>
                          <a:srgbClr val="FF0000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interactions, synergies and/or joint activities (if any) and relevant benefits obtained </a:t>
                      </a:r>
                      <a:endParaRPr lang="fr-FR" sz="1800" b="0" dirty="0" smtClean="0">
                        <a:solidFill>
                          <a:srgbClr val="A0AE21"/>
                        </a:solidFill>
                      </a:endParaRPr>
                    </a:p>
                  </a:txBody>
                  <a:tcPr marL="68580" marR="68580" marT="0" marB="0" anchor="ctr"/>
                </a:tc>
              </a:tr>
              <a:tr h="6310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</a:t>
                      </a:r>
                      <a:r>
                        <a:rPr lang="fr-FR" sz="1800" b="0" kern="1200" dirty="0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fr-FR" sz="1800" b="0" kern="1200" dirty="0" err="1" smtClean="0">
                          <a:solidFill>
                            <a:srgbClr val="A0AE2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</a:t>
                      </a:r>
                      <a:endParaRPr lang="fr-FR" sz="1800" b="0" kern="1200" dirty="0" smtClean="0">
                        <a:solidFill>
                          <a:srgbClr val="A0AE2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10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2000" kern="1200" dirty="0">
                        <a:solidFill>
                          <a:schemeClr val="tx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05500" y="2680606"/>
            <a:ext cx="4500000" cy="1327752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Social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ACTIVITIES</a:t>
            </a:r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Project LOGO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7" name="Picture 3" descr="Z:\FCH DMS\01. STAKEHOLDERS AND COMMUNICATION\PROGRAMME REVIEW DAYS\PROGRAMME REVIEW 2016\Templates\Images\linke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11" y="3264252"/>
            <a:ext cx="297873" cy="2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FCH DMS\01. STAKEHOLDERS AND COMMUNICATION\PROGRAMME REVIEW DAYS\PROGRAMME REVIEW 2016\Templates\Images\twitt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31" y="3262897"/>
            <a:ext cx="300582" cy="3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FCH DMS\01. STAKEHOLDERS AND COMMUNICATION\PROGRAMME REVIEW DAYS\PROGRAMME REVIEW 2016\Templates\Images\youtu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4119"/>
          <a:stretch/>
        </p:blipFill>
        <p:spPr bwMode="auto">
          <a:xfrm>
            <a:off x="4989188" y="3255164"/>
            <a:ext cx="456044" cy="3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FCH DMS\01. STAKEHOLDERS AND COMMUNICATION\PROGRAMME REVIEW DAYS\PROGRAMME REVIEW 2016\Templates\Images\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15" y="3263765"/>
            <a:ext cx="298847" cy="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99279" y="1147562"/>
            <a:ext cx="4500000" cy="1465164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err="1" smtClean="0">
                <a:solidFill>
                  <a:schemeClr val="tx2"/>
                </a:solidFill>
              </a:rPr>
              <a:t>Conferences</a:t>
            </a:r>
            <a:r>
              <a:rPr lang="fr-FR" sz="2000" b="1" dirty="0" smtClean="0">
                <a:solidFill>
                  <a:schemeClr val="tx2"/>
                </a:solidFill>
              </a:rPr>
              <a:t>/Workshops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FF0000"/>
                </a:solidFill>
              </a:rPr>
              <a:t>Number</a:t>
            </a:r>
            <a:r>
              <a:rPr lang="en-GB" sz="1800" dirty="0" smtClean="0">
                <a:solidFill>
                  <a:schemeClr val="tx2"/>
                </a:solidFill>
              </a:rPr>
              <a:t> organised </a:t>
            </a:r>
            <a:r>
              <a:rPr lang="en-GB" sz="1800" dirty="0">
                <a:solidFill>
                  <a:schemeClr val="tx2"/>
                </a:solidFill>
              </a:rPr>
              <a:t>by the </a:t>
            </a:r>
            <a:r>
              <a:rPr lang="en-GB" sz="1800" dirty="0" smtClean="0">
                <a:solidFill>
                  <a:schemeClr val="tx2"/>
                </a:solidFill>
              </a:rPr>
              <a:t>project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FF0000"/>
                </a:solidFill>
              </a:rPr>
              <a:t>Number </a:t>
            </a:r>
            <a:r>
              <a:rPr lang="en-GB" sz="1800" dirty="0" smtClean="0">
                <a:solidFill>
                  <a:schemeClr val="tx2"/>
                </a:solidFill>
              </a:rPr>
              <a:t>in which the project has </a:t>
            </a:r>
            <a:r>
              <a:rPr lang="en-GB" sz="1800" dirty="0" smtClean="0">
                <a:solidFill>
                  <a:schemeClr val="tx2"/>
                </a:solidFill>
              </a:rPr>
              <a:t>participated (but not organised)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125" y="1147562"/>
            <a:ext cx="4500000" cy="2860796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Public </a:t>
            </a:r>
            <a:r>
              <a:rPr lang="fr-FR" sz="2000" b="1" dirty="0" err="1" smtClean="0">
                <a:solidFill>
                  <a:schemeClr val="tx2"/>
                </a:solidFill>
              </a:rPr>
              <a:t>deliverables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err="1" smtClean="0">
                <a:solidFill>
                  <a:srgbClr val="FF0000"/>
                </a:solidFill>
              </a:rPr>
              <a:t>Number</a:t>
            </a:r>
            <a:r>
              <a:rPr lang="fr-FR" sz="1800" dirty="0" smtClean="0">
                <a:solidFill>
                  <a:srgbClr val="FF0000"/>
                </a:solidFill>
              </a:rPr>
              <a:t> and </a:t>
            </a:r>
            <a:r>
              <a:rPr lang="fr-FR" sz="1800" dirty="0" err="1" smtClean="0">
                <a:solidFill>
                  <a:srgbClr val="FF0000"/>
                </a:solidFill>
              </a:rPr>
              <a:t>title</a:t>
            </a:r>
            <a:r>
              <a:rPr lang="fr-FR" sz="1800" dirty="0" smtClean="0">
                <a:solidFill>
                  <a:srgbClr val="FF0000"/>
                </a:solidFill>
              </a:rPr>
              <a:t> of the </a:t>
            </a:r>
            <a:r>
              <a:rPr lang="fr-FR" sz="1800" dirty="0" err="1" smtClean="0">
                <a:solidFill>
                  <a:srgbClr val="FF0000"/>
                </a:solidFill>
              </a:rPr>
              <a:t>deliverable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</a:t>
            </a:r>
          </a:p>
          <a:p>
            <a:pPr marL="269875" indent="-182563"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2"/>
                </a:solidFill>
              </a:rPr>
              <a:t>  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182563" indent="-182563" algn="just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182563" indent="-182563" algn="just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182563" indent="-182563" algn="just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2"/>
              </a:solidFill>
            </a:endParaRPr>
          </a:p>
        </p:txBody>
      </p:sp>
      <p:pic>
        <p:nvPicPr>
          <p:cNvPr id="17" name="Picture 3" descr="Z:\FCH DMS\01. STAKEHOLDERS AND COMMUNICATION\PROGRAMME REVIEW DAYS\PROGRAMME REVIEW 2016\Templates\Images\linked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90" y="3264252"/>
            <a:ext cx="297873" cy="2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Z:\FCH DMS\01. STAKEHOLDERS AND COMMUNICATION\PROGRAMME REVIEW DAYS\PROGRAMME REVIEW 2016\Templates\Images\twitt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10" y="3262897"/>
            <a:ext cx="300582" cy="3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Z:\FCH DMS\01. STAKEHOLDERS AND COMMUNICATION\PROGRAMME REVIEW DAYS\PROGRAMME REVIEW 2016\Templates\Images\youtu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 b="14119"/>
          <a:stretch/>
        </p:blipFill>
        <p:spPr bwMode="auto">
          <a:xfrm>
            <a:off x="4982967" y="3255164"/>
            <a:ext cx="456044" cy="3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Z:\FCH DMS\01. STAKEHOLDERS AND COMMUNICATION\PROGRAMME REVIEW DAYS\PROGRAMME REVIEW 2016\Templates\Images\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94" y="3263765"/>
            <a:ext cx="298847" cy="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stagram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23" y="3255164"/>
            <a:ext cx="298800" cy="2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1708" y="4087932"/>
            <a:ext cx="9021600" cy="1281600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>
                <a:solidFill>
                  <a:schemeClr val="tx2"/>
                </a:solidFill>
              </a:rPr>
              <a:t>Publications</a:t>
            </a:r>
            <a:r>
              <a:rPr lang="fr-FR" sz="2000" dirty="0">
                <a:solidFill>
                  <a:schemeClr val="tx2"/>
                </a:solidFill>
              </a:rPr>
              <a:t>: </a:t>
            </a:r>
            <a:r>
              <a:rPr lang="fr-FR" sz="2000" dirty="0" err="1">
                <a:solidFill>
                  <a:srgbClr val="FF0000"/>
                </a:solidFill>
              </a:rPr>
              <a:t>number</a:t>
            </a:r>
            <a:endParaRPr lang="fr-FR" sz="2000" dirty="0">
              <a:solidFill>
                <a:srgbClr val="FF0000"/>
              </a:solidFill>
            </a:endParaRP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FF0000"/>
                </a:solidFill>
              </a:rPr>
              <a:t>Full </a:t>
            </a:r>
            <a:r>
              <a:rPr lang="fr-FR" sz="1800" dirty="0" err="1">
                <a:solidFill>
                  <a:srgbClr val="FF0000"/>
                </a:solidFill>
              </a:rPr>
              <a:t>reference</a:t>
            </a:r>
            <a:r>
              <a:rPr lang="fr-FR" sz="1800" dirty="0">
                <a:solidFill>
                  <a:srgbClr val="FF0000"/>
                </a:solidFill>
              </a:rPr>
              <a:t> of up to 2 </a:t>
            </a:r>
            <a:r>
              <a:rPr lang="fr-FR" sz="1800" dirty="0" smtClean="0">
                <a:solidFill>
                  <a:srgbClr val="FF0000"/>
                </a:solidFill>
              </a:rPr>
              <a:t>publications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FF0000"/>
                </a:solidFill>
              </a:rPr>
              <a:t> 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1708" y="5469663"/>
            <a:ext cx="9021600" cy="1281309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SzTx/>
              <a:buFont typeface="Arial"/>
              <a:buChar char="•"/>
              <a:tabLst/>
              <a:defRPr sz="3200" kern="1200">
                <a:solidFill>
                  <a:srgbClr val="194C84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  <a:buFont typeface="Arial" charset="0"/>
              <a:buChar char="–"/>
              <a:defRPr sz="2800" kern="1200">
                <a:solidFill>
                  <a:srgbClr val="008000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Patents</a:t>
            </a:r>
            <a:r>
              <a:rPr lang="fr-FR" sz="2000" dirty="0" smtClean="0">
                <a:solidFill>
                  <a:schemeClr val="tx2"/>
                </a:solidFill>
              </a:rPr>
              <a:t>: </a:t>
            </a:r>
            <a:r>
              <a:rPr lang="fr-FR" sz="2000" dirty="0" err="1">
                <a:solidFill>
                  <a:srgbClr val="FF0000"/>
                </a:solidFill>
              </a:rPr>
              <a:t>number</a:t>
            </a:r>
            <a:endParaRPr lang="fr-FR" sz="2000" dirty="0">
              <a:solidFill>
                <a:srgbClr val="FF0000"/>
              </a:solidFill>
            </a:endParaRP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FF0000"/>
                </a:solidFill>
              </a:rPr>
              <a:t>Full </a:t>
            </a:r>
            <a:r>
              <a:rPr lang="fr-FR" sz="1800" dirty="0" err="1">
                <a:solidFill>
                  <a:srgbClr val="FF0000"/>
                </a:solidFill>
              </a:rPr>
              <a:t>reference</a:t>
            </a:r>
            <a:r>
              <a:rPr lang="fr-FR" sz="1800" dirty="0">
                <a:solidFill>
                  <a:srgbClr val="FF0000"/>
                </a:solidFill>
              </a:rPr>
              <a:t> of up to 2 </a:t>
            </a:r>
            <a:r>
              <a:rPr lang="fr-FR" sz="1800" dirty="0" smtClean="0">
                <a:solidFill>
                  <a:srgbClr val="FF0000"/>
                </a:solidFill>
              </a:rPr>
              <a:t>patents</a:t>
            </a: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FF0000"/>
                </a:solidFill>
              </a:rPr>
              <a:t> 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269875" lvl="1" indent="-182563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065338" y="4911725"/>
            <a:ext cx="6513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>
                <a:latin typeface="Arial" charset="0"/>
              </a:rPr>
              <a:t>Click to add title</a:t>
            </a:r>
          </a:p>
        </p:txBody>
      </p:sp>
      <p:pic>
        <p:nvPicPr>
          <p:cNvPr id="2051" name="Image 3" descr="530C_SLIDEFULL_SANS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063489" y="1796642"/>
            <a:ext cx="3064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sz="3000" b="1" dirty="0" err="1" smtClean="0"/>
              <a:t>Thank</a:t>
            </a:r>
            <a:r>
              <a:rPr lang="fr-FR" sz="3000" b="1" dirty="0" smtClean="0"/>
              <a:t> You!</a:t>
            </a:r>
            <a:endParaRPr lang="en-US" altLang="fr-FR" dirty="0">
              <a:solidFill>
                <a:schemeClr val="tx2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33061" y="3563634"/>
            <a:ext cx="6249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FF0000"/>
                </a:solidFill>
              </a:rPr>
              <a:t>Coordinator: </a:t>
            </a:r>
            <a:r>
              <a:rPr lang="fr-FR" altLang="fr-FR" sz="2000" b="1" dirty="0" err="1" smtClean="0">
                <a:solidFill>
                  <a:srgbClr val="FF0000"/>
                </a:solidFill>
              </a:rPr>
              <a:t>coordinator@email.address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A0AE21"/>
                </a:solidFill>
              </a:rPr>
              <a:t>If </a:t>
            </a:r>
            <a:r>
              <a:rPr lang="fr-FR" altLang="fr-FR" sz="2000" b="1" dirty="0" err="1" smtClean="0">
                <a:solidFill>
                  <a:srgbClr val="A0AE21"/>
                </a:solidFill>
              </a:rPr>
              <a:t>different</a:t>
            </a:r>
            <a:r>
              <a:rPr lang="fr-FR" altLang="fr-FR" sz="2000" b="1" dirty="0" smtClean="0">
                <a:solidFill>
                  <a:srgbClr val="A0AE21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>
                <a:solidFill>
                  <a:srgbClr val="A0AE21"/>
                </a:solidFill>
              </a:rPr>
              <a:t>Speaker: </a:t>
            </a:r>
            <a:r>
              <a:rPr lang="fr-FR" altLang="fr-FR" sz="2000" b="1" dirty="0" err="1" smtClean="0">
                <a:solidFill>
                  <a:srgbClr val="A0AE21"/>
                </a:solidFill>
              </a:rPr>
              <a:t>speaker@email.address</a:t>
            </a:r>
            <a:endParaRPr lang="en-US" altLang="fr-FR" sz="2000" dirty="0">
              <a:solidFill>
                <a:srgbClr val="A0A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SLIDES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use any of the following slides and insert them inside the presentation, otherwise delete them</a:t>
            </a:r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AND MITIGATION</a:t>
            </a:r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375384" y="1379682"/>
            <a:ext cx="8537611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Risk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Mitigation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84" y="3005712"/>
            <a:ext cx="8537611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Risk 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Mitigation </a:t>
            </a:r>
            <a:r>
              <a:rPr lang="en-US" sz="20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84" y="4631743"/>
            <a:ext cx="8537611" cy="1238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Risk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/>
              </a:rPr>
              <a:t>Mitigation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5384" y="1356181"/>
            <a:ext cx="8537611" cy="1238801"/>
          </a:xfrm>
          <a:prstGeom prst="rect">
            <a:avLst/>
          </a:prstGeom>
          <a:solidFill>
            <a:srgbClr val="D0D8E8"/>
          </a:solidFill>
          <a:ln>
            <a:solidFill>
              <a:srgbClr val="C6D9F1"/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Risk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Mitigation 1</a:t>
            </a:r>
          </a:p>
          <a:p>
            <a:pPr marL="182563" lvl="1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384" y="2982211"/>
            <a:ext cx="8537611" cy="1238801"/>
          </a:xfrm>
          <a:prstGeom prst="rect">
            <a:avLst/>
          </a:prstGeom>
          <a:solidFill>
            <a:srgbClr val="D0D8E8"/>
          </a:solidFill>
          <a:ln>
            <a:solidFill>
              <a:srgbClr val="C6D9F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Risk 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Mitigation </a:t>
            </a:r>
            <a:r>
              <a:rPr lang="en-US" sz="20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2</a:t>
            </a:r>
          </a:p>
          <a:p>
            <a:pPr marL="182562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384" y="4608242"/>
            <a:ext cx="8537611" cy="1238801"/>
          </a:xfrm>
          <a:prstGeom prst="rect">
            <a:avLst/>
          </a:prstGeom>
          <a:solidFill>
            <a:srgbClr val="D0D8E8"/>
          </a:solidFill>
          <a:ln>
            <a:solidFill>
              <a:srgbClr val="C6D9F1"/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Risk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r>
              <a:rPr lang="en-US" sz="20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Mitigation 3</a:t>
            </a:r>
          </a:p>
          <a:p>
            <a:pPr marL="182563" lvl="1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000"/>
              </a:buClr>
            </a:pPr>
            <a:endParaRPr lang="en-US" sz="2000" dirty="0">
              <a:solidFill>
                <a:srgbClr val="008000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9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EXPLOITATION PLAN/EXPECTED IMPACT</a:t>
            </a:r>
            <a:endParaRPr lang="nl-BE" sz="2800" dirty="0"/>
          </a:p>
        </p:txBody>
      </p:sp>
      <p:sp>
        <p:nvSpPr>
          <p:cNvPr id="4" name="Rectangle 3"/>
          <p:cNvSpPr/>
          <p:nvPr/>
        </p:nvSpPr>
        <p:spPr>
          <a:xfrm>
            <a:off x="327256" y="1374985"/>
            <a:ext cx="4124684" cy="5355312"/>
          </a:xfrm>
          <a:prstGeom prst="rect">
            <a:avLst/>
          </a:prstGeom>
          <a:solidFill>
            <a:srgbClr val="E9EEEE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b="1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Exploitation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Explain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8090" y="1374985"/>
            <a:ext cx="4124684" cy="5355312"/>
          </a:xfrm>
          <a:prstGeom prst="rect">
            <a:avLst/>
          </a:prstGeom>
          <a:solidFill>
            <a:srgbClr val="E9EEEE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b="1" dirty="0" smtClean="0">
                <a:solidFill>
                  <a:srgbClr val="194C84"/>
                </a:solidFill>
                <a:latin typeface="Trebuchet MS" panose="020B0603020202020204" pitchFamily="34" charset="0"/>
                <a:cs typeface="Arial"/>
              </a:rPr>
              <a:t>Impact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r>
              <a:rPr lang="en-US" sz="2200" dirty="0" smtClean="0">
                <a:solidFill>
                  <a:srgbClr val="A0AE21"/>
                </a:solidFill>
                <a:latin typeface="Trebuchet MS" panose="020B0603020202020204" pitchFamily="34" charset="0"/>
                <a:cs typeface="Arial"/>
              </a:rPr>
              <a:t>Explain</a:t>
            </a: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  <a:p>
            <a:pPr marL="87313" lvl="1" fontAlgn="auto">
              <a:spcBef>
                <a:spcPts val="600"/>
              </a:spcBef>
              <a:spcAft>
                <a:spcPts val="600"/>
              </a:spcAft>
              <a:buClr>
                <a:srgbClr val="194C84"/>
              </a:buClr>
            </a:pPr>
            <a:endParaRPr lang="en-US" sz="2200" dirty="0" smtClean="0">
              <a:solidFill>
                <a:srgbClr val="194C84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2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ACTIVITIES</a:t>
            </a:r>
            <a:endParaRPr lang="nl-B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5775" y="1523995"/>
            <a:ext cx="8541025" cy="45322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A0AE21"/>
                </a:solidFill>
              </a:rPr>
              <a:t>Free slide illustrating activities on training, RCS (Regulations, Codes and Standards), public awareness, etc.</a:t>
            </a:r>
            <a:endParaRPr lang="en-US" sz="2200" dirty="0">
              <a:solidFill>
                <a:srgbClr val="A0AE2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8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38" y="77490"/>
            <a:ext cx="8108962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sz="3200" b="1" dirty="0" smtClean="0"/>
              <a:t>GENERAL GUIDELINES </a:t>
            </a:r>
            <a:br>
              <a:rPr lang="en-US" sz="3200" b="1" dirty="0" smtClean="0"/>
            </a:br>
            <a:r>
              <a:rPr lang="en-US" sz="3200" b="1" dirty="0" smtClean="0"/>
              <a:t>Content</a:t>
            </a:r>
            <a:r>
              <a:rPr lang="en-US" sz="3200" dirty="0" smtClean="0"/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0140" y="1626692"/>
            <a:ext cx="8670552" cy="4087965"/>
          </a:xfrm>
          <a:prstGeom prst="rect">
            <a:avLst/>
          </a:prstGeom>
          <a:noFill/>
          <a:ln>
            <a:noFill/>
          </a:ln>
          <a:effectLst>
            <a:prstShdw prst="shdw17" dist="35921" dir="2700000">
              <a:schemeClr val="accent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464" tIns="43015" rIns="87464" bIns="43015">
            <a:spAutoFit/>
          </a:bodyPr>
          <a:lstStyle/>
          <a:p>
            <a:pPr algn="just" defTabSz="966788">
              <a:buClr>
                <a:schemeClr val="tx1"/>
              </a:buClr>
              <a:buSzPct val="75000"/>
              <a:defRPr/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presentation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must focus on </a:t>
            </a: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targets and current state of project achievements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relation to the contractual objectives and overall strategic context of FCH JU and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its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hlinkClick r:id="rId3"/>
              </a:rPr>
              <a:t>annual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and 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hlinkClick r:id="rId4"/>
              </a:rPr>
              <a:t>multi-annual plans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 defTabSz="966788">
              <a:buClr>
                <a:schemeClr val="tx1"/>
              </a:buClr>
              <a:buSzPct val="75000"/>
              <a:defRPr/>
            </a:pPr>
            <a:endParaRPr lang="en-US" altLang="en-US" sz="2000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just" defTabSz="966788">
              <a:buClr>
                <a:schemeClr val="tx1"/>
              </a:buClr>
              <a:buSzPct val="75000"/>
              <a:defRPr/>
            </a:pP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presentation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refers to the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nformation provided in the self-assessment report, including:</a:t>
            </a:r>
          </a:p>
          <a:p>
            <a:pPr marL="708025" lvl="1" indent="-269875" algn="just" defTabSz="966788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as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introduction: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an overview and a summary with context, objectives, and position towards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international state-of-art (</a:t>
            </a:r>
            <a:r>
              <a:rPr lang="en-US" altLang="en-US" sz="20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SoA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)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marL="708025" lvl="1" indent="-269875" algn="just" defTabSz="966788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 main part with emphasis on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advancement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towards the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objectives focusing on maximum 3 main achievements (up to 2 slides per objective) and actions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planned</a:t>
            </a:r>
          </a:p>
          <a:p>
            <a:pPr marL="708025" lvl="1" indent="-269875" algn="just" defTabSz="966788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ome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slides about general activities such as links with other projects or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dissemination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161" y="44450"/>
            <a:ext cx="732567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sz="3200" b="1" dirty="0" smtClean="0"/>
              <a:t>GENERAL GUIDELINES</a:t>
            </a:r>
            <a:br>
              <a:rPr lang="en-US" sz="3200" b="1" dirty="0" smtClean="0"/>
            </a:br>
            <a:r>
              <a:rPr lang="en-US" sz="3200" b="1" i="1" dirty="0" smtClean="0"/>
              <a:t>SLIDE STRUCTURE - TIME SCHEDULE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28" y="1185446"/>
            <a:ext cx="8932245" cy="1194866"/>
          </a:xfrm>
          <a:noFill/>
          <a:ln>
            <a:noFill/>
            <a:miter lim="800000"/>
            <a:headEnd/>
            <a:tailEnd/>
          </a:ln>
          <a:effectLst>
            <a:prstShdw prst="shdw17" dist="35921" dir="2700000">
              <a:schemeClr val="accent2"/>
            </a:prstShdw>
          </a:effectLst>
        </p:spPr>
        <p:txBody>
          <a:bodyPr wrap="square" lIns="87464" tIns="43015" rIns="87464" bIns="43015">
            <a:spAutoFit/>
          </a:bodyPr>
          <a:lstStyle/>
          <a:p>
            <a:pPr marL="0" indent="0" algn="ctr" defTabSz="966788">
              <a:buClr>
                <a:schemeClr val="tx1"/>
              </a:buClr>
              <a:buSzPct val="75000"/>
              <a:buNone/>
            </a:pPr>
            <a:r>
              <a:rPr lang="en-US" altLang="en-US" sz="2400" b="1" dirty="0" smtClean="0"/>
              <a:t>The presentation should last </a:t>
            </a:r>
            <a:r>
              <a:rPr lang="en-US" altLang="en-US" sz="2400" b="1" u="sng" dirty="0" smtClean="0"/>
              <a:t>15 minutes </a:t>
            </a:r>
            <a:r>
              <a:rPr lang="en-US" altLang="en-US" sz="2400" b="1" dirty="0" smtClean="0"/>
              <a:t>when a </a:t>
            </a:r>
            <a:r>
              <a:rPr lang="en-US" altLang="en-US" sz="2400" b="1" dirty="0" smtClean="0"/>
              <a:t>single </a:t>
            </a:r>
            <a:r>
              <a:rPr lang="en-US" altLang="en-US" sz="2400" b="1" dirty="0" smtClean="0"/>
              <a:t>project is presented </a:t>
            </a:r>
            <a:r>
              <a:rPr lang="en-US" altLang="en-US" sz="2400" b="1" dirty="0" smtClean="0"/>
              <a:t>/ 20 </a:t>
            </a:r>
            <a:r>
              <a:rPr lang="en-US" altLang="en-US" sz="2400" b="1" dirty="0" smtClean="0"/>
              <a:t>minutes when 2 or more projects are presented in the same </a:t>
            </a:r>
            <a:r>
              <a:rPr lang="en-US" altLang="en-US" sz="2400" b="1" dirty="0" smtClean="0"/>
              <a:t>slot</a:t>
            </a:r>
            <a:endParaRPr lang="en-US" altLang="en-US" sz="2400" b="1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5068" y="2481438"/>
            <a:ext cx="8691613" cy="417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35921" dir="2700000">
              <a:schemeClr val="accent2"/>
            </a:prstShdw>
          </a:effectLst>
        </p:spPr>
        <p:txBody>
          <a:bodyPr lIns="87464" tIns="43015" rIns="87464" bIns="43015"/>
          <a:lstStyle/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Use the PowerPoint template of </a:t>
            </a: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this presentation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Use a </a:t>
            </a:r>
            <a:r>
              <a:rPr lang="en-US" altLang="en-US" sz="2000" i="1" u="sng" dirty="0">
                <a:solidFill>
                  <a:srgbClr val="194C84"/>
                </a:solidFill>
                <a:latin typeface="Trebuchet MS" pitchFamily="34" charset="0"/>
              </a:rPr>
              <a:t>Trebuchet </a:t>
            </a:r>
            <a:r>
              <a:rPr lang="en-US" altLang="en-US" sz="2000" i="1" u="sng" dirty="0" smtClean="0">
                <a:solidFill>
                  <a:srgbClr val="194C84"/>
                </a:solidFill>
                <a:latin typeface="Trebuchet MS" pitchFamily="34" charset="0"/>
              </a:rPr>
              <a:t>MS font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for </a:t>
            </a: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all the slides 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Recommended font size for text is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minimum 18 </a:t>
            </a:r>
            <a:r>
              <a:rPr lang="en-US" altLang="en-US" sz="2000" dirty="0" err="1" smtClean="0">
                <a:solidFill>
                  <a:srgbClr val="194C84"/>
                </a:solidFill>
                <a:latin typeface="Trebuchet MS" pitchFamily="34" charset="0"/>
              </a:rPr>
              <a:t>pt</a:t>
            </a:r>
            <a:endParaRPr lang="en-US" altLang="en-US" sz="2000" dirty="0">
              <a:solidFill>
                <a:srgbClr val="194C84"/>
              </a:solidFill>
              <a:latin typeface="Trebuchet MS" pitchFamily="34" charset="0"/>
            </a:endParaRP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Representative photo, images, figures etc.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are encouraged (maximum </a:t>
            </a: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2 figures on a slide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!)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Recommend around 10-15 slides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title page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general info on the project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6 slides maximum on progress vs objectives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on synergies with other projects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1 on dissemination</a:t>
            </a:r>
          </a:p>
          <a:p>
            <a:pPr marL="1347788" lvl="1" indent="-182563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dirty="0" smtClean="0">
                <a:solidFill>
                  <a:srgbClr val="194C84"/>
                </a:solidFill>
                <a:latin typeface="Trebuchet MS" pitchFamily="34" charset="0"/>
              </a:rPr>
              <a:t>Some “optional slides”</a:t>
            </a:r>
          </a:p>
          <a:p>
            <a:pPr marL="361950" indent="-361950" defTabSz="966788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altLang="en-US" sz="2000" dirty="0">
                <a:solidFill>
                  <a:srgbClr val="194C84"/>
                </a:solidFill>
                <a:latin typeface="Trebuchet MS" pitchFamily="34" charset="0"/>
              </a:rPr>
              <a:t>Please send the presentation to FCH JU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by 16 November 2016 </a:t>
            </a:r>
            <a:b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</a:b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(email to 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  <a:hlinkClick r:id="rId3"/>
              </a:rPr>
              <a:t>prd@fch.europa.eu</a:t>
            </a:r>
            <a:r>
              <a:rPr lang="en-US" altLang="en-US" sz="2000" dirty="0" smtClean="0">
                <a:solidFill>
                  <a:srgbClr val="194C84"/>
                </a:solidFill>
                <a:latin typeface="Trebuchet MS" pitchFamily="34" charset="0"/>
              </a:rPr>
              <a:t>)</a:t>
            </a:r>
            <a:endParaRPr lang="en-US" altLang="en-US" dirty="0">
              <a:solidFill>
                <a:srgbClr val="194C8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use the template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Please replace </a:t>
            </a:r>
            <a:r>
              <a:rPr lang="en-US" altLang="en-US" dirty="0">
                <a:solidFill>
                  <a:srgbClr val="FF0000"/>
                </a:solidFill>
              </a:rPr>
              <a:t>text in red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with relevant information from the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project and change its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</a:rPr>
              <a:t>colour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to blue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/>
                </a:solidFill>
              </a:rPr>
              <a:t>text in green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used for instruction/explanations: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please remove it</a:t>
            </a:r>
            <a:endParaRPr lang="nl-BE" dirty="0"/>
          </a:p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Please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click on the comment boxes for further instructions on how to provide the information </a:t>
            </a:r>
          </a:p>
          <a:p>
            <a:pPr marL="361950" indent="-361950" defTabSz="966788"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The proposed “Optional slides” can be presented or should be removed from the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9930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278740" y="198422"/>
            <a:ext cx="5992812" cy="660400"/>
          </a:xfrm>
        </p:spPr>
        <p:txBody>
          <a:bodyPr/>
          <a:lstStyle/>
          <a:p>
            <a:r>
              <a:rPr lang="en-US" sz="3200" b="1" dirty="0" smtClean="0"/>
              <a:t>USEFUL REFERENCES</a:t>
            </a:r>
            <a:endParaRPr lang="en-GB" sz="3200" dirty="0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6839" y="1369151"/>
            <a:ext cx="8901658" cy="5401104"/>
          </a:xfrm>
        </p:spPr>
        <p:txBody>
          <a:bodyPr/>
          <a:lstStyle/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2000" i="1" dirty="0" smtClean="0">
                <a:solidFill>
                  <a:schemeClr val="tx2"/>
                </a:solidFill>
              </a:rPr>
              <a:t>Fuel Cells and Hydrogen Joint Undertaking (FCH 2 JU) </a:t>
            </a:r>
          </a:p>
          <a:p>
            <a:pPr marL="1155700" lvl="2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GB" sz="1600" i="1" dirty="0" smtClean="0">
                <a:solidFill>
                  <a:schemeClr val="accent6">
                    <a:lumMod val="75000"/>
                  </a:schemeClr>
                </a:solidFill>
              </a:rPr>
              <a:t>ebsite </a:t>
            </a:r>
            <a:r>
              <a:rPr lang="en-GB" sz="1000" b="0" i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1000" b="0" i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www.fch.europa.eu</a:t>
            </a:r>
            <a:endParaRPr lang="en-GB" sz="1000" b="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155700" lvl="2" indent="-35560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600" i="1" dirty="0" smtClean="0">
                <a:solidFill>
                  <a:schemeClr val="accent6">
                    <a:lumMod val="75000"/>
                  </a:schemeClr>
                </a:solidFill>
              </a:rPr>
              <a:t>Reference documents (MAIP/AIPs and MAWP/AWPs)</a:t>
            </a:r>
          </a:p>
          <a:p>
            <a:pPr marL="1682750" lvl="3" indent="-2857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i="1" dirty="0" smtClean="0">
                <a:solidFill>
                  <a:schemeClr val="tx2"/>
                </a:solidFill>
              </a:rPr>
              <a:t>Multi-annual plans (MAIP/MAWP</a:t>
            </a:r>
            <a:r>
              <a:rPr lang="en-GB" b="0" i="1" dirty="0" smtClean="0">
                <a:solidFill>
                  <a:schemeClr val="tx2"/>
                </a:solidFill>
              </a:rPr>
              <a:t>):  </a:t>
            </a:r>
            <a:r>
              <a:rPr lang="en-GB" sz="1600" b="0" i="1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GB" sz="1600" b="0" i="1" dirty="0" smtClean="0">
                <a:solidFill>
                  <a:schemeClr val="tx2"/>
                </a:solidFill>
                <a:hlinkClick r:id="rId4"/>
              </a:rPr>
              <a:t>www.fch.europa.eu/page/multi-annual-work-plan</a:t>
            </a:r>
            <a:endParaRPr lang="en-GB" b="0" i="1" dirty="0" smtClean="0">
              <a:solidFill>
                <a:schemeClr val="tx2"/>
              </a:solidFill>
            </a:endParaRPr>
          </a:p>
          <a:p>
            <a:pPr marL="1682750" lvl="3" indent="-2857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GB" i="1" dirty="0" smtClean="0">
                <a:solidFill>
                  <a:schemeClr val="tx2"/>
                </a:solidFill>
              </a:rPr>
              <a:t>Annual plans: AIPs (</a:t>
            </a:r>
            <a:r>
              <a:rPr lang="en-GB" sz="1600" b="0" i="1" dirty="0" smtClean="0">
                <a:solidFill>
                  <a:schemeClr val="tx2"/>
                </a:solidFill>
                <a:hlinkClick r:id="rId5"/>
              </a:rPr>
              <a:t>http</a:t>
            </a:r>
            <a:r>
              <a:rPr lang="en-GB" sz="1600" b="0" i="1" dirty="0">
                <a:solidFill>
                  <a:schemeClr val="tx2"/>
                </a:solidFill>
                <a:hlinkClick r:id="rId5"/>
              </a:rPr>
              <a:t>://</a:t>
            </a:r>
            <a:r>
              <a:rPr lang="en-GB" sz="1600" b="0" i="1" dirty="0" smtClean="0">
                <a:solidFill>
                  <a:schemeClr val="tx2"/>
                </a:solidFill>
                <a:hlinkClick r:id="rId5"/>
              </a:rPr>
              <a:t>goo.gl/VSpuAi</a:t>
            </a:r>
            <a:r>
              <a:rPr lang="en-GB" i="1" dirty="0" smtClean="0">
                <a:solidFill>
                  <a:schemeClr val="tx2"/>
                </a:solidFill>
              </a:rPr>
              <a:t>) or AWPs (</a:t>
            </a:r>
            <a:r>
              <a:rPr lang="en-GB" sz="1600" b="0" i="1" dirty="0" smtClean="0">
                <a:solidFill>
                  <a:schemeClr val="tx2"/>
                </a:solidFill>
                <a:hlinkClick r:id="rId6"/>
              </a:rPr>
              <a:t>http</a:t>
            </a:r>
            <a:r>
              <a:rPr lang="en-GB" sz="1600" b="0" i="1" dirty="0">
                <a:solidFill>
                  <a:schemeClr val="tx2"/>
                </a:solidFill>
                <a:hlinkClick r:id="rId6"/>
              </a:rPr>
              <a:t>://</a:t>
            </a:r>
            <a:r>
              <a:rPr lang="en-GB" sz="1600" b="0" i="1" dirty="0" smtClean="0">
                <a:solidFill>
                  <a:schemeClr val="tx2"/>
                </a:solidFill>
                <a:hlinkClick r:id="rId6"/>
              </a:rPr>
              <a:t>goo.gl/Hz8iby</a:t>
            </a:r>
            <a:r>
              <a:rPr lang="en-GB" i="1" dirty="0" smtClean="0">
                <a:solidFill>
                  <a:schemeClr val="tx2"/>
                </a:solidFill>
              </a:rPr>
              <a:t>)</a:t>
            </a:r>
          </a:p>
          <a:p>
            <a:pPr marL="1155700" lvl="2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</a:rPr>
              <a:t>Previous Programme Review Days </a:t>
            </a:r>
            <a:r>
              <a:rPr lang="en-GB" sz="1600" i="1" dirty="0">
                <a:solidFill>
                  <a:schemeClr val="tx2"/>
                </a:solidFill>
              </a:rPr>
              <a:t> </a:t>
            </a:r>
            <a:r>
              <a:rPr lang="en-GB" sz="1000" b="0" i="1" dirty="0">
                <a:solidFill>
                  <a:schemeClr val="tx2"/>
                </a:solidFill>
                <a:hlinkClick r:id="rId7"/>
              </a:rPr>
              <a:t>http://goo.gl/2XCk9q</a:t>
            </a:r>
            <a:endParaRPr lang="en-GB" sz="1000" b="0" i="1" dirty="0">
              <a:solidFill>
                <a:schemeClr val="tx2"/>
              </a:solidFill>
            </a:endParaRP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2000" i="1" dirty="0" smtClean="0">
                <a:solidFill>
                  <a:schemeClr val="tx2"/>
                </a:solidFill>
              </a:rPr>
              <a:t>European Commission non-nuclear Energy Research (incl. FCH): </a:t>
            </a:r>
            <a:r>
              <a:rPr lang="en-GB" sz="1600" b="0" i="1" dirty="0" smtClean="0">
                <a:solidFill>
                  <a:schemeClr val="tx2"/>
                </a:solidFill>
                <a:hlinkClick r:id="rId8"/>
              </a:rPr>
              <a:t>http</a:t>
            </a:r>
            <a:r>
              <a:rPr lang="en-GB" sz="1600" b="0" i="1" dirty="0">
                <a:solidFill>
                  <a:schemeClr val="tx2"/>
                </a:solidFill>
                <a:hlinkClick r:id="rId8"/>
              </a:rPr>
              <a:t>://</a:t>
            </a:r>
            <a:r>
              <a:rPr lang="en-GB" sz="1600" b="0" i="1" dirty="0" smtClean="0">
                <a:solidFill>
                  <a:schemeClr val="tx2"/>
                </a:solidFill>
                <a:hlinkClick r:id="rId8"/>
              </a:rPr>
              <a:t>ec.europa.eu/research/energy/eu/index_en.cfm</a:t>
            </a:r>
            <a:endParaRPr lang="en-GB" sz="1600" b="0" i="1" dirty="0" smtClean="0">
              <a:solidFill>
                <a:schemeClr val="tx2"/>
              </a:solidFill>
            </a:endParaRP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800" i="1" dirty="0" smtClean="0">
                <a:solidFill>
                  <a:schemeClr val="tx2"/>
                </a:solidFill>
              </a:rPr>
              <a:t>FCH </a:t>
            </a:r>
            <a:r>
              <a:rPr lang="en-GB" sz="1800" i="1" dirty="0">
                <a:solidFill>
                  <a:schemeClr val="tx2"/>
                </a:solidFill>
              </a:rPr>
              <a:t>JU Industry Grouping: Hydrogen Europe: </a:t>
            </a:r>
            <a:r>
              <a:rPr lang="en-GB" sz="1400" b="0" i="1" dirty="0">
                <a:solidFill>
                  <a:schemeClr val="tx2"/>
                </a:solidFill>
                <a:hlinkClick r:id="rId9"/>
              </a:rPr>
              <a:t>http://www.hydrogeneurope.eu</a:t>
            </a:r>
            <a:r>
              <a:rPr lang="en-GB" sz="1400" b="0" i="1" dirty="0">
                <a:solidFill>
                  <a:schemeClr val="tx2"/>
                </a:solidFill>
              </a:rPr>
              <a:t> </a:t>
            </a: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r>
              <a:rPr lang="en-GB" sz="1800" i="1" dirty="0">
                <a:solidFill>
                  <a:schemeClr val="tx2"/>
                </a:solidFill>
              </a:rPr>
              <a:t>FCH JU Research Grouping: N-ERGHY: </a:t>
            </a:r>
            <a:r>
              <a:rPr lang="en-GB" sz="1400" b="0" i="1" dirty="0">
                <a:solidFill>
                  <a:schemeClr val="tx2"/>
                </a:solidFill>
                <a:hlinkClick r:id="rId10"/>
              </a:rPr>
              <a:t>http://www.nerghy.eu</a:t>
            </a:r>
            <a:r>
              <a:rPr lang="en-GB" sz="1400" b="0" i="1" dirty="0">
                <a:solidFill>
                  <a:schemeClr val="tx2"/>
                </a:solidFill>
              </a:rPr>
              <a:t> </a:t>
            </a:r>
          </a:p>
          <a:p>
            <a:pPr marL="355600" indent="-3556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FontTx/>
              <a:buChar char="•"/>
              <a:tabLst>
                <a:tab pos="355600" algn="l"/>
              </a:tabLst>
            </a:pPr>
            <a:endParaRPr lang="en-GB" sz="18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2528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065338" y="4911725"/>
            <a:ext cx="6513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>
                <a:latin typeface="Arial" charset="0"/>
              </a:rPr>
              <a:t>Click to add title</a:t>
            </a:r>
          </a:p>
        </p:txBody>
      </p:sp>
      <p:pic>
        <p:nvPicPr>
          <p:cNvPr id="2051" name="Image 3" descr="530C_SLIDEFULL_SANS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502741" y="1576159"/>
            <a:ext cx="82428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ACRONYM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Project Title</a:t>
            </a:r>
            <a:endParaRPr lang="en-US" altLang="fr-FR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5510" y="139517"/>
            <a:ext cx="1200727" cy="1184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08536" y="2972733"/>
            <a:ext cx="3431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000" b="1" dirty="0">
                <a:solidFill>
                  <a:srgbClr val="FF0000"/>
                </a:solidFill>
              </a:rPr>
              <a:t>Speaker Name</a:t>
            </a:r>
            <a:br>
              <a:rPr lang="en-US" altLang="fr-FR" sz="2000" b="1" dirty="0">
                <a:solidFill>
                  <a:srgbClr val="FF0000"/>
                </a:solidFill>
              </a:rPr>
            </a:br>
            <a:r>
              <a:rPr lang="en-US" altLang="fr-FR" sz="2000" b="1" dirty="0">
                <a:solidFill>
                  <a:srgbClr val="FF0000"/>
                </a:solidFill>
              </a:rPr>
              <a:t>Speaker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Affiliation</a:t>
            </a:r>
          </a:p>
          <a:p>
            <a:pPr algn="ctr"/>
            <a:endParaRPr lang="en-US" alt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fr-FR" sz="2000" b="1" dirty="0">
                <a:solidFill>
                  <a:srgbClr val="FF0000"/>
                </a:solidFill>
              </a:rPr>
              <a:t>Project website</a:t>
            </a:r>
          </a:p>
          <a:p>
            <a:pPr algn="ctr"/>
            <a:r>
              <a:rPr lang="en-US" altLang="fr-FR" sz="2000" b="1" dirty="0">
                <a:solidFill>
                  <a:srgbClr val="FF0000"/>
                </a:solidFill>
              </a:rPr>
              <a:t>Coordinator email</a:t>
            </a:r>
          </a:p>
          <a:p>
            <a:pPr algn="ctr"/>
            <a:endParaRPr lang="en-US" alt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064" y="5203825"/>
            <a:ext cx="463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Programme Review Days 2016</a:t>
            </a:r>
          </a:p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Brussels, 21-22 November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" y="0"/>
            <a:ext cx="1463867" cy="14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OVERVIEW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34346"/>
              </p:ext>
            </p:extLst>
          </p:nvPr>
        </p:nvGraphicFramePr>
        <p:xfrm>
          <a:off x="82024" y="1136870"/>
          <a:ext cx="8984974" cy="58779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5951"/>
                <a:gridCol w="5419023"/>
              </a:tblGrid>
              <a:tr h="4453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Project Information</a:t>
                      </a:r>
                      <a:endParaRPr lang="el-GR" sz="22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Call topic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6025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Grant agreement number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731651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Application area (FP7) or Pillar (Horizon 2020)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 anchor="ctr"/>
                </a:tc>
              </a:tr>
              <a:tr h="41354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DD/MM/YYYY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End date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DD/MM/YYYY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Total budget (€)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13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FCH JU contribution (€)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</a:t>
                      </a:r>
                    </a:p>
                  </a:txBody>
                  <a:tcPr/>
                </a:tc>
              </a:tr>
              <a:tr h="4221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Other contribution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(€, source)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4335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Stage of implementation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% 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project months elapsed vs total project duration, at 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date of November 1, 2016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  <a:tr h="10497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Partners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Xxx;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yyy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0AE21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ヒラギノ角ゴ Pro W3" charset="-128"/>
                          <a:cs typeface="Arial"/>
                        </a:rPr>
                        <a:t>(list)</a:t>
                      </a:r>
                    </a:p>
                    <a:p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  <a:p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ヒラギノ角ゴ Pro W3" charset="-128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SUMMARY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92" y="1126435"/>
            <a:ext cx="8080408" cy="49997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accent3"/>
                </a:solidFill>
              </a:rPr>
              <a:t>Short project </a:t>
            </a:r>
            <a:r>
              <a:rPr lang="en-US" sz="2400" dirty="0" smtClean="0">
                <a:solidFill>
                  <a:schemeClr val="accent3"/>
                </a:solidFill>
              </a:rPr>
              <a:t>introduction describing </a:t>
            </a:r>
            <a:endParaRPr lang="en-US" sz="2400" dirty="0">
              <a:solidFill>
                <a:schemeClr val="accent3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accent3"/>
                </a:solidFill>
              </a:rPr>
              <a:t>Objectives</a:t>
            </a:r>
            <a:endParaRPr lang="en-US" sz="2000" dirty="0">
              <a:solidFill>
                <a:schemeClr val="accent3"/>
              </a:solidFill>
            </a:endParaRPr>
          </a:p>
          <a:p>
            <a:pPr lvl="1" algn="just"/>
            <a:r>
              <a:rPr lang="en-US" sz="2000" dirty="0">
                <a:solidFill>
                  <a:schemeClr val="accent3"/>
                </a:solidFill>
              </a:rPr>
              <a:t>Global positioning vs international s</a:t>
            </a:r>
            <a:r>
              <a:rPr lang="en-US" sz="2000" dirty="0" smtClean="0">
                <a:solidFill>
                  <a:schemeClr val="accent3"/>
                </a:solidFill>
              </a:rPr>
              <a:t>tate-of the art</a:t>
            </a:r>
          </a:p>
          <a:p>
            <a:pPr lvl="1" algn="just"/>
            <a:r>
              <a:rPr lang="en-US" sz="2000" dirty="0" smtClean="0">
                <a:solidFill>
                  <a:schemeClr val="accent3"/>
                </a:solidFill>
              </a:rPr>
              <a:t>Application </a:t>
            </a:r>
            <a:r>
              <a:rPr lang="en-US" sz="2000" dirty="0">
                <a:solidFill>
                  <a:schemeClr val="accent3"/>
                </a:solidFill>
              </a:rPr>
              <a:t>and market area 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lvl="1" algn="just"/>
            <a:endParaRPr lang="en-US" sz="2000" dirty="0" smtClean="0">
              <a:solidFill>
                <a:schemeClr val="accent3"/>
              </a:solidFill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(Feel free to include pictures or figures)</a:t>
            </a:r>
            <a:endParaRPr lang="en-US" sz="2000" dirty="0">
              <a:solidFill>
                <a:schemeClr val="accent3"/>
              </a:solidFill>
            </a:endParaRPr>
          </a:p>
          <a:p>
            <a:pPr lvl="1" algn="just"/>
            <a:endParaRPr lang="en-US" sz="2000" dirty="0"/>
          </a:p>
          <a:p>
            <a:endParaRPr lang="nl-BE" dirty="0"/>
          </a:p>
        </p:txBody>
      </p:sp>
      <p:sp>
        <p:nvSpPr>
          <p:cNvPr id="4" name="Rectangle 3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PROJECT PROGRESS/ACTIONS – </a:t>
            </a:r>
            <a:r>
              <a:rPr lang="en-GB" sz="2800" dirty="0" smtClean="0">
                <a:solidFill>
                  <a:srgbClr val="FF0000"/>
                </a:solidFill>
              </a:rPr>
              <a:t>Aspect 1</a:t>
            </a:r>
            <a:endParaRPr lang="nl-BE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52542"/>
              </p:ext>
            </p:extLst>
          </p:nvPr>
        </p:nvGraphicFramePr>
        <p:xfrm>
          <a:off x="317631" y="3053141"/>
          <a:ext cx="859545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52"/>
                <a:gridCol w="2187565"/>
                <a:gridCol w="886679"/>
                <a:gridCol w="1200728"/>
                <a:gridCol w="1163615"/>
                <a:gridCol w="903607"/>
                <a:gridCol w="786813"/>
              </a:tblGrid>
              <a:tr h="334937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Aspect </a:t>
                      </a: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addressed</a:t>
                      </a:r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 (KPI)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Unit</a:t>
                      </a:r>
                    </a:p>
                    <a:p>
                      <a:pPr algn="ctr"/>
                      <a:endParaRPr lang="fr-F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SoA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FCH  JU </a:t>
                      </a:r>
                      <a:r>
                        <a:rPr lang="fr-FR" sz="2000" dirty="0" err="1" smtClean="0"/>
                        <a:t>Targets</a:t>
                      </a:r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23"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Call </a:t>
                      </a:r>
                      <a:r>
                        <a:rPr lang="fr-FR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topic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24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Aspect 1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solidFill>
                            <a:srgbClr val="FF0000"/>
                          </a:solidFill>
                        </a:rPr>
                        <a:t>Parameter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800" dirty="0" err="1" smtClean="0">
                          <a:solidFill>
                            <a:srgbClr val="FF0000"/>
                          </a:solidFill>
                        </a:rPr>
                        <a:t>addressed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45137" y="1352304"/>
            <a:ext cx="1060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Start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8164" y="1352304"/>
            <a:ext cx="1176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Project Target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5409" y="1263834"/>
            <a:ext cx="798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value</a:t>
            </a:r>
            <a:endParaRPr lang="fr-FR" sz="2000" dirty="0">
              <a:latin typeface="Trebuchet MS" panose="020B0603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0273" y="1913101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77837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98643" y="1915499"/>
            <a:ext cx="0" cy="107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11432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25%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5791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50%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73" y="1953722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75%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6626" y="4356288"/>
            <a:ext cx="820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Future steps: </a:t>
            </a:r>
          </a:p>
          <a:p>
            <a:r>
              <a:rPr lang="en-GB" i="1" dirty="0" smtClean="0">
                <a:solidFill>
                  <a:srgbClr val="A0AE21"/>
                </a:solidFill>
              </a:rPr>
              <a:t>Specify next steps and actions to be carried out within the project for this aspect </a:t>
            </a:r>
            <a:endParaRPr lang="en-GB" i="1" dirty="0">
              <a:solidFill>
                <a:srgbClr val="A0AE21"/>
              </a:solidFill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2728427" y="1640753"/>
            <a:ext cx="5343035" cy="310401"/>
          </a:xfrm>
          <a:prstGeom prst="homePlat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1" name="Chevron 20"/>
          <p:cNvSpPr/>
          <p:nvPr/>
        </p:nvSpPr>
        <p:spPr>
          <a:xfrm>
            <a:off x="5420729" y="1635458"/>
            <a:ext cx="247977" cy="3096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62" y="1222561"/>
            <a:ext cx="1732563" cy="1106906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/>
          </a:p>
        </p:txBody>
      </p:sp>
      <p:sp>
        <p:nvSpPr>
          <p:cNvPr id="26" name="TextBox 25"/>
          <p:cNvSpPr txBox="1"/>
          <p:nvPr/>
        </p:nvSpPr>
        <p:spPr>
          <a:xfrm>
            <a:off x="317630" y="1276347"/>
            <a:ext cx="14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Achievement to-date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629" y="1792760"/>
            <a:ext cx="1713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rebuchet MS" panose="020B0603020202020204" pitchFamily="34" charset="0"/>
              </a:rPr>
              <a:t>% </a:t>
            </a:r>
            <a:r>
              <a:rPr lang="en-US" sz="1600" b="1" dirty="0">
                <a:latin typeface="Trebuchet MS" panose="020B0603020202020204" pitchFamily="34" charset="0"/>
              </a:rPr>
              <a:t>stage of </a:t>
            </a:r>
            <a:r>
              <a:rPr lang="en-US" sz="1600" b="1" dirty="0" smtClean="0">
                <a:latin typeface="Trebuchet MS" panose="020B0603020202020204" pitchFamily="34" charset="0"/>
              </a:rPr>
              <a:t>implement.</a:t>
            </a:r>
            <a:endParaRPr lang="nl-BE" sz="1600" b="1" dirty="0">
              <a:latin typeface="Trebuchet MS" panose="020B0603020202020204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25697" y="1381184"/>
            <a:ext cx="247977" cy="311635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17123" y="30288"/>
            <a:ext cx="869113" cy="8576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LOGO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7306" y="853229"/>
            <a:ext cx="44422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0AE21"/>
                </a:solidFill>
              </a:rPr>
              <a:t>Example and explanation in the next slide</a:t>
            </a:r>
            <a:endParaRPr lang="nl-BE" dirty="0"/>
          </a:p>
        </p:txBody>
      </p:sp>
      <p:sp>
        <p:nvSpPr>
          <p:cNvPr id="24" name="Rectangle 23"/>
          <p:cNvSpPr/>
          <p:nvPr/>
        </p:nvSpPr>
        <p:spPr>
          <a:xfrm>
            <a:off x="3434360" y="1628890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tangle 24"/>
          <p:cNvSpPr/>
          <p:nvPr/>
        </p:nvSpPr>
        <p:spPr>
          <a:xfrm>
            <a:off x="202362" y="1913101"/>
            <a:ext cx="86627" cy="31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7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1152</Words>
  <Application>Microsoft Office PowerPoint</Application>
  <PresentationFormat>On-screen Show (4:3)</PresentationFormat>
  <Paragraphs>272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GENERAL GUIDELINES  Content </vt:lpstr>
      <vt:lpstr>GENERAL GUIDELINES SLIDE STRUCTURE - TIME SCHEDULE</vt:lpstr>
      <vt:lpstr>GENERAL GUIDELINES  How to use the template</vt:lpstr>
      <vt:lpstr>USEFUL REFERENCES</vt:lpstr>
      <vt:lpstr>PowerPoint Presentation</vt:lpstr>
      <vt:lpstr>PROJECT OVERVIEW</vt:lpstr>
      <vt:lpstr>PROJECT SUMMARY</vt:lpstr>
      <vt:lpstr>PROJECT PROGRESS/ACTIONS – Aspect 1</vt:lpstr>
      <vt:lpstr>Example and explanation of PROJECT PROGRESS/ACTIONS – Durability</vt:lpstr>
      <vt:lpstr>PROJECT PROGRESS/ACTIONS – Aspect 1</vt:lpstr>
      <vt:lpstr>PowerPoint Presentation</vt:lpstr>
      <vt:lpstr>SYNERGIES WITH OTHER PROJECTS AND PROGRAMMES</vt:lpstr>
      <vt:lpstr>DISSEMINATION ACTIVITIES</vt:lpstr>
      <vt:lpstr>PowerPoint Presentation</vt:lpstr>
      <vt:lpstr>OPTIONAL SLIDES</vt:lpstr>
      <vt:lpstr>RISKS AND MITIGATION</vt:lpstr>
      <vt:lpstr>EXPLOITATION PLAN/EXPECTED IMPACT</vt:lpstr>
      <vt:lpstr>HORIZONTAL ACTIVITIES</vt:lpstr>
    </vt:vector>
  </TitlesOfParts>
  <Company>Tipik Communication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Sabine Bauwens</dc:creator>
  <cp:lastModifiedBy>MARENCO Claudia ( FCH )</cp:lastModifiedBy>
  <cp:revision>189</cp:revision>
  <cp:lastPrinted>2014-10-10T14:41:03Z</cp:lastPrinted>
  <dcterms:created xsi:type="dcterms:W3CDTF">2011-03-15T12:49:52Z</dcterms:created>
  <dcterms:modified xsi:type="dcterms:W3CDTF">2016-09-08T10:23:35Z</dcterms:modified>
</cp:coreProperties>
</file>