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Default Extension="gif" ContentType="image/gif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73" r:id="rId1"/>
    <p:sldMasterId id="2147483689" r:id="rId2"/>
    <p:sldMasterId id="2147483691" r:id="rId3"/>
    <p:sldMasterId id="2147483693" r:id="rId4"/>
    <p:sldMasterId id="2147483695" r:id="rId5"/>
  </p:sldMasterIdLst>
  <p:notesMasterIdLst>
    <p:notesMasterId r:id="rId16"/>
  </p:notesMasterIdLst>
  <p:handoutMasterIdLst>
    <p:handoutMasterId r:id="rId17"/>
  </p:handoutMasterIdLst>
  <p:sldIdLst>
    <p:sldId id="370" r:id="rId6"/>
    <p:sldId id="620" r:id="rId7"/>
    <p:sldId id="621" r:id="rId8"/>
    <p:sldId id="624" r:id="rId9"/>
    <p:sldId id="625" r:id="rId10"/>
    <p:sldId id="626" r:id="rId11"/>
    <p:sldId id="627" r:id="rId12"/>
    <p:sldId id="630" r:id="rId13"/>
    <p:sldId id="631" r:id="rId14"/>
    <p:sldId id="629" r:id="rId15"/>
  </p:sldIdLst>
  <p:sldSz cx="10058400" cy="7772400"/>
  <p:notesSz cx="7023100" cy="93091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Verdana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07A"/>
    <a:srgbClr val="007FA2"/>
    <a:srgbClr val="00A0CC"/>
    <a:srgbClr val="F2F2F2"/>
    <a:srgbClr val="4D4D4D"/>
    <a:srgbClr val="E46C0A"/>
    <a:srgbClr val="006682"/>
    <a:srgbClr val="5151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182" autoAdjust="0"/>
    <p:restoredTop sz="90541" autoAdjust="0"/>
  </p:normalViewPr>
  <p:slideViewPr>
    <p:cSldViewPr snapToGrid="0">
      <p:cViewPr>
        <p:scale>
          <a:sx n="100" d="100"/>
          <a:sy n="100" d="100"/>
        </p:scale>
        <p:origin x="-606" y="-13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64" d="100"/>
          <a:sy n="64" d="100"/>
        </p:scale>
        <p:origin x="-2352" y="-540"/>
      </p:cViewPr>
      <p:guideLst>
        <p:guide orient="horz" pos="2933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112" tIns="46558" rIns="93112" bIns="46558" rtlCol="0"/>
          <a:lstStyle>
            <a:lvl1pPr algn="l" defTabSz="44107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112" tIns="46558" rIns="93112" bIns="46558" rtlCol="0"/>
          <a:lstStyle>
            <a:lvl1pPr algn="r" defTabSz="44107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BA2C6E0-181E-480A-A984-E88C0FC6341F}" type="datetime1">
              <a:rPr lang="en-US"/>
              <a:pPr>
                <a:defRPr/>
              </a:pPr>
              <a:t>11/6/2013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112" tIns="46558" rIns="93112" bIns="46558" rtlCol="0" anchor="b"/>
          <a:lstStyle>
            <a:lvl1pPr algn="l" defTabSz="44107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112" tIns="46558" rIns="93112" bIns="46558" rtlCol="0" anchor="b"/>
          <a:lstStyle>
            <a:lvl1pPr algn="r" defTabSz="44107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53F8105-F5F1-4137-9E22-A2E72B49B4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746180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112" tIns="46558" rIns="93112" bIns="46558" rtlCol="0"/>
          <a:lstStyle>
            <a:lvl1pPr algn="l" defTabSz="44107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112" tIns="46558" rIns="93112" bIns="46558" rtlCol="0"/>
          <a:lstStyle>
            <a:lvl1pPr algn="r" defTabSz="44107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6E8D353-4D4D-46AF-9E5A-5DCFBA3D90BF}" type="datetime1">
              <a:rPr lang="en-US"/>
              <a:pPr>
                <a:defRPr/>
              </a:pPr>
              <a:t>11/6/2013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01675"/>
            <a:ext cx="45148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2" tIns="46558" rIns="93112" bIns="4655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6575" cy="4187825"/>
          </a:xfrm>
          <a:prstGeom prst="rect">
            <a:avLst/>
          </a:prstGeom>
        </p:spPr>
        <p:txBody>
          <a:bodyPr vert="horz" lIns="93112" tIns="46558" rIns="93112" bIns="4655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112" tIns="46558" rIns="93112" bIns="46558" rtlCol="0" anchor="b"/>
          <a:lstStyle>
            <a:lvl1pPr algn="l" defTabSz="44107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112" tIns="46558" rIns="93112" bIns="46558" rtlCol="0" anchor="b"/>
          <a:lstStyle>
            <a:lvl1pPr algn="r" defTabSz="44107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394ADB9-A636-4F20-BB18-4FC5EEE356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3035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96" algn="l" defTabSz="4568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76" algn="l" defTabSz="4568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55" algn="l" defTabSz="4568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35" algn="l" defTabSz="4568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4FE14B0-C5E9-4C38-82BB-56EA00C65969}" type="datetime1">
              <a:rPr lang="en-US"/>
              <a:pPr>
                <a:defRPr/>
              </a:pPr>
              <a:t>11/6/2013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4125" y="701675"/>
            <a:ext cx="45148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7E37482-4179-4706-BF6E-56E873036E9C}" type="datetime1">
              <a:rPr lang="en-US" smtClean="0"/>
              <a:pPr>
                <a:defRPr/>
              </a:pPr>
              <a:t>11/6/2013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4125" y="700088"/>
            <a:ext cx="4514850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0" indent="-396876">
              <a:lnSpc>
                <a:spcPts val="23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err="1" smtClean="0">
                <a:latin typeface="Calibri" pitchFamily="34" charset="0"/>
                <a:cs typeface="Arial" charset="0"/>
              </a:rPr>
              <a:t>ElectraGen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™-H2 products developed and manufactured in Denmark by </a:t>
            </a:r>
            <a:r>
              <a:rPr lang="en-US" sz="1800" dirty="0" err="1" smtClean="0">
                <a:latin typeface="Calibri" pitchFamily="34" charset="0"/>
                <a:cs typeface="Arial" charset="0"/>
              </a:rPr>
              <a:t>Dantherm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 Power*</a:t>
            </a:r>
          </a:p>
          <a:p>
            <a:pPr marL="0" lvl="0" indent="-396876">
              <a:lnSpc>
                <a:spcPts val="23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  <a:cs typeface="Arial" charset="0"/>
              </a:rPr>
              <a:t>~350 </a:t>
            </a:r>
            <a:r>
              <a:rPr lang="en-US" sz="1800" dirty="0" err="1" smtClean="0">
                <a:latin typeface="Calibri" pitchFamily="34" charset="0"/>
                <a:cs typeface="Arial" charset="0"/>
              </a:rPr>
              <a:t>ElectraGen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™ systems installed in Europe, primarily along SINE network in Denmark</a:t>
            </a:r>
          </a:p>
          <a:p>
            <a:pPr marL="0" lvl="0" indent="-396876">
              <a:lnSpc>
                <a:spcPts val="23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  <a:cs typeface="Arial" charset="0"/>
              </a:rPr>
              <a:t>New distribution agreement with </a:t>
            </a:r>
            <a:r>
              <a:rPr lang="en-US" sz="1800" dirty="0" err="1" smtClean="0">
                <a:latin typeface="Calibri" pitchFamily="34" charset="0"/>
                <a:cs typeface="Arial" charset="0"/>
              </a:rPr>
              <a:t>Eltel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 Networks </a:t>
            </a:r>
            <a:r>
              <a:rPr lang="en-US" sz="1800" dirty="0" err="1" smtClean="0">
                <a:latin typeface="Calibri" pitchFamily="34" charset="0"/>
                <a:cs typeface="Arial" charset="0"/>
              </a:rPr>
              <a:t>Infranet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A8EE8AF-0D06-4DB9-8BCF-BA23E402700D}" type="datetime1">
              <a:rPr lang="en-US"/>
              <a:pPr>
                <a:defRPr/>
              </a:pPr>
              <a:t>11/6/2013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u="sng" dirty="0" smtClean="0"/>
              <a:t>MESSAGE POINTS</a:t>
            </a:r>
          </a:p>
          <a:p>
            <a:pPr>
              <a:buFontTx/>
              <a:buChar char="•"/>
            </a:pPr>
            <a:r>
              <a:rPr lang="en-US" dirty="0" smtClean="0"/>
              <a:t>Deployments based on quantifiable economic value proposition …. Payback &lt; 1.5 years, based on productivity gains</a:t>
            </a:r>
          </a:p>
          <a:p>
            <a:pPr>
              <a:buFontTx/>
              <a:buChar char="•"/>
            </a:pPr>
            <a:r>
              <a:rPr lang="en-US" dirty="0" smtClean="0"/>
              <a:t>Central Grocers (Illinois) and </a:t>
            </a:r>
            <a:r>
              <a:rPr lang="en-US" dirty="0" err="1" smtClean="0"/>
              <a:t>Walmart</a:t>
            </a:r>
            <a:r>
              <a:rPr lang="en-US" dirty="0" smtClean="0"/>
              <a:t> (Alberta) have been the first to deploy at Greenfield sites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Other name brands are demonstrating systems: Sysco, P&amp;G, BMW, Whole Foods</a:t>
            </a:r>
          </a:p>
          <a:p>
            <a:pPr>
              <a:buFontTx/>
              <a:buChar char="•"/>
            </a:pPr>
            <a:r>
              <a:rPr lang="en-US" dirty="0" smtClean="0"/>
              <a:t>Relatively small volumes today, but strong growth trajectory …. exclusive supply arrangement with Plug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0BC9AEB-B7B9-4552-9A53-8E4A464479D1}" type="datetime1">
              <a:rPr lang="en-US"/>
              <a:pPr>
                <a:defRPr/>
              </a:pPr>
              <a:t>11/6/2013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London</a:t>
            </a:r>
            <a:r>
              <a:rPr lang="en-US" baseline="0" dirty="0" smtClean="0"/>
              <a:t> buses has exceeded 10,000 hours of operation without fuel cell stack replacement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6E8D353-4D4D-46AF-9E5A-5DCFBA3D90BF}" type="datetime1">
              <a:rPr lang="en-US" smtClean="0"/>
              <a:pPr>
                <a:defRPr/>
              </a:pPr>
              <a:t>11/6/2013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753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4FE14B0-C5E9-4C38-82BB-56EA00C65969}" type="datetime1">
              <a:rPr lang="en-US"/>
              <a:pPr>
                <a:defRPr/>
              </a:pPr>
              <a:t>11/6/2013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67" y="1600248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67" y="1600248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4" y="1535113"/>
            <a:ext cx="4545212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79" indent="0">
              <a:buNone/>
              <a:defRPr sz="2000" b="1"/>
            </a:lvl2pPr>
            <a:lvl3pPr marL="913759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16" indent="0">
              <a:buNone/>
              <a:defRPr sz="1600" b="1"/>
            </a:lvl5pPr>
            <a:lvl6pPr marL="2284396" indent="0">
              <a:buNone/>
              <a:defRPr sz="1600" b="1"/>
            </a:lvl6pPr>
            <a:lvl7pPr marL="2741276" indent="0">
              <a:buNone/>
              <a:defRPr sz="1600" b="1"/>
            </a:lvl7pPr>
            <a:lvl8pPr marL="3198155" indent="0">
              <a:buNone/>
              <a:defRPr sz="1600" b="1"/>
            </a:lvl8pPr>
            <a:lvl9pPr marL="36550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4" y="2174875"/>
            <a:ext cx="4545212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8" y="1535113"/>
            <a:ext cx="4546997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879" indent="0">
              <a:buNone/>
              <a:defRPr sz="2000" b="1"/>
            </a:lvl2pPr>
            <a:lvl3pPr marL="913759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16" indent="0">
              <a:buNone/>
              <a:defRPr sz="1600" b="1"/>
            </a:lvl5pPr>
            <a:lvl6pPr marL="2284396" indent="0">
              <a:buNone/>
              <a:defRPr sz="1600" b="1"/>
            </a:lvl6pPr>
            <a:lvl7pPr marL="2741276" indent="0">
              <a:buNone/>
              <a:defRPr sz="1600" b="1"/>
            </a:lvl7pPr>
            <a:lvl8pPr marL="3198155" indent="0">
              <a:buNone/>
              <a:defRPr sz="1600" b="1"/>
            </a:lvl8pPr>
            <a:lvl9pPr marL="36550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8" y="2174875"/>
            <a:ext cx="4546997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6" y="2130474"/>
            <a:ext cx="874395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1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3348038"/>
            <a:ext cx="10058400" cy="1085850"/>
          </a:xfrm>
          <a:prstGeom prst="rect">
            <a:avLst/>
          </a:prstGeom>
          <a:gradFill rotWithShape="1">
            <a:gsLst>
              <a:gs pos="0">
                <a:srgbClr val="004E67"/>
              </a:gs>
              <a:gs pos="50000">
                <a:srgbClr val="007497"/>
              </a:gs>
              <a:gs pos="100000">
                <a:srgbClr val="008BB5"/>
              </a:gs>
            </a:gsLst>
            <a:lin ang="135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4601" tIns="47301" rIns="94601" bIns="47301" anchor="ctr"/>
          <a:lstStyle/>
          <a:p>
            <a:pPr algn="ctr" defTabSz="472744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65" y="3149526"/>
            <a:ext cx="8743950" cy="668615"/>
          </a:xfrm>
        </p:spPr>
        <p:txBody>
          <a:bodyPr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-19050" y="1588"/>
            <a:ext cx="10083800" cy="1025525"/>
            <a:chOff x="-20940" y="2164"/>
            <a:chExt cx="10314432" cy="904415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-1012" b="1012"/>
            <a:stretch/>
          </p:blipFill>
          <p:spPr bwMode="auto">
            <a:xfrm flipH="1" flipV="1">
              <a:off x="-20940" y="2164"/>
              <a:ext cx="10314432" cy="90441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4" name="TextBox 11"/>
            <p:cNvSpPr txBox="1">
              <a:spLocks noChangeArrowheads="1"/>
            </p:cNvSpPr>
            <p:nvPr userDrawn="1"/>
          </p:nvSpPr>
          <p:spPr bwMode="auto">
            <a:xfrm>
              <a:off x="7964951" y="598574"/>
              <a:ext cx="2315551" cy="233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l" rotWithShape="0">
                <a:srgbClr val="000000">
                  <a:alpha val="39999"/>
                </a:srgbClr>
              </a:outerShdw>
            </a:effectLst>
          </p:spPr>
          <p:txBody>
            <a:bodyPr lIns="94668" tIns="47334" rIns="94668" bIns="47334">
              <a:spAutoFit/>
            </a:bodyPr>
            <a:lstStyle/>
            <a:p>
              <a:pPr algn="ctr" defTabSz="472744">
                <a:tabLst>
                  <a:tab pos="770984" algn="l"/>
                </a:tabLst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itchFamily="34" charset="0"/>
                </a:rPr>
                <a:t>NASDAQ:BLDP </a:t>
              </a:r>
              <a:r>
                <a:rPr lang="en-US" sz="1000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700" b="1" baseline="30000" dirty="0">
                  <a:solidFill>
                    <a:schemeClr val="bg1"/>
                  </a:solidFill>
                  <a:latin typeface="Calibri" pitchFamily="34" charset="0"/>
                  <a:sym typeface="Wingdings" pitchFamily="2" charset="2"/>
                </a:rPr>
                <a:t> </a:t>
              </a:r>
              <a:r>
                <a:rPr lang="en-US" sz="1100" b="1" dirty="0">
                  <a:solidFill>
                    <a:schemeClr val="bg1"/>
                  </a:solidFill>
                  <a:latin typeface="Calibri" pitchFamily="34" charset="0"/>
                </a:rPr>
                <a:t> TSX:BLD</a:t>
              </a:r>
            </a:p>
          </p:txBody>
        </p:sp>
      </p:grpSp>
      <p:pic>
        <p:nvPicPr>
          <p:cNvPr id="5" name="Picture 6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/>
          </a:blip>
          <a:srcRect/>
          <a:stretch/>
        </p:blipFill>
        <p:spPr bwMode="auto">
          <a:xfrm>
            <a:off x="470454" y="789029"/>
            <a:ext cx="5658168" cy="6560900"/>
          </a:xfrm>
          <a:prstGeom prst="ellipse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/>
          </a:blip>
          <a:srcRect/>
          <a:stretch/>
        </p:blipFill>
        <p:spPr bwMode="auto">
          <a:xfrm>
            <a:off x="3934432" y="1263816"/>
            <a:ext cx="1775452" cy="2057220"/>
          </a:xfrm>
          <a:prstGeom prst="ellips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08650" y="4070350"/>
            <a:ext cx="1774825" cy="2055813"/>
          </a:xfrm>
          <a:prstGeom prst="rect">
            <a:avLst/>
          </a:prstGeom>
          <a:noFill/>
          <a:ln w="130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50050" y="4070350"/>
            <a:ext cx="1773238" cy="2055813"/>
          </a:xfrm>
          <a:prstGeom prst="rect">
            <a:avLst/>
          </a:prstGeom>
          <a:noFill/>
          <a:ln w="130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6"/>
          <p:cNvPicPr>
            <a:picLocks noChangeArrowheads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/>
        </p:blipFill>
        <p:spPr bwMode="auto">
          <a:xfrm rot="219172">
            <a:off x="6161497" y="1669173"/>
            <a:ext cx="1485639" cy="1717408"/>
          </a:xfrm>
          <a:prstGeom prst="ellipse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65100" dist="38100" dir="2700000" algn="ctr" rotWithShape="0">
              <a:schemeClr val="bg1">
                <a:lumMod val="50000"/>
              </a:schemeClr>
            </a:outerShdw>
          </a:effectLst>
          <a:extLst/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/>
        </p:blipFill>
        <p:spPr bwMode="auto">
          <a:xfrm>
            <a:off x="7856191" y="1380126"/>
            <a:ext cx="1775011" cy="2055839"/>
          </a:xfrm>
          <a:prstGeom prst="ellipse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65100" dist="38100" dir="2700000" algn="ctr" rotWithShape="0">
              <a:schemeClr val="bg1">
                <a:lumMod val="50000"/>
              </a:schemeClr>
            </a:outerShdw>
          </a:effectLst>
          <a:ex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0" y="5146675"/>
            <a:ext cx="19177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54038" y="185738"/>
            <a:ext cx="2346325" cy="415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4601" tIns="47301" rIns="94601" bIns="47301" numCol="1" anchor="t" anchorCtr="0" compatLnSpc="1">
            <a:prstTxWarp prst="textNoShape">
              <a:avLst/>
            </a:prstTxWarp>
          </a:bodyPr>
          <a:lstStyle>
            <a:lvl1pPr defTabSz="4568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9629775" y="7445375"/>
            <a:ext cx="400050" cy="328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4601" tIns="47301" rIns="94601" bIns="47301" numCol="1" anchor="ctr" anchorCtr="0" compatLnSpc="1">
            <a:prstTxWarp prst="textNoShape">
              <a:avLst/>
            </a:prstTxWarp>
          </a:bodyPr>
          <a:lstStyle>
            <a:lvl1pPr algn="r" defTabSz="456879">
              <a:buFont typeface="Arial" charset="0"/>
              <a:buChar char="•"/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54CE26D-567A-4A5A-B51E-B056505AC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-19050" y="1588"/>
            <a:ext cx="10083800" cy="1025525"/>
            <a:chOff x="-20940" y="2164"/>
            <a:chExt cx="10314432" cy="904415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-1012" b="1012"/>
            <a:stretch/>
          </p:blipFill>
          <p:spPr bwMode="auto">
            <a:xfrm flipH="1" flipV="1">
              <a:off x="-20940" y="2164"/>
              <a:ext cx="10314432" cy="90441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>
              <a:spLocks noChangeArrowheads="1"/>
            </p:cNvSpPr>
            <p:nvPr userDrawn="1"/>
          </p:nvSpPr>
          <p:spPr bwMode="auto">
            <a:xfrm>
              <a:off x="7964951" y="599973"/>
              <a:ext cx="2315551" cy="233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algn="l" rotWithShape="0">
                <a:srgbClr val="000000">
                  <a:alpha val="39999"/>
                </a:srgbClr>
              </a:outerShdw>
            </a:effectLst>
          </p:spPr>
          <p:txBody>
            <a:bodyPr lIns="94668" tIns="47334" rIns="94668" bIns="47334">
              <a:spAutoFit/>
            </a:bodyPr>
            <a:lstStyle/>
            <a:p>
              <a:pPr algn="ctr" defTabSz="472744">
                <a:tabLst>
                  <a:tab pos="770984" algn="l"/>
                </a:tabLst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itchFamily="34" charset="0"/>
                </a:rPr>
                <a:t>NASDAQ:BLDP </a:t>
              </a:r>
              <a:r>
                <a:rPr lang="en-US" sz="1000" b="1" dirty="0">
                  <a:solidFill>
                    <a:schemeClr val="bg1"/>
                  </a:solidFill>
                  <a:latin typeface="Calibri" pitchFamily="34" charset="0"/>
                </a:rPr>
                <a:t> </a:t>
              </a:r>
              <a:r>
                <a:rPr lang="en-US" sz="700" b="1" baseline="30000" dirty="0">
                  <a:solidFill>
                    <a:schemeClr val="bg1"/>
                  </a:solidFill>
                  <a:latin typeface="Calibri" pitchFamily="34" charset="0"/>
                  <a:sym typeface="Wingdings" pitchFamily="2" charset="2"/>
                </a:rPr>
                <a:t> </a:t>
              </a:r>
              <a:r>
                <a:rPr lang="en-US" sz="1100" b="1" dirty="0">
                  <a:solidFill>
                    <a:schemeClr val="bg1"/>
                  </a:solidFill>
                  <a:latin typeface="Calibri" pitchFamily="34" charset="0"/>
                </a:rPr>
                <a:t> TSX:BLD</a:t>
              </a:r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1274763"/>
            <a:ext cx="9009062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01" tIns="47301" rIns="94601" bIns="47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04788" y="14288"/>
            <a:ext cx="75914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01" tIns="47301" rIns="94601" bIns="473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88463" y="7315200"/>
            <a:ext cx="6429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456879">
              <a:defRPr/>
            </a:pPr>
            <a:fld id="{84E05486-C9DC-49F1-815C-02D03671DE8A}" type="slidenum">
              <a:rPr lang="en-US" sz="1200">
                <a:latin typeface="+mn-lt"/>
              </a:rPr>
              <a:pPr algn="r" defTabSz="456879">
                <a:defRPr/>
              </a:pPr>
              <a:t>‹#›</a:t>
            </a:fld>
            <a:endParaRPr lang="en-US" sz="12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704" r:id="rId5"/>
    <p:sldLayoutId id="2147483705" r:id="rId6"/>
    <p:sldLayoutId id="214748369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44563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9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l" defTabSz="944563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900" b="1">
          <a:solidFill>
            <a:srgbClr val="F2F2F2"/>
          </a:solidFill>
          <a:latin typeface="Calibri" pitchFamily="34" charset="0"/>
        </a:defRPr>
      </a:lvl2pPr>
      <a:lvl3pPr algn="l" defTabSz="944563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900" b="1">
          <a:solidFill>
            <a:srgbClr val="F2F2F2"/>
          </a:solidFill>
          <a:latin typeface="Calibri" pitchFamily="34" charset="0"/>
        </a:defRPr>
      </a:lvl3pPr>
      <a:lvl4pPr algn="l" defTabSz="944563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900" b="1">
          <a:solidFill>
            <a:srgbClr val="F2F2F2"/>
          </a:solidFill>
          <a:latin typeface="Calibri" pitchFamily="34" charset="0"/>
        </a:defRPr>
      </a:lvl4pPr>
      <a:lvl5pPr algn="l" defTabSz="944563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900" b="1">
          <a:solidFill>
            <a:srgbClr val="F2F2F2"/>
          </a:solidFill>
          <a:latin typeface="Calibri" pitchFamily="34" charset="0"/>
        </a:defRPr>
      </a:lvl5pPr>
      <a:lvl6pPr marL="456879" algn="l" rtl="0" fontAlgn="base">
        <a:lnSpc>
          <a:spcPct val="70000"/>
        </a:lnSpc>
        <a:spcBef>
          <a:spcPct val="0"/>
        </a:spcBef>
        <a:spcAft>
          <a:spcPct val="0"/>
        </a:spcAft>
        <a:defRPr sz="3800" b="1">
          <a:solidFill>
            <a:srgbClr val="F2F2F2"/>
          </a:solidFill>
          <a:latin typeface="Calibri" pitchFamily="34" charset="0"/>
        </a:defRPr>
      </a:lvl6pPr>
      <a:lvl7pPr marL="913759" algn="l" rtl="0" fontAlgn="base">
        <a:lnSpc>
          <a:spcPct val="70000"/>
        </a:lnSpc>
        <a:spcBef>
          <a:spcPct val="0"/>
        </a:spcBef>
        <a:spcAft>
          <a:spcPct val="0"/>
        </a:spcAft>
        <a:defRPr sz="3800" b="1">
          <a:solidFill>
            <a:srgbClr val="F2F2F2"/>
          </a:solidFill>
          <a:latin typeface="Calibri" pitchFamily="34" charset="0"/>
        </a:defRPr>
      </a:lvl7pPr>
      <a:lvl8pPr marL="1370638" algn="l" rtl="0" fontAlgn="base">
        <a:lnSpc>
          <a:spcPct val="70000"/>
        </a:lnSpc>
        <a:spcBef>
          <a:spcPct val="0"/>
        </a:spcBef>
        <a:spcAft>
          <a:spcPct val="0"/>
        </a:spcAft>
        <a:defRPr sz="3800" b="1">
          <a:solidFill>
            <a:srgbClr val="F2F2F2"/>
          </a:solidFill>
          <a:latin typeface="Calibri" pitchFamily="34" charset="0"/>
        </a:defRPr>
      </a:lvl8pPr>
      <a:lvl9pPr marL="1827516" algn="l" rtl="0" fontAlgn="base">
        <a:lnSpc>
          <a:spcPct val="70000"/>
        </a:lnSpc>
        <a:spcBef>
          <a:spcPct val="0"/>
        </a:spcBef>
        <a:spcAft>
          <a:spcPct val="0"/>
        </a:spcAft>
        <a:defRPr sz="3800" b="1">
          <a:solidFill>
            <a:srgbClr val="F2F2F2"/>
          </a:solidFill>
          <a:latin typeface="Calibri" pitchFamily="34" charset="0"/>
        </a:defRPr>
      </a:lvl9pPr>
    </p:titleStyle>
    <p:bodyStyle>
      <a:lvl1pPr marL="412750" indent="-354013" algn="l" defTabSz="944563" rtl="0" eaLnBrk="0" fontAlgn="base" hangingPunct="0">
        <a:spcBef>
          <a:spcPts val="1238"/>
        </a:spcBef>
        <a:spcAft>
          <a:spcPct val="0"/>
        </a:spcAft>
        <a:buBlip>
          <a:blip r:embed="rId10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95275" algn="l" defTabSz="944563" rtl="0" eaLnBrk="0" fontAlgn="base" hangingPunct="0">
        <a:spcBef>
          <a:spcPts val="1238"/>
        </a:spcBef>
        <a:spcAft>
          <a:spcPct val="0"/>
        </a:spcAft>
        <a:buBlip>
          <a:blip r:embed="rId10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100" indent="-234950" algn="l" defTabSz="944563" rtl="0" eaLnBrk="0" fontAlgn="base" hangingPunct="0">
        <a:spcBef>
          <a:spcPts val="1238"/>
        </a:spcBef>
        <a:spcAft>
          <a:spcPct val="0"/>
        </a:spcAft>
        <a:buBlip>
          <a:blip r:embed="rId10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763" indent="-236538" algn="l" defTabSz="944563" rtl="0" eaLnBrk="0" fontAlgn="base" hangingPunct="0">
        <a:spcBef>
          <a:spcPts val="1238"/>
        </a:spcBef>
        <a:spcAft>
          <a:spcPct val="0"/>
        </a:spcAft>
        <a:buClr>
          <a:srgbClr val="0084A8"/>
        </a:buClr>
        <a:buBlip>
          <a:blip r:embed="rId10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838" indent="-234950" algn="l" defTabSz="944563" rtl="0" eaLnBrk="0" fontAlgn="base" hangingPunct="0">
        <a:spcBef>
          <a:spcPts val="1238"/>
        </a:spcBef>
        <a:spcAft>
          <a:spcPct val="0"/>
        </a:spcAft>
        <a:buClr>
          <a:srgbClr val="0084A8"/>
        </a:buClr>
        <a:buBlip>
          <a:blip r:embed="rId10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9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00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4" indent="-228440" algn="l" defTabSz="913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9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8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6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6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6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5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5" algn="l" defTabSz="913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1338263" y="176213"/>
            <a:ext cx="8548687" cy="1036637"/>
          </a:xfrm>
          <a:prstGeom prst="rect">
            <a:avLst/>
          </a:prstGeom>
          <a:solidFill>
            <a:srgbClr val="0C3750"/>
          </a:solidFill>
          <a:ln w="9525">
            <a:noFill/>
            <a:miter lim="800000"/>
            <a:headEnd/>
            <a:tailEnd/>
          </a:ln>
        </p:spPr>
        <p:txBody>
          <a:bodyPr vert="horz" wrap="square" lIns="203622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3"/>
          </p:nvPr>
        </p:nvSpPr>
        <p:spPr bwMode="auto">
          <a:xfrm>
            <a:off x="0" y="7078663"/>
            <a:ext cx="98901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32597" tIns="0" rIns="0" bIns="50906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617D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0813" y="7078663"/>
            <a:ext cx="9726612" cy="50800"/>
          </a:xfrm>
          <a:prstGeom prst="rect">
            <a:avLst/>
          </a:prstGeom>
          <a:solidFill>
            <a:srgbClr val="9ED4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11" tIns="50906" rIns="101811" bIns="50906" anchor="ctr"/>
          <a:lstStyle/>
          <a:p>
            <a:pPr algn="ctr" defTabSz="509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326356" y="7427119"/>
            <a:ext cx="358775" cy="1588"/>
          </a:xfrm>
          <a:prstGeom prst="line">
            <a:avLst/>
          </a:prstGeom>
          <a:ln w="6350">
            <a:solidFill>
              <a:srgbClr val="9ED4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171450" y="176213"/>
            <a:ext cx="1004888" cy="1036637"/>
          </a:xfrm>
          <a:prstGeom prst="rect">
            <a:avLst/>
          </a:prstGeom>
          <a:solidFill>
            <a:srgbClr val="00617D"/>
          </a:solidFill>
          <a:ln>
            <a:noFill/>
          </a:ln>
          <a:extLst/>
        </p:spPr>
        <p:txBody>
          <a:bodyPr wrap="none" lIns="0" tIns="0" rIns="0" bIns="0" anchor="ctr"/>
          <a:lstStyle>
            <a:lvl1pPr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sz="1800" dirty="0" smtClean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11" tIns="50906" rIns="101811" bIns="50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248" name="Picture 20" descr="wordmark_big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296150"/>
            <a:ext cx="10906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5pPr>
      <a:lvl6pPr marL="509056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6pPr>
      <a:lvl7pPr marL="1018109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7pPr>
      <a:lvl8pPr marL="1527166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8pPr>
      <a:lvl9pPr marL="2036219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30000"/>
        </a:spcAft>
        <a:buClr>
          <a:srgbClr val="D53E25"/>
        </a:buClr>
        <a:buSzPct val="120000"/>
        <a:buFont typeface="Wingdings" pitchFamily="2" charset="2"/>
        <a:buChar char="§"/>
        <a:defRPr sz="3600" b="1">
          <a:solidFill>
            <a:srgbClr val="00617D"/>
          </a:solidFill>
          <a:latin typeface="+mn-lt"/>
          <a:ea typeface="+mn-ea"/>
          <a:cs typeface="+mn-cs"/>
        </a:defRPr>
      </a:lvl1pPr>
      <a:lvl2pPr marL="827088" indent="-317500" algn="l" rtl="0" eaLnBrk="0" fontAlgn="base" hangingPunct="0">
        <a:spcBef>
          <a:spcPct val="20000"/>
        </a:spcBef>
        <a:spcAft>
          <a:spcPct val="30000"/>
        </a:spcAft>
        <a:buChar char="•"/>
        <a:defRPr sz="1700" b="1">
          <a:solidFill>
            <a:srgbClr val="626464"/>
          </a:solidFill>
          <a:latin typeface="+mn-lt"/>
        </a:defRPr>
      </a:lvl2pPr>
      <a:lvl3pPr marL="1271588" indent="-254000" algn="l" rtl="0" eaLnBrk="0" fontAlgn="base" hangingPunct="0">
        <a:spcBef>
          <a:spcPct val="20000"/>
        </a:spcBef>
        <a:spcAft>
          <a:spcPct val="30000"/>
        </a:spcAft>
        <a:buClr>
          <a:srgbClr val="626464"/>
        </a:buClr>
        <a:buFont typeface="Verdana" pitchFamily="34" charset="0"/>
        <a:buChar char=":"/>
        <a:defRPr sz="1700">
          <a:solidFill>
            <a:srgbClr val="464847"/>
          </a:solidFill>
          <a:latin typeface="+mn-lt"/>
        </a:defRPr>
      </a:lvl3pPr>
      <a:lvl4pPr marL="1781175" indent="-254000" algn="l" rtl="0" eaLnBrk="0" fontAlgn="base" hangingPunct="0">
        <a:spcBef>
          <a:spcPct val="20000"/>
        </a:spcBef>
        <a:spcAft>
          <a:spcPct val="30000"/>
        </a:spcAft>
        <a:buClr>
          <a:srgbClr val="3333CC"/>
        </a:buClr>
        <a:buFont typeface="Wingdings" pitchFamily="2" charset="2"/>
        <a:buChar char="v"/>
        <a:defRPr sz="1600">
          <a:solidFill>
            <a:srgbClr val="464847"/>
          </a:solidFill>
          <a:latin typeface="+mn-lt"/>
        </a:defRPr>
      </a:lvl4pPr>
      <a:lvl5pPr marL="2289175" indent="-2540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5pPr>
      <a:lvl6pPr marL="2799802" indent="-25452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6pPr>
      <a:lvl7pPr marL="3308858" indent="-25452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7pPr>
      <a:lvl8pPr marL="3817912" indent="-25452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8pPr>
      <a:lvl9pPr marL="4326965" indent="-25452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056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109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66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219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276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329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385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438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1338263" y="176213"/>
            <a:ext cx="8548687" cy="1036637"/>
          </a:xfrm>
          <a:prstGeom prst="rect">
            <a:avLst/>
          </a:prstGeom>
          <a:solidFill>
            <a:srgbClr val="0C3750"/>
          </a:solidFill>
          <a:ln w="9525">
            <a:noFill/>
            <a:miter lim="800000"/>
            <a:headEnd/>
            <a:tailEnd/>
          </a:ln>
        </p:spPr>
        <p:txBody>
          <a:bodyPr vert="horz" wrap="square" lIns="203622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3"/>
          </p:nvPr>
        </p:nvSpPr>
        <p:spPr bwMode="auto">
          <a:xfrm>
            <a:off x="0" y="7078663"/>
            <a:ext cx="98901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32597" tIns="0" rIns="0" bIns="50906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617D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0813" y="7078663"/>
            <a:ext cx="9726612" cy="50800"/>
          </a:xfrm>
          <a:prstGeom prst="rect">
            <a:avLst/>
          </a:prstGeom>
          <a:solidFill>
            <a:srgbClr val="9ED4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11" tIns="50906" rIns="101811" bIns="50906" anchor="ctr"/>
          <a:lstStyle/>
          <a:p>
            <a:pPr algn="ctr" defTabSz="509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326356" y="7427119"/>
            <a:ext cx="358775" cy="1588"/>
          </a:xfrm>
          <a:prstGeom prst="line">
            <a:avLst/>
          </a:prstGeom>
          <a:ln w="6350">
            <a:solidFill>
              <a:srgbClr val="9ED4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171450" y="176213"/>
            <a:ext cx="1004888" cy="1036637"/>
          </a:xfrm>
          <a:prstGeom prst="rect">
            <a:avLst/>
          </a:prstGeom>
          <a:solidFill>
            <a:srgbClr val="00617D"/>
          </a:solidFill>
          <a:ln>
            <a:noFill/>
          </a:ln>
          <a:extLst/>
        </p:spPr>
        <p:txBody>
          <a:bodyPr wrap="none" lIns="0" tIns="0" rIns="0" bIns="0" anchor="ctr"/>
          <a:lstStyle>
            <a:lvl1pPr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sz="1800" dirty="0" smtClean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27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11" tIns="50906" rIns="101811" bIns="50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1272" name="Picture 20" descr="wordmark_big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296150"/>
            <a:ext cx="10906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5pPr>
      <a:lvl6pPr marL="509056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6pPr>
      <a:lvl7pPr marL="1018109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7pPr>
      <a:lvl8pPr marL="1527166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8pPr>
      <a:lvl9pPr marL="2036219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30000"/>
        </a:spcAft>
        <a:buClr>
          <a:srgbClr val="D53E25"/>
        </a:buClr>
        <a:buSzPct val="120000"/>
        <a:buFont typeface="Wingdings" pitchFamily="2" charset="2"/>
        <a:buChar char="§"/>
        <a:defRPr sz="3600" b="1">
          <a:solidFill>
            <a:srgbClr val="00617D"/>
          </a:solidFill>
          <a:latin typeface="+mn-lt"/>
          <a:ea typeface="+mn-ea"/>
          <a:cs typeface="+mn-cs"/>
        </a:defRPr>
      </a:lvl1pPr>
      <a:lvl2pPr marL="827088" indent="-317500" algn="l" rtl="0" eaLnBrk="0" fontAlgn="base" hangingPunct="0">
        <a:spcBef>
          <a:spcPct val="20000"/>
        </a:spcBef>
        <a:spcAft>
          <a:spcPct val="30000"/>
        </a:spcAft>
        <a:buChar char="•"/>
        <a:defRPr sz="1700" b="1">
          <a:solidFill>
            <a:srgbClr val="626464"/>
          </a:solidFill>
          <a:latin typeface="+mn-lt"/>
        </a:defRPr>
      </a:lvl2pPr>
      <a:lvl3pPr marL="1271588" indent="-254000" algn="l" rtl="0" eaLnBrk="0" fontAlgn="base" hangingPunct="0">
        <a:spcBef>
          <a:spcPct val="20000"/>
        </a:spcBef>
        <a:spcAft>
          <a:spcPct val="30000"/>
        </a:spcAft>
        <a:buClr>
          <a:srgbClr val="626464"/>
        </a:buClr>
        <a:buFont typeface="Verdana" pitchFamily="34" charset="0"/>
        <a:buChar char=":"/>
        <a:defRPr sz="1700">
          <a:solidFill>
            <a:srgbClr val="464847"/>
          </a:solidFill>
          <a:latin typeface="+mn-lt"/>
        </a:defRPr>
      </a:lvl3pPr>
      <a:lvl4pPr marL="1781175" indent="-254000" algn="l" rtl="0" eaLnBrk="0" fontAlgn="base" hangingPunct="0">
        <a:spcBef>
          <a:spcPct val="20000"/>
        </a:spcBef>
        <a:spcAft>
          <a:spcPct val="30000"/>
        </a:spcAft>
        <a:buClr>
          <a:srgbClr val="3333CC"/>
        </a:buClr>
        <a:buFont typeface="Wingdings" pitchFamily="2" charset="2"/>
        <a:buChar char="v"/>
        <a:defRPr sz="1600">
          <a:solidFill>
            <a:srgbClr val="464847"/>
          </a:solidFill>
          <a:latin typeface="+mn-lt"/>
        </a:defRPr>
      </a:lvl4pPr>
      <a:lvl5pPr marL="2289175" indent="-2540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5pPr>
      <a:lvl6pPr marL="2799802" indent="-25452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6pPr>
      <a:lvl7pPr marL="3308858" indent="-25452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7pPr>
      <a:lvl8pPr marL="3817912" indent="-25452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8pPr>
      <a:lvl9pPr marL="4326965" indent="-254527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056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109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66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219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276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329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385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438" algn="l" defTabSz="10181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1338263" y="176213"/>
            <a:ext cx="8548687" cy="1036637"/>
          </a:xfrm>
          <a:prstGeom prst="rect">
            <a:avLst/>
          </a:prstGeom>
          <a:solidFill>
            <a:srgbClr val="0C3750"/>
          </a:solidFill>
          <a:ln w="9525">
            <a:noFill/>
            <a:miter lim="800000"/>
            <a:headEnd/>
            <a:tailEnd/>
          </a:ln>
        </p:spPr>
        <p:txBody>
          <a:bodyPr vert="horz" wrap="square" lIns="203646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3"/>
          </p:nvPr>
        </p:nvSpPr>
        <p:spPr bwMode="auto">
          <a:xfrm>
            <a:off x="0" y="7078663"/>
            <a:ext cx="98901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32812" tIns="0" rIns="0" bIns="50911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617D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0813" y="7078663"/>
            <a:ext cx="9726612" cy="50800"/>
          </a:xfrm>
          <a:prstGeom prst="rect">
            <a:avLst/>
          </a:prstGeom>
          <a:solidFill>
            <a:srgbClr val="9ED4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23" tIns="50911" rIns="101823" bIns="50911" anchor="ctr"/>
          <a:lstStyle/>
          <a:p>
            <a:pPr algn="ctr" defTabSz="5091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326356" y="7427119"/>
            <a:ext cx="358775" cy="1588"/>
          </a:xfrm>
          <a:prstGeom prst="line">
            <a:avLst/>
          </a:prstGeom>
          <a:ln w="6350">
            <a:solidFill>
              <a:srgbClr val="9ED4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171450" y="176213"/>
            <a:ext cx="1004888" cy="1036637"/>
          </a:xfrm>
          <a:prstGeom prst="rect">
            <a:avLst/>
          </a:prstGeom>
          <a:solidFill>
            <a:srgbClr val="00617D"/>
          </a:solidFill>
          <a:ln>
            <a:noFill/>
          </a:ln>
          <a:extLst/>
        </p:spPr>
        <p:txBody>
          <a:bodyPr wrap="none" lIns="0" tIns="0" rIns="0" bIns="0" anchor="ctr"/>
          <a:lstStyle>
            <a:lvl1pPr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sz="1800" dirty="0" smtClean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5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23" tIns="50911" rIns="101823" bIns="509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296" name="Picture 20" descr="wordmark_big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296150"/>
            <a:ext cx="10906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5pPr>
      <a:lvl6pPr marL="509115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6pPr>
      <a:lvl7pPr marL="1018228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7pPr>
      <a:lvl8pPr marL="1527344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8pPr>
      <a:lvl9pPr marL="2036458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30000"/>
        </a:spcAft>
        <a:buClr>
          <a:srgbClr val="D53E25"/>
        </a:buClr>
        <a:buSzPct val="120000"/>
        <a:buFont typeface="Wingdings" pitchFamily="2" charset="2"/>
        <a:buChar char="§"/>
        <a:defRPr sz="3600" b="1">
          <a:solidFill>
            <a:srgbClr val="00617D"/>
          </a:solidFill>
          <a:latin typeface="+mn-lt"/>
          <a:ea typeface="+mn-ea"/>
          <a:cs typeface="+mn-cs"/>
        </a:defRPr>
      </a:lvl1pPr>
      <a:lvl2pPr marL="827088" indent="-317500" algn="l" rtl="0" eaLnBrk="0" fontAlgn="base" hangingPunct="0">
        <a:spcBef>
          <a:spcPct val="20000"/>
        </a:spcBef>
        <a:spcAft>
          <a:spcPct val="30000"/>
        </a:spcAft>
        <a:buChar char="•"/>
        <a:defRPr sz="1700" b="1">
          <a:solidFill>
            <a:srgbClr val="626464"/>
          </a:solidFill>
          <a:latin typeface="+mn-lt"/>
        </a:defRPr>
      </a:lvl2pPr>
      <a:lvl3pPr marL="1271588" indent="-254000" algn="l" rtl="0" eaLnBrk="0" fontAlgn="base" hangingPunct="0">
        <a:spcBef>
          <a:spcPct val="20000"/>
        </a:spcBef>
        <a:spcAft>
          <a:spcPct val="30000"/>
        </a:spcAft>
        <a:buClr>
          <a:srgbClr val="626464"/>
        </a:buClr>
        <a:buFont typeface="Verdana" pitchFamily="34" charset="0"/>
        <a:buChar char=":"/>
        <a:defRPr sz="1700">
          <a:solidFill>
            <a:srgbClr val="464847"/>
          </a:solidFill>
          <a:latin typeface="+mn-lt"/>
        </a:defRPr>
      </a:lvl3pPr>
      <a:lvl4pPr marL="1781175" indent="-254000" algn="l" rtl="0" eaLnBrk="0" fontAlgn="base" hangingPunct="0">
        <a:spcBef>
          <a:spcPct val="20000"/>
        </a:spcBef>
        <a:spcAft>
          <a:spcPct val="30000"/>
        </a:spcAft>
        <a:buClr>
          <a:srgbClr val="3333CC"/>
        </a:buClr>
        <a:buFont typeface="Wingdings" pitchFamily="2" charset="2"/>
        <a:buChar char="v"/>
        <a:defRPr sz="1600">
          <a:solidFill>
            <a:srgbClr val="464847"/>
          </a:solidFill>
          <a:latin typeface="+mn-lt"/>
        </a:defRPr>
      </a:lvl4pPr>
      <a:lvl5pPr marL="2290763" indent="-2540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5pPr>
      <a:lvl6pPr marL="2800129" indent="-25455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6pPr>
      <a:lvl7pPr marL="3309245" indent="-25455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7pPr>
      <a:lvl8pPr marL="3818359" indent="-25455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8pPr>
      <a:lvl9pPr marL="4327471" indent="-25455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15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28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44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458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574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686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802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914" algn="l" defTabSz="101822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1338263" y="176213"/>
            <a:ext cx="8548687" cy="1036637"/>
          </a:xfrm>
          <a:prstGeom prst="rect">
            <a:avLst/>
          </a:prstGeom>
          <a:solidFill>
            <a:srgbClr val="0C3750"/>
          </a:solidFill>
          <a:ln w="9525">
            <a:noFill/>
            <a:miter lim="800000"/>
            <a:headEnd/>
            <a:tailEnd/>
          </a:ln>
        </p:spPr>
        <p:txBody>
          <a:bodyPr vert="horz" wrap="square" lIns="203694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Footer Placeholder 20"/>
          <p:cNvSpPr>
            <a:spLocks noGrp="1"/>
          </p:cNvSpPr>
          <p:nvPr>
            <p:ph type="ftr" sz="quarter" idx="3"/>
          </p:nvPr>
        </p:nvSpPr>
        <p:spPr bwMode="auto">
          <a:xfrm>
            <a:off x="0" y="7078663"/>
            <a:ext cx="98901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33241" tIns="0" rIns="0" bIns="50923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617D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0813" y="7078663"/>
            <a:ext cx="9726612" cy="50800"/>
          </a:xfrm>
          <a:prstGeom prst="rect">
            <a:avLst/>
          </a:prstGeom>
          <a:solidFill>
            <a:srgbClr val="9ED4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46" tIns="50923" rIns="101846" bIns="50923" anchor="ctr"/>
          <a:lstStyle/>
          <a:p>
            <a:pPr algn="ctr" defTabSz="5092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326356" y="7427119"/>
            <a:ext cx="358775" cy="1588"/>
          </a:xfrm>
          <a:prstGeom prst="line">
            <a:avLst/>
          </a:prstGeom>
          <a:ln w="6350">
            <a:solidFill>
              <a:srgbClr val="9ED4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171450" y="176213"/>
            <a:ext cx="1004888" cy="1036637"/>
          </a:xfrm>
          <a:prstGeom prst="rect">
            <a:avLst/>
          </a:prstGeom>
          <a:solidFill>
            <a:srgbClr val="00617D"/>
          </a:solidFill>
          <a:ln>
            <a:noFill/>
          </a:ln>
          <a:extLst/>
        </p:spPr>
        <p:txBody>
          <a:bodyPr wrap="none" lIns="0" tIns="0" rIns="0" bIns="0" anchor="ctr"/>
          <a:lstStyle>
            <a:lvl1pPr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sz="1800" dirty="0" smtClean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3320" name="Picture 20" descr="wordmark_big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296150"/>
            <a:ext cx="10906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5pPr>
      <a:lvl6pPr marL="509233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6pPr>
      <a:lvl7pPr marL="1018467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7pPr>
      <a:lvl8pPr marL="1527701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8pPr>
      <a:lvl9pPr marL="2036935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30000"/>
        </a:spcAft>
        <a:buClr>
          <a:srgbClr val="D53E25"/>
        </a:buClr>
        <a:buSzPct val="120000"/>
        <a:buFont typeface="Wingdings" pitchFamily="2" charset="2"/>
        <a:buChar char="§"/>
        <a:defRPr sz="3600" b="1">
          <a:solidFill>
            <a:srgbClr val="00617D"/>
          </a:solidFill>
          <a:latin typeface="+mn-lt"/>
          <a:ea typeface="+mn-ea"/>
          <a:cs typeface="+mn-cs"/>
        </a:defRPr>
      </a:lvl1pPr>
      <a:lvl2pPr marL="827088" indent="-317500" algn="l" rtl="0" eaLnBrk="0" fontAlgn="base" hangingPunct="0">
        <a:spcBef>
          <a:spcPct val="20000"/>
        </a:spcBef>
        <a:spcAft>
          <a:spcPct val="30000"/>
        </a:spcAft>
        <a:buChar char="•"/>
        <a:defRPr sz="1700" b="1">
          <a:solidFill>
            <a:srgbClr val="626464"/>
          </a:solidFill>
          <a:latin typeface="+mn-lt"/>
        </a:defRPr>
      </a:lvl2pPr>
      <a:lvl3pPr marL="1271588" indent="-254000" algn="l" rtl="0" eaLnBrk="0" fontAlgn="base" hangingPunct="0">
        <a:spcBef>
          <a:spcPct val="20000"/>
        </a:spcBef>
        <a:spcAft>
          <a:spcPct val="30000"/>
        </a:spcAft>
        <a:buClr>
          <a:srgbClr val="626464"/>
        </a:buClr>
        <a:buFont typeface="Verdana" pitchFamily="34" charset="0"/>
        <a:buChar char=":"/>
        <a:defRPr sz="1700">
          <a:solidFill>
            <a:srgbClr val="464847"/>
          </a:solidFill>
          <a:latin typeface="+mn-lt"/>
        </a:defRPr>
      </a:lvl3pPr>
      <a:lvl4pPr marL="1781175" indent="-254000" algn="l" rtl="0" eaLnBrk="0" fontAlgn="base" hangingPunct="0">
        <a:spcBef>
          <a:spcPct val="20000"/>
        </a:spcBef>
        <a:spcAft>
          <a:spcPct val="30000"/>
        </a:spcAft>
        <a:buClr>
          <a:srgbClr val="3333CC"/>
        </a:buClr>
        <a:buFont typeface="Wingdings" pitchFamily="2" charset="2"/>
        <a:buChar char="v"/>
        <a:defRPr sz="1600">
          <a:solidFill>
            <a:srgbClr val="464847"/>
          </a:solidFill>
          <a:latin typeface="+mn-lt"/>
        </a:defRPr>
      </a:lvl4pPr>
      <a:lvl5pPr marL="2290763" indent="-2540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5pPr>
      <a:lvl6pPr marL="2800785" indent="-25461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6pPr>
      <a:lvl7pPr marL="3310019" indent="-25461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7pPr>
      <a:lvl8pPr marL="3819251" indent="-25461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8pPr>
      <a:lvl9pPr marL="4328485" indent="-25461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33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67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701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935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169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400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636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867" algn="l" defTabSz="10184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docid=yKhXqxElLa2iiM&amp;tbnid=uYo8LKdaTINvfM:&amp;ved=0CAUQjRw&amp;url=http://airsquared.com/news/plug-power-places-large-production-order&amp;ei=pqJHUtePKsaayQGFkIHgAw&amp;bvm=bv.53217764,d.aWc&amp;psig=AFQjCNHdCbQfEr1cyJfo6AqsWA4bsogQaw&amp;ust=1380512794535376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google.com/url?sa=i&amp;rct=j&amp;q=&amp;esrc=s&amp;frm=1&amp;source=images&amp;cd=&amp;cad=rja&amp;docid=QZc9fzPVBGlKVM&amp;tbnid=ITJPkzs-e-ovdM:&amp;ved=0CAUQjRw&amp;url=http://www.zeroto60times.com/blog/large-car-logos-2/large-mercedes-benz-car-logo/&amp;ei=CaJHUsMl4ubJAcr-gfAP&amp;bvm=bv.53217764,d.aWc&amp;psig=AFQjCNF5ZsqM5SrDOYj2Vz7NJDmkR-tSEA&amp;ust=1380512635713223" TargetMode="External"/><Relationship Id="rId7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m/url?sa=i&amp;rct=j&amp;q=&amp;esrc=s&amp;frm=1&amp;source=images&amp;cd=&amp;cad=rja&amp;docid=V_ME6Fu4Vs9fbM&amp;tbnid=3paGaYmXm4JL6M:&amp;ved=0CAUQjRw&amp;url=http://www.fuelcells.org/top_200.cgim?id=79&amp;ei=SqJHUoWvFaP0yQGM4YHgCQ&amp;bvm=bv.53217764,d.aWc&amp;psig=AFQjCNFvIHhE6NBl57GT7ljRABbB4EE5_A&amp;ust=1380512711459642" TargetMode="External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0"/>
            <a:ext cx="100711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" descr="C:\Users\grant\Desktop\landsca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05475"/>
            <a:ext cx="100711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8188" y="798513"/>
            <a:ext cx="201295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7513" y="798513"/>
            <a:ext cx="2020887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24313" y="798513"/>
            <a:ext cx="200977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175" y="798513"/>
            <a:ext cx="201136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38850" y="798513"/>
            <a:ext cx="201295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88" y="5689600"/>
            <a:ext cx="10063162" cy="536575"/>
          </a:xfrm>
          <a:prstGeom prst="rect">
            <a:avLst/>
          </a:prstGeom>
          <a:solidFill>
            <a:srgbClr val="102A3F"/>
          </a:solidFill>
          <a:ln>
            <a:noFill/>
          </a:ln>
          <a:effectLst>
            <a:outerShdw blurRad="508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72744">
              <a:tabLst>
                <a:tab pos="8748923" algn="l"/>
              </a:tabLst>
              <a:defRPr/>
            </a:pPr>
            <a:r>
              <a:rPr lang="en-US" sz="3200" b="1" dirty="0">
                <a:solidFill>
                  <a:srgbClr val="F3F9FB"/>
                </a:solidFill>
                <a:ea typeface="Myriad Pro Light"/>
                <a:cs typeface="Myriad Pro Light"/>
              </a:rPr>
              <a:t>Progress in FCH </a:t>
            </a:r>
            <a:r>
              <a:rPr lang="en-US" sz="3200" b="1" dirty="0" smtClean="0">
                <a:solidFill>
                  <a:srgbClr val="F3F9FB"/>
                </a:solidFill>
                <a:ea typeface="Myriad Pro Light"/>
                <a:cs typeface="Myriad Pro Light"/>
              </a:rPr>
              <a:t>Deployment </a:t>
            </a:r>
            <a:r>
              <a:rPr lang="en-US" sz="3200" b="1" dirty="0">
                <a:solidFill>
                  <a:srgbClr val="F3F9FB"/>
                </a:solidFill>
                <a:ea typeface="Myriad Pro Light"/>
                <a:cs typeface="Myriad Pro Light"/>
              </a:rPr>
              <a:t>in Europe and the </a:t>
            </a:r>
            <a:r>
              <a:rPr lang="en-US" sz="3200" b="1" dirty="0" smtClean="0">
                <a:solidFill>
                  <a:srgbClr val="F3F9FB"/>
                </a:solidFill>
                <a:ea typeface="Myriad Pro Light"/>
                <a:cs typeface="Myriad Pro Light"/>
              </a:rPr>
              <a:t>World</a:t>
            </a:r>
            <a:endParaRPr lang="en-US" sz="3200" b="1" dirty="0">
              <a:solidFill>
                <a:srgbClr val="F3F9FB"/>
              </a:solidFill>
              <a:ea typeface="Myriad Pro Light"/>
              <a:cs typeface="Myriad Pro Ligh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3100" y="5065713"/>
            <a:ext cx="85264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l" rotWithShape="0">
              <a:srgbClr val="000000">
                <a:alpha val="39999"/>
              </a:srgbClr>
            </a:outerShdw>
          </a:effectLst>
        </p:spPr>
        <p:txBody>
          <a:bodyPr lIns="94601" tIns="47301" rIns="94601" bIns="47301">
            <a:spAutoFit/>
          </a:bodyPr>
          <a:lstStyle/>
          <a:p>
            <a:pPr algn="ctr" defTabSz="472744">
              <a:tabLst>
                <a:tab pos="770984" algn="l"/>
              </a:tabLst>
              <a:defRPr/>
            </a:pPr>
            <a:r>
              <a:rPr lang="en-US" sz="2100" b="1" dirty="0">
                <a:solidFill>
                  <a:srgbClr val="007C9E"/>
                </a:solidFill>
                <a:latin typeface="Calibri" pitchFamily="34" charset="0"/>
              </a:rPr>
              <a:t>NASDAQ:BLDP  </a:t>
            </a:r>
            <a:r>
              <a:rPr lang="en-US" sz="1100" b="1" baseline="30000" dirty="0">
                <a:solidFill>
                  <a:srgbClr val="007C9E"/>
                </a:solidFill>
                <a:latin typeface="Calibri" pitchFamily="34" charset="0"/>
                <a:sym typeface="Wingdings" pitchFamily="2" charset="2"/>
              </a:rPr>
              <a:t></a:t>
            </a:r>
            <a:r>
              <a:rPr lang="en-US" sz="2100" b="1" dirty="0">
                <a:solidFill>
                  <a:srgbClr val="007C9E"/>
                </a:solidFill>
                <a:latin typeface="Calibri" pitchFamily="34" charset="0"/>
              </a:rPr>
              <a:t>  TSX:BLD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3175" y="2244725"/>
            <a:ext cx="10064750" cy="95250"/>
          </a:xfrm>
          <a:prstGeom prst="rect">
            <a:avLst/>
          </a:prstGeom>
          <a:solidFill>
            <a:srgbClr val="102A3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72744">
              <a:lnSpc>
                <a:spcPts val="4449"/>
              </a:lnSpc>
              <a:tabLst>
                <a:tab pos="8748923" algn="l"/>
              </a:tabLst>
              <a:defRPr/>
            </a:pPr>
            <a:endParaRPr lang="en-US" sz="2900" dirty="0">
              <a:solidFill>
                <a:srgbClr val="9ED4D1"/>
              </a:solidFill>
              <a:ea typeface="Myriad Pro Light"/>
              <a:cs typeface="Myriad Pro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4763" y="730250"/>
            <a:ext cx="10063163" cy="92075"/>
          </a:xfrm>
          <a:prstGeom prst="rect">
            <a:avLst/>
          </a:prstGeom>
          <a:solidFill>
            <a:srgbClr val="102A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72744">
              <a:lnSpc>
                <a:spcPts val="4449"/>
              </a:lnSpc>
              <a:tabLst>
                <a:tab pos="8748923" algn="l"/>
              </a:tabLst>
              <a:defRPr/>
            </a:pPr>
            <a:endParaRPr lang="en-US" sz="2900" dirty="0">
              <a:solidFill>
                <a:srgbClr val="9ED4D1"/>
              </a:solidFill>
              <a:ea typeface="Myriad Pro Light"/>
              <a:cs typeface="Myriad Pro Light"/>
            </a:endParaRPr>
          </a:p>
        </p:txBody>
      </p:sp>
      <p:sp>
        <p:nvSpPr>
          <p:cNvPr id="16396" name="TextBox 22"/>
          <p:cNvSpPr txBox="1">
            <a:spLocks noChangeArrowheads="1"/>
          </p:cNvSpPr>
          <p:nvPr/>
        </p:nvSpPr>
        <p:spPr bwMode="auto">
          <a:xfrm>
            <a:off x="7021513" y="3384550"/>
            <a:ext cx="3143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01" tIns="47301" rIns="94601" bIns="47301">
            <a:spAutoFit/>
          </a:bodyPr>
          <a:lstStyle/>
          <a:p>
            <a:pPr algn="ctr" defTabSz="471488">
              <a:tabLst>
                <a:tab pos="769938" algn="l"/>
              </a:tabLst>
            </a:pPr>
            <a:r>
              <a:rPr lang="en-US" b="1">
                <a:solidFill>
                  <a:srgbClr val="7F7F7F"/>
                </a:solidFill>
                <a:latin typeface="Calibri" pitchFamily="34" charset="0"/>
              </a:rPr>
              <a:t>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88" y="6380163"/>
            <a:ext cx="10056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6879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John Sheridan, President &amp; CEO</a:t>
            </a:r>
          </a:p>
          <a:p>
            <a:pPr algn="ctr" defTabSz="456879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November 13, 2013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3801"/>
            <a:ext cx="2869203" cy="71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0"/>
            <a:ext cx="100711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" descr="C:\Users\grant\Desktop\landsca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05475"/>
            <a:ext cx="100711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8188" y="798513"/>
            <a:ext cx="201295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7513" y="798513"/>
            <a:ext cx="2020887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24313" y="798513"/>
            <a:ext cx="200977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175" y="798513"/>
            <a:ext cx="201136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38850" y="798513"/>
            <a:ext cx="201295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88" y="5689600"/>
            <a:ext cx="10063162" cy="536575"/>
          </a:xfrm>
          <a:prstGeom prst="rect">
            <a:avLst/>
          </a:prstGeom>
          <a:solidFill>
            <a:srgbClr val="102A3F"/>
          </a:solidFill>
          <a:ln>
            <a:noFill/>
          </a:ln>
          <a:effectLst>
            <a:outerShdw blurRad="50800" dist="127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72744">
              <a:tabLst>
                <a:tab pos="8748923" algn="l"/>
              </a:tabLst>
              <a:defRPr/>
            </a:pPr>
            <a:endParaRPr lang="en-US" sz="3200" b="1" dirty="0">
              <a:solidFill>
                <a:srgbClr val="F3F9FB"/>
              </a:solidFill>
              <a:ea typeface="Myriad Pro Light"/>
              <a:cs typeface="Myriad Pro Ligh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3100" y="5065713"/>
            <a:ext cx="85264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l" rotWithShape="0">
              <a:srgbClr val="000000">
                <a:alpha val="39999"/>
              </a:srgbClr>
            </a:outerShdw>
          </a:effectLst>
        </p:spPr>
        <p:txBody>
          <a:bodyPr lIns="94601" tIns="47301" rIns="94601" bIns="47301">
            <a:spAutoFit/>
          </a:bodyPr>
          <a:lstStyle/>
          <a:p>
            <a:pPr algn="ctr" defTabSz="472744">
              <a:tabLst>
                <a:tab pos="770984" algn="l"/>
              </a:tabLst>
              <a:defRPr/>
            </a:pPr>
            <a:r>
              <a:rPr lang="en-US" sz="2100" b="1" dirty="0">
                <a:solidFill>
                  <a:srgbClr val="007C9E"/>
                </a:solidFill>
                <a:latin typeface="Calibri" pitchFamily="34" charset="0"/>
              </a:rPr>
              <a:t>NASDAQ:BLDP  </a:t>
            </a:r>
            <a:r>
              <a:rPr lang="en-US" sz="1100" b="1" baseline="30000" dirty="0">
                <a:solidFill>
                  <a:srgbClr val="007C9E"/>
                </a:solidFill>
                <a:latin typeface="Calibri" pitchFamily="34" charset="0"/>
                <a:sym typeface="Wingdings" pitchFamily="2" charset="2"/>
              </a:rPr>
              <a:t></a:t>
            </a:r>
            <a:r>
              <a:rPr lang="en-US" sz="2100" b="1" dirty="0">
                <a:solidFill>
                  <a:srgbClr val="007C9E"/>
                </a:solidFill>
                <a:latin typeface="Calibri" pitchFamily="34" charset="0"/>
              </a:rPr>
              <a:t>  TSX:BLD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3175" y="2244725"/>
            <a:ext cx="10064750" cy="95250"/>
          </a:xfrm>
          <a:prstGeom prst="rect">
            <a:avLst/>
          </a:prstGeom>
          <a:solidFill>
            <a:srgbClr val="102A3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72744">
              <a:lnSpc>
                <a:spcPts val="4449"/>
              </a:lnSpc>
              <a:tabLst>
                <a:tab pos="8748923" algn="l"/>
              </a:tabLst>
              <a:defRPr/>
            </a:pPr>
            <a:endParaRPr lang="en-US" sz="2900" dirty="0">
              <a:solidFill>
                <a:srgbClr val="9ED4D1"/>
              </a:solidFill>
              <a:ea typeface="Myriad Pro Light"/>
              <a:cs typeface="Myriad Pro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4763" y="730250"/>
            <a:ext cx="10063163" cy="92075"/>
          </a:xfrm>
          <a:prstGeom prst="rect">
            <a:avLst/>
          </a:prstGeom>
          <a:solidFill>
            <a:srgbClr val="102A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72744">
              <a:lnSpc>
                <a:spcPts val="4449"/>
              </a:lnSpc>
              <a:tabLst>
                <a:tab pos="8748923" algn="l"/>
              </a:tabLst>
              <a:defRPr/>
            </a:pPr>
            <a:endParaRPr lang="en-US" sz="2900" dirty="0">
              <a:solidFill>
                <a:srgbClr val="9ED4D1"/>
              </a:solidFill>
              <a:ea typeface="Myriad Pro Light"/>
              <a:cs typeface="Myriad Pro Light"/>
            </a:endParaRPr>
          </a:p>
        </p:txBody>
      </p:sp>
      <p:sp>
        <p:nvSpPr>
          <p:cNvPr id="16396" name="TextBox 22"/>
          <p:cNvSpPr txBox="1">
            <a:spLocks noChangeArrowheads="1"/>
          </p:cNvSpPr>
          <p:nvPr/>
        </p:nvSpPr>
        <p:spPr bwMode="auto">
          <a:xfrm>
            <a:off x="7021513" y="3384550"/>
            <a:ext cx="3143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01" tIns="47301" rIns="94601" bIns="47301">
            <a:spAutoFit/>
          </a:bodyPr>
          <a:lstStyle/>
          <a:p>
            <a:pPr algn="ctr" defTabSz="471488">
              <a:tabLst>
                <a:tab pos="769938" algn="l"/>
              </a:tabLst>
            </a:pPr>
            <a:r>
              <a:rPr lang="en-US" b="1">
                <a:solidFill>
                  <a:srgbClr val="7F7F7F"/>
                </a:solidFill>
                <a:latin typeface="Calibri" pitchFamily="34" charset="0"/>
              </a:rPr>
              <a:t>®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3650" y="5667375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THANK YOU 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8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Who We Are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08450" y="1325394"/>
            <a:ext cx="8381682" cy="4530453"/>
          </a:xfrm>
        </p:spPr>
        <p:txBody>
          <a:bodyPr/>
          <a:lstStyle/>
          <a:p>
            <a:pPr eaLnBrk="1" hangingPunct="1">
              <a:lnSpc>
                <a:spcPts val="2500"/>
              </a:lnSpc>
              <a:buFontTx/>
              <a:buChar char="•"/>
            </a:pPr>
            <a:r>
              <a:rPr lang="en-CA" sz="2000" b="1" dirty="0" smtClean="0">
                <a:solidFill>
                  <a:srgbClr val="00607A"/>
                </a:solidFill>
              </a:rPr>
              <a:t>Global </a:t>
            </a:r>
            <a:r>
              <a:rPr lang="en-CA" sz="2000" b="1" dirty="0">
                <a:solidFill>
                  <a:srgbClr val="00607A"/>
                </a:solidFill>
              </a:rPr>
              <a:t>leader in clean energy PEM fuel </a:t>
            </a:r>
            <a:r>
              <a:rPr lang="en-CA" sz="2000" b="1" dirty="0" smtClean="0">
                <a:solidFill>
                  <a:srgbClr val="00607A"/>
                </a:solidFill>
              </a:rPr>
              <a:t>cell products … </a:t>
            </a:r>
            <a:br>
              <a:rPr lang="en-CA" sz="2000" b="1" dirty="0" smtClean="0">
                <a:solidFill>
                  <a:srgbClr val="00607A"/>
                </a:solidFill>
              </a:rPr>
            </a:br>
            <a:r>
              <a:rPr lang="en-CA" sz="2000" b="1" dirty="0" smtClean="0">
                <a:solidFill>
                  <a:srgbClr val="00607A"/>
                </a:solidFill>
              </a:rPr>
              <a:t>design, manufacturing &amp; deployment  </a:t>
            </a:r>
            <a:endParaRPr lang="en-CA" sz="2000" b="1" dirty="0">
              <a:solidFill>
                <a:srgbClr val="00607A"/>
              </a:solidFill>
            </a:endParaRPr>
          </a:p>
          <a:p>
            <a:pPr lvl="1" eaLnBrk="1" hangingPunct="1">
              <a:lnSpc>
                <a:spcPts val="2500"/>
              </a:lnSpc>
              <a:spcBef>
                <a:spcPts val="625"/>
              </a:spcBef>
              <a:buFont typeface="Courier New" pitchFamily="49" charset="0"/>
              <a:buChar char="o"/>
              <a:tabLst>
                <a:tab pos="1371600" algn="l"/>
                <a:tab pos="1711325" algn="l"/>
                <a:tab pos="2338388" algn="l"/>
              </a:tabLst>
            </a:pPr>
            <a:r>
              <a:rPr lang="en-CA" sz="1800" dirty="0" smtClean="0"/>
              <a:t>~2,400 	</a:t>
            </a:r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	</a:t>
            </a:r>
            <a:r>
              <a:rPr lang="en-CA" sz="1800" dirty="0" smtClean="0"/>
              <a:t>Telecom Backup Power systems … </a:t>
            </a:r>
            <a:r>
              <a:rPr lang="en-CA" sz="1800" i="1" dirty="0" smtClean="0"/>
              <a:t>9MW’s of power</a:t>
            </a:r>
          </a:p>
          <a:p>
            <a:pPr lvl="1" eaLnBrk="1" hangingPunct="1">
              <a:lnSpc>
                <a:spcPts val="2500"/>
              </a:lnSpc>
              <a:spcBef>
                <a:spcPts val="625"/>
              </a:spcBef>
              <a:buFont typeface="Courier New" pitchFamily="49" charset="0"/>
              <a:buChar char="o"/>
              <a:tabLst>
                <a:tab pos="1371600" algn="l"/>
                <a:tab pos="1711325" algn="l"/>
                <a:tab pos="2338388" algn="l"/>
              </a:tabLst>
            </a:pPr>
            <a:r>
              <a:rPr lang="en-CA" sz="1800" dirty="0" smtClean="0"/>
              <a:t>&gt;4,000 	</a:t>
            </a:r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</a:t>
            </a:r>
            <a:r>
              <a:rPr lang="en-CA" sz="1800" dirty="0" smtClean="0"/>
              <a:t> 	Material Handling stacks in Plug Power </a:t>
            </a:r>
            <a:r>
              <a:rPr lang="en-CA" sz="1800" dirty="0" err="1" smtClean="0"/>
              <a:t>GenDrive</a:t>
            </a:r>
            <a:r>
              <a:rPr lang="en-CA" sz="1800" baseline="30000" dirty="0" err="1" smtClean="0"/>
              <a:t>TM</a:t>
            </a:r>
            <a:r>
              <a:rPr lang="en-CA" sz="1800" dirty="0" smtClean="0"/>
              <a:t> systems </a:t>
            </a:r>
          </a:p>
          <a:p>
            <a:pPr lvl="1" eaLnBrk="1" hangingPunct="1">
              <a:lnSpc>
                <a:spcPts val="2500"/>
              </a:lnSpc>
              <a:spcBef>
                <a:spcPts val="625"/>
              </a:spcBef>
              <a:buNone/>
              <a:tabLst>
                <a:tab pos="1371600" algn="l"/>
                <a:tab pos="1711325" algn="l"/>
                <a:tab pos="2338388" algn="l"/>
              </a:tabLst>
            </a:pPr>
            <a:r>
              <a:rPr lang="en-CA" sz="1800" i="1" dirty="0" smtClean="0"/>
              <a:t>					    </a:t>
            </a:r>
            <a:r>
              <a:rPr lang="en-CA" sz="1800" dirty="0" smtClean="0"/>
              <a:t>…</a:t>
            </a:r>
            <a:r>
              <a:rPr lang="en-CA" sz="1800" i="1" dirty="0" smtClean="0"/>
              <a:t> 10M hours of runtime</a:t>
            </a:r>
          </a:p>
          <a:p>
            <a:pPr lvl="1" eaLnBrk="1" hangingPunct="1">
              <a:lnSpc>
                <a:spcPts val="2500"/>
              </a:lnSpc>
              <a:spcBef>
                <a:spcPts val="625"/>
              </a:spcBef>
              <a:buFont typeface="Courier New" pitchFamily="49" charset="0"/>
              <a:buChar char="o"/>
              <a:tabLst>
                <a:tab pos="1711325" algn="l"/>
                <a:tab pos="2338388" algn="l"/>
              </a:tabLst>
            </a:pPr>
            <a:r>
              <a:rPr lang="en-CA" sz="1800" dirty="0" smtClean="0"/>
              <a:t>180 	</a:t>
            </a:r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</a:t>
            </a:r>
            <a:r>
              <a:rPr lang="en-CA" sz="1800" dirty="0" smtClean="0">
                <a:sym typeface="Wingdings" pitchFamily="2" charset="2"/>
              </a:rPr>
              <a:t> 	</a:t>
            </a:r>
            <a:r>
              <a:rPr lang="en-CA" sz="1800" dirty="0" smtClean="0"/>
              <a:t>Bus power modules … </a:t>
            </a:r>
            <a:r>
              <a:rPr lang="en-CA" sz="1800" i="1" dirty="0" smtClean="0"/>
              <a:t>more than 4M miles of revenue service</a:t>
            </a:r>
          </a:p>
          <a:p>
            <a:pPr lvl="1" eaLnBrk="1" hangingPunct="1">
              <a:lnSpc>
                <a:spcPts val="2500"/>
              </a:lnSpc>
              <a:spcBef>
                <a:spcPts val="625"/>
              </a:spcBef>
              <a:buFont typeface="Courier New" pitchFamily="49" charset="0"/>
              <a:buChar char="o"/>
              <a:tabLst>
                <a:tab pos="1711325" algn="l"/>
                <a:tab pos="2338388" algn="l"/>
              </a:tabLst>
            </a:pPr>
            <a:endParaRPr lang="en-CA" sz="1800" i="1" dirty="0"/>
          </a:p>
          <a:p>
            <a:pPr eaLnBrk="1" hangingPunct="1">
              <a:lnSpc>
                <a:spcPts val="2500"/>
              </a:lnSpc>
              <a:buFontTx/>
              <a:buChar char="•"/>
            </a:pPr>
            <a:r>
              <a:rPr lang="en-CA" sz="2000" b="1" dirty="0" smtClean="0">
                <a:solidFill>
                  <a:srgbClr val="00607A"/>
                </a:solidFill>
              </a:rPr>
              <a:t>355 </a:t>
            </a:r>
            <a:r>
              <a:rPr lang="en-CA" sz="2000" b="1" dirty="0">
                <a:solidFill>
                  <a:srgbClr val="00607A"/>
                </a:solidFill>
              </a:rPr>
              <a:t>employees</a:t>
            </a:r>
          </a:p>
          <a:p>
            <a:pPr lvl="1" eaLnBrk="1" hangingPunct="1">
              <a:lnSpc>
                <a:spcPts val="2500"/>
              </a:lnSpc>
              <a:buFont typeface="Courier New" pitchFamily="49" charset="0"/>
              <a:buChar char="o"/>
            </a:pPr>
            <a:r>
              <a:rPr lang="en-CA" sz="1800" dirty="0" smtClean="0">
                <a:solidFill>
                  <a:srgbClr val="000000"/>
                </a:solidFill>
              </a:rPr>
              <a:t>HQ in Vancouver, Canada</a:t>
            </a:r>
          </a:p>
          <a:p>
            <a:pPr lvl="1" eaLnBrk="1" hangingPunct="1">
              <a:lnSpc>
                <a:spcPts val="2500"/>
              </a:lnSpc>
              <a:buFont typeface="Courier New" pitchFamily="49" charset="0"/>
              <a:buChar char="o"/>
            </a:pPr>
            <a:r>
              <a:rPr lang="en-CA" sz="1800" dirty="0" smtClean="0">
                <a:solidFill>
                  <a:srgbClr val="000000"/>
                </a:solidFill>
              </a:rPr>
              <a:t>Product Engineering in Vancouver,  USA                                                                                  </a:t>
            </a:r>
          </a:p>
          <a:p>
            <a:pPr lvl="1" eaLnBrk="1" hangingPunct="1">
              <a:lnSpc>
                <a:spcPts val="2500"/>
              </a:lnSpc>
              <a:buNone/>
            </a:pPr>
            <a:r>
              <a:rPr lang="en-CA" sz="1800" dirty="0" smtClean="0">
                <a:solidFill>
                  <a:srgbClr val="000000"/>
                </a:solidFill>
              </a:rPr>
              <a:t>         &amp; Denmark</a:t>
            </a:r>
          </a:p>
          <a:p>
            <a:pPr lvl="1" eaLnBrk="1" hangingPunct="1">
              <a:lnSpc>
                <a:spcPts val="2500"/>
              </a:lnSpc>
              <a:buFont typeface="Courier New" pitchFamily="49" charset="0"/>
              <a:buChar char="o"/>
            </a:pPr>
            <a:r>
              <a:rPr lang="en-CA" sz="1800" dirty="0" smtClean="0">
                <a:solidFill>
                  <a:srgbClr val="000000"/>
                </a:solidFill>
              </a:rPr>
              <a:t>Manufacturing in Vancouver &amp; Mexico</a:t>
            </a:r>
            <a:endParaRPr lang="en-CA" sz="18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31642" y="3897965"/>
            <a:ext cx="3469943" cy="2702839"/>
          </a:xfrm>
          <a:prstGeom prst="roundRect">
            <a:avLst>
              <a:gd name="adj" fmla="val 5898"/>
            </a:avLst>
          </a:prstGeom>
          <a:noFill/>
          <a:ln>
            <a:noFill/>
          </a:ln>
          <a:effectLst/>
          <a:extLst/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705003" y="6618513"/>
            <a:ext cx="3527131" cy="28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601" tIns="47301" rIns="94601" bIns="47301">
            <a:spAutoFit/>
          </a:bodyPr>
          <a:lstStyle/>
          <a:p>
            <a:pPr algn="ctr" defTabSz="472744"/>
            <a:r>
              <a:rPr lang="en-US" sz="1200" i="1" dirty="0" smtClean="0">
                <a:latin typeface="Calibri" pitchFamily="34" charset="0"/>
              </a:rPr>
              <a:t>Ballard HQ facility – Vancouver, B.C., Canada</a:t>
            </a:r>
            <a:endParaRPr lang="en-US" sz="12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3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4830" y="14297"/>
            <a:ext cx="7591425" cy="1100137"/>
          </a:xfrm>
        </p:spPr>
        <p:txBody>
          <a:bodyPr/>
          <a:lstStyle/>
          <a:p>
            <a:r>
              <a:rPr lang="en-US" sz="3200" dirty="0"/>
              <a:t>Fuel Cell Industry Momentum…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159" y="1401416"/>
            <a:ext cx="47192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07A"/>
                </a:solidFill>
                <a:latin typeface="Calibri" pitchFamily="34" charset="0"/>
              </a:rPr>
              <a:t>Proven product performance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607A"/>
              </a:solidFill>
              <a:latin typeface="Calibri" pitchFamily="34" charset="0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607A"/>
              </a:solidFill>
              <a:latin typeface="Calibri" pitchFamily="34" charset="0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07A"/>
                </a:solidFill>
                <a:latin typeface="Calibri" pitchFamily="34" charset="0"/>
              </a:rPr>
              <a:t>Increased market awareness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607A"/>
              </a:solidFill>
              <a:latin typeface="Calibri" pitchFamily="34" charset="0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607A"/>
              </a:solidFill>
              <a:latin typeface="Calibri" pitchFamily="34" charset="0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07A"/>
                </a:solidFill>
                <a:latin typeface="Calibri" pitchFamily="34" charset="0"/>
              </a:rPr>
              <a:t>Improved financial performance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607A"/>
              </a:solidFill>
              <a:latin typeface="Calibri" pitchFamily="34" charset="0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607A"/>
              </a:solidFill>
              <a:latin typeface="Calibri" pitchFamily="34" charset="0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607A"/>
              </a:solidFill>
              <a:latin typeface="Calibri" pitchFamily="34" charset="0"/>
            </a:endParaRP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607A"/>
                </a:solidFill>
                <a:latin typeface="Calibri" pitchFamily="34" charset="0"/>
              </a:rPr>
              <a:t>Increasing ‘buy-in’ from </a:t>
            </a:r>
            <a:r>
              <a:rPr lang="en-US" sz="2400" b="1" dirty="0" smtClean="0">
                <a:solidFill>
                  <a:srgbClr val="00607A"/>
                </a:solidFill>
                <a:latin typeface="Calibri" pitchFamily="34" charset="0"/>
              </a:rPr>
              <a:t>global players</a:t>
            </a:r>
            <a:endParaRPr lang="en-US" sz="2400" b="1" dirty="0">
              <a:solidFill>
                <a:srgbClr val="00607A"/>
              </a:solidFill>
              <a:latin typeface="Calibri" pitchFamily="34" charset="0"/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8902" y="1339689"/>
            <a:ext cx="3317358" cy="8931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93711" y="2449001"/>
            <a:ext cx="3292549" cy="9321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97255" y="3579577"/>
            <a:ext cx="3278373" cy="9073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84791" y="6188145"/>
            <a:ext cx="8941981" cy="21261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526" y="6453957"/>
            <a:ext cx="892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607A"/>
                </a:solidFill>
                <a:latin typeface="+mn-lt"/>
              </a:rPr>
              <a:t>I  N  D  U  S  T  R  Y         T  I  P  </a:t>
            </a:r>
            <a:r>
              <a:rPr lang="en-US" sz="2800" b="1" i="1" dirty="0" err="1" smtClean="0">
                <a:solidFill>
                  <a:srgbClr val="00607A"/>
                </a:solidFill>
                <a:latin typeface="+mn-lt"/>
              </a:rPr>
              <a:t>P</a:t>
            </a:r>
            <a:r>
              <a:rPr lang="en-US" sz="2800" b="1" i="1" dirty="0" smtClean="0">
                <a:solidFill>
                  <a:srgbClr val="00607A"/>
                </a:solidFill>
                <a:latin typeface="+mn-lt"/>
              </a:rPr>
              <a:t>  I  N  G          P  O  I  N  T</a:t>
            </a:r>
            <a:endParaRPr lang="en-US" sz="2800" b="1" i="1" dirty="0">
              <a:solidFill>
                <a:srgbClr val="00607A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7631" y="1329061"/>
            <a:ext cx="3391792" cy="83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Years of investment &amp; trials</a:t>
            </a:r>
          </a:p>
          <a:p>
            <a:pPr marL="112713" indent="-112713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Reduced product costs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2443" y="2454212"/>
            <a:ext cx="328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Commercial value propositions</a:t>
            </a:r>
            <a:endParaRPr lang="en-US" sz="2000" b="1" dirty="0">
              <a:solidFill>
                <a:srgbClr val="00607A"/>
              </a:solidFill>
              <a:latin typeface="Calibri" pitchFamily="34" charset="0"/>
            </a:endParaRPr>
          </a:p>
          <a:p>
            <a:pPr marL="112713" indent="-1127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Environmental benefits</a:t>
            </a:r>
            <a:endParaRPr lang="en-US" sz="2000" b="1" dirty="0">
              <a:solidFill>
                <a:srgbClr val="00607A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11431" y="4688923"/>
            <a:ext cx="3264197" cy="1233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6618" y="3599791"/>
            <a:ext cx="3289009" cy="90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Product profitability</a:t>
            </a: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: </a:t>
            </a:r>
            <a:r>
              <a:rPr lang="en-US" sz="2000" b="1" dirty="0" err="1">
                <a:solidFill>
                  <a:srgbClr val="00607A"/>
                </a:solidFill>
                <a:latin typeface="Calibri" pitchFamily="34" charset="0"/>
              </a:rPr>
              <a:t>Hydrogenics</a:t>
            </a: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, Fuel Cell  Energy &amp; Ballard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9350" y="4794710"/>
            <a:ext cx="909551" cy="35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9350" y="5284375"/>
            <a:ext cx="638663" cy="5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021" y="4721480"/>
            <a:ext cx="876652" cy="59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17" y="4725564"/>
            <a:ext cx="672903" cy="55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volkswagenag.com/content/vwcorp/config/default/mandant_config.img.html/logo/file/imag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1" y="5426954"/>
            <a:ext cx="1446026" cy="482008"/>
          </a:xfrm>
          <a:prstGeom prst="rect">
            <a:avLst/>
          </a:prstGeom>
          <a:noFill/>
        </p:spPr>
      </p:pic>
      <p:sp>
        <p:nvSpPr>
          <p:cNvPr id="2" name="Right Arrow 1"/>
          <p:cNvSpPr/>
          <p:nvPr/>
        </p:nvSpPr>
        <p:spPr>
          <a:xfrm>
            <a:off x="5128436" y="1523757"/>
            <a:ext cx="900782" cy="26663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128436" y="2706198"/>
            <a:ext cx="900782" cy="26663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128436" y="3888639"/>
            <a:ext cx="900782" cy="26663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128436" y="5071080"/>
            <a:ext cx="900782" cy="26663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G:\Marketing\Marketing Services\Images\07- Logos\Customers\Van Hool\Van Hool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0115" y="5319433"/>
            <a:ext cx="859317" cy="5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126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04788" y="14288"/>
            <a:ext cx="5918200" cy="1100137"/>
          </a:xfrm>
        </p:spPr>
        <p:txBody>
          <a:bodyPr/>
          <a:lstStyle/>
          <a:p>
            <a:r>
              <a:rPr lang="en-US" sz="3200" smtClean="0"/>
              <a:t>Telecom Backup Power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84506" y="1381125"/>
            <a:ext cx="6172200" cy="3482975"/>
          </a:xfrm>
        </p:spPr>
        <p:txBody>
          <a:bodyPr/>
          <a:lstStyle/>
          <a:p>
            <a:pPr>
              <a:lnSpc>
                <a:spcPts val="2100"/>
              </a:lnSpc>
              <a:spcBef>
                <a:spcPts val="600"/>
              </a:spcBef>
              <a:buFontTx/>
              <a:buChar char="•"/>
            </a:pPr>
            <a:r>
              <a:rPr lang="en-US" sz="2000" b="1" dirty="0" smtClean="0">
                <a:solidFill>
                  <a:srgbClr val="00607A"/>
                </a:solidFill>
              </a:rPr>
              <a:t>Growth underpinned by two distinct needs:</a:t>
            </a:r>
          </a:p>
          <a:p>
            <a:pPr marL="815975" lvl="1" indent="-342900">
              <a:lnSpc>
                <a:spcPts val="21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Regular outages in regions with unreliable grids</a:t>
            </a:r>
          </a:p>
          <a:p>
            <a:pPr marL="815975" lvl="1" indent="-342900">
              <a:lnSpc>
                <a:spcPts val="21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Emergency power in crisis situations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ts val="2100"/>
              </a:lnSpc>
              <a:spcBef>
                <a:spcPts val="600"/>
              </a:spcBef>
              <a:buFontTx/>
              <a:buChar char="•"/>
            </a:pPr>
            <a:r>
              <a:rPr lang="en-US" sz="2000" b="1" dirty="0" smtClean="0">
                <a:solidFill>
                  <a:srgbClr val="00607A"/>
                </a:solidFill>
              </a:rPr>
              <a:t>Future growth driven by:</a:t>
            </a:r>
          </a:p>
          <a:p>
            <a:pPr lvl="1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/>
              <a:t>Need for extended duration run-time backup power</a:t>
            </a:r>
          </a:p>
          <a:p>
            <a:pPr lvl="1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/>
              <a:t>Comprehensive product portfolio </a:t>
            </a:r>
          </a:p>
          <a:p>
            <a:pPr lvl="1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/>
              <a:t>Strong channel partners</a:t>
            </a:r>
          </a:p>
          <a:p>
            <a:pPr lvl="1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/>
              <a:t>New geographies, including China</a:t>
            </a:r>
          </a:p>
        </p:txBody>
      </p:sp>
      <p:pic>
        <p:nvPicPr>
          <p:cNvPr id="24579" name="Picture 3" descr="G:\Marketing\Marketing Services\Images\02- Backup Power\Nokia\Nokia Fuel_Cell System Ballard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7025" y="1346200"/>
            <a:ext cx="1616075" cy="2424113"/>
          </a:xfrm>
          <a:prstGeom prst="rect">
            <a:avLst/>
          </a:prstGeom>
          <a:noFill/>
          <a:ln w="28575">
            <a:solidFill>
              <a:srgbClr val="00607A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26438" y="2246313"/>
            <a:ext cx="1468437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6879">
              <a:defRPr/>
            </a:pPr>
            <a:r>
              <a:rPr lang="en-US" sz="1000" i="1" dirty="0">
                <a:latin typeface="+mn-lt"/>
              </a:rPr>
              <a:t>Ballard ElectraGen™-ME fuel cell system installed by Nokia Solutions and Networks (NSN) at test site in Japan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22425" y="5264150"/>
            <a:ext cx="2049463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6879">
              <a:defRPr/>
            </a:pPr>
            <a:r>
              <a:rPr lang="en-US" sz="1300" b="1" dirty="0">
                <a:solidFill>
                  <a:srgbClr val="00607A"/>
                </a:solidFill>
                <a:latin typeface="+mn-lt"/>
              </a:rPr>
              <a:t>Key End-Customers</a:t>
            </a:r>
            <a:endParaRPr lang="en-US" sz="1200" dirty="0">
              <a:solidFill>
                <a:srgbClr val="00607A"/>
              </a:solidFill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28675" y="5529263"/>
            <a:ext cx="36480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1625675"/>
              </p:ext>
            </p:extLst>
          </p:nvPr>
        </p:nvGraphicFramePr>
        <p:xfrm>
          <a:off x="5662613" y="4176713"/>
          <a:ext cx="3911946" cy="2895903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2343703"/>
                <a:gridCol w="1568243"/>
              </a:tblGrid>
              <a:tr h="45033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Ballard</a:t>
                      </a:r>
                      <a:r>
                        <a:rPr lang="en-US" sz="1300" baseline="0" dirty="0" smtClean="0"/>
                        <a:t> Channel                 Partners - </a:t>
                      </a:r>
                      <a:r>
                        <a:rPr lang="en-US" sz="1300" i="1" baseline="0" dirty="0" smtClean="0"/>
                        <a:t>Sample</a:t>
                      </a:r>
                      <a:endParaRPr lang="en-US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No.</a:t>
                      </a:r>
                      <a:r>
                        <a:rPr lang="en-US" sz="1300" baseline="0" dirty="0" smtClean="0"/>
                        <a:t> Systems Shipped to Partners</a:t>
                      </a:r>
                      <a:endParaRPr lang="en-US" sz="1300" dirty="0"/>
                    </a:p>
                  </a:txBody>
                  <a:tcPr anchor="ctr"/>
                </a:tc>
              </a:tr>
              <a:tr h="329214"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Cascadiant</a:t>
                      </a:r>
                      <a:r>
                        <a:rPr lang="en-US" sz="1300" b="1" dirty="0" smtClean="0"/>
                        <a:t> (Asia)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500</a:t>
                      </a:r>
                      <a:endParaRPr lang="en-US" sz="1300" b="1" dirty="0"/>
                    </a:p>
                  </a:txBody>
                  <a:tcPr anchor="ctr"/>
                </a:tc>
              </a:tr>
              <a:tr h="329214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NSN</a:t>
                      </a:r>
                      <a:r>
                        <a:rPr lang="en-US" sz="1300" b="1" baseline="0" dirty="0" smtClean="0"/>
                        <a:t> </a:t>
                      </a:r>
                      <a:r>
                        <a:rPr lang="en-US" sz="1300" b="1" dirty="0" smtClean="0"/>
                        <a:t>(Japan)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350</a:t>
                      </a:r>
                      <a:endParaRPr lang="en-US" sz="1300" b="1" dirty="0"/>
                    </a:p>
                  </a:txBody>
                  <a:tcPr anchor="ctr"/>
                </a:tc>
              </a:tr>
              <a:tr h="432939"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Inala</a:t>
                      </a:r>
                      <a:r>
                        <a:rPr lang="en-US" sz="1300" b="1" dirty="0" smtClean="0"/>
                        <a:t> Technologies (</a:t>
                      </a:r>
                      <a:r>
                        <a:rPr lang="en-US" sz="1300" b="1" dirty="0" err="1" smtClean="0"/>
                        <a:t>S.Africa</a:t>
                      </a:r>
                      <a:r>
                        <a:rPr lang="en-US" sz="1300" b="1" dirty="0" smtClean="0"/>
                        <a:t>)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300</a:t>
                      </a:r>
                      <a:endParaRPr lang="en-US" sz="1300" b="1" dirty="0"/>
                    </a:p>
                  </a:txBody>
                  <a:tcPr anchor="ctr"/>
                </a:tc>
              </a:tr>
              <a:tr h="329214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Azure Hydrogen (China)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170</a:t>
                      </a:r>
                      <a:endParaRPr lang="en-US" sz="1300" b="1" dirty="0"/>
                    </a:p>
                  </a:txBody>
                  <a:tcPr anchor="ctr"/>
                </a:tc>
              </a:tr>
              <a:tr h="329214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Motorola (Europe)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150</a:t>
                      </a:r>
                      <a:endParaRPr lang="en-US" sz="1300" b="1" dirty="0"/>
                    </a:p>
                  </a:txBody>
                  <a:tcPr anchor="ctr"/>
                </a:tc>
              </a:tr>
              <a:tr h="329214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Precision</a:t>
                      </a:r>
                      <a:r>
                        <a:rPr lang="en-US" sz="1300" b="1" baseline="0" dirty="0" smtClean="0"/>
                        <a:t> Power &amp; Air (CALA)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145</a:t>
                      </a:r>
                      <a:endParaRPr lang="en-US" sz="1300" b="1" dirty="0"/>
                    </a:p>
                  </a:txBody>
                  <a:tcPr anchor="ctr"/>
                </a:tc>
              </a:tr>
              <a:tr h="329214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607A"/>
                          </a:solidFill>
                        </a:rPr>
                        <a:t>TOTAL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00607A"/>
                          </a:solidFill>
                        </a:rPr>
                        <a:t>~2,400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460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50" y="5740400"/>
            <a:ext cx="8715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0" y="6488113"/>
            <a:ext cx="14636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913" y="5834063"/>
            <a:ext cx="12065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113" y="5868988"/>
            <a:ext cx="14779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555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/>
          <a:stretch/>
        </p:blipFill>
        <p:spPr bwMode="auto">
          <a:xfrm>
            <a:off x="5592727" y="2456106"/>
            <a:ext cx="4345774" cy="2289579"/>
          </a:xfrm>
          <a:prstGeom prst="roundRect">
            <a:avLst>
              <a:gd name="adj" fmla="val 4866"/>
            </a:avLst>
          </a:prstGeom>
          <a:noFill/>
          <a:ln>
            <a:noFill/>
          </a:ln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200" smtClean="0">
                <a:solidFill>
                  <a:schemeClr val="bg1"/>
                </a:solidFill>
              </a:rPr>
              <a:t>Material Handling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26627" name="Picture 2" descr="V:\Clients\BLDP\Logos &amp; Images -  Ballard\New from Lori 9-21-11\9SSL fiv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9413" y="1417295"/>
            <a:ext cx="1865312" cy="731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6628" name="Picture 2" descr="G:\Marketing\Marketing Services\Images\06- Products\Mark 1020 ACS\Ballard_2 White Foregroun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1838" y="1307758"/>
            <a:ext cx="1123950" cy="841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6629" name="TextBox 23"/>
          <p:cNvSpPr txBox="1">
            <a:spLocks noChangeArrowheads="1"/>
          </p:cNvSpPr>
          <p:nvPr/>
        </p:nvSpPr>
        <p:spPr bwMode="auto">
          <a:xfrm>
            <a:off x="5329238" y="2149133"/>
            <a:ext cx="1863725" cy="403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4601" tIns="47301" rIns="94601" bIns="47301">
            <a:spAutoFit/>
          </a:bodyPr>
          <a:lstStyle/>
          <a:p>
            <a:pPr marL="412750" indent="-354013" algn="ctr" defTabSz="944563"/>
            <a:r>
              <a:rPr lang="en-CA" sz="1000" i="1">
                <a:latin typeface="Calibri" pitchFamily="34" charset="0"/>
              </a:rPr>
              <a:t>Ballard FCvelocity</a:t>
            </a:r>
            <a:r>
              <a:rPr lang="en-CA" sz="1000" i="1" baseline="30000">
                <a:latin typeface="Calibri" pitchFamily="34" charset="0"/>
              </a:rPr>
              <a:t>®</a:t>
            </a:r>
            <a:r>
              <a:rPr lang="en-CA" sz="1000" i="1">
                <a:latin typeface="Calibri" pitchFamily="34" charset="0"/>
              </a:rPr>
              <a:t>-9SSL</a:t>
            </a:r>
          </a:p>
          <a:p>
            <a:pPr marL="412750" indent="-354013" algn="ctr" defTabSz="944563"/>
            <a:r>
              <a:rPr lang="en-CA" sz="1000" i="1">
                <a:latin typeface="Calibri" pitchFamily="34" charset="0"/>
              </a:rPr>
              <a:t>Fuel Cell Stack</a:t>
            </a:r>
            <a:endParaRPr lang="en-US" sz="1000" i="1">
              <a:latin typeface="Calibri" pitchFamily="34" charset="0"/>
            </a:endParaRPr>
          </a:p>
        </p:txBody>
      </p:sp>
      <p:sp>
        <p:nvSpPr>
          <p:cNvPr id="26630" name="TextBox 17"/>
          <p:cNvSpPr txBox="1">
            <a:spLocks noChangeArrowheads="1"/>
          </p:cNvSpPr>
          <p:nvPr/>
        </p:nvSpPr>
        <p:spPr bwMode="auto">
          <a:xfrm>
            <a:off x="8167688" y="2149133"/>
            <a:ext cx="1627187" cy="403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4601" tIns="47301" rIns="94601" bIns="47301">
            <a:spAutoFit/>
          </a:bodyPr>
          <a:lstStyle/>
          <a:p>
            <a:pPr marL="412750" indent="-354013" algn="ctr" defTabSz="944563"/>
            <a:r>
              <a:rPr lang="en-CA" sz="1000" i="1">
                <a:latin typeface="Calibri" pitchFamily="34" charset="0"/>
              </a:rPr>
              <a:t>Ballard FCgen</a:t>
            </a:r>
            <a:r>
              <a:rPr lang="en-CA" sz="1000" i="1" baseline="30000">
                <a:latin typeface="Calibri" pitchFamily="34" charset="0"/>
              </a:rPr>
              <a:t>®</a:t>
            </a:r>
            <a:r>
              <a:rPr lang="en-CA" sz="1000" i="1">
                <a:latin typeface="Calibri" pitchFamily="34" charset="0"/>
              </a:rPr>
              <a:t>-1020ACS</a:t>
            </a:r>
          </a:p>
          <a:p>
            <a:pPr marL="412750" indent="-354013" algn="ctr" defTabSz="944563"/>
            <a:r>
              <a:rPr lang="en-CA" sz="1000" i="1">
                <a:latin typeface="Calibri" pitchFamily="34" charset="0"/>
              </a:rPr>
              <a:t>Fuel Cell Stack</a:t>
            </a:r>
            <a:endParaRPr lang="en-US" sz="1000" i="1"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005638" y="2034833"/>
            <a:ext cx="484187" cy="517525"/>
          </a:xfrm>
          <a:prstGeom prst="straightConnector1">
            <a:avLst/>
          </a:prstGeom>
          <a:ln w="28575">
            <a:solidFill>
              <a:srgbClr val="62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672388" y="2034833"/>
            <a:ext cx="485775" cy="517525"/>
          </a:xfrm>
          <a:prstGeom prst="straightConnector1">
            <a:avLst/>
          </a:prstGeom>
          <a:ln w="28575">
            <a:solidFill>
              <a:srgbClr val="62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81650" y="2582520"/>
            <a:ext cx="4275138" cy="2374900"/>
          </a:xfrm>
          <a:prstGeom prst="rect">
            <a:avLst/>
          </a:prstGeom>
          <a:noFill/>
          <a:ln>
            <a:solidFill>
              <a:srgbClr val="006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879"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38788" y="4393858"/>
            <a:ext cx="218122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6879">
              <a:defRPr/>
            </a:pPr>
            <a:r>
              <a:rPr lang="en-US" sz="1000" i="1" dirty="0">
                <a:latin typeface="+mn-lt"/>
              </a:rPr>
              <a:t>Plug Power </a:t>
            </a:r>
            <a:r>
              <a:rPr lang="en-CA" sz="1000" i="1" dirty="0">
                <a:latin typeface="+mn-lt"/>
              </a:rPr>
              <a:t>GenDrive® systems – powered by Ballard fuel cell stacks – are available for all classes of lift truck </a:t>
            </a:r>
            <a:endParaRPr lang="en-US" sz="1000" i="1" dirty="0">
              <a:latin typeface="+mn-lt"/>
            </a:endParaRPr>
          </a:p>
        </p:txBody>
      </p:sp>
      <p:sp>
        <p:nvSpPr>
          <p:cNvPr id="27" name="Content Placeholder 1"/>
          <p:cNvSpPr>
            <a:spLocks noGrp="1"/>
          </p:cNvSpPr>
          <p:nvPr>
            <p:ph idx="1"/>
          </p:nvPr>
        </p:nvSpPr>
        <p:spPr>
          <a:xfrm>
            <a:off x="203200" y="1252676"/>
            <a:ext cx="5230813" cy="2722976"/>
          </a:xfrm>
        </p:spPr>
        <p:txBody>
          <a:bodyPr/>
          <a:lstStyle/>
          <a:p>
            <a:pPr marL="414050" indent="-355351" defTabSz="945486">
              <a:lnSpc>
                <a:spcPts val="21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607A"/>
                </a:solidFill>
              </a:rPr>
              <a:t>Plug Power has driven market adoption by leveraging productivity improvements in distribution </a:t>
            </a:r>
            <a:r>
              <a:rPr lang="en-US" sz="2000" b="1" dirty="0" err="1" smtClean="0">
                <a:solidFill>
                  <a:srgbClr val="00607A"/>
                </a:solidFill>
              </a:rPr>
              <a:t>centres</a:t>
            </a:r>
            <a:endParaRPr lang="en-US" sz="2000" b="1" dirty="0" smtClean="0">
              <a:solidFill>
                <a:srgbClr val="00607A"/>
              </a:solidFill>
            </a:endParaRPr>
          </a:p>
          <a:p>
            <a:pPr marL="769399" lvl="1" indent="-296655" defTabSz="945486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sz="1800" dirty="0" smtClean="0"/>
              <a:t>Channel partner holds 85% share of N/American fuel cell powered forklift market</a:t>
            </a:r>
            <a:br>
              <a:rPr lang="en-US" sz="1800" dirty="0" smtClean="0"/>
            </a:br>
            <a:endParaRPr lang="en-US" sz="1800" dirty="0" smtClean="0"/>
          </a:p>
          <a:p>
            <a:pPr marL="414050" indent="-355351" defTabSz="945486">
              <a:lnSpc>
                <a:spcPts val="21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607A"/>
                </a:solidFill>
              </a:rPr>
              <a:t>Future growth driven by:</a:t>
            </a:r>
          </a:p>
          <a:p>
            <a:pPr lvl="1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sz="1800" dirty="0" smtClean="0"/>
              <a:t>Continued penetration of N/American market</a:t>
            </a:r>
          </a:p>
          <a:p>
            <a:pPr lvl="1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sz="1800" dirty="0" smtClean="0"/>
              <a:t>Expansion into EU market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00" y="5527333"/>
            <a:ext cx="20494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6879">
              <a:defRPr/>
            </a:pPr>
            <a:r>
              <a:rPr lang="en-US" sz="1300" b="1" dirty="0" smtClean="0">
                <a:solidFill>
                  <a:srgbClr val="00607A"/>
                </a:solidFill>
                <a:latin typeface="+mn-lt"/>
              </a:rPr>
              <a:t>Channel Partner</a:t>
            </a:r>
            <a:endParaRPr lang="en-US" sz="1200" dirty="0">
              <a:solidFill>
                <a:srgbClr val="00607A"/>
              </a:solidFill>
              <a:latin typeface="+mn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430963" y="5800383"/>
            <a:ext cx="24161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8" name="Picture 14" descr="http://airsquared.com/wp-content/uploads/2011/10/logoPlugPower-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5425" y="5848008"/>
            <a:ext cx="21050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4425023"/>
              </p:ext>
            </p:extLst>
          </p:nvPr>
        </p:nvGraphicFramePr>
        <p:xfrm>
          <a:off x="547688" y="4422720"/>
          <a:ext cx="4619922" cy="2727960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621540"/>
                <a:gridCol w="2020193"/>
                <a:gridCol w="9781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Plug Power End-Customer</a:t>
                      </a:r>
                      <a:r>
                        <a:rPr lang="en-US" sz="1300" b="1" baseline="0" dirty="0" smtClean="0"/>
                        <a:t>s </a:t>
                      </a:r>
                      <a:r>
                        <a:rPr lang="en-US" sz="1300" b="1" dirty="0" smtClean="0"/>
                        <a:t>- </a:t>
                      </a:r>
                      <a:r>
                        <a:rPr lang="en-US" sz="1300" b="1" i="1" dirty="0" smtClean="0"/>
                        <a:t>Sample</a:t>
                      </a:r>
                      <a:endParaRPr lang="en-US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No.</a:t>
                      </a:r>
                      <a:r>
                        <a:rPr lang="en-US" sz="1300" b="1" baseline="0" dirty="0" smtClean="0"/>
                        <a:t> </a:t>
                      </a:r>
                      <a:r>
                        <a:rPr lang="en-CA" sz="1300" i="0" dirty="0" err="1" smtClean="0">
                          <a:latin typeface="+mn-lt"/>
                        </a:rPr>
                        <a:t>GenDrive’s</a:t>
                      </a:r>
                      <a:r>
                        <a:rPr lang="en-CA" sz="1300" i="0" dirty="0" smtClean="0">
                          <a:latin typeface="+mn-lt"/>
                        </a:rPr>
                        <a:t>®</a:t>
                      </a:r>
                      <a:r>
                        <a:rPr lang="en-CA" sz="1400" i="1" baseline="0" dirty="0" smtClean="0">
                          <a:latin typeface="+mn-lt"/>
                        </a:rPr>
                        <a:t> </a:t>
                      </a:r>
                      <a:r>
                        <a:rPr lang="en-US" sz="1300" b="1" dirty="0" smtClean="0"/>
                        <a:t>Deployed</a:t>
                      </a:r>
                      <a:r>
                        <a:rPr lang="en-US" sz="1300" b="1" baseline="0" dirty="0" smtClean="0"/>
                        <a:t> with End-Customer</a:t>
                      </a:r>
                      <a:r>
                        <a:rPr lang="en-US" sz="1300" b="1" dirty="0" smtClean="0"/>
                        <a:t>*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No. Sites*</a:t>
                      </a:r>
                      <a:endParaRPr lang="en-US" sz="13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Sysco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680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6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 err="1" smtClean="0"/>
                        <a:t>Walmart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500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3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P&amp;G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340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4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Mercedes Benz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195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2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Kroger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161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1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3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607A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607A"/>
                          </a:solidFill>
                        </a:rPr>
                        <a:t>&gt;4,000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607A"/>
                          </a:solidFill>
                        </a:rPr>
                        <a:t>44</a:t>
                      </a:r>
                      <a:endParaRPr lang="en-US" sz="1300" b="1" dirty="0">
                        <a:solidFill>
                          <a:srgbClr val="00607A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36078" y="7167337"/>
            <a:ext cx="21955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i="1" dirty="0">
                <a:latin typeface="+mn-lt"/>
              </a:rPr>
              <a:t>* Results reported by Plug Power</a:t>
            </a:r>
          </a:p>
        </p:txBody>
      </p:sp>
    </p:spTree>
    <p:extLst>
      <p:ext uri="{BB962C8B-B14F-4D97-AF65-F5344CB8AC3E}">
        <p14:creationId xmlns="" xmlns:p14="http://schemas.microsoft.com/office/powerpoint/2010/main" val="37582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Engineering Services</a:t>
            </a:r>
          </a:p>
        </p:txBody>
      </p:sp>
      <p:sp>
        <p:nvSpPr>
          <p:cNvPr id="28674" name="Text Placeholder 1"/>
          <p:cNvSpPr txBox="1">
            <a:spLocks/>
          </p:cNvSpPr>
          <p:nvPr/>
        </p:nvSpPr>
        <p:spPr bwMode="auto">
          <a:xfrm>
            <a:off x="307975" y="1488265"/>
            <a:ext cx="49974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Customers leveraging Ballard expertise to advance fuel cell development efforts</a:t>
            </a:r>
            <a:r>
              <a:rPr lang="en-US" sz="1800" dirty="0" smtClean="0">
                <a:latin typeface="Calibri" pitchFamily="34" charset="0"/>
              </a:rPr>
              <a:t/>
            </a:r>
            <a:br>
              <a:rPr lang="en-US" sz="1800" dirty="0" smtClean="0">
                <a:latin typeface="Calibri" pitchFamily="34" charset="0"/>
              </a:rPr>
            </a:br>
            <a:endParaRPr lang="en-US" sz="1800" dirty="0">
              <a:latin typeface="Calibri" pitchFamily="34" charset="0"/>
            </a:endParaRPr>
          </a:p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Underpinned by 4-year contract with Volkswagen AG </a:t>
            </a:r>
            <a:r>
              <a:rPr lang="en-US" sz="2000" b="1" dirty="0">
                <a:solidFill>
                  <a:srgbClr val="00607A"/>
                </a:solidFill>
                <a:latin typeface="Calibri" pitchFamily="34" charset="0"/>
                <a:sym typeface="Wingdings" pitchFamily="2" charset="2"/>
              </a:rPr>
              <a:t></a:t>
            </a: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 C$60-100M value</a:t>
            </a:r>
          </a:p>
          <a:p>
            <a:pPr marL="741363" lvl="2" indent="-28575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>
                <a:latin typeface="Calibri" pitchFamily="34" charset="0"/>
              </a:rPr>
              <a:t>Fuel cell product design, testing &amp; system integration for current VW fuel cell system &amp; development of next-generation </a:t>
            </a:r>
            <a:r>
              <a:rPr lang="en-US" sz="1800" dirty="0" smtClean="0">
                <a:latin typeface="Calibri" pitchFamily="34" charset="0"/>
              </a:rPr>
              <a:t>system</a:t>
            </a:r>
            <a:br>
              <a:rPr lang="en-US" sz="1800" dirty="0" smtClean="0">
                <a:latin typeface="Calibri" pitchFamily="34" charset="0"/>
              </a:rPr>
            </a:br>
            <a:endParaRPr lang="en-US" sz="1800" dirty="0">
              <a:latin typeface="Calibri" pitchFamily="34" charset="0"/>
            </a:endParaRPr>
          </a:p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Future </a:t>
            </a: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growth driven by:</a:t>
            </a:r>
          </a:p>
          <a:p>
            <a:pPr marL="741363" lvl="2" indent="-28575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</a:rPr>
              <a:t>Auto &amp; non-auto opportunities</a:t>
            </a:r>
          </a:p>
          <a:p>
            <a:pPr marL="741363" lvl="1" indent="-285750">
              <a:lnSpc>
                <a:spcPts val="2500"/>
              </a:lnSpc>
              <a:spcBef>
                <a:spcPts val="600"/>
              </a:spcBef>
              <a:buFont typeface="Courier New" pitchFamily="49" charset="0"/>
              <a:buChar char="o"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280150" y="4008438"/>
            <a:ext cx="21097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6879">
              <a:defRPr/>
            </a:pPr>
            <a:r>
              <a:rPr lang="en-US" sz="1000" i="1" dirty="0">
                <a:latin typeface="+mn-lt"/>
                <a:ea typeface="Verdana" pitchFamily="34" charset="0"/>
                <a:cs typeface="Verdana" pitchFamily="34" charset="0"/>
              </a:rPr>
              <a:t>Ballard development and test facility at Vancouver, B.C. headquarters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78488" y="1614488"/>
            <a:ext cx="4044950" cy="2287587"/>
          </a:xfrm>
          <a:prstGeom prst="rect">
            <a:avLst/>
          </a:prstGeom>
          <a:noFill/>
          <a:ln>
            <a:solidFill>
              <a:srgbClr val="006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879">
              <a:defRPr/>
            </a:pPr>
            <a:endParaRPr lang="en-US" dirty="0"/>
          </a:p>
        </p:txBody>
      </p:sp>
      <p:pic>
        <p:nvPicPr>
          <p:cNvPr id="28677" name="Picture 2" descr="G:\Marketing\Marketing Services\Images\20 - Engineering Services\Testing\Ballard_2_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3725" y="1627188"/>
            <a:ext cx="404495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87413" y="5546725"/>
            <a:ext cx="32861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6879">
              <a:defRPr/>
            </a:pPr>
            <a:r>
              <a:rPr lang="en-US" sz="1300" b="1" dirty="0">
                <a:solidFill>
                  <a:srgbClr val="00607A"/>
                </a:solidFill>
                <a:latin typeface="+mn-lt"/>
              </a:rPr>
              <a:t>Key Customers</a:t>
            </a:r>
            <a:endParaRPr lang="en-US" sz="1200" dirty="0"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76300" y="5816600"/>
            <a:ext cx="33083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0" name="Picture 10" descr="http://www.zeroto60times.com/blog/wp-content/uploads/2013/02/mercedes-benz-cars-logo-emble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3121025" y="5884863"/>
            <a:ext cx="11033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0" descr="http://www.fuelcells.org/wp-content/uploads/2012/06/AFCC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3213" y="6678613"/>
            <a:ext cx="15906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2" descr="C:\Users\guymca\AppData\Local\Microsoft\Windows\Temporary Internet Files\OLK5781\VWAG_4C_M_logo-Converte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5688" y="5972175"/>
            <a:ext cx="16287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3" name="Group 1"/>
          <p:cNvGrpSpPr>
            <a:grpSpLocks/>
          </p:cNvGrpSpPr>
          <p:nvPr/>
        </p:nvGrpSpPr>
        <p:grpSpPr bwMode="auto">
          <a:xfrm>
            <a:off x="5035550" y="4525963"/>
            <a:ext cx="4408488" cy="2654300"/>
            <a:chOff x="5046132" y="4685199"/>
            <a:chExt cx="4408880" cy="2654386"/>
          </a:xfrm>
        </p:grpSpPr>
        <p:pic>
          <p:nvPicPr>
            <p:cNvPr id="28684" name="Picture 2" descr="G:\Marketing\Marketing Services\Images\08- Facilities and Corporate\Burnaby\IMG_3730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46133" y="4686257"/>
              <a:ext cx="4408879" cy="2653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046132" y="4685199"/>
              <a:ext cx="4408880" cy="2654386"/>
            </a:xfrm>
            <a:prstGeom prst="rect">
              <a:avLst/>
            </a:prstGeom>
            <a:noFill/>
            <a:ln>
              <a:solidFill>
                <a:srgbClr val="0060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879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2784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Bus</a:t>
            </a:r>
          </a:p>
        </p:txBody>
      </p:sp>
      <p:sp>
        <p:nvSpPr>
          <p:cNvPr id="31746" name="Content Placeholder 1"/>
          <p:cNvSpPr txBox="1">
            <a:spLocks/>
          </p:cNvSpPr>
          <p:nvPr/>
        </p:nvSpPr>
        <p:spPr bwMode="auto">
          <a:xfrm>
            <a:off x="350162" y="1413669"/>
            <a:ext cx="5344959" cy="525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2750" lvl="1" indent="-354013" defTabSz="944563" eaLnBrk="0" hangingPunct="0">
              <a:lnSpc>
                <a:spcPts val="21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Important market, supported by Government policy &amp; funding initiatives</a:t>
            </a:r>
          </a:p>
          <a:p>
            <a:pPr marL="412750" lvl="1" indent="-354013" defTabSz="944563" eaLnBrk="0" hangingPunct="0">
              <a:lnSpc>
                <a:spcPts val="21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Europe</a:t>
            </a:r>
          </a:p>
          <a:p>
            <a:pPr marL="869950" lvl="2" indent="-354013" defTabSz="944563" eaLnBrk="0" hangingPunct="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</a:rPr>
              <a:t>Ballard expects to power 40 </a:t>
            </a:r>
            <a:r>
              <a:rPr lang="en-US" sz="1800" dirty="0">
                <a:latin typeface="Calibri" pitchFamily="34" charset="0"/>
              </a:rPr>
              <a:t>of </a:t>
            </a:r>
            <a:r>
              <a:rPr lang="en-US" sz="1800" dirty="0" smtClean="0">
                <a:latin typeface="Calibri" pitchFamily="34" charset="0"/>
              </a:rPr>
              <a:t>the 50 </a:t>
            </a:r>
            <a:r>
              <a:rPr lang="en-US" sz="1800" dirty="0">
                <a:latin typeface="Calibri" pitchFamily="34" charset="0"/>
              </a:rPr>
              <a:t>buses operating in Europe by 2014 </a:t>
            </a:r>
          </a:p>
          <a:p>
            <a:pPr marL="869950" lvl="2" indent="-354013" defTabSz="944563" eaLnBrk="0" hangingPunct="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</a:rPr>
              <a:t>JTI leadership &amp; funding support</a:t>
            </a:r>
            <a:endParaRPr lang="en-US" sz="1800" dirty="0">
              <a:latin typeface="Calibri" pitchFamily="34" charset="0"/>
            </a:endParaRPr>
          </a:p>
          <a:p>
            <a:pPr marL="412750" lvl="1" indent="-354013" defTabSz="944563" eaLnBrk="0" hangingPunct="0">
              <a:lnSpc>
                <a:spcPts val="21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North America</a:t>
            </a:r>
          </a:p>
          <a:p>
            <a:pPr marL="869950" lvl="2" indent="-354013" defTabSz="944563" eaLnBrk="0" hangingPunct="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</a:rPr>
              <a:t>Whistler, BC</a:t>
            </a:r>
          </a:p>
          <a:p>
            <a:pPr marL="869950" lvl="2" indent="-354013" defTabSz="944563" eaLnBrk="0" hangingPunct="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err="1">
                <a:latin typeface="Calibri" pitchFamily="34" charset="0"/>
              </a:rPr>
              <a:t>CaFCP</a:t>
            </a:r>
            <a:r>
              <a:rPr lang="en-US" sz="1800" dirty="0">
                <a:latin typeface="Calibri" pitchFamily="34" charset="0"/>
              </a:rPr>
              <a:t> Bus Roadmap released in March </a:t>
            </a:r>
            <a:r>
              <a:rPr lang="en-US" sz="1800" dirty="0" smtClean="0">
                <a:latin typeface="Calibri" pitchFamily="34" charset="0"/>
              </a:rPr>
              <a:t>– calling for 40 </a:t>
            </a:r>
            <a:r>
              <a:rPr lang="en-US" sz="1800" dirty="0">
                <a:latin typeface="Calibri" pitchFamily="34" charset="0"/>
              </a:rPr>
              <a:t>vehicles at 2 sites in California </a:t>
            </a:r>
          </a:p>
          <a:p>
            <a:pPr marL="412750" lvl="1" indent="-354013" defTabSz="944563" eaLnBrk="0" hangingPunct="0">
              <a:lnSpc>
                <a:spcPts val="21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China</a:t>
            </a:r>
            <a:endParaRPr lang="en-US" sz="2000" b="1" dirty="0">
              <a:solidFill>
                <a:srgbClr val="00607A"/>
              </a:solidFill>
              <a:latin typeface="Calibri" pitchFamily="34" charset="0"/>
            </a:endParaRPr>
          </a:p>
          <a:p>
            <a:pPr marL="869950" lvl="2" indent="-354013" defTabSz="944563" eaLnBrk="0" hangingPunct="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</a:rPr>
              <a:t>Ballard contract with Azure Hydrogen for license to assemble bus modules in </a:t>
            </a:r>
            <a:r>
              <a:rPr lang="en-US" sz="1800" dirty="0">
                <a:latin typeface="Calibri" pitchFamily="34" charset="0"/>
              </a:rPr>
              <a:t>China; fuel cell stacks provided exclusively by </a:t>
            </a:r>
            <a:r>
              <a:rPr lang="en-US" sz="1800" dirty="0" smtClean="0">
                <a:latin typeface="Calibri" pitchFamily="34" charset="0"/>
              </a:rPr>
              <a:t>Ballard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2966" y="6316494"/>
            <a:ext cx="3758722" cy="246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6879">
              <a:defRPr/>
            </a:pPr>
            <a:r>
              <a:rPr lang="en-US" sz="1000" i="1" dirty="0" smtClean="0">
                <a:latin typeface="+mn-lt"/>
              </a:rPr>
              <a:t>Van </a:t>
            </a:r>
            <a:r>
              <a:rPr lang="en-US" sz="1000" i="1" dirty="0" err="1" smtClean="0">
                <a:latin typeface="+mn-lt"/>
              </a:rPr>
              <a:t>Hool</a:t>
            </a:r>
            <a:r>
              <a:rPr lang="en-US" sz="1000" i="1" dirty="0" smtClean="0">
                <a:latin typeface="+mn-lt"/>
              </a:rPr>
              <a:t> bus equipped with Ballard fuel cell power module </a:t>
            </a:r>
            <a:endParaRPr lang="en-US" sz="1000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6863" y="1400081"/>
            <a:ext cx="2049462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6879">
              <a:defRPr/>
            </a:pPr>
            <a:r>
              <a:rPr lang="en-US" sz="1300" b="1" dirty="0">
                <a:solidFill>
                  <a:srgbClr val="00607A"/>
                </a:solidFill>
                <a:latin typeface="+mn-lt"/>
              </a:rPr>
              <a:t>Key Customers</a:t>
            </a:r>
            <a:endParaRPr lang="en-US" sz="12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345238" y="1662018"/>
            <a:ext cx="2620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2" name="Picture 2" descr="C:\Users\guymca\AppData\Local\Microsoft\Windows\Temporary Internet Files\OLK5781\Azure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6213" y="1760443"/>
            <a:ext cx="13589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2" descr="G:\Marketing\Marketing Services\Images\07- Logos\Customers\Van Hool\Van Hoo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285" y="1789018"/>
            <a:ext cx="11271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3" descr="G:\Marketing\Marketing Services\Images\07- Logos\Customers\BAE Systems\bae_img_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1969" y="2766279"/>
            <a:ext cx="1619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32966" y="3539359"/>
            <a:ext cx="3774559" cy="275696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919581" y="3525058"/>
            <a:ext cx="3790949" cy="2794550"/>
          </a:xfrm>
          <a:prstGeom prst="rect">
            <a:avLst/>
          </a:prstGeom>
          <a:noFill/>
          <a:ln>
            <a:solidFill>
              <a:srgbClr val="006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879"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60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Van </a:t>
            </a:r>
            <a:r>
              <a:rPr lang="en-US" sz="3200" dirty="0" err="1" smtClean="0"/>
              <a:t>Hool</a:t>
            </a:r>
            <a:r>
              <a:rPr lang="en-US" sz="3200" dirty="0" smtClean="0"/>
              <a:t> &amp; Ballard Collaboration</a:t>
            </a:r>
          </a:p>
        </p:txBody>
      </p:sp>
      <p:sp>
        <p:nvSpPr>
          <p:cNvPr id="31746" name="Content Placeholder 1"/>
          <p:cNvSpPr txBox="1">
            <a:spLocks/>
          </p:cNvSpPr>
          <p:nvPr/>
        </p:nvSpPr>
        <p:spPr bwMode="auto">
          <a:xfrm>
            <a:off x="463567" y="1395473"/>
            <a:ext cx="6344860" cy="28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2750" lvl="1" indent="-354013" defTabSz="944563" eaLnBrk="0" hangingPunct="0">
              <a:lnSpc>
                <a:spcPts val="22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Van </a:t>
            </a:r>
            <a:r>
              <a:rPr lang="en-US" sz="2000" b="1" dirty="0" err="1">
                <a:solidFill>
                  <a:srgbClr val="00607A"/>
                </a:solidFill>
                <a:latin typeface="Calibri" pitchFamily="34" charset="0"/>
              </a:rPr>
              <a:t>Hool</a:t>
            </a: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 &amp; Ballard </a:t>
            </a: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working closely to advance fuel cell bus commercialization </a:t>
            </a:r>
            <a:endParaRPr lang="en-US" sz="1800" dirty="0">
              <a:latin typeface="Calibri" pitchFamily="34" charset="0"/>
            </a:endParaRPr>
          </a:p>
          <a:p>
            <a:pPr marL="412750" lvl="1" indent="-354013" defTabSz="944563" eaLnBrk="0" hangingPunct="0">
              <a:lnSpc>
                <a:spcPts val="22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Future fuel </a:t>
            </a: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cell bus design </a:t>
            </a: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will </a:t>
            </a: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integrate </a:t>
            </a: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Ballard next-gen </a:t>
            </a: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FCvelocity™-HD7 </a:t>
            </a: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fuel cell module into Van </a:t>
            </a:r>
            <a:r>
              <a:rPr lang="en-US" sz="2000" b="1" dirty="0" err="1" smtClean="0">
                <a:solidFill>
                  <a:srgbClr val="00607A"/>
                </a:solidFill>
                <a:latin typeface="Calibri" pitchFamily="34" charset="0"/>
              </a:rPr>
              <a:t>Hool</a:t>
            </a: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 platforms </a:t>
            </a:r>
          </a:p>
          <a:p>
            <a:pPr marL="412750" lvl="1" indent="-354013" defTabSz="944563" eaLnBrk="0" hangingPunct="0">
              <a:lnSpc>
                <a:spcPts val="22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Van </a:t>
            </a:r>
            <a:r>
              <a:rPr lang="en-US" sz="2000" b="1" dirty="0" err="1" smtClean="0">
                <a:solidFill>
                  <a:srgbClr val="00607A"/>
                </a:solidFill>
                <a:latin typeface="Calibri" pitchFamily="34" charset="0"/>
              </a:rPr>
              <a:t>Hool</a:t>
            </a: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 &amp; Ballard will also explore opportunities beyond Europe, including the US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31753" name="Picture 2" descr="G:\Marketing\Marketing Services\Images\07- Logos\Customers\Van Hool\Van Hoo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3507" y="1705844"/>
            <a:ext cx="1978490" cy="129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6883385" y="3457547"/>
            <a:ext cx="2808003" cy="3516320"/>
            <a:chOff x="6733092" y="3400746"/>
            <a:chExt cx="2808003" cy="3516320"/>
          </a:xfrm>
        </p:grpSpPr>
        <p:sp>
          <p:nvSpPr>
            <p:cNvPr id="19" name="TextBox 18"/>
            <p:cNvSpPr txBox="1"/>
            <p:nvPr/>
          </p:nvSpPr>
          <p:spPr>
            <a:xfrm>
              <a:off x="6733092" y="6516956"/>
              <a:ext cx="280800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6879">
                <a:defRPr/>
              </a:pPr>
              <a:r>
                <a:rPr lang="en-US" sz="1000" i="1" dirty="0">
                  <a:latin typeface="+mn-lt"/>
                </a:rPr>
                <a:t>Van </a:t>
              </a:r>
              <a:r>
                <a:rPr lang="en-US" sz="1000" i="1" dirty="0" err="1">
                  <a:latin typeface="+mn-lt"/>
                </a:rPr>
                <a:t>Hool</a:t>
              </a:r>
              <a:r>
                <a:rPr lang="en-US" sz="1000" i="1" dirty="0">
                  <a:latin typeface="+mn-lt"/>
                </a:rPr>
                <a:t> &amp; Ballard Presented with “Ecology</a:t>
              </a:r>
            </a:p>
            <a:p>
              <a:pPr algn="ctr" defTabSz="456879">
                <a:defRPr/>
              </a:pPr>
              <a:r>
                <a:rPr lang="en-US" sz="1000" i="1" dirty="0">
                  <a:latin typeface="+mn-lt"/>
                </a:rPr>
                <a:t>Award” at Kortrijk </a:t>
              </a:r>
              <a:r>
                <a:rPr lang="en-US" sz="1000" i="1" dirty="0" err="1">
                  <a:latin typeface="+mn-lt"/>
                </a:rPr>
                <a:t>Busworld</a:t>
              </a:r>
              <a:r>
                <a:rPr lang="en-US" sz="1000" i="1" dirty="0">
                  <a:latin typeface="+mn-lt"/>
                </a:rPr>
                <a:t> Europe Event</a:t>
              </a:r>
            </a:p>
          </p:txBody>
        </p:sp>
        <p:pic>
          <p:nvPicPr>
            <p:cNvPr id="30721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68624" y="3400746"/>
              <a:ext cx="2336939" cy="3115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1263496" y="4079145"/>
            <a:ext cx="4327716" cy="3153648"/>
            <a:chOff x="1337044" y="4366310"/>
            <a:chExt cx="4327716" cy="31536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045" y="4366310"/>
              <a:ext cx="4327715" cy="288575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337044" y="7273895"/>
              <a:ext cx="4327715" cy="246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6879">
                <a:defRPr/>
              </a:pPr>
              <a:r>
                <a:rPr lang="en-US" sz="1000" i="1" dirty="0" smtClean="0">
                  <a:latin typeface="+mn-lt"/>
                </a:rPr>
                <a:t>Van </a:t>
              </a:r>
              <a:r>
                <a:rPr lang="en-US" sz="1000" i="1" dirty="0" err="1" smtClean="0">
                  <a:latin typeface="+mn-lt"/>
                </a:rPr>
                <a:t>Hool</a:t>
              </a:r>
              <a:r>
                <a:rPr lang="en-US" sz="1000" i="1" dirty="0" smtClean="0">
                  <a:latin typeface="+mn-lt"/>
                </a:rPr>
                <a:t> bus equipped with Ballard fuel cell power module in Oslo </a:t>
              </a:r>
              <a:endParaRPr lang="en-US" sz="1000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52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4788" y="14288"/>
            <a:ext cx="7591425" cy="1100137"/>
          </a:xfrm>
        </p:spPr>
        <p:txBody>
          <a:bodyPr/>
          <a:lstStyle/>
          <a:p>
            <a:r>
              <a:rPr lang="en-US" sz="3200" dirty="0" smtClean="0"/>
              <a:t>JTI Leadership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463567" y="1395472"/>
            <a:ext cx="8872344" cy="551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2750" lvl="1" indent="-354013" defTabSz="944563" eaLnBrk="0" hangingPunct="0">
              <a:lnSpc>
                <a:spcPts val="22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More than 150 projects </a:t>
            </a: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&amp; </a:t>
            </a: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430 industry and research organizations have benefited from </a:t>
            </a: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funding</a:t>
            </a:r>
          </a:p>
          <a:p>
            <a:pPr marL="412750" lvl="1" indent="-354013" defTabSz="944563" eaLnBrk="0" hangingPunct="0">
              <a:lnSpc>
                <a:spcPts val="2200"/>
              </a:lnSpc>
              <a:spcBef>
                <a:spcPts val="600"/>
              </a:spcBef>
              <a:buFont typeface="Arial" charset="0"/>
              <a:buChar char="•"/>
            </a:pPr>
            <a:endParaRPr lang="en-US" sz="1800" dirty="0">
              <a:latin typeface="Calibri" pitchFamily="34" charset="0"/>
            </a:endParaRPr>
          </a:p>
          <a:p>
            <a:pPr marL="412750" lvl="1" indent="-354013" defTabSz="944563" eaLnBrk="0" hangingPunct="0">
              <a:lnSpc>
                <a:spcPts val="22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JTI has </a:t>
            </a: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proven </a:t>
            </a: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the right </a:t>
            </a: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tool </a:t>
            </a:r>
            <a:r>
              <a:rPr lang="en-US" sz="2000" b="1" dirty="0" smtClean="0">
                <a:solidFill>
                  <a:srgbClr val="00607A"/>
                </a:solidFill>
                <a:latin typeface="Calibri" pitchFamily="34" charset="0"/>
              </a:rPr>
              <a:t>to:</a:t>
            </a:r>
          </a:p>
          <a:p>
            <a:pPr marL="869950" lvl="2" indent="-354013" defTabSz="944563" eaLnBrk="0" hangingPunct="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</a:rPr>
              <a:t>Coordinate objectives</a:t>
            </a:r>
          </a:p>
          <a:p>
            <a:pPr marL="869950" lvl="2" indent="-354013" defTabSz="944563" eaLnBrk="0" hangingPunct="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>
                <a:latin typeface="Calibri" pitchFamily="34" charset="0"/>
              </a:rPr>
              <a:t>P</a:t>
            </a:r>
            <a:r>
              <a:rPr lang="en-US" sz="1800" dirty="0" smtClean="0">
                <a:latin typeface="Calibri" pitchFamily="34" charset="0"/>
              </a:rPr>
              <a:t>ool resources</a:t>
            </a:r>
          </a:p>
          <a:p>
            <a:pPr marL="869950" lvl="2" indent="-354013" defTabSz="944563" eaLnBrk="0" hangingPunct="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</a:rPr>
              <a:t>Advance technology</a:t>
            </a:r>
          </a:p>
          <a:p>
            <a:pPr marL="869950" lvl="2" indent="-354013" defTabSz="944563" eaLnBrk="0" hangingPunct="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endParaRPr lang="en-US" sz="1800" dirty="0">
              <a:latin typeface="Calibri" pitchFamily="34" charset="0"/>
            </a:endParaRPr>
          </a:p>
          <a:p>
            <a:pPr marL="412750" lvl="1" indent="-354013" defTabSz="944563" eaLnBrk="0" hangingPunct="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b="1" dirty="0">
                <a:solidFill>
                  <a:srgbClr val="00607A"/>
                </a:solidFill>
                <a:latin typeface="Calibri" pitchFamily="34" charset="0"/>
              </a:rPr>
              <a:t>Results to date include:</a:t>
            </a:r>
          </a:p>
          <a:p>
            <a:pPr marL="869950" lvl="2" indent="-354013" defTabSz="944563" eaLnBrk="0" hangingPunct="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</a:rPr>
              <a:t>Technical advancements in materials performance, durability, and cost reduction for energy &amp; transportation applications</a:t>
            </a:r>
          </a:p>
          <a:p>
            <a:pPr marL="869950" lvl="2" indent="-354013" defTabSz="944563" eaLnBrk="0" hangingPunct="0">
              <a:lnSpc>
                <a:spcPts val="21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Calibri" pitchFamily="34" charset="0"/>
              </a:rPr>
              <a:t>Early market </a:t>
            </a:r>
            <a:r>
              <a:rPr lang="en-US" sz="1800" dirty="0">
                <a:latin typeface="Calibri" pitchFamily="34" charset="0"/>
              </a:rPr>
              <a:t>introduction </a:t>
            </a:r>
            <a:r>
              <a:rPr lang="en-US" sz="1800" dirty="0" smtClean="0">
                <a:latin typeface="Calibri" pitchFamily="34" charset="0"/>
              </a:rPr>
              <a:t>of forklift </a:t>
            </a:r>
            <a:r>
              <a:rPr lang="en-US" sz="1800" dirty="0">
                <a:latin typeface="Calibri" pitchFamily="34" charset="0"/>
              </a:rPr>
              <a:t>and </a:t>
            </a:r>
            <a:r>
              <a:rPr lang="en-US" sz="1800" dirty="0" smtClean="0">
                <a:latin typeface="Calibri" pitchFamily="34" charset="0"/>
              </a:rPr>
              <a:t>backup power applications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51" y="5891565"/>
            <a:ext cx="4598698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EC2012 - Ballard Presentation MH - DRAFT - 2012-04-30">
  <a:themeElements>
    <a:clrScheme name="BLD PPT Template Feb 2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D PPT Template Feb 201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17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17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D PPT Template Feb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HEC2012 - Ballard Presentation MH - DRAFT - 2012-04-30">
  <a:themeElements>
    <a:clrScheme name="BLD PPT Template Feb 2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D PPT Template Feb 201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17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17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D PPT Template Feb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WHEC2012 - Ballard Presentation MH - DRAFT - 2012-04-30">
  <a:themeElements>
    <a:clrScheme name="BLD PPT Template Feb 2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D PPT Template Feb 201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17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17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D PPT Template Feb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WHEC2012 - Ballard Presentation MH - DRAFT - 2012-04-30">
  <a:themeElements>
    <a:clrScheme name="BLD PPT Template Feb 2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D PPT Template Feb 201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17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17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D PPT Template Feb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D PPT Template Feb 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D PPT Template Feb 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35232</TotalTime>
  <Words>693</Words>
  <Application>Microsoft Office PowerPoint</Application>
  <PresentationFormat>Custom</PresentationFormat>
  <Paragraphs>153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Myriad Pro Light</vt:lpstr>
      <vt:lpstr>Wingdings</vt:lpstr>
      <vt:lpstr>Courier New</vt:lpstr>
      <vt:lpstr>Verdana</vt:lpstr>
      <vt:lpstr>Custom Design</vt:lpstr>
      <vt:lpstr>WHEC2012 - Ballard Presentation MH - DRAFT - 2012-04-30</vt:lpstr>
      <vt:lpstr>1_WHEC2012 - Ballard Presentation MH - DRAFT - 2012-04-30</vt:lpstr>
      <vt:lpstr>2_WHEC2012 - Ballard Presentation MH - DRAFT - 2012-04-30</vt:lpstr>
      <vt:lpstr>3_WHEC2012 - Ballard Presentation MH - DRAFT - 2012-04-30</vt:lpstr>
      <vt:lpstr>Slide 1</vt:lpstr>
      <vt:lpstr>Who We Are</vt:lpstr>
      <vt:lpstr>Fuel Cell Industry Momentum…</vt:lpstr>
      <vt:lpstr>Telecom Backup Power</vt:lpstr>
      <vt:lpstr>Material Handling</vt:lpstr>
      <vt:lpstr>Engineering Services</vt:lpstr>
      <vt:lpstr>Bus</vt:lpstr>
      <vt:lpstr>Van Hool &amp; Ballard Collaboration</vt:lpstr>
      <vt:lpstr>JTI Leadership</vt:lpstr>
      <vt:lpstr>Slide 10</vt:lpstr>
    </vt:vector>
  </TitlesOfParts>
  <Company>Rev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 Juarez</dc:creator>
  <cp:lastModifiedBy>guymca</cp:lastModifiedBy>
  <cp:revision>3209</cp:revision>
  <cp:lastPrinted>2013-10-01T23:06:32Z</cp:lastPrinted>
  <dcterms:created xsi:type="dcterms:W3CDTF">2011-02-10T19:59:51Z</dcterms:created>
  <dcterms:modified xsi:type="dcterms:W3CDTF">2013-11-06T23:31:36Z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2956217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D5.0.2</vt:lpwstr>
  </property>
</Properties>
</file>