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6"/>
  </p:notesMasterIdLst>
  <p:sldIdLst>
    <p:sldId id="284" r:id="rId2"/>
    <p:sldId id="290" r:id="rId3"/>
    <p:sldId id="306" r:id="rId4"/>
    <p:sldId id="286" r:id="rId5"/>
    <p:sldId id="308" r:id="rId6"/>
    <p:sldId id="307" r:id="rId7"/>
    <p:sldId id="297" r:id="rId8"/>
    <p:sldId id="299" r:id="rId9"/>
    <p:sldId id="298" r:id="rId10"/>
    <p:sldId id="302" r:id="rId11"/>
    <p:sldId id="300" r:id="rId12"/>
    <p:sldId id="309" r:id="rId13"/>
    <p:sldId id="310" r:id="rId14"/>
    <p:sldId id="312" r:id="rId15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20000"/>
      </a:spcBef>
      <a:spcAft>
        <a:spcPct val="0"/>
      </a:spcAft>
      <a:buClr>
        <a:srgbClr val="ED1C24"/>
      </a:buClr>
      <a:buFont typeface="Monotype Sorts" pitchFamily="2" charset="2"/>
      <a:defRPr kern="1200">
        <a:solidFill>
          <a:schemeClr val="tx1"/>
        </a:solidFill>
        <a:latin typeface="Tahoma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rgbClr val="ED1C24"/>
      </a:buClr>
      <a:buFont typeface="Monotype Sorts" pitchFamily="2" charset="2"/>
      <a:defRPr kern="1200">
        <a:solidFill>
          <a:schemeClr val="tx1"/>
        </a:solidFill>
        <a:latin typeface="Tahoma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rgbClr val="ED1C24"/>
      </a:buClr>
      <a:buFont typeface="Monotype Sorts" pitchFamily="2" charset="2"/>
      <a:defRPr kern="1200">
        <a:solidFill>
          <a:schemeClr val="tx1"/>
        </a:solidFill>
        <a:latin typeface="Tahoma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rgbClr val="ED1C24"/>
      </a:buClr>
      <a:buFont typeface="Monotype Sorts" pitchFamily="2" charset="2"/>
      <a:defRPr kern="1200">
        <a:solidFill>
          <a:schemeClr val="tx1"/>
        </a:solidFill>
        <a:latin typeface="Tahoma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rgbClr val="ED1C24"/>
      </a:buClr>
      <a:buFont typeface="Monotype Sorts" pitchFamily="2" charset="2"/>
      <a:defRPr kern="1200">
        <a:solidFill>
          <a:schemeClr val="tx1"/>
        </a:solidFill>
        <a:latin typeface="Tahoma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33CC33"/>
    <a:srgbClr val="000099"/>
    <a:srgbClr val="3366CC"/>
    <a:srgbClr val="0066CC"/>
    <a:srgbClr val="0000FF"/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4" d="100"/>
          <a:sy n="84" d="100"/>
        </p:scale>
        <p:origin x="-1662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BA1AF1-88D9-4CCC-92CF-C49D1526945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8BE249B-739D-4AE6-AF2B-190CA048C596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Design phase (6 months)</a:t>
          </a:r>
          <a:endParaRPr lang="en-GB" sz="16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67BB7279-869D-4973-B505-71BA54C267AE}" type="parTrans" cxnId="{0C4FCB7F-9BB6-43B2-8E8C-ACC7D25DAA10}">
      <dgm:prSet/>
      <dgm:spPr/>
      <dgm:t>
        <a:bodyPr/>
        <a:lstStyle/>
        <a:p>
          <a:endParaRPr lang="en-GB"/>
        </a:p>
      </dgm:t>
    </dgm:pt>
    <dgm:pt modelId="{3ABE0341-B7D7-4B06-9B9A-C0668014E86C}" type="sibTrans" cxnId="{0C4FCB7F-9BB6-43B2-8E8C-ACC7D25DAA10}">
      <dgm:prSet/>
      <dgm:spPr/>
      <dgm:t>
        <a:bodyPr/>
        <a:lstStyle/>
        <a:p>
          <a:endParaRPr lang="en-GB"/>
        </a:p>
      </dgm:t>
    </dgm:pt>
    <dgm:pt modelId="{6EA5E7F0-2828-461D-AC41-4FEF4762371E}">
      <dgm:prSet phldrT="[Text]" custT="1"/>
      <dgm:spPr/>
      <dgm:t>
        <a:bodyPr/>
        <a:lstStyle/>
        <a:p>
          <a:r>
            <a:rPr lang="en-GB" sz="2000" dirty="0" smtClean="0">
              <a:latin typeface="Calibri" pitchFamily="34" charset="0"/>
              <a:cs typeface="Calibri" pitchFamily="34" charset="0"/>
            </a:rPr>
            <a:t>System design</a:t>
          </a:r>
          <a:endParaRPr lang="en-GB" sz="2000" dirty="0">
            <a:latin typeface="Calibri" pitchFamily="34" charset="0"/>
            <a:cs typeface="Calibri" pitchFamily="34" charset="0"/>
          </a:endParaRPr>
        </a:p>
      </dgm:t>
    </dgm:pt>
    <dgm:pt modelId="{FAB1B53A-B08F-47B5-ADEE-80634B17C50D}" type="parTrans" cxnId="{F6EE406D-460C-42FB-BC2C-8A535918441C}">
      <dgm:prSet/>
      <dgm:spPr/>
      <dgm:t>
        <a:bodyPr/>
        <a:lstStyle/>
        <a:p>
          <a:endParaRPr lang="en-GB"/>
        </a:p>
      </dgm:t>
    </dgm:pt>
    <dgm:pt modelId="{90DF5641-B295-42F5-A5E2-DA55278F1FFD}" type="sibTrans" cxnId="{F6EE406D-460C-42FB-BC2C-8A535918441C}">
      <dgm:prSet/>
      <dgm:spPr/>
      <dgm:t>
        <a:bodyPr/>
        <a:lstStyle/>
        <a:p>
          <a:endParaRPr lang="en-GB"/>
        </a:p>
      </dgm:t>
    </dgm:pt>
    <dgm:pt modelId="{0250EB97-9884-4779-8015-4FE7D06B689E}">
      <dgm:prSet phldrT="[Text]" custT="1"/>
      <dgm:spPr/>
      <dgm:t>
        <a:bodyPr/>
        <a:lstStyle/>
        <a:p>
          <a:r>
            <a:rPr lang="en-GB" sz="2000" dirty="0" smtClean="0">
              <a:latin typeface="Calibri" pitchFamily="34" charset="0"/>
              <a:cs typeface="Calibri" pitchFamily="34" charset="0"/>
            </a:rPr>
            <a:t>Vehicle interface and communication</a:t>
          </a:r>
          <a:endParaRPr lang="en-GB" sz="2000" dirty="0">
            <a:latin typeface="Calibri" pitchFamily="34" charset="0"/>
            <a:cs typeface="Calibri" pitchFamily="34" charset="0"/>
          </a:endParaRPr>
        </a:p>
      </dgm:t>
    </dgm:pt>
    <dgm:pt modelId="{0690CAC0-5837-4B4E-A3B0-67D907A06DB0}" type="parTrans" cxnId="{6E21C957-50C5-46C6-87D2-463FE00EEE7E}">
      <dgm:prSet/>
      <dgm:spPr/>
      <dgm:t>
        <a:bodyPr/>
        <a:lstStyle/>
        <a:p>
          <a:endParaRPr lang="en-GB"/>
        </a:p>
      </dgm:t>
    </dgm:pt>
    <dgm:pt modelId="{720AC9EB-E777-433E-B63F-CC841E7C097A}" type="sibTrans" cxnId="{6E21C957-50C5-46C6-87D2-463FE00EEE7E}">
      <dgm:prSet/>
      <dgm:spPr/>
      <dgm:t>
        <a:bodyPr/>
        <a:lstStyle/>
        <a:p>
          <a:endParaRPr lang="en-GB"/>
        </a:p>
      </dgm:t>
    </dgm:pt>
    <dgm:pt modelId="{C2A5E7DC-6409-45AE-B993-0804505B1864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Component development  phase</a:t>
          </a:r>
        </a:p>
        <a:p>
          <a:r>
            <a:rPr lang="en-GB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(12 months)</a:t>
          </a:r>
          <a:endParaRPr lang="en-GB" sz="16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4F2D37E3-2CE6-45A3-A525-4FA36F7C9A7C}" type="parTrans" cxnId="{6E6CA7B1-FC89-4901-8BB3-6328E32BCF03}">
      <dgm:prSet/>
      <dgm:spPr/>
      <dgm:t>
        <a:bodyPr/>
        <a:lstStyle/>
        <a:p>
          <a:endParaRPr lang="en-GB"/>
        </a:p>
      </dgm:t>
    </dgm:pt>
    <dgm:pt modelId="{7AF05869-7B1E-4A40-A3CA-E0DD0D93264B}" type="sibTrans" cxnId="{6E6CA7B1-FC89-4901-8BB3-6328E32BCF03}">
      <dgm:prSet/>
      <dgm:spPr/>
      <dgm:t>
        <a:bodyPr/>
        <a:lstStyle/>
        <a:p>
          <a:endParaRPr lang="en-GB"/>
        </a:p>
      </dgm:t>
    </dgm:pt>
    <dgm:pt modelId="{B85ECBA8-B1F8-42DA-ADB8-CD6CC1AE5974}">
      <dgm:prSet phldrT="[Text]" custT="1"/>
      <dgm:spPr/>
      <dgm:t>
        <a:bodyPr/>
        <a:lstStyle/>
        <a:p>
          <a:r>
            <a:rPr lang="en-GB" sz="2000" dirty="0" smtClean="0">
              <a:latin typeface="Calibri" pitchFamily="34" charset="0"/>
              <a:cs typeface="Calibri" pitchFamily="34" charset="0"/>
            </a:rPr>
            <a:t>Component manufacturing and testing</a:t>
          </a:r>
          <a:endParaRPr lang="en-GB" sz="2000" dirty="0">
            <a:latin typeface="Calibri" pitchFamily="34" charset="0"/>
            <a:cs typeface="Calibri" pitchFamily="34" charset="0"/>
          </a:endParaRPr>
        </a:p>
      </dgm:t>
    </dgm:pt>
    <dgm:pt modelId="{A3ADA925-54DA-4993-9C57-73415555C4F5}" type="parTrans" cxnId="{A22EC668-CE63-450C-9AC0-0C5304D0E6FB}">
      <dgm:prSet/>
      <dgm:spPr/>
      <dgm:t>
        <a:bodyPr/>
        <a:lstStyle/>
        <a:p>
          <a:endParaRPr lang="en-GB"/>
        </a:p>
      </dgm:t>
    </dgm:pt>
    <dgm:pt modelId="{D70C27FF-76CC-4E52-A7D5-1F17F66A4B60}" type="sibTrans" cxnId="{A22EC668-CE63-450C-9AC0-0C5304D0E6FB}">
      <dgm:prSet/>
      <dgm:spPr/>
      <dgm:t>
        <a:bodyPr/>
        <a:lstStyle/>
        <a:p>
          <a:endParaRPr lang="en-GB"/>
        </a:p>
      </dgm:t>
    </dgm:pt>
    <dgm:pt modelId="{6B9A28B3-A7E9-47A9-AFB1-384784DEAF91}">
      <dgm:prSet phldrT="[Text]" custT="1"/>
      <dgm:spPr/>
      <dgm:t>
        <a:bodyPr/>
        <a:lstStyle/>
        <a:p>
          <a:r>
            <a:rPr lang="en-GB" sz="2000" dirty="0" smtClean="0">
              <a:latin typeface="Calibri" pitchFamily="34" charset="0"/>
              <a:cs typeface="Calibri" pitchFamily="34" charset="0"/>
            </a:rPr>
            <a:t>Component and CS optimization</a:t>
          </a:r>
          <a:endParaRPr lang="en-GB" sz="2000" dirty="0">
            <a:latin typeface="Calibri" pitchFamily="34" charset="0"/>
            <a:cs typeface="Calibri" pitchFamily="34" charset="0"/>
          </a:endParaRPr>
        </a:p>
      </dgm:t>
    </dgm:pt>
    <dgm:pt modelId="{14AB68C3-A0AF-4FD7-BF79-BA4CECE64909}" type="parTrans" cxnId="{55170011-746A-46BD-BD61-1B6434A0BB17}">
      <dgm:prSet/>
      <dgm:spPr/>
      <dgm:t>
        <a:bodyPr/>
        <a:lstStyle/>
        <a:p>
          <a:endParaRPr lang="en-GB"/>
        </a:p>
      </dgm:t>
    </dgm:pt>
    <dgm:pt modelId="{9DD9E1C2-C7E9-4552-B12E-135FE41A9172}" type="sibTrans" cxnId="{55170011-746A-46BD-BD61-1B6434A0BB17}">
      <dgm:prSet/>
      <dgm:spPr/>
      <dgm:t>
        <a:bodyPr/>
        <a:lstStyle/>
        <a:p>
          <a:endParaRPr lang="en-GB"/>
        </a:p>
      </dgm:t>
    </dgm:pt>
    <dgm:pt modelId="{FB5A9987-654D-4AAC-B341-968F24B9F00E}">
      <dgm:prSet phldrT="[Text]" custT="1"/>
      <dgm:spPr>
        <a:solidFill>
          <a:schemeClr val="accent1">
            <a:hueOff val="0"/>
            <a:satOff val="0"/>
            <a:lumOff val="0"/>
          </a:schemeClr>
        </a:solidFill>
        <a:effectLst>
          <a:glow rad="101600">
            <a:schemeClr val="tx1">
              <a:alpha val="40000"/>
            </a:schemeClr>
          </a:glow>
        </a:effectLst>
      </dgm:spPr>
      <dgm:t>
        <a:bodyPr vert="horz" anchor="ctr" anchorCtr="0"/>
        <a:lstStyle/>
        <a:p>
          <a:r>
            <a:rPr lang="en-GB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System integration and system testing phase (18 months)</a:t>
          </a:r>
          <a:endParaRPr lang="en-GB" sz="16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E2048DBD-D01A-468D-8AE5-05B94C7A9533}" type="parTrans" cxnId="{26B6B27C-E576-4E76-ABE3-EBBF169EF44C}">
      <dgm:prSet/>
      <dgm:spPr/>
      <dgm:t>
        <a:bodyPr/>
        <a:lstStyle/>
        <a:p>
          <a:endParaRPr lang="en-GB"/>
        </a:p>
      </dgm:t>
    </dgm:pt>
    <dgm:pt modelId="{1A568B27-0225-4AE3-9E7C-7B0B7CC13BBB}" type="sibTrans" cxnId="{26B6B27C-E576-4E76-ABE3-EBBF169EF44C}">
      <dgm:prSet/>
      <dgm:spPr/>
      <dgm:t>
        <a:bodyPr/>
        <a:lstStyle/>
        <a:p>
          <a:endParaRPr lang="en-GB"/>
        </a:p>
      </dgm:t>
    </dgm:pt>
    <dgm:pt modelId="{AECA2113-12D7-4A05-9C47-6E26589CB957}">
      <dgm:prSet phldrT="[Text]" custT="1"/>
      <dgm:spPr/>
      <dgm:t>
        <a:bodyPr/>
        <a:lstStyle/>
        <a:p>
          <a:r>
            <a:rPr lang="en-GB" sz="2000" dirty="0" smtClean="0">
              <a:latin typeface="Calibri" pitchFamily="34" charset="0"/>
              <a:cs typeface="Calibri" pitchFamily="34" charset="0"/>
            </a:rPr>
            <a:t>Fuel processor integration and testing</a:t>
          </a:r>
          <a:endParaRPr lang="en-GB" sz="2000" dirty="0">
            <a:latin typeface="Calibri" pitchFamily="34" charset="0"/>
            <a:cs typeface="Calibri" pitchFamily="34" charset="0"/>
          </a:endParaRPr>
        </a:p>
      </dgm:t>
    </dgm:pt>
    <dgm:pt modelId="{9E97C301-66E1-42DC-8850-7B7D6C4D01E3}" type="parTrans" cxnId="{4EA35E89-126E-4FA6-87C0-86B323FED525}">
      <dgm:prSet/>
      <dgm:spPr/>
      <dgm:t>
        <a:bodyPr/>
        <a:lstStyle/>
        <a:p>
          <a:endParaRPr lang="en-GB"/>
        </a:p>
      </dgm:t>
    </dgm:pt>
    <dgm:pt modelId="{BB530554-4D4E-4D54-83FB-92DA7FD4EA34}" type="sibTrans" cxnId="{4EA35E89-126E-4FA6-87C0-86B323FED525}">
      <dgm:prSet/>
      <dgm:spPr/>
      <dgm:t>
        <a:bodyPr/>
        <a:lstStyle/>
        <a:p>
          <a:endParaRPr lang="en-GB"/>
        </a:p>
      </dgm:t>
    </dgm:pt>
    <dgm:pt modelId="{2225E19A-7424-4A26-955F-59CA9E9D7E1D}">
      <dgm:prSet phldrT="[Text]" custT="1"/>
      <dgm:spPr/>
      <dgm:t>
        <a:bodyPr/>
        <a:lstStyle/>
        <a:p>
          <a:r>
            <a:rPr lang="en-GB" sz="2000" dirty="0" smtClean="0">
              <a:latin typeface="Calibri" pitchFamily="34" charset="0"/>
              <a:cs typeface="Calibri" pitchFamily="34" charset="0"/>
            </a:rPr>
            <a:t>APU system integration and testing in laboratory</a:t>
          </a:r>
          <a:endParaRPr lang="en-GB" sz="2000" dirty="0">
            <a:latin typeface="Calibri" pitchFamily="34" charset="0"/>
            <a:cs typeface="Calibri" pitchFamily="34" charset="0"/>
          </a:endParaRPr>
        </a:p>
      </dgm:t>
    </dgm:pt>
    <dgm:pt modelId="{B452286C-6EE8-402A-9294-866CDB2980FC}" type="parTrans" cxnId="{BDF02F60-D39D-42AF-A636-EA267D58D678}">
      <dgm:prSet/>
      <dgm:spPr/>
      <dgm:t>
        <a:bodyPr/>
        <a:lstStyle/>
        <a:p>
          <a:endParaRPr lang="en-GB"/>
        </a:p>
      </dgm:t>
    </dgm:pt>
    <dgm:pt modelId="{1EEF3F21-DFEF-4A9F-9EB3-808ADA468248}" type="sibTrans" cxnId="{BDF02F60-D39D-42AF-A636-EA267D58D678}">
      <dgm:prSet/>
      <dgm:spPr/>
      <dgm:t>
        <a:bodyPr/>
        <a:lstStyle/>
        <a:p>
          <a:endParaRPr lang="en-GB"/>
        </a:p>
      </dgm:t>
    </dgm:pt>
    <dgm:pt modelId="{EABF3BB0-3E63-4C59-ADDF-E4B4E8683A54}">
      <dgm:prSet phldrT="[Text]" custT="1"/>
      <dgm:spPr/>
      <dgm:t>
        <a:bodyPr/>
        <a:lstStyle/>
        <a:p>
          <a:r>
            <a:rPr lang="en-GB" sz="2000" dirty="0" smtClean="0">
              <a:latin typeface="Calibri" pitchFamily="34" charset="0"/>
              <a:cs typeface="Calibri" pitchFamily="34" charset="0"/>
            </a:rPr>
            <a:t>Control system architecture</a:t>
          </a:r>
          <a:endParaRPr lang="en-GB" sz="2000" dirty="0">
            <a:latin typeface="Calibri" pitchFamily="34" charset="0"/>
            <a:cs typeface="Calibri" pitchFamily="34" charset="0"/>
          </a:endParaRPr>
        </a:p>
      </dgm:t>
    </dgm:pt>
    <dgm:pt modelId="{E81121BB-EC50-4527-804D-76588DAB1F2B}" type="parTrans" cxnId="{8BE07FCF-6CF0-4C45-937A-42CBD4DD7107}">
      <dgm:prSet/>
      <dgm:spPr/>
      <dgm:t>
        <a:bodyPr/>
        <a:lstStyle/>
        <a:p>
          <a:endParaRPr lang="en-GB"/>
        </a:p>
      </dgm:t>
    </dgm:pt>
    <dgm:pt modelId="{7E29544E-C293-4F8B-B94B-77306E3D197E}" type="sibTrans" cxnId="{8BE07FCF-6CF0-4C45-937A-42CBD4DD7107}">
      <dgm:prSet/>
      <dgm:spPr/>
      <dgm:t>
        <a:bodyPr/>
        <a:lstStyle/>
        <a:p>
          <a:endParaRPr lang="en-GB"/>
        </a:p>
      </dgm:t>
    </dgm:pt>
    <dgm:pt modelId="{0A8ABBC1-4640-444B-8329-E38E89F4D422}">
      <dgm:prSet phldrT="[Text]" custT="1"/>
      <dgm:spPr/>
      <dgm:t>
        <a:bodyPr/>
        <a:lstStyle/>
        <a:p>
          <a:r>
            <a:rPr lang="en-GB" sz="2000" dirty="0" err="1" smtClean="0">
              <a:latin typeface="Calibri" pitchFamily="34" charset="0"/>
              <a:cs typeface="Calibri" pitchFamily="34" charset="0"/>
            </a:rPr>
            <a:t>BoP</a:t>
          </a:r>
          <a:r>
            <a:rPr lang="en-GB" sz="2000" dirty="0" smtClean="0">
              <a:latin typeface="Calibri" pitchFamily="34" charset="0"/>
              <a:cs typeface="Calibri" pitchFamily="34" charset="0"/>
            </a:rPr>
            <a:t> component purchasing, optimization and testing</a:t>
          </a:r>
          <a:endParaRPr lang="en-GB" sz="2000" dirty="0">
            <a:latin typeface="Calibri" pitchFamily="34" charset="0"/>
            <a:cs typeface="Calibri" pitchFamily="34" charset="0"/>
          </a:endParaRPr>
        </a:p>
      </dgm:t>
    </dgm:pt>
    <dgm:pt modelId="{24EF7E32-9D68-4573-AAEE-F9CE9D9435B3}" type="parTrans" cxnId="{937228EF-A524-48F4-ACE3-316A87014E20}">
      <dgm:prSet/>
      <dgm:spPr/>
      <dgm:t>
        <a:bodyPr/>
        <a:lstStyle/>
        <a:p>
          <a:endParaRPr lang="en-GB"/>
        </a:p>
      </dgm:t>
    </dgm:pt>
    <dgm:pt modelId="{34B5CDEA-E5E2-461E-827C-A8794B7F124B}" type="sibTrans" cxnId="{937228EF-A524-48F4-ACE3-316A87014E20}">
      <dgm:prSet/>
      <dgm:spPr/>
      <dgm:t>
        <a:bodyPr/>
        <a:lstStyle/>
        <a:p>
          <a:endParaRPr lang="en-GB"/>
        </a:p>
      </dgm:t>
    </dgm:pt>
    <dgm:pt modelId="{BF1AF5C8-F71C-4183-8F43-2A9DBFDD5F9D}">
      <dgm:prSet phldrT="[Text]" custT="1"/>
      <dgm:spPr/>
      <dgm:t>
        <a:bodyPr/>
        <a:lstStyle/>
        <a:p>
          <a:r>
            <a:rPr lang="en-GB" sz="2000" dirty="0" smtClean="0">
              <a:latin typeface="Calibri" pitchFamily="34" charset="0"/>
              <a:cs typeface="Calibri" pitchFamily="34" charset="0"/>
            </a:rPr>
            <a:t>CS development and testing </a:t>
          </a:r>
          <a:endParaRPr lang="en-GB" sz="2000" dirty="0">
            <a:latin typeface="Calibri" pitchFamily="34" charset="0"/>
            <a:cs typeface="Calibri" pitchFamily="34" charset="0"/>
          </a:endParaRPr>
        </a:p>
      </dgm:t>
    </dgm:pt>
    <dgm:pt modelId="{85010F4F-092C-4A4B-B7E1-71FEB2327FD0}" type="parTrans" cxnId="{90D6AF85-831E-4C58-BAAA-329B3D498BDD}">
      <dgm:prSet/>
      <dgm:spPr/>
      <dgm:t>
        <a:bodyPr/>
        <a:lstStyle/>
        <a:p>
          <a:endParaRPr lang="en-GB"/>
        </a:p>
      </dgm:t>
    </dgm:pt>
    <dgm:pt modelId="{25E303D5-8EC8-4554-AC11-EC2D8A4F1B0E}" type="sibTrans" cxnId="{90D6AF85-831E-4C58-BAAA-329B3D498BDD}">
      <dgm:prSet/>
      <dgm:spPr/>
      <dgm:t>
        <a:bodyPr/>
        <a:lstStyle/>
        <a:p>
          <a:endParaRPr lang="en-GB"/>
        </a:p>
      </dgm:t>
    </dgm:pt>
    <dgm:pt modelId="{A63E7E2D-C0B6-4F98-98A9-2910E204B504}">
      <dgm:prSet phldrT="[Text]" custT="1"/>
      <dgm:spPr/>
      <dgm:t>
        <a:bodyPr/>
        <a:lstStyle/>
        <a:p>
          <a:r>
            <a:rPr lang="en-GB" sz="2000" dirty="0" smtClean="0">
              <a:latin typeface="Calibri" pitchFamily="34" charset="0"/>
              <a:cs typeface="Calibri" pitchFamily="34" charset="0"/>
            </a:rPr>
            <a:t>APU performance demonstration on-board a vehicle</a:t>
          </a:r>
          <a:endParaRPr lang="en-GB" sz="2000" dirty="0">
            <a:latin typeface="Calibri" pitchFamily="34" charset="0"/>
            <a:cs typeface="Calibri" pitchFamily="34" charset="0"/>
          </a:endParaRPr>
        </a:p>
      </dgm:t>
    </dgm:pt>
    <dgm:pt modelId="{70505042-FA51-4528-8E5B-B36E9496D028}" type="parTrans" cxnId="{C9E1F907-BC50-453E-BD5A-229998F004B8}">
      <dgm:prSet/>
      <dgm:spPr/>
      <dgm:t>
        <a:bodyPr/>
        <a:lstStyle/>
        <a:p>
          <a:endParaRPr lang="en-GB"/>
        </a:p>
      </dgm:t>
    </dgm:pt>
    <dgm:pt modelId="{7C3B38FC-2E53-441E-8C35-7893FFCD3A2B}" type="sibTrans" cxnId="{C9E1F907-BC50-453E-BD5A-229998F004B8}">
      <dgm:prSet/>
      <dgm:spPr/>
      <dgm:t>
        <a:bodyPr/>
        <a:lstStyle/>
        <a:p>
          <a:endParaRPr lang="en-GB"/>
        </a:p>
      </dgm:t>
    </dgm:pt>
    <dgm:pt modelId="{3168C2CD-E9AC-46D8-A3AB-5AD7DB42491C}" type="pres">
      <dgm:prSet presAssocID="{13BA1AF1-88D9-4CCC-92CF-C49D1526945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F852040-DD28-4EAB-98ED-B4BF078DD355}" type="pres">
      <dgm:prSet presAssocID="{B8BE249B-739D-4AE6-AF2B-190CA048C596}" presName="composite" presStyleCnt="0"/>
      <dgm:spPr/>
    </dgm:pt>
    <dgm:pt modelId="{7B26F36E-CF09-43A0-8C23-F105BC91A740}" type="pres">
      <dgm:prSet presAssocID="{B8BE249B-739D-4AE6-AF2B-190CA048C596}" presName="parentText" presStyleLbl="alignNode1" presStyleIdx="0" presStyleCnt="3" custScaleX="157888">
        <dgm:presLayoutVars>
          <dgm:chMax val="1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GB"/>
        </a:p>
      </dgm:t>
    </dgm:pt>
    <dgm:pt modelId="{6173C809-C938-482E-A227-B448956494B2}" type="pres">
      <dgm:prSet presAssocID="{B8BE249B-739D-4AE6-AF2B-190CA048C596}" presName="descendantText" presStyleLbl="alignAcc1" presStyleIdx="0" presStyleCnt="3" custScaleY="124739" custLinFactNeighborX="16694" custLinFactNeighborY="75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4D2CA3-B78B-4A6A-99A6-B6B614C4B6D9}" type="pres">
      <dgm:prSet presAssocID="{3ABE0341-B7D7-4B06-9B9A-C0668014E86C}" presName="sp" presStyleCnt="0"/>
      <dgm:spPr/>
    </dgm:pt>
    <dgm:pt modelId="{B93B675D-8CF9-4D7F-958A-A7F25D81D3D0}" type="pres">
      <dgm:prSet presAssocID="{C2A5E7DC-6409-45AE-B993-0804505B1864}" presName="composite" presStyleCnt="0"/>
      <dgm:spPr/>
    </dgm:pt>
    <dgm:pt modelId="{258E30D0-0CD6-4AB5-84FE-F26FFF651F8D}" type="pres">
      <dgm:prSet presAssocID="{C2A5E7DC-6409-45AE-B993-0804505B1864}" presName="parentText" presStyleLbl="alignNode1" presStyleIdx="1" presStyleCnt="3" custScaleX="186184" custScaleY="148267" custLinFactNeighborX="-12327">
        <dgm:presLayoutVars>
          <dgm:chMax val="1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GB"/>
        </a:p>
      </dgm:t>
    </dgm:pt>
    <dgm:pt modelId="{62DCB529-306A-4688-83A5-94655038B2A4}" type="pres">
      <dgm:prSet presAssocID="{C2A5E7DC-6409-45AE-B993-0804505B1864}" presName="descendantText" presStyleLbl="alignAcc1" presStyleIdx="1" presStyleCnt="3" custScaleX="98240" custScaleY="208438" custLinFactNeighborX="6801" custLinFactNeighborY="16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31C972-9BC2-4B29-96D9-063D5D13C239}" type="pres">
      <dgm:prSet presAssocID="{7AF05869-7B1E-4A40-A3CA-E0DD0D93264B}" presName="sp" presStyleCnt="0"/>
      <dgm:spPr/>
    </dgm:pt>
    <dgm:pt modelId="{CC589F47-3142-42FF-9F00-D801D037155B}" type="pres">
      <dgm:prSet presAssocID="{FB5A9987-654D-4AAC-B341-968F24B9F00E}" presName="composite" presStyleCnt="0"/>
      <dgm:spPr/>
    </dgm:pt>
    <dgm:pt modelId="{284D8517-CF95-4171-A0AB-64F16DF3D161}" type="pres">
      <dgm:prSet presAssocID="{FB5A9987-654D-4AAC-B341-968F24B9F00E}" presName="parentText" presStyleLbl="alignNode1" presStyleIdx="2" presStyleCnt="3" custScaleX="222783" custScaleY="135538" custLinFactNeighborX="-31615">
        <dgm:presLayoutVars>
          <dgm:chMax val="1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GB"/>
        </a:p>
      </dgm:t>
    </dgm:pt>
    <dgm:pt modelId="{094D90AB-B51B-4585-BC4B-F3844CA9C3CE}" type="pres">
      <dgm:prSet presAssocID="{FB5A9987-654D-4AAC-B341-968F24B9F00E}" presName="descendantText" presStyleLbl="alignAcc1" presStyleIdx="2" presStyleCnt="3" custScaleX="97990" custScaleY="197365" custLinFactNeighborX="8063" custLinFactNeighborY="192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6C8CBD2-E622-440C-B413-33F0EB9E64D9}" type="presOf" srcId="{6B9A28B3-A7E9-47A9-AFB1-384784DEAF91}" destId="{62DCB529-306A-4688-83A5-94655038B2A4}" srcOrd="0" destOrd="3" presId="urn:microsoft.com/office/officeart/2005/8/layout/chevron2"/>
    <dgm:cxn modelId="{0B0890D9-1744-4614-8E3D-2E76D68471B3}" type="presOf" srcId="{0A8ABBC1-4640-444B-8329-E38E89F4D422}" destId="{62DCB529-306A-4688-83A5-94655038B2A4}" srcOrd="0" destOrd="1" presId="urn:microsoft.com/office/officeart/2005/8/layout/chevron2"/>
    <dgm:cxn modelId="{90D6AF85-831E-4C58-BAAA-329B3D498BDD}" srcId="{C2A5E7DC-6409-45AE-B993-0804505B1864}" destId="{BF1AF5C8-F71C-4183-8F43-2A9DBFDD5F9D}" srcOrd="2" destOrd="0" parTransId="{85010F4F-092C-4A4B-B7E1-71FEB2327FD0}" sibTransId="{25E303D5-8EC8-4554-AC11-EC2D8A4F1B0E}"/>
    <dgm:cxn modelId="{C9E1F907-BC50-453E-BD5A-229998F004B8}" srcId="{FB5A9987-654D-4AAC-B341-968F24B9F00E}" destId="{A63E7E2D-C0B6-4F98-98A9-2910E204B504}" srcOrd="2" destOrd="0" parTransId="{70505042-FA51-4528-8E5B-B36E9496D028}" sibTransId="{7C3B38FC-2E53-441E-8C35-7893FFCD3A2B}"/>
    <dgm:cxn modelId="{DD1073B1-0DA0-468E-8E8D-7BD71A0B2F06}" type="presOf" srcId="{BF1AF5C8-F71C-4183-8F43-2A9DBFDD5F9D}" destId="{62DCB529-306A-4688-83A5-94655038B2A4}" srcOrd="0" destOrd="2" presId="urn:microsoft.com/office/officeart/2005/8/layout/chevron2"/>
    <dgm:cxn modelId="{D0A883BB-8AB6-4AA0-9DF8-1D1A3A316E7D}" type="presOf" srcId="{B8BE249B-739D-4AE6-AF2B-190CA048C596}" destId="{7B26F36E-CF09-43A0-8C23-F105BC91A740}" srcOrd="0" destOrd="0" presId="urn:microsoft.com/office/officeart/2005/8/layout/chevron2"/>
    <dgm:cxn modelId="{C578B709-EF88-4032-A5EC-9E1D28B7C7E2}" type="presOf" srcId="{2225E19A-7424-4A26-955F-59CA9E9D7E1D}" destId="{094D90AB-B51B-4585-BC4B-F3844CA9C3CE}" srcOrd="0" destOrd="1" presId="urn:microsoft.com/office/officeart/2005/8/layout/chevron2"/>
    <dgm:cxn modelId="{BDF02F60-D39D-42AF-A636-EA267D58D678}" srcId="{FB5A9987-654D-4AAC-B341-968F24B9F00E}" destId="{2225E19A-7424-4A26-955F-59CA9E9D7E1D}" srcOrd="1" destOrd="0" parTransId="{B452286C-6EE8-402A-9294-866CDB2980FC}" sibTransId="{1EEF3F21-DFEF-4A9F-9EB3-808ADA468248}"/>
    <dgm:cxn modelId="{36728D8C-DC3A-4CC0-914B-5FBB018167EF}" type="presOf" srcId="{AECA2113-12D7-4A05-9C47-6E26589CB957}" destId="{094D90AB-B51B-4585-BC4B-F3844CA9C3CE}" srcOrd="0" destOrd="0" presId="urn:microsoft.com/office/officeart/2005/8/layout/chevron2"/>
    <dgm:cxn modelId="{6E21C957-50C5-46C6-87D2-463FE00EEE7E}" srcId="{B8BE249B-739D-4AE6-AF2B-190CA048C596}" destId="{0250EB97-9884-4779-8015-4FE7D06B689E}" srcOrd="1" destOrd="0" parTransId="{0690CAC0-5837-4B4E-A3B0-67D907A06DB0}" sibTransId="{720AC9EB-E777-433E-B63F-CC841E7C097A}"/>
    <dgm:cxn modelId="{A22EC668-CE63-450C-9AC0-0C5304D0E6FB}" srcId="{C2A5E7DC-6409-45AE-B993-0804505B1864}" destId="{B85ECBA8-B1F8-42DA-ADB8-CD6CC1AE5974}" srcOrd="0" destOrd="0" parTransId="{A3ADA925-54DA-4993-9C57-73415555C4F5}" sibTransId="{D70C27FF-76CC-4E52-A7D5-1F17F66A4B60}"/>
    <dgm:cxn modelId="{99AA99DD-180F-45BF-A2C0-76439C6BA222}" type="presOf" srcId="{B85ECBA8-B1F8-42DA-ADB8-CD6CC1AE5974}" destId="{62DCB529-306A-4688-83A5-94655038B2A4}" srcOrd="0" destOrd="0" presId="urn:microsoft.com/office/officeart/2005/8/layout/chevron2"/>
    <dgm:cxn modelId="{630DBA61-B2D5-47A2-B7A2-80F7B1F34374}" type="presOf" srcId="{EABF3BB0-3E63-4C59-ADDF-E4B4E8683A54}" destId="{6173C809-C938-482E-A227-B448956494B2}" srcOrd="0" destOrd="2" presId="urn:microsoft.com/office/officeart/2005/8/layout/chevron2"/>
    <dgm:cxn modelId="{21DE4B11-E3E5-49F8-921C-19C878F80685}" type="presOf" srcId="{A63E7E2D-C0B6-4F98-98A9-2910E204B504}" destId="{094D90AB-B51B-4585-BC4B-F3844CA9C3CE}" srcOrd="0" destOrd="2" presId="urn:microsoft.com/office/officeart/2005/8/layout/chevron2"/>
    <dgm:cxn modelId="{26B6B27C-E576-4E76-ABE3-EBBF169EF44C}" srcId="{13BA1AF1-88D9-4CCC-92CF-C49D1526945A}" destId="{FB5A9987-654D-4AAC-B341-968F24B9F00E}" srcOrd="2" destOrd="0" parTransId="{E2048DBD-D01A-468D-8AE5-05B94C7A9533}" sibTransId="{1A568B27-0225-4AE3-9E7C-7B0B7CC13BBB}"/>
    <dgm:cxn modelId="{4EA35E89-126E-4FA6-87C0-86B323FED525}" srcId="{FB5A9987-654D-4AAC-B341-968F24B9F00E}" destId="{AECA2113-12D7-4A05-9C47-6E26589CB957}" srcOrd="0" destOrd="0" parTransId="{9E97C301-66E1-42DC-8850-7B7D6C4D01E3}" sibTransId="{BB530554-4D4E-4D54-83FB-92DA7FD4EA34}"/>
    <dgm:cxn modelId="{C579A269-9C28-4D99-8DB5-C684AB858B77}" type="presOf" srcId="{0250EB97-9884-4779-8015-4FE7D06B689E}" destId="{6173C809-C938-482E-A227-B448956494B2}" srcOrd="0" destOrd="1" presId="urn:microsoft.com/office/officeart/2005/8/layout/chevron2"/>
    <dgm:cxn modelId="{0C4FCB7F-9BB6-43B2-8E8C-ACC7D25DAA10}" srcId="{13BA1AF1-88D9-4CCC-92CF-C49D1526945A}" destId="{B8BE249B-739D-4AE6-AF2B-190CA048C596}" srcOrd="0" destOrd="0" parTransId="{67BB7279-869D-4973-B505-71BA54C267AE}" sibTransId="{3ABE0341-B7D7-4B06-9B9A-C0668014E86C}"/>
    <dgm:cxn modelId="{7A05A397-71D4-4D34-AF29-62452104C200}" type="presOf" srcId="{6EA5E7F0-2828-461D-AC41-4FEF4762371E}" destId="{6173C809-C938-482E-A227-B448956494B2}" srcOrd="0" destOrd="0" presId="urn:microsoft.com/office/officeart/2005/8/layout/chevron2"/>
    <dgm:cxn modelId="{55170011-746A-46BD-BD61-1B6434A0BB17}" srcId="{C2A5E7DC-6409-45AE-B993-0804505B1864}" destId="{6B9A28B3-A7E9-47A9-AFB1-384784DEAF91}" srcOrd="3" destOrd="0" parTransId="{14AB68C3-A0AF-4FD7-BF79-BA4CECE64909}" sibTransId="{9DD9E1C2-C7E9-4552-B12E-135FE41A9172}"/>
    <dgm:cxn modelId="{8C610FC5-33CB-4CE4-842F-17941AD2C200}" type="presOf" srcId="{FB5A9987-654D-4AAC-B341-968F24B9F00E}" destId="{284D8517-CF95-4171-A0AB-64F16DF3D161}" srcOrd="0" destOrd="0" presId="urn:microsoft.com/office/officeart/2005/8/layout/chevron2"/>
    <dgm:cxn modelId="{8BE07FCF-6CF0-4C45-937A-42CBD4DD7107}" srcId="{B8BE249B-739D-4AE6-AF2B-190CA048C596}" destId="{EABF3BB0-3E63-4C59-ADDF-E4B4E8683A54}" srcOrd="2" destOrd="0" parTransId="{E81121BB-EC50-4527-804D-76588DAB1F2B}" sibTransId="{7E29544E-C293-4F8B-B94B-77306E3D197E}"/>
    <dgm:cxn modelId="{FC831F02-697F-4C33-B486-5000890183F5}" type="presOf" srcId="{C2A5E7DC-6409-45AE-B993-0804505B1864}" destId="{258E30D0-0CD6-4AB5-84FE-F26FFF651F8D}" srcOrd="0" destOrd="0" presId="urn:microsoft.com/office/officeart/2005/8/layout/chevron2"/>
    <dgm:cxn modelId="{9AABEA98-3F3E-41BA-94FE-21FA5C9A4092}" type="presOf" srcId="{13BA1AF1-88D9-4CCC-92CF-C49D1526945A}" destId="{3168C2CD-E9AC-46D8-A3AB-5AD7DB42491C}" srcOrd="0" destOrd="0" presId="urn:microsoft.com/office/officeart/2005/8/layout/chevron2"/>
    <dgm:cxn modelId="{6E6CA7B1-FC89-4901-8BB3-6328E32BCF03}" srcId="{13BA1AF1-88D9-4CCC-92CF-C49D1526945A}" destId="{C2A5E7DC-6409-45AE-B993-0804505B1864}" srcOrd="1" destOrd="0" parTransId="{4F2D37E3-2CE6-45A3-A525-4FA36F7C9A7C}" sibTransId="{7AF05869-7B1E-4A40-A3CA-E0DD0D93264B}"/>
    <dgm:cxn modelId="{F6EE406D-460C-42FB-BC2C-8A535918441C}" srcId="{B8BE249B-739D-4AE6-AF2B-190CA048C596}" destId="{6EA5E7F0-2828-461D-AC41-4FEF4762371E}" srcOrd="0" destOrd="0" parTransId="{FAB1B53A-B08F-47B5-ADEE-80634B17C50D}" sibTransId="{90DF5641-B295-42F5-A5E2-DA55278F1FFD}"/>
    <dgm:cxn modelId="{937228EF-A524-48F4-ACE3-316A87014E20}" srcId="{C2A5E7DC-6409-45AE-B993-0804505B1864}" destId="{0A8ABBC1-4640-444B-8329-E38E89F4D422}" srcOrd="1" destOrd="0" parTransId="{24EF7E32-9D68-4573-AAEE-F9CE9D9435B3}" sibTransId="{34B5CDEA-E5E2-461E-827C-A8794B7F124B}"/>
    <dgm:cxn modelId="{5ABDA598-E08F-4B24-BC99-23F3EBF7A5CD}" type="presParOf" srcId="{3168C2CD-E9AC-46D8-A3AB-5AD7DB42491C}" destId="{BF852040-DD28-4EAB-98ED-B4BF078DD355}" srcOrd="0" destOrd="0" presId="urn:microsoft.com/office/officeart/2005/8/layout/chevron2"/>
    <dgm:cxn modelId="{DF5EEDA0-E5AD-4118-828B-C8A6FBD2FD1B}" type="presParOf" srcId="{BF852040-DD28-4EAB-98ED-B4BF078DD355}" destId="{7B26F36E-CF09-43A0-8C23-F105BC91A740}" srcOrd="0" destOrd="0" presId="urn:microsoft.com/office/officeart/2005/8/layout/chevron2"/>
    <dgm:cxn modelId="{579D7047-C23D-424D-AC6C-993EFF66199E}" type="presParOf" srcId="{BF852040-DD28-4EAB-98ED-B4BF078DD355}" destId="{6173C809-C938-482E-A227-B448956494B2}" srcOrd="1" destOrd="0" presId="urn:microsoft.com/office/officeart/2005/8/layout/chevron2"/>
    <dgm:cxn modelId="{E1B0D288-6D0A-4FEA-A6AC-B8EEE9394F3A}" type="presParOf" srcId="{3168C2CD-E9AC-46D8-A3AB-5AD7DB42491C}" destId="{A84D2CA3-B78B-4A6A-99A6-B6B614C4B6D9}" srcOrd="1" destOrd="0" presId="urn:microsoft.com/office/officeart/2005/8/layout/chevron2"/>
    <dgm:cxn modelId="{E0795321-2198-41FB-AC7F-9258A13C5A4B}" type="presParOf" srcId="{3168C2CD-E9AC-46D8-A3AB-5AD7DB42491C}" destId="{B93B675D-8CF9-4D7F-958A-A7F25D81D3D0}" srcOrd="2" destOrd="0" presId="urn:microsoft.com/office/officeart/2005/8/layout/chevron2"/>
    <dgm:cxn modelId="{B915A807-9C0F-412A-BA98-315899D31190}" type="presParOf" srcId="{B93B675D-8CF9-4D7F-958A-A7F25D81D3D0}" destId="{258E30D0-0CD6-4AB5-84FE-F26FFF651F8D}" srcOrd="0" destOrd="0" presId="urn:microsoft.com/office/officeart/2005/8/layout/chevron2"/>
    <dgm:cxn modelId="{5B064428-FA04-4CC5-A18F-7D2B1B1D3611}" type="presParOf" srcId="{B93B675D-8CF9-4D7F-958A-A7F25D81D3D0}" destId="{62DCB529-306A-4688-83A5-94655038B2A4}" srcOrd="1" destOrd="0" presId="urn:microsoft.com/office/officeart/2005/8/layout/chevron2"/>
    <dgm:cxn modelId="{55D49F31-AD14-4E70-BDB6-9CA9A1DD715A}" type="presParOf" srcId="{3168C2CD-E9AC-46D8-A3AB-5AD7DB42491C}" destId="{1F31C972-9BC2-4B29-96D9-063D5D13C239}" srcOrd="3" destOrd="0" presId="urn:microsoft.com/office/officeart/2005/8/layout/chevron2"/>
    <dgm:cxn modelId="{BE6DE3A7-C183-4122-9A64-FF6C9401EC12}" type="presParOf" srcId="{3168C2CD-E9AC-46D8-A3AB-5AD7DB42491C}" destId="{CC589F47-3142-42FF-9F00-D801D037155B}" srcOrd="4" destOrd="0" presId="urn:microsoft.com/office/officeart/2005/8/layout/chevron2"/>
    <dgm:cxn modelId="{FC63A74D-7850-432A-95D9-868821A60F68}" type="presParOf" srcId="{CC589F47-3142-42FF-9F00-D801D037155B}" destId="{284D8517-CF95-4171-A0AB-64F16DF3D161}" srcOrd="0" destOrd="0" presId="urn:microsoft.com/office/officeart/2005/8/layout/chevron2"/>
    <dgm:cxn modelId="{535C16D9-FE50-46E0-90CC-785F75E4ACB5}" type="presParOf" srcId="{CC589F47-3142-42FF-9F00-D801D037155B}" destId="{094D90AB-B51B-4585-BC4B-F3844CA9C3C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6F36E-CF09-43A0-8C23-F105BC91A740}">
      <dsp:nvSpPr>
        <dsp:cNvPr id="0" name=""/>
        <dsp:cNvSpPr/>
      </dsp:nvSpPr>
      <dsp:spPr>
        <a:xfrm rot="5400000">
          <a:off x="313985" y="46423"/>
          <a:ext cx="1146296" cy="12669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Design phase (6 months)</a:t>
          </a:r>
          <a:endParaRPr lang="en-GB" sz="16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 rot="-5400000">
        <a:off x="253681" y="106727"/>
        <a:ext cx="1266904" cy="859722"/>
      </dsp:txXfrm>
    </dsp:sp>
    <dsp:sp modelId="{6173C809-C938-482E-A227-B448956494B2}">
      <dsp:nvSpPr>
        <dsp:cNvPr id="0" name=""/>
        <dsp:cNvSpPr/>
      </dsp:nvSpPr>
      <dsp:spPr>
        <a:xfrm rot="5400000">
          <a:off x="4315181" y="-2082093"/>
          <a:ext cx="929420" cy="52351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latin typeface="Calibri" pitchFamily="34" charset="0"/>
              <a:cs typeface="Calibri" pitchFamily="34" charset="0"/>
            </a:rPr>
            <a:t>System design</a:t>
          </a:r>
          <a:endParaRPr lang="en-GB" sz="2000" kern="1200" dirty="0">
            <a:latin typeface="Calibri" pitchFamily="34" charset="0"/>
            <a:cs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latin typeface="Calibri" pitchFamily="34" charset="0"/>
              <a:cs typeface="Calibri" pitchFamily="34" charset="0"/>
            </a:rPr>
            <a:t>Vehicle interface and communication</a:t>
          </a:r>
          <a:endParaRPr lang="en-GB" sz="2000" kern="1200" dirty="0">
            <a:latin typeface="Calibri" pitchFamily="34" charset="0"/>
            <a:cs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latin typeface="Calibri" pitchFamily="34" charset="0"/>
              <a:cs typeface="Calibri" pitchFamily="34" charset="0"/>
            </a:rPr>
            <a:t>Control system architecture</a:t>
          </a:r>
          <a:endParaRPr lang="en-GB" sz="2000" kern="1200" dirty="0">
            <a:latin typeface="Calibri" pitchFamily="34" charset="0"/>
            <a:cs typeface="Calibri" pitchFamily="34" charset="0"/>
          </a:endParaRPr>
        </a:p>
      </dsp:txBody>
      <dsp:txXfrm rot="-5400000">
        <a:off x="2162299" y="116160"/>
        <a:ext cx="5189815" cy="838678"/>
      </dsp:txXfrm>
    </dsp:sp>
    <dsp:sp modelId="{258E30D0-0CD6-4AB5-84FE-F26FFF651F8D}">
      <dsp:nvSpPr>
        <dsp:cNvPr id="0" name=""/>
        <dsp:cNvSpPr/>
      </dsp:nvSpPr>
      <dsp:spPr>
        <a:xfrm rot="5400000">
          <a:off x="51955" y="1347819"/>
          <a:ext cx="1699578" cy="149395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Component development  phase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(12 months)</a:t>
          </a:r>
          <a:endParaRPr lang="en-GB" sz="16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 rot="-5400000">
        <a:off x="154768" y="1245006"/>
        <a:ext cx="1493953" cy="1326090"/>
      </dsp:txXfrm>
    </dsp:sp>
    <dsp:sp modelId="{62DCB529-306A-4688-83A5-94655038B2A4}">
      <dsp:nvSpPr>
        <dsp:cNvPr id="0" name=""/>
        <dsp:cNvSpPr/>
      </dsp:nvSpPr>
      <dsp:spPr>
        <a:xfrm rot="5400000">
          <a:off x="3960130" y="-1000014"/>
          <a:ext cx="1553055" cy="58130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latin typeface="Calibri" pitchFamily="34" charset="0"/>
              <a:cs typeface="Calibri" pitchFamily="34" charset="0"/>
            </a:rPr>
            <a:t>Component manufacturing and testing</a:t>
          </a:r>
          <a:endParaRPr lang="en-GB" sz="2000" kern="1200" dirty="0">
            <a:latin typeface="Calibri" pitchFamily="34" charset="0"/>
            <a:cs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err="1" smtClean="0">
              <a:latin typeface="Calibri" pitchFamily="34" charset="0"/>
              <a:cs typeface="Calibri" pitchFamily="34" charset="0"/>
            </a:rPr>
            <a:t>BoP</a:t>
          </a:r>
          <a:r>
            <a:rPr lang="en-GB" sz="2000" kern="1200" dirty="0" smtClean="0">
              <a:latin typeface="Calibri" pitchFamily="34" charset="0"/>
              <a:cs typeface="Calibri" pitchFamily="34" charset="0"/>
            </a:rPr>
            <a:t> component purchasing, optimization and testing</a:t>
          </a:r>
          <a:endParaRPr lang="en-GB" sz="2000" kern="1200" dirty="0">
            <a:latin typeface="Calibri" pitchFamily="34" charset="0"/>
            <a:cs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latin typeface="Calibri" pitchFamily="34" charset="0"/>
              <a:cs typeface="Calibri" pitchFamily="34" charset="0"/>
            </a:rPr>
            <a:t>CS development and testing </a:t>
          </a:r>
          <a:endParaRPr lang="en-GB" sz="2000" kern="1200" dirty="0">
            <a:latin typeface="Calibri" pitchFamily="34" charset="0"/>
            <a:cs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latin typeface="Calibri" pitchFamily="34" charset="0"/>
              <a:cs typeface="Calibri" pitchFamily="34" charset="0"/>
            </a:rPr>
            <a:t>Component and CS optimization</a:t>
          </a:r>
          <a:endParaRPr lang="en-GB" sz="2000" kern="1200" dirty="0">
            <a:latin typeface="Calibri" pitchFamily="34" charset="0"/>
            <a:cs typeface="Calibri" pitchFamily="34" charset="0"/>
          </a:endParaRPr>
        </a:p>
      </dsp:txBody>
      <dsp:txXfrm rot="-5400000">
        <a:off x="1830125" y="1205805"/>
        <a:ext cx="5737252" cy="1401427"/>
      </dsp:txXfrm>
    </dsp:sp>
    <dsp:sp modelId="{284D8517-CF95-4171-A0AB-64F16DF3D161}">
      <dsp:nvSpPr>
        <dsp:cNvPr id="0" name=""/>
        <dsp:cNvSpPr/>
      </dsp:nvSpPr>
      <dsp:spPr>
        <a:xfrm rot="5400000">
          <a:off x="116980" y="2851293"/>
          <a:ext cx="1553666" cy="1787626"/>
        </a:xfrm>
        <a:prstGeom prst="homePlate">
          <a:avLst/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tx1"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System integration and system testing phase (18 months)</a:t>
          </a:r>
          <a:endParaRPr lang="en-GB" sz="16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 rot="-5400000">
        <a:off x="0" y="2968273"/>
        <a:ext cx="1787626" cy="1165250"/>
      </dsp:txXfrm>
    </dsp:sp>
    <dsp:sp modelId="{094D90AB-B51B-4585-BC4B-F3844CA9C3CE}">
      <dsp:nvSpPr>
        <dsp:cNvPr id="0" name=""/>
        <dsp:cNvSpPr/>
      </dsp:nvSpPr>
      <dsp:spPr>
        <a:xfrm rot="5400000">
          <a:off x="4017157" y="796848"/>
          <a:ext cx="1470551" cy="57815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latin typeface="Calibri" pitchFamily="34" charset="0"/>
              <a:cs typeface="Calibri" pitchFamily="34" charset="0"/>
            </a:rPr>
            <a:t>Fuel processor integration and testing</a:t>
          </a:r>
          <a:endParaRPr lang="en-GB" sz="2000" kern="1200" dirty="0">
            <a:latin typeface="Calibri" pitchFamily="34" charset="0"/>
            <a:cs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latin typeface="Calibri" pitchFamily="34" charset="0"/>
              <a:cs typeface="Calibri" pitchFamily="34" charset="0"/>
            </a:rPr>
            <a:t>APU system integration and testing in laboratory</a:t>
          </a:r>
          <a:endParaRPr lang="en-GB" sz="2000" kern="1200" dirty="0">
            <a:latin typeface="Calibri" pitchFamily="34" charset="0"/>
            <a:cs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latin typeface="Calibri" pitchFamily="34" charset="0"/>
              <a:cs typeface="Calibri" pitchFamily="34" charset="0"/>
            </a:rPr>
            <a:t>APU performance demonstration on-board a vehicle</a:t>
          </a:r>
          <a:endParaRPr lang="en-GB" sz="2000" kern="1200" dirty="0">
            <a:latin typeface="Calibri" pitchFamily="34" charset="0"/>
            <a:cs typeface="Calibri" pitchFamily="34" charset="0"/>
          </a:endParaRPr>
        </a:p>
      </dsp:txBody>
      <dsp:txXfrm rot="-5400000">
        <a:off x="1861674" y="3024117"/>
        <a:ext cx="5709731" cy="1326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301" cy="49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84" tIns="46342" rIns="92684" bIns="46342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770" y="0"/>
            <a:ext cx="2946301" cy="49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84" tIns="46342" rIns="92684" bIns="46342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410" y="4715839"/>
            <a:ext cx="5436856" cy="446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84" tIns="46342" rIns="92684" bIns="463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451"/>
            <a:ext cx="2946301" cy="49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84" tIns="46342" rIns="92684" bIns="46342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770" y="9428451"/>
            <a:ext cx="2946301" cy="49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84" tIns="46342" rIns="92684" bIns="46342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95B9B334-59C5-41F2-B022-22ED3C0A58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98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53054" indent="-289636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58545" indent="-231709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21963" indent="-231709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85381" indent="-231709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48799" indent="-23170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3012216" indent="-23170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75634" indent="-23170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939052" indent="-23170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fld id="{2DA1E662-6352-4619-888A-AB68B0BFD342}" type="slidenum">
              <a:rPr lang="en-GB" altLang="en-US" smtClean="0">
                <a:latin typeface="Arial" charset="0"/>
              </a:rPr>
              <a:pPr/>
              <a:t>1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0" y="781050"/>
            <a:ext cx="4872038" cy="3656013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121" y="4749696"/>
            <a:ext cx="4992344" cy="4440143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53054" indent="-289636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58545" indent="-231709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21963" indent="-231709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85381" indent="-231709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48799" indent="-23170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3012216" indent="-23170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75634" indent="-23170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939052" indent="-23170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fld id="{6AE49089-1A90-4642-9D86-EFEC94ABACC6}" type="slidenum">
              <a:rPr lang="en-GB" altLang="en-US" smtClean="0">
                <a:latin typeface="Arial" charset="0"/>
              </a:rPr>
              <a:pPr/>
              <a:t>4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0" y="781050"/>
            <a:ext cx="4872038" cy="3656013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121" y="4749696"/>
            <a:ext cx="4992344" cy="4440143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53054" indent="-289636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58545" indent="-231709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21963" indent="-231709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85381" indent="-231709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48799" indent="-23170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3012216" indent="-23170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75634" indent="-23170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939052" indent="-23170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fld id="{8C323982-069E-4E13-9CC6-01193743B575}" type="slidenum">
              <a:rPr lang="en-GB" altLang="en-US" smtClean="0">
                <a:latin typeface="Arial" charset="0"/>
              </a:rPr>
              <a:pPr/>
              <a:t>11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0" y="781050"/>
            <a:ext cx="4872038" cy="3656013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121" y="4749696"/>
            <a:ext cx="4992344" cy="4440143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F9BFE-D12F-49E2-95D7-19AACB7219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861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45B74-944A-43C7-BC06-2775A86344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38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-98425"/>
            <a:ext cx="2057400" cy="6224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98425"/>
            <a:ext cx="6019800" cy="6224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4BE94-96D8-4020-8876-6AE39DA23A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1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9D4BC-0312-41DA-8CC7-8711089474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36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E00C5-248E-4B5F-B69B-AC50CC6FB5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148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57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57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77328-7593-4CFC-BC1D-48891742AB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42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01ABF-28B1-4755-8A95-2482D3166B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12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4CF19-4F45-4976-B1DD-6DE4D9A982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1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49FEE-C3C1-4352-A637-88B113ED29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93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D6FEC-43AC-48E7-8F86-1C0EEC903B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075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DED4B-D16D-4B4C-9214-0F20AB5399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26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CH JU - Power Point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09675" y="-98425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25700"/>
            <a:ext cx="82296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2290130-9E49-40A4-948E-A8A4CC89BD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2pPr>
      <a:lvl3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3pPr>
      <a:lvl4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4pPr>
      <a:lvl5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5pPr>
      <a:lvl6pPr marL="8001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6pPr>
      <a:lvl7pPr marL="12573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7pPr>
      <a:lvl8pPr marL="17145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8pPr>
      <a:lvl9pPr marL="21717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94C84"/>
        </a:buClr>
        <a:buFont typeface="Arial" charset="0"/>
        <a:buChar char="•"/>
        <a:defRPr sz="3200">
          <a:solidFill>
            <a:srgbClr val="194C84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Arial" charset="0"/>
        <a:buChar char="–"/>
        <a:defRPr sz="2800">
          <a:solidFill>
            <a:srgbClr val="008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tmp"/><Relationship Id="rId7" Type="http://schemas.openxmlformats.org/officeDocument/2006/relationships/image" Target="../media/image27.tm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tmp"/><Relationship Id="rId5" Type="http://schemas.openxmlformats.org/officeDocument/2006/relationships/image" Target="../media/image25.jpeg"/><Relationship Id="rId10" Type="http://schemas.openxmlformats.org/officeDocument/2006/relationships/image" Target="../media/image30.jp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e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body" idx="1"/>
          </p:nvPr>
        </p:nvSpPr>
        <p:spPr>
          <a:xfrm>
            <a:off x="755650" y="1989138"/>
            <a:ext cx="7780338" cy="4548187"/>
          </a:xfrm>
        </p:spPr>
        <p:txBody>
          <a:bodyPr/>
          <a:lstStyle/>
          <a:p>
            <a:pPr marL="361950" indent="-361950" algn="ctr" defTabSz="966788">
              <a:spcBef>
                <a:spcPct val="0"/>
              </a:spcBef>
              <a:buFont typeface="Arial" charset="0"/>
              <a:buNone/>
            </a:pPr>
            <a:r>
              <a:rPr lang="en-US" altLang="en-US" sz="4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Fuel Cell Based On-board Power Generation [FCGEN]</a:t>
            </a:r>
          </a:p>
          <a:p>
            <a:pPr marL="361950" indent="-361950" algn="ctr" defTabSz="966788">
              <a:spcBef>
                <a:spcPct val="0"/>
              </a:spcBef>
              <a:buFont typeface="Arial" charset="0"/>
              <a:buNone/>
            </a:pPr>
            <a:r>
              <a:rPr lang="en-US" altLang="en-US" sz="4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(</a:t>
            </a:r>
            <a:r>
              <a:rPr lang="en-US" sz="4400" dirty="0" smtClean="0">
                <a:solidFill>
                  <a:schemeClr val="tx1"/>
                </a:solidFill>
                <a:latin typeface="Calibri" pitchFamily="34" charset="0"/>
              </a:rPr>
              <a:t>277844</a:t>
            </a:r>
            <a:r>
              <a:rPr lang="en-US" altLang="en-US" sz="4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)</a:t>
            </a:r>
          </a:p>
          <a:p>
            <a:pPr marL="361950" indent="-361950" algn="ctr" defTabSz="966788">
              <a:spcBef>
                <a:spcPct val="0"/>
              </a:spcBef>
              <a:buFont typeface="Arial" charset="0"/>
              <a:buNone/>
            </a:pPr>
            <a:endParaRPr lang="en-US" altLang="en-US" sz="20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361950" indent="-361950" algn="ctr" defTabSz="966788">
              <a:spcBef>
                <a:spcPct val="0"/>
              </a:spcBef>
              <a:buFont typeface="Arial" charset="0"/>
              <a:buNone/>
            </a:pPr>
            <a:endParaRPr lang="en-US" altLang="en-US" sz="20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361950" indent="-361950" algn="ctr" defTabSz="966788">
              <a:spcBef>
                <a:spcPct val="0"/>
              </a:spcBef>
              <a:buFont typeface="Arial" charset="0"/>
              <a:buNone/>
            </a:pPr>
            <a:endParaRPr lang="fr-BE" altLang="en-US" sz="28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1950" indent="-361950" algn="ctr" defTabSz="966788">
              <a:spcBef>
                <a:spcPct val="0"/>
              </a:spcBef>
              <a:buFont typeface="Arial" charset="0"/>
              <a:buNone/>
            </a:pPr>
            <a:endParaRPr lang="fr-BE" altLang="en-US" sz="28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1950" indent="-361950" algn="ctr" defTabSz="966788">
              <a:spcBef>
                <a:spcPct val="0"/>
              </a:spcBef>
              <a:buFont typeface="Arial" charset="0"/>
              <a:buNone/>
            </a:pPr>
            <a:endParaRPr lang="fr-BE" altLang="en-US" sz="28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1950" indent="-361950" algn="ctr" defTabSz="966788">
              <a:spcBef>
                <a:spcPct val="0"/>
              </a:spcBef>
              <a:buFont typeface="Arial" charset="0"/>
              <a:buNone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Jazaer Dawody, Volvo Technology </a:t>
            </a:r>
            <a:endParaRPr lang="en-US" altLang="en-US" sz="2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4356100" y="115888"/>
            <a:ext cx="4538663" cy="795337"/>
          </a:xfr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464" tIns="43015" rIns="87464" bIns="43015"/>
          <a:lstStyle/>
          <a:p>
            <a:pPr marL="0" indent="0" defTabSz="966788"/>
            <a:endParaRPr lang="en-US" altLang="en-US" sz="2800" b="1" dirty="0" smtClean="0">
              <a:solidFill>
                <a:srgbClr val="33CC33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222375" y="44450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464" tIns="43015" rIns="87464" bIns="43015" anchor="ctr"/>
          <a:lstStyle>
            <a:lvl1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8001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12573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17145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21717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marL="0" indent="0" defTabSz="966788">
              <a:buClrTx/>
              <a:defRPr/>
            </a:pPr>
            <a:r>
              <a:rPr lang="en-US" altLang="en-US" sz="2400" b="1" i="1" dirty="0" smtClean="0">
                <a:solidFill>
                  <a:srgbClr val="33CC33"/>
                </a:solidFill>
                <a:latin typeface="Calibri" pitchFamily="34" charset="0"/>
              </a:rPr>
              <a:t>Project </a:t>
            </a:r>
            <a:r>
              <a:rPr lang="en-US" altLang="en-US" sz="2400" b="1" i="1" dirty="0">
                <a:solidFill>
                  <a:srgbClr val="33CC33"/>
                </a:solidFill>
                <a:latin typeface="Calibri" pitchFamily="34" charset="0"/>
              </a:rPr>
              <a:t>achievements in relation  to the </a:t>
            </a:r>
            <a:r>
              <a:rPr lang="en-US" altLang="en-US" sz="2400" b="1" i="1" dirty="0" smtClean="0">
                <a:solidFill>
                  <a:srgbClr val="33CC33"/>
                </a:solidFill>
                <a:latin typeface="Calibri" pitchFamily="34" charset="0"/>
              </a:rPr>
              <a:t>AIP/MAIP</a:t>
            </a:r>
          </a:p>
          <a:p>
            <a:pPr marL="0" indent="0" defTabSz="966788">
              <a:buClrTx/>
              <a:defRPr/>
            </a:pPr>
            <a:r>
              <a:rPr lang="en-US" altLang="en-US" sz="2400" b="1" i="1" dirty="0" smtClean="0">
                <a:solidFill>
                  <a:srgbClr val="33CC33"/>
                </a:solidFill>
                <a:latin typeface="Calibri" pitchFamily="34" charset="0"/>
              </a:rPr>
              <a:t>Control system and power conditioning</a:t>
            </a:r>
          </a:p>
          <a:p>
            <a:pPr marL="0" indent="0" defTabSz="966788">
              <a:buClrTx/>
              <a:defRPr/>
            </a:pPr>
            <a:r>
              <a:rPr lang="en-US" altLang="en-US" sz="2400" b="1" i="1" dirty="0" smtClean="0">
                <a:solidFill>
                  <a:srgbClr val="33CC33"/>
                </a:solidFill>
                <a:latin typeface="Calibri" pitchFamily="34" charset="0"/>
              </a:rPr>
              <a:t>JS! </a:t>
            </a:r>
            <a:endParaRPr lang="de-DE" sz="2400" b="1" kern="0" dirty="0">
              <a:solidFill>
                <a:srgbClr val="33CC33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4963" y="1198210"/>
            <a:ext cx="5605189" cy="5156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C84"/>
              </a:buClr>
              <a:buFont typeface="Arial" charset="0"/>
              <a:buChar char="•"/>
              <a:defRPr sz="3200">
                <a:solidFill>
                  <a:srgbClr val="194C8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–"/>
              <a:defRPr sz="280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3000" kern="0" dirty="0" smtClean="0"/>
              <a:t>Control system:</a:t>
            </a:r>
          </a:p>
          <a:p>
            <a:pPr lvl="1">
              <a:defRPr/>
            </a:pPr>
            <a:r>
              <a:rPr lang="sl-SI" sz="1600" kern="0" dirty="0" smtClean="0"/>
              <a:t>4-level hierarhical structure</a:t>
            </a:r>
          </a:p>
          <a:p>
            <a:pPr lvl="1">
              <a:defRPr/>
            </a:pPr>
            <a:r>
              <a:rPr lang="sl-SI" sz="1600" kern="0" dirty="0" smtClean="0"/>
              <a:t>19 dedicated control function blocks</a:t>
            </a:r>
          </a:p>
          <a:p>
            <a:pPr lvl="1">
              <a:defRPr/>
            </a:pPr>
            <a:r>
              <a:rPr lang="sl-SI" sz="1600" kern="0" dirty="0" smtClean="0"/>
              <a:t>15 PID control loops</a:t>
            </a:r>
          </a:p>
          <a:p>
            <a:pPr lvl="1">
              <a:defRPr/>
            </a:pPr>
            <a:r>
              <a:rPr lang="sl-SI" sz="1600" kern="0" dirty="0" smtClean="0"/>
              <a:t>58 sensors, 36 actuators (8 valves, 28 pumps, compressors, etc.)</a:t>
            </a:r>
          </a:p>
          <a:p>
            <a:pPr lvl="1">
              <a:defRPr/>
            </a:pPr>
            <a:r>
              <a:rPr lang="sl-SI" sz="1600" kern="0" dirty="0" smtClean="0"/>
              <a:t>Comprehensive HMI for APU commisioning and testing</a:t>
            </a:r>
          </a:p>
          <a:p>
            <a:pPr lvl="1">
              <a:buFont typeface="Arial" charset="0"/>
              <a:buNone/>
              <a:defRPr/>
            </a:pPr>
            <a:endParaRPr lang="sl-SI" sz="2000" kern="0" dirty="0" smtClean="0"/>
          </a:p>
          <a:p>
            <a:pPr>
              <a:defRPr/>
            </a:pPr>
            <a:r>
              <a:rPr lang="sl-SI" sz="3000" kern="0" dirty="0" smtClean="0"/>
              <a:t>Power conditioning</a:t>
            </a:r>
          </a:p>
          <a:p>
            <a:pPr lvl="1">
              <a:defRPr/>
            </a:pPr>
            <a:r>
              <a:rPr lang="sl-SI" sz="1600" kern="0" dirty="0" smtClean="0"/>
              <a:t>Supply all APU BoP actuators</a:t>
            </a:r>
          </a:p>
          <a:p>
            <a:pPr lvl="1">
              <a:defRPr/>
            </a:pPr>
            <a:r>
              <a:rPr lang="sl-SI" sz="1600" kern="0" dirty="0" smtClean="0"/>
              <a:t>Convert variate stack output voltage to battery-bus voltage level</a:t>
            </a:r>
          </a:p>
          <a:p>
            <a:pPr lvl="1">
              <a:defRPr/>
            </a:pPr>
            <a:r>
              <a:rPr lang="sl-SI" sz="1600" kern="0" dirty="0" smtClean="0"/>
              <a:t>Provide APU power complying to high safety standards</a:t>
            </a:r>
          </a:p>
          <a:p>
            <a:pPr lvl="1">
              <a:defRPr/>
            </a:pPr>
            <a:r>
              <a:rPr lang="sl-SI" sz="1600" kern="0" dirty="0" smtClean="0"/>
              <a:t>Protect FC stack from failures/disturbances on load side</a:t>
            </a:r>
            <a:endParaRPr lang="en-GB" sz="1600" kern="0" dirty="0" smtClean="0"/>
          </a:p>
        </p:txBody>
      </p:sp>
      <p:pic>
        <p:nvPicPr>
          <p:cNvPr id="13316" name="Picture 9" descr="C:\Users\Bostjan\Documents\_Delo\_projekti\FCGEN\workWP4\schemes-drawings\FCGEN-APU-control-system-ver_2.2-Nov-201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5"/>
          <a:stretch>
            <a:fillRect/>
          </a:stretch>
        </p:blipFill>
        <p:spPr bwMode="auto">
          <a:xfrm>
            <a:off x="6227763" y="2205038"/>
            <a:ext cx="2614612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84168" y="422108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libri" pitchFamily="34" charset="0"/>
                <a:cs typeface="Calibri" pitchFamily="34" charset="0"/>
              </a:rPr>
              <a:t>DC/DC converter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43" y="4606426"/>
            <a:ext cx="1793875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57398"/>
            <a:ext cx="7093099" cy="795338"/>
          </a:xfr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464" tIns="43015" rIns="87464" bIns="43015"/>
          <a:lstStyle/>
          <a:p>
            <a:pPr marL="0" indent="0" defTabSz="966788"/>
            <a:r>
              <a:rPr lang="en-US" altLang="en-US" sz="2400" b="1" i="1" dirty="0" smtClean="0">
                <a:solidFill>
                  <a:srgbClr val="33CC33"/>
                </a:solidFill>
                <a:latin typeface="Calibri" pitchFamily="34" charset="0"/>
              </a:rPr>
              <a:t>Project </a:t>
            </a:r>
            <a:r>
              <a:rPr lang="en-US" altLang="en-US" sz="2400" b="1" i="1" dirty="0">
                <a:solidFill>
                  <a:srgbClr val="33CC33"/>
                </a:solidFill>
                <a:latin typeface="Calibri" pitchFamily="34" charset="0"/>
              </a:rPr>
              <a:t>achievements in relation  to the </a:t>
            </a:r>
            <a:r>
              <a:rPr lang="en-US" altLang="en-US" sz="2400" b="1" i="1" dirty="0" smtClean="0">
                <a:solidFill>
                  <a:srgbClr val="33CC33"/>
                </a:solidFill>
                <a:latin typeface="Calibri" pitchFamily="34" charset="0"/>
              </a:rPr>
              <a:t>AIP/MAIP </a:t>
            </a:r>
            <a:br>
              <a:rPr lang="en-US" altLang="en-US" sz="2400" b="1" i="1" dirty="0" smtClean="0">
                <a:solidFill>
                  <a:srgbClr val="33CC33"/>
                </a:solidFill>
                <a:latin typeface="Calibri" pitchFamily="34" charset="0"/>
              </a:rPr>
            </a:br>
            <a:r>
              <a:rPr lang="en-US" altLang="en-US" sz="2000" b="1" i="1" dirty="0" smtClean="0">
                <a:solidFill>
                  <a:srgbClr val="33CC33"/>
                </a:solidFill>
                <a:latin typeface="Calibri" pitchFamily="34" charset="0"/>
              </a:rPr>
              <a:t>Vehicle </a:t>
            </a:r>
            <a:r>
              <a:rPr lang="en-US" altLang="en-US" sz="2000" b="1" i="1" dirty="0">
                <a:solidFill>
                  <a:srgbClr val="33CC33"/>
                </a:solidFill>
                <a:latin typeface="Calibri" pitchFamily="34" charset="0"/>
              </a:rPr>
              <a:t>interface and Communication</a:t>
            </a:r>
            <a:r>
              <a:rPr lang="en-US" sz="2000" b="1" dirty="0" smtClean="0">
                <a:solidFill>
                  <a:srgbClr val="33CC33"/>
                </a:solidFill>
                <a:latin typeface="Calibri" pitchFamily="34" charset="0"/>
              </a:rPr>
              <a:t/>
            </a:r>
            <a:br>
              <a:rPr lang="en-US" sz="2000" b="1" dirty="0" smtClean="0">
                <a:solidFill>
                  <a:srgbClr val="33CC33"/>
                </a:solidFill>
                <a:latin typeface="Calibri" pitchFamily="34" charset="0"/>
              </a:rPr>
            </a:br>
            <a:r>
              <a:rPr lang="sl-SI" sz="2000" i="1" dirty="0" smtClean="0">
                <a:solidFill>
                  <a:srgbClr val="33CC3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i="1" dirty="0" smtClean="0">
                <a:solidFill>
                  <a:srgbClr val="33CC33"/>
                </a:solidFill>
                <a:latin typeface="Calibri" pitchFamily="34" charset="0"/>
                <a:cs typeface="Calibri" pitchFamily="34" charset="0"/>
              </a:rPr>
              <a:t>CRF, JSI</a:t>
            </a:r>
            <a:endParaRPr lang="en-US" altLang="en-US" sz="2000" b="1" i="1" dirty="0" smtClean="0">
              <a:solidFill>
                <a:srgbClr val="33CC33"/>
              </a:solidFill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24544" y="1700808"/>
            <a:ext cx="4320604" cy="494974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464" tIns="43015" rIns="87464" bIns="43015">
            <a:spAutoFit/>
          </a:bodyPr>
          <a:lstStyle/>
          <a:p>
            <a:pPr marL="1238250" lvl="2" indent="-342900" defTabSz="966788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Calibri" pitchFamily="34" charset="0"/>
              </a:rPr>
              <a:t>V</a:t>
            </a:r>
            <a:r>
              <a:rPr lang="en-US" sz="2000" dirty="0" smtClean="0">
                <a:latin typeface="Calibri" pitchFamily="34" charset="0"/>
              </a:rPr>
              <a:t>ehicle interface details specified according to the preliminary APU integration safety analysis and the components progress.</a:t>
            </a:r>
          </a:p>
          <a:p>
            <a:pPr marL="1238250" lvl="2" indent="-342900" defTabSz="966788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dirty="0" smtClean="0">
                <a:latin typeface="Calibri" pitchFamily="34" charset="0"/>
              </a:rPr>
              <a:t>he communication dataset has been defined and the HMI has been implemented on a NI touch panel. </a:t>
            </a:r>
          </a:p>
          <a:p>
            <a:pPr marL="1238250" lvl="2" indent="-342900" defTabSz="966788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Calibri" pitchFamily="34" charset="0"/>
              </a:rPr>
              <a:t>Demonstration vehicle prepared and physical position for the APU defined.</a:t>
            </a:r>
          </a:p>
          <a:p>
            <a:pPr marL="1238250" lvl="2" indent="-342900" defTabSz="966788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895350" lvl="2" indent="0" defTabSz="966788">
              <a:buClr>
                <a:schemeClr val="tx1"/>
              </a:buClr>
              <a:buFont typeface="Arial" charset="0"/>
              <a:buNone/>
              <a:defRPr/>
            </a:pPr>
            <a:endParaRPr lang="en-US" sz="2000" dirty="0" smtClean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43404"/>
            <a:ext cx="3794120" cy="22776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752" y="4207638"/>
            <a:ext cx="3346631" cy="252028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41068" y="1925249"/>
            <a:ext cx="19593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vehicle interface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09730" y="4293096"/>
            <a:ext cx="639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Calibri" pitchFamily="34" charset="0"/>
                <a:cs typeface="Calibri" pitchFamily="34" charset="0"/>
              </a:rPr>
              <a:t>HMI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 i="1" dirty="0" smtClean="0">
                <a:solidFill>
                  <a:srgbClr val="33CC33"/>
                </a:solidFill>
                <a:latin typeface="Calibri" pitchFamily="34" charset="0"/>
              </a:rPr>
              <a:t>Expected </a:t>
            </a:r>
            <a:r>
              <a:rPr lang="en-US" altLang="en-US" sz="2400" b="1" i="1" dirty="0">
                <a:solidFill>
                  <a:srgbClr val="33CC33"/>
                </a:solidFill>
                <a:latin typeface="Calibri" pitchFamily="34" charset="0"/>
              </a:rPr>
              <a:t>p</a:t>
            </a:r>
            <a:r>
              <a:rPr lang="en-US" altLang="en-US" sz="2400" b="1" i="1" dirty="0" smtClean="0">
                <a:solidFill>
                  <a:srgbClr val="33CC33"/>
                </a:solidFill>
                <a:latin typeface="Calibri" pitchFamily="34" charset="0"/>
              </a:rPr>
              <a:t>roject achievements at the end of the project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Successful demonstration of power generation via the FCGEN APU on-board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an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IVECO long distance tuck (STRALIS ) at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stand still conditions with fuel efficiency slightly below 30%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NO</a:t>
            </a:r>
            <a:r>
              <a:rPr lang="en-GB" sz="2000" baseline="-25000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, NMHC, CO and sulphur species emissions &lt; 1 ppm.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The developed system will not achieve the cost, weigh and volume targets, but will be able to </a:t>
            </a:r>
            <a:r>
              <a:rPr lang="en-US" sz="2000" dirty="0">
                <a:latin typeface="Calibri" pitchFamily="34" charset="0"/>
                <a:ea typeface="Times New Roman"/>
                <a:cs typeface="Calibri" pitchFamily="34" charset="0"/>
              </a:rPr>
              <a:t>provide guidelines and possible technical solutions to reduce the system </a:t>
            </a:r>
            <a:r>
              <a:rPr lang="en-US" sz="2000" dirty="0" smtClean="0">
                <a:latin typeface="Calibri" pitchFamily="34" charset="0"/>
                <a:ea typeface="Times New Roman"/>
                <a:cs typeface="Calibri" pitchFamily="34" charset="0"/>
              </a:rPr>
              <a:t>cost, volume </a:t>
            </a:r>
            <a:r>
              <a:rPr lang="en-US" sz="2000" dirty="0">
                <a:latin typeface="Calibri" pitchFamily="34" charset="0"/>
                <a:ea typeface="Times New Roman"/>
                <a:cs typeface="Calibri" pitchFamily="34" charset="0"/>
              </a:rPr>
              <a:t>and weigh in next generation prototype. 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5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 i="1" dirty="0" smtClean="0">
                <a:solidFill>
                  <a:srgbClr val="33CC33"/>
                </a:solidFill>
                <a:latin typeface="Calibri" pitchFamily="34" charset="0"/>
              </a:rPr>
              <a:t>Bottlenecks, risks and problems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As it was difficult to find all optimal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BoP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components in the market and due to the lack of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experiences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at the supplier’s sites to develop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BoP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components for FC-APU for mobile applications, it is likely that some of these components will fail during the prototype testing and prevents the project from achieving some of the objectives and targets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724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4AB315-E20E-4D83-BD01-AD3F862EE5EA}" type="slidenum">
              <a:rPr lang="en-US" noProof="0" smtClean="0"/>
              <a:pPr/>
              <a:t>14</a:t>
            </a:fld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4" y="1695025"/>
            <a:ext cx="6165360" cy="4110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373049"/>
            <a:ext cx="5473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>
                <a:solidFill>
                  <a:srgbClr val="3399FF"/>
                </a:solidFill>
              </a:rPr>
              <a:t>Many thanks to the fantastic FCGEN working team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2944" y="1032438"/>
            <a:ext cx="42384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>
                <a:solidFill>
                  <a:srgbClr val="3399FF"/>
                </a:solidFill>
              </a:rPr>
              <a:t>Many thanks </a:t>
            </a:r>
            <a:r>
              <a:rPr lang="sv-SE" sz="3600" b="1" dirty="0" smtClean="0">
                <a:solidFill>
                  <a:srgbClr val="3399FF"/>
                </a:solidFill>
              </a:rPr>
              <a:t>to your kind attention</a:t>
            </a:r>
            <a:endParaRPr lang="sv-SE" sz="3600" dirty="0" smtClean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022" y="1695025"/>
            <a:ext cx="1139937" cy="4291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489" y="948220"/>
            <a:ext cx="511969" cy="4839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932" y="5180769"/>
            <a:ext cx="1267479" cy="448371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932" y="4440453"/>
            <a:ext cx="1304925" cy="419100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169" y="2822139"/>
            <a:ext cx="1238250" cy="523875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75" y="2127375"/>
            <a:ext cx="784296" cy="78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0" y="5805265"/>
            <a:ext cx="1125649" cy="3237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458" y="3603892"/>
            <a:ext cx="1679330" cy="44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9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3059113" y="188913"/>
            <a:ext cx="5507037" cy="795337"/>
          </a:xfr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464" tIns="43015" rIns="87464" bIns="43015"/>
          <a:lstStyle/>
          <a:p>
            <a:pPr marL="0" indent="0" defTabSz="966788"/>
            <a:r>
              <a:rPr lang="en-US" altLang="en-US" sz="2800" b="1" i="1" dirty="0" smtClean="0">
                <a:solidFill>
                  <a:srgbClr val="33CC33"/>
                </a:solidFill>
                <a:latin typeface="Calibri" pitchFamily="34" charset="0"/>
              </a:rPr>
              <a:t> Project &amp; Partnership description</a:t>
            </a:r>
            <a:r>
              <a:rPr lang="en-US" altLang="en-US" sz="2800" b="1" dirty="0" smtClean="0">
                <a:solidFill>
                  <a:srgbClr val="33CC33"/>
                </a:solidFill>
                <a:latin typeface="Calibri" pitchFamily="34" charset="0"/>
              </a:rPr>
              <a:t/>
            </a:r>
            <a:br>
              <a:rPr lang="en-US" altLang="en-US" sz="2800" b="1" dirty="0" smtClean="0">
                <a:solidFill>
                  <a:srgbClr val="33CC33"/>
                </a:solidFill>
                <a:latin typeface="Calibri" pitchFamily="34" charset="0"/>
              </a:rPr>
            </a:br>
            <a:endParaRPr lang="en-US" altLang="en-US" sz="2000" b="1" i="1" dirty="0" smtClean="0">
              <a:solidFill>
                <a:srgbClr val="33CC33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250825" y="1125538"/>
            <a:ext cx="40386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C84"/>
              </a:buClr>
              <a:buFont typeface="Arial" charset="0"/>
              <a:buChar char="•"/>
              <a:defRPr sz="3200">
                <a:solidFill>
                  <a:srgbClr val="194C8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–"/>
              <a:defRPr sz="280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Clr>
                <a:schemeClr val="tx1"/>
              </a:buClr>
              <a:buFont typeface="Arial" charset="0"/>
              <a:buNone/>
              <a:defRPr/>
            </a:pPr>
            <a:r>
              <a:rPr lang="en-US" sz="2000" kern="0" dirty="0" smtClean="0">
                <a:solidFill>
                  <a:schemeClr val="tx1"/>
                </a:solidFill>
                <a:latin typeface="Calibri" pitchFamily="34" charset="0"/>
              </a:rPr>
              <a:t>Project name:</a:t>
            </a:r>
          </a:p>
          <a:p>
            <a:pPr marL="457200" lvl="1" indent="0">
              <a:buClr>
                <a:schemeClr val="tx1"/>
              </a:buClr>
              <a:buFont typeface="Arial" charset="0"/>
              <a:buNone/>
              <a:defRPr/>
            </a:pPr>
            <a:r>
              <a:rPr lang="en-US" sz="2000" b="1" kern="0" dirty="0" smtClean="0">
                <a:solidFill>
                  <a:schemeClr val="tx1"/>
                </a:solidFill>
                <a:latin typeface="Calibri" pitchFamily="34" charset="0"/>
              </a:rPr>
              <a:t>Fuel Cell Based On-board Power Generation</a:t>
            </a:r>
          </a:p>
          <a:p>
            <a:pPr marL="457200" lvl="1" indent="0">
              <a:buClr>
                <a:schemeClr val="tx1"/>
              </a:buClr>
              <a:buFont typeface="Arial" charset="0"/>
              <a:buNone/>
              <a:defRPr/>
            </a:pPr>
            <a:r>
              <a:rPr lang="en-US" sz="2000" kern="0" dirty="0" smtClean="0">
                <a:solidFill>
                  <a:schemeClr val="tx1"/>
                </a:solidFill>
                <a:latin typeface="Calibri" pitchFamily="34" charset="0"/>
              </a:rPr>
              <a:t>Project acronym: (</a:t>
            </a:r>
            <a:r>
              <a:rPr lang="en-US" sz="2000" b="1" kern="0" dirty="0" smtClean="0">
                <a:solidFill>
                  <a:schemeClr val="tx1"/>
                </a:solidFill>
                <a:latin typeface="Calibri" pitchFamily="34" charset="0"/>
              </a:rPr>
              <a:t>FCGEN</a:t>
            </a:r>
            <a:r>
              <a:rPr lang="en-US" sz="2000" kern="0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</a:p>
          <a:p>
            <a:pPr marL="457200" lvl="1" indent="0">
              <a:buClr>
                <a:schemeClr val="tx1"/>
              </a:buClr>
              <a:buFont typeface="Arial" charset="0"/>
              <a:buNone/>
              <a:defRPr/>
            </a:pPr>
            <a:r>
              <a:rPr lang="en-US" sz="2000" kern="0" dirty="0" err="1" smtClean="0">
                <a:solidFill>
                  <a:schemeClr val="tx1"/>
                </a:solidFill>
                <a:latin typeface="Calibri" pitchFamily="34" charset="0"/>
              </a:rPr>
              <a:t>Programme</a:t>
            </a:r>
            <a:r>
              <a:rPr lang="en-US" sz="2000" kern="0" dirty="0" smtClean="0">
                <a:solidFill>
                  <a:schemeClr val="tx1"/>
                </a:solidFill>
                <a:latin typeface="Calibri" pitchFamily="34" charset="0"/>
              </a:rPr>
              <a:t>: Seventh Framework </a:t>
            </a:r>
            <a:r>
              <a:rPr lang="en-US" sz="2000" kern="0" dirty="0" err="1" smtClean="0">
                <a:solidFill>
                  <a:schemeClr val="tx1"/>
                </a:solidFill>
                <a:latin typeface="Calibri" pitchFamily="34" charset="0"/>
              </a:rPr>
              <a:t>programme</a:t>
            </a:r>
            <a:r>
              <a:rPr lang="en-US" sz="2000" kern="0" dirty="0" smtClean="0">
                <a:solidFill>
                  <a:schemeClr val="tx1"/>
                </a:solidFill>
                <a:latin typeface="Calibri" pitchFamily="34" charset="0"/>
              </a:rPr>
              <a:t> of the European union</a:t>
            </a:r>
          </a:p>
          <a:p>
            <a:pPr marL="457200" lvl="1" indent="0">
              <a:buClr>
                <a:schemeClr val="tx1"/>
              </a:buClr>
              <a:buFont typeface="Arial" charset="0"/>
              <a:buNone/>
              <a:defRPr/>
            </a:pPr>
            <a:r>
              <a:rPr lang="en-US" sz="2000" kern="0" dirty="0" smtClean="0">
                <a:solidFill>
                  <a:schemeClr val="tx1"/>
                </a:solidFill>
                <a:latin typeface="Calibri" pitchFamily="34" charset="0"/>
              </a:rPr>
              <a:t>Project coordinator: Jazaer Dawody, Volvo Technology</a:t>
            </a:r>
          </a:p>
          <a:p>
            <a:pPr marL="457200" lvl="1" indent="0">
              <a:buClr>
                <a:schemeClr val="tx1"/>
              </a:buClr>
              <a:buFont typeface="Arial" charset="0"/>
              <a:buNone/>
              <a:defRPr/>
            </a:pPr>
            <a:r>
              <a:rPr lang="en-US" sz="2000" kern="0" dirty="0" smtClean="0">
                <a:solidFill>
                  <a:schemeClr val="tx1"/>
                </a:solidFill>
                <a:latin typeface="Calibri" pitchFamily="34" charset="0"/>
              </a:rPr>
              <a:t>Grant agreement no. : (277844)</a:t>
            </a:r>
          </a:p>
          <a:p>
            <a:pPr marL="457200" lvl="1" indent="0">
              <a:buClr>
                <a:schemeClr val="tx1"/>
              </a:buClr>
              <a:buFont typeface="Arial" charset="0"/>
              <a:buNone/>
              <a:defRPr/>
            </a:pPr>
            <a:r>
              <a:rPr lang="en-US" sz="2000" kern="0" dirty="0" smtClean="0">
                <a:solidFill>
                  <a:schemeClr val="tx1"/>
                </a:solidFill>
                <a:latin typeface="Calibri" pitchFamily="34" charset="0"/>
              </a:rPr>
              <a:t> Start date: 2011-11-01</a:t>
            </a:r>
          </a:p>
          <a:p>
            <a:pPr marL="457200" lvl="1" indent="0">
              <a:buClr>
                <a:schemeClr val="tx1"/>
              </a:buClr>
              <a:buFont typeface="Arial" charset="0"/>
              <a:buNone/>
              <a:defRPr/>
            </a:pPr>
            <a:r>
              <a:rPr lang="en-US" sz="2000" kern="0" dirty="0" smtClean="0">
                <a:solidFill>
                  <a:schemeClr val="tx1"/>
                </a:solidFill>
                <a:latin typeface="Calibri" pitchFamily="34" charset="0"/>
              </a:rPr>
              <a:t>End date: 2014-10-31</a:t>
            </a:r>
          </a:p>
          <a:p>
            <a:pPr marL="457200" lvl="1" indent="0">
              <a:buClr>
                <a:schemeClr val="tx1"/>
              </a:buClr>
              <a:buFont typeface="Arial" charset="0"/>
              <a:buNone/>
              <a:defRPr/>
            </a:pPr>
            <a:r>
              <a:rPr lang="en-US" sz="2000" kern="0" dirty="0" smtClean="0">
                <a:solidFill>
                  <a:schemeClr val="tx1"/>
                </a:solidFill>
                <a:latin typeface="Calibri" pitchFamily="34" charset="0"/>
              </a:rPr>
              <a:t>Project budget : 10 338 414 €</a:t>
            </a:r>
          </a:p>
          <a:p>
            <a:pPr marL="457200" lvl="1" indent="0">
              <a:buClr>
                <a:schemeClr val="tx1"/>
              </a:buClr>
              <a:buFont typeface="Arial" charset="0"/>
              <a:buNone/>
              <a:defRPr/>
            </a:pPr>
            <a:r>
              <a:rPr lang="en-US" sz="2000" kern="0" dirty="0" smtClean="0">
                <a:solidFill>
                  <a:schemeClr val="tx1"/>
                </a:solidFill>
                <a:latin typeface="Calibri" pitchFamily="34" charset="0"/>
              </a:rPr>
              <a:t>FCH JU contribution: 4 342 854 €</a:t>
            </a:r>
          </a:p>
          <a:p>
            <a:pPr marL="457200" lvl="1" indent="0">
              <a:buClr>
                <a:schemeClr val="tx1"/>
              </a:buClr>
              <a:buFont typeface="Arial" charset="0"/>
              <a:buNone/>
              <a:defRPr/>
            </a:pPr>
            <a:endParaRPr lang="en-US" sz="20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457200" lvl="1" indent="0">
              <a:buClr>
                <a:schemeClr val="tx1"/>
              </a:buClr>
              <a:buFont typeface="Arial" charset="0"/>
              <a:buNone/>
              <a:defRPr/>
            </a:pPr>
            <a:endParaRPr lang="fr-BE" sz="20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1">
              <a:buClr>
                <a:schemeClr val="tx1"/>
              </a:buClr>
              <a:buFontTx/>
              <a:buChar char="•"/>
              <a:defRPr/>
            </a:pPr>
            <a:endParaRPr lang="en-GB" sz="2000" kern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00563" y="1412875"/>
            <a:ext cx="4038600" cy="51847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C84"/>
              </a:buClr>
              <a:buFont typeface="Arial" charset="0"/>
              <a:buChar char="•"/>
              <a:defRPr sz="3200">
                <a:solidFill>
                  <a:srgbClr val="194C8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–"/>
              <a:defRPr sz="280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sv-SE" sz="2000" b="1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Partners</a:t>
            </a:r>
          </a:p>
          <a:p>
            <a:pPr>
              <a:defRPr/>
            </a:pPr>
            <a:r>
              <a:rPr lang="en-US" sz="2000" kern="0" dirty="0" smtClean="0">
                <a:latin typeface="Calibri" pitchFamily="34" charset="0"/>
                <a:cs typeface="Calibri" pitchFamily="34" charset="0"/>
              </a:rPr>
              <a:t>Volvo Technology AB (Volvo), Sweden</a:t>
            </a:r>
          </a:p>
          <a:p>
            <a:pPr>
              <a:defRPr/>
            </a:pPr>
            <a:r>
              <a:rPr lang="en-US" sz="2000" kern="0" dirty="0" err="1" smtClean="0">
                <a:latin typeface="Calibri" pitchFamily="34" charset="0"/>
                <a:cs typeface="Calibri" pitchFamily="34" charset="0"/>
              </a:rPr>
              <a:t>Powercell</a:t>
            </a:r>
            <a:r>
              <a:rPr lang="en-US" sz="2000" kern="0" dirty="0" smtClean="0">
                <a:latin typeface="Calibri" pitchFamily="34" charset="0"/>
                <a:cs typeface="Calibri" pitchFamily="34" charset="0"/>
              </a:rPr>
              <a:t> Sweden AB (</a:t>
            </a:r>
            <a:r>
              <a:rPr lang="en-US" sz="2000" kern="0" dirty="0" err="1" smtClean="0">
                <a:latin typeface="Calibri" pitchFamily="34" charset="0"/>
                <a:cs typeface="Calibri" pitchFamily="34" charset="0"/>
              </a:rPr>
              <a:t>Powercell</a:t>
            </a:r>
            <a:r>
              <a:rPr lang="en-US" sz="2000" kern="0" dirty="0" smtClean="0">
                <a:latin typeface="Calibri" pitchFamily="34" charset="0"/>
                <a:cs typeface="Calibri" pitchFamily="34" charset="0"/>
              </a:rPr>
              <a:t>), Sweden</a:t>
            </a:r>
          </a:p>
          <a:p>
            <a:pPr>
              <a:defRPr/>
            </a:pPr>
            <a:r>
              <a:rPr lang="en-US" sz="2000" kern="0" dirty="0" err="1" smtClean="0">
                <a:latin typeface="Calibri" pitchFamily="34" charset="0"/>
                <a:cs typeface="Calibri" pitchFamily="34" charset="0"/>
              </a:rPr>
              <a:t>Forschungszentrum</a:t>
            </a:r>
            <a:r>
              <a:rPr lang="en-US" sz="2000" kern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kern="0" dirty="0" err="1" smtClean="0">
                <a:latin typeface="Calibri" pitchFamily="34" charset="0"/>
                <a:cs typeface="Calibri" pitchFamily="34" charset="0"/>
              </a:rPr>
              <a:t>Juelich</a:t>
            </a:r>
            <a:r>
              <a:rPr lang="en-US" sz="2000" kern="0" dirty="0" smtClean="0">
                <a:latin typeface="Calibri" pitchFamily="34" charset="0"/>
                <a:cs typeface="Calibri" pitchFamily="34" charset="0"/>
              </a:rPr>
              <a:t> GMBH (</a:t>
            </a:r>
            <a:r>
              <a:rPr lang="en-US" sz="2000" kern="0" dirty="0" err="1" smtClean="0">
                <a:latin typeface="Calibri" pitchFamily="34" charset="0"/>
                <a:cs typeface="Calibri" pitchFamily="34" charset="0"/>
              </a:rPr>
              <a:t>Jülich</a:t>
            </a:r>
            <a:r>
              <a:rPr lang="en-US" sz="2000" kern="0" dirty="0" smtClean="0">
                <a:latin typeface="Calibri" pitchFamily="34" charset="0"/>
                <a:cs typeface="Calibri" pitchFamily="34" charset="0"/>
              </a:rPr>
              <a:t>), Germany</a:t>
            </a:r>
          </a:p>
          <a:p>
            <a:pPr>
              <a:defRPr/>
            </a:pPr>
            <a:r>
              <a:rPr lang="en-US" sz="2000" kern="0" dirty="0" err="1" smtClean="0">
                <a:latin typeface="Calibri" pitchFamily="34" charset="0"/>
                <a:cs typeface="Calibri" pitchFamily="34" charset="0"/>
              </a:rPr>
              <a:t>Institut</a:t>
            </a:r>
            <a:r>
              <a:rPr lang="en-US" sz="2000" kern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kern="0" dirty="0" err="1" smtClean="0">
                <a:latin typeface="Calibri" pitchFamily="34" charset="0"/>
                <a:cs typeface="Calibri" pitchFamily="34" charset="0"/>
              </a:rPr>
              <a:t>Jozef</a:t>
            </a:r>
            <a:r>
              <a:rPr lang="en-US" sz="2000" kern="0" dirty="0" smtClean="0">
                <a:latin typeface="Calibri" pitchFamily="34" charset="0"/>
                <a:cs typeface="Calibri" pitchFamily="34" charset="0"/>
              </a:rPr>
              <a:t> Stefan (JSI), Slovenia</a:t>
            </a:r>
          </a:p>
          <a:p>
            <a:pPr>
              <a:defRPr/>
            </a:pPr>
            <a:r>
              <a:rPr lang="en-US" sz="2000" kern="0" dirty="0" smtClean="0">
                <a:latin typeface="Calibri" pitchFamily="34" charset="0"/>
                <a:cs typeface="Calibri" pitchFamily="34" charset="0"/>
              </a:rPr>
              <a:t>Centro </a:t>
            </a:r>
            <a:r>
              <a:rPr lang="en-US" sz="2000" kern="0" dirty="0" err="1" smtClean="0">
                <a:latin typeface="Calibri" pitchFamily="34" charset="0"/>
                <a:cs typeface="Calibri" pitchFamily="34" charset="0"/>
              </a:rPr>
              <a:t>Ricerche</a:t>
            </a:r>
            <a:r>
              <a:rPr lang="en-US" sz="2000" kern="0" dirty="0" smtClean="0">
                <a:latin typeface="Calibri" pitchFamily="34" charset="0"/>
                <a:cs typeface="Calibri" pitchFamily="34" charset="0"/>
              </a:rPr>
              <a:t> Fiat SCPA (CRF), Italy</a:t>
            </a:r>
          </a:p>
          <a:p>
            <a:pPr>
              <a:defRPr/>
            </a:pPr>
            <a:r>
              <a:rPr lang="en-US" sz="2000" kern="0" dirty="0" err="1" smtClean="0">
                <a:latin typeface="Calibri" pitchFamily="34" charset="0"/>
                <a:cs typeface="Calibri" pitchFamily="34" charset="0"/>
              </a:rPr>
              <a:t>Institut</a:t>
            </a:r>
            <a:r>
              <a:rPr lang="en-US" sz="2000" kern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kern="0" dirty="0" err="1" smtClean="0">
                <a:latin typeface="Calibri" pitchFamily="34" charset="0"/>
                <a:cs typeface="Calibri" pitchFamily="34" charset="0"/>
              </a:rPr>
              <a:t>fuer</a:t>
            </a:r>
            <a:r>
              <a:rPr lang="en-US" sz="2000" kern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kern="0" dirty="0" err="1" smtClean="0">
                <a:latin typeface="Calibri" pitchFamily="34" charset="0"/>
                <a:cs typeface="Calibri" pitchFamily="34" charset="0"/>
              </a:rPr>
              <a:t>Mikrotechnik</a:t>
            </a:r>
            <a:r>
              <a:rPr lang="en-US" sz="2000" kern="0" dirty="0" smtClean="0">
                <a:latin typeface="Calibri" pitchFamily="34" charset="0"/>
                <a:cs typeface="Calibri" pitchFamily="34" charset="0"/>
              </a:rPr>
              <a:t> Mainz GMBH (IMM), Germany</a:t>
            </a:r>
          </a:p>
          <a:p>
            <a:pPr>
              <a:defRPr/>
            </a:pPr>
            <a:r>
              <a:rPr lang="en-US" sz="2000" kern="0" dirty="0" smtClean="0">
                <a:latin typeface="Calibri" pitchFamily="34" charset="0"/>
                <a:cs typeface="Calibri" pitchFamily="34" charset="0"/>
              </a:rPr>
              <a:t>Johnson Matthey PLC. (JM), United Kingdom</a:t>
            </a:r>
          </a:p>
          <a:p>
            <a:pPr>
              <a:defRPr/>
            </a:pPr>
            <a:r>
              <a:rPr lang="en-US" sz="2000" kern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kern="0" dirty="0" err="1" smtClean="0">
                <a:latin typeface="Calibri" pitchFamily="34" charset="0"/>
                <a:cs typeface="Calibri" pitchFamily="34" charset="0"/>
              </a:rPr>
              <a:t>Modelon</a:t>
            </a:r>
            <a:r>
              <a:rPr lang="en-US" sz="2000" kern="0" dirty="0" smtClean="0">
                <a:latin typeface="Calibri" pitchFamily="34" charset="0"/>
                <a:cs typeface="Calibri" pitchFamily="34" charset="0"/>
              </a:rPr>
              <a:t> AB (</a:t>
            </a:r>
            <a:r>
              <a:rPr lang="en-US" sz="2000" kern="0" dirty="0" err="1" smtClean="0">
                <a:latin typeface="Calibri" pitchFamily="34" charset="0"/>
                <a:cs typeface="Calibri" pitchFamily="34" charset="0"/>
              </a:rPr>
              <a:t>Modelon</a:t>
            </a:r>
            <a:r>
              <a:rPr lang="en-US" sz="2000" kern="0" dirty="0" smtClean="0">
                <a:latin typeface="Calibri" pitchFamily="34" charset="0"/>
                <a:cs typeface="Calibri" pitchFamily="34" charset="0"/>
              </a:rPr>
              <a:t>), Sweden</a:t>
            </a:r>
          </a:p>
          <a:p>
            <a:pPr>
              <a:defRPr/>
            </a:pPr>
            <a:endParaRPr lang="de-DE" sz="1600" kern="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de-DE" sz="2000" kern="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sv-SE" sz="2000" kern="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sv-SE" sz="2000" kern="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sv-SE" sz="2000" kern="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492500" y="333375"/>
            <a:ext cx="7477125" cy="1143000"/>
          </a:xfrm>
        </p:spPr>
        <p:txBody>
          <a:bodyPr/>
          <a:lstStyle/>
          <a:p>
            <a:pPr marL="361950" indent="-361950" algn="l" defTabSz="966788">
              <a:spcBef>
                <a:spcPct val="20000"/>
              </a:spcBef>
            </a:pPr>
            <a:r>
              <a:rPr lang="en-US" altLang="en-US" sz="2400" b="1" i="1" dirty="0" smtClean="0">
                <a:solidFill>
                  <a:srgbClr val="33CC33"/>
                </a:solidFill>
                <a:latin typeface="Calibri" pitchFamily="34" charset="0"/>
              </a:rPr>
              <a:t>Project targets in relation  to the AIP/MAIP</a:t>
            </a:r>
            <a:r>
              <a:rPr lang="en-US" sz="2000" b="1" dirty="0" smtClean="0">
                <a:solidFill>
                  <a:srgbClr val="33CC33"/>
                </a:solidFill>
                <a:latin typeface="Calibri" pitchFamily="34" charset="0"/>
              </a:rPr>
              <a:t/>
            </a:r>
            <a:br>
              <a:rPr lang="en-US" sz="2000" b="1" dirty="0" smtClean="0">
                <a:solidFill>
                  <a:srgbClr val="33CC33"/>
                </a:solidFill>
                <a:latin typeface="Calibri" pitchFamily="34" charset="0"/>
              </a:rPr>
            </a:b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2000" b="1" dirty="0" smtClean="0">
                <a:solidFill>
                  <a:srgbClr val="000000"/>
                </a:solidFill>
                <a:latin typeface="Calibri" pitchFamily="34" charset="0"/>
              </a:rPr>
            </a:br>
            <a:endParaRPr lang="sv-SE" dirty="0" smtClean="0"/>
          </a:p>
        </p:txBody>
      </p:sp>
      <p:sp>
        <p:nvSpPr>
          <p:cNvPr id="4" name="Rectangle 3"/>
          <p:cNvSpPr/>
          <p:nvPr/>
        </p:nvSpPr>
        <p:spPr>
          <a:xfrm>
            <a:off x="41663" y="2204864"/>
            <a:ext cx="4338638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spcBef>
                <a:spcPts val="0"/>
              </a:spcBef>
              <a:buClr>
                <a:srgbClr val="194C84"/>
              </a:buClr>
              <a:defRPr/>
            </a:pPr>
            <a:r>
              <a:rPr lang="en-GB" sz="2000" b="1" kern="0" dirty="0" smtClean="0">
                <a:solidFill>
                  <a:prstClr val="black"/>
                </a:solidFill>
                <a:latin typeface="Calibri" pitchFamily="34" charset="0"/>
                <a:ea typeface="ヒラギノ角ゴ Pro W3"/>
                <a:cs typeface="Calibri" pitchFamily="34" charset="0"/>
              </a:rPr>
              <a:t>Project objectives</a:t>
            </a:r>
          </a:p>
          <a:p>
            <a:pPr marL="342900" indent="-342900" defTabSz="457200">
              <a:spcBef>
                <a:spcPts val="0"/>
              </a:spcBef>
              <a:buClr>
                <a:srgbClr val="194C84"/>
              </a:buClr>
              <a:buFont typeface="Arial" pitchFamily="34" charset="0"/>
              <a:buChar char="•"/>
              <a:defRPr/>
            </a:pPr>
            <a:r>
              <a:rPr lang="en-GB" sz="2000" kern="0" dirty="0" smtClean="0">
                <a:solidFill>
                  <a:prstClr val="black"/>
                </a:solidFill>
                <a:latin typeface="Calibri" pitchFamily="34" charset="0"/>
                <a:ea typeface="ヒラギノ角ゴ Pro W3"/>
                <a:cs typeface="Calibri" pitchFamily="34" charset="0"/>
              </a:rPr>
              <a:t>To </a:t>
            </a:r>
            <a:r>
              <a:rPr lang="en-GB" sz="2000" kern="0" dirty="0">
                <a:solidFill>
                  <a:prstClr val="black"/>
                </a:solidFill>
                <a:latin typeface="Calibri" pitchFamily="34" charset="0"/>
                <a:ea typeface="ヒラギノ角ゴ Pro W3"/>
                <a:cs typeface="Calibri" pitchFamily="34" charset="0"/>
              </a:rPr>
              <a:t>develop and demonstrate a proof-of-concept complete fuel cell based 3 kW</a:t>
            </a:r>
            <a:r>
              <a:rPr lang="en-GB" sz="2000" kern="0" baseline="-25000" dirty="0">
                <a:solidFill>
                  <a:prstClr val="black"/>
                </a:solidFill>
                <a:latin typeface="Calibri" pitchFamily="34" charset="0"/>
                <a:ea typeface="ヒラギノ角ゴ Pro W3"/>
                <a:cs typeface="Calibri" pitchFamily="34" charset="0"/>
              </a:rPr>
              <a:t>(net el.) </a:t>
            </a:r>
            <a:r>
              <a:rPr lang="en-GB" sz="2000" kern="0" dirty="0">
                <a:solidFill>
                  <a:prstClr val="black"/>
                </a:solidFill>
                <a:latin typeface="Calibri" pitchFamily="34" charset="0"/>
                <a:ea typeface="ヒラギノ角ゴ Pro W3"/>
                <a:cs typeface="Calibri" pitchFamily="34" charset="0"/>
              </a:rPr>
              <a:t>auxiliary power unit in a real application, on-board a truck</a:t>
            </a:r>
            <a:r>
              <a:rPr lang="en-GB" sz="2000" b="1" kern="0" dirty="0">
                <a:solidFill>
                  <a:prstClr val="black"/>
                </a:solidFill>
                <a:latin typeface="Calibri" pitchFamily="34" charset="0"/>
                <a:ea typeface="ヒラギノ角ゴ Pro W3"/>
                <a:cs typeface="Calibri" pitchFamily="34" charset="0"/>
              </a:rPr>
              <a:t>. </a:t>
            </a:r>
          </a:p>
          <a:p>
            <a:pPr marL="342900" indent="-342900" defTabSz="457200">
              <a:spcBef>
                <a:spcPts val="0"/>
              </a:spcBef>
              <a:buClr>
                <a:srgbClr val="194C84"/>
              </a:buClr>
              <a:buFont typeface="Arial" pitchFamily="34" charset="0"/>
              <a:buChar char="•"/>
              <a:defRPr/>
            </a:pPr>
            <a:r>
              <a:rPr lang="en-GB" sz="2000" i="1" kern="0" dirty="0" smtClean="0">
                <a:solidFill>
                  <a:prstClr val="black"/>
                </a:solidFill>
                <a:latin typeface="Calibri" pitchFamily="34" charset="0"/>
                <a:ea typeface="ヒラギノ角ゴ Pro W3"/>
                <a:cs typeface="Calibri" pitchFamily="34" charset="0"/>
              </a:rPr>
              <a:t>To </a:t>
            </a:r>
            <a:r>
              <a:rPr lang="en-GB" sz="2000" i="1" kern="0" dirty="0">
                <a:solidFill>
                  <a:prstClr val="black"/>
                </a:solidFill>
                <a:latin typeface="Calibri" pitchFamily="34" charset="0"/>
                <a:ea typeface="ヒラギノ角ゴ Pro W3"/>
                <a:cs typeface="Calibri" pitchFamily="34" charset="0"/>
              </a:rPr>
              <a:t>further develop key components and subsystem technologies that have been advanced by the project partners in previous collaborations and move them closer towards commercially viable solutions</a:t>
            </a:r>
            <a:r>
              <a:rPr lang="en-GB" sz="2400" i="1" kern="0" dirty="0">
                <a:solidFill>
                  <a:prstClr val="black"/>
                </a:solidFill>
                <a:latin typeface="Calibri" pitchFamily="34" charset="0"/>
                <a:ea typeface="ヒラギノ角ゴ Pro W3"/>
                <a:cs typeface="Calibri" pitchFamily="34" charset="0"/>
              </a:rPr>
              <a:t>.</a:t>
            </a:r>
          </a:p>
          <a:p>
            <a:pPr defTabSz="457200">
              <a:spcBef>
                <a:spcPts val="0"/>
              </a:spcBef>
              <a:buClr>
                <a:srgbClr val="194C84"/>
              </a:buClr>
              <a:defRPr/>
            </a:pPr>
            <a:endParaRPr lang="en-GB" i="1" kern="0" dirty="0">
              <a:solidFill>
                <a:prstClr val="black"/>
              </a:solidFill>
              <a:latin typeface="Arial"/>
              <a:ea typeface="ヒラギノ角ゴ Pro W3"/>
            </a:endParaRPr>
          </a:p>
          <a:p>
            <a:pPr defTabSz="457200">
              <a:spcBef>
                <a:spcPts val="0"/>
              </a:spcBef>
              <a:buClr>
                <a:srgbClr val="194C84"/>
              </a:buClr>
              <a:defRPr/>
            </a:pPr>
            <a:endParaRPr lang="sv-SE" i="1" kern="0" dirty="0">
              <a:solidFill>
                <a:prstClr val="black"/>
              </a:solidFill>
              <a:latin typeface="Arial"/>
              <a:ea typeface="ヒラギノ角ゴ Pro W3"/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254"/>
            <a:ext cx="2155726" cy="191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464282"/>
              </p:ext>
            </p:extLst>
          </p:nvPr>
        </p:nvGraphicFramePr>
        <p:xfrm>
          <a:off x="4499992" y="2348880"/>
          <a:ext cx="3663029" cy="365760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232248"/>
                <a:gridCol w="1430781"/>
              </a:tblGrid>
              <a:tr h="792088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Issues</a:t>
                      </a:r>
                      <a:endParaRPr lang="sv-SE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 </a:t>
                      </a:r>
                      <a:r>
                        <a:rPr lang="en-GB" sz="2000" b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kW </a:t>
                      </a:r>
                      <a:endParaRPr lang="en-GB" sz="2000" b="1" dirty="0" smtClean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Diesel </a:t>
                      </a:r>
                      <a:r>
                        <a:rPr lang="en-GB" sz="2000" b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APU</a:t>
                      </a:r>
                      <a:endParaRPr lang="sv-SE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Durability (hours)</a:t>
                      </a:r>
                      <a:endParaRPr lang="sv-SE" sz="20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20000</a:t>
                      </a:r>
                      <a:endParaRPr lang="sv-SE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Cost (Euro/kW)</a:t>
                      </a:r>
                      <a:endParaRPr lang="sv-SE" sz="20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≤ 1000</a:t>
                      </a:r>
                      <a:endParaRPr lang="sv-SE" sz="20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Efficiency </a:t>
                      </a:r>
                      <a:endParaRPr lang="sv-SE" sz="20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≈ 30%</a:t>
                      </a:r>
                      <a:endParaRPr lang="sv-SE" sz="20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7112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Weight (kg) </a:t>
                      </a:r>
                      <a:endParaRPr lang="sv-SE" sz="20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Volume (L)</a:t>
                      </a:r>
                      <a:endParaRPr lang="sv-SE" sz="20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125</a:t>
                      </a:r>
                      <a:endParaRPr lang="sv-SE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300</a:t>
                      </a:r>
                      <a:endParaRPr lang="sv-SE" sz="20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871788" y="3316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05726" y="112713"/>
            <a:ext cx="6573137" cy="795337"/>
          </a:xfr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464" tIns="43015" rIns="87464" bIns="43015"/>
          <a:lstStyle/>
          <a:p>
            <a:pPr marL="0" indent="0" defTabSz="966788"/>
            <a:r>
              <a:rPr lang="en-US" altLang="en-US" sz="4000" b="1" dirty="0" smtClean="0">
                <a:latin typeface="Arial Black" pitchFamily="34" charset="0"/>
              </a:rPr>
              <a:t/>
            </a:r>
            <a:br>
              <a:rPr lang="en-US" altLang="en-US" sz="4000" b="1" dirty="0" smtClean="0">
                <a:latin typeface="Arial Black" pitchFamily="34" charset="0"/>
              </a:rPr>
            </a:br>
            <a:r>
              <a:rPr lang="en-US" altLang="en-US" sz="2400" b="1" i="1" dirty="0" smtClean="0">
                <a:solidFill>
                  <a:srgbClr val="33CC33"/>
                </a:solidFill>
                <a:latin typeface="Calibri" pitchFamily="34" charset="0"/>
              </a:rPr>
              <a:t>Project achievements in relation  to the AIP/MAIP</a:t>
            </a:r>
            <a:r>
              <a:rPr lang="en-US" sz="2400" b="1" dirty="0" smtClean="0">
                <a:solidFill>
                  <a:srgbClr val="33CC33"/>
                </a:solidFill>
                <a:latin typeface="Calibri" pitchFamily="34" charset="0"/>
              </a:rPr>
              <a:t/>
            </a:r>
            <a:br>
              <a:rPr lang="en-US" sz="2400" b="1" dirty="0" smtClean="0">
                <a:solidFill>
                  <a:srgbClr val="33CC33"/>
                </a:solidFill>
                <a:latin typeface="Calibri" pitchFamily="34" charset="0"/>
              </a:rPr>
            </a:br>
            <a:r>
              <a:rPr lang="en-US" sz="2000" b="1" dirty="0" smtClean="0">
                <a:solidFill>
                  <a:srgbClr val="33CC33"/>
                </a:solidFill>
                <a:latin typeface="Calibri" pitchFamily="34" charset="0"/>
              </a:rPr>
              <a:t>-</a:t>
            </a:r>
            <a:endParaRPr lang="en-US" altLang="en-US" sz="2000" b="1" i="1" dirty="0" smtClean="0">
              <a:solidFill>
                <a:srgbClr val="33CC33"/>
              </a:solidFill>
              <a:latin typeface="Calibri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133600"/>
            <a:ext cx="8607425" cy="113331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464" tIns="43015" rIns="87464" bIns="43015">
            <a:spAutoFit/>
          </a:bodyPr>
          <a:lstStyle/>
          <a:p>
            <a:pPr marL="704850" lvl="1" indent="-342900" defTabSz="966788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sz="2000" u="sng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1950" lvl="1" indent="0" defTabSz="966788">
              <a:buClr>
                <a:schemeClr val="tx1"/>
              </a:buClr>
              <a:buFont typeface="Arial" charset="0"/>
              <a:buNone/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39750" lvl="1" indent="-177800" defTabSz="966788">
              <a:buClr>
                <a:schemeClr val="tx1"/>
              </a:buClr>
              <a:buFontTx/>
              <a:buChar char="•"/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>
            <a:off x="2339752" y="4653136"/>
            <a:ext cx="1008112" cy="1368152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Monotype Sort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ヒラギノ角ゴ Pro W3" charset="-128"/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2123728" y="2171788"/>
            <a:ext cx="1080120" cy="2448272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Monotype Sort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ヒラギノ角ゴ Pro W3" charset="-128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1547664" y="2420888"/>
            <a:ext cx="1116124" cy="2199172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Monotype Sort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ヒラギノ角ゴ Pro W3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547664" y="2420888"/>
            <a:ext cx="1800200" cy="97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Monotype Sort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584" y="1844824"/>
            <a:ext cx="67687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defTabSz="966788">
              <a:buClr>
                <a:schemeClr val="tx1"/>
              </a:buClr>
              <a:defRPr/>
            </a:pPr>
            <a:r>
              <a:rPr lang="en-GB" sz="2000" dirty="0">
                <a:latin typeface="Times New Roman"/>
                <a:ea typeface="Times New Roman"/>
              </a:rPr>
              <a:t>Relevance to MAIP targets, Topic:   3.4.1, 2008 – 2013</a:t>
            </a:r>
            <a:endParaRPr lang="en-US" sz="2000" dirty="0">
              <a:latin typeface="Calibri" pitchFamily="34" charset="0"/>
            </a:endParaRPr>
          </a:p>
          <a:p>
            <a:pPr marL="704850" lvl="1" indent="-342900" defTabSz="966788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Calibri" pitchFamily="34" charset="0"/>
              </a:rPr>
              <a:t>Demonstrations of  increased efficiency of on-board power generation and reduce CO</a:t>
            </a:r>
            <a:r>
              <a:rPr lang="en-US" sz="2000" baseline="-25000" dirty="0">
                <a:latin typeface="Calibri" pitchFamily="34" charset="0"/>
              </a:rPr>
              <a:t>2</a:t>
            </a:r>
            <a:r>
              <a:rPr lang="en-US" sz="2000" dirty="0">
                <a:latin typeface="Calibri" pitchFamily="34" charset="0"/>
              </a:rPr>
              <a:t> emissions and local pollutions.</a:t>
            </a:r>
          </a:p>
          <a:p>
            <a:pPr marL="704850" lvl="1" indent="-342900" defTabSz="966788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Calibri" pitchFamily="34" charset="0"/>
              </a:rPr>
              <a:t>Research, development and proof-of-concept demonstration of APU systems for on-board power generation.</a:t>
            </a:r>
          </a:p>
          <a:p>
            <a:pPr marL="704850" lvl="1" indent="-342900" defTabSz="966788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Calibri" pitchFamily="34" charset="0"/>
              </a:rPr>
              <a:t>Demonstrated feasibility of using logistic fuels.</a:t>
            </a:r>
          </a:p>
          <a:p>
            <a:pPr marL="704850" lvl="1" indent="-342900" defTabSz="966788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Calibri" pitchFamily="34" charset="0"/>
              </a:rPr>
              <a:t>Demonstrated fuel processing technology for logistic fuels. </a:t>
            </a:r>
          </a:p>
          <a:p>
            <a:pPr marL="704850" lvl="1" indent="-342900" defTabSz="966788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Calibri" pitchFamily="34" charset="0"/>
              </a:rPr>
              <a:t>Defined requirements for fully integrated systems in the specific application.</a:t>
            </a:r>
          </a:p>
        </p:txBody>
      </p:sp>
      <p:pic>
        <p:nvPicPr>
          <p:cNvPr id="1026" name="Picture 2" descr="C:\Users\yt68332\AppData\Local\Microsoft\Windows\Temporary Internet Files\Content.IE5\NIF272M6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92299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yt68332\AppData\Local\Microsoft\Windows\Temporary Internet Files\Content.IE5\NIF272M6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335" y="4437112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yt68332\AppData\Local\Microsoft\Windows\Temporary Internet Files\Content.IE5\NIF272M6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77072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Brace 5"/>
          <p:cNvSpPr/>
          <p:nvPr/>
        </p:nvSpPr>
        <p:spPr bwMode="auto">
          <a:xfrm>
            <a:off x="7129335" y="2420888"/>
            <a:ext cx="288032" cy="1224136"/>
          </a:xfrm>
          <a:prstGeom prst="rightBrac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Monotype Sort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ヒラギノ角ゴ Pro W3" charset="-128"/>
            </a:endParaRPr>
          </a:p>
        </p:txBody>
      </p:sp>
      <p:grpSp>
        <p:nvGrpSpPr>
          <p:cNvPr id="14" name="Group 13"/>
          <p:cNvGrpSpPr/>
          <p:nvPr/>
        </p:nvGrpSpPr>
        <p:grpSpPr>
          <a:xfrm rot="19866889">
            <a:off x="3023827" y="2582457"/>
            <a:ext cx="2376264" cy="900997"/>
            <a:chOff x="4572000" y="5768363"/>
            <a:chExt cx="2376264" cy="900997"/>
          </a:xfrm>
        </p:grpSpPr>
        <p:sp>
          <p:nvSpPr>
            <p:cNvPr id="9" name="Right Arrow 8"/>
            <p:cNvSpPr/>
            <p:nvPr/>
          </p:nvSpPr>
          <p:spPr bwMode="auto">
            <a:xfrm>
              <a:off x="4572000" y="5768363"/>
              <a:ext cx="2376264" cy="900997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SzTx/>
                <a:buFont typeface="Monotype Sorts" pitchFamily="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ヒラギノ角ゴ Pro W3" charset="-12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88024" y="6021288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Last year targets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209675" y="-98425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464" tIns="43015" rIns="87464" bIns="43015" anchor="ctr"/>
          <a:lstStyle>
            <a:lvl1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8001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12573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17145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21717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marL="0" indent="0" defTabSz="966788">
              <a:buClrTx/>
              <a:buFontTx/>
              <a:buNone/>
              <a:defRPr/>
            </a:pPr>
            <a:r>
              <a:rPr lang="sl-SI" sz="2400" b="1" dirty="0" smtClean="0">
                <a:solidFill>
                  <a:srgbClr val="33CC33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l-SI" sz="2400" b="1" dirty="0" smtClean="0">
                <a:solidFill>
                  <a:srgbClr val="33CC33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i="1" dirty="0" smtClean="0">
                <a:solidFill>
                  <a:srgbClr val="33CC33"/>
                </a:solidFill>
                <a:latin typeface="Calibri" pitchFamily="34" charset="0"/>
              </a:rPr>
              <a:t>I</a:t>
            </a:r>
            <a:r>
              <a:rPr lang="en-US" altLang="en-US" sz="2400" b="1" i="1" dirty="0" smtClean="0">
                <a:solidFill>
                  <a:srgbClr val="33CC33"/>
                </a:solidFill>
                <a:latin typeface="Calibri" pitchFamily="34" charset="0"/>
              </a:rPr>
              <a:t>nitial versus actual </a:t>
            </a:r>
            <a:r>
              <a:rPr lang="en-US" altLang="en-US" sz="2400" b="1" i="1" dirty="0" smtClean="0">
                <a:solidFill>
                  <a:srgbClr val="33CC33"/>
                </a:solidFill>
                <a:latin typeface="Calibri" pitchFamily="34" charset="0"/>
              </a:rPr>
              <a:t>workflow </a:t>
            </a:r>
            <a:r>
              <a:rPr lang="en-US" sz="1600" b="1" dirty="0">
                <a:solidFill>
                  <a:srgbClr val="33CC33"/>
                </a:solidFill>
                <a:latin typeface="Calibri" pitchFamily="34" charset="0"/>
              </a:rPr>
              <a:t/>
            </a:r>
            <a:br>
              <a:rPr lang="en-US" sz="1600" b="1" dirty="0">
                <a:solidFill>
                  <a:srgbClr val="33CC33"/>
                </a:solidFill>
                <a:latin typeface="Calibri" pitchFamily="34" charset="0"/>
              </a:rPr>
            </a:br>
            <a:endParaRPr lang="de-DE" sz="2400" b="1" kern="0" dirty="0">
              <a:solidFill>
                <a:srgbClr val="33CC33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11480246"/>
              </p:ext>
            </p:extLst>
          </p:nvPr>
        </p:nvGraphicFramePr>
        <p:xfrm>
          <a:off x="1126641" y="1844824"/>
          <a:ext cx="764319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own Arrow 6"/>
          <p:cNvSpPr/>
          <p:nvPr/>
        </p:nvSpPr>
        <p:spPr bwMode="auto">
          <a:xfrm>
            <a:off x="683568" y="1340768"/>
            <a:ext cx="526107" cy="936104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Monotype Sort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ヒラギノ角ゴ Pro W3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855" y="1649330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1/11/2011</a:t>
            </a:r>
            <a:endParaRPr lang="en-GB" dirty="0"/>
          </a:p>
        </p:txBody>
      </p:sp>
      <p:sp>
        <p:nvSpPr>
          <p:cNvPr id="8" name="Down Arrow 7"/>
          <p:cNvSpPr/>
          <p:nvPr/>
        </p:nvSpPr>
        <p:spPr bwMode="auto">
          <a:xfrm>
            <a:off x="467544" y="1916832"/>
            <a:ext cx="360040" cy="1080120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Monotype Sort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ヒラギノ角ゴ Pro W3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283894" y="27089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1/5/2012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79734" y="4874477"/>
            <a:ext cx="148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1/11/2013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695490" y="4509120"/>
            <a:ext cx="1068198" cy="743914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764869" y="2996952"/>
            <a:ext cx="1070827" cy="2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179512" y="6309320"/>
            <a:ext cx="147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1/11/2013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03855" y="1092101"/>
            <a:ext cx="12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>
                <a:latin typeface="Calibri" pitchFamily="34" charset="0"/>
                <a:cs typeface="Calibri" pitchFamily="34" charset="0"/>
              </a:rPr>
              <a:t>Actual</a:t>
            </a:r>
            <a:endParaRPr lang="en-GB" sz="2000" b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1030" y="1092101"/>
            <a:ext cx="976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>
                <a:latin typeface="Calibri" pitchFamily="34" charset="0"/>
                <a:cs typeface="Calibri" pitchFamily="34" charset="0"/>
              </a:rPr>
              <a:t>Initial</a:t>
            </a:r>
            <a:endParaRPr lang="en-GB" sz="2000" b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467544" y="2973407"/>
            <a:ext cx="360040" cy="2251436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Monotype Sort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ヒラギノ角ゴ Pro W3" charset="-128"/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465651" y="5224842"/>
            <a:ext cx="360040" cy="1197135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Monotype Sort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999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1423988" y="2278063"/>
            <a:ext cx="1625600" cy="873125"/>
          </a:xfrm>
          <a:prstGeom prst="round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400" b="1" dirty="0">
                <a:solidFill>
                  <a:schemeClr val="tx1"/>
                </a:solidFill>
              </a:rPr>
              <a:t>Catalytic</a:t>
            </a:r>
          </a:p>
          <a:p>
            <a:pPr algn="ctr">
              <a:defRPr/>
            </a:pPr>
            <a:r>
              <a:rPr lang="sv-SE" sz="1400" b="1" dirty="0">
                <a:solidFill>
                  <a:schemeClr val="tx1"/>
                </a:solidFill>
              </a:rPr>
              <a:t>After Burner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19457" y="3434823"/>
            <a:ext cx="1621790" cy="88375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400" b="1" dirty="0">
                <a:solidFill>
                  <a:schemeClr val="tx1"/>
                </a:solidFill>
              </a:rPr>
              <a:t>CO clean-up</a:t>
            </a:r>
          </a:p>
          <a:p>
            <a:pPr algn="ctr">
              <a:defRPr/>
            </a:pPr>
            <a:r>
              <a:rPr lang="sv-SE" sz="1400" b="1" dirty="0">
                <a:solidFill>
                  <a:schemeClr val="tx1"/>
                </a:solidFill>
              </a:rPr>
              <a:t>(WGS)</a:t>
            </a:r>
          </a:p>
        </p:txBody>
      </p:sp>
      <p:sp>
        <p:nvSpPr>
          <p:cNvPr id="10246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algn="l"/>
            <a:endParaRPr lang="en-US" dirty="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247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algn="ctr"/>
            <a:fld id="{DD2D2358-4BF5-4A0A-A676-51F855C14AC5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algn="ctr"/>
              <a:t>6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2814" y="1167504"/>
            <a:ext cx="965795" cy="942764"/>
            <a:chOff x="1758949" y="875242"/>
            <a:chExt cx="584200" cy="595843"/>
          </a:xfrm>
          <a:solidFill>
            <a:srgbClr val="FF9900"/>
          </a:solidFill>
        </p:grpSpPr>
        <p:sp>
          <p:nvSpPr>
            <p:cNvPr id="6" name="Can 5"/>
            <p:cNvSpPr/>
            <p:nvPr/>
          </p:nvSpPr>
          <p:spPr>
            <a:xfrm>
              <a:off x="1758949" y="875242"/>
              <a:ext cx="584200" cy="595843"/>
            </a:xfrm>
            <a:prstGeom prst="can">
              <a:avLst/>
            </a:prstGeom>
            <a:grp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200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74936" y="1118139"/>
              <a:ext cx="352225" cy="19452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v-SE" sz="1400" b="1" dirty="0"/>
                <a:t>Fuel</a:t>
              </a: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428577" y="2298661"/>
            <a:ext cx="1625600" cy="873760"/>
          </a:xfrm>
          <a:prstGeom prst="round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400" b="1" dirty="0">
                <a:solidFill>
                  <a:schemeClr val="tx1"/>
                </a:solidFill>
              </a:rPr>
              <a:t>Catalytic</a:t>
            </a:r>
          </a:p>
          <a:p>
            <a:pPr algn="ctr">
              <a:defRPr/>
            </a:pPr>
            <a:r>
              <a:rPr lang="sv-SE" sz="1400" b="1" dirty="0">
                <a:solidFill>
                  <a:schemeClr val="tx1"/>
                </a:solidFill>
              </a:rPr>
              <a:t>After Burner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17221" y="765126"/>
            <a:ext cx="1621790" cy="873760"/>
          </a:xfrm>
          <a:prstGeom prst="rect">
            <a:avLst/>
          </a:prstGeom>
          <a:solidFill>
            <a:srgbClr val="CC99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400" b="1" dirty="0">
                <a:solidFill>
                  <a:schemeClr val="tx1"/>
                </a:solidFill>
              </a:rPr>
              <a:t>Reformer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17221" y="2110268"/>
            <a:ext cx="1621790" cy="873760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400" b="1" dirty="0">
                <a:solidFill>
                  <a:schemeClr val="tx1"/>
                </a:solidFill>
              </a:rPr>
              <a:t>Desulphuriser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41361" y="4836336"/>
            <a:ext cx="1608048" cy="883757"/>
          </a:xfrm>
          <a:prstGeom prst="rect">
            <a:avLst/>
          </a:prstGeom>
          <a:solidFill>
            <a:srgbClr val="FF33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400" b="1" dirty="0">
                <a:solidFill>
                  <a:schemeClr val="tx1"/>
                </a:solidFill>
              </a:rPr>
              <a:t>PEM FC stack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32055" y="3246252"/>
            <a:ext cx="1032532" cy="812178"/>
            <a:chOff x="843540" y="2837731"/>
            <a:chExt cx="601937" cy="595843"/>
          </a:xfrm>
          <a:solidFill>
            <a:srgbClr val="66CCFF"/>
          </a:solidFill>
        </p:grpSpPr>
        <p:sp>
          <p:nvSpPr>
            <p:cNvPr id="26" name="Can 25"/>
            <p:cNvSpPr/>
            <p:nvPr/>
          </p:nvSpPr>
          <p:spPr>
            <a:xfrm>
              <a:off x="843540" y="2837731"/>
              <a:ext cx="601937" cy="595843"/>
            </a:xfrm>
            <a:prstGeom prst="can">
              <a:avLst/>
            </a:prstGeom>
            <a:grp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200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44104" y="3082693"/>
              <a:ext cx="451148" cy="22579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v-SE" sz="1400" b="1" dirty="0"/>
                <a:t>Water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977337" y="4825587"/>
            <a:ext cx="1621790" cy="883758"/>
          </a:xfrm>
          <a:prstGeom prst="rect">
            <a:avLst/>
          </a:prstGeom>
          <a:solidFill>
            <a:srgbClr val="E6DDB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400" b="1" dirty="0">
                <a:solidFill>
                  <a:schemeClr val="tx1"/>
                </a:solidFill>
              </a:rPr>
              <a:t>Power conditioning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215473" y="3434823"/>
            <a:ext cx="1608048" cy="883758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400" b="1" dirty="0">
                <a:solidFill>
                  <a:schemeClr val="tx1"/>
                </a:solidFill>
              </a:rPr>
              <a:t>CO clean-up</a:t>
            </a:r>
          </a:p>
          <a:p>
            <a:pPr algn="ctr">
              <a:defRPr/>
            </a:pPr>
            <a:r>
              <a:rPr lang="sv-SE" sz="1400" b="1" dirty="0">
                <a:solidFill>
                  <a:schemeClr val="tx1"/>
                </a:solidFill>
              </a:rPr>
              <a:t>PrOx</a:t>
            </a:r>
          </a:p>
        </p:txBody>
      </p: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5018088" y="4643438"/>
            <a:ext cx="2089150" cy="1371600"/>
            <a:chOff x="6216650" y="4305300"/>
            <a:chExt cx="2292350" cy="1549400"/>
          </a:xfrm>
        </p:grpSpPr>
        <p:sp>
          <p:nvSpPr>
            <p:cNvPr id="39" name="Rectangle 38"/>
            <p:cNvSpPr/>
            <p:nvPr/>
          </p:nvSpPr>
          <p:spPr>
            <a:xfrm>
              <a:off x="6216650" y="4305300"/>
              <a:ext cx="2292350" cy="154940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2000">
                <a:solidFill>
                  <a:schemeClr val="tx1"/>
                </a:solidFill>
              </a:endParaRPr>
            </a:p>
          </p:txBody>
        </p:sp>
        <p:pic>
          <p:nvPicPr>
            <p:cNvPr id="10311" name="Picture 2" descr="C:\Users\yt68332\AppData\Local\Microsoft\Windows\Temporary Internet Files\Content.IE5\QD5RR488\MC900432517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9850" y="4424690"/>
              <a:ext cx="731824" cy="585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2" name="Picture 3" descr="C:\Users\yt68332\AppData\Local\Microsoft\Windows\Temporary Internet Files\Content.IE5\Y49M4FIM\MP900302997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2825" y="4482476"/>
              <a:ext cx="658719" cy="469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3" name="Picture 4" descr="C:\Users\yt68332\AppData\Local\Microsoft\Windows\Temporary Internet Files\Content.IE5\DDJCCPAJ\MC900356917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2159" y="5113010"/>
              <a:ext cx="909808" cy="403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4" name="Picture 5" descr="C:\Users\yt68332\AppData\Local\Microsoft\Windows\Temporary Internet Files\Content.IE5\QD5RR488\MP900405386[1]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7468" y="4886956"/>
              <a:ext cx="745349" cy="53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5" name="Picture 6" descr="C:\Users\yt68332\AppData\Local\Microsoft\Windows\Temporary Internet Files\Content.IE5\N12L678R\MC900356911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2967" y="5010149"/>
              <a:ext cx="690866" cy="818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4984750"/>
            <a:ext cx="17748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Rounded Rectangle 45"/>
          <p:cNvSpPr/>
          <p:nvPr/>
        </p:nvSpPr>
        <p:spPr>
          <a:xfrm>
            <a:off x="3600450" y="1327150"/>
            <a:ext cx="1625600" cy="874713"/>
          </a:xfrm>
          <a:prstGeom prst="round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400" b="1" dirty="0">
                <a:solidFill>
                  <a:schemeClr val="tx1"/>
                </a:solidFill>
              </a:rPr>
              <a:t>Catalytic</a:t>
            </a:r>
          </a:p>
          <a:p>
            <a:pPr algn="ctr">
              <a:defRPr/>
            </a:pPr>
            <a:r>
              <a:rPr lang="sv-SE" sz="1400" b="1" dirty="0">
                <a:solidFill>
                  <a:schemeClr val="tx1"/>
                </a:solidFill>
              </a:rPr>
              <a:t>Start-up Burner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48" name="Bent Arrow 47"/>
          <p:cNvSpPr/>
          <p:nvPr/>
        </p:nvSpPr>
        <p:spPr>
          <a:xfrm rot="5400000">
            <a:off x="7357269" y="4498182"/>
            <a:ext cx="388937" cy="889000"/>
          </a:xfrm>
          <a:prstGeom prst="bentArrow">
            <a:avLst>
              <a:gd name="adj1" fmla="val 24063"/>
              <a:gd name="adj2" fmla="val 25000"/>
              <a:gd name="adj3" fmla="val 25000"/>
              <a:gd name="adj4" fmla="val 43750"/>
            </a:avLst>
          </a:prstGeom>
          <a:solidFill>
            <a:srgbClr val="FF33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4598988" y="5210175"/>
            <a:ext cx="393700" cy="193675"/>
          </a:xfrm>
          <a:prstGeom prst="rightArrow">
            <a:avLst/>
          </a:prstGeom>
          <a:solidFill>
            <a:srgbClr val="FF33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51" name="Right Arrow 50"/>
          <p:cNvSpPr/>
          <p:nvPr/>
        </p:nvSpPr>
        <p:spPr>
          <a:xfrm>
            <a:off x="2557463" y="5187950"/>
            <a:ext cx="393700" cy="193675"/>
          </a:xfrm>
          <a:prstGeom prst="rightArrow">
            <a:avLst/>
          </a:prstGeom>
          <a:solidFill>
            <a:srgbClr val="FF33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55" name="Right Arrow 54"/>
          <p:cNvSpPr/>
          <p:nvPr/>
        </p:nvSpPr>
        <p:spPr>
          <a:xfrm rot="5400000">
            <a:off x="1785144" y="4328319"/>
            <a:ext cx="801687" cy="193675"/>
          </a:xfrm>
          <a:prstGeom prst="right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58" name="Right Arrow 57"/>
          <p:cNvSpPr/>
          <p:nvPr/>
        </p:nvSpPr>
        <p:spPr>
          <a:xfrm rot="16200000">
            <a:off x="918369" y="3894931"/>
            <a:ext cx="1690688" cy="193675"/>
          </a:xfrm>
          <a:prstGeom prst="right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57" name="Bent Arrow 56"/>
          <p:cNvSpPr/>
          <p:nvPr/>
        </p:nvSpPr>
        <p:spPr>
          <a:xfrm>
            <a:off x="812800" y="2784475"/>
            <a:ext cx="593725" cy="568325"/>
          </a:xfrm>
          <a:prstGeom prst="bentArrow">
            <a:avLst>
              <a:gd name="adj1" fmla="val 17857"/>
              <a:gd name="adj2" fmla="val 25000"/>
              <a:gd name="adj3" fmla="val 25000"/>
              <a:gd name="adj4" fmla="val 43750"/>
            </a:avLst>
          </a:prstGeom>
          <a:solidFill>
            <a:srgbClr val="66CC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61" name="Bent Arrow 60"/>
          <p:cNvSpPr/>
          <p:nvPr/>
        </p:nvSpPr>
        <p:spPr>
          <a:xfrm rot="5400000" flipH="1">
            <a:off x="4128294" y="846931"/>
            <a:ext cx="663575" cy="2817813"/>
          </a:xfrm>
          <a:prstGeom prst="bentArrow">
            <a:avLst>
              <a:gd name="adj1" fmla="val 17965"/>
              <a:gd name="adj2" fmla="val 17741"/>
              <a:gd name="adj3" fmla="val 16078"/>
              <a:gd name="adj4" fmla="val 43750"/>
            </a:avLst>
          </a:prstGeom>
          <a:solidFill>
            <a:srgbClr val="0066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62" name="Right Arrow 61"/>
          <p:cNvSpPr/>
          <p:nvPr/>
        </p:nvSpPr>
        <p:spPr>
          <a:xfrm rot="10800000">
            <a:off x="7840663" y="1089025"/>
            <a:ext cx="393700" cy="193675"/>
          </a:xfrm>
          <a:prstGeom prst="right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63" name="Cloud 62"/>
          <p:cNvSpPr/>
          <p:nvPr/>
        </p:nvSpPr>
        <p:spPr>
          <a:xfrm>
            <a:off x="8154988" y="938213"/>
            <a:ext cx="846137" cy="496887"/>
          </a:xfrm>
          <a:prstGeom prst="cloud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400" b="1" dirty="0">
                <a:solidFill>
                  <a:schemeClr val="tx1"/>
                </a:solidFill>
              </a:rPr>
              <a:t>Air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65" name="Right Arrow 64"/>
          <p:cNvSpPr/>
          <p:nvPr/>
        </p:nvSpPr>
        <p:spPr>
          <a:xfrm>
            <a:off x="3182938" y="1655763"/>
            <a:ext cx="393700" cy="193675"/>
          </a:xfrm>
          <a:prstGeom prst="right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66" name="Cloud 65"/>
          <p:cNvSpPr/>
          <p:nvPr/>
        </p:nvSpPr>
        <p:spPr>
          <a:xfrm>
            <a:off x="2392363" y="1463675"/>
            <a:ext cx="846137" cy="496888"/>
          </a:xfrm>
          <a:prstGeom prst="cloud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400" b="1" dirty="0">
                <a:solidFill>
                  <a:schemeClr val="tx1"/>
                </a:solidFill>
              </a:rPr>
              <a:t>Air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4506913" y="2587625"/>
            <a:ext cx="7239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sv-SE" sz="1400" b="1">
                <a:solidFill>
                  <a:srgbClr val="0066FF"/>
                </a:solidFill>
              </a:rPr>
              <a:t>Steam</a:t>
            </a:r>
            <a:endParaRPr lang="en-GB" sz="1400" b="1">
              <a:solidFill>
                <a:srgbClr val="0066FF"/>
              </a:solidFill>
            </a:endParaRPr>
          </a:p>
        </p:txBody>
      </p:sp>
      <p:sp>
        <p:nvSpPr>
          <p:cNvPr id="68" name="Bent Arrow 67"/>
          <p:cNvSpPr/>
          <p:nvPr/>
        </p:nvSpPr>
        <p:spPr>
          <a:xfrm>
            <a:off x="1085850" y="774700"/>
            <a:ext cx="5130800" cy="508000"/>
          </a:xfrm>
          <a:prstGeom prst="bentArrow">
            <a:avLst>
              <a:gd name="adj1" fmla="val 19005"/>
              <a:gd name="adj2" fmla="val 21718"/>
              <a:gd name="adj3" fmla="val 25000"/>
              <a:gd name="adj4" fmla="val 37755"/>
            </a:avLst>
          </a:prstGeom>
          <a:solidFill>
            <a:srgbClr val="FF99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72" name="U-Turn Arrow 71"/>
          <p:cNvSpPr/>
          <p:nvPr/>
        </p:nvSpPr>
        <p:spPr>
          <a:xfrm>
            <a:off x="1277938" y="1028700"/>
            <a:ext cx="3216275" cy="284163"/>
          </a:xfrm>
          <a:prstGeom prst="uturnArrow">
            <a:avLst>
              <a:gd name="adj1" fmla="val 39285"/>
              <a:gd name="adj2" fmla="val 25000"/>
              <a:gd name="adj3" fmla="val 42857"/>
              <a:gd name="adj4" fmla="val 53571"/>
              <a:gd name="adj5" fmla="val 100000"/>
            </a:avLst>
          </a:prstGeom>
          <a:solidFill>
            <a:srgbClr val="FF99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74" name="Right Arrow 73"/>
          <p:cNvSpPr/>
          <p:nvPr/>
        </p:nvSpPr>
        <p:spPr>
          <a:xfrm rot="10800000">
            <a:off x="3051175" y="2787650"/>
            <a:ext cx="393700" cy="192088"/>
          </a:xfrm>
          <a:prstGeom prst="right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75" name="Cloud 74"/>
          <p:cNvSpPr/>
          <p:nvPr/>
        </p:nvSpPr>
        <p:spPr>
          <a:xfrm>
            <a:off x="3365500" y="2635250"/>
            <a:ext cx="846138" cy="496888"/>
          </a:xfrm>
          <a:prstGeom prst="cloud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400" b="1" dirty="0">
                <a:solidFill>
                  <a:schemeClr val="tx1"/>
                </a:solidFill>
              </a:rPr>
              <a:t>Air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76" name="Right Arrow 75"/>
          <p:cNvSpPr/>
          <p:nvPr/>
        </p:nvSpPr>
        <p:spPr>
          <a:xfrm rot="10800000">
            <a:off x="1073150" y="2403475"/>
            <a:ext cx="344488" cy="231775"/>
          </a:xfrm>
          <a:prstGeom prst="right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7872413" y="5629275"/>
            <a:ext cx="565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sv-SE" sz="1400" b="1"/>
              <a:t>APU</a:t>
            </a:r>
            <a:endParaRPr lang="en-GB" sz="1400" b="1"/>
          </a:p>
        </p:txBody>
      </p:sp>
      <p:sp>
        <p:nvSpPr>
          <p:cNvPr id="78" name="Cloud 77"/>
          <p:cNvSpPr/>
          <p:nvPr/>
        </p:nvSpPr>
        <p:spPr>
          <a:xfrm>
            <a:off x="22225" y="2298700"/>
            <a:ext cx="1087438" cy="595313"/>
          </a:xfrm>
          <a:prstGeom prst="cloud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65088" y="2401888"/>
            <a:ext cx="8794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sv-SE" sz="1400" b="1"/>
              <a:t>Exhaust</a:t>
            </a:r>
            <a:endParaRPr lang="en-GB" sz="1400" b="1"/>
          </a:p>
        </p:txBody>
      </p:sp>
      <p:sp>
        <p:nvSpPr>
          <p:cNvPr id="81" name="Right Arrow 80"/>
          <p:cNvSpPr/>
          <p:nvPr/>
        </p:nvSpPr>
        <p:spPr>
          <a:xfrm rot="10800000">
            <a:off x="5822950" y="3821113"/>
            <a:ext cx="393700" cy="192087"/>
          </a:xfrm>
          <a:prstGeom prst="right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82" name="Flowchart: Sort 81"/>
          <p:cNvSpPr/>
          <p:nvPr/>
        </p:nvSpPr>
        <p:spPr>
          <a:xfrm>
            <a:off x="2127250" y="3797300"/>
            <a:ext cx="103188" cy="260350"/>
          </a:xfrm>
          <a:prstGeom prst="flowChartSor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2000">
              <a:solidFill>
                <a:schemeClr val="tx1"/>
              </a:solidFill>
            </a:endParaRPr>
          </a:p>
        </p:txBody>
      </p:sp>
      <p:sp>
        <p:nvSpPr>
          <p:cNvPr id="83" name="Right Arrow 82"/>
          <p:cNvSpPr/>
          <p:nvPr/>
        </p:nvSpPr>
        <p:spPr>
          <a:xfrm rot="10800000">
            <a:off x="2233613" y="3822700"/>
            <a:ext cx="1978025" cy="168275"/>
          </a:xfrm>
          <a:prstGeom prst="right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84" name="Right Arrow 83"/>
          <p:cNvSpPr/>
          <p:nvPr/>
        </p:nvSpPr>
        <p:spPr>
          <a:xfrm rot="16200000">
            <a:off x="1881982" y="3356769"/>
            <a:ext cx="617537" cy="193675"/>
          </a:xfrm>
          <a:prstGeom prst="right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85" name="Right Arrow 84"/>
          <p:cNvSpPr/>
          <p:nvPr/>
        </p:nvSpPr>
        <p:spPr>
          <a:xfrm>
            <a:off x="5230813" y="1379538"/>
            <a:ext cx="985837" cy="192087"/>
          </a:xfrm>
          <a:prstGeom prst="right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86" name="Right Arrow 85"/>
          <p:cNvSpPr/>
          <p:nvPr/>
        </p:nvSpPr>
        <p:spPr>
          <a:xfrm rot="5400000">
            <a:off x="6813550" y="3127375"/>
            <a:ext cx="458788" cy="192088"/>
          </a:xfrm>
          <a:prstGeom prst="right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87" name="Right Arrow 86"/>
          <p:cNvSpPr/>
          <p:nvPr/>
        </p:nvSpPr>
        <p:spPr>
          <a:xfrm rot="5400000">
            <a:off x="6813550" y="1789113"/>
            <a:ext cx="458787" cy="192088"/>
          </a:xfrm>
          <a:prstGeom prst="right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06429" y="1363501"/>
            <a:ext cx="1625600" cy="873760"/>
          </a:xfrm>
          <a:prstGeom prst="round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400" b="1" dirty="0">
                <a:solidFill>
                  <a:schemeClr val="tx1"/>
                </a:solidFill>
              </a:rPr>
              <a:t>Catalytic</a:t>
            </a:r>
          </a:p>
          <a:p>
            <a:pPr algn="ctr">
              <a:defRPr/>
            </a:pPr>
            <a:r>
              <a:rPr lang="sv-SE" sz="1400" b="1" dirty="0">
                <a:solidFill>
                  <a:schemeClr val="tx1"/>
                </a:solidFill>
              </a:rPr>
              <a:t>Start-up Burner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52" name="Right Arrow 51"/>
          <p:cNvSpPr/>
          <p:nvPr/>
        </p:nvSpPr>
        <p:spPr>
          <a:xfrm rot="10800000">
            <a:off x="5822950" y="3821113"/>
            <a:ext cx="393700" cy="192087"/>
          </a:xfrm>
          <a:prstGeom prst="right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53" name="Flowchart: Sort 52"/>
          <p:cNvSpPr/>
          <p:nvPr/>
        </p:nvSpPr>
        <p:spPr>
          <a:xfrm>
            <a:off x="2133600" y="3762375"/>
            <a:ext cx="103188" cy="261938"/>
          </a:xfrm>
          <a:prstGeom prst="flowChartSor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2000">
              <a:solidFill>
                <a:schemeClr val="tx1"/>
              </a:solidFill>
            </a:endParaRPr>
          </a:p>
        </p:txBody>
      </p:sp>
      <p:sp>
        <p:nvSpPr>
          <p:cNvPr id="54" name="Right Arrow 53"/>
          <p:cNvSpPr/>
          <p:nvPr/>
        </p:nvSpPr>
        <p:spPr>
          <a:xfrm rot="10800000">
            <a:off x="2236788" y="3821113"/>
            <a:ext cx="1978025" cy="168275"/>
          </a:xfrm>
          <a:prstGeom prst="right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56" name="Right Arrow 55"/>
          <p:cNvSpPr/>
          <p:nvPr/>
        </p:nvSpPr>
        <p:spPr>
          <a:xfrm rot="16200000">
            <a:off x="1877219" y="3366294"/>
            <a:ext cx="617537" cy="193675"/>
          </a:xfrm>
          <a:prstGeom prst="right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69" name="Right Arrow 68"/>
          <p:cNvSpPr/>
          <p:nvPr/>
        </p:nvSpPr>
        <p:spPr>
          <a:xfrm rot="5400000">
            <a:off x="6813550" y="3127375"/>
            <a:ext cx="458788" cy="192088"/>
          </a:xfrm>
          <a:prstGeom prst="right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70" name="Right Arrow 69"/>
          <p:cNvSpPr/>
          <p:nvPr/>
        </p:nvSpPr>
        <p:spPr>
          <a:xfrm rot="5400000">
            <a:off x="6804819" y="1788319"/>
            <a:ext cx="458787" cy="193675"/>
          </a:xfrm>
          <a:prstGeom prst="right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88" name="Bent Arrow 87"/>
          <p:cNvSpPr/>
          <p:nvPr/>
        </p:nvSpPr>
        <p:spPr>
          <a:xfrm>
            <a:off x="5692775" y="1347788"/>
            <a:ext cx="598488" cy="568325"/>
          </a:xfrm>
          <a:prstGeom prst="bentArrow">
            <a:avLst>
              <a:gd name="adj1" fmla="val 17857"/>
              <a:gd name="adj2" fmla="val 20536"/>
              <a:gd name="adj3" fmla="val 25000"/>
              <a:gd name="adj4" fmla="val 43750"/>
            </a:avLst>
          </a:prstGeom>
          <a:solidFill>
            <a:srgbClr val="0066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10309" name="Rectangle 10"/>
          <p:cNvSpPr>
            <a:spLocks noChangeArrowheads="1"/>
          </p:cNvSpPr>
          <p:nvPr/>
        </p:nvSpPr>
        <p:spPr bwMode="auto">
          <a:xfrm>
            <a:off x="2498725" y="31043"/>
            <a:ext cx="6597650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i="1" dirty="0" smtClean="0">
                <a:solidFill>
                  <a:srgbClr val="33CC33"/>
                </a:solidFill>
                <a:latin typeface="Calibri" pitchFamily="34" charset="0"/>
              </a:rPr>
              <a:t>Project </a:t>
            </a:r>
            <a:r>
              <a:rPr lang="en-US" altLang="en-US" sz="2400" b="1" i="1" dirty="0">
                <a:solidFill>
                  <a:srgbClr val="33CC33"/>
                </a:solidFill>
                <a:latin typeface="Calibri" pitchFamily="34" charset="0"/>
              </a:rPr>
              <a:t>achievements in relation  to the </a:t>
            </a:r>
            <a:r>
              <a:rPr lang="en-US" altLang="en-US" sz="2400" b="1" i="1" dirty="0" smtClean="0">
                <a:solidFill>
                  <a:srgbClr val="33CC33"/>
                </a:solidFill>
                <a:latin typeface="Calibri" pitchFamily="34" charset="0"/>
              </a:rPr>
              <a:t>AIP/MAIP</a:t>
            </a:r>
          </a:p>
          <a:p>
            <a:r>
              <a:rPr lang="sv-SE" sz="2000" b="1" dirty="0">
                <a:solidFill>
                  <a:srgbClr val="339933"/>
                </a:solidFill>
              </a:rPr>
              <a:t>APU system </a:t>
            </a:r>
            <a:r>
              <a:rPr lang="sv-SE" sz="2000" b="1" dirty="0" err="1">
                <a:solidFill>
                  <a:srgbClr val="339933"/>
                </a:solidFill>
              </a:rPr>
              <a:t>overview</a:t>
            </a:r>
            <a:endParaRPr lang="sv-SE" sz="2000" b="1" dirty="0">
              <a:solidFill>
                <a:srgbClr val="339933"/>
              </a:solidFill>
            </a:endParaRPr>
          </a:p>
          <a:p>
            <a:endParaRPr lang="en-GB" sz="2400" dirty="0"/>
          </a:p>
        </p:txBody>
      </p:sp>
      <p:sp>
        <p:nvSpPr>
          <p:cNvPr id="64" name="Bent Arrow 63"/>
          <p:cNvSpPr/>
          <p:nvPr/>
        </p:nvSpPr>
        <p:spPr>
          <a:xfrm>
            <a:off x="812798" y="1916112"/>
            <a:ext cx="2763839" cy="1439863"/>
          </a:xfrm>
          <a:prstGeom prst="bentArrow">
            <a:avLst>
              <a:gd name="adj1" fmla="val 17857"/>
              <a:gd name="adj2" fmla="val 5043"/>
              <a:gd name="adj3" fmla="val 9760"/>
              <a:gd name="adj4" fmla="val 43750"/>
            </a:avLst>
          </a:prstGeom>
          <a:solidFill>
            <a:srgbClr val="66CC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49" grpId="0" animBg="1"/>
      <p:bldP spid="51" grpId="0" animBg="1"/>
      <p:bldP spid="55" grpId="0" animBg="1"/>
      <p:bldP spid="58" grpId="0" animBg="1"/>
      <p:bldP spid="62" grpId="0" animBg="1"/>
      <p:bldP spid="63" grpId="0" animBg="1"/>
      <p:bldP spid="65" grpId="0" animBg="1"/>
      <p:bldP spid="65" grpId="1" animBg="1"/>
      <p:bldP spid="66" grpId="0" animBg="1"/>
      <p:bldP spid="66" grpId="1" animBg="1"/>
      <p:bldP spid="59" grpId="0"/>
      <p:bldP spid="74" grpId="0" animBg="1"/>
      <p:bldP spid="75" grpId="0" animBg="1"/>
      <p:bldP spid="76" grpId="0" animBg="1"/>
      <p:bldP spid="73" grpId="0"/>
      <p:bldP spid="77" grpId="0"/>
      <p:bldP spid="81" grpId="0" animBg="1"/>
      <p:bldP spid="82" grpId="0" animBg="1"/>
      <p:bldP spid="83" grpId="0" animBg="1"/>
      <p:bldP spid="84" grpId="0" animBg="1"/>
      <p:bldP spid="84" grpId="1" animBg="1"/>
      <p:bldP spid="85" grpId="0" animBg="1"/>
      <p:bldP spid="85" grpId="1" animBg="1"/>
      <p:bldP spid="86" grpId="0" animBg="1"/>
      <p:bldP spid="87" grpId="0" animBg="1"/>
      <p:bldP spid="52" grpId="0" animBg="1"/>
      <p:bldP spid="53" grpId="0" animBg="1"/>
      <p:bldP spid="54" grpId="0" animBg="1"/>
      <p:bldP spid="56" grpId="0" animBg="1"/>
      <p:bldP spid="56" grpId="1" animBg="1"/>
      <p:bldP spid="69" grpId="0" animBg="1"/>
      <p:bldP spid="70" grpId="0" animBg="1"/>
      <p:bldP spid="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77125" cy="1143000"/>
          </a:xfr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464" tIns="43015" rIns="87464" bIns="43015"/>
          <a:lstStyle/>
          <a:p>
            <a:pPr marL="0" indent="0" defTabSz="966788"/>
            <a:r>
              <a:rPr lang="en-US" altLang="en-US" sz="2400" b="1" i="1" dirty="0" smtClean="0">
                <a:solidFill>
                  <a:srgbClr val="33CC33"/>
                </a:solidFill>
                <a:latin typeface="Calibri" pitchFamily="34" charset="0"/>
              </a:rPr>
              <a:t>Project </a:t>
            </a:r>
            <a:r>
              <a:rPr lang="en-US" altLang="en-US" sz="2400" b="1" i="1" dirty="0">
                <a:solidFill>
                  <a:srgbClr val="33CC33"/>
                </a:solidFill>
                <a:latin typeface="Calibri" pitchFamily="34" charset="0"/>
              </a:rPr>
              <a:t>achievements in relation  to the </a:t>
            </a:r>
            <a:r>
              <a:rPr lang="en-US" altLang="en-US" sz="2400" b="1" i="1" dirty="0" smtClean="0">
                <a:solidFill>
                  <a:srgbClr val="33CC33"/>
                </a:solidFill>
                <a:latin typeface="Calibri" pitchFamily="34" charset="0"/>
              </a:rPr>
              <a:t>AIP/MAIP</a:t>
            </a:r>
            <a:br>
              <a:rPr lang="en-US" altLang="en-US" sz="2400" b="1" i="1" dirty="0" smtClean="0">
                <a:solidFill>
                  <a:srgbClr val="33CC33"/>
                </a:solidFill>
                <a:latin typeface="Calibri" pitchFamily="34" charset="0"/>
              </a:rPr>
            </a:br>
            <a:r>
              <a:rPr lang="en-US" altLang="en-US" sz="2400" b="1" i="1" dirty="0" smtClean="0">
                <a:solidFill>
                  <a:srgbClr val="33CC33"/>
                </a:solidFill>
                <a:latin typeface="Calibri" pitchFamily="34" charset="0"/>
              </a:rPr>
              <a:t>FP system</a:t>
            </a:r>
            <a:br>
              <a:rPr lang="en-US" altLang="en-US" sz="2400" b="1" i="1" dirty="0" smtClean="0">
                <a:solidFill>
                  <a:srgbClr val="33CC33"/>
                </a:solidFill>
                <a:latin typeface="Calibri" pitchFamily="34" charset="0"/>
              </a:rPr>
            </a:br>
            <a:r>
              <a:rPr lang="en-US" altLang="en-US" sz="2000" b="1" i="1" dirty="0" err="1" smtClean="0">
                <a:solidFill>
                  <a:srgbClr val="33CC33"/>
                </a:solidFill>
                <a:latin typeface="Calibri" pitchFamily="34" charset="0"/>
              </a:rPr>
              <a:t>Jülich</a:t>
            </a:r>
            <a:r>
              <a:rPr lang="en-US" altLang="en-US" sz="2000" b="1" i="1" dirty="0" smtClean="0">
                <a:solidFill>
                  <a:srgbClr val="33CC33"/>
                </a:solidFill>
                <a:latin typeface="Calibri" pitchFamily="34" charset="0"/>
              </a:rPr>
              <a:t>, IMM, JM, </a:t>
            </a:r>
            <a:r>
              <a:rPr lang="en-US" altLang="en-US" sz="2000" b="1" i="1" dirty="0" err="1" smtClean="0">
                <a:solidFill>
                  <a:srgbClr val="33CC33"/>
                </a:solidFill>
                <a:latin typeface="Calibri" pitchFamily="34" charset="0"/>
              </a:rPr>
              <a:t>Powercell</a:t>
            </a:r>
            <a:r>
              <a:rPr lang="en-US" altLang="en-US" sz="2000" b="1" i="1" dirty="0">
                <a:solidFill>
                  <a:srgbClr val="33CC33"/>
                </a:solidFill>
                <a:latin typeface="Calibri" pitchFamily="34" charset="0"/>
              </a:rPr>
              <a:t>,</a:t>
            </a:r>
            <a:r>
              <a:rPr lang="en-US" altLang="en-US" sz="2000" b="1" i="1" dirty="0" smtClean="0">
                <a:solidFill>
                  <a:srgbClr val="33CC33"/>
                </a:solidFill>
                <a:latin typeface="Calibri" pitchFamily="34" charset="0"/>
              </a:rPr>
              <a:t> JSI and Volvo</a:t>
            </a:r>
            <a:endParaRPr lang="de-DE" sz="2000" b="1" dirty="0" smtClean="0">
              <a:solidFill>
                <a:srgbClr val="33CC33"/>
              </a:solidFill>
            </a:endParaRPr>
          </a:p>
        </p:txBody>
      </p:sp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385762" y="1484784"/>
            <a:ext cx="7489825" cy="605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339933"/>
              </a:buClr>
              <a:buFont typeface="Wingdings" pitchFamily="2" charset="2"/>
              <a:buChar char="Ø"/>
            </a:pP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600" b="1" dirty="0" smtClean="0">
                <a:latin typeface="Calibri" pitchFamily="34" charset="0"/>
                <a:cs typeface="Calibri" pitchFamily="34" charset="0"/>
              </a:rPr>
              <a:t>Catalytic Start Burner (CSB): </a:t>
            </a:r>
          </a:p>
          <a:p>
            <a:pPr lvl="1">
              <a:buClr>
                <a:srgbClr val="339933"/>
              </a:buClr>
              <a:buFont typeface="Wingdings" pitchFamily="2" charset="2"/>
              <a:buChar char="Ø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Successful verification of the functionality of the CSB and heat exchanger array. </a:t>
            </a:r>
          </a:p>
          <a:p>
            <a:pPr>
              <a:buClr>
                <a:srgbClr val="339933"/>
              </a:buClr>
              <a:buFont typeface="Wingdings" pitchFamily="2" charset="2"/>
              <a:buChar char="Ø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600" b="1" dirty="0" smtClean="0">
                <a:latin typeface="Calibri" pitchFamily="34" charset="0"/>
                <a:cs typeface="Calibri" pitchFamily="34" charset="0"/>
              </a:rPr>
              <a:t>Reformer: </a:t>
            </a:r>
          </a:p>
          <a:p>
            <a:pPr lvl="1">
              <a:buClr>
                <a:srgbClr val="339933"/>
              </a:buClr>
              <a:buFont typeface="Wingdings" pitchFamily="2" charset="2"/>
              <a:buChar char="Ø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 Optimized catalyst delivered by JM</a:t>
            </a:r>
          </a:p>
          <a:p>
            <a:pPr lvl="1">
              <a:buClr>
                <a:srgbClr val="339933"/>
              </a:buClr>
              <a:buFont typeface="Wingdings" pitchFamily="2" charset="2"/>
              <a:buChar char="Ø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 Reactor design, optimization and testing with logistic diesel by </a:t>
            </a:r>
            <a:r>
              <a:rPr lang="en-GB" sz="1600" dirty="0" err="1" smtClean="0">
                <a:latin typeface="Calibri" pitchFamily="34" charset="0"/>
                <a:cs typeface="Calibri" pitchFamily="34" charset="0"/>
              </a:rPr>
              <a:t>Jülich</a:t>
            </a:r>
            <a:endParaRPr lang="en-GB" sz="1600" dirty="0" smtClean="0">
              <a:latin typeface="Calibri" pitchFamily="34" charset="0"/>
              <a:cs typeface="Calibri" pitchFamily="34" charset="0"/>
            </a:endParaRPr>
          </a:p>
          <a:p>
            <a:pPr lvl="1">
              <a:buClr>
                <a:srgbClr val="339933"/>
              </a:buClr>
              <a:buFont typeface="Wingdings" pitchFamily="2" charset="2"/>
              <a:buChar char="Ø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 Further system optimization was needed to secure PEM quality reformate.</a:t>
            </a:r>
          </a:p>
          <a:p>
            <a:pPr>
              <a:buClr>
                <a:srgbClr val="339933"/>
              </a:buClr>
              <a:buFont typeface="Wingdings" pitchFamily="2" charset="2"/>
              <a:buChar char="Ø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600" b="1" dirty="0" err="1" smtClean="0">
                <a:latin typeface="Calibri" pitchFamily="34" charset="0"/>
                <a:cs typeface="Calibri" pitchFamily="34" charset="0"/>
              </a:rPr>
              <a:t>Desulphuriser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GB" sz="1600" dirty="0" err="1" smtClean="0">
                <a:latin typeface="Calibri" pitchFamily="34" charset="0"/>
                <a:cs typeface="Calibri" pitchFamily="34" charset="0"/>
              </a:rPr>
              <a:t>ZnO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 pellets provided by JM, reactor design and manufacturing by IMM and on-going work for the development of new structure </a:t>
            </a:r>
            <a:r>
              <a:rPr lang="en-GB" sz="1600" dirty="0" err="1" smtClean="0">
                <a:latin typeface="Calibri" pitchFamily="34" charset="0"/>
                <a:cs typeface="Calibri" pitchFamily="34" charset="0"/>
              </a:rPr>
              <a:t>ZnO</a:t>
            </a:r>
            <a:endParaRPr lang="en-GB" sz="1600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339933"/>
              </a:buClr>
              <a:buFont typeface="Wingdings" pitchFamily="2" charset="2"/>
              <a:buChar char="Ø"/>
            </a:pPr>
            <a:r>
              <a:rPr lang="en-GB" sz="1600" b="1" dirty="0" smtClean="0">
                <a:latin typeface="Calibri" pitchFamily="34" charset="0"/>
                <a:cs typeface="Calibri" pitchFamily="34" charset="0"/>
              </a:rPr>
              <a:t>Water Gas Shift (WGS) and Preferential Oxidation(</a:t>
            </a:r>
            <a:r>
              <a:rPr lang="en-GB" sz="1600" b="1" dirty="0" err="1" smtClean="0">
                <a:latin typeface="Calibri" pitchFamily="34" charset="0"/>
                <a:cs typeface="Calibri" pitchFamily="34" charset="0"/>
              </a:rPr>
              <a:t>PrOx</a:t>
            </a:r>
            <a:r>
              <a:rPr lang="en-GB" sz="1600" b="1" dirty="0" smtClean="0">
                <a:latin typeface="Calibri" pitchFamily="34" charset="0"/>
                <a:cs typeface="Calibri" pitchFamily="34" charset="0"/>
              </a:rPr>
              <a:t>):</a:t>
            </a:r>
          </a:p>
          <a:p>
            <a:pPr lvl="1">
              <a:buClr>
                <a:srgbClr val="339933"/>
              </a:buClr>
              <a:buFont typeface="Wingdings" pitchFamily="2" charset="2"/>
              <a:buChar char="Ø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Catalyst coating by JM</a:t>
            </a:r>
          </a:p>
          <a:p>
            <a:pPr lvl="1">
              <a:buClr>
                <a:srgbClr val="339933"/>
              </a:buClr>
              <a:buFont typeface="Wingdings" pitchFamily="2" charset="2"/>
              <a:buChar char="Ø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µ-reactor technology for WGS &amp; </a:t>
            </a:r>
            <a:r>
              <a:rPr lang="en-GB" sz="1600" dirty="0" err="1" smtClean="0">
                <a:latin typeface="Calibri" pitchFamily="34" charset="0"/>
                <a:cs typeface="Calibri" pitchFamily="34" charset="0"/>
              </a:rPr>
              <a:t>PrOx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 from IMM</a:t>
            </a:r>
          </a:p>
          <a:p>
            <a:pPr lvl="1">
              <a:buClr>
                <a:srgbClr val="339933"/>
              </a:buClr>
              <a:buFont typeface="Wingdings" pitchFamily="2" charset="2"/>
              <a:buChar char="Ø"/>
            </a:pPr>
            <a:r>
              <a:rPr lang="en-GB" sz="1600" dirty="0" smtClean="0">
                <a:latin typeface="Calibri" pitchFamily="34" charset="0"/>
                <a:cs typeface="Calibri" pitchFamily="34" charset="0"/>
                <a:sym typeface="Symbol"/>
              </a:rPr>
              <a:t>Testing of single WGS and </a:t>
            </a:r>
            <a:r>
              <a:rPr lang="en-GB" sz="1600" dirty="0" err="1" smtClean="0">
                <a:latin typeface="Calibri" pitchFamily="34" charset="0"/>
                <a:cs typeface="Calibri" pitchFamily="34" charset="0"/>
                <a:sym typeface="Symbol"/>
              </a:rPr>
              <a:t>PrOx</a:t>
            </a:r>
            <a:r>
              <a:rPr lang="en-GB" sz="1600" dirty="0" smtClean="0">
                <a:latin typeface="Calibri" pitchFamily="34" charset="0"/>
                <a:cs typeface="Calibri" pitchFamily="34" charset="0"/>
                <a:sym typeface="Symbol"/>
              </a:rPr>
              <a:t> as well as WGS + </a:t>
            </a:r>
            <a:r>
              <a:rPr lang="en-GB" sz="1600" dirty="0" err="1" smtClean="0">
                <a:latin typeface="Calibri" pitchFamily="34" charset="0"/>
                <a:cs typeface="Calibri" pitchFamily="34" charset="0"/>
                <a:sym typeface="Symbol"/>
              </a:rPr>
              <a:t>PrOx</a:t>
            </a:r>
            <a:r>
              <a:rPr lang="en-GB" sz="1600" dirty="0" smtClean="0">
                <a:latin typeface="Calibri" pitchFamily="34" charset="0"/>
                <a:cs typeface="Calibri" pitchFamily="34" charset="0"/>
                <a:sym typeface="Symbol"/>
              </a:rPr>
              <a:t> </a:t>
            </a:r>
            <a:br>
              <a:rPr lang="en-GB" sz="1600" dirty="0" smtClean="0">
                <a:latin typeface="Calibri" pitchFamily="34" charset="0"/>
                <a:cs typeface="Calibri" pitchFamily="34" charset="0"/>
                <a:sym typeface="Symbol"/>
              </a:rPr>
            </a:br>
            <a:r>
              <a:rPr lang="en-GB" sz="1600" dirty="0" smtClean="0">
                <a:latin typeface="Calibri" pitchFamily="34" charset="0"/>
                <a:cs typeface="Calibri" pitchFamily="34" charset="0"/>
                <a:sym typeface="Symbol"/>
              </a:rPr>
              <a:t>with </a:t>
            </a:r>
            <a:r>
              <a:rPr lang="en-GB" sz="1600" dirty="0" err="1" smtClean="0">
                <a:latin typeface="Calibri" pitchFamily="34" charset="0"/>
                <a:cs typeface="Calibri" pitchFamily="34" charset="0"/>
                <a:sym typeface="Symbol"/>
              </a:rPr>
              <a:t>BoP</a:t>
            </a:r>
            <a:r>
              <a:rPr lang="en-GB" sz="1600" dirty="0" smtClean="0">
                <a:latin typeface="Calibri" pitchFamily="34" charset="0"/>
                <a:cs typeface="Calibri" pitchFamily="34" charset="0"/>
                <a:sym typeface="Symbol"/>
              </a:rPr>
              <a:t>-components from JSI</a:t>
            </a:r>
          </a:p>
          <a:p>
            <a:pPr>
              <a:buClr>
                <a:srgbClr val="339933"/>
              </a:buClr>
              <a:buFont typeface="Wingdings" pitchFamily="2" charset="2"/>
              <a:buChar char="Ø"/>
            </a:pPr>
            <a:r>
              <a:rPr lang="en-GB" sz="1600" b="1" dirty="0" smtClean="0">
                <a:latin typeface="Calibri" pitchFamily="34" charset="0"/>
                <a:cs typeface="Calibri" pitchFamily="34" charset="0"/>
                <a:sym typeface="Symbol"/>
              </a:rPr>
              <a:t>Catalytic After Burner (CAB)</a:t>
            </a:r>
            <a:r>
              <a:rPr lang="en-GB" sz="1600" dirty="0" smtClean="0">
                <a:latin typeface="Calibri" pitchFamily="34" charset="0"/>
                <a:cs typeface="Calibri" pitchFamily="34" charset="0"/>
                <a:sym typeface="Symbol"/>
              </a:rPr>
              <a:t>:</a:t>
            </a:r>
          </a:p>
          <a:p>
            <a:pPr lvl="1">
              <a:buClr>
                <a:srgbClr val="339933"/>
              </a:buClr>
              <a:buFont typeface="Wingdings" pitchFamily="2" charset="2"/>
              <a:buChar char="Ø"/>
            </a:pPr>
            <a:r>
              <a:rPr lang="en-GB" sz="1600" dirty="0" smtClean="0">
                <a:latin typeface="Calibri" pitchFamily="34" charset="0"/>
                <a:cs typeface="Calibri" pitchFamily="34" charset="0"/>
                <a:sym typeface="Symbol"/>
              </a:rPr>
              <a:t> Optimized catalyst delivered by JM</a:t>
            </a:r>
          </a:p>
          <a:p>
            <a:pPr lvl="1">
              <a:buClr>
                <a:srgbClr val="339933"/>
              </a:buClr>
              <a:buFont typeface="Wingdings" pitchFamily="2" charset="2"/>
              <a:buChar char="Ø"/>
            </a:pPr>
            <a:r>
              <a:rPr lang="en-GB" sz="1600" dirty="0" smtClean="0">
                <a:latin typeface="Calibri" pitchFamily="34" charset="0"/>
                <a:cs typeface="Calibri" pitchFamily="34" charset="0"/>
                <a:sym typeface="Symbol"/>
              </a:rPr>
              <a:t> Reactor design and system testing for anode off gas oxidation and steam generation by </a:t>
            </a:r>
            <a:r>
              <a:rPr lang="en-GB" sz="1600" dirty="0" err="1" smtClean="0">
                <a:latin typeface="Calibri" pitchFamily="34" charset="0"/>
                <a:cs typeface="Calibri" pitchFamily="34" charset="0"/>
                <a:sym typeface="Symbol"/>
              </a:rPr>
              <a:t>Jülich</a:t>
            </a:r>
            <a:endParaRPr lang="en-GB" sz="1600" dirty="0" smtClean="0">
              <a:latin typeface="Calibri" pitchFamily="34" charset="0"/>
              <a:cs typeface="Calibri" pitchFamily="34" charset="0"/>
              <a:sym typeface="Symbol"/>
            </a:endParaRPr>
          </a:p>
          <a:p>
            <a:pPr lvl="1">
              <a:buClr>
                <a:srgbClr val="339933"/>
              </a:buClr>
              <a:buFont typeface="Wingdings" pitchFamily="2" charset="2"/>
              <a:buChar char="Ø"/>
            </a:pPr>
            <a:endParaRPr lang="de-DE" sz="2000" dirty="0">
              <a:latin typeface="Arial" panose="020B0604020202020204" pitchFamily="34" charset="0"/>
            </a:endParaRPr>
          </a:p>
          <a:p>
            <a:pPr lvl="1">
              <a:buClr>
                <a:srgbClr val="339933"/>
              </a:buClr>
              <a:buFont typeface="Wingdings" pitchFamily="2" charset="2"/>
              <a:buChar char="Ø"/>
            </a:pPr>
            <a:endParaRPr lang="de-DE" sz="2000" dirty="0" smtClean="0">
              <a:latin typeface="Calibri" pitchFamily="34" charset="0"/>
              <a:cs typeface="Calibri" pitchFamily="34" charset="0"/>
            </a:endParaRPr>
          </a:p>
          <a:p>
            <a:pPr lvl="1">
              <a:buClr>
                <a:srgbClr val="339933"/>
              </a:buClr>
              <a:buFont typeface="Wingdings" pitchFamily="2" charset="2"/>
              <a:buChar char="Ø"/>
            </a:pPr>
            <a:endParaRPr lang="de-DE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209675" y="-98425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464" tIns="43015" rIns="87464" bIns="43015" anchor="ctr"/>
          <a:lstStyle>
            <a:lvl1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8001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12573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17145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21717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marL="0" indent="0" defTabSz="966788">
              <a:buClrTx/>
              <a:defRPr/>
            </a:pPr>
            <a:r>
              <a:rPr lang="en-US" altLang="en-US" sz="2400" b="1" i="1" dirty="0" smtClean="0">
                <a:solidFill>
                  <a:srgbClr val="33CC33"/>
                </a:solidFill>
                <a:latin typeface="Calibri" pitchFamily="34" charset="0"/>
              </a:rPr>
              <a:t>Project </a:t>
            </a:r>
            <a:r>
              <a:rPr lang="en-US" altLang="en-US" sz="2400" b="1" i="1" dirty="0">
                <a:solidFill>
                  <a:srgbClr val="33CC33"/>
                </a:solidFill>
                <a:latin typeface="Calibri" pitchFamily="34" charset="0"/>
              </a:rPr>
              <a:t>achievements in relation  to the </a:t>
            </a:r>
            <a:r>
              <a:rPr lang="en-US" altLang="en-US" sz="2400" b="1" i="1" dirty="0" smtClean="0">
                <a:solidFill>
                  <a:srgbClr val="33CC33"/>
                </a:solidFill>
                <a:latin typeface="Calibri" pitchFamily="34" charset="0"/>
              </a:rPr>
              <a:t>AIP/MAIP</a:t>
            </a:r>
          </a:p>
          <a:p>
            <a:pPr marL="0" indent="0" defTabSz="966788">
              <a:buClrTx/>
              <a:defRPr/>
            </a:pPr>
            <a:r>
              <a:rPr lang="en-US" sz="2400" b="1" i="1" kern="0" dirty="0" smtClean="0">
                <a:solidFill>
                  <a:srgbClr val="33CC33"/>
                </a:solidFill>
                <a:latin typeface="Calibri" pitchFamily="34" charset="0"/>
              </a:rPr>
              <a:t>Fuel Processor (FP) development</a:t>
            </a:r>
            <a:endParaRPr lang="de-DE" sz="2400" b="1" kern="0" dirty="0">
              <a:solidFill>
                <a:srgbClr val="33CC33"/>
              </a:solidFill>
            </a:endParaRPr>
          </a:p>
        </p:txBody>
      </p:sp>
      <p:pic>
        <p:nvPicPr>
          <p:cNvPr id="12291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3520108"/>
            <a:ext cx="1828800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8"/>
          <p:cNvSpPr txBox="1">
            <a:spLocks noChangeArrowheads="1"/>
          </p:cNvSpPr>
          <p:nvPr/>
        </p:nvSpPr>
        <p:spPr bwMode="auto">
          <a:xfrm>
            <a:off x="120650" y="1268413"/>
            <a:ext cx="36592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marL="0" indent="0">
              <a:buClr>
                <a:srgbClr val="339933"/>
              </a:buClr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FP components ready for system integration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2600164"/>
            <a:ext cx="2808288" cy="158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5157192"/>
            <a:ext cx="236537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3"/>
          <a:stretch>
            <a:fillRect/>
          </a:stretch>
        </p:blipFill>
        <p:spPr bwMode="auto">
          <a:xfrm>
            <a:off x="148589" y="4220815"/>
            <a:ext cx="2068513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  <p:pic>
        <p:nvPicPr>
          <p:cNvPr id="12296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056" y="4606330"/>
            <a:ext cx="1441450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2" descr="P:\Projekte\CHE\FCGEN\Technologie\Bilder\FOTOS\DSC_5736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667806"/>
            <a:ext cx="202406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7578" y="2841953"/>
            <a:ext cx="1512168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Reformer</a:t>
            </a:r>
          </a:p>
          <a:p>
            <a:r>
              <a:rPr lang="en-GB" dirty="0" err="1" smtClean="0">
                <a:latin typeface="Calibri" pitchFamily="34" charset="0"/>
                <a:cs typeface="Calibri" pitchFamily="34" charset="0"/>
              </a:rPr>
              <a:t>Jülich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+ JM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9746" y="1898365"/>
            <a:ext cx="224657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latin typeface="Calibri" pitchFamily="34" charset="0"/>
                <a:cs typeface="Calibri" pitchFamily="34" charset="0"/>
              </a:rPr>
              <a:t>Desulphurizer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 (DS)</a:t>
            </a:r>
          </a:p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IMM + JM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6318" y="1916832"/>
            <a:ext cx="2633191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Water gas shift (WGS)</a:t>
            </a:r>
          </a:p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IMM + JM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1288" y="4385952"/>
            <a:ext cx="2195512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Preferential oxidation (</a:t>
            </a:r>
            <a:r>
              <a:rPr lang="en-GB" sz="2000" b="1" dirty="0" err="1" smtClean="0">
                <a:latin typeface="Calibri" pitchFamily="34" charset="0"/>
                <a:cs typeface="Calibri" pitchFamily="34" charset="0"/>
              </a:rPr>
              <a:t>PrOx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IMM + JM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650" y="3214660"/>
            <a:ext cx="197513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Catalytic start </a:t>
            </a:r>
            <a:r>
              <a:rPr lang="en-GB" b="1" dirty="0" err="1" smtClean="0">
                <a:latin typeface="Calibri" pitchFamily="34" charset="0"/>
                <a:cs typeface="Calibri" pitchFamily="34" charset="0"/>
              </a:rPr>
              <a:t>burber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 (CSAB)</a:t>
            </a:r>
          </a:p>
          <a:p>
            <a:r>
              <a:rPr lang="en-GB" dirty="0" err="1" smtClean="0">
                <a:latin typeface="Calibri" pitchFamily="34" charset="0"/>
                <a:cs typeface="Calibri" pitchFamily="34" charset="0"/>
              </a:rPr>
              <a:t>Powercell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638" y="4186077"/>
            <a:ext cx="244859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Catalytic after-burner (CAB)</a:t>
            </a:r>
          </a:p>
          <a:p>
            <a:r>
              <a:rPr lang="en-GB" dirty="0" err="1" smtClean="0">
                <a:latin typeface="Calibri" pitchFamily="34" charset="0"/>
                <a:cs typeface="Calibri" pitchFamily="34" charset="0"/>
              </a:rPr>
              <a:t>Jülich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+ JM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331640" y="116632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464" tIns="43015" rIns="87464" bIns="43015" anchor="ctr"/>
          <a:lstStyle>
            <a:lvl1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8001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12573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17145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21717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marL="0" indent="0" defTabSz="966788">
              <a:buClrTx/>
              <a:buFontTx/>
              <a:buNone/>
              <a:defRPr/>
            </a:pPr>
            <a:r>
              <a:rPr lang="sl-SI" sz="2400" b="1" dirty="0">
                <a:solidFill>
                  <a:srgbClr val="33CC33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l-SI" sz="2400" b="1" dirty="0">
                <a:solidFill>
                  <a:srgbClr val="33CC33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en-US" sz="2400" b="1" i="1" dirty="0" smtClean="0">
                <a:solidFill>
                  <a:srgbClr val="33CC33"/>
                </a:solidFill>
                <a:latin typeface="Calibri" pitchFamily="34" charset="0"/>
              </a:rPr>
              <a:t>Project </a:t>
            </a:r>
            <a:r>
              <a:rPr lang="en-US" altLang="en-US" sz="2400" b="1" i="1" dirty="0">
                <a:solidFill>
                  <a:srgbClr val="33CC33"/>
                </a:solidFill>
                <a:latin typeface="Calibri" pitchFamily="34" charset="0"/>
              </a:rPr>
              <a:t>achievements in relation  to the AIP/MAIP</a:t>
            </a:r>
            <a:r>
              <a:rPr lang="en-US" sz="2400" b="1" dirty="0">
                <a:solidFill>
                  <a:srgbClr val="33CC33"/>
                </a:solidFill>
                <a:latin typeface="Calibri" pitchFamily="34" charset="0"/>
              </a:rPr>
              <a:t/>
            </a:r>
            <a:br>
              <a:rPr lang="en-US" sz="2400" b="1" dirty="0">
                <a:solidFill>
                  <a:srgbClr val="33CC33"/>
                </a:solidFill>
                <a:latin typeface="Calibri" pitchFamily="34" charset="0"/>
              </a:rPr>
            </a:br>
            <a:r>
              <a:rPr lang="en-US" sz="2400" b="1" dirty="0" err="1" smtClean="0">
                <a:solidFill>
                  <a:srgbClr val="33CC33"/>
                </a:solidFill>
                <a:latin typeface="Calibri" pitchFamily="34" charset="0"/>
              </a:rPr>
              <a:t>BoP</a:t>
            </a:r>
            <a:r>
              <a:rPr lang="en-US" sz="2400" b="1" dirty="0" smtClean="0">
                <a:solidFill>
                  <a:srgbClr val="33CC33"/>
                </a:solidFill>
                <a:latin typeface="Calibri" pitchFamily="34" charset="0"/>
              </a:rPr>
              <a:t> optimization and System integration</a:t>
            </a:r>
          </a:p>
          <a:p>
            <a:pPr marL="0" indent="0" defTabSz="966788">
              <a:buClrTx/>
              <a:buFontTx/>
              <a:buNone/>
              <a:defRPr/>
            </a:pPr>
            <a:r>
              <a:rPr lang="en-US" sz="2400" b="1" kern="0" dirty="0" err="1" smtClean="0">
                <a:solidFill>
                  <a:srgbClr val="33CC33"/>
                </a:solidFill>
                <a:latin typeface="Calibri" pitchFamily="34" charset="0"/>
              </a:rPr>
              <a:t>Powercell</a:t>
            </a:r>
            <a:endParaRPr lang="de-DE" sz="2400" b="1" kern="0" dirty="0">
              <a:solidFill>
                <a:srgbClr val="33CC33"/>
              </a:solidFill>
            </a:endParaRPr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92" y="1792748"/>
            <a:ext cx="3168724" cy="286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1792748"/>
            <a:ext cx="52200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Tx/>
              <a:buSzPct val="120000"/>
              <a:buFont typeface="Wingdings" pitchFamily="2" charset="2"/>
              <a:buChar char="ü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Market screening, purchasing and testing of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BoP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sub-system (air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, coolant, and process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water) components.</a:t>
            </a:r>
          </a:p>
          <a:p>
            <a:pPr marL="285750" indent="-285750">
              <a:buClrTx/>
              <a:buSzPct val="120000"/>
              <a:buFont typeface="Wingdings" pitchFamily="2" charset="2"/>
              <a:buChar char="ü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Development of a CAD system packaging. The compact  APU box consists of  a hot side part for FP reactors and a cold side part for FC sub-system and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BoP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components. </a:t>
            </a:r>
            <a:endParaRPr lang="sv-SE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80" y="4653981"/>
            <a:ext cx="8240276" cy="1943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ヒラギノ角ゴ Pro W3"/>
        <a:cs typeface="Arial"/>
      </a:majorFont>
      <a:minorFont>
        <a:latin typeface="Arial"/>
        <a:ea typeface="ヒラギノ角ゴ Pro W3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ED1C24"/>
          </a:buClr>
          <a:buSzTx/>
          <a:buFont typeface="Monotype Sorts" pitchFamily="2" charset="2"/>
          <a:buNone/>
          <a:tabLst>
            <a:tab pos="0" algn="l"/>
            <a:tab pos="914400" algn="l"/>
            <a:tab pos="1828800" algn="l"/>
            <a:tab pos="2743200" algn="l"/>
            <a:tab pos="3657600" algn="l"/>
            <a:tab pos="4572000" algn="l"/>
            <a:tab pos="5486400" algn="l"/>
            <a:tab pos="6400800" algn="l"/>
            <a:tab pos="7315200" algn="l"/>
            <a:tab pos="8229600" algn="l"/>
            <a:tab pos="9144000" algn="l"/>
            <a:tab pos="10058400" algn="l"/>
          </a:tabLst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ED1C24"/>
          </a:buClr>
          <a:buSzTx/>
          <a:buFont typeface="Monotype Sorts" pitchFamily="2" charset="2"/>
          <a:buNone/>
          <a:tabLst>
            <a:tab pos="0" algn="l"/>
            <a:tab pos="914400" algn="l"/>
            <a:tab pos="1828800" algn="l"/>
            <a:tab pos="2743200" algn="l"/>
            <a:tab pos="3657600" algn="l"/>
            <a:tab pos="4572000" algn="l"/>
            <a:tab pos="5486400" algn="l"/>
            <a:tab pos="6400800" algn="l"/>
            <a:tab pos="7315200" algn="l"/>
            <a:tab pos="8229600" algn="l"/>
            <a:tab pos="9144000" algn="l"/>
            <a:tab pos="10058400" algn="l"/>
          </a:tabLst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ヒラギノ角ゴ Pro W3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FCH JU - Power Point</Template>
  <TotalTime>6119</TotalTime>
  <Words>960</Words>
  <Application>Microsoft Office PowerPoint</Application>
  <PresentationFormat>On-screen Show (4:3)</PresentationFormat>
  <Paragraphs>175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 Project &amp; Partnership description </vt:lpstr>
      <vt:lpstr>Project targets in relation  to the AIP/MAIP  </vt:lpstr>
      <vt:lpstr> Project achievements in relation  to the AIP/MAIP -</vt:lpstr>
      <vt:lpstr>PowerPoint Presentation</vt:lpstr>
      <vt:lpstr>PowerPoint Presentation</vt:lpstr>
      <vt:lpstr>Project achievements in relation  to the AIP/MAIP FP system Jülich, IMM, JM, Powercell, JSI and Volvo</vt:lpstr>
      <vt:lpstr>PowerPoint Presentation</vt:lpstr>
      <vt:lpstr>PowerPoint Presentation</vt:lpstr>
      <vt:lpstr>PowerPoint Presentation</vt:lpstr>
      <vt:lpstr>Project achievements in relation  to the AIP/MAIP  Vehicle interface and Communication  CRF, JSI</vt:lpstr>
      <vt:lpstr>Expected project achievements at the end of the project</vt:lpstr>
      <vt:lpstr>Bottlenecks, risks and problems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AIP 2011</dc:title>
  <dc:creator>Delplje</dc:creator>
  <cp:lastModifiedBy>Jazaer Dawody</cp:lastModifiedBy>
  <cp:revision>232</cp:revision>
  <cp:lastPrinted>2013-11-06T13:49:36Z</cp:lastPrinted>
  <dcterms:created xsi:type="dcterms:W3CDTF">2011-04-18T07:16:07Z</dcterms:created>
  <dcterms:modified xsi:type="dcterms:W3CDTF">2013-11-08T14:49:26Z</dcterms:modified>
</cp:coreProperties>
</file>